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9" r:id="rId6"/>
    <p:sldId id="270" r:id="rId7"/>
    <p:sldId id="260" r:id="rId8"/>
    <p:sldId id="261" r:id="rId9"/>
    <p:sldId id="262" r:id="rId10"/>
    <p:sldId id="263" r:id="rId11"/>
    <p:sldId id="271" r:id="rId12"/>
    <p:sldId id="272" r:id="rId13"/>
    <p:sldId id="274" r:id="rId14"/>
    <p:sldId id="275" r:id="rId15"/>
    <p:sldId id="264" r:id="rId16"/>
    <p:sldId id="265" r:id="rId17"/>
    <p:sldId id="266" r:id="rId18"/>
    <p:sldId id="267" r:id="rId19"/>
    <p:sldId id="268" r:id="rId20"/>
    <p:sldId id="276"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224" y="60"/>
      </p:cViewPr>
      <p:guideLst>
        <p:guide orient="horz" pos="2160"/>
        <p:guide pos="2880"/>
      </p:guideLst>
    </p:cSldViewPr>
  </p:slideViewPr>
  <p:notesTextViewPr>
    <p:cViewPr>
      <p:scale>
        <a:sx n="20" d="100"/>
        <a:sy n="2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6BAD64-74CE-4CE0-A7C5-A01643EEEB90}" type="datetimeFigureOut">
              <a:rPr lang="en-US" smtClean="0"/>
              <a:pPr/>
              <a:t>10/23/2016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3FCD0D-B46A-4420-867C-533D784F158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6BAD64-74CE-4CE0-A7C5-A01643EEEB90}" type="datetimeFigureOut">
              <a:rPr lang="en-US" smtClean="0"/>
              <a:pPr/>
              <a:t>10/23/2016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3FCD0D-B46A-4420-867C-533D784F158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6BAD64-74CE-4CE0-A7C5-A01643EEEB90}" type="datetimeFigureOut">
              <a:rPr lang="en-US" smtClean="0"/>
              <a:pPr/>
              <a:t>10/23/2016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3FCD0D-B46A-4420-867C-533D784F158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6BAD64-74CE-4CE0-A7C5-A01643EEEB90}" type="datetimeFigureOut">
              <a:rPr lang="en-US" smtClean="0"/>
              <a:pPr/>
              <a:t>10/23/2016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3FCD0D-B46A-4420-867C-533D784F15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BAD64-74CE-4CE0-A7C5-A01643EEEB90}" type="datetimeFigureOut">
              <a:rPr lang="en-US" smtClean="0"/>
              <a:pPr/>
              <a:t>10/23/2016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3FCD0D-B46A-4420-867C-533D784F158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6BAD64-74CE-4CE0-A7C5-A01643EEEB90}" type="datetimeFigureOut">
              <a:rPr lang="en-US" smtClean="0"/>
              <a:pPr/>
              <a:t>10/23/2016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3FCD0D-B46A-4420-867C-533D784F158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6BAD64-74CE-4CE0-A7C5-A01643EEEB90}" type="datetimeFigureOut">
              <a:rPr lang="en-US" smtClean="0"/>
              <a:pPr/>
              <a:t>10/23/2016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3FCD0D-B46A-4420-867C-533D784F15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6BAD64-74CE-4CE0-A7C5-A01643EEEB90}" type="datetimeFigureOut">
              <a:rPr lang="en-US" smtClean="0"/>
              <a:pPr/>
              <a:t>10/23/2016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3FCD0D-B46A-4420-867C-533D784F15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BAD64-74CE-4CE0-A7C5-A01643EEEB90}" type="datetimeFigureOut">
              <a:rPr lang="en-US" smtClean="0"/>
              <a:pPr/>
              <a:t>10/23/2016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3FCD0D-B46A-4420-867C-533D784F158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6BAD64-74CE-4CE0-A7C5-A01643EEEB90}" type="datetimeFigureOut">
              <a:rPr lang="en-US" smtClean="0"/>
              <a:pPr/>
              <a:t>10/23/2016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3FCD0D-B46A-4420-867C-533D784F15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6BAD64-74CE-4CE0-A7C5-A01643EEEB90}" type="datetimeFigureOut">
              <a:rPr lang="en-US" smtClean="0"/>
              <a:pPr/>
              <a:t>10/23/2016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3FCD0D-B46A-4420-867C-533D784F158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BAD64-74CE-4CE0-A7C5-A01643EEEB90}" type="datetimeFigureOut">
              <a:rPr lang="en-US" smtClean="0"/>
              <a:pPr/>
              <a:t>10/23/2016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3FCD0D-B46A-4420-867C-533D784F158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uptodate.com/contents/lidocaine-drug-information?source=see_link" TargetMode="External"/><Relationship Id="rId3" Type="http://schemas.openxmlformats.org/officeDocument/2006/relationships/hyperlink" Target="http://www.uptodate.com/contents/naproxen-drug-information?source=see_link" TargetMode="External"/><Relationship Id="rId7" Type="http://schemas.openxmlformats.org/officeDocument/2006/relationships/hyperlink" Target="http://www.uptodate.com/contents/alendronate-drug-information?source=see_link" TargetMode="External"/><Relationship Id="rId2" Type="http://schemas.openxmlformats.org/officeDocument/2006/relationships/hyperlink" Target="http://www.uptodate.com/contents/ibuprofen-drug-information?source=see_link" TargetMode="External"/><Relationship Id="rId1" Type="http://schemas.openxmlformats.org/officeDocument/2006/relationships/slideLayout" Target="../slideLayouts/slideLayout2.xml"/><Relationship Id="rId6" Type="http://schemas.openxmlformats.org/officeDocument/2006/relationships/hyperlink" Target="http://www.uptodate.com/contents/gabapentin-drug-information?source=see_link" TargetMode="External"/><Relationship Id="rId5" Type="http://schemas.openxmlformats.org/officeDocument/2006/relationships/hyperlink" Target="http://www.uptodate.com/contents/nortriptyline-drug-information?source=see_link" TargetMode="External"/><Relationship Id="rId4" Type="http://schemas.openxmlformats.org/officeDocument/2006/relationships/hyperlink" Target="http://www.uptodate.com/contents/amitriptyline-drug-information?source=see_link" TargetMode="External"/><Relationship Id="rId9" Type="http://schemas.openxmlformats.org/officeDocument/2006/relationships/hyperlink" Target="http://www.uptodate.com/contents/capsaicin-drug-information?source=see_link"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www.uptodate.com/contents/clonidine-drug-information?source=see_lin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Πόνος, οίδημα και ερύθημα</a:t>
            </a:r>
            <a:endParaRPr lang="en-US" dirty="0"/>
          </a:p>
        </p:txBody>
      </p:sp>
      <p:sp>
        <p:nvSpPr>
          <p:cNvPr id="3" name="Subtitle 2"/>
          <p:cNvSpPr>
            <a:spLocks noGrp="1"/>
          </p:cNvSpPr>
          <p:nvPr>
            <p:ph type="subTitle" idx="1"/>
          </p:nvPr>
        </p:nvSpPr>
        <p:spPr/>
        <p:txBody>
          <a:bodyPr/>
          <a:lstStyle/>
          <a:p>
            <a:r>
              <a:rPr lang="el-GR" b="1" i="1" dirty="0" smtClean="0"/>
              <a:t>Δρ Χριστάκης Χριστοδούλου</a:t>
            </a:r>
            <a:endParaRPr lang="en-US" b="1" i="1" dirty="0" smtClean="0"/>
          </a:p>
          <a:p>
            <a:r>
              <a:rPr lang="el-GR" b="1" i="1" dirty="0" smtClean="0"/>
              <a:t>Ρευματολόγος-Παθολόγος</a:t>
            </a:r>
          </a:p>
          <a:p>
            <a:r>
              <a:rPr lang="en-US" b="1" i="1" dirty="0" smtClean="0"/>
              <a:t>BMedSci, BMBS, MRCP, MSc, CCT</a:t>
            </a:r>
            <a:endParaRPr lang="en-US"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Πρόοδος</a:t>
            </a:r>
            <a:endParaRPr lang="en-US" dirty="0"/>
          </a:p>
        </p:txBody>
      </p:sp>
      <p:sp>
        <p:nvSpPr>
          <p:cNvPr id="3" name="Content Placeholder 2"/>
          <p:cNvSpPr>
            <a:spLocks noGrp="1"/>
          </p:cNvSpPr>
          <p:nvPr>
            <p:ph idx="1"/>
          </p:nvPr>
        </p:nvSpPr>
        <p:spPr/>
        <p:txBody>
          <a:bodyPr>
            <a:normAutofit/>
          </a:bodyPr>
          <a:lstStyle/>
          <a:p>
            <a:pPr algn="just"/>
            <a:r>
              <a:rPr lang="el-GR" dirty="0" smtClean="0"/>
              <a:t>04/03/2016 2</a:t>
            </a:r>
            <a:r>
              <a:rPr lang="el-GR" baseline="30000" dirty="0" smtClean="0"/>
              <a:t>η</a:t>
            </a:r>
            <a:r>
              <a:rPr lang="el-GR" dirty="0" smtClean="0"/>
              <a:t> επίσκεψη</a:t>
            </a:r>
          </a:p>
          <a:p>
            <a:pPr algn="just"/>
            <a:r>
              <a:rPr lang="el-GR" dirty="0" smtClean="0"/>
              <a:t>Έγινε καλά 4 μέρες μετά από τη 1</a:t>
            </a:r>
            <a:r>
              <a:rPr lang="el-GR" baseline="30000" dirty="0" smtClean="0"/>
              <a:t>η</a:t>
            </a:r>
            <a:r>
              <a:rPr lang="el-GR" dirty="0" smtClean="0"/>
              <a:t> επίσκεψη</a:t>
            </a:r>
          </a:p>
          <a:p>
            <a:pPr algn="just"/>
            <a:r>
              <a:rPr lang="el-GR" dirty="0" smtClean="0"/>
              <a:t>Χέρια χωρίς οίδημα, ερύθημα ή ωχρότητα</a:t>
            </a:r>
          </a:p>
          <a:p>
            <a:pPr algn="just"/>
            <a:r>
              <a:rPr lang="el-GR" dirty="0" smtClean="0"/>
              <a:t>Κάποια ευαισθησία μόνο στις εγγύς ΦΦ του Δ. χεριού</a:t>
            </a:r>
          </a:p>
          <a:p>
            <a:pPr algn="just"/>
            <a:r>
              <a:rPr lang="el-GR" dirty="0" smtClean="0"/>
              <a:t>Δόθηκαν συμβουλές να ντύνεται ζεστά, να είναι σε ζεστό χώρο, να χρησιμοποιεί ζεστό νερό και για διακοπή του καπνίσματος</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SC_0348.jpg"/>
          <p:cNvPicPr>
            <a:picLocks noGrp="1" noChangeAspect="1"/>
          </p:cNvPicPr>
          <p:nvPr>
            <p:ph idx="1"/>
          </p:nvPr>
        </p:nvPicPr>
        <p:blipFill>
          <a:blip r:embed="rId2" cstate="print"/>
          <a:stretch>
            <a:fillRect/>
          </a:stretch>
        </p:blipFill>
        <p:spPr>
          <a:xfrm rot="5400000">
            <a:off x="1142999" y="1166019"/>
            <a:ext cx="6858002"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SC_0349.jpg"/>
          <p:cNvPicPr>
            <a:picLocks noGrp="1" noChangeAspect="1"/>
          </p:cNvPicPr>
          <p:nvPr>
            <p:ph idx="1"/>
          </p:nvPr>
        </p:nvPicPr>
        <p:blipFill>
          <a:blip r:embed="rId2" cstate="print"/>
          <a:stretch>
            <a:fillRect/>
          </a:stretch>
        </p:blipFill>
        <p:spPr>
          <a:xfrm rot="5400000">
            <a:off x="1142999" y="1166019"/>
            <a:ext cx="6858002" cy="452596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SC_0409.jpg"/>
          <p:cNvPicPr>
            <a:picLocks noGrp="1" noChangeAspect="1"/>
          </p:cNvPicPr>
          <p:nvPr>
            <p:ph idx="1"/>
          </p:nvPr>
        </p:nvPicPr>
        <p:blipFill>
          <a:blip r:embed="rId2" cstate="print"/>
          <a:stretch>
            <a:fillRect/>
          </a:stretch>
        </p:blipFill>
        <p:spPr>
          <a:xfrm rot="5400000">
            <a:off x="1142999" y="1166019"/>
            <a:ext cx="6858002" cy="452596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SC_0403.jpg"/>
          <p:cNvPicPr>
            <a:picLocks noGrp="1" noChangeAspect="1"/>
          </p:cNvPicPr>
          <p:nvPr>
            <p:ph idx="1"/>
          </p:nvPr>
        </p:nvPicPr>
        <p:blipFill>
          <a:blip r:embed="rId2"/>
          <a:stretch>
            <a:fillRect/>
          </a:stretch>
        </p:blipFill>
        <p:spPr>
          <a:xfrm rot="5400000">
            <a:off x="1063051" y="-1222949"/>
            <a:ext cx="7017898" cy="914400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Reflex </a:t>
            </a:r>
            <a:r>
              <a:rPr lang="en-US" dirty="0" smtClean="0"/>
              <a:t>sympathetic dystrophy-</a:t>
            </a:r>
            <a:r>
              <a:rPr lang="el-GR" b="1" dirty="0" smtClean="0"/>
              <a:t> </a:t>
            </a:r>
            <a:r>
              <a:rPr lang="el-GR" dirty="0" smtClean="0"/>
              <a:t>Διαγνωστικά Κριτήρια Βουδαπέστης</a:t>
            </a:r>
            <a:endParaRPr lang="en-US" dirty="0"/>
          </a:p>
        </p:txBody>
      </p:sp>
      <p:sp>
        <p:nvSpPr>
          <p:cNvPr id="3" name="Content Placeholder 2"/>
          <p:cNvSpPr>
            <a:spLocks noGrp="1"/>
          </p:cNvSpPr>
          <p:nvPr>
            <p:ph idx="1"/>
          </p:nvPr>
        </p:nvSpPr>
        <p:spPr/>
        <p:txBody>
          <a:bodyPr>
            <a:normAutofit fontScale="77500" lnSpcReduction="20000"/>
          </a:bodyPr>
          <a:lstStyle/>
          <a:p>
            <a:pPr algn="just"/>
            <a:r>
              <a:rPr lang="el-GR" dirty="0" smtClean="0"/>
              <a:t>Συνεχής </a:t>
            </a:r>
            <a:r>
              <a:rPr lang="el-GR" dirty="0" smtClean="0"/>
              <a:t>πόνος, δυσανάλογος κάποιου γεγονότος</a:t>
            </a:r>
            <a:endParaRPr lang="en-US" dirty="0"/>
          </a:p>
          <a:p>
            <a:pPr algn="just"/>
            <a:r>
              <a:rPr lang="el-GR" dirty="0" smtClean="0"/>
              <a:t>Κλινική </a:t>
            </a:r>
            <a:r>
              <a:rPr lang="el-GR" dirty="0" smtClean="0"/>
              <a:t>διάγνωση </a:t>
            </a:r>
            <a:r>
              <a:rPr lang="el-GR" dirty="0" smtClean="0"/>
              <a:t>τουλάχιστο </a:t>
            </a:r>
            <a:r>
              <a:rPr lang="el-GR" dirty="0" smtClean="0"/>
              <a:t>ένα σύμπτωμα σε 3 από τις πιο κάτω 4 κατηγορίες </a:t>
            </a:r>
            <a:r>
              <a:rPr lang="el-GR" dirty="0" smtClean="0"/>
              <a:t>(ερευνητικά </a:t>
            </a:r>
            <a:r>
              <a:rPr lang="el-GR" dirty="0" smtClean="0"/>
              <a:t>κριτήρια </a:t>
            </a:r>
            <a:r>
              <a:rPr lang="el-GR" dirty="0" smtClean="0"/>
              <a:t>τουλάχιστο </a:t>
            </a:r>
            <a:r>
              <a:rPr lang="el-GR" dirty="0" smtClean="0"/>
              <a:t>ένα σύμπτωμα και στις 4 κατηγορίες)</a:t>
            </a:r>
            <a:r>
              <a:rPr lang="en-US" dirty="0" smtClean="0"/>
              <a:t>:</a:t>
            </a:r>
            <a:endParaRPr lang="en-US" dirty="0"/>
          </a:p>
          <a:p>
            <a:pPr algn="just">
              <a:buNone/>
            </a:pPr>
            <a:r>
              <a:rPr lang="en-US" dirty="0" smtClean="0"/>
              <a:t>	•</a:t>
            </a:r>
            <a:r>
              <a:rPr lang="en-US" dirty="0"/>
              <a:t>Sensory: </a:t>
            </a:r>
            <a:r>
              <a:rPr lang="el-GR" dirty="0" smtClean="0"/>
              <a:t>Υπερευαισθησία και/ή αλλοδυνία</a:t>
            </a:r>
            <a:endParaRPr lang="en-US" dirty="0"/>
          </a:p>
          <a:p>
            <a:pPr algn="just">
              <a:buNone/>
            </a:pPr>
            <a:r>
              <a:rPr lang="en-US" dirty="0" smtClean="0"/>
              <a:t>	•</a:t>
            </a:r>
            <a:r>
              <a:rPr lang="en-US" dirty="0"/>
              <a:t>Vasomotor: </a:t>
            </a:r>
            <a:r>
              <a:rPr lang="el-GR" dirty="0" smtClean="0"/>
              <a:t>Ασύμμετρη θερμοκρασία και/ή αλλαγές στο χρώμα του δέρματος και/ή ασυμμετρία στο χρώμα</a:t>
            </a:r>
            <a:endParaRPr lang="en-US" dirty="0"/>
          </a:p>
          <a:p>
            <a:pPr algn="just">
              <a:buNone/>
            </a:pPr>
            <a:r>
              <a:rPr lang="en-US" dirty="0" smtClean="0"/>
              <a:t>	•</a:t>
            </a:r>
            <a:r>
              <a:rPr lang="en-US" dirty="0"/>
              <a:t>Sudomotor/edema: </a:t>
            </a:r>
            <a:r>
              <a:rPr lang="el-GR" dirty="0" smtClean="0"/>
              <a:t>Οίδημα και/ή ιδρώτας και/ή ασυμμετρία ιδρώτα</a:t>
            </a:r>
          </a:p>
          <a:p>
            <a:pPr algn="just">
              <a:buNone/>
            </a:pPr>
            <a:r>
              <a:rPr lang="en-US" dirty="0" smtClean="0"/>
              <a:t>	•</a:t>
            </a:r>
            <a:r>
              <a:rPr lang="en-US" dirty="0"/>
              <a:t>Motor/trophic: </a:t>
            </a:r>
            <a:r>
              <a:rPr lang="el-GR" dirty="0" smtClean="0"/>
              <a:t>Μειωμένο εύρος κίνησης και/ή κινητική δυσλειτουργία (αδυναμία, τρέμουλο, δυστονία) με/ή </a:t>
            </a:r>
            <a:r>
              <a:rPr lang="el-GR" dirty="0" smtClean="0"/>
              <a:t>δυστροφικές</a:t>
            </a:r>
            <a:r>
              <a:rPr lang="en-US" dirty="0" smtClean="0"/>
              <a:t> </a:t>
            </a:r>
            <a:r>
              <a:rPr lang="el-GR" dirty="0" smtClean="0"/>
              <a:t>αλλοιώσεις</a:t>
            </a:r>
            <a:r>
              <a:rPr lang="en-US" dirty="0" smtClean="0"/>
              <a:t> </a:t>
            </a:r>
            <a:r>
              <a:rPr lang="en-US" dirty="0" smtClean="0"/>
              <a:t>(</a:t>
            </a:r>
            <a:r>
              <a:rPr lang="el-GR" dirty="0" smtClean="0"/>
              <a:t>μαλλιά, νύχια, επιδερμίδα</a:t>
            </a:r>
            <a:r>
              <a:rPr lang="en-US" dirty="0" smtClean="0"/>
              <a:t>)</a:t>
            </a:r>
            <a:endParaRPr lang="en-US" dirty="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Reflex sympathetic dystrophy</a:t>
            </a:r>
            <a:endParaRPr lang="en-US" dirty="0"/>
          </a:p>
        </p:txBody>
      </p:sp>
      <p:sp>
        <p:nvSpPr>
          <p:cNvPr id="3" name="Content Placeholder 2"/>
          <p:cNvSpPr>
            <a:spLocks noGrp="1"/>
          </p:cNvSpPr>
          <p:nvPr>
            <p:ph idx="1"/>
          </p:nvPr>
        </p:nvSpPr>
        <p:spPr/>
        <p:txBody>
          <a:bodyPr>
            <a:normAutofit fontScale="70000" lnSpcReduction="20000"/>
          </a:bodyPr>
          <a:lstStyle/>
          <a:p>
            <a:pPr algn="just"/>
            <a:r>
              <a:rPr lang="el-GR" dirty="0" smtClean="0"/>
              <a:t>Κλινική </a:t>
            </a:r>
            <a:r>
              <a:rPr lang="el-GR" dirty="0" smtClean="0"/>
              <a:t>διάγνωση </a:t>
            </a:r>
            <a:r>
              <a:rPr lang="el-GR" dirty="0" smtClean="0"/>
              <a:t>τουλάχιστο </a:t>
            </a:r>
            <a:r>
              <a:rPr lang="el-GR" dirty="0" smtClean="0"/>
              <a:t>1  σημείο στην εξέταση σε 2 από τις 4 πιο κάτω κατηγορίες </a:t>
            </a:r>
            <a:r>
              <a:rPr lang="el-GR" dirty="0" smtClean="0"/>
              <a:t>(ερευνητικά </a:t>
            </a:r>
            <a:r>
              <a:rPr lang="el-GR" dirty="0" smtClean="0"/>
              <a:t>κριτήρια </a:t>
            </a:r>
            <a:r>
              <a:rPr lang="el-GR" dirty="0" smtClean="0"/>
              <a:t>τουλάχιστο </a:t>
            </a:r>
            <a:r>
              <a:rPr lang="el-GR" dirty="0" smtClean="0"/>
              <a:t>ένα σημείο στις 3 από τις 4 κατηγορίες)</a:t>
            </a:r>
            <a:r>
              <a:rPr lang="en-US" dirty="0" smtClean="0"/>
              <a:t>:</a:t>
            </a:r>
            <a:endParaRPr lang="el-GR" dirty="0" smtClean="0"/>
          </a:p>
          <a:p>
            <a:pPr algn="just">
              <a:buNone/>
            </a:pPr>
            <a:r>
              <a:rPr lang="en-US" dirty="0" smtClean="0"/>
              <a:t>	•</a:t>
            </a:r>
            <a:r>
              <a:rPr lang="en-US" dirty="0"/>
              <a:t>Sensory: </a:t>
            </a:r>
            <a:r>
              <a:rPr lang="el-GR" dirty="0" smtClean="0"/>
              <a:t>Υπεραλγησία</a:t>
            </a:r>
            <a:r>
              <a:rPr lang="en-US" dirty="0" smtClean="0"/>
              <a:t> </a:t>
            </a:r>
            <a:r>
              <a:rPr lang="en-US" dirty="0" smtClean="0"/>
              <a:t>(</a:t>
            </a:r>
            <a:r>
              <a:rPr lang="el-GR" dirty="0" smtClean="0"/>
              <a:t>στη δοκιμασία νυγμού</a:t>
            </a:r>
            <a:r>
              <a:rPr lang="en-US" dirty="0" smtClean="0"/>
              <a:t>) </a:t>
            </a:r>
            <a:r>
              <a:rPr lang="el-GR" dirty="0" smtClean="0"/>
              <a:t>και/ή </a:t>
            </a:r>
            <a:r>
              <a:rPr lang="el-GR" dirty="0" smtClean="0"/>
              <a:t>αλλοδυνία</a:t>
            </a:r>
            <a:r>
              <a:rPr lang="el-GR" dirty="0" smtClean="0"/>
              <a:t> </a:t>
            </a:r>
            <a:r>
              <a:rPr lang="en-US" dirty="0" smtClean="0"/>
              <a:t>(</a:t>
            </a:r>
            <a:r>
              <a:rPr lang="el-GR" dirty="0" smtClean="0"/>
              <a:t>στη ελαφρά αφή</a:t>
            </a:r>
            <a:r>
              <a:rPr lang="en-US" dirty="0" smtClean="0"/>
              <a:t> </a:t>
            </a:r>
            <a:r>
              <a:rPr lang="el-GR" dirty="0" smtClean="0"/>
              <a:t>ή/και στην αίσθηση της θερμοκρασίας ή/και στην έντονη πίεση ή/και</a:t>
            </a:r>
            <a:r>
              <a:rPr lang="en-US" dirty="0" smtClean="0"/>
              <a:t> </a:t>
            </a:r>
            <a:r>
              <a:rPr lang="el-GR" dirty="0" smtClean="0"/>
              <a:t>στη κίνηση των αρθρώσεων</a:t>
            </a:r>
            <a:r>
              <a:rPr lang="en-US" dirty="0" smtClean="0"/>
              <a:t>)</a:t>
            </a:r>
            <a:endParaRPr lang="en-US" dirty="0"/>
          </a:p>
          <a:p>
            <a:pPr algn="just">
              <a:buNone/>
            </a:pPr>
            <a:r>
              <a:rPr lang="en-US" dirty="0" smtClean="0"/>
              <a:t>	•</a:t>
            </a:r>
            <a:r>
              <a:rPr lang="en-US" dirty="0"/>
              <a:t>Vasomotor: </a:t>
            </a:r>
            <a:r>
              <a:rPr lang="el-GR" dirty="0" smtClean="0"/>
              <a:t>Ασυμμετρία θερμοκρασίας </a:t>
            </a:r>
            <a:r>
              <a:rPr lang="en-US" dirty="0" smtClean="0"/>
              <a:t>(&gt;</a:t>
            </a:r>
            <a:r>
              <a:rPr lang="en-US" dirty="0"/>
              <a:t>1°C) </a:t>
            </a:r>
            <a:r>
              <a:rPr lang="el-GR" dirty="0" smtClean="0"/>
              <a:t>και/ή αλλαγές στο χρώμα του δέρματος και/ή ασυμμετρία</a:t>
            </a:r>
          </a:p>
          <a:p>
            <a:pPr algn="just">
              <a:buNone/>
            </a:pPr>
            <a:r>
              <a:rPr lang="en-US" dirty="0" smtClean="0"/>
              <a:t>	•</a:t>
            </a:r>
            <a:r>
              <a:rPr lang="en-US" dirty="0" smtClean="0"/>
              <a:t>Sudomotor/edema</a:t>
            </a:r>
            <a:r>
              <a:rPr lang="en-US" dirty="0"/>
              <a:t>: </a:t>
            </a:r>
            <a:r>
              <a:rPr lang="el-GR" dirty="0" smtClean="0"/>
              <a:t>Οίδημα και/ή αλλαγές ιδρώτα και/ή ασυμμετρία ιδρώτα</a:t>
            </a:r>
          </a:p>
          <a:p>
            <a:pPr algn="just">
              <a:buNone/>
            </a:pPr>
            <a:r>
              <a:rPr lang="en-US" dirty="0" smtClean="0"/>
              <a:t>	•</a:t>
            </a:r>
            <a:r>
              <a:rPr lang="en-US" dirty="0"/>
              <a:t>Motor/trophic: </a:t>
            </a:r>
            <a:r>
              <a:rPr lang="el-GR" dirty="0" smtClean="0"/>
              <a:t>Μειωμένο εύρος κίνησης και/ή κινητική δυσλειτουργία (αδυναμία, τρέμουλο, δυστονία) με/ή </a:t>
            </a:r>
            <a:r>
              <a:rPr lang="el-GR" dirty="0" smtClean="0"/>
              <a:t>δυστροφικές αλλοιώσεις</a:t>
            </a:r>
            <a:r>
              <a:rPr lang="en-US" dirty="0" smtClean="0"/>
              <a:t> (</a:t>
            </a:r>
            <a:r>
              <a:rPr lang="el-GR" dirty="0" smtClean="0"/>
              <a:t>μαλλιά, νύχια, επιδερμίδα</a:t>
            </a:r>
            <a:r>
              <a:rPr lang="en-US" dirty="0" smtClean="0"/>
              <a:t>)</a:t>
            </a:r>
            <a:endParaRPr lang="el-GR" dirty="0" smtClean="0"/>
          </a:p>
          <a:p>
            <a:pPr algn="just"/>
            <a:r>
              <a:rPr lang="el-GR" dirty="0" smtClean="0"/>
              <a:t>Δεν υπάρχει άλλη διάγνωση που να </a:t>
            </a:r>
            <a:r>
              <a:rPr lang="el-GR" dirty="0" smtClean="0"/>
              <a:t>εξηγεί </a:t>
            </a:r>
            <a:r>
              <a:rPr lang="el-GR" dirty="0" smtClean="0"/>
              <a:t>καλύτερα τα συμπτώματα και τα σημεία</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Reflex sympathetic </a:t>
            </a:r>
            <a:r>
              <a:rPr lang="en-US" dirty="0" smtClean="0"/>
              <a:t>dystrophy</a:t>
            </a:r>
            <a:r>
              <a:rPr lang="el-GR" dirty="0" smtClean="0"/>
              <a:t>-Αντιμετώπιση</a:t>
            </a:r>
            <a:br>
              <a:rPr lang="el-GR" dirty="0" smtClean="0"/>
            </a:b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Multidisciplinary </a:t>
            </a:r>
            <a:r>
              <a:rPr lang="el-GR" dirty="0" smtClean="0"/>
              <a:t>προσέγγιση</a:t>
            </a:r>
          </a:p>
          <a:p>
            <a:pPr algn="just"/>
            <a:r>
              <a:rPr lang="el-GR" dirty="0" smtClean="0"/>
              <a:t>Ενημέρωση ασθενών, φυσικοθεραπεία, εργοθεραπεία</a:t>
            </a:r>
          </a:p>
          <a:p>
            <a:pPr algn="just"/>
            <a:r>
              <a:rPr lang="el-GR" dirty="0" smtClean="0"/>
              <a:t>Προ-υπάρχοντα </a:t>
            </a:r>
            <a:r>
              <a:rPr lang="el-GR" dirty="0" smtClean="0"/>
              <a:t>ή </a:t>
            </a:r>
            <a:r>
              <a:rPr lang="el-GR" dirty="0" smtClean="0"/>
              <a:t>πιθανά ψυχολογικά </a:t>
            </a:r>
            <a:r>
              <a:rPr lang="el-GR" dirty="0" smtClean="0"/>
              <a:t>ή ψυχιατρικά </a:t>
            </a:r>
            <a:r>
              <a:rPr lang="el-GR" dirty="0" smtClean="0"/>
              <a:t>προβλήματα, αυτοί </a:t>
            </a:r>
            <a:r>
              <a:rPr lang="el-GR" dirty="0" smtClean="0"/>
              <a:t>που δεν έχουν ικανοποιητική βελτίωση με φυσικές και φαρμακευτικές </a:t>
            </a:r>
            <a:r>
              <a:rPr lang="el-GR" dirty="0" smtClean="0"/>
              <a:t>θεραπείες</a:t>
            </a:r>
            <a:r>
              <a:rPr lang="en-US" dirty="0" smtClean="0"/>
              <a:t>:</a:t>
            </a:r>
            <a:r>
              <a:rPr lang="el-GR" dirty="0" smtClean="0"/>
              <a:t> ψυχοκοινωνική </a:t>
            </a:r>
            <a:r>
              <a:rPr lang="el-GR" dirty="0" smtClean="0"/>
              <a:t>στήριξη και αντιμετώπιση συμπεριφοράς</a:t>
            </a:r>
            <a:endParaRPr lang="en-US" dirty="0"/>
          </a:p>
          <a:p>
            <a:pPr algn="just"/>
            <a:r>
              <a:rPr lang="el-GR" dirty="0" smtClean="0"/>
              <a:t>Φαρμακευτικές και επεμβατικές θεραπείες για έλεγχο πόνου </a:t>
            </a:r>
            <a:r>
              <a:rPr lang="el-GR" dirty="0" smtClean="0"/>
              <a:t>σταδιακά</a:t>
            </a:r>
            <a:r>
              <a:rPr lang="el-GR" dirty="0" smtClean="0"/>
              <a:t>, </a:t>
            </a:r>
            <a:r>
              <a:rPr lang="el-GR" dirty="0"/>
              <a:t>ξ</a:t>
            </a:r>
            <a:r>
              <a:rPr lang="el-GR" dirty="0" smtClean="0"/>
              <a:t>εκινώντας από τις πιο ασφαλείς και προχωρώντας σε πιο επιθετικές θεραπείες αν δεν υπάρχει ικανοποιητική ανταπόκριση μετά από λίγες </a:t>
            </a:r>
            <a:r>
              <a:rPr lang="el-GR" dirty="0" smtClean="0"/>
              <a:t>εβδομάδες</a:t>
            </a:r>
            <a:endParaRPr lang="en-US" dirty="0" smtClean="0"/>
          </a:p>
          <a:p>
            <a:pPr algn="just"/>
            <a:r>
              <a:rPr lang="el-GR" dirty="0" smtClean="0"/>
              <a:t>Σκοποί </a:t>
            </a:r>
            <a:r>
              <a:rPr lang="el-GR" dirty="0" smtClean="0"/>
              <a:t>της </a:t>
            </a:r>
            <a:r>
              <a:rPr lang="el-GR" dirty="0" smtClean="0"/>
              <a:t>θεραπείας</a:t>
            </a:r>
            <a:r>
              <a:rPr lang="en-US" dirty="0" smtClean="0"/>
              <a:t>:</a:t>
            </a:r>
            <a:r>
              <a:rPr lang="el-GR" dirty="0" smtClean="0"/>
              <a:t> επανένταξη</a:t>
            </a:r>
            <a:r>
              <a:rPr lang="el-GR" dirty="0" smtClean="0"/>
              <a:t>, </a:t>
            </a:r>
            <a:r>
              <a:rPr lang="el-GR" dirty="0" smtClean="0"/>
              <a:t>επαναφορά </a:t>
            </a:r>
            <a:r>
              <a:rPr lang="el-GR" dirty="0" smtClean="0"/>
              <a:t>της κίνησης και της </a:t>
            </a:r>
            <a:r>
              <a:rPr lang="el-GR" dirty="0" smtClean="0"/>
              <a:t>μυϊκής  ισχύος του </a:t>
            </a:r>
            <a:r>
              <a:rPr lang="el-GR" dirty="0" smtClean="0"/>
              <a:t>επηρεασμένου άκρου.</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Reflex sympathetic </a:t>
            </a:r>
            <a:r>
              <a:rPr lang="en-US" dirty="0" smtClean="0"/>
              <a:t>dystrophy-</a:t>
            </a:r>
            <a:r>
              <a:rPr lang="el-GR" dirty="0" smtClean="0"/>
              <a:t>Αντιμετώπιση </a:t>
            </a:r>
            <a:r>
              <a:rPr lang="el-GR" dirty="0" smtClean="0"/>
              <a:t>πόνου</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pPr algn="just">
              <a:buNone/>
            </a:pPr>
            <a:r>
              <a:rPr lang="en-US" dirty="0" smtClean="0"/>
              <a:t>•</a:t>
            </a:r>
            <a:r>
              <a:rPr lang="en-US" dirty="0">
                <a:hlinkClick r:id="rId2"/>
              </a:rPr>
              <a:t>Ibuprofen</a:t>
            </a:r>
            <a:r>
              <a:rPr lang="en-US" dirty="0"/>
              <a:t> 400 to 800 mg </a:t>
            </a:r>
            <a:r>
              <a:rPr lang="en-US" dirty="0" smtClean="0"/>
              <a:t>tds </a:t>
            </a:r>
            <a:r>
              <a:rPr lang="en-US" dirty="0"/>
              <a:t>or </a:t>
            </a:r>
            <a:r>
              <a:rPr lang="en-US" dirty="0">
                <a:hlinkClick r:id="rId3"/>
              </a:rPr>
              <a:t>naproxen</a:t>
            </a:r>
            <a:r>
              <a:rPr lang="en-US" dirty="0"/>
              <a:t> 250 to 500 mg </a:t>
            </a:r>
            <a:r>
              <a:rPr lang="en-US" dirty="0" smtClean="0"/>
              <a:t>bd</a:t>
            </a:r>
            <a:endParaRPr lang="en-US" dirty="0"/>
          </a:p>
          <a:p>
            <a:pPr algn="just">
              <a:buNone/>
            </a:pPr>
            <a:r>
              <a:rPr lang="en-US" dirty="0"/>
              <a:t>•</a:t>
            </a:r>
            <a:r>
              <a:rPr lang="en-US" dirty="0">
                <a:hlinkClick r:id="rId4"/>
              </a:rPr>
              <a:t>Amitriptyline</a:t>
            </a:r>
            <a:r>
              <a:rPr lang="en-US" dirty="0"/>
              <a:t> or </a:t>
            </a:r>
            <a:r>
              <a:rPr lang="en-US" dirty="0">
                <a:hlinkClick r:id="rId5"/>
              </a:rPr>
              <a:t>nortriptyline</a:t>
            </a:r>
            <a:r>
              <a:rPr lang="en-US" dirty="0"/>
              <a:t> (10 to 25 mg </a:t>
            </a:r>
            <a:r>
              <a:rPr lang="en-US" dirty="0" smtClean="0"/>
              <a:t>nocte </a:t>
            </a:r>
            <a:r>
              <a:rPr lang="el-GR" dirty="0" smtClean="0"/>
              <a:t>σαν αρχική δόση</a:t>
            </a:r>
            <a:r>
              <a:rPr lang="en-US" dirty="0" smtClean="0"/>
              <a:t>) </a:t>
            </a:r>
            <a:endParaRPr lang="en-US" dirty="0"/>
          </a:p>
          <a:p>
            <a:pPr algn="just">
              <a:buNone/>
            </a:pPr>
            <a:r>
              <a:rPr lang="en-US" dirty="0"/>
              <a:t>•</a:t>
            </a:r>
            <a:r>
              <a:rPr lang="en-US" dirty="0">
                <a:hlinkClick r:id="rId6"/>
              </a:rPr>
              <a:t>Gabapentin</a:t>
            </a:r>
            <a:r>
              <a:rPr lang="en-US" dirty="0"/>
              <a:t> </a:t>
            </a:r>
            <a:r>
              <a:rPr lang="en-US" dirty="0" smtClean="0"/>
              <a:t>(</a:t>
            </a:r>
            <a:r>
              <a:rPr lang="el-GR" dirty="0" smtClean="0"/>
              <a:t>αρχική δόση</a:t>
            </a:r>
            <a:r>
              <a:rPr lang="en-US" dirty="0" smtClean="0"/>
              <a:t> 100 </a:t>
            </a:r>
            <a:r>
              <a:rPr lang="en-US" dirty="0"/>
              <a:t>mg </a:t>
            </a:r>
            <a:r>
              <a:rPr lang="en-US" dirty="0" smtClean="0"/>
              <a:t>nocte </a:t>
            </a:r>
            <a:r>
              <a:rPr lang="el-GR" dirty="0" smtClean="0"/>
              <a:t>για ηλικιωμένους</a:t>
            </a:r>
            <a:r>
              <a:rPr lang="en-US" dirty="0" smtClean="0"/>
              <a:t> </a:t>
            </a:r>
            <a:r>
              <a:rPr lang="el-GR" dirty="0" smtClean="0"/>
              <a:t>και</a:t>
            </a:r>
            <a:r>
              <a:rPr lang="en-US" dirty="0" smtClean="0"/>
              <a:t> </a:t>
            </a:r>
            <a:r>
              <a:rPr lang="en-US" dirty="0"/>
              <a:t>300 mg </a:t>
            </a:r>
            <a:r>
              <a:rPr lang="en-US" dirty="0" smtClean="0"/>
              <a:t>nocte </a:t>
            </a:r>
            <a:r>
              <a:rPr lang="el-GR" dirty="0" smtClean="0"/>
              <a:t>για τους υπόλοιπους</a:t>
            </a:r>
            <a:r>
              <a:rPr lang="en-US" dirty="0" smtClean="0"/>
              <a:t>, </a:t>
            </a:r>
            <a:r>
              <a:rPr lang="el-GR" dirty="0" smtClean="0"/>
              <a:t>αυξάνοντας τη δόση ανάλογα</a:t>
            </a:r>
            <a:r>
              <a:rPr lang="en-US" dirty="0" smtClean="0"/>
              <a:t>)</a:t>
            </a:r>
            <a:endParaRPr lang="en-US" dirty="0"/>
          </a:p>
          <a:p>
            <a:pPr algn="just">
              <a:buNone/>
            </a:pPr>
            <a:r>
              <a:rPr lang="en-US" dirty="0" smtClean="0"/>
              <a:t>•</a:t>
            </a:r>
            <a:r>
              <a:rPr lang="el-GR" dirty="0" smtClean="0"/>
              <a:t>Διφωσφονικό</a:t>
            </a:r>
            <a:r>
              <a:rPr lang="en-US" dirty="0" smtClean="0"/>
              <a:t> (</a:t>
            </a:r>
            <a:r>
              <a:rPr lang="el-GR" dirty="0" smtClean="0"/>
              <a:t>π.χ.</a:t>
            </a:r>
            <a:r>
              <a:rPr lang="en-US" dirty="0" smtClean="0"/>
              <a:t>, </a:t>
            </a:r>
            <a:r>
              <a:rPr lang="en-US" dirty="0" smtClean="0">
                <a:hlinkClick r:id="rId7"/>
              </a:rPr>
              <a:t>alendronate</a:t>
            </a:r>
            <a:r>
              <a:rPr lang="en-US" dirty="0" smtClean="0"/>
              <a:t> </a:t>
            </a:r>
            <a:r>
              <a:rPr lang="en-US" dirty="0"/>
              <a:t>70 mg weekly) </a:t>
            </a:r>
            <a:r>
              <a:rPr lang="el-GR" dirty="0" smtClean="0"/>
              <a:t>για ασθενείς με αρχική νόσο</a:t>
            </a:r>
            <a:r>
              <a:rPr lang="en-US" dirty="0" smtClean="0"/>
              <a:t> </a:t>
            </a:r>
            <a:r>
              <a:rPr lang="el-GR" dirty="0" smtClean="0"/>
              <a:t>οι οποίοι έχουν πόνο και παθολογικό σήμα στο σπινθηρογράφημα </a:t>
            </a:r>
            <a:r>
              <a:rPr lang="el-GR" dirty="0" smtClean="0"/>
              <a:t>οστών</a:t>
            </a:r>
            <a:endParaRPr lang="en-US" dirty="0"/>
          </a:p>
          <a:p>
            <a:pPr algn="just">
              <a:buNone/>
            </a:pPr>
            <a:r>
              <a:rPr lang="en-US" dirty="0" smtClean="0"/>
              <a:t>•</a:t>
            </a:r>
            <a:r>
              <a:rPr lang="el-GR" dirty="0" smtClean="0"/>
              <a:t>Τοπική</a:t>
            </a:r>
            <a:r>
              <a:rPr lang="en-US" dirty="0" smtClean="0"/>
              <a:t> </a:t>
            </a:r>
            <a:r>
              <a:rPr lang="en-US" dirty="0">
                <a:hlinkClick r:id="rId8"/>
              </a:rPr>
              <a:t>lidocaine</a:t>
            </a:r>
            <a:r>
              <a:rPr lang="en-US" dirty="0"/>
              <a:t> </a:t>
            </a:r>
            <a:r>
              <a:rPr lang="el-GR" dirty="0" smtClean="0"/>
              <a:t>κρέμα</a:t>
            </a:r>
            <a:r>
              <a:rPr lang="en-US" dirty="0" smtClean="0"/>
              <a:t> </a:t>
            </a:r>
            <a:r>
              <a:rPr lang="en-US" dirty="0"/>
              <a:t>(</a:t>
            </a:r>
            <a:r>
              <a:rPr lang="en-US" dirty="0" smtClean="0"/>
              <a:t>2</a:t>
            </a:r>
            <a:r>
              <a:rPr lang="el-GR" dirty="0" smtClean="0"/>
              <a:t>-</a:t>
            </a:r>
            <a:r>
              <a:rPr lang="en-US" dirty="0" smtClean="0"/>
              <a:t>5 </a:t>
            </a:r>
            <a:r>
              <a:rPr lang="el-GR" dirty="0" smtClean="0"/>
              <a:t>%</a:t>
            </a:r>
            <a:r>
              <a:rPr lang="en-US" dirty="0" smtClean="0"/>
              <a:t>) </a:t>
            </a:r>
            <a:r>
              <a:rPr lang="el-GR" dirty="0" smtClean="0"/>
              <a:t>ή</a:t>
            </a:r>
            <a:r>
              <a:rPr lang="en-US" dirty="0" smtClean="0"/>
              <a:t> </a:t>
            </a:r>
            <a:r>
              <a:rPr lang="el-GR" dirty="0" smtClean="0"/>
              <a:t>τοπική</a:t>
            </a:r>
            <a:r>
              <a:rPr lang="en-US" dirty="0" smtClean="0"/>
              <a:t> </a:t>
            </a:r>
            <a:r>
              <a:rPr lang="en-US" dirty="0">
                <a:hlinkClick r:id="rId9"/>
              </a:rPr>
              <a:t>capsaicin</a:t>
            </a:r>
            <a:r>
              <a:rPr lang="en-US" dirty="0"/>
              <a:t> </a:t>
            </a:r>
            <a:r>
              <a:rPr lang="el-GR" dirty="0" smtClean="0"/>
              <a:t>κρέμα</a:t>
            </a:r>
            <a:r>
              <a:rPr lang="en-US" dirty="0" smtClean="0"/>
              <a:t> 0.075</a:t>
            </a:r>
            <a:r>
              <a:rPr lang="el-GR" dirty="0" smtClean="0"/>
              <a: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dirty="0" smtClean="0"/>
              <a:t>Reflex sympathetic dystrophy-</a:t>
            </a:r>
            <a:r>
              <a:rPr lang="el-GR" dirty="0" smtClean="0"/>
              <a:t>Αντιμετώπιση</a:t>
            </a:r>
            <a:r>
              <a:rPr lang="el-GR" dirty="0" smtClean="0"/>
              <a:t/>
            </a:r>
            <a:br>
              <a:rPr lang="el-GR" dirty="0" smtClean="0"/>
            </a:br>
            <a:endParaRPr lang="en-US" dirty="0"/>
          </a:p>
        </p:txBody>
      </p:sp>
      <p:sp>
        <p:nvSpPr>
          <p:cNvPr id="3" name="Content Placeholder 2"/>
          <p:cNvSpPr>
            <a:spLocks noGrp="1"/>
          </p:cNvSpPr>
          <p:nvPr>
            <p:ph idx="1"/>
          </p:nvPr>
        </p:nvSpPr>
        <p:spPr/>
        <p:txBody>
          <a:bodyPr>
            <a:normAutofit fontScale="85000" lnSpcReduction="10000"/>
          </a:bodyPr>
          <a:lstStyle/>
          <a:p>
            <a:pPr algn="just"/>
            <a:r>
              <a:rPr lang="el-GR" dirty="0" smtClean="0"/>
              <a:t>Παραπομπή </a:t>
            </a:r>
            <a:r>
              <a:rPr lang="el-GR" dirty="0" smtClean="0"/>
              <a:t>σε ειδικό αντιμετώπισης πόνου με </a:t>
            </a:r>
            <a:r>
              <a:rPr lang="el-GR" dirty="0" smtClean="0"/>
              <a:t>πείρα </a:t>
            </a:r>
            <a:r>
              <a:rPr lang="el-GR" dirty="0" smtClean="0"/>
              <a:t>σε αυτή τη πάθηση για ασθενείς με προοδευτικά συμπτώματα και σημεία που δεν έχουν ικανοποιητική ανταπόκριση στις πιο πάνω θεραπείες</a:t>
            </a:r>
          </a:p>
          <a:p>
            <a:pPr algn="just"/>
            <a:r>
              <a:rPr lang="el-GR" dirty="0" smtClean="0"/>
              <a:t>Ανάλογα με την </a:t>
            </a:r>
            <a:r>
              <a:rPr lang="el-GR" dirty="0" smtClean="0"/>
              <a:t>πείρα </a:t>
            </a:r>
            <a:r>
              <a:rPr lang="el-GR" dirty="0" smtClean="0"/>
              <a:t>του ειδικού πόνου μπορούν να χρησιμοποιηθούν </a:t>
            </a:r>
            <a:r>
              <a:rPr lang="en-US" dirty="0" smtClean="0"/>
              <a:t>trigger/tender </a:t>
            </a:r>
            <a:r>
              <a:rPr lang="en-US" dirty="0"/>
              <a:t>point injections, regional sympathetic nerve block, spinal cord stimulation, or epidural </a:t>
            </a:r>
            <a:r>
              <a:rPr lang="en-US" dirty="0" smtClean="0">
                <a:hlinkClick r:id="rId2"/>
              </a:rPr>
              <a:t>clonidine</a:t>
            </a:r>
            <a:endParaRPr lang="el-GR" dirty="0" smtClean="0"/>
          </a:p>
          <a:p>
            <a:pPr algn="just"/>
            <a:r>
              <a:rPr lang="el-GR" dirty="0" smtClean="0"/>
              <a:t>Πρόγνωση</a:t>
            </a:r>
            <a:r>
              <a:rPr lang="en-US" dirty="0" smtClean="0"/>
              <a:t>: </a:t>
            </a:r>
            <a:r>
              <a:rPr lang="el-GR" dirty="0" smtClean="0"/>
              <a:t>αβέβαιη, ένας σημαντικός αριθμός ασθενών έχει κάποιου </a:t>
            </a:r>
            <a:r>
              <a:rPr lang="en-US" dirty="0" smtClean="0"/>
              <a:t> </a:t>
            </a:r>
            <a:r>
              <a:rPr lang="el-GR" dirty="0" smtClean="0"/>
              <a:t>βαθμού παρατεταμένη ανικανότητα (</a:t>
            </a:r>
            <a:r>
              <a:rPr lang="en-US" dirty="0" smtClean="0"/>
              <a:t>disability</a:t>
            </a:r>
            <a:r>
              <a:rPr lang="el-GR" dirty="0" smtClean="0"/>
              <a: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Ιστορικό</a:t>
            </a:r>
            <a:endParaRPr lang="en-US" dirty="0"/>
          </a:p>
        </p:txBody>
      </p:sp>
      <p:sp>
        <p:nvSpPr>
          <p:cNvPr id="3" name="Content Placeholder 2"/>
          <p:cNvSpPr>
            <a:spLocks noGrp="1"/>
          </p:cNvSpPr>
          <p:nvPr>
            <p:ph idx="1"/>
          </p:nvPr>
        </p:nvSpPr>
        <p:spPr/>
        <p:txBody>
          <a:bodyPr>
            <a:normAutofit fontScale="92500" lnSpcReduction="10000"/>
          </a:bodyPr>
          <a:lstStyle/>
          <a:p>
            <a:pPr algn="just"/>
            <a:r>
              <a:rPr lang="el-GR" dirty="0" smtClean="0"/>
              <a:t>27 ετών γυναίκα</a:t>
            </a:r>
          </a:p>
          <a:p>
            <a:pPr algn="just"/>
            <a:r>
              <a:rPr lang="el-GR" dirty="0" smtClean="0"/>
              <a:t>1</a:t>
            </a:r>
            <a:r>
              <a:rPr lang="el-GR" baseline="30000" dirty="0" smtClean="0"/>
              <a:t>η</a:t>
            </a:r>
            <a:r>
              <a:rPr lang="el-GR" dirty="0" smtClean="0"/>
              <a:t> επίσκεψη 29/01/2016</a:t>
            </a:r>
          </a:p>
          <a:p>
            <a:pPr algn="just"/>
            <a:r>
              <a:rPr lang="el-GR" dirty="0" smtClean="0"/>
              <a:t>Πόνος, οίδημα δάκτυλα Δ. χεριού, μερικές φορές 1 ή 2 δάκτυλα Α. χεριού</a:t>
            </a:r>
          </a:p>
          <a:p>
            <a:pPr algn="just"/>
            <a:r>
              <a:rPr lang="el-GR" dirty="0" smtClean="0"/>
              <a:t>Αρχή προ 7 ετίας, μόνο το Φεβρουάριο</a:t>
            </a:r>
          </a:p>
          <a:p>
            <a:pPr algn="just"/>
            <a:r>
              <a:rPr lang="el-GR" dirty="0" smtClean="0"/>
              <a:t>Διάρκεια 1-2 μήνες, μετά υποχωρεί από μόνο του</a:t>
            </a:r>
            <a:endParaRPr lang="en-US" dirty="0"/>
          </a:p>
          <a:p>
            <a:pPr algn="just"/>
            <a:r>
              <a:rPr lang="el-GR" dirty="0" smtClean="0"/>
              <a:t>Το παρόν επεισόδιο άρχισε το Δεκέμβρη του 2015 και συνεχίζεται</a:t>
            </a:r>
            <a:endParaRPr lang="en-US" dirty="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Συμπεράσματα</a:t>
            </a:r>
            <a:endParaRPr lang="en-US" dirty="0"/>
          </a:p>
        </p:txBody>
      </p:sp>
      <p:sp>
        <p:nvSpPr>
          <p:cNvPr id="3" name="Content Placeholder 2"/>
          <p:cNvSpPr>
            <a:spLocks noGrp="1"/>
          </p:cNvSpPr>
          <p:nvPr>
            <p:ph idx="1"/>
          </p:nvPr>
        </p:nvSpPr>
        <p:spPr/>
        <p:txBody>
          <a:bodyPr/>
          <a:lstStyle/>
          <a:p>
            <a:r>
              <a:rPr lang="el-GR" dirty="0" smtClean="0"/>
              <a:t>Σπάνια περίπτωση με σοβαρά συμπτώματα</a:t>
            </a:r>
          </a:p>
          <a:p>
            <a:r>
              <a:rPr lang="el-GR" dirty="0" smtClean="0"/>
              <a:t>Ταχεία ανάρρωση με ΜΣΑΦ</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SC_0406.jpg"/>
          <p:cNvPicPr>
            <a:picLocks noGrp="1" noChangeAspect="1"/>
          </p:cNvPicPr>
          <p:nvPr>
            <p:ph idx="1"/>
          </p:nvPr>
        </p:nvPicPr>
        <p:blipFill>
          <a:blip r:embed="rId2"/>
          <a:stretch>
            <a:fillRect/>
          </a:stretch>
        </p:blipFill>
        <p:spPr>
          <a:xfrm rot="5400000">
            <a:off x="628870" y="-628872"/>
            <a:ext cx="7886260" cy="914400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Ιστορικό</a:t>
            </a:r>
            <a:endParaRPr lang="en-US" dirty="0"/>
          </a:p>
        </p:txBody>
      </p:sp>
      <p:sp>
        <p:nvSpPr>
          <p:cNvPr id="3" name="Content Placeholder 2"/>
          <p:cNvSpPr>
            <a:spLocks noGrp="1"/>
          </p:cNvSpPr>
          <p:nvPr>
            <p:ph idx="1"/>
          </p:nvPr>
        </p:nvSpPr>
        <p:spPr/>
        <p:txBody>
          <a:bodyPr>
            <a:normAutofit fontScale="92500" lnSpcReduction="20000"/>
          </a:bodyPr>
          <a:lstStyle/>
          <a:p>
            <a:pPr algn="just"/>
            <a:r>
              <a:rPr lang="el-GR" dirty="0" smtClean="0"/>
              <a:t>Στη ζέστη τα δάκτυλα γίνονται ερυθρά και οιδηματώδη, αν έχει το χέρι προς τα κάτω τότε φουσκώνει περισσότερο</a:t>
            </a:r>
          </a:p>
          <a:p>
            <a:pPr algn="just"/>
            <a:r>
              <a:rPr lang="el-GR" dirty="0" smtClean="0"/>
              <a:t>Στο κρύο τα δάκτυλα γίνονται μπλε και μουδιάζουν</a:t>
            </a:r>
            <a:endParaRPr lang="en-US" dirty="0"/>
          </a:p>
          <a:p>
            <a:pPr algn="just"/>
            <a:r>
              <a:rPr lang="el-GR" dirty="0" smtClean="0"/>
              <a:t>Στην κίνηση το χέρι χειροτερεύει</a:t>
            </a:r>
          </a:p>
          <a:p>
            <a:pPr algn="just"/>
            <a:r>
              <a:rPr lang="el-GR" dirty="0" smtClean="0"/>
              <a:t>Στην ξεκούραση δεν νιώθει τα δάκτυλα</a:t>
            </a:r>
            <a:endParaRPr lang="en-US" dirty="0"/>
          </a:p>
          <a:p>
            <a:pPr algn="just"/>
            <a:r>
              <a:rPr lang="el-GR" dirty="0" smtClean="0"/>
              <a:t>Παρατεταμένη πρωινή δυσκαμψία</a:t>
            </a:r>
            <a:endParaRPr lang="en-US" dirty="0"/>
          </a:p>
          <a:p>
            <a:pPr algn="just"/>
            <a:r>
              <a:rPr lang="el-GR" dirty="0" smtClean="0"/>
              <a:t>Κάποια ερυθρά σπυράκια σε κάποια δάκτυλα</a:t>
            </a:r>
          </a:p>
          <a:p>
            <a:pPr algn="just"/>
            <a:r>
              <a:rPr lang="el-GR" dirty="0" smtClean="0"/>
              <a:t>Ιδρωμένα χέρια με το άγχος</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Ιστορικό</a:t>
            </a:r>
            <a:endParaRPr lang="en-US" dirty="0"/>
          </a:p>
        </p:txBody>
      </p:sp>
      <p:sp>
        <p:nvSpPr>
          <p:cNvPr id="3" name="Content Placeholder 2"/>
          <p:cNvSpPr>
            <a:spLocks noGrp="1"/>
          </p:cNvSpPr>
          <p:nvPr>
            <p:ph idx="1"/>
          </p:nvPr>
        </p:nvSpPr>
        <p:spPr/>
        <p:txBody>
          <a:bodyPr/>
          <a:lstStyle/>
          <a:p>
            <a:r>
              <a:rPr lang="en-US" dirty="0" smtClean="0"/>
              <a:t>PMH: Ricketsia </a:t>
            </a:r>
            <a:r>
              <a:rPr lang="en-US" dirty="0"/>
              <a:t>in </a:t>
            </a:r>
            <a:r>
              <a:rPr lang="en-US" dirty="0" smtClean="0"/>
              <a:t>1994</a:t>
            </a:r>
          </a:p>
          <a:p>
            <a:r>
              <a:rPr lang="el-GR" dirty="0" smtClean="0"/>
              <a:t>Φαρμακευτική αγωγή</a:t>
            </a:r>
            <a:r>
              <a:rPr lang="en-US" dirty="0" smtClean="0"/>
              <a:t>: </a:t>
            </a:r>
            <a:r>
              <a:rPr lang="el-GR" dirty="0" smtClean="0"/>
              <a:t>καμία</a:t>
            </a:r>
          </a:p>
          <a:p>
            <a:r>
              <a:rPr lang="el-GR" dirty="0" smtClean="0"/>
              <a:t>Καπνίζει 7-8 τσιγάρα ημερησίως</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DSC_0337.jpg"/>
          <p:cNvPicPr>
            <a:picLocks noGrp="1" noChangeAspect="1"/>
          </p:cNvPicPr>
          <p:nvPr>
            <p:ph idx="1"/>
          </p:nvPr>
        </p:nvPicPr>
        <p:blipFill>
          <a:blip r:embed="rId2" cstate="print"/>
          <a:stretch>
            <a:fillRect/>
          </a:stretch>
        </p:blipFill>
        <p:spPr>
          <a:xfrm rot="5400000">
            <a:off x="1295399" y="1318419"/>
            <a:ext cx="6553202" cy="45259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SC_0338.jpg"/>
          <p:cNvPicPr>
            <a:picLocks noGrp="1" noChangeAspect="1"/>
          </p:cNvPicPr>
          <p:nvPr>
            <p:ph idx="1"/>
          </p:nvPr>
        </p:nvPicPr>
        <p:blipFill>
          <a:blip r:embed="rId2" cstate="print"/>
          <a:stretch>
            <a:fillRect/>
          </a:stretch>
        </p:blipFill>
        <p:spPr>
          <a:xfrm rot="5400000">
            <a:off x="1196181" y="1166018"/>
            <a:ext cx="6857998"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Κλινική εξέταση</a:t>
            </a:r>
            <a:endParaRPr lang="en-US" dirty="0"/>
          </a:p>
        </p:txBody>
      </p:sp>
      <p:sp>
        <p:nvSpPr>
          <p:cNvPr id="3" name="Content Placeholder 2"/>
          <p:cNvSpPr>
            <a:spLocks noGrp="1"/>
          </p:cNvSpPr>
          <p:nvPr>
            <p:ph idx="1"/>
          </p:nvPr>
        </p:nvSpPr>
        <p:spPr/>
        <p:txBody>
          <a:bodyPr>
            <a:normAutofit fontScale="92500" lnSpcReduction="10000"/>
          </a:bodyPr>
          <a:lstStyle/>
          <a:p>
            <a:pPr algn="just"/>
            <a:r>
              <a:rPr lang="el-GR" dirty="0" smtClean="0"/>
              <a:t>Δεν υπήρχε σκληροδακτυλία, ελάχιστα τεντωμένο δέρμα στα δάκτυλα του δ. Χεριού</a:t>
            </a:r>
          </a:p>
          <a:p>
            <a:pPr algn="just"/>
            <a:r>
              <a:rPr lang="el-GR" dirty="0" smtClean="0"/>
              <a:t>Αρθρώσεις</a:t>
            </a:r>
            <a:r>
              <a:rPr lang="en-US" dirty="0" smtClean="0"/>
              <a:t>:</a:t>
            </a:r>
            <a:r>
              <a:rPr lang="el-GR" dirty="0" smtClean="0"/>
              <a:t> Ερύθημα πάνω από τις Δ. 2</a:t>
            </a:r>
            <a:r>
              <a:rPr lang="el-GR" baseline="30000" dirty="0" smtClean="0"/>
              <a:t>η</a:t>
            </a:r>
            <a:r>
              <a:rPr lang="el-GR" dirty="0" smtClean="0"/>
              <a:t>, 3</a:t>
            </a:r>
            <a:r>
              <a:rPr lang="el-GR" baseline="30000" dirty="0" smtClean="0"/>
              <a:t>η</a:t>
            </a:r>
            <a:r>
              <a:rPr lang="el-GR" dirty="0" smtClean="0"/>
              <a:t>, 4</a:t>
            </a:r>
            <a:r>
              <a:rPr lang="el-GR" baseline="30000" dirty="0" smtClean="0"/>
              <a:t>η</a:t>
            </a:r>
            <a:r>
              <a:rPr lang="el-GR" dirty="0" smtClean="0"/>
              <a:t>, 5</a:t>
            </a:r>
            <a:r>
              <a:rPr lang="el-GR" baseline="30000" dirty="0" smtClean="0"/>
              <a:t>η</a:t>
            </a:r>
            <a:r>
              <a:rPr lang="el-GR" dirty="0" smtClean="0"/>
              <a:t> εγγύς ΦΦ, Δ. 2</a:t>
            </a:r>
            <a:r>
              <a:rPr lang="el-GR" baseline="30000" dirty="0" smtClean="0"/>
              <a:t>η</a:t>
            </a:r>
            <a:r>
              <a:rPr lang="el-GR" dirty="0" smtClean="0"/>
              <a:t>, 3</a:t>
            </a:r>
            <a:r>
              <a:rPr lang="el-GR" baseline="30000" dirty="0" smtClean="0"/>
              <a:t>η</a:t>
            </a:r>
            <a:r>
              <a:rPr lang="el-GR" dirty="0" smtClean="0"/>
              <a:t>, 4</a:t>
            </a:r>
            <a:r>
              <a:rPr lang="el-GR" baseline="30000" dirty="0" smtClean="0"/>
              <a:t>η</a:t>
            </a:r>
            <a:r>
              <a:rPr lang="el-GR" dirty="0" smtClean="0"/>
              <a:t>, Α. 4</a:t>
            </a:r>
            <a:r>
              <a:rPr lang="el-GR" baseline="30000" dirty="0" smtClean="0"/>
              <a:t>η</a:t>
            </a:r>
            <a:r>
              <a:rPr lang="el-GR" dirty="0" smtClean="0"/>
              <a:t> άπω ΦΦ, ερύθημα γύρω από τα Δ. 1</a:t>
            </a:r>
            <a:r>
              <a:rPr lang="el-GR" baseline="30000" dirty="0" smtClean="0"/>
              <a:t>ο</a:t>
            </a:r>
            <a:r>
              <a:rPr lang="el-GR" dirty="0" smtClean="0"/>
              <a:t> και Α. 4</a:t>
            </a:r>
            <a:r>
              <a:rPr lang="el-GR" baseline="30000" dirty="0" smtClean="0"/>
              <a:t>ο</a:t>
            </a:r>
            <a:r>
              <a:rPr lang="el-GR" dirty="0" smtClean="0"/>
              <a:t> νύχια των ποδιών</a:t>
            </a:r>
            <a:endParaRPr lang="en-US" dirty="0"/>
          </a:p>
          <a:p>
            <a:pPr algn="just"/>
            <a:r>
              <a:rPr lang="el-GR" dirty="0" smtClean="0"/>
              <a:t>Οίδημα και ευαισθησία Δ. 2η, 4η, 5η εγγύς ΦΦ</a:t>
            </a:r>
            <a:endParaRPr lang="en-US" dirty="0"/>
          </a:p>
          <a:p>
            <a:pPr algn="just"/>
            <a:r>
              <a:rPr lang="el-GR" dirty="0" smtClean="0"/>
              <a:t>Δεν μπορούσε να κλείσει εντελώς τα δάκτυλα του Δ. χεριού, ενώ μπορούσε να το κάνει αυτό στο Α. Χέρι</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Διερεύνηση</a:t>
            </a:r>
            <a:endParaRPr lang="en-US" dirty="0"/>
          </a:p>
        </p:txBody>
      </p:sp>
      <p:sp>
        <p:nvSpPr>
          <p:cNvPr id="3" name="Content Placeholder 2"/>
          <p:cNvSpPr>
            <a:spLocks noGrp="1"/>
          </p:cNvSpPr>
          <p:nvPr>
            <p:ph idx="1"/>
          </p:nvPr>
        </p:nvSpPr>
        <p:spPr/>
        <p:txBody>
          <a:bodyPr>
            <a:normAutofit lnSpcReduction="10000"/>
          </a:bodyPr>
          <a:lstStyle/>
          <a:p>
            <a:pPr algn="just"/>
            <a:r>
              <a:rPr lang="en-US" dirty="0"/>
              <a:t>01/02/2016 HB 13.5, </a:t>
            </a:r>
            <a:r>
              <a:rPr lang="en-US" b="1" dirty="0"/>
              <a:t>WBC 11.5, N 8.6</a:t>
            </a:r>
            <a:r>
              <a:rPr lang="en-US" dirty="0"/>
              <a:t>, L 2.11, PLTS 329, MCV 78.6, ESR 6, </a:t>
            </a:r>
            <a:r>
              <a:rPr lang="en-US" dirty="0" smtClean="0"/>
              <a:t>URIC </a:t>
            </a:r>
            <a:r>
              <a:rPr lang="en-US" dirty="0"/>
              <a:t>ACID 4.2, </a:t>
            </a:r>
            <a:r>
              <a:rPr lang="en-US" dirty="0" smtClean="0"/>
              <a:t>CREAT </a:t>
            </a:r>
            <a:r>
              <a:rPr lang="en-US" dirty="0"/>
              <a:t>0.54, CA 9.6, </a:t>
            </a:r>
            <a:r>
              <a:rPr lang="en-US" dirty="0" smtClean="0"/>
              <a:t>LDH </a:t>
            </a:r>
            <a:r>
              <a:rPr lang="en-US" dirty="0"/>
              <a:t>306, CK 66, CRP 3, RF 0, C3 117 N, </a:t>
            </a:r>
            <a:r>
              <a:rPr lang="en-US" b="1" dirty="0"/>
              <a:t>C4 41.8 (10-40)</a:t>
            </a:r>
            <a:r>
              <a:rPr lang="en-US" dirty="0"/>
              <a:t>, ANA 0.1, DNA 0.9, CCP 0.5, ANTI PR3 0.1, ANTI MPO 0, ACL IGG 3, ACL IGM 2, ACL IGA 2, B2 GLYCOPROTEIN IGG 1, B2 GLYCOPROTEIN IGM 1, B2 GLYCOPROTEIN IGA 1, LUPUS ANTICOAGULANT -VE, MSU DIP NIL, MICROSCOPY EPITHELIAL +/-, BACTERIA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Διάγνωση</a:t>
            </a:r>
            <a:r>
              <a:rPr lang="en-US" dirty="0" smtClean="0"/>
              <a:t> </a:t>
            </a:r>
            <a:r>
              <a:rPr lang="el-GR" dirty="0" smtClean="0"/>
              <a:t>και Θεραπεία</a:t>
            </a:r>
            <a:endParaRPr lang="en-US" dirty="0"/>
          </a:p>
        </p:txBody>
      </p:sp>
      <p:sp>
        <p:nvSpPr>
          <p:cNvPr id="3" name="Content Placeholder 2"/>
          <p:cNvSpPr>
            <a:spLocks noGrp="1"/>
          </p:cNvSpPr>
          <p:nvPr>
            <p:ph idx="1"/>
          </p:nvPr>
        </p:nvSpPr>
        <p:spPr/>
        <p:txBody>
          <a:bodyPr/>
          <a:lstStyle/>
          <a:p>
            <a:pPr algn="just"/>
            <a:r>
              <a:rPr lang="en-US" dirty="0"/>
              <a:t>R</a:t>
            </a:r>
            <a:r>
              <a:rPr lang="en-US" dirty="0" smtClean="0"/>
              <a:t>eflex </a:t>
            </a:r>
            <a:r>
              <a:rPr lang="en-US" dirty="0"/>
              <a:t>sympathetic </a:t>
            </a:r>
            <a:r>
              <a:rPr lang="en-US" dirty="0" smtClean="0"/>
              <a:t>dystrophy </a:t>
            </a:r>
            <a:r>
              <a:rPr lang="el-GR" dirty="0" smtClean="0"/>
              <a:t>(</a:t>
            </a:r>
            <a:r>
              <a:rPr lang="el-GR" dirty="0" smtClean="0"/>
              <a:t>αντανακλαστική </a:t>
            </a:r>
            <a:r>
              <a:rPr lang="el-GR" dirty="0" smtClean="0"/>
              <a:t>συμπαθητική </a:t>
            </a:r>
            <a:r>
              <a:rPr lang="el-GR" dirty="0" smtClean="0"/>
              <a:t>δυστροφία</a:t>
            </a:r>
            <a:r>
              <a:rPr lang="el-GR" dirty="0" smtClean="0"/>
              <a:t>)</a:t>
            </a:r>
            <a:endParaRPr lang="el-GR" dirty="0" smtClean="0"/>
          </a:p>
          <a:p>
            <a:pPr algn="just"/>
            <a:r>
              <a:rPr lang="en-US" dirty="0" smtClean="0"/>
              <a:t>Naprorex 500mg bd </a:t>
            </a:r>
            <a:r>
              <a:rPr lang="el-GR" dirty="0" smtClean="0"/>
              <a:t>μετά το φαγητό για 10 μέρες</a:t>
            </a:r>
            <a:endParaRPr lang="en-US" dirty="0" smtClean="0"/>
          </a:p>
          <a:p>
            <a:pPr algn="just"/>
            <a:r>
              <a:rPr lang="en-US" dirty="0" smtClean="0"/>
              <a:t>QV </a:t>
            </a:r>
            <a:r>
              <a:rPr lang="en-US" dirty="0"/>
              <a:t>skin lotion qds PRN</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752</Words>
  <Application>Microsoft Office PowerPoint</Application>
  <PresentationFormat>On-screen Show (4:3)</PresentationFormat>
  <Paragraphs>73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Πόνος, οίδημα και ερύθημα</vt:lpstr>
      <vt:lpstr>Ιστορικό</vt:lpstr>
      <vt:lpstr>Ιστορικό</vt:lpstr>
      <vt:lpstr>Ιστορικό</vt:lpstr>
      <vt:lpstr>Slide 5</vt:lpstr>
      <vt:lpstr>Slide 6</vt:lpstr>
      <vt:lpstr>Κλινική εξέταση</vt:lpstr>
      <vt:lpstr>Διερεύνηση</vt:lpstr>
      <vt:lpstr>Διάγνωση και Θεραπεία</vt:lpstr>
      <vt:lpstr>Πρόοδος</vt:lpstr>
      <vt:lpstr>Slide 11</vt:lpstr>
      <vt:lpstr>Slide 12</vt:lpstr>
      <vt:lpstr>Slide 13</vt:lpstr>
      <vt:lpstr>Slide 14</vt:lpstr>
      <vt:lpstr>Reflex sympathetic dystrophy- Διαγνωστικά Κριτήρια Βουδαπέστης</vt:lpstr>
      <vt:lpstr>Reflex sympathetic dystrophy</vt:lpstr>
      <vt:lpstr>Reflex sympathetic dystrophy-Αντιμετώπιση </vt:lpstr>
      <vt:lpstr>Reflex sympathetic dystrophy-Αντιμετώπιση πόνου </vt:lpstr>
      <vt:lpstr>Reflex sympathetic dystrophy-Αντιμετώπιση </vt:lpstr>
      <vt:lpstr>Συμπεράσματα</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Πόνος, οίδημα και ερύθημα</dc:title>
  <dc:creator>CHRISTAKIS</dc:creator>
  <cp:lastModifiedBy>CHRISTAKIS</cp:lastModifiedBy>
  <cp:revision>35</cp:revision>
  <dcterms:created xsi:type="dcterms:W3CDTF">2016-10-16T07:37:32Z</dcterms:created>
  <dcterms:modified xsi:type="dcterms:W3CDTF">2016-10-23T09:34:20Z</dcterms:modified>
</cp:coreProperties>
</file>