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20" r:id="rId3"/>
    <p:sldId id="260" r:id="rId4"/>
    <p:sldId id="314" r:id="rId5"/>
    <p:sldId id="313" r:id="rId6"/>
    <p:sldId id="312" r:id="rId7"/>
    <p:sldId id="315" r:id="rId8"/>
    <p:sldId id="316" r:id="rId9"/>
    <p:sldId id="319" r:id="rId10"/>
    <p:sldId id="317" r:id="rId11"/>
    <p:sldId id="318" r:id="rId12"/>
    <p:sldId id="344" r:id="rId13"/>
    <p:sldId id="345" r:id="rId14"/>
    <p:sldId id="321" r:id="rId15"/>
    <p:sldId id="322" r:id="rId16"/>
    <p:sldId id="339" r:id="rId17"/>
    <p:sldId id="351" r:id="rId18"/>
    <p:sldId id="323" r:id="rId19"/>
    <p:sldId id="326" r:id="rId20"/>
    <p:sldId id="340" r:id="rId21"/>
    <p:sldId id="341" r:id="rId22"/>
    <p:sldId id="337" r:id="rId23"/>
    <p:sldId id="336" r:id="rId24"/>
    <p:sldId id="325" r:id="rId25"/>
    <p:sldId id="330" r:id="rId26"/>
    <p:sldId id="327" r:id="rId27"/>
    <p:sldId id="352" r:id="rId28"/>
    <p:sldId id="347" r:id="rId29"/>
    <p:sldId id="349" r:id="rId30"/>
    <p:sldId id="328" r:id="rId31"/>
    <p:sldId id="331" r:id="rId32"/>
    <p:sldId id="332" r:id="rId33"/>
    <p:sldId id="333" r:id="rId34"/>
    <p:sldId id="35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98991" autoAdjust="0"/>
  </p:normalViewPr>
  <p:slideViewPr>
    <p:cSldViewPr>
      <p:cViewPr>
        <p:scale>
          <a:sx n="90" d="100"/>
          <a:sy n="90" d="100"/>
        </p:scale>
        <p:origin x="-12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805173050191901"/>
          <c:y val="0.208381478032929"/>
          <c:w val="0.84916144190689102"/>
          <c:h val="0.6074528304443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n(%)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TCZ+MTX</c:v>
                </c:pt>
                <c:pt idx="1">
                  <c:v>TCZ</c:v>
                </c:pt>
                <c:pt idx="2">
                  <c:v>MTX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27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456064"/>
        <c:axId val="48457600"/>
      </c:barChart>
      <c:catAx>
        <c:axId val="4845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457600"/>
        <c:crosses val="autoZero"/>
        <c:auto val="1"/>
        <c:lblAlgn val="ctr"/>
        <c:lblOffset val="100"/>
        <c:noMultiLvlLbl val="0"/>
      </c:catAx>
      <c:valAx>
        <c:axId val="4845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84560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0.21478</cdr:x>
      <cdr:y>0.17609</cdr:y>
    </cdr:from>
    <cdr:to>
      <cdr:x>0.43154</cdr:x>
      <cdr:y>0.51359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6015" y="4770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1100" b="1" dirty="0" smtClean="0">
              <a:latin typeface="Arial" pitchFamily="34" charset="0"/>
              <a:cs typeface="Arial" pitchFamily="34" charset="0"/>
            </a:rPr>
            <a:t>35%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0.4879</cdr:x>
      <cdr:y>0.2824</cdr:y>
    </cdr:from>
    <cdr:to>
      <cdr:x>0.70466</cdr:x>
      <cdr:y>0.6199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58143" y="7651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b="1" dirty="0" smtClean="0">
              <a:latin typeface="Arial" pitchFamily="34" charset="0"/>
              <a:cs typeface="Arial" pitchFamily="34" charset="0"/>
            </a:rPr>
            <a:t>27</a:t>
          </a:r>
          <a:r>
            <a:rPr lang="el-GR" sz="1100" b="1" dirty="0" smtClean="0">
              <a:latin typeface="Arial" pitchFamily="34" charset="0"/>
              <a:cs typeface="Arial" pitchFamily="34" charset="0"/>
            </a:rPr>
            <a:t>%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0.76102</cdr:x>
      <cdr:y>0.52096</cdr:y>
    </cdr:from>
    <cdr:to>
      <cdr:x>0.97778</cdr:x>
      <cdr:y>0.85846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10271" y="1411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b="1" dirty="0" smtClean="0">
              <a:latin typeface="Arial" pitchFamily="34" charset="0"/>
              <a:cs typeface="Arial" pitchFamily="34" charset="0"/>
            </a:rPr>
            <a:t>11</a:t>
          </a:r>
          <a:r>
            <a:rPr lang="el-GR" sz="1100" b="1" dirty="0" smtClean="0">
              <a:latin typeface="Arial" pitchFamily="34" charset="0"/>
              <a:cs typeface="Arial" pitchFamily="34" charset="0"/>
            </a:rPr>
            <a:t>%</a:t>
          </a:r>
          <a:endParaRPr lang="en-US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CEE02-06AA-4D87-A0B4-6C677FB3E5A3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258C-D634-45E2-8916-4189783A2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3E6E-E07F-4D72-9123-BD4993CEC1D8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F583-613D-4572-9DA7-493B91C0B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072594" cy="68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600" b="1" dirty="0" smtClean="0">
                <a:latin typeface="Arial Narrow" pitchFamily="34" charset="0"/>
              </a:rPr>
              <a:t>	</a:t>
            </a:r>
            <a:endParaRPr lang="en-US" sz="1700" b="1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n-US" sz="1700" b="1" dirty="0" smtClean="0">
                <a:latin typeface="Arial Narrow" pitchFamily="34" charset="0"/>
              </a:rPr>
              <a:t>	</a:t>
            </a:r>
          </a:p>
          <a:p>
            <a:pPr algn="just">
              <a:buNone/>
            </a:pPr>
            <a:r>
              <a:rPr lang="en-US" sz="1700" b="1" dirty="0" smtClean="0">
                <a:latin typeface="Arial Narrow" pitchFamily="34" charset="0"/>
              </a:rPr>
              <a:t>	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l-GR" sz="17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5157192"/>
            <a:ext cx="359989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σαλαπάκη Χριστίνα</a:t>
            </a:r>
          </a:p>
          <a:p>
            <a:pPr algn="ctr"/>
            <a:r>
              <a:rPr lang="el-GR" sz="1200" dirty="0" smtClean="0">
                <a:latin typeface="Arial" pitchFamily="34" charset="0"/>
                <a:cs typeface="Arial" pitchFamily="34" charset="0"/>
              </a:rPr>
              <a:t>Ρευματολόγος, Επιμελήτρια Β’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1200" b="1" dirty="0">
                <a:latin typeface="Arial" panose="020B0604020202020204" pitchFamily="34" charset="0"/>
                <a:cs typeface="Arial" panose="020B0604020202020204" pitchFamily="34" charset="0"/>
              </a:rPr>
              <a:t>Κοινό Πρόγραμμα Ρευματολογίας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Mονάδα Κλινικής Ανοσολογίας-Ρευματολογίας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B’ Παθολογική Κλινική και Ομώνυμο Εργαστήριο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Ιατρική Σχολή ΕΚΠΑ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Ιπποκράτειο ΓΝΑ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13514" r="82075" b="13717"/>
          <a:stretch>
            <a:fillRect/>
          </a:stretch>
        </p:blipFill>
        <p:spPr bwMode="auto">
          <a:xfrm>
            <a:off x="539552" y="5085184"/>
            <a:ext cx="98811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σάρωση0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36" y="188640"/>
            <a:ext cx="23399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- Τίτλος"/>
          <p:cNvSpPr txBox="1">
            <a:spLocks/>
          </p:cNvSpPr>
          <p:nvPr/>
        </p:nvSpPr>
        <p:spPr>
          <a:xfrm>
            <a:off x="0" y="2708920"/>
            <a:ext cx="9153529" cy="90872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Βιβλιογραφική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ενημέρωση</a:t>
            </a: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Τι νεότερο από τις φλεγμονώδεις αρθρίτιδες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Αποτέλεσμα εικόνας για κρητοκυπριακο συμποσιο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" b="46006"/>
          <a:stretch/>
        </p:blipFill>
        <p:spPr bwMode="auto">
          <a:xfrm>
            <a:off x="208069" y="63037"/>
            <a:ext cx="2595049" cy="20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82712"/>
            <a:ext cx="4799045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3 - Τίτλος"/>
          <p:cNvSpPr txBox="1">
            <a:spLocks/>
          </p:cNvSpPr>
          <p:nvPr/>
        </p:nvSpPr>
        <p:spPr>
          <a:xfrm>
            <a:off x="0" y="-29615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Tapering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αγωγής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" y="581044"/>
            <a:ext cx="4200299" cy="108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" y="1664984"/>
            <a:ext cx="4057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52408"/>
            <a:ext cx="13525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560163"/>
            <a:ext cx="5329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Ασθενείς-Σχεδιασμός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n=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υπό ΕΤΝ+ΜΤΧ και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DAS28 (ESR) ≤3.2 x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μήνες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Μέση ηλικία=56,7 έτη, 70%</a:t>
            </a:r>
            <a:r>
              <a:rPr lang="el-GR" sz="1600" dirty="0" smtClean="0">
                <a:latin typeface="Arial Narrow"/>
                <a:cs typeface="Arial" pitchFamily="34" charset="0"/>
              </a:rPr>
              <a:t>♀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Μέση διάρκεια νόσου=13,6 έτη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08104" y="6090656"/>
            <a:ext cx="504057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57707" y="4077072"/>
            <a:ext cx="732886" cy="321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2624" y="1205462"/>
            <a:ext cx="479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Ερώτημα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Μπορεί να μειωθεί με ασφάλεια η δόση του ΕΤΝ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σε ασθενείς με ΡΑ και  χαμηλή ενεργότητα νόσου?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87824" y="4077072"/>
            <a:ext cx="732886" cy="3216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15762" y="567228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(MTX)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2009" y="477181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(MTX)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9700" y="520396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(MTX)</a:t>
            </a:r>
            <a:endParaRPr lang="el-G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619765"/>
            <a:ext cx="2971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- Τίτλος"/>
          <p:cNvSpPr txBox="1">
            <a:spLocks/>
          </p:cNvSpPr>
          <p:nvPr/>
        </p:nvSpPr>
        <p:spPr>
          <a:xfrm>
            <a:off x="0" y="0"/>
            <a:ext cx="9144000" cy="6340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Tapering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αγωγής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9" y="1628800"/>
            <a:ext cx="3942873" cy="25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46" y="1615785"/>
            <a:ext cx="3774030" cy="27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6456" y="4557662"/>
            <a:ext cx="95569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Συμπεράσματα</a:t>
            </a:r>
            <a:endParaRPr lang="en-US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Η διακοπή της αγωγής με ΕΤΝ σε ασθενείς με χαμηλής ενεργότητας ΡΑ ενέχει μεγαλύτερο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κίνδυνο  υποτροπής σε σύγκριση με  μείωση της δόσης, ωστόσο η ανταπόκριση 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            είναι άμεση με την  επανέναρξη της αγωγής. 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Επιπλέον, στην ομάδα αυτή είναι ίδια η αποτελεσματικότητα της μειωμένης με την κανονική δόση.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99" y="764704"/>
            <a:ext cx="1892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660" y="1259468"/>
            <a:ext cx="130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Υποτροπή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1246453"/>
            <a:ext cx="317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Ύφεση μετά από επανέναρξη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6" y="2920194"/>
            <a:ext cx="959089" cy="7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15816" y="1628800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0" y="0"/>
            <a:ext cx="9144000" cy="6340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RTX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TNFi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σε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b-DMARD naïve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ασθενείς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420888"/>
            <a:ext cx="26431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Ασθενείς-Μέθοδοι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n=295</a:t>
            </a:r>
            <a:endParaRPr lang="el-GR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c-DMARD IR</a:t>
            </a:r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b-DMARD naïve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RF/anti-CCP (+):100%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DAS28 (ESR):6.2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F/U: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μήνες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RTX</a:t>
            </a:r>
            <a:r>
              <a:rPr lang="el-G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TNFi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(ETN,ADA)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714130"/>
            <a:ext cx="6480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6111"/>
            <a:ext cx="4746294" cy="118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4215" y="6465876"/>
            <a:ext cx="1789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  Porter, Lancet 2016</a:t>
            </a:r>
            <a:endParaRPr lang="en-US" sz="1400" i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5242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3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54215" y="6465876"/>
            <a:ext cx="1789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  Porter, Lancet 2016</a:t>
            </a:r>
            <a:endParaRPr lang="en-US" sz="14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3895"/>
            <a:ext cx="3390415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63888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Ίδια αποτελεσματικότητα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71" y="1773895"/>
            <a:ext cx="318925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0003" y="117939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Παρόμοια ασφάλεια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557" y="3712193"/>
            <a:ext cx="601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Μικρότερο το συνολικό κόστος από τη χορήγηση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RTX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653136"/>
            <a:ext cx="9076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Συμπέρασμα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RF(+)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ασθενείς που δεν έχουν λάβει στο παρελθόν αγωγή με βιολογικούς παράγοντες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η χορήγηση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RTX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είναι το ίδιο αποτελεσματική με τη χορήγηση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TNFi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(ETN, ADA)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                    και με μικρότερο συνολικό κόστος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3 - Τίτλος"/>
          <p:cNvSpPr txBox="1">
            <a:spLocks/>
          </p:cNvSpPr>
          <p:nvPr/>
        </p:nvSpPr>
        <p:spPr>
          <a:xfrm>
            <a:off x="4037" y="0"/>
            <a:ext cx="9144000" cy="63405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RTX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TNFi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σε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b-DMARD naïve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ασθενείς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0" y="2708920"/>
            <a:ext cx="9144000" cy="75467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ωριασική αρθρίτιδα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4403"/>
            <a:ext cx="3888432" cy="215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318" y="2879065"/>
            <a:ext cx="42990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Ασθενείς-Μέθοδοι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n=606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Sec iv 10mg/kg     Placebo iv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Sec sc150mg   Sec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75mg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Placebo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2843643"/>
            <a:ext cx="3038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F/u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6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μήνες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b-DMARD naïve:70,6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c-DMARD(MTX): 60,7%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Ψωρίαση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≥3%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BSA : 53,5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Δακτυλίτιδα :53,5%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35696" y="3422101"/>
            <a:ext cx="16527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59832" y="3396311"/>
            <a:ext cx="242749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11760" y="3396311"/>
            <a:ext cx="0" cy="3024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08104" y="2795102"/>
            <a:ext cx="2664056" cy="142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3 - Τίτλος"/>
          <p:cNvSpPr txBox="1">
            <a:spLocks/>
          </p:cNvSpPr>
          <p:nvPr/>
        </p:nvSpPr>
        <p:spPr>
          <a:xfrm>
            <a:off x="0" y="0"/>
            <a:ext cx="9144000" cy="4746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anti-IL17a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619875"/>
            <a:ext cx="1238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>
            <a:off x="1362985" y="4059070"/>
            <a:ext cx="16527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20868" y="4001654"/>
            <a:ext cx="0" cy="3240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51920" y="4033490"/>
            <a:ext cx="216024" cy="241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672" y="4904017"/>
            <a:ext cx="246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Non responders  </a:t>
            </a:r>
            <a:r>
              <a:rPr lang="en-US" b="1" dirty="0" err="1" smtClean="0">
                <a:solidFill>
                  <a:srgbClr val="FF0000"/>
                </a:solidFill>
              </a:rPr>
              <a:t>Wk</a:t>
            </a:r>
            <a:r>
              <a:rPr lang="en-US" b="1" dirty="0" smtClean="0">
                <a:solidFill>
                  <a:srgbClr val="FF0000"/>
                </a:solidFill>
              </a:rPr>
              <a:t> 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4241" y="3653141"/>
            <a:ext cx="1408815" cy="297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51832" y="3653141"/>
            <a:ext cx="1408815" cy="297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4039" y="4913959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Sec 150 mg        Sec 75mg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22650" y="4672355"/>
            <a:ext cx="229270" cy="291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16016" y="4672355"/>
            <a:ext cx="216024" cy="2416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2647123" y="5033803"/>
            <a:ext cx="429937" cy="129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7751" y="5382020"/>
            <a:ext cx="834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Wk</a:t>
            </a:r>
            <a:r>
              <a:rPr lang="en-US" b="1" dirty="0" smtClean="0">
                <a:solidFill>
                  <a:srgbClr val="FF0000"/>
                </a:solidFill>
              </a:rPr>
              <a:t> 24 :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υπόλοιποι 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ασθενείς που λάμβαναν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Placebo 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τέθηκαν σε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Secukinumab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(75/150)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7905" y="6548477"/>
            <a:ext cx="2017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P.J.Mease</a:t>
            </a:r>
            <a:r>
              <a:rPr lang="en-US" sz="1200" i="1" dirty="0" smtClean="0"/>
              <a:t>, 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 2015</a:t>
            </a:r>
            <a:endParaRPr lang="en-US" sz="1200" i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76" y="3212976"/>
            <a:ext cx="3988145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5716087" y="5354984"/>
            <a:ext cx="360040" cy="592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75656" y="2797833"/>
            <a:ext cx="5311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Διατήρηση αποτελεσματικότητας έως και τις 52 εβδ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7" y="588590"/>
            <a:ext cx="693511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04090" y="1558487"/>
            <a:ext cx="6936583" cy="649757"/>
            <a:chOff x="1918103" y="5740157"/>
            <a:chExt cx="6936583" cy="649757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103" y="5740157"/>
              <a:ext cx="6935116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6047014"/>
              <a:ext cx="6874974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800675" y="125192"/>
            <a:ext cx="2981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Ανταπόκριση στις 24 εβδ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7905" y="6548477"/>
            <a:ext cx="2017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P.J.Mease</a:t>
            </a:r>
            <a:r>
              <a:rPr lang="en-US" sz="1200" i="1" dirty="0" smtClean="0"/>
              <a:t>, N </a:t>
            </a:r>
            <a:r>
              <a:rPr lang="en-US" sz="1200" i="1" dirty="0" err="1" smtClean="0"/>
              <a:t>Engl</a:t>
            </a:r>
            <a:r>
              <a:rPr lang="en-US" sz="1200" i="1" dirty="0" smtClean="0"/>
              <a:t> J Med 2015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1740"/>
          <a:stretch/>
        </p:blipFill>
        <p:spPr bwMode="auto">
          <a:xfrm rot="5400000">
            <a:off x="2652461" y="-1103330"/>
            <a:ext cx="3761428" cy="669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1484784"/>
            <a:ext cx="655272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7624" y="2740341"/>
            <a:ext cx="6552728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87624" y="2420888"/>
            <a:ext cx="65527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3528" y="4725144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                                            Συμπεράσματα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Η </a:t>
            </a:r>
            <a:r>
              <a:rPr lang="el-GR" dirty="0">
                <a:latin typeface="Arial" pitchFamily="34" charset="0"/>
                <a:cs typeface="Arial" pitchFamily="34" charset="0"/>
              </a:rPr>
              <a:t>χορήγηση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Secukinumab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οδήγησε  σε σημαντική ανταπόκριση αναφορικά με τις αρθρώσεις και την προσβολή του δέρματος στος ασθενείς με ΨΑ.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  Οι </a:t>
            </a:r>
            <a:r>
              <a:rPr lang="el-GR" dirty="0">
                <a:latin typeface="Arial" pitchFamily="34" charset="0"/>
                <a:cs typeface="Arial" pitchFamily="34" charset="0"/>
              </a:rPr>
              <a:t>κυριοτέρες ανεπιθύμητες ενέργειες που παρατηρήθηκαν στο διάστημα της μελέτης αφορούσαν κυρίως καρδιαγγειακά συμβάματα και λοιμώξεις.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6" y="474634"/>
            <a:ext cx="4788024" cy="139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- Τίτλος"/>
          <p:cNvSpPr txBox="1">
            <a:spLocks/>
          </p:cNvSpPr>
          <p:nvPr/>
        </p:nvSpPr>
        <p:spPr>
          <a:xfrm>
            <a:off x="0" y="0"/>
            <a:ext cx="9144000" cy="4746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Apremilast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735" y="1700808"/>
            <a:ext cx="3980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Ασθενείς-Μέθοδοι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n=505</a:t>
            </a:r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Ενεργός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ΨΑ &gt;6μήνες, &gt;3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TJC, &gt;3SJC</a:t>
            </a:r>
            <a:endParaRPr lang="el-G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Προηγούμενη χρήση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b/c DMARDs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>
                <a:latin typeface="Arial" pitchFamily="34" charset="0"/>
                <a:cs typeface="Arial" pitchFamily="34" charset="0"/>
              </a:rPr>
              <a:t>Ψωριασική δερματική βλάβη ≥2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cm</a:t>
            </a:r>
          </a:p>
          <a:p>
            <a:r>
              <a:rPr lang="el-G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f/u=52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εβδομάδες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80887"/>
            <a:ext cx="21907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63"/>
          <a:stretch/>
        </p:blipFill>
        <p:spPr bwMode="auto">
          <a:xfrm>
            <a:off x="1179955" y="3738767"/>
            <a:ext cx="6619875" cy="71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706600" y="4454045"/>
            <a:ext cx="8225901" cy="1236477"/>
            <a:chOff x="727709" y="4072270"/>
            <a:chExt cx="8225901" cy="123647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7" r="62172" b="76886"/>
            <a:stretch/>
          </p:blipFill>
          <p:spPr bwMode="auto">
            <a:xfrm>
              <a:off x="755576" y="4470312"/>
              <a:ext cx="2925709" cy="169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40" r="4662"/>
            <a:stretch/>
          </p:blipFill>
          <p:spPr bwMode="auto">
            <a:xfrm>
              <a:off x="3660020" y="4458094"/>
              <a:ext cx="1934247" cy="18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86006" y="4081398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Placebo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3245" y="4081398"/>
              <a:ext cx="27254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Apremilast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20mg twice daily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4081397"/>
              <a:ext cx="27254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Apremilast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30mg twice daily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97719" y="4072270"/>
              <a:ext cx="923651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7659" y="4090526"/>
              <a:ext cx="266446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94753" y="4090526"/>
              <a:ext cx="259228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7709" y="4687144"/>
              <a:ext cx="124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Apre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20mg 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twice daily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37350" y="4687143"/>
              <a:ext cx="12922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Apre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30mg 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twice daily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40" r="4662"/>
            <a:stretch/>
          </p:blipFill>
          <p:spPr bwMode="auto">
            <a:xfrm>
              <a:off x="6557204" y="4470313"/>
              <a:ext cx="1934247" cy="169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3940421" y="4713799"/>
              <a:ext cx="124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Apre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20mg 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twice daily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6551" y="4687144"/>
              <a:ext cx="12458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Apre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30mg 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twice daily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4572" y="4674532"/>
              <a:ext cx="1152128" cy="610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37350" y="4687144"/>
              <a:ext cx="1129434" cy="621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40421" y="4687144"/>
              <a:ext cx="1245854" cy="621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0708" y="4676971"/>
              <a:ext cx="1226519" cy="621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3" name="Group 3072"/>
          <p:cNvGrpSpPr/>
          <p:nvPr/>
        </p:nvGrpSpPr>
        <p:grpSpPr>
          <a:xfrm>
            <a:off x="0" y="4729829"/>
            <a:ext cx="1179955" cy="338554"/>
            <a:chOff x="0" y="4729829"/>
            <a:chExt cx="1179955" cy="338554"/>
          </a:xfrm>
        </p:grpSpPr>
        <p:sp>
          <p:nvSpPr>
            <p:cNvPr id="20" name="TextBox 19"/>
            <p:cNvSpPr txBox="1"/>
            <p:nvPr/>
          </p:nvSpPr>
          <p:spPr>
            <a:xfrm>
              <a:off x="0" y="4729829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Wk</a:t>
              </a:r>
              <a:r>
                <a:rPr lang="en-US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899590" y="4835680"/>
              <a:ext cx="280365" cy="1692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TextBox 3081"/>
          <p:cNvSpPr txBox="1"/>
          <p:nvPr/>
        </p:nvSpPr>
        <p:spPr>
          <a:xfrm>
            <a:off x="32191" y="5741168"/>
            <a:ext cx="7767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Wk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24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υπόλοιποι  ασθενείς που λάμβαναν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Placebo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τέθηκαν σε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Apremilast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ight Arrow 3082"/>
          <p:cNvSpPr/>
          <p:nvPr/>
        </p:nvSpPr>
        <p:spPr>
          <a:xfrm>
            <a:off x="899590" y="5845624"/>
            <a:ext cx="429937" cy="129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0" y="0"/>
            <a:ext cx="9144000" cy="4746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Apremilast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6870" y="1496634"/>
            <a:ext cx="8515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16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9"/>
          <a:stretch/>
        </p:blipFill>
        <p:spPr bwMode="auto">
          <a:xfrm>
            <a:off x="4601327" y="2854120"/>
            <a:ext cx="4248000" cy="17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1520" y="2104138"/>
            <a:ext cx="3811583" cy="2596373"/>
            <a:chOff x="179512" y="882739"/>
            <a:chExt cx="3811583" cy="25963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3307" r="126"/>
            <a:stretch/>
          </p:blipFill>
          <p:spPr bwMode="auto">
            <a:xfrm>
              <a:off x="179512" y="1403498"/>
              <a:ext cx="3811583" cy="207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119" y="882739"/>
              <a:ext cx="852368" cy="493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98" y="2104138"/>
            <a:ext cx="763715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80887"/>
            <a:ext cx="21907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31283" y="692696"/>
            <a:ext cx="594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Πρωτογενές καταληκτικό σημείο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ACR20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την εβδ. 16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2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0" y="2564904"/>
            <a:ext cx="9153529" cy="90872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ΡΕΥΜΑΤΟΕΙΔΗΣ ΑΡΘΡΙΤΙΔΑ 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0" y="0"/>
            <a:ext cx="9144000" cy="4746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Apremilast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1095" y="698073"/>
            <a:ext cx="8515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Wk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80887"/>
            <a:ext cx="21907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54" y="1340769"/>
            <a:ext cx="4493201" cy="221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94" y="3717032"/>
            <a:ext cx="4431211" cy="214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93728"/>
            <a:ext cx="763715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11" y="2276871"/>
            <a:ext cx="7425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Apremilast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580887"/>
            <a:ext cx="21907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196752"/>
            <a:ext cx="5669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Ανεπιθύμητες ενέργειες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Γαστρεντερικές διαταραχές (διαρρο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ï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κό σύνδρομο, ναυτία)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Κεφαλαλγία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Λοιμώξεις ανώτερου αναπνευστικού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Απώλεια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&gt;5%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σωματικού βάρους  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14%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Apremilast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20mg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, 16% σε Α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premilast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30mg)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392124"/>
            <a:ext cx="6840760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Συμπέρασμα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Δεδομένης της σημαντικής αποτελεσματικότητας του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Apremilast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στον έλεγχο της αρθρίτιδας και των δερματικών βλαβών φαινεται ότι αποτελεί μια νέα εναλλακτική θεραπεία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των ασθενών με ΨΑ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0" y="0"/>
            <a:ext cx="9144000" cy="4746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Ixekizumab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8" y="548680"/>
            <a:ext cx="4139952" cy="162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510820"/>
            <a:ext cx="23907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427753"/>
            <a:ext cx="27542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Ασθενείς-Μέθοδοι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n=417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Μέση ηλικία:49.5 έτη, 46%</a:t>
            </a:r>
            <a:r>
              <a:rPr lang="el-GR" sz="1600" dirty="0" smtClean="0">
                <a:latin typeface="Arial Narrow"/>
                <a:cs typeface="Arial" pitchFamily="34" charset="0"/>
              </a:rPr>
              <a:t>♂</a:t>
            </a:r>
            <a:endParaRPr lang="en-US" sz="1600" dirty="0" smtClean="0">
              <a:latin typeface="Arial Narrow"/>
              <a:cs typeface="Arial" pitchFamily="34" charset="0"/>
            </a:endParaRPr>
          </a:p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bDMARD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naive</a:t>
            </a:r>
            <a:endParaRPr lang="el-GR" sz="1600" b="1" dirty="0" smtClean="0">
              <a:latin typeface="Arial Narrow"/>
              <a:cs typeface="Arial" pitchFamily="34" charset="0"/>
            </a:endParaRP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cDMARDs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:64%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Ψωρίαση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&gt;3%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BSA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69,5%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F/U = 24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εβδομάδες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936916"/>
            <a:ext cx="3340805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Ixekizumab</a:t>
            </a:r>
            <a:endParaRPr lang="en-US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Ανασυνδυασμένο μονοκλωνικό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αντίσωμα έναντι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IL-17A 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5744" y="5414025"/>
            <a:ext cx="23053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ADA 40mg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every 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wks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0741" y="5801560"/>
            <a:ext cx="9236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Placebo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0074" y="4613056"/>
            <a:ext cx="4733300" cy="1455058"/>
            <a:chOff x="1590074" y="4613056"/>
            <a:chExt cx="4733300" cy="1455058"/>
          </a:xfrm>
        </p:grpSpPr>
        <p:sp>
          <p:nvSpPr>
            <p:cNvPr id="3" name="TextBox 2"/>
            <p:cNvSpPr txBox="1"/>
            <p:nvPr/>
          </p:nvSpPr>
          <p:spPr>
            <a:xfrm>
              <a:off x="1590074" y="5106249"/>
              <a:ext cx="14317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Τυχαιοποίηση</a:t>
              </a:r>
            </a:p>
            <a:p>
              <a:r>
                <a:rPr lang="el-GR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l-GR" sz="1600" dirty="0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l-GR" sz="1400" dirty="0" smtClean="0">
                  <a:latin typeface="Arial" pitchFamily="34" charset="0"/>
                  <a:cs typeface="Arial" pitchFamily="34" charset="0"/>
                </a:rPr>
                <a:t>1:1:1:1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6482" y="4613056"/>
              <a:ext cx="222689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IXE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80mg every 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wks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  <a:p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96482" y="5041173"/>
              <a:ext cx="2226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IXE 80mg every 2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wks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637756" y="5929614"/>
              <a:ext cx="458726" cy="138500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609218" y="4736746"/>
              <a:ext cx="458726" cy="138500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607692" y="5071950"/>
              <a:ext cx="458726" cy="138500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609446" y="5510642"/>
              <a:ext cx="458726" cy="138500"/>
            </a:xfrm>
            <a:prstGeom prst="rightArrow">
              <a:avLst/>
            </a:prstGeom>
            <a:gradFill flip="none" rotWithShape="1">
              <a:gsLst>
                <a:gs pos="0">
                  <a:schemeClr val="tx1">
                    <a:tint val="66000"/>
                    <a:satMod val="160000"/>
                  </a:schemeClr>
                </a:gs>
                <a:gs pos="50000">
                  <a:schemeClr val="tx1">
                    <a:tint val="44500"/>
                    <a:satMod val="160000"/>
                  </a:schemeClr>
                </a:gs>
                <a:gs pos="100000">
                  <a:schemeClr val="tx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19672" y="5024258"/>
              <a:ext cx="1372545" cy="7487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86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89257"/>
            <a:ext cx="23907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4999"/>
            <a:ext cx="1892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4"/>
          <a:stretch/>
        </p:blipFill>
        <p:spPr bwMode="auto">
          <a:xfrm>
            <a:off x="181165" y="1539814"/>
            <a:ext cx="3127639" cy="227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63" y="1539814"/>
            <a:ext cx="3458453" cy="260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565669"/>
            <a:ext cx="1224136" cy="1065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68330" y="16897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&lt;0,001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04248" y="2276872"/>
            <a:ext cx="0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304" y="4869160"/>
            <a:ext cx="7848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Συμπέρασμα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Τα αποτελέσματα από την 6μηνη χορήγηση του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ixekizumab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είναι ενθαρρυντικά καθώς διαπιστώθηκε βελτίωση της αρθρίτιδας και ύφεση του ψωριασιόμορφου 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εξανθήματος σε σύγκριση με την ομάδα ελέγχου.</a:t>
            </a:r>
          </a:p>
          <a:p>
            <a:endParaRPr lang="en-US" dirty="0"/>
          </a:p>
        </p:txBody>
      </p:sp>
      <p:sp>
        <p:nvSpPr>
          <p:cNvPr id="14" name="3 - Τίτλος"/>
          <p:cNvSpPr txBox="1">
            <a:spLocks/>
          </p:cNvSpPr>
          <p:nvPr/>
        </p:nvSpPr>
        <p:spPr>
          <a:xfrm>
            <a:off x="0" y="0"/>
            <a:ext cx="9144000" cy="47463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έα θεραπευτικά δεδομένα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Ixekizumab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0" y="-29615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Συννοσηρότητες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97071"/>
              </p:ext>
            </p:extLst>
          </p:nvPr>
        </p:nvGraphicFramePr>
        <p:xfrm>
          <a:off x="2339752" y="1484784"/>
          <a:ext cx="4248472" cy="347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5266"/>
                <a:gridCol w="1113206"/>
              </a:tblGrid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Συννοσηρότες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      %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Παχυσαρκία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32-60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ΑΥ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19-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Λοιμώξεις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Κατάθλιψη-Άγχος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14-27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Υπερλιπιδαιμία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8-62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ΣΔ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12-18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Κακοήθεια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7-9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Καρδιαγγειακή νόσος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3-43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592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Ηπατική νόσος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1835696" y="5396458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 50%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των ασθενών με ΨΑ έχει &gt; 1 συννοσηρότητα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5568" y="61997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                           </a:t>
            </a:r>
            <a:r>
              <a:rPr lang="el-GR" sz="1200" i="1" dirty="0" smtClean="0"/>
              <a:t>Α.Ο</a:t>
            </a:r>
            <a:r>
              <a:rPr lang="en-US" sz="1200" i="1" dirty="0" err="1" smtClean="0"/>
              <a:t>gdie</a:t>
            </a:r>
            <a:r>
              <a:rPr lang="en-US" sz="1200" i="1" dirty="0" smtClean="0"/>
              <a:t>, Ann Rheum Dis, Feb  2015</a:t>
            </a:r>
          </a:p>
          <a:p>
            <a:r>
              <a:rPr lang="en-US" sz="1200" i="1" dirty="0" smtClean="0"/>
              <a:t>                                    A.M </a:t>
            </a:r>
            <a:r>
              <a:rPr lang="en-US" sz="1200" i="1" dirty="0" err="1" smtClean="0"/>
              <a:t>Gulati</a:t>
            </a:r>
            <a:r>
              <a:rPr lang="en-US" sz="1200" i="1" dirty="0" smtClean="0"/>
              <a:t>, Ann  Rheum Dis, May 2016</a:t>
            </a:r>
          </a:p>
          <a:p>
            <a:r>
              <a:rPr lang="en-US" sz="1200" i="1" dirty="0" smtClean="0"/>
              <a:t> </a:t>
            </a:r>
            <a:r>
              <a:rPr lang="en-US" sz="1200" i="1" dirty="0"/>
              <a:t> </a:t>
            </a:r>
            <a:r>
              <a:rPr lang="en-US" sz="1200" i="1" dirty="0" smtClean="0"/>
              <a:t>         </a:t>
            </a:r>
            <a:r>
              <a:rPr lang="el-GR" sz="1200" i="1" dirty="0" smtClean="0"/>
              <a:t>Α.Ο</a:t>
            </a:r>
            <a:r>
              <a:rPr lang="en-US" sz="1200" i="1" dirty="0" err="1" smtClean="0"/>
              <a:t>gdie</a:t>
            </a:r>
            <a:r>
              <a:rPr lang="en-US" sz="1200" i="1" dirty="0" smtClean="0"/>
              <a:t>, </a:t>
            </a:r>
            <a:r>
              <a:rPr lang="en-US" sz="1200" i="1" dirty="0"/>
              <a:t>Current Opinion of Rheumatology, Mar 2015 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2051720" y="933981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Επίπτωση συννοσηροτήτων στους ασθενείς με ΨΑ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0" y="-29615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Συννοσηρότητες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2484" y="652534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                                           </a:t>
            </a:r>
            <a:r>
              <a:rPr lang="el-GR" sz="1200" i="1" dirty="0" smtClean="0"/>
              <a:t>Α.Ο</a:t>
            </a:r>
            <a:r>
              <a:rPr lang="en-US" sz="1200" i="1" dirty="0" err="1" smtClean="0"/>
              <a:t>gdie</a:t>
            </a:r>
            <a:r>
              <a:rPr lang="en-US" sz="1200" i="1" dirty="0" smtClean="0"/>
              <a:t>, Ann Rheum Dis, Feb  2015</a:t>
            </a:r>
          </a:p>
          <a:p>
            <a:r>
              <a:rPr lang="en-US" sz="1200" i="1" dirty="0" smtClean="0"/>
              <a:t>                                    </a:t>
            </a:r>
            <a:endParaRPr lang="en-US" sz="12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340768"/>
            <a:ext cx="74961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7647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Καρδιαγγειακός κίνδυνος συγκρίσιμος με ΡΑ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0" y="2708921"/>
            <a:ext cx="9144000" cy="7719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Αγκυλοποιητική σπονδυλοαρθρίτιδα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>
          <a:xfrm>
            <a:off x="251520" y="2158031"/>
            <a:ext cx="4040188" cy="639763"/>
          </a:xfrm>
        </p:spPr>
        <p:txBody>
          <a:bodyPr/>
          <a:lstStyle/>
          <a:p>
            <a:r>
              <a:rPr lang="en-US" sz="20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MEASURE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520" y="2885485"/>
            <a:ext cx="4191000" cy="39512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371 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ασθενείς με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Σ</a:t>
            </a:r>
            <a:endParaRPr lang="en-US" sz="1600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4" charset="0"/>
              <a:buChar char="•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en-US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IV </a:t>
            </a:r>
            <a:r>
              <a:rPr lang="el-GR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φόρτιση </a:t>
            </a:r>
            <a:r>
              <a:rPr lang="en-US" sz="1600" kern="1200" dirty="0" err="1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secukinumab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10 mg/Kg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ή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placebo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	</a:t>
            </a:r>
            <a:r>
              <a:rPr lang="en-US" sz="1600" kern="12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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Placebo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SC </a:t>
            </a:r>
            <a:r>
              <a:rPr lang="en-US" sz="1600" kern="1200" dirty="0" err="1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secukinumab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75 mg/mo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SC </a:t>
            </a:r>
            <a:r>
              <a:rPr lang="en-US" sz="1600" kern="1200" dirty="0" err="1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secukinumab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150 mg/mo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endParaRPr lang="en-US" sz="1600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en-US" sz="1800" b="1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Baseline </a:t>
            </a:r>
            <a:r>
              <a:rPr lang="el-GR" sz="1800" b="1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χαρακτηριστικά</a:t>
            </a:r>
            <a:endParaRPr lang="en-US" sz="1800" b="1" dirty="0" smtClean="0"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el-GR" sz="1600" b="1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Διάρκεια νόσου</a:t>
            </a:r>
            <a:endParaRPr lang="el-GR" sz="1600" dirty="0" smtClean="0"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6.5-8.3 </a:t>
            </a:r>
            <a:r>
              <a:rPr lang="el-GR" sz="1600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έτη</a:t>
            </a:r>
            <a:endParaRPr lang="en-US" sz="1600" b="1" dirty="0" smtClean="0"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el-GR" sz="1600" b="1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Προηγούμενος </a:t>
            </a:r>
            <a:r>
              <a:rPr lang="en-US" sz="1600" b="1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anti-TNF</a:t>
            </a:r>
            <a:r>
              <a:rPr lang="el-GR" sz="1600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:</a:t>
            </a: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en-US" sz="1600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26-27%</a:t>
            </a:r>
            <a:endParaRPr lang="en-US" sz="1600" b="1" dirty="0" smtClean="0"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en-US" sz="1600" b="1" dirty="0" smtClean="0">
                <a:latin typeface="Calibri" pitchFamily="4" charset="0"/>
                <a:ea typeface="Calibri" pitchFamily="4" charset="0"/>
                <a:cs typeface="Calibri" pitchFamily="4" charset="0"/>
              </a:rPr>
              <a:t>BASDAI: 6.1-6.5</a:t>
            </a:r>
            <a:endParaRPr lang="el-GR" sz="1600" b="1" dirty="0" smtClean="0"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endParaRPr lang="en-US" sz="1600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560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2123312"/>
            <a:ext cx="4041775" cy="639763"/>
          </a:xfrm>
        </p:spPr>
        <p:txBody>
          <a:bodyPr/>
          <a:lstStyle/>
          <a:p>
            <a:r>
              <a:rPr lang="en-US" sz="2000" dirty="0" smtClean="0">
                <a:latin typeface="Calibri" pitchFamily="-102" charset="0"/>
                <a:ea typeface="Calibri" pitchFamily="-102" charset="0"/>
                <a:cs typeface="Calibri" pitchFamily="-102" charset="0"/>
              </a:rPr>
              <a:t>MEASURE 2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1486" y="2936876"/>
            <a:ext cx="4498975" cy="39512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219 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ασθενείς με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Σ</a:t>
            </a:r>
            <a:endParaRPr lang="en-US" sz="1600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4" charset="0"/>
              <a:buChar char="•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en-US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SC </a:t>
            </a:r>
            <a:r>
              <a:rPr lang="el-GR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φόρτιση </a:t>
            </a:r>
            <a:r>
              <a:rPr lang="en-US" sz="1600" kern="1200" dirty="0" err="1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secukinumab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75 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ή 150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mg 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ή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placebo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	</a:t>
            </a:r>
            <a:r>
              <a:rPr lang="en-US" sz="1600" kern="12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</a:rPr>
              <a:t>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Placebo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SC </a:t>
            </a:r>
            <a:r>
              <a:rPr lang="en-US" sz="1600" kern="1200" dirty="0" err="1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secukinumab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75 mg/mo</a:t>
            </a:r>
          </a:p>
          <a:p>
            <a:pPr marL="0" indent="0"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SC </a:t>
            </a:r>
            <a:r>
              <a:rPr lang="en-US" sz="1600" kern="1200" dirty="0" err="1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secukinumab</a:t>
            </a: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150 mg/mo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1800" b="1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8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Baseline </a:t>
            </a:r>
            <a:r>
              <a:rPr lang="el-GR" sz="18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χαρακτηριστικά</a:t>
            </a:r>
            <a:endParaRPr lang="en-US" sz="1800" b="1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l-GR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Διάρκεια νόσου</a:t>
            </a:r>
            <a:endParaRPr lang="el-GR" sz="1600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5.3-7.0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 έτη</a:t>
            </a:r>
            <a:endParaRPr lang="en-US" sz="1600" b="1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l-GR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Προηγούμενος </a:t>
            </a:r>
            <a:r>
              <a:rPr lang="en-US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anti-TNF</a:t>
            </a:r>
            <a:r>
              <a:rPr lang="el-GR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: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38-39%</a:t>
            </a:r>
            <a:endParaRPr lang="el-GR" sz="1600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b="1" kern="1200" dirty="0" smtClean="0">
                <a:solidFill>
                  <a:srgbClr val="000000"/>
                </a:solidFill>
                <a:latin typeface="Calibri" pitchFamily="4" charset="0"/>
                <a:ea typeface="Calibri" pitchFamily="4" charset="0"/>
                <a:cs typeface="Calibri" pitchFamily="4" charset="0"/>
              </a:rPr>
              <a:t>BASDAI: 6.6-6.8</a:t>
            </a:r>
            <a:endParaRPr lang="el-GR" sz="1600" b="1" kern="1200" dirty="0" smtClean="0">
              <a:solidFill>
                <a:srgbClr val="000000"/>
              </a:solidFill>
              <a:latin typeface="Calibri" pitchFamily="4" charset="0"/>
              <a:ea typeface="Calibri" pitchFamily="4" charset="0"/>
              <a:cs typeface="Calibri" pitchFamily="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5606" name="Content Placeholder 3" descr="Untitled.png"/>
          <p:cNvPicPr>
            <a:picLocks noChangeAspect="1"/>
          </p:cNvPicPr>
          <p:nvPr/>
        </p:nvPicPr>
        <p:blipFill>
          <a:blip r:embed="rId2"/>
          <a:srcRect t="-2654" b="-2654"/>
          <a:stretch>
            <a:fillRect/>
          </a:stretch>
        </p:blipFill>
        <p:spPr bwMode="auto">
          <a:xfrm>
            <a:off x="0" y="363839"/>
            <a:ext cx="3657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9"/>
          <p:cNvSpPr txBox="1">
            <a:spLocks noChangeArrowheads="1"/>
          </p:cNvSpPr>
          <p:nvPr/>
        </p:nvSpPr>
        <p:spPr bwMode="auto">
          <a:xfrm>
            <a:off x="4648200" y="841375"/>
            <a:ext cx="406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Calibri" pitchFamily="-102" charset="0"/>
                <a:ea typeface="Calibri" pitchFamily="-102" charset="0"/>
                <a:cs typeface="Calibri" pitchFamily="-102" charset="0"/>
              </a:rPr>
              <a:t>2 </a:t>
            </a:r>
            <a:r>
              <a:rPr lang="el-GR" sz="2000" i="1">
                <a:latin typeface="Calibri" pitchFamily="-102" charset="0"/>
                <a:ea typeface="Calibri" pitchFamily="-102" charset="0"/>
                <a:cs typeface="Calibri" pitchFamily="-102" charset="0"/>
              </a:rPr>
              <a:t>τυχαιοποιημένες μελέτες φάσης ΙΙΙ </a:t>
            </a:r>
            <a:endParaRPr lang="en-US" sz="2000" i="1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575300" y="6488113"/>
            <a:ext cx="354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aseline="30000">
                <a:latin typeface="Calibri" pitchFamily="-102" charset="0"/>
                <a:ea typeface="Calibri" pitchFamily="-102" charset="0"/>
                <a:cs typeface="Calibri" pitchFamily="-102" charset="0"/>
              </a:rPr>
              <a:t>Baeten D, et al.</a:t>
            </a:r>
            <a:r>
              <a:rPr lang="en-US" sz="2000">
                <a:latin typeface="Calibri" pitchFamily="-102" charset="0"/>
                <a:ea typeface="Calibri" pitchFamily="-102" charset="0"/>
                <a:cs typeface="Calibri" pitchFamily="-102" charset="0"/>
              </a:rPr>
              <a:t> </a:t>
            </a:r>
            <a:r>
              <a:rPr lang="en-US" sz="2000" i="1" baseline="30000">
                <a:latin typeface="Calibri" pitchFamily="-102" charset="0"/>
                <a:ea typeface="Calibri" pitchFamily="-102" charset="0"/>
                <a:cs typeface="Calibri" pitchFamily="-102" charset="0"/>
              </a:rPr>
              <a:t>N Engl J Med </a:t>
            </a:r>
            <a:r>
              <a:rPr lang="en-US" sz="2000" baseline="30000">
                <a:latin typeface="Calibri" pitchFamily="-102" charset="0"/>
                <a:ea typeface="Calibri" pitchFamily="-102" charset="0"/>
                <a:cs typeface="Calibri" pitchFamily="-102" charset="0"/>
              </a:rPr>
              <a:t>2015;373:2534-48.</a:t>
            </a:r>
            <a:endParaRPr lang="en-US" sz="2000">
              <a:latin typeface="Calibri" pitchFamily="-102" charset="0"/>
              <a:ea typeface="Calibri" pitchFamily="-102" charset="0"/>
              <a:cs typeface="Calibri" pitchFamily="-102" charset="0"/>
            </a:endParaRPr>
          </a:p>
        </p:txBody>
      </p:sp>
      <p:sp>
        <p:nvSpPr>
          <p:cNvPr id="9" name="3 - Τίτλος"/>
          <p:cNvSpPr txBox="1">
            <a:spLocks/>
          </p:cNvSpPr>
          <p:nvPr/>
        </p:nvSpPr>
        <p:spPr>
          <a:xfrm>
            <a:off x="-514" y="0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TNFi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στην ΑΣ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6" grpId="0" build="p"/>
      <p:bldP spid="25604" grpId="0" build="p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-14005" y="0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Ανταπόκριση κατά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ASAS20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741982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 1, ASAS 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503866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 2, ASAS 20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4689" y="-130075"/>
            <a:ext cx="268605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6525" y="2807965"/>
            <a:ext cx="25717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788024" y="1412776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88024" y="4139998"/>
            <a:ext cx="0" cy="1512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18796" y="6500355"/>
            <a:ext cx="2618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Baeten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N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J Med , Dec 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"/>
          <a:stretch/>
        </p:blipFill>
        <p:spPr bwMode="auto">
          <a:xfrm>
            <a:off x="334993" y="565330"/>
            <a:ext cx="8125437" cy="463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87333" y="116632"/>
            <a:ext cx="24207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Ασφάλεια έως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wk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5301208"/>
            <a:ext cx="8208912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              Συμπέρασμα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 IL-17a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παίζει σημαντικό ρόλο στην παθογένεια της ΑΣ, όπως αποδεικνύεται από  την αποτελεσματικότητα της χορήγησης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Secukinumab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ιδίως στη δόση των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150mg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sc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993" y="3501008"/>
            <a:ext cx="7981423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4992" y="4221088"/>
            <a:ext cx="7981423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18796" y="6500355"/>
            <a:ext cx="2618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D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Baeten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N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Engl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J Med , Dec 2015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- Τίτλος"/>
          <p:cNvSpPr txBox="1">
            <a:spLocks/>
          </p:cNvSpPr>
          <p:nvPr/>
        </p:nvSpPr>
        <p:spPr>
          <a:xfrm>
            <a:off x="-9529" y="0"/>
            <a:ext cx="9153529" cy="69269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Βιο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ï</a:t>
            </a: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σοδύναμα: έχουν συγκρίσιμη αποτελεσματικότητα με τα πρωτότυπα?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3798"/>
            <a:ext cx="4258793" cy="14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93" y="2271539"/>
            <a:ext cx="3152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654" y="3140968"/>
            <a:ext cx="8680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l-GR" b="1" u="sng" dirty="0" smtClean="0">
                <a:latin typeface="Arial" pitchFamily="34" charset="0"/>
                <a:cs typeface="Arial" pitchFamily="34" charset="0"/>
              </a:rPr>
              <a:t>Ασθενείς-Μέθοδοι</a:t>
            </a:r>
            <a:endParaRPr lang="en-US" b="1" u="sng" dirty="0" smtClean="0">
              <a:latin typeface="Arial" pitchFamily="34" charset="0"/>
              <a:cs typeface="Arial" pitchFamily="34" charset="0"/>
            </a:endParaRPr>
          </a:p>
          <a:p>
            <a:endParaRPr lang="el-GR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455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ασθενείς με ενεργό ΡΑ </a:t>
            </a: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(ΜΤΧ-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Μέση ηλικία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50 έτη, 82,7%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♀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anti-CCP (+) :76,1%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DAS28 (CRP): 5,8± 0,9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Έλαβαν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CTP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13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vs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Reference Product-Infliximab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Remicade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1:1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για 54 εβδ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1313155"/>
            <a:ext cx="248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latin typeface="Arial" pitchFamily="34" charset="0"/>
                <a:cs typeface="Arial" pitchFamily="34" charset="0"/>
              </a:rPr>
              <a:t>Πολυκεντρική μελέτη</a:t>
            </a:r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0" y="-29615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γκυμοσύνη και ΑΣ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" y="581044"/>
            <a:ext cx="4896544" cy="120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525344"/>
            <a:ext cx="1314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2924944"/>
            <a:ext cx="391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1600" dirty="0" smtClean="0">
                <a:latin typeface="Arial" pitchFamily="34" charset="0"/>
                <a:cs typeface="Arial" pitchFamily="34" charset="0"/>
              </a:rPr>
              <a:t>Σουηδία (Βάση δεδομένων)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n=301 A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με 388 τοκετούς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n=698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ομάδα ελέγχου με 1082 τοκετούς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840" y="2169318"/>
            <a:ext cx="6245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      Ερώτημα</a:t>
            </a:r>
          </a:p>
          <a:p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Πόσο συχνές είναι οι επιπλοκές στην εγκυμοσύνη ασθενών με ΑΣ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8672" r="28608"/>
          <a:stretch/>
        </p:blipFill>
        <p:spPr bwMode="auto">
          <a:xfrm>
            <a:off x="2538774" y="4384388"/>
            <a:ext cx="3646969" cy="17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01510" y="3916722"/>
            <a:ext cx="312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Αγωγή 12 μήνες πριν τον τοκετό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70" y="6525344"/>
            <a:ext cx="26384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316660" y="119675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78914"/>
            <a:ext cx="54102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36064"/>
            <a:ext cx="14668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280951" y="147241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01175" y="119675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01175" y="3903300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80951" y="41913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80951" y="2204864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5448126"/>
            <a:ext cx="8577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Συμπέρασμα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Οι ασθενείς με ΑΣ με υψηλή ενεργότητα νόσου έχουν μεγαλύτερο κίνδυνο να γεννήσουν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πρόωρα ή παιδιά  χαμηλού σωματικού βάρους με καισαρική τομή από τον γενικό πληθυσμό.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3 - Τίτλος"/>
          <p:cNvSpPr txBox="1">
            <a:spLocks/>
          </p:cNvSpPr>
          <p:nvPr/>
        </p:nvSpPr>
        <p:spPr>
          <a:xfrm>
            <a:off x="0" y="-29615"/>
            <a:ext cx="9144000" cy="50628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γκυμοσύνη και ΑΣ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40360"/>
            <a:ext cx="1603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Αποτελέσματα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036" y="4627945"/>
            <a:ext cx="792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Ο κίνδυνος επιπλοκών συσχετίζεται με τη λήψη αγωγής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TNFi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DMARD, CS, NSAID)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                                                   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OR 2.14-5.86)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916832"/>
            <a:ext cx="7010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Ερώτημα</a:t>
            </a:r>
          </a:p>
          <a:p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Ο κίνδυνος για καρδιαγγειακά συμβάτα σε ασθενείς με ΑΣ είναι αυξημένος?</a:t>
            </a:r>
          </a:p>
          <a:p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Ποιοι οι πιθανοί παράγοντες κινδύνου? </a:t>
            </a: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3 - Τίτλος"/>
          <p:cNvSpPr txBox="1">
            <a:spLocks/>
          </p:cNvSpPr>
          <p:nvPr/>
        </p:nvSpPr>
        <p:spPr>
          <a:xfrm>
            <a:off x="0" y="-29615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Καρδιαγγειακός κίνδυνος σε ΑΣ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" y="602422"/>
            <a:ext cx="495895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1" y="1476283"/>
            <a:ext cx="12573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275" y="3717032"/>
            <a:ext cx="3657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Ασθενείς-μέθοδοι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Καταγραφή όλων των ασθενών με ΑΣ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1995-2011(Καναδάς)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F/U :166.920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73650"/>
              </p:ext>
            </p:extLst>
          </p:nvPr>
        </p:nvGraphicFramePr>
        <p:xfrm>
          <a:off x="4788024" y="3096255"/>
          <a:ext cx="3960439" cy="340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95191"/>
                <a:gridCol w="921032"/>
              </a:tblGrid>
              <a:tr h="446236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ΑΣ</a:t>
                      </a:r>
                    </a:p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Ομάδα ελέγχου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8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21473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86606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8347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Μέση ηλικία (έτη)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45,5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45,7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83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♂</a:t>
                      </a:r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 (%)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53.1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53.2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236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latin typeface="Arial" pitchFamily="34" charset="0"/>
                          <a:cs typeface="Arial" pitchFamily="34" charset="0"/>
                        </a:rPr>
                        <a:t>Συννοσηρότητες</a:t>
                      </a:r>
                      <a:r>
                        <a:rPr lang="el-GR" sz="1400" baseline="0" dirty="0" smtClean="0">
                          <a:latin typeface="Arial" pitchFamily="34" charset="0"/>
                          <a:cs typeface="Arial" pitchFamily="34" charset="0"/>
                        </a:rPr>
                        <a:t> (%)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8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ΑΥ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23.2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17.8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8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ΧΝΑ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8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ΣΔ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8.5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8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ΙΦΝΕ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8183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Κακοήθεια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29.5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Arial" pitchFamily="34" charset="0"/>
                          <a:cs typeface="Arial" pitchFamily="34" charset="0"/>
                        </a:rPr>
                        <a:t>20.9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6956840" y="488503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56840" y="6165304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605343"/>
            <a:ext cx="278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Αυξημένη θνητότητα σε ΑΣ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3 - Τίτλος"/>
          <p:cNvSpPr txBox="1">
            <a:spLocks/>
          </p:cNvSpPr>
          <p:nvPr/>
        </p:nvSpPr>
        <p:spPr>
          <a:xfrm>
            <a:off x="0" y="1"/>
            <a:ext cx="9144000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Καρδιαγγειακός κίνδυνος σε ΑΣ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73297"/>
            <a:ext cx="44386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8144" y="605343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Παράγοντες κινδύνου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0" y="976707"/>
            <a:ext cx="3839751" cy="30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40152" y="976707"/>
            <a:ext cx="576064" cy="5080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02590" y="3212976"/>
            <a:ext cx="1413626" cy="3640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4869160"/>
            <a:ext cx="9066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Συμπέρασμα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Ο κίνδυνος θνησιμότητας από καρδιαγγειακά συμβάματα είναι αυξημένος στους ασθενείς με ΑΣ,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ενώ φαίνεται ότι η χρήση στατινών και ΜΣΑΦ έχει προστατευτική δράση 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          λόγω ελέγχου της φλεγμονώδους διαδικασίας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1355" y="6359912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N.N.Harroon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, Ann Intern Med. 2015</a:t>
            </a:r>
            <a:endParaRPr lang="el-GR" sz="1200" i="1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105462" y="5933498"/>
            <a:ext cx="189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ΕΥΧΑΡΙΣΤΩ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2" b="19612"/>
          <a:stretch/>
        </p:blipFill>
        <p:spPr>
          <a:xfrm>
            <a:off x="971600" y="1066704"/>
            <a:ext cx="7213050" cy="42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4577" y="4577162"/>
            <a:ext cx="5886814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Συμπεράσματα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CTP13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έχει συγκρίσιμη αποτελεσματικότητα, ασφάλεια και ανοσογονικότητα με το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Remicade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στους ασθενείς με ενεργό ΡΑ                   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που δεν ανταποκρίνονται στη ΜΤΧ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4" y="6581775"/>
            <a:ext cx="31527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00" y="3106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157"/>
            <a:ext cx="3038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06156"/>
            <a:ext cx="5619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95" y="992592"/>
            <a:ext cx="3957808" cy="256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3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195732" y="3172757"/>
            <a:ext cx="916942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 - Τίτλος"/>
          <p:cNvSpPr txBox="1">
            <a:spLocks/>
          </p:cNvSpPr>
          <p:nvPr/>
        </p:nvSpPr>
        <p:spPr>
          <a:xfrm>
            <a:off x="-9530" y="0"/>
            <a:ext cx="9153529" cy="5623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Αλλαγή σε βιο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ï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σοδύναμο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2372"/>
            <a:ext cx="4354321" cy="144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05" y="1795009"/>
            <a:ext cx="241010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659" y="3800914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455 ασθενείς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890627" y="3759977"/>
            <a:ext cx="28803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90627" y="4129309"/>
            <a:ext cx="28803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4664" y="41221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R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ΕΜ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3500" y="3616248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CTP 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2674" y="4111388"/>
            <a:ext cx="289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Αλλαγή σε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CTP13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(n=144)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6914" y="3618668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Συνέχισαν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CTP13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(n=158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392006" y="3851360"/>
            <a:ext cx="5243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392006" y="4313975"/>
            <a:ext cx="5243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18519" y="3616248"/>
            <a:ext cx="1424247" cy="77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58101" y="317238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Wk</a:t>
            </a:r>
            <a:r>
              <a:rPr lang="en-US" b="1" dirty="0" smtClean="0"/>
              <a:t> </a:t>
            </a:r>
            <a:r>
              <a:rPr lang="en-US" b="1" dirty="0"/>
              <a:t>54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525" y="3029727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Ασθενείς-μέθοδοι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049008"/>
            <a:ext cx="9046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Ερώτημα</a:t>
            </a:r>
          </a:p>
          <a:p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Ποια </a:t>
            </a:r>
            <a:r>
              <a:rPr lang="el-G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ειναι η μακροχρόνια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ασφάλεια και η αποτελεσματικότητα όταν γίνεται αλλαγή </a:t>
            </a:r>
          </a:p>
          <a:p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από το  προιόν αναφοράς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στο βιο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ï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σοδύναμο?</a:t>
            </a:r>
          </a:p>
          <a:p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0417" y="3866221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έως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wk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102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01286"/>
            <a:ext cx="2305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64" y="5282286"/>
            <a:ext cx="4486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51314" y="556065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Wk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54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525344"/>
            <a:ext cx="2410105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5097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>
                <a:latin typeface="Arial" pitchFamily="34" charset="0"/>
                <a:cs typeface="Arial" pitchFamily="34" charset="0"/>
              </a:rPr>
              <a:t>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ποτελέσματα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8325"/>
            <a:ext cx="4542221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- Τίτλος"/>
          <p:cNvSpPr txBox="1">
            <a:spLocks/>
          </p:cNvSpPr>
          <p:nvPr/>
        </p:nvSpPr>
        <p:spPr>
          <a:xfrm>
            <a:off x="-9529" y="0"/>
            <a:ext cx="9153529" cy="4766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Αλλαγή σε βιο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ï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σοδύναμο</a:t>
            </a:r>
            <a:endParaRPr lang="en-US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239645"/>
            <a:ext cx="1377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Ανταπόκριση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98358"/>
            <a:ext cx="506360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519" y="2319804"/>
            <a:ext cx="17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Ανοσογονικότητα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17" y="3501008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Ασφάλεια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791" y="4546576"/>
            <a:ext cx="799288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Συμπεράσματα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endParaRPr lang="el-G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Σε ασθενείς με ΡΑ η αλλαγή από το προιόν αναφοράς στο βιο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ï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σοδύναμο δεν  </a:t>
            </a:r>
          </a:p>
          <a:p>
            <a:r>
              <a:rPr lang="el-G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φαίνεται να σχετίζεται με αρνητική επίπτωση στην αποτελεσματικότητα, </a:t>
            </a:r>
          </a:p>
          <a:p>
            <a:r>
              <a:rPr lang="el-G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στην ασφάλεια και στην ανοσογονικότητα του φαρμάκου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352918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Τίτλος"/>
          <p:cNvSpPr txBox="1">
            <a:spLocks/>
          </p:cNvSpPr>
          <p:nvPr/>
        </p:nvSpPr>
        <p:spPr>
          <a:xfrm>
            <a:off x="0" y="-29615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Πρώιμη ΡΑ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" y="641122"/>
            <a:ext cx="4139952" cy="9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404063"/>
            <a:ext cx="195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W.J </a:t>
            </a:r>
            <a:r>
              <a:rPr lang="en-US" sz="1200" i="1" dirty="0" err="1" smtClean="0"/>
              <a:t>Bijlsma</a:t>
            </a:r>
            <a:r>
              <a:rPr lang="en-US" sz="1200" i="1" dirty="0" smtClean="0"/>
              <a:t>, Lancet Jun 2016</a:t>
            </a:r>
            <a:endParaRPr lang="en-US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32166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Ερώτημα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Ποιά η αποτελεσματικότητα και η ασφάλεια του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TZC 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σε ασθενείς με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πρώιμη ΡΑ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833" y="2627962"/>
            <a:ext cx="60841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Ασθενείς-μέθοδοι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n=</a:t>
            </a:r>
            <a:r>
              <a:rPr lang="el-G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317 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DMARD-naive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1600" dirty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-Μέση ηλικία=54 έτη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67%</a:t>
            </a:r>
            <a:r>
              <a:rPr lang="en-US" sz="1600" dirty="0" smtClean="0">
                <a:latin typeface="Arial Narrow"/>
                <a:cs typeface="Arial" pitchFamily="34" charset="0"/>
              </a:rPr>
              <a:t>♀</a:t>
            </a:r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Διάμεση διάρκεια συμπτωμάτων = 25 ημέρες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(16-43)</a:t>
            </a:r>
            <a:endParaRPr lang="el-G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-RF/CCP (+) = 79%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-DAS28=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5.2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± 1.1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8511" y="4695527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n=106 </a:t>
            </a:r>
            <a:r>
              <a:rPr lang="en-US" dirty="0">
                <a:latin typeface="Arial" pitchFamily="34" charset="0"/>
                <a:cs typeface="Arial" pitchFamily="34" charset="0"/>
              </a:rPr>
              <a:t>TCZ+MTX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n=103 TCZ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n=108 MTX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3" y="5986965"/>
            <a:ext cx="91450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Επί ύφεσης          σταδιακή </a:t>
            </a:r>
            <a:r>
              <a:rPr lang="el-GR" sz="1600" dirty="0" smtClean="0">
                <a:latin typeface="Arial Narrow"/>
                <a:cs typeface="Arial" pitchFamily="34" charset="0"/>
              </a:rPr>
              <a:t>↓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και τελικά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D/C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αγωγής (αρχικά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MTX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και στη συνέχεια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TCZ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Επί μη επίτευξης ύφεσης        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step up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στο θεραπευτικό σχήμα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98426" y="6165304"/>
            <a:ext cx="3624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51720" y="4581128"/>
            <a:ext cx="1954638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12098" y="6453336"/>
            <a:ext cx="3624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91285" y="4905509"/>
            <a:ext cx="432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στόχος =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DAS28&lt;2,6 + ≤ 4SJC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για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min 24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εβδ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582" y="40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Αποτελέσματα</a:t>
            </a:r>
          </a:p>
          <a:p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52" y="941169"/>
            <a:ext cx="4605851" cy="269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838266"/>
            <a:ext cx="4751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Sustained remission = DAS28&lt;2.6 + SJ</a:t>
            </a: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≤4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για</a:t>
            </a:r>
            <a:r>
              <a:rPr lang="el-GR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&gt;24 εβδ.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478597"/>
            <a:ext cx="195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W.J </a:t>
            </a:r>
            <a:r>
              <a:rPr lang="en-US" sz="1200" i="1" dirty="0" err="1" smtClean="0"/>
              <a:t>Bijlsma</a:t>
            </a:r>
            <a:r>
              <a:rPr lang="en-US" sz="1200" i="1" dirty="0" smtClean="0"/>
              <a:t>, Lancet Jun 2016</a:t>
            </a:r>
            <a:endParaRPr lang="en-US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74464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 Επίτευξη ύφεσης</a:t>
            </a:r>
          </a:p>
          <a:p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008" y="4974027"/>
            <a:ext cx="3015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Διατήρηση ύφεσης ≥ 3μήνες </a:t>
            </a:r>
          </a:p>
          <a:p>
            <a:r>
              <a:rPr lang="el-GR" sz="1600" b="1" dirty="0" smtClean="0">
                <a:latin typeface="Arial" pitchFamily="34" charset="0"/>
                <a:cs typeface="Arial" pitchFamily="34" charset="0"/>
              </a:rPr>
              <a:t>μετά τη διακοπή της αγωγής</a:t>
            </a:r>
          </a:p>
          <a:p>
            <a:r>
              <a:rPr lang="el-GR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b="1" dirty="0" smtClean="0">
                <a:latin typeface="Arial" pitchFamily="34" charset="0"/>
                <a:cs typeface="Arial" pitchFamily="34" charset="0"/>
              </a:rPr>
              <a:t>            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16581025"/>
              </p:ext>
            </p:extLst>
          </p:nvPr>
        </p:nvGraphicFramePr>
        <p:xfrm>
          <a:off x="3517323" y="4077071"/>
          <a:ext cx="3574958" cy="2197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86091" y="555459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itchFamily="34" charset="0"/>
                <a:cs typeface="Arial" pitchFamily="34" charset="0"/>
              </a:rPr>
              <a:t>p&lt;0.005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2160" y="980728"/>
            <a:ext cx="106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TCZ+MTX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6101204" y="1249856"/>
            <a:ext cx="52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TCZ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6362686" y="208085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MTX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289899" y="3581358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endParaRPr lang="el-G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199140" y="1544671"/>
            <a:ext cx="0" cy="16657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3835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l-GR" b="1" dirty="0">
                <a:latin typeface="Arial" pitchFamily="34" charset="0"/>
                <a:cs typeface="Arial" pitchFamily="34" charset="0"/>
              </a:rPr>
              <a:t>Α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ποτελέσματα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- Τίτλος"/>
          <p:cNvSpPr txBox="1">
            <a:spLocks/>
          </p:cNvSpPr>
          <p:nvPr/>
        </p:nvSpPr>
        <p:spPr>
          <a:xfrm>
            <a:off x="0" y="0"/>
            <a:ext cx="9144000" cy="610659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Πρώιμη ΡΑ</a:t>
            </a:r>
            <a:endParaRPr lang="el-G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478597"/>
            <a:ext cx="1954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W.J </a:t>
            </a:r>
            <a:r>
              <a:rPr lang="en-US" sz="1200" i="1" dirty="0" err="1" smtClean="0"/>
              <a:t>Bijlsma</a:t>
            </a:r>
            <a:r>
              <a:rPr lang="en-US" sz="1200" i="1" dirty="0" smtClean="0"/>
              <a:t>, Lancet Jun 2016</a:t>
            </a:r>
            <a:endParaRPr lang="en-US" sz="1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2310" r="2376"/>
          <a:stretch/>
        </p:blipFill>
        <p:spPr bwMode="auto">
          <a:xfrm>
            <a:off x="2749306" y="949404"/>
            <a:ext cx="4452033" cy="338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45242" y="232575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556" y="4726354"/>
            <a:ext cx="7992888" cy="13542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Συμπεράσματα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Σε ασθενείς με πρώιμη ΡΑ η άμεση έναρξη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TCZ ± MTX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είναι πιο  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αποτελεσματική για την επίτευξη και τη διατήρηση της ύφεσης από τη </a:t>
            </a:r>
          </a:p>
          <a:p>
            <a:r>
              <a:rPr lang="el-G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                           μονοθεραπεία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με ΜΤΧ  αλλά εξίσου ασφαλής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135" y="2107335"/>
            <a:ext cx="164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Ανεπιθύμητες </a:t>
            </a:r>
          </a:p>
          <a:p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ενέργειες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9306" y="3645024"/>
            <a:ext cx="445203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1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19729</TotalTime>
  <Words>1529</Words>
  <Application>Microsoft Office PowerPoint</Application>
  <PresentationFormat>On-screen Show (4:3)</PresentationFormat>
  <Paragraphs>357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CFK</dc:creator>
  <cp:lastModifiedBy>ChristinaPC</cp:lastModifiedBy>
  <cp:revision>516</cp:revision>
  <dcterms:created xsi:type="dcterms:W3CDTF">2016-10-28T17:42:47Z</dcterms:created>
  <dcterms:modified xsi:type="dcterms:W3CDTF">2016-10-29T04:30:37Z</dcterms:modified>
</cp:coreProperties>
</file>