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77" r:id="rId8"/>
    <p:sldId id="278" r:id="rId9"/>
    <p:sldId id="263" r:id="rId10"/>
    <p:sldId id="265" r:id="rId11"/>
    <p:sldId id="267" r:id="rId12"/>
    <p:sldId id="268" r:id="rId13"/>
    <p:sldId id="279" r:id="rId14"/>
    <p:sldId id="269" r:id="rId15"/>
    <p:sldId id="270" r:id="rId16"/>
    <p:sldId id="273" r:id="rId17"/>
    <p:sldId id="275" r:id="rId18"/>
    <p:sldId id="276" r:id="rId19"/>
    <p:sldId id="266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89" autoAdjust="0"/>
  </p:normalViewPr>
  <p:slideViewPr>
    <p:cSldViewPr>
      <p:cViewPr varScale="1">
        <p:scale>
          <a:sx n="67" d="100"/>
          <a:sy n="67" d="100"/>
        </p:scale>
        <p:origin x="-1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TRIER\Desktop\Spreadsheet%20(Autosaved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611986156533496E-2"/>
          <c:y val="2.9203891873269744E-2"/>
          <c:w val="0.83820950333249622"/>
          <c:h val="0.72949231427568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PowerPoint]Net Debt and Fiscal Deficit'!$B$2:$B$3</c:f>
              <c:strCache>
                <c:ptCount val="1"/>
                <c:pt idx="0">
                  <c:v>Χρέος (% του ΑΕΠ) 2000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PowerPoint]Net Debt and Fiscal Deficit'!$A$4:$A$11</c:f>
              <c:strCache>
                <c:ptCount val="8"/>
                <c:pt idx="0">
                  <c:v>Ελλάδα</c:v>
                </c:pt>
                <c:pt idx="1">
                  <c:v>Γαλλία</c:v>
                </c:pt>
                <c:pt idx="2">
                  <c:v>Ιταλία</c:v>
                </c:pt>
                <c:pt idx="3">
                  <c:v>Ισπανία</c:v>
                </c:pt>
                <c:pt idx="4">
                  <c:v>Η.Β.</c:v>
                </c:pt>
                <c:pt idx="5">
                  <c:v>Πορτογαλια</c:v>
                </c:pt>
                <c:pt idx="6">
                  <c:v>Βέλγιο</c:v>
                </c:pt>
                <c:pt idx="7">
                  <c:v>Μ.Ο</c:v>
                </c:pt>
              </c:strCache>
            </c:strRef>
          </c:cat>
          <c:val>
            <c:numRef>
              <c:f>'[Chart in Microsoft PowerPoint]Net Debt and Fiscal Deficit'!$B$4:$B$11</c:f>
              <c:numCache>
                <c:formatCode>0.0</c:formatCode>
                <c:ptCount val="8"/>
                <c:pt idx="1">
                  <c:v>49.847999999999999</c:v>
                </c:pt>
                <c:pt idx="2">
                  <c:v>90.177999999999997</c:v>
                </c:pt>
                <c:pt idx="3">
                  <c:v>49.106999999999999</c:v>
                </c:pt>
                <c:pt idx="4">
                  <c:v>32.679000000000002</c:v>
                </c:pt>
                <c:pt idx="5">
                  <c:v>41.497999999999998</c:v>
                </c:pt>
                <c:pt idx="6">
                  <c:v>80.168000000000006</c:v>
                </c:pt>
                <c:pt idx="7">
                  <c:v>42.699909090909088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PowerPoint]Net Debt and Fiscal Deficit'!$C$2:$C$3</c:f>
              <c:strCache>
                <c:ptCount val="1"/>
                <c:pt idx="0">
                  <c:v>Χρέος (% του ΑΕΠ) 2014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PowerPoint]Net Debt and Fiscal Deficit'!$A$4:$A$11</c:f>
              <c:strCache>
                <c:ptCount val="8"/>
                <c:pt idx="0">
                  <c:v>Ελλάδα</c:v>
                </c:pt>
                <c:pt idx="1">
                  <c:v>Γαλλία</c:v>
                </c:pt>
                <c:pt idx="2">
                  <c:v>Ιταλία</c:v>
                </c:pt>
                <c:pt idx="3">
                  <c:v>Ισπανία</c:v>
                </c:pt>
                <c:pt idx="4">
                  <c:v>Η.Β.</c:v>
                </c:pt>
                <c:pt idx="5">
                  <c:v>Πορτογαλια</c:v>
                </c:pt>
                <c:pt idx="6">
                  <c:v>Βέλγιο</c:v>
                </c:pt>
                <c:pt idx="7">
                  <c:v>Μ.Ο</c:v>
                </c:pt>
              </c:strCache>
            </c:strRef>
          </c:cat>
          <c:val>
            <c:numRef>
              <c:f>'[Chart in Microsoft PowerPoint]Net Debt and Fiscal Deficit'!$C$4:$C$11</c:f>
              <c:numCache>
                <c:formatCode>0.0</c:formatCode>
                <c:ptCount val="8"/>
                <c:pt idx="0">
                  <c:v>174.977</c:v>
                </c:pt>
                <c:pt idx="1">
                  <c:v>87.850999999999999</c:v>
                </c:pt>
                <c:pt idx="2">
                  <c:v>112.61199999999999</c:v>
                </c:pt>
                <c:pt idx="3">
                  <c:v>62.603999999999999</c:v>
                </c:pt>
                <c:pt idx="4">
                  <c:v>80.858999999999995</c:v>
                </c:pt>
                <c:pt idx="5">
                  <c:v>120.27800000000001</c:v>
                </c:pt>
                <c:pt idx="6">
                  <c:v>64.566000000000003</c:v>
                </c:pt>
                <c:pt idx="7">
                  <c:v>76.61966666666666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3"/>
        <c:axId val="73439488"/>
        <c:axId val="73486336"/>
      </c:barChart>
      <c:lineChart>
        <c:grouping val="standard"/>
        <c:varyColors val="0"/>
        <c:ser>
          <c:idx val="2"/>
          <c:order val="2"/>
          <c:tx>
            <c:strRef>
              <c:f>'[Chart in Microsoft PowerPoint]Net Debt and Fiscal Deficit'!$D$2:$D$3</c:f>
              <c:strCache>
                <c:ptCount val="1"/>
                <c:pt idx="0">
                  <c:v>Ελλειμα (% του ΑΕΠ) 2014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PowerPoint]Net Debt and Fiscal Deficit'!$A$4:$A$11</c:f>
              <c:strCache>
                <c:ptCount val="8"/>
                <c:pt idx="0">
                  <c:v>Ελλάδα</c:v>
                </c:pt>
                <c:pt idx="1">
                  <c:v>Γαλλία</c:v>
                </c:pt>
                <c:pt idx="2">
                  <c:v>Ιταλία</c:v>
                </c:pt>
                <c:pt idx="3">
                  <c:v>Ισπανία</c:v>
                </c:pt>
                <c:pt idx="4">
                  <c:v>Η.Β.</c:v>
                </c:pt>
                <c:pt idx="5">
                  <c:v>Πορτογαλια</c:v>
                </c:pt>
                <c:pt idx="6">
                  <c:v>Βέλγιο</c:v>
                </c:pt>
                <c:pt idx="7">
                  <c:v>Μ.Ο</c:v>
                </c:pt>
              </c:strCache>
            </c:strRef>
          </c:cat>
          <c:val>
            <c:numRef>
              <c:f>'[Chart in Microsoft PowerPoint]Net Debt and Fiscal Deficit'!$D$4:$D$11</c:f>
              <c:numCache>
                <c:formatCode>0.0</c:formatCode>
                <c:ptCount val="8"/>
                <c:pt idx="0">
                  <c:v>-3.9140000000000001</c:v>
                </c:pt>
                <c:pt idx="1">
                  <c:v>-3.9750000000000001</c:v>
                </c:pt>
                <c:pt idx="2">
                  <c:v>-3.0350000000000001</c:v>
                </c:pt>
                <c:pt idx="3">
                  <c:v>-5.8</c:v>
                </c:pt>
                <c:pt idx="4">
                  <c:v>-5.6719999999999997</c:v>
                </c:pt>
                <c:pt idx="5">
                  <c:v>-4.4589999999999996</c:v>
                </c:pt>
                <c:pt idx="6">
                  <c:v>-3.2480000000000002</c:v>
                </c:pt>
                <c:pt idx="7">
                  <c:v>-3.4564166666666671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94912"/>
        <c:axId val="73488640"/>
      </c:lineChart>
      <c:catAx>
        <c:axId val="7343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3486336"/>
        <c:crosses val="autoZero"/>
        <c:auto val="1"/>
        <c:lblAlgn val="ctr"/>
        <c:lblOffset val="100"/>
        <c:noMultiLvlLbl val="0"/>
      </c:catAx>
      <c:valAx>
        <c:axId val="7348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dirty="0"/>
                  <a:t>Χρέος ως % του ΑΕΠ</a:t>
                </a:r>
                <a:endParaRPr lang="en-GB" sz="11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3439488"/>
        <c:crosses val="autoZero"/>
        <c:crossBetween val="between"/>
      </c:valAx>
      <c:valAx>
        <c:axId val="734886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dirty="0"/>
                  <a:t>Έλλειμμα</a:t>
                </a:r>
                <a:r>
                  <a:rPr lang="el-GR" sz="1100" baseline="0" dirty="0"/>
                  <a:t> ως % του ΑΕΠ</a:t>
                </a:r>
                <a:endParaRPr lang="en-GB" sz="11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3494912"/>
        <c:crosses val="max"/>
        <c:crossBetween val="between"/>
      </c:valAx>
      <c:catAx>
        <c:axId val="73494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34886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30388091799323E-2"/>
          <c:y val="3.1585861200827972E-2"/>
          <c:w val="0.82718648820765939"/>
          <c:h val="0.90465365775351503"/>
        </c:manualLayout>
      </c:layout>
      <c:lineChart>
        <c:grouping val="standard"/>
        <c:varyColors val="0"/>
        <c:ser>
          <c:idx val="0"/>
          <c:order val="0"/>
          <c:tx>
            <c:strRef>
              <c:f>'HC-GDP'!$B$2</c:f>
              <c:strCache>
                <c:ptCount val="1"/>
                <c:pt idx="0">
                  <c:v>Greece</c:v>
                </c:pt>
              </c:strCache>
            </c:strRef>
          </c:tx>
          <c:spPr>
            <a:ln w="47625" cap="rnd">
              <a:solidFill>
                <a:srgbClr val="FF0000"/>
              </a:solidFill>
              <a:round/>
            </a:ln>
            <a:effectLst/>
          </c:spPr>
          <c:marker>
            <c:symbol val="star"/>
            <c:size val="12"/>
            <c:spPr>
              <a:ln>
                <a:solidFill>
                  <a:srgbClr val="FF0000"/>
                </a:solidFill>
              </a:ln>
            </c:spPr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'HC-GDP'!$B$3:$B$37</c:f>
              <c:numCache>
                <c:formatCode>General</c:formatCode>
                <c:ptCount val="35"/>
                <c:pt idx="8">
                  <c:v>5.5</c:v>
                </c:pt>
                <c:pt idx="9">
                  <c:v>6</c:v>
                </c:pt>
                <c:pt idx="10">
                  <c:v>6</c:v>
                </c:pt>
                <c:pt idx="11">
                  <c:v>5.9</c:v>
                </c:pt>
                <c:pt idx="12">
                  <c:v>6.5</c:v>
                </c:pt>
                <c:pt idx="13">
                  <c:v>7.2</c:v>
                </c:pt>
                <c:pt idx="14">
                  <c:v>7.9</c:v>
                </c:pt>
                <c:pt idx="15">
                  <c:v>7.9</c:v>
                </c:pt>
                <c:pt idx="16">
                  <c:v>7.8</c:v>
                </c:pt>
                <c:pt idx="17">
                  <c:v>7.7</c:v>
                </c:pt>
                <c:pt idx="18">
                  <c:v>7.6</c:v>
                </c:pt>
                <c:pt idx="19">
                  <c:v>7.7</c:v>
                </c:pt>
                <c:pt idx="20">
                  <c:v>7.2</c:v>
                </c:pt>
                <c:pt idx="21">
                  <c:v>8</c:v>
                </c:pt>
                <c:pt idx="22">
                  <c:v>8.3000000000000007</c:v>
                </c:pt>
                <c:pt idx="23">
                  <c:v>8.2000000000000011</c:v>
                </c:pt>
                <c:pt idx="24">
                  <c:v>8</c:v>
                </c:pt>
                <c:pt idx="25">
                  <c:v>9</c:v>
                </c:pt>
                <c:pt idx="26">
                  <c:v>9</c:v>
                </c:pt>
                <c:pt idx="27">
                  <c:v>9.1</c:v>
                </c:pt>
                <c:pt idx="28">
                  <c:v>9.8000000000000007</c:v>
                </c:pt>
                <c:pt idx="29">
                  <c:v>9.8000000000000007</c:v>
                </c:pt>
                <c:pt idx="30">
                  <c:v>9.2000000000000011</c:v>
                </c:pt>
                <c:pt idx="31">
                  <c:v>9.7000000000000011</c:v>
                </c:pt>
                <c:pt idx="32">
                  <c:v>9.1</c:v>
                </c:pt>
                <c:pt idx="33">
                  <c:v>9.2000000000000011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'HC-GDP'!$C$2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'HC-GDP'!$C$3:$C$37</c:f>
              <c:numCache>
                <c:formatCode>General</c:formatCode>
                <c:ptCount val="35"/>
                <c:pt idx="0">
                  <c:v>6.7</c:v>
                </c:pt>
                <c:pt idx="5">
                  <c:v>7.6</c:v>
                </c:pt>
                <c:pt idx="10">
                  <c:v>8</c:v>
                </c:pt>
                <c:pt idx="11">
                  <c:v>8.2000000000000011</c:v>
                </c:pt>
                <c:pt idx="12">
                  <c:v>8.4</c:v>
                </c:pt>
                <c:pt idx="13">
                  <c:v>8.8000000000000007</c:v>
                </c:pt>
                <c:pt idx="14">
                  <c:v>8.8000000000000007</c:v>
                </c:pt>
                <c:pt idx="15">
                  <c:v>9.8000000000000007</c:v>
                </c:pt>
                <c:pt idx="16">
                  <c:v>9.8000000000000007</c:v>
                </c:pt>
                <c:pt idx="17">
                  <c:v>9.7000000000000011</c:v>
                </c:pt>
                <c:pt idx="18">
                  <c:v>9.6</c:v>
                </c:pt>
                <c:pt idx="19">
                  <c:v>9.6</c:v>
                </c:pt>
                <c:pt idx="20">
                  <c:v>9.5</c:v>
                </c:pt>
                <c:pt idx="21">
                  <c:v>9.7000000000000011</c:v>
                </c:pt>
                <c:pt idx="22">
                  <c:v>10</c:v>
                </c:pt>
                <c:pt idx="23">
                  <c:v>10</c:v>
                </c:pt>
                <c:pt idx="24">
                  <c:v>10.1</c:v>
                </c:pt>
                <c:pt idx="25">
                  <c:v>10.199999999999999</c:v>
                </c:pt>
                <c:pt idx="26">
                  <c:v>10.1</c:v>
                </c:pt>
                <c:pt idx="27">
                  <c:v>10</c:v>
                </c:pt>
                <c:pt idx="28">
                  <c:v>10.199999999999999</c:v>
                </c:pt>
                <c:pt idx="29">
                  <c:v>10.9</c:v>
                </c:pt>
                <c:pt idx="30">
                  <c:v>10.8</c:v>
                </c:pt>
                <c:pt idx="31">
                  <c:v>10.7</c:v>
                </c:pt>
                <c:pt idx="32">
                  <c:v>10.8</c:v>
                </c:pt>
                <c:pt idx="33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'HC-GDP'!$D$2</c:f>
              <c:strCache>
                <c:ptCount val="1"/>
                <c:pt idx="0">
                  <c:v>Italy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'HC-GDP'!$D$3:$D$37</c:f>
              <c:numCache>
                <c:formatCode>General</c:formatCode>
                <c:ptCount val="35"/>
                <c:pt idx="8">
                  <c:v>6.7</c:v>
                </c:pt>
                <c:pt idx="9">
                  <c:v>6.7</c:v>
                </c:pt>
                <c:pt idx="10">
                  <c:v>7</c:v>
                </c:pt>
                <c:pt idx="11">
                  <c:v>7.2</c:v>
                </c:pt>
                <c:pt idx="12">
                  <c:v>7.1</c:v>
                </c:pt>
                <c:pt idx="13">
                  <c:v>7.1</c:v>
                </c:pt>
                <c:pt idx="14">
                  <c:v>6.9</c:v>
                </c:pt>
                <c:pt idx="15">
                  <c:v>6.9</c:v>
                </c:pt>
                <c:pt idx="16">
                  <c:v>7</c:v>
                </c:pt>
                <c:pt idx="17">
                  <c:v>7.2</c:v>
                </c:pt>
                <c:pt idx="18">
                  <c:v>7.3</c:v>
                </c:pt>
                <c:pt idx="19">
                  <c:v>7.3</c:v>
                </c:pt>
                <c:pt idx="20">
                  <c:v>7.6</c:v>
                </c:pt>
                <c:pt idx="21">
                  <c:v>7.8</c:v>
                </c:pt>
                <c:pt idx="22">
                  <c:v>7.9</c:v>
                </c:pt>
                <c:pt idx="23">
                  <c:v>7.9</c:v>
                </c:pt>
                <c:pt idx="24">
                  <c:v>8.2000000000000011</c:v>
                </c:pt>
                <c:pt idx="25">
                  <c:v>8.4</c:v>
                </c:pt>
                <c:pt idx="26">
                  <c:v>8.5</c:v>
                </c:pt>
                <c:pt idx="27">
                  <c:v>8.2000000000000011</c:v>
                </c:pt>
                <c:pt idx="28">
                  <c:v>8.6</c:v>
                </c:pt>
                <c:pt idx="29">
                  <c:v>9</c:v>
                </c:pt>
                <c:pt idx="30">
                  <c:v>8.9</c:v>
                </c:pt>
                <c:pt idx="31">
                  <c:v>8.8000000000000007</c:v>
                </c:pt>
                <c:pt idx="32">
                  <c:v>8.8000000000000007</c:v>
                </c:pt>
                <c:pt idx="33">
                  <c:v>8.8000000000000007</c:v>
                </c:pt>
                <c:pt idx="34">
                  <c:v>8.9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'HC-GDP'!$E$2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'HC-GDP'!$E$3:$E$37</c:f>
              <c:numCache>
                <c:formatCode>General</c:formatCode>
                <c:ptCount val="35"/>
                <c:pt idx="0">
                  <c:v>4.8</c:v>
                </c:pt>
                <c:pt idx="1">
                  <c:v>5</c:v>
                </c:pt>
                <c:pt idx="2">
                  <c:v>5.0999999999999996</c:v>
                </c:pt>
                <c:pt idx="3">
                  <c:v>4.8</c:v>
                </c:pt>
                <c:pt idx="4">
                  <c:v>4.9000000000000004</c:v>
                </c:pt>
                <c:pt idx="5">
                  <c:v>5.4</c:v>
                </c:pt>
                <c:pt idx="6">
                  <c:v>5.9</c:v>
                </c:pt>
                <c:pt idx="7">
                  <c:v>5.8</c:v>
                </c:pt>
                <c:pt idx="8">
                  <c:v>6</c:v>
                </c:pt>
                <c:pt idx="9">
                  <c:v>5.5</c:v>
                </c:pt>
                <c:pt idx="10">
                  <c:v>5.5</c:v>
                </c:pt>
                <c:pt idx="11">
                  <c:v>6</c:v>
                </c:pt>
                <c:pt idx="12">
                  <c:v>6.2</c:v>
                </c:pt>
                <c:pt idx="13">
                  <c:v>6.5</c:v>
                </c:pt>
                <c:pt idx="14">
                  <c:v>6.4</c:v>
                </c:pt>
                <c:pt idx="15">
                  <c:v>7.2</c:v>
                </c:pt>
                <c:pt idx="16">
                  <c:v>7.5</c:v>
                </c:pt>
                <c:pt idx="17">
                  <c:v>7.4</c:v>
                </c:pt>
                <c:pt idx="18">
                  <c:v>7.4</c:v>
                </c:pt>
                <c:pt idx="19">
                  <c:v>7.6</c:v>
                </c:pt>
                <c:pt idx="20">
                  <c:v>8.3000000000000007</c:v>
                </c:pt>
                <c:pt idx="21">
                  <c:v>8.4</c:v>
                </c:pt>
                <c:pt idx="22">
                  <c:v>8.5</c:v>
                </c:pt>
                <c:pt idx="23">
                  <c:v>8.9</c:v>
                </c:pt>
                <c:pt idx="24">
                  <c:v>9.3000000000000007</c:v>
                </c:pt>
                <c:pt idx="25">
                  <c:v>9.4</c:v>
                </c:pt>
                <c:pt idx="26">
                  <c:v>9.1</c:v>
                </c:pt>
                <c:pt idx="27">
                  <c:v>9.1</c:v>
                </c:pt>
                <c:pt idx="28">
                  <c:v>9.3000000000000007</c:v>
                </c:pt>
                <c:pt idx="29">
                  <c:v>9.9</c:v>
                </c:pt>
                <c:pt idx="30">
                  <c:v>9.8000000000000007</c:v>
                </c:pt>
                <c:pt idx="31">
                  <c:v>9.5</c:v>
                </c:pt>
                <c:pt idx="32">
                  <c:v>9.3000000000000007</c:v>
                </c:pt>
                <c:pt idx="33">
                  <c:v>9.1</c:v>
                </c:pt>
                <c:pt idx="34">
                  <c:v>9.1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'HC-GDP'!$F$2</c:f>
              <c:strCache>
                <c:ptCount val="1"/>
                <c:pt idx="0">
                  <c:v>Spain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'HC-GDP'!$F$3:$F$37</c:f>
              <c:numCache>
                <c:formatCode>General</c:formatCode>
                <c:ptCount val="35"/>
                <c:pt idx="0">
                  <c:v>5</c:v>
                </c:pt>
                <c:pt idx="1">
                  <c:v>5.0999999999999996</c:v>
                </c:pt>
                <c:pt idx="2">
                  <c:v>5.2</c:v>
                </c:pt>
                <c:pt idx="3">
                  <c:v>5.3</c:v>
                </c:pt>
                <c:pt idx="4">
                  <c:v>5.2</c:v>
                </c:pt>
                <c:pt idx="5">
                  <c:v>5</c:v>
                </c:pt>
                <c:pt idx="6">
                  <c:v>5</c:v>
                </c:pt>
                <c:pt idx="7">
                  <c:v>5.0999999999999996</c:v>
                </c:pt>
                <c:pt idx="8">
                  <c:v>5.6</c:v>
                </c:pt>
                <c:pt idx="9">
                  <c:v>5.8</c:v>
                </c:pt>
                <c:pt idx="10">
                  <c:v>6.1</c:v>
                </c:pt>
                <c:pt idx="11">
                  <c:v>6.3</c:v>
                </c:pt>
                <c:pt idx="12">
                  <c:v>6.7</c:v>
                </c:pt>
                <c:pt idx="13">
                  <c:v>7</c:v>
                </c:pt>
                <c:pt idx="14">
                  <c:v>6.9</c:v>
                </c:pt>
                <c:pt idx="15">
                  <c:v>7</c:v>
                </c:pt>
                <c:pt idx="16">
                  <c:v>7.1</c:v>
                </c:pt>
                <c:pt idx="17">
                  <c:v>7</c:v>
                </c:pt>
                <c:pt idx="18">
                  <c:v>6.9</c:v>
                </c:pt>
                <c:pt idx="19">
                  <c:v>6.9</c:v>
                </c:pt>
                <c:pt idx="20">
                  <c:v>6.8</c:v>
                </c:pt>
                <c:pt idx="21">
                  <c:v>6.8</c:v>
                </c:pt>
                <c:pt idx="22">
                  <c:v>6.8</c:v>
                </c:pt>
                <c:pt idx="23">
                  <c:v>7.5</c:v>
                </c:pt>
                <c:pt idx="24">
                  <c:v>7.6</c:v>
                </c:pt>
                <c:pt idx="25">
                  <c:v>7.7</c:v>
                </c:pt>
                <c:pt idx="26">
                  <c:v>7.8</c:v>
                </c:pt>
                <c:pt idx="27">
                  <c:v>7.8</c:v>
                </c:pt>
                <c:pt idx="28">
                  <c:v>8.3000000000000007</c:v>
                </c:pt>
                <c:pt idx="29">
                  <c:v>9</c:v>
                </c:pt>
                <c:pt idx="30">
                  <c:v>9</c:v>
                </c:pt>
                <c:pt idx="31">
                  <c:v>9.1</c:v>
                </c:pt>
                <c:pt idx="32">
                  <c:v>9</c:v>
                </c:pt>
                <c:pt idx="33">
                  <c:v>8.8000000000000007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'HC-GDP'!$G$2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'HC-GDP'!$G$3:$G$37</c:f>
              <c:numCache>
                <c:formatCode>0.0</c:formatCode>
                <c:ptCount val="35"/>
                <c:pt idx="0">
                  <c:v>5.0999999999999996</c:v>
                </c:pt>
                <c:pt idx="1">
                  <c:v>5.3</c:v>
                </c:pt>
                <c:pt idx="2">
                  <c:v>5.0999999999999996</c:v>
                </c:pt>
                <c:pt idx="3">
                  <c:v>5.3</c:v>
                </c:pt>
                <c:pt idx="4">
                  <c:v>5.2</c:v>
                </c:pt>
                <c:pt idx="5">
                  <c:v>5.0999999999999996</c:v>
                </c:pt>
                <c:pt idx="6">
                  <c:v>5.0999999999999996</c:v>
                </c:pt>
                <c:pt idx="7">
                  <c:v>5.2</c:v>
                </c:pt>
                <c:pt idx="8">
                  <c:v>5.0999999999999996</c:v>
                </c:pt>
                <c:pt idx="9">
                  <c:v>5</c:v>
                </c:pt>
                <c:pt idx="10">
                  <c:v>5.0999999999999996</c:v>
                </c:pt>
                <c:pt idx="11">
                  <c:v>5.5</c:v>
                </c:pt>
                <c:pt idx="12">
                  <c:v>5.9</c:v>
                </c:pt>
                <c:pt idx="13">
                  <c:v>6</c:v>
                </c:pt>
                <c:pt idx="14">
                  <c:v>6.1</c:v>
                </c:pt>
                <c:pt idx="15">
                  <c:v>6.1</c:v>
                </c:pt>
                <c:pt idx="16">
                  <c:v>6</c:v>
                </c:pt>
                <c:pt idx="17">
                  <c:v>5.9</c:v>
                </c:pt>
                <c:pt idx="18">
                  <c:v>6</c:v>
                </c:pt>
                <c:pt idx="19">
                  <c:v>6.3</c:v>
                </c:pt>
                <c:pt idx="20">
                  <c:v>6.3</c:v>
                </c:pt>
                <c:pt idx="21">
                  <c:v>6.6</c:v>
                </c:pt>
                <c:pt idx="22">
                  <c:v>6.9</c:v>
                </c:pt>
                <c:pt idx="23">
                  <c:v>7.1</c:v>
                </c:pt>
                <c:pt idx="24">
                  <c:v>7.3</c:v>
                </c:pt>
                <c:pt idx="25">
                  <c:v>7.4</c:v>
                </c:pt>
                <c:pt idx="26">
                  <c:v>7.6</c:v>
                </c:pt>
                <c:pt idx="27">
                  <c:v>7.6</c:v>
                </c:pt>
                <c:pt idx="28">
                  <c:v>7.9</c:v>
                </c:pt>
                <c:pt idx="29">
                  <c:v>8.8000000000000007</c:v>
                </c:pt>
                <c:pt idx="30">
                  <c:v>8.6</c:v>
                </c:pt>
                <c:pt idx="31">
                  <c:v>8.5</c:v>
                </c:pt>
                <c:pt idx="32">
                  <c:v>8.5</c:v>
                </c:pt>
                <c:pt idx="33">
                  <c:v>8.5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'HC-GDP'!$H$2</c:f>
              <c:strCache>
                <c:ptCount val="1"/>
                <c:pt idx="0">
                  <c:v>Belgium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'HC-GDP'!$A$3:$A$37</c:f>
              <c:strCach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strCache>
            </c:strRef>
          </c:cat>
          <c:val>
            <c:numRef>
              <c:f>'HC-GDP'!$H$3:$H$37</c:f>
              <c:numCache>
                <c:formatCode>0.0</c:formatCode>
                <c:ptCount val="35"/>
                <c:pt idx="0">
                  <c:v>6.1574999999999944</c:v>
                </c:pt>
                <c:pt idx="1">
                  <c:v>6.5708000000000002</c:v>
                </c:pt>
                <c:pt idx="2">
                  <c:v>6.7984</c:v>
                </c:pt>
                <c:pt idx="3">
                  <c:v>6.9648999999999974</c:v>
                </c:pt>
                <c:pt idx="4">
                  <c:v>6.8070999999999966</c:v>
                </c:pt>
                <c:pt idx="5">
                  <c:v>6.8566000000000003</c:v>
                </c:pt>
                <c:pt idx="6">
                  <c:v>7.0273999999999974</c:v>
                </c:pt>
                <c:pt idx="7">
                  <c:v>7.1343999999999994</c:v>
                </c:pt>
                <c:pt idx="8">
                  <c:v>7.1334</c:v>
                </c:pt>
                <c:pt idx="9">
                  <c:v>7.0768000000000004</c:v>
                </c:pt>
                <c:pt idx="10">
                  <c:v>7.1197999999999997</c:v>
                </c:pt>
                <c:pt idx="11">
                  <c:v>7.4305000000000003</c:v>
                </c:pt>
                <c:pt idx="12">
                  <c:v>7.6099999999999977</c:v>
                </c:pt>
                <c:pt idx="13">
                  <c:v>7.7334000000000014</c:v>
                </c:pt>
                <c:pt idx="14">
                  <c:v>7.5315000000000003</c:v>
                </c:pt>
                <c:pt idx="15">
                  <c:v>7.4901</c:v>
                </c:pt>
                <c:pt idx="16">
                  <c:v>7.7695999999999996</c:v>
                </c:pt>
                <c:pt idx="17">
                  <c:v>7.6330999999999998</c:v>
                </c:pt>
                <c:pt idx="18">
                  <c:v>7.7583000000000002</c:v>
                </c:pt>
                <c:pt idx="19">
                  <c:v>7.9164000000000003</c:v>
                </c:pt>
                <c:pt idx="20">
                  <c:v>7.9610000000000003</c:v>
                </c:pt>
                <c:pt idx="21">
                  <c:v>8.1205000000000016</c:v>
                </c:pt>
                <c:pt idx="22">
                  <c:v>8.2785000000000011</c:v>
                </c:pt>
                <c:pt idx="23">
                  <c:v>9.1026000000000007</c:v>
                </c:pt>
                <c:pt idx="24">
                  <c:v>9.100200000000001</c:v>
                </c:pt>
                <c:pt idx="25">
                  <c:v>9.0151000000000003</c:v>
                </c:pt>
                <c:pt idx="26">
                  <c:v>8.9319000000000006</c:v>
                </c:pt>
                <c:pt idx="27">
                  <c:v>9.0040000000000013</c:v>
                </c:pt>
                <c:pt idx="28">
                  <c:v>9.3635000000000108</c:v>
                </c:pt>
                <c:pt idx="29">
                  <c:v>10.1258</c:v>
                </c:pt>
                <c:pt idx="30">
                  <c:v>9.8889000000000014</c:v>
                </c:pt>
                <c:pt idx="31">
                  <c:v>10.1311</c:v>
                </c:pt>
                <c:pt idx="32">
                  <c:v>10.205299999999999</c:v>
                </c:pt>
                <c:pt idx="33">
                  <c:v>10.2372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12416"/>
        <c:axId val="67213952"/>
      </c:lineChart>
      <c:catAx>
        <c:axId val="672124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7213952"/>
        <c:crosses val="autoZero"/>
        <c:auto val="1"/>
        <c:lblAlgn val="ctr"/>
        <c:lblOffset val="100"/>
        <c:tickLblSkip val="5"/>
        <c:noMultiLvlLbl val="0"/>
      </c:catAx>
      <c:valAx>
        <c:axId val="6721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721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593479534066509E-2"/>
          <c:y val="3.8403645023781151E-2"/>
          <c:w val="0.91837292032710782"/>
          <c:h val="0.83844249935228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Total_Market!$O$1</c:f>
              <c:strCache>
                <c:ptCount val="1"/>
                <c:pt idx="0">
                  <c:v>TOTAL PUBLIC PHARMACEUTICAL SPENDING (OUTPATIENTS-INPATIENTS)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Total_Market!$O$3:$O$11</c:f>
              <c:numCache>
                <c:formatCode>_-* #,##0\ _€_-;\-* #,##0\ _€_-;_-* "-"??\ _€_-;_-@_-</c:formatCode>
                <c:ptCount val="9"/>
                <c:pt idx="0">
                  <c:v>6358</c:v>
                </c:pt>
                <c:pt idx="1">
                  <c:v>5602</c:v>
                </c:pt>
                <c:pt idx="2">
                  <c:v>4580</c:v>
                </c:pt>
                <c:pt idx="3">
                  <c:v>3912</c:v>
                </c:pt>
                <c:pt idx="4">
                  <c:v>3493</c:v>
                </c:pt>
                <c:pt idx="5">
                  <c:v>3170</c:v>
                </c:pt>
                <c:pt idx="6">
                  <c:v>3403</c:v>
                </c:pt>
                <c:pt idx="7">
                  <c:v>3528</c:v>
                </c:pt>
                <c:pt idx="8">
                  <c:v>2570.75</c:v>
                </c:pt>
              </c:numCache>
            </c:numRef>
          </c:val>
        </c:ser>
        <c:ser>
          <c:idx val="1"/>
          <c:order val="1"/>
          <c:tx>
            <c:strRef>
              <c:f>Total_Market!$P$1</c:f>
              <c:strCache>
                <c:ptCount val="1"/>
                <c:pt idx="0">
                  <c:v>PHARMACEUTICAL INDUSTRY CONTRIBUTION PER YEAR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Total_Market!$P$3:$P$11</c:f>
              <c:numCache>
                <c:formatCode>_-* #,##0\ _€_-;\-* #,##0\ _€_-;_-* "-"??\ _€_-;_-@_-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272</c:v>
                </c:pt>
                <c:pt idx="4">
                  <c:v>329</c:v>
                </c:pt>
                <c:pt idx="5">
                  <c:v>428</c:v>
                </c:pt>
                <c:pt idx="6">
                  <c:v>617</c:v>
                </c:pt>
                <c:pt idx="7">
                  <c:v>1013</c:v>
                </c:pt>
                <c:pt idx="8">
                  <c:v>684.5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18176"/>
        <c:axId val="77219712"/>
      </c:barChart>
      <c:catAx>
        <c:axId val="772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l-GR"/>
          </a:p>
        </c:txPr>
        <c:crossAx val="77219712"/>
        <c:crosses val="autoZero"/>
        <c:auto val="1"/>
        <c:lblAlgn val="ctr"/>
        <c:lblOffset val="100"/>
        <c:noMultiLvlLbl val="0"/>
      </c:catAx>
      <c:valAx>
        <c:axId val="77219712"/>
        <c:scaling>
          <c:orientation val="minMax"/>
        </c:scaling>
        <c:delete val="0"/>
        <c:axPos val="l"/>
        <c:majorGridlines/>
        <c:numFmt formatCode="_-* #,##0\ _€_-;\-* #,##0\ _€_-;_-* &quot;-&quot;??\ _€_-;_-@_-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77218176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8.7597882909264471E-3"/>
          <c:y val="0.93242453849627072"/>
          <c:w val="0.98297574889915618"/>
          <c:h val="5.798281890324887E-2"/>
        </c:manualLayout>
      </c:layout>
      <c:overlay val="0"/>
      <c:txPr>
        <a:bodyPr/>
        <a:lstStyle/>
        <a:p>
          <a:pPr>
            <a:defRPr sz="1000" b="1"/>
          </a:pPr>
          <a:endParaRPr lang="el-GR"/>
        </a:p>
      </c:txPr>
    </c:legend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934047963630713E-2"/>
          <c:y val="2.9755493503687096E-2"/>
          <c:w val="0.91937498466897249"/>
          <c:h val="0.798581801545068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Total_Market!$H$1</c:f>
              <c:strCache>
                <c:ptCount val="1"/>
                <c:pt idx="0">
                  <c:v>NET PUBLIC OUTPATIENT PHARMACEUTICAL SPENDING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Total_Market!$H$3:$H$11</c:f>
              <c:numCache>
                <c:formatCode>_-* #,##0\ _€_-;\-* #,##0\ _€_-;_-* "-"??\ _€_-;_-@_-</c:formatCode>
                <c:ptCount val="9"/>
                <c:pt idx="0">
                  <c:v>5108</c:v>
                </c:pt>
                <c:pt idx="1">
                  <c:v>4522</c:v>
                </c:pt>
                <c:pt idx="2">
                  <c:v>3750</c:v>
                </c:pt>
                <c:pt idx="3">
                  <c:v>2880</c:v>
                </c:pt>
                <c:pt idx="4">
                  <c:v>2371</c:v>
                </c:pt>
                <c:pt idx="5">
                  <c:v>2000</c:v>
                </c:pt>
                <c:pt idx="6">
                  <c:v>2000</c:v>
                </c:pt>
                <c:pt idx="7">
                  <c:v>1945</c:v>
                </c:pt>
                <c:pt idx="8">
                  <c:v>1458.75</c:v>
                </c:pt>
              </c:numCache>
            </c:numRef>
          </c:val>
        </c:ser>
        <c:ser>
          <c:idx val="1"/>
          <c:order val="1"/>
          <c:tx>
            <c:strRef>
              <c:f>Total_Market!$L$1</c:f>
              <c:strCache>
                <c:ptCount val="1"/>
                <c:pt idx="0">
                  <c:v>OUTPATIENT CLAWBACK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3"/>
              <c:layout>
                <c:manualLayout>
                  <c:x val="-1.0931201513773442E-3"/>
                  <c:y val="8.6230119331961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42932439317842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Total_Market!$L$3:$L$11</c:f>
              <c:numCache>
                <c:formatCode>General</c:formatCode>
                <c:ptCount val="9"/>
                <c:pt idx="3" formatCode="_-* #,##0\ _€_-;\-* #,##0\ _€_-;_-* &quot;-&quot;??\ _€_-;_-@_-">
                  <c:v>79</c:v>
                </c:pt>
                <c:pt idx="4" formatCode="_-* #,##0\ _€_-;\-* #,##0\ _€_-;_-* &quot;-&quot;??\ _€_-;_-@_-">
                  <c:v>152</c:v>
                </c:pt>
                <c:pt idx="5" formatCode="_-* #,##0\ _€_-;\-* #,##0\ _€_-;_-* &quot;-&quot;??\ _€_-;_-@_-">
                  <c:v>202</c:v>
                </c:pt>
                <c:pt idx="6" formatCode="0">
                  <c:v>319</c:v>
                </c:pt>
                <c:pt idx="7" formatCode="_-* #,##0\ _€_-;\-* #,##0\ _€_-;_-* &quot;-&quot;??\ _€_-;_-@_-">
                  <c:v>433</c:v>
                </c:pt>
                <c:pt idx="8" formatCode="0">
                  <c:v>307</c:v>
                </c:pt>
              </c:numCache>
            </c:numRef>
          </c:val>
        </c:ser>
        <c:ser>
          <c:idx val="2"/>
          <c:order val="2"/>
          <c:tx>
            <c:strRef>
              <c:f>Total_Market!$K$1</c:f>
              <c:strCache>
                <c:ptCount val="1"/>
                <c:pt idx="0">
                  <c:v>REBATES PHARMA INDUSTRY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8"/>
              <c:layout>
                <c:manualLayout>
                  <c:x val="-1.0484986277204745E-3"/>
                  <c:y val="7.90433629386238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Total_Market!$K$3:$K$11</c:f>
              <c:numCache>
                <c:formatCode>General</c:formatCode>
                <c:ptCount val="9"/>
                <c:pt idx="3" formatCode="_-* #,##0\ _€_-;\-* #,##0\ _€_-;_-* &quot;-&quot;??\ _€_-;_-@_-">
                  <c:v>193</c:v>
                </c:pt>
                <c:pt idx="4" formatCode="_-* #,##0\ _€_-;\-* #,##0\ _€_-;_-* &quot;-&quot;??\ _€_-;_-@_-">
                  <c:v>177</c:v>
                </c:pt>
                <c:pt idx="5" formatCode="_-* #,##0\ _€_-;\-* #,##0\ _€_-;_-* &quot;-&quot;??\ _€_-;_-@_-">
                  <c:v>226</c:v>
                </c:pt>
                <c:pt idx="6" formatCode="_-* #,##0\ _€_-;\-* #,##0\ _€_-;_-* &quot;-&quot;??\ _€_-;_-@_-">
                  <c:v>298</c:v>
                </c:pt>
                <c:pt idx="7" formatCode="_-* #,##0\ _€_-;\-* #,##0\ _€_-;_-* &quot;-&quot;??\ _€_-;_-@_-">
                  <c:v>350</c:v>
                </c:pt>
                <c:pt idx="8" formatCode="_-* #,##0\ _€_-;\-* #,##0\ _€_-;_-* &quot;-&quot;??\ _€_-;_-@_-">
                  <c:v>262.5</c:v>
                </c:pt>
              </c:numCache>
            </c:numRef>
          </c:val>
        </c:ser>
        <c:ser>
          <c:idx val="3"/>
          <c:order val="3"/>
          <c:tx>
            <c:strRef>
              <c:f>Total_Market!$I$1</c:f>
              <c:strCache>
                <c:ptCount val="1"/>
                <c:pt idx="0">
                  <c:v>NET PUBLIC INPATIENT PHARMACEUTICAL SPENDING</c:v>
                </c:pt>
              </c:strCache>
            </c:strRef>
          </c:tx>
          <c:invertIfNegative val="0"/>
          <c:dLbls>
            <c:dLbl>
              <c:idx val="8"/>
              <c:layout>
                <c:manualLayout>
                  <c:x val="-2.7830942013161896E-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Total_Market!$I$3:$I$11</c:f>
              <c:numCache>
                <c:formatCode>_-* #,##0\ _€_-;\-* #,##0\ _€_-;_-* "-"??\ _€_-;_-@_-</c:formatCode>
                <c:ptCount val="9"/>
                <c:pt idx="0">
                  <c:v>1250</c:v>
                </c:pt>
                <c:pt idx="1">
                  <c:v>1080</c:v>
                </c:pt>
                <c:pt idx="2">
                  <c:v>830</c:v>
                </c:pt>
                <c:pt idx="3">
                  <c:v>760</c:v>
                </c:pt>
                <c:pt idx="4">
                  <c:v>675</c:v>
                </c:pt>
                <c:pt idx="5">
                  <c:v>535</c:v>
                </c:pt>
                <c:pt idx="6">
                  <c:v>510</c:v>
                </c:pt>
                <c:pt idx="7">
                  <c:v>490</c:v>
                </c:pt>
                <c:pt idx="8">
                  <c:v>367.5</c:v>
                </c:pt>
              </c:numCache>
            </c:numRef>
          </c:val>
        </c:ser>
        <c:ser>
          <c:idx val="4"/>
          <c:order val="4"/>
          <c:tx>
            <c:strRef>
              <c:f>Total_Market!$J$1</c:f>
              <c:strCache>
                <c:ptCount val="1"/>
                <c:pt idx="0">
                  <c:v>HOSPITAL PRODUCTS - CATEGORY 1A</c:v>
                </c:pt>
              </c:strCache>
            </c:strRef>
          </c:tx>
          <c:spPr>
            <a:solidFill>
              <a:srgbClr val="E1A09B"/>
            </a:solidFill>
          </c:spPr>
          <c:invertIfNegative val="0"/>
          <c:dLbls>
            <c:dLbl>
              <c:idx val="7"/>
              <c:layout>
                <c:manualLayout>
                  <c:x val="0"/>
                  <c:y val="4.3115059665980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9502511207306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Total_Market!$J$3:$J$11</c:f>
              <c:numCache>
                <c:formatCode>General</c:formatCode>
                <c:ptCount val="9"/>
                <c:pt idx="4" formatCode="_-* #,##0\ _€_-;\-* #,##0\ _€_-;_-* &quot;-&quot;??\ _€_-;_-@_-">
                  <c:v>118</c:v>
                </c:pt>
                <c:pt idx="5" formatCode="_-* #,##0\ _€_-;\-* #,##0\ _€_-;_-* &quot;-&quot;??\ _€_-;_-@_-">
                  <c:v>207</c:v>
                </c:pt>
                <c:pt idx="6" formatCode="_-* #,##0\ _€_-;\-* #,##0\ _€_-;_-* &quot;-&quot;??\ _€_-;_-@_-">
                  <c:v>276</c:v>
                </c:pt>
                <c:pt idx="7" formatCode="_-* #,##0\ _€_-;\-* #,##0\ _€_-;_-* &quot;-&quot;??\ _€_-;_-@_-">
                  <c:v>80</c:v>
                </c:pt>
                <c:pt idx="8" formatCode="_-* #,##0\ _€_-;\-* #,##0\ _€_-;_-* &quot;-&quot;??\ _€_-;_-@_-">
                  <c:v>60</c:v>
                </c:pt>
              </c:numCache>
            </c:numRef>
          </c:val>
        </c:ser>
        <c:ser>
          <c:idx val="5"/>
          <c:order val="5"/>
          <c:tx>
            <c:strRef>
              <c:f>Total_Market!$N$1</c:f>
              <c:strCache>
                <c:ptCount val="1"/>
                <c:pt idx="0">
                  <c:v>HOSPITAL (INPATIENT) CLAWBACK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layout>
                <c:manualLayout>
                  <c:x val="-2.4043793057678557E-2"/>
                  <c:y val="-4.3115059665980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Total_Market!$N$3:$N$11</c:f>
              <c:numCache>
                <c:formatCode>General</c:formatCode>
                <c:ptCount val="9"/>
                <c:pt idx="7" formatCode="_-* #,##0\ _€_-;\-* #,##0\ _€_-;_-* &quot;-&quot;??\ _€_-;_-@_-">
                  <c:v>200</c:v>
                </c:pt>
                <c:pt idx="8" formatCode="0">
                  <c:v>96.000000000000014</c:v>
                </c:pt>
              </c:numCache>
            </c:numRef>
          </c:val>
        </c:ser>
        <c:ser>
          <c:idx val="6"/>
          <c:order val="6"/>
          <c:tx>
            <c:strRef>
              <c:f>Total_Market!$M$1</c:f>
              <c:strCache>
                <c:ptCount val="1"/>
                <c:pt idx="0">
                  <c:v>EXCESS FOR 1A PRODUCTS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7"/>
              <c:layout>
                <c:manualLayout>
                  <c:x val="0"/>
                  <c:y val="-1.0778764916495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1.9401946594020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Total_Market!$G$3:$G$11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2016*</c:v>
                </c:pt>
                <c:pt idx="8">
                  <c:v>Jan-Sep 2016*</c:v>
                </c:pt>
              </c:strCache>
            </c:strRef>
          </c:cat>
          <c:val>
            <c:numRef>
              <c:f>Total_Market!$M$3:$M$11</c:f>
              <c:numCache>
                <c:formatCode>General</c:formatCode>
                <c:ptCount val="9"/>
                <c:pt idx="7" formatCode="_-* #,##0\ _€_-;\-* #,##0\ _€_-;_-* &quot;-&quot;??\ _€_-;_-@_-">
                  <c:v>30</c:v>
                </c:pt>
                <c:pt idx="8" formatCode="0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208960"/>
        <c:axId val="77251712"/>
      </c:barChart>
      <c:catAx>
        <c:axId val="7720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77251712"/>
        <c:crosses val="autoZero"/>
        <c:auto val="1"/>
        <c:lblAlgn val="ctr"/>
        <c:lblOffset val="100"/>
        <c:noMultiLvlLbl val="0"/>
      </c:catAx>
      <c:valAx>
        <c:axId val="77251712"/>
        <c:scaling>
          <c:orientation val="minMax"/>
          <c:max val="6500"/>
          <c:min val="0"/>
        </c:scaling>
        <c:delete val="0"/>
        <c:axPos val="l"/>
        <c:majorGridlines/>
        <c:numFmt formatCode="_-* #,##0\ _€_-;\-* #,##0\ _€_-;_-* &quot;-&quot;??\ _€_-;_-@_-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77208960"/>
        <c:crosses val="autoZero"/>
        <c:crossBetween val="between"/>
      </c:valAx>
      <c:spPr>
        <a:gradFill>
          <a:gsLst>
            <a:gs pos="100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5.6202232469717769E-3"/>
          <c:y val="0.88368405623765434"/>
          <c:w val="0.98879629034951377"/>
          <c:h val="0.11631594376234572"/>
        </c:manualLayout>
      </c:layout>
      <c:overlay val="0"/>
      <c:txPr>
        <a:bodyPr/>
        <a:lstStyle/>
        <a:p>
          <a:pPr>
            <a:defRPr sz="1050" b="1"/>
          </a:pPr>
          <a:endParaRPr lang="el-GR"/>
        </a:p>
      </c:txPr>
    </c:legend>
    <c:plotVisOnly val="1"/>
    <c:dispBlanksAs val="gap"/>
    <c:showDLblsOverMax val="0"/>
  </c:chart>
  <c:spPr>
    <a:gradFill>
      <a:gsLst>
        <a:gs pos="100000">
          <a:schemeClr val="accent2">
            <a:lumMod val="40000"/>
            <a:lumOff val="60000"/>
          </a:schemeClr>
        </a:gs>
        <a:gs pos="100000">
          <a:schemeClr val="accent2"/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038F3-FEEB-4AA1-8E4D-FAB618C50CEC}" type="datetimeFigureOut">
              <a:rPr lang="el-GR" smtClean="0"/>
              <a:t>28/10/2016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137B-7B3D-422C-B1C6-1F9FF885DC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2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Η Ελλάδα το 2014 είχε το υψηλότερο δημόσιο χρέος από όλες τις υπόλοιπες ευρωπαϊκές χώρες. (175% του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AEP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Η Πορτογαλία και η Ιταλία ακολουθεί  αλλά με αισθητά χαμηλότερο δημόσιο χρέος από την Ελλάδα. (120.3 % και 112.6 % αντίστοιχα για το 2014)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Η Ισπανία βρίσκεται να έχει το λιγότερο και το 2008 και το 2014.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Το 2014, η Ιταλία είχε το υψηλότερο δημοσιονομικό έλλειμά.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B2C22-799B-4317-9294-930DB1888D1E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94DC43E-3AA4-400E-B6CD-F9BAC5AC1946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4113" cy="3724275"/>
          </a:xfrm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513" y="4716586"/>
            <a:ext cx="5334063" cy="4465666"/>
          </a:xfrm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Τα Επόμενα δυο διαγράμματα δείχνουν τις συνολικές δαπάνες στον τομέα της υγείας από το 1980 έως το 2014 κατά κεφαλήν και κατά ποσοστό του ΑΕΠ αντίστοιχα.  Η Γαλλία έχει το υψηλότερο ποσοστό δαπανών υγείας του ΑΕΠ ενώ το Ηνωμένο Βασίλειο έχει το χαμηλότερο. Η εξέλιξη των δαπανών υγείας ανά κεφαλήν αυξάνεται σταδιακά εις βάθος χρόνου. Η Ελλάδα έχει</a:t>
            </a:r>
            <a:r>
              <a:rPr lang="el-G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ανοδική πορεία από το 1980 έως το 2009 όπου έχει σημαντική μείωση στην δαπάνη υγείας μέχρι σήμερα. Η Ελλάδα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βρίσκεται στα τρία χαμηλότερα ποσοστά δαπανών υγείας ανά κεφαλήν μαζί με την Πορτογαλία και την Ισπανία.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750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Κάποιες περιορισμένες έκτακτες εισαγωγές και η διαδικασία της παρηγορητικής χρήσης δεν επαρκούν για να καλύψουν τις ανάγκες των ασθενών</a:t>
            </a:r>
          </a:p>
          <a:p>
            <a:r>
              <a:rPr lang="el-GR" dirty="0" smtClean="0"/>
              <a:t>Χρειάζονται μόνιμες λύσεις</a:t>
            </a:r>
            <a:r>
              <a:rPr lang="en-US" dirty="0" smtClean="0"/>
              <a:t> </a:t>
            </a:r>
          </a:p>
          <a:p>
            <a:r>
              <a:rPr lang="el-GR" dirty="0" smtClean="0"/>
              <a:t>Στην Ελλάδα, ο χρόνος για την πρόσβαση των ασθενών σε νέα φάρμακα είναι πολύ περισσότερος από το όριο των 90 ημερών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137B-7B3D-422C-B1C6-1F9FF885DC37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958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Title Arial 34pt 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670050"/>
            <a:ext cx="8180388" cy="4508500"/>
          </a:xfrm>
        </p:spPr>
        <p:txBody>
          <a:bodyPr/>
          <a:lstStyle/>
          <a:p>
            <a:pPr lvl="0"/>
            <a:r>
              <a:rPr lang="en-GB" dirty="0" smtClean="0"/>
              <a:t>Body text Arial 26pt</a:t>
            </a:r>
          </a:p>
        </p:txBody>
      </p:sp>
    </p:spTree>
    <p:extLst>
      <p:ext uri="{BB962C8B-B14F-4D97-AF65-F5344CB8AC3E}">
        <p14:creationId xmlns:p14="http://schemas.microsoft.com/office/powerpoint/2010/main" val="2911441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8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14800" cy="1687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14800" cy="766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138363"/>
            <a:ext cx="4114800" cy="76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6E5537-FBA1-48E3-99E9-32E9AB8F89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15/05/2015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l-GR" smtClean="0">
                <a:solidFill>
                  <a:srgbClr val="94C600"/>
                </a:solidFill>
              </a:rPr>
              <a:t>ΕΣΔΥ </a:t>
            </a:r>
            <a:r>
              <a:rPr lang="en-US" smtClean="0">
                <a:solidFill>
                  <a:srgbClr val="94C600"/>
                </a:solidFill>
              </a:rPr>
              <a:t>Forum 2015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CBA7730-E1D2-4347-A0CB-F9746B437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healthres/health-spending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4008" y="2420888"/>
            <a:ext cx="3528392" cy="1571675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/>
            </a:r>
            <a:br>
              <a:rPr lang="fr-F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645678" y="2708920"/>
            <a:ext cx="35283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prstClr val="black"/>
                </a:solidFill>
              </a:rPr>
              <a:t>Οικονομικές προκλήσεις στον Χώρο της Υγείας και του Φαρμάκου</a:t>
            </a:r>
          </a:p>
          <a:p>
            <a:endParaRPr lang="el-GR" dirty="0">
              <a:solidFill>
                <a:prstClr val="black"/>
              </a:solidFill>
            </a:endParaRPr>
          </a:p>
          <a:p>
            <a:endParaRPr lang="en-US" sz="1400" i="1" dirty="0">
              <a:solidFill>
                <a:prstClr val="black"/>
              </a:solidFill>
            </a:endParaRPr>
          </a:p>
          <a:p>
            <a:r>
              <a:rPr lang="el-GR" sz="1400" i="1" dirty="0">
                <a:solidFill>
                  <a:prstClr val="black"/>
                </a:solidFill>
              </a:rPr>
              <a:t>Φώτης Ντεμούσης </a:t>
            </a:r>
            <a:r>
              <a:rPr lang="en-US" sz="1400" i="1" dirty="0">
                <a:solidFill>
                  <a:prstClr val="black"/>
                </a:solidFill>
              </a:rPr>
              <a:t>MSc. </a:t>
            </a:r>
            <a:r>
              <a:rPr lang="el-GR" sz="1400" i="1" dirty="0">
                <a:solidFill>
                  <a:prstClr val="black"/>
                </a:solidFill>
              </a:rPr>
              <a:t>Οικονομολόγος Υγείας,</a:t>
            </a:r>
            <a:endParaRPr lang="en-US" sz="1400" i="1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Market Access Manager</a:t>
            </a:r>
            <a:r>
              <a:rPr lang="el-GR" sz="1400" i="1" dirty="0">
                <a:solidFill>
                  <a:prstClr val="black"/>
                </a:solidFill>
              </a:rPr>
              <a:t>, </a:t>
            </a:r>
            <a:r>
              <a:rPr lang="en-US" sz="1400" i="1" dirty="0">
                <a:solidFill>
                  <a:prstClr val="black"/>
                </a:solidFill>
              </a:rPr>
              <a:t>AbbVie</a:t>
            </a:r>
            <a:endParaRPr lang="el-GR" sz="1400" i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5678" y="5160232"/>
            <a:ext cx="3528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1" dirty="0" smtClean="0">
                <a:solidFill>
                  <a:prstClr val="black"/>
                </a:solidFill>
              </a:rPr>
              <a:t>Κρητο</a:t>
            </a:r>
            <a:r>
              <a:rPr lang="en-US" sz="1600" i="1" smtClean="0">
                <a:solidFill>
                  <a:prstClr val="black"/>
                </a:solidFill>
              </a:rPr>
              <a:t>K</a:t>
            </a:r>
            <a:r>
              <a:rPr lang="el-GR" sz="1600" i="1" smtClean="0">
                <a:solidFill>
                  <a:prstClr val="black"/>
                </a:solidFill>
              </a:rPr>
              <a:t>υπριακό</a:t>
            </a:r>
            <a:r>
              <a:rPr lang="el-GR" sz="1600" i="1" dirty="0" smtClean="0">
                <a:solidFill>
                  <a:prstClr val="black"/>
                </a:solidFill>
              </a:rPr>
              <a:t> </a:t>
            </a:r>
            <a:r>
              <a:rPr lang="el-GR" sz="1600" i="1" dirty="0">
                <a:solidFill>
                  <a:prstClr val="black"/>
                </a:solidFill>
              </a:rPr>
              <a:t>Συμπόσιο </a:t>
            </a:r>
            <a:br>
              <a:rPr lang="el-GR" sz="1600" i="1" dirty="0">
                <a:solidFill>
                  <a:prstClr val="black"/>
                </a:solidFill>
              </a:rPr>
            </a:br>
            <a:r>
              <a:rPr lang="el-GR" sz="1600" i="1" dirty="0">
                <a:solidFill>
                  <a:prstClr val="black"/>
                </a:solidFill>
              </a:rPr>
              <a:t>28-30 Οκτώβρη 2016 </a:t>
            </a:r>
          </a:p>
        </p:txBody>
      </p:sp>
      <p:pic>
        <p:nvPicPr>
          <p:cNvPr id="1026" name="Picture 2" descr="C:\Users\demoufx\Desktop\3796164-scales-choice-health-or-mone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3770"/>
            <a:ext cx="3168352" cy="2667198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370750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l-GR" sz="2800" b="1" dirty="0" smtClean="0"/>
              <a:t>Προτασεισ</a:t>
            </a:r>
            <a:r>
              <a:rPr lang="en-US" sz="2800" b="1" dirty="0" smtClean="0"/>
              <a:t> – </a:t>
            </a:r>
            <a:r>
              <a:rPr lang="el-GR" sz="2800" b="1" dirty="0" smtClean="0"/>
              <a:t>Για την καινοτομια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Περίοδος έγκρισης </a:t>
            </a:r>
            <a:r>
              <a:rPr lang="el-GR" sz="2400" dirty="0"/>
              <a:t>FDA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600" dirty="0"/>
              <a:t>Πρόγραμμα πρώιμης πρόσβασης 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600" dirty="0" smtClean="0"/>
              <a:t>Χρηματοδότηση από </a:t>
            </a:r>
            <a:r>
              <a:rPr lang="el-GR" sz="1600" dirty="0"/>
              <a:t>τον εκάστοτε ΚΑΚ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Περίοδος έγκρισης ΕΜΑ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600" dirty="0"/>
              <a:t>Έκτακτη αποζημίωση </a:t>
            </a:r>
            <a:r>
              <a:rPr lang="el-GR" sz="1600" dirty="0" smtClean="0"/>
              <a:t>υπό </a:t>
            </a:r>
            <a:r>
              <a:rPr lang="el-GR" sz="1600" dirty="0"/>
              <a:t>περιορισμούς βάσει </a:t>
            </a:r>
            <a:r>
              <a:rPr lang="en-US" sz="1600" dirty="0"/>
              <a:t>Unmet Medical </a:t>
            </a:r>
            <a:r>
              <a:rPr lang="en-US" sz="1600" dirty="0" smtClean="0"/>
              <a:t>Need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600" dirty="0" smtClean="0"/>
              <a:t>Χρηματοδότηση από </a:t>
            </a:r>
            <a:r>
              <a:rPr lang="el-GR" sz="1600" dirty="0"/>
              <a:t>Κλειστό Προϋπολογισμό Καινοτόμων </a:t>
            </a:r>
            <a:r>
              <a:rPr lang="el-GR" sz="1600" dirty="0" smtClean="0"/>
              <a:t>Φαρμάκων - </a:t>
            </a:r>
            <a:r>
              <a:rPr lang="en-US" sz="1600" dirty="0"/>
              <a:t>H</a:t>
            </a:r>
            <a:r>
              <a:rPr lang="en-US" sz="1600" dirty="0" smtClean="0"/>
              <a:t>orizon Scanning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600" dirty="0" smtClean="0"/>
              <a:t>Εφαρμογή </a:t>
            </a:r>
            <a:r>
              <a:rPr lang="el-GR" sz="1600" dirty="0"/>
              <a:t>έκτακτων ειδικών </a:t>
            </a:r>
            <a:r>
              <a:rPr lang="en-US" sz="1600" dirty="0"/>
              <a:t>Rebate </a:t>
            </a:r>
            <a:r>
              <a:rPr lang="el-GR" sz="1600" dirty="0"/>
              <a:t>(%) εισαγωγής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Περίοδος έγκρισης Τιμής (ΔΤΦ)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Value Based </a:t>
            </a:r>
            <a:r>
              <a:rPr lang="el-GR" sz="1600" dirty="0"/>
              <a:t>αξιολόγηση μέσω Οργανισμού Αξιολόγησης Τεχνολογίας Υγείας (</a:t>
            </a:r>
            <a:r>
              <a:rPr lang="en-US" sz="1600" dirty="0"/>
              <a:t>HTA</a:t>
            </a:r>
            <a:r>
              <a:rPr lang="el-GR" sz="1600" dirty="0"/>
              <a:t>) για τον καθορισμό του εύρους Αποζημίωσης ανά ένδειξη</a:t>
            </a:r>
            <a:endParaRPr lang="en-US" sz="1600" dirty="0"/>
          </a:p>
          <a:p>
            <a:pPr marL="6858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86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143000"/>
          </a:xfrm>
        </p:spPr>
        <p:txBody>
          <a:bodyPr/>
          <a:lstStyle/>
          <a:p>
            <a:r>
              <a:rPr lang="el-GR" sz="2800" b="1" dirty="0" smtClean="0"/>
              <a:t>Προτεραιοτητεσ- </a:t>
            </a:r>
            <a:r>
              <a:rPr lang="el-GR" sz="2800" b="1" dirty="0" err="1" smtClean="0"/>
              <a:t>προβληματα</a:t>
            </a:r>
            <a:r>
              <a:rPr lang="el-GR" sz="2800" b="1" dirty="0" smtClean="0"/>
              <a:t>  για το Υπουργειο Υγειασ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35089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Αυξημένες ιδιωτικές δαπάνες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Κλειστοί προυπολογισμοί ανά ΘΚ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Έλλειψη </a:t>
            </a:r>
            <a:r>
              <a:rPr lang="en-US" sz="1800" dirty="0" smtClean="0"/>
              <a:t>HTA</a:t>
            </a:r>
            <a:r>
              <a:rPr lang="el-GR" sz="1800" dirty="0" smtClean="0"/>
              <a:t>- (μνημόνιο)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Έλλειψη </a:t>
            </a:r>
            <a:r>
              <a:rPr lang="en-US" sz="1800" dirty="0" smtClean="0"/>
              <a:t>registries, </a:t>
            </a:r>
            <a:r>
              <a:rPr lang="el-GR" sz="1800" dirty="0" smtClean="0"/>
              <a:t>θεραπευτικών πρωτόκολλων, ψηφιακού φακέλου ασθενή (μνημόνιο)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Έλεγχος </a:t>
            </a:r>
            <a:r>
              <a:rPr lang="el-GR" sz="1800" dirty="0"/>
              <a:t>του όγκου της φαρμακευτικής </a:t>
            </a:r>
            <a:r>
              <a:rPr lang="el-GR" sz="1800" dirty="0" smtClean="0"/>
              <a:t>δαπάνης 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Επιτροπή </a:t>
            </a:r>
            <a:r>
              <a:rPr lang="el-GR" sz="1800" dirty="0"/>
              <a:t>Διαπραγμάτευσης στον </a:t>
            </a:r>
            <a:r>
              <a:rPr lang="el-GR" sz="1800" dirty="0" smtClean="0"/>
              <a:t>ΕΟΠΥΥ</a:t>
            </a:r>
            <a:r>
              <a:rPr lang="el-GR" sz="1800" dirty="0"/>
              <a:t> </a:t>
            </a:r>
            <a:r>
              <a:rPr lang="el-GR" sz="1800" dirty="0" smtClean="0"/>
              <a:t>(μνημόνιο)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Αποτυχία διαγωνισμών και κεντρικής προμήθειας.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/>
              <a:t>Χαμηλή </a:t>
            </a:r>
            <a:r>
              <a:rPr lang="el-GR" sz="1800" dirty="0" smtClean="0"/>
              <a:t>διεισδητικότητα </a:t>
            </a:r>
            <a:r>
              <a:rPr lang="el-GR" sz="1800" dirty="0"/>
              <a:t>των γενοσήμων φαρμάκων. 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Έλλειψη </a:t>
            </a:r>
            <a:r>
              <a:rPr lang="el-GR" sz="1800" dirty="0"/>
              <a:t>βιώσιμου και προγνωστικού πλαισίου φαρμακευτικής </a:t>
            </a:r>
            <a:r>
              <a:rPr lang="el-GR" sz="1800" dirty="0" smtClean="0"/>
              <a:t>πολιτικής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170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143000"/>
          </a:xfrm>
        </p:spPr>
        <p:txBody>
          <a:bodyPr/>
          <a:lstStyle/>
          <a:p>
            <a:r>
              <a:rPr lang="el-GR" sz="2800" b="1" dirty="0" smtClean="0"/>
              <a:t>Προτασεισ ΕΟΠΥΥ για τη Φαρμακευτικη Πολιτικη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18500" cy="354141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l-GR" sz="1800" dirty="0"/>
              <a:t>Έλεγχος </a:t>
            </a:r>
            <a:r>
              <a:rPr lang="el-GR" sz="1800" dirty="0" smtClean="0"/>
              <a:t>του όγκου συνταγογράφησης-5,000,000 συνταγές το μήνα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/>
              <a:t>Νέο ενοποιημένο </a:t>
            </a:r>
            <a:r>
              <a:rPr lang="el-GR" sz="1800" dirty="0" smtClean="0"/>
              <a:t>σύστημα </a:t>
            </a:r>
            <a:r>
              <a:rPr lang="en-US" sz="1800" dirty="0"/>
              <a:t>Rebates </a:t>
            </a:r>
            <a:r>
              <a:rPr lang="el-GR" sz="1800" dirty="0"/>
              <a:t>βάσει όγκου </a:t>
            </a:r>
            <a:r>
              <a:rPr lang="el-GR" sz="1800" dirty="0" smtClean="0"/>
              <a:t>πωλήσεων. Υπολογίζεται αύξηση του </a:t>
            </a:r>
            <a:r>
              <a:rPr lang="en-US" sz="1800" dirty="0" smtClean="0"/>
              <a:t>rebate </a:t>
            </a:r>
            <a:r>
              <a:rPr lang="el-GR" sz="1800" dirty="0" smtClean="0"/>
              <a:t>κατά €70 εκ.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Μείωση της θεσμοθετημένης συμμετοχής των ασθενών – υπολογίζεται σε €30 εκ.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/>
              <a:t>Δημιουργία κλειστών προϋπολογισμών ανά θεραπευτική κατηγορία </a:t>
            </a:r>
            <a:r>
              <a:rPr lang="el-GR" sz="1800" dirty="0" smtClean="0"/>
              <a:t>αξιοποιώντας</a:t>
            </a:r>
            <a:r>
              <a:rPr lang="el-GR" sz="1800" dirty="0"/>
              <a:t>  το </a:t>
            </a:r>
            <a:r>
              <a:rPr lang="en-US" sz="1800" dirty="0"/>
              <a:t>ICD</a:t>
            </a:r>
            <a:r>
              <a:rPr lang="el-GR" sz="1800" dirty="0"/>
              <a:t>-10 της ηλεκτρονικής συνταγογράφησης με τα επιδημιολογικά στοιχεία της επικράτειας και την πραγματική δαπάνη του </a:t>
            </a:r>
            <a:r>
              <a:rPr lang="el-GR" sz="1800" dirty="0" smtClean="0"/>
              <a:t>ΕΟΠΥΥ-συμφωνίες όγκου/τιμής</a:t>
            </a:r>
            <a:endParaRPr lang="en-US" sz="1800" dirty="0"/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27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08912" cy="1143000"/>
          </a:xfrm>
        </p:spPr>
        <p:txBody>
          <a:bodyPr/>
          <a:lstStyle/>
          <a:p>
            <a:r>
              <a:rPr lang="el-GR" sz="2800" b="1" dirty="0" smtClean="0"/>
              <a:t>Προτασεισ ΕΟΠΥΥ για τη Φαρμακευτικη Πολιτικη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318500" cy="3541415"/>
          </a:xfrm>
        </p:spPr>
        <p:txBody>
          <a:bodyPr>
            <a:normAutofit/>
          </a:bodyPr>
          <a:lstStyle/>
          <a:p>
            <a:pPr marL="0" lvl="0" indent="0"/>
            <a:endParaRPr lang="en-US" sz="1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Επιτάχυνση </a:t>
            </a:r>
            <a:r>
              <a:rPr lang="el-GR" sz="1800" dirty="0"/>
              <a:t>εργασιών της επιτροπής </a:t>
            </a:r>
            <a:r>
              <a:rPr lang="el-GR" sz="1800" dirty="0" smtClean="0"/>
              <a:t>διαπραγμάτευσης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/>
              <a:t>Μέτρα περαιτέρω διείσδυσης </a:t>
            </a:r>
            <a:r>
              <a:rPr lang="el-GR" sz="1800" dirty="0" smtClean="0"/>
              <a:t>γενοσήμων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Αλλαγή αρχιτεκτονικής θετικής λίστας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dirty="0" smtClean="0"/>
              <a:t>Αξιολόγηση </a:t>
            </a:r>
            <a:r>
              <a:rPr lang="el-GR" sz="1800" dirty="0"/>
              <a:t>Τεχνολογίας Υγείας (</a:t>
            </a:r>
            <a:r>
              <a:rPr lang="en-US" sz="1800" dirty="0"/>
              <a:t>HTA</a:t>
            </a:r>
            <a:r>
              <a:rPr lang="el-GR" sz="1800" dirty="0"/>
              <a:t>) </a:t>
            </a:r>
            <a:r>
              <a:rPr lang="el-GR" sz="1800" dirty="0" smtClean="0"/>
              <a:t>για τα καινοτόμα </a:t>
            </a:r>
            <a:r>
              <a:rPr lang="el-GR" sz="1800" dirty="0"/>
              <a:t>φάρμακα.</a:t>
            </a:r>
            <a:endParaRPr lang="en-US" sz="1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878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353265" cy="427583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Real </a:t>
            </a:r>
            <a:r>
              <a:rPr lang="en-US" sz="2000" dirty="0"/>
              <a:t>W</a:t>
            </a:r>
            <a:r>
              <a:rPr lang="en-US" sz="2000" dirty="0" smtClean="0"/>
              <a:t>orld Evidence</a:t>
            </a:r>
            <a:endParaRPr lang="el-GR" sz="2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Μητρώα Παρακολούθησης Ασθενών/</a:t>
            </a:r>
            <a:r>
              <a:rPr lang="en-US" sz="1600" dirty="0" smtClean="0"/>
              <a:t>Registries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Παρακολούθηση συμμόρφωσης στη θεραπεία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000" dirty="0" smtClean="0"/>
              <a:t>Οικονομικές Αξιολογήσεις Τεχνολογίας Υγείας</a:t>
            </a:r>
            <a:endParaRPr lang="en-US" sz="2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Αναλύσεις Κόστους - Αποτελεσματικότητας (</a:t>
            </a:r>
            <a:r>
              <a:rPr lang="en-US" sz="1600" dirty="0" smtClean="0"/>
              <a:t>Cost – Effectiveness</a:t>
            </a:r>
            <a:r>
              <a:rPr lang="el-GR" sz="1600" dirty="0" smtClean="0"/>
              <a:t> - </a:t>
            </a:r>
            <a:r>
              <a:rPr lang="en-US" sz="1600" dirty="0" smtClean="0"/>
              <a:t>QALY)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Αναλύσεις Κόστους – Χρησιμότητας (</a:t>
            </a:r>
            <a:r>
              <a:rPr lang="en-US" sz="1600" dirty="0" smtClean="0"/>
              <a:t>Cost Utility)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Αναλύσεις Επίδρασης στον Προϋπολογισμό (</a:t>
            </a:r>
            <a:r>
              <a:rPr lang="en-US" sz="1600" dirty="0" smtClean="0"/>
              <a:t>Budget Impact</a:t>
            </a:r>
            <a:r>
              <a:rPr lang="el-GR" sz="1600" dirty="0" smtClean="0"/>
              <a:t>)</a:t>
            </a:r>
            <a:endParaRPr lang="en-US" sz="16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600" dirty="0" smtClean="0"/>
              <a:t>Αναλύσεις Κόστους – Οφέλους (</a:t>
            </a:r>
            <a:r>
              <a:rPr lang="en-US" sz="1600" dirty="0" smtClean="0"/>
              <a:t>Cost – Benefit)</a:t>
            </a:r>
            <a:endParaRPr lang="el-GR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dirty="0" smtClean="0"/>
              <a:t>Σύγκριση με υπάρχουσες εναλλακτικές θεραπείες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dirty="0" smtClean="0"/>
              <a:t>Ολιστική προσέγγιση του κόστους μίας νέας τεχνολογίας </a:t>
            </a:r>
          </a:p>
          <a:p>
            <a:pPr lvl="1"/>
            <a:endParaRPr lang="el-GR" sz="18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1560" y="0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800" b="1" dirty="0" smtClean="0">
                <a:solidFill>
                  <a:schemeClr val="tx1"/>
                </a:solidFill>
              </a:rPr>
              <a:t>ΕΡΓΑΛΕΙΑ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156" y="1700808"/>
            <a:ext cx="7353265" cy="427583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Managed Entry Agreements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Συμφωνίες Όγκου Τιμής (</a:t>
            </a:r>
            <a:r>
              <a:rPr lang="en-US" sz="1800" dirty="0" smtClean="0"/>
              <a:t>Price-Volume Agreements)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Συμφωνίες Επιμερισμού Κινδύνου (</a:t>
            </a:r>
            <a:r>
              <a:rPr lang="en-US" sz="1800" dirty="0" smtClean="0"/>
              <a:t>Risk-Sharing Agreements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Αποζημίωση βάσει αποτελεσμάτων (</a:t>
            </a:r>
            <a:r>
              <a:rPr lang="en-US" sz="1800" dirty="0" smtClean="0"/>
              <a:t>Payment For Performance – P4P)</a:t>
            </a:r>
            <a:endParaRPr lang="el-GR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dirty="0" smtClean="0"/>
              <a:t>Συχνές αναθεωρήσεις της αποζημίωσης (</a:t>
            </a:r>
            <a:r>
              <a:rPr lang="en-US" sz="1800" dirty="0" smtClean="0"/>
              <a:t>evidence based)</a:t>
            </a:r>
            <a:endParaRPr lang="el-GR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1800" dirty="0" smtClean="0"/>
              <a:t>Τιμή ≠ Κόστος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2864" y="0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800" b="1" dirty="0" smtClean="0">
                <a:solidFill>
                  <a:schemeClr val="tx1"/>
                </a:solidFill>
              </a:rPr>
              <a:t>Εργαλεία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348880"/>
            <a:ext cx="3600399" cy="2061756"/>
          </a:xfrm>
        </p:spPr>
        <p:txBody>
          <a:bodyPr>
            <a:noAutofit/>
          </a:bodyPr>
          <a:lstStyle/>
          <a:p>
            <a:r>
              <a:rPr lang="en-US" sz="2800" dirty="0" smtClean="0"/>
              <a:t>Case Studies</a:t>
            </a:r>
            <a:r>
              <a:rPr lang="el-GR" sz="2800" dirty="0"/>
              <a:t> </a:t>
            </a:r>
            <a:r>
              <a:rPr lang="el-GR" sz="2800" dirty="0" smtClean="0"/>
              <a:t>σε Ευρωπη και ΟΟΣΑ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31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496"/>
            <a:ext cx="7024744" cy="1143000"/>
          </a:xfrm>
        </p:spPr>
        <p:txBody>
          <a:bodyPr>
            <a:normAutofit/>
          </a:bodyPr>
          <a:lstStyle/>
          <a:p>
            <a:r>
              <a:rPr lang="el-GR" dirty="0" err="1" smtClean="0"/>
              <a:t>Αγγλια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353265" cy="4347845"/>
          </a:xfrm>
        </p:spPr>
        <p:txBody>
          <a:bodyPr>
            <a:normAutofit/>
          </a:bodyPr>
          <a:lstStyle/>
          <a:p>
            <a:pPr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HTA</a:t>
            </a:r>
            <a:r>
              <a:rPr lang="el-GR" sz="2000" dirty="0" smtClean="0"/>
              <a:t> μέσω του </a:t>
            </a:r>
            <a:r>
              <a:rPr lang="en-US" sz="2000" dirty="0" smtClean="0"/>
              <a:t>NICE (National Institute of Clinical Excellence)</a:t>
            </a:r>
          </a:p>
          <a:p>
            <a:pPr indent="-342900">
              <a:buFont typeface="Wingdings" panose="05000000000000000000" pitchFamily="2" charset="2"/>
              <a:buChar char="Ø"/>
            </a:pPr>
            <a:r>
              <a:rPr lang="el-GR" sz="2000" dirty="0" smtClean="0"/>
              <a:t>Τι εξετάζει το </a:t>
            </a:r>
            <a:r>
              <a:rPr lang="en-US" sz="2000" dirty="0" smtClean="0"/>
              <a:t>NICE</a:t>
            </a:r>
            <a:r>
              <a:rPr lang="el-GR" sz="2000" dirty="0"/>
              <a:t> </a:t>
            </a:r>
            <a:r>
              <a:rPr lang="el-GR" sz="2000" dirty="0" smtClean="0"/>
              <a:t>σε κάθε νέα φαρμακευτική παρέμβαση</a:t>
            </a:r>
            <a:r>
              <a:rPr lang="en-US" sz="2000" dirty="0" smtClean="0"/>
              <a:t>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Θα έχει σημαντικό όφελος υγείας αν δοθεί σε όλους τους ασθενείς για τους οποίους έχει έγκριση;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Θα έχει σημαντική επ</a:t>
            </a:r>
            <a:r>
              <a:rPr lang="el-GR" sz="1800" dirty="0"/>
              <a:t>ί</a:t>
            </a:r>
            <a:r>
              <a:rPr lang="el-GR" sz="1800" dirty="0" smtClean="0"/>
              <a:t>δραση σε άλλες πολιτικές υγείας; (μείωση ανισοτήτων στην πρόσβαση)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Θα έχει σημαντική επίδραση στον προϋπολογισμό υγείας;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1800" dirty="0" smtClean="0"/>
              <a:t>Θα υπάρχει όφελος αν ο ΝΙ</a:t>
            </a:r>
            <a:r>
              <a:rPr lang="en-US" sz="1800" dirty="0" smtClean="0"/>
              <a:t>CE </a:t>
            </a:r>
            <a:r>
              <a:rPr lang="el-GR" sz="1800" dirty="0" smtClean="0"/>
              <a:t>εκδόσει οδηγία σχετικά με την χρήση αυτής της τεχνολογίας;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l-GR" sz="1800" dirty="0" smtClean="0"/>
          </a:p>
          <a:p>
            <a:pPr marL="0" indent="0">
              <a:buNone/>
            </a:pPr>
            <a:endParaRPr lang="en-US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0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el-GR" b="1" dirty="0" err="1" smtClean="0"/>
              <a:t>Γερμανια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7353265" cy="43478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HTA</a:t>
            </a:r>
            <a:r>
              <a:rPr lang="el-GR" dirty="0" smtClean="0"/>
              <a:t> </a:t>
            </a:r>
            <a:r>
              <a:rPr lang="el-GR" dirty="0"/>
              <a:t>μέσω του </a:t>
            </a:r>
            <a:r>
              <a:rPr lang="en-US" dirty="0" err="1" smtClean="0"/>
              <a:t>IQWiG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Εξαιρούνται αποζημίωσης:</a:t>
            </a: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dirty="0" smtClean="0"/>
              <a:t>Φάρμακα για ‘τετριμμένες’ ασθένειες – για ασθένειες με χαμηλό </a:t>
            </a:r>
            <a:r>
              <a:rPr lang="en-US" dirty="0" smtClean="0"/>
              <a:t>burden </a:t>
            </a:r>
            <a:r>
              <a:rPr lang="el-GR" dirty="0" smtClean="0"/>
              <a:t>για άτομα άνω των</a:t>
            </a:r>
            <a:r>
              <a:rPr lang="en-US" dirty="0" smtClean="0"/>
              <a:t> 18</a:t>
            </a:r>
            <a:r>
              <a:rPr lang="el-GR" dirty="0" smtClean="0"/>
              <a:t> ετών</a:t>
            </a: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dirty="0" smtClean="0"/>
              <a:t>Μη – αποδοτικά φάρμακα</a:t>
            </a:r>
            <a:r>
              <a:rPr lang="en-US" dirty="0" smtClean="0"/>
              <a:t>(</a:t>
            </a:r>
            <a:r>
              <a:rPr lang="el-GR" dirty="0" smtClean="0"/>
              <a:t>όχι αποτελεσματικά ή το αποτέλεσμα τους δεν είναι σίγουρα εξακριβωμένο) εισάγονται σε αρνητική λίστα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Συνταγογραφικά όρια και οδηγίες (πρώτης γραμμής / δεύτερης γραμμής) που προκύπτουν από την αξιολόγηση του </a:t>
            </a:r>
            <a:r>
              <a:rPr lang="en-US" dirty="0" smtClean="0"/>
              <a:t>IQWiG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Τιμές Αναφοράς ανά </a:t>
            </a:r>
            <a:r>
              <a:rPr lang="en-US" dirty="0" smtClean="0"/>
              <a:t>cluster </a:t>
            </a:r>
            <a:r>
              <a:rPr lang="el-GR" dirty="0" smtClean="0"/>
              <a:t>στην Λίστα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Ανώτατες τιμές μπορούν να τεθούν από το κράτος για </a:t>
            </a:r>
            <a:r>
              <a:rPr lang="en-US" dirty="0" smtClean="0"/>
              <a:t>on-patent </a:t>
            </a:r>
            <a:r>
              <a:rPr lang="el-GR" dirty="0" smtClean="0"/>
              <a:t>προϊόντα έπειτα από αρνητική αξιολόγηση του </a:t>
            </a:r>
            <a:r>
              <a:rPr lang="en-US" dirty="0" smtClean="0"/>
              <a:t>IQWiG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67314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Συμπερασματα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3508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Επιλεκτική εφαρμογή των μέτρων των Μνημονίων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Οριζόντια μέτρα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Καθυστερήσεις στην πρόσβαση σε νέες καινοτόμες θεραπείες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Ανάγκη για δομικές αλλαγές</a:t>
            </a:r>
            <a:endParaRPr lang="en-US" sz="17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Επιτακτική η ανάγκη ελέγχου του όγκου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dirty="0" smtClean="0"/>
              <a:t>Θέμα Βιωσιμότητας</a:t>
            </a:r>
            <a:endParaRPr lang="el-GR" sz="1700" dirty="0"/>
          </a:p>
        </p:txBody>
      </p:sp>
    </p:spTree>
    <p:extLst>
      <p:ext uri="{BB962C8B-B14F-4D97-AF65-F5344CB8AC3E}">
        <p14:creationId xmlns:p14="http://schemas.microsoft.com/office/powerpoint/2010/main" val="81222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Ατζέντα </a:t>
            </a:r>
            <a:r>
              <a:rPr lang="el-GR" dirty="0" err="1" smtClean="0"/>
              <a:t>Παρουσίαση</a:t>
            </a:r>
            <a:r>
              <a:rPr lang="el-GR" dirty="0" err="1"/>
              <a:t>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 smtClean="0"/>
              <a:t>Παράθεση των βασικών μακροοικονομικών δεικτών και μεγεθών</a:t>
            </a:r>
            <a:endParaRPr lang="el-GR" sz="2000" dirty="0"/>
          </a:p>
          <a:p>
            <a:pPr lvl="1"/>
            <a:r>
              <a:rPr lang="el-GR" sz="2000" dirty="0" smtClean="0"/>
              <a:t>Στο σύνολο της οικονομίας</a:t>
            </a:r>
          </a:p>
          <a:p>
            <a:pPr lvl="1"/>
            <a:r>
              <a:rPr lang="el-GR" sz="2000" dirty="0" smtClean="0"/>
              <a:t>Στην υγεία</a:t>
            </a:r>
          </a:p>
          <a:p>
            <a:pPr lvl="1"/>
            <a:r>
              <a:rPr lang="el-GR" sz="2000" dirty="0" smtClean="0"/>
              <a:t>Στο φάρμακο</a:t>
            </a:r>
          </a:p>
          <a:p>
            <a:r>
              <a:rPr lang="el-GR" sz="2000" dirty="0" smtClean="0"/>
              <a:t>Παρούσα κατάσταση στο φάρμακο</a:t>
            </a:r>
          </a:p>
          <a:p>
            <a:pPr lvl="1"/>
            <a:r>
              <a:rPr lang="el-GR" sz="2000" dirty="0" smtClean="0"/>
              <a:t>Προβλήματα</a:t>
            </a:r>
          </a:p>
          <a:p>
            <a:pPr lvl="1"/>
            <a:r>
              <a:rPr lang="el-GR" sz="2000" dirty="0" smtClean="0"/>
              <a:t>Προτάσεις και προοπτικές – Μνημόνιο</a:t>
            </a:r>
          </a:p>
          <a:p>
            <a:r>
              <a:rPr lang="el-GR" sz="2000" dirty="0" smtClean="0"/>
              <a:t>Συζήτηση</a:t>
            </a:r>
          </a:p>
          <a:p>
            <a:pPr lvl="1"/>
            <a:r>
              <a:rPr lang="el-GR" sz="2000" dirty="0" smtClean="0"/>
              <a:t>Συμπεράσματα</a:t>
            </a:r>
          </a:p>
          <a:p>
            <a:pPr lvl="1"/>
            <a:r>
              <a:rPr lang="el-GR" sz="2000" dirty="0" smtClean="0"/>
              <a:t>Ερωτήσεις</a:t>
            </a:r>
          </a:p>
        </p:txBody>
      </p:sp>
    </p:spTree>
    <p:extLst>
      <p:ext uri="{BB962C8B-B14F-4D97-AF65-F5344CB8AC3E}">
        <p14:creationId xmlns:p14="http://schemas.microsoft.com/office/powerpoint/2010/main" val="25581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97" y="19456"/>
            <a:ext cx="8249736" cy="1143000"/>
          </a:xfrm>
        </p:spPr>
        <p:txBody>
          <a:bodyPr>
            <a:normAutofit/>
          </a:bodyPr>
          <a:lstStyle/>
          <a:p>
            <a:r>
              <a:rPr lang="el-GR" b="1" dirty="0" smtClean="0"/>
              <a:t>χρε</a:t>
            </a:r>
            <a:r>
              <a:rPr lang="el-GR" sz="2800" b="1" dirty="0" smtClean="0"/>
              <a:t>οσ και </a:t>
            </a:r>
            <a:r>
              <a:rPr lang="el-GR" b="1" dirty="0"/>
              <a:t>ε</a:t>
            </a:r>
            <a:r>
              <a:rPr lang="el-GR" sz="2800" b="1" dirty="0" smtClean="0"/>
              <a:t>λλειμμα Γενικησ Κυβερνησησ ωσ ποσοστο του ΑΕΠ, 2000 και 2014</a:t>
            </a:r>
            <a:endParaRPr lang="en-GB" sz="2800" b="1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42897" y="6224586"/>
            <a:ext cx="8249736" cy="20005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700" dirty="0">
                <a:solidFill>
                  <a:srgbClr val="000000"/>
                </a:solidFill>
              </a:rPr>
              <a:t>Source: IMF, World Economic Outlook Database, October </a:t>
            </a:r>
            <a:r>
              <a:rPr lang="en-GB" sz="700" dirty="0" smtClean="0">
                <a:solidFill>
                  <a:srgbClr val="000000"/>
                </a:solidFill>
              </a:rPr>
              <a:t>2015</a:t>
            </a:r>
            <a:r>
              <a:rPr lang="el-GR" sz="700" dirty="0" smtClean="0">
                <a:solidFill>
                  <a:srgbClr val="000000"/>
                </a:solidFill>
              </a:rPr>
              <a:t> , </a:t>
            </a:r>
            <a:r>
              <a:rPr lang="en-GB" sz="700" dirty="0" smtClean="0">
                <a:solidFill>
                  <a:srgbClr val="000000"/>
                </a:solidFill>
              </a:rPr>
              <a:t>Note</a:t>
            </a:r>
            <a:r>
              <a:rPr lang="en-GB" sz="700" dirty="0">
                <a:solidFill>
                  <a:srgbClr val="000000"/>
                </a:solidFill>
              </a:rPr>
              <a:t>: Most Recent data till 2014, after 2014 estimates are being considered</a:t>
            </a:r>
            <a:endParaRPr lang="en-US" sz="700" dirty="0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197005"/>
              </p:ext>
            </p:extLst>
          </p:nvPr>
        </p:nvGraphicFramePr>
        <p:xfrm>
          <a:off x="467544" y="1196752"/>
          <a:ext cx="82089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58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6028660" y="1935126"/>
            <a:ext cx="1477926" cy="829339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296967" name="Text Box 8"/>
          <p:cNvSpPr txBox="1">
            <a:spLocks noChangeArrowheads="1"/>
          </p:cNvSpPr>
          <p:nvPr/>
        </p:nvSpPr>
        <p:spPr bwMode="auto">
          <a:xfrm>
            <a:off x="440965" y="6211016"/>
            <a:ext cx="820891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700" dirty="0">
                <a:solidFill>
                  <a:srgbClr val="000000"/>
                </a:solidFill>
              </a:rPr>
              <a:t>GDP refers to gross domestic product.  </a:t>
            </a:r>
            <a:r>
              <a:rPr lang="en-US" sz="700" dirty="0" smtClean="0">
                <a:solidFill>
                  <a:srgbClr val="000000"/>
                </a:solidFill>
              </a:rPr>
              <a:t>Source</a:t>
            </a:r>
            <a:r>
              <a:rPr lang="en-US" sz="700" dirty="0">
                <a:solidFill>
                  <a:srgbClr val="000000"/>
                </a:solidFill>
              </a:rPr>
              <a:t>: OECD Health Data 2014. </a:t>
            </a:r>
            <a:r>
              <a:rPr lang="en-GB" sz="700" dirty="0">
                <a:solidFill>
                  <a:prstClr val="black"/>
                </a:solidFill>
                <a:hlinkClick r:id="rId3"/>
              </a:rPr>
              <a:t>https://data.oecd.org/healthres/health-spending.htm#indicator-chart</a:t>
            </a:r>
            <a:endParaRPr lang="en-GB" sz="700" dirty="0">
              <a:solidFill>
                <a:prstClr val="black"/>
              </a:solidFill>
            </a:endParaRPr>
          </a:p>
          <a:p>
            <a:pPr eaLnBrk="0" hangingPunct="0"/>
            <a:endParaRPr lang="en-US" sz="700" dirty="0">
              <a:solidFill>
                <a:srgbClr val="000000"/>
              </a:solidFill>
            </a:endParaRPr>
          </a:p>
        </p:txBody>
      </p:sp>
      <p:sp>
        <p:nvSpPr>
          <p:cNvPr id="296970" name="Rectangle 10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08912" cy="4616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z="2800" b="1" dirty="0" smtClean="0"/>
              <a:t>Δαπανη Υγειασ ωσ ποσοστο του ΑΕΠ 1980-2014</a:t>
            </a:r>
            <a:endParaRPr lang="en-US" sz="28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935103"/>
              </p:ext>
            </p:extLst>
          </p:nvPr>
        </p:nvGraphicFramePr>
        <p:xfrm>
          <a:off x="512973" y="620688"/>
          <a:ext cx="80648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17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268" y="12747"/>
            <a:ext cx="8229600" cy="487362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Επιστροφεσ τησ Βιομηχανιασ   </a:t>
            </a:r>
            <a:r>
              <a:rPr lang="en-US" sz="2400" b="1" dirty="0" smtClean="0"/>
              <a:t>(2009-2016)</a:t>
            </a:r>
            <a:endParaRPr lang="en-US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88268" y="6324600"/>
            <a:ext cx="843371" cy="1903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900" dirty="0">
                <a:solidFill>
                  <a:prstClr val="black"/>
                </a:solidFill>
              </a:rPr>
              <a:t>*Εκτιμήσεις</a:t>
            </a:r>
            <a:endParaRPr lang="en-US" sz="900" b="1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15816" y="3212976"/>
            <a:ext cx="3886200" cy="4191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200" dirty="0">
                <a:solidFill>
                  <a:prstClr val="black"/>
                </a:solidFill>
              </a:rPr>
              <a:t>Το</a:t>
            </a:r>
            <a:r>
              <a:rPr lang="en-GB" sz="1200" dirty="0">
                <a:solidFill>
                  <a:prstClr val="black"/>
                </a:solidFill>
              </a:rPr>
              <a:t> </a:t>
            </a:r>
            <a:r>
              <a:rPr lang="en-GB" sz="1200" b="1" dirty="0">
                <a:solidFill>
                  <a:prstClr val="black"/>
                </a:solidFill>
              </a:rPr>
              <a:t>2012</a:t>
            </a:r>
            <a:r>
              <a:rPr lang="en-GB" sz="1200" dirty="0">
                <a:solidFill>
                  <a:prstClr val="black"/>
                </a:solidFill>
              </a:rPr>
              <a:t>,</a:t>
            </a:r>
            <a:r>
              <a:rPr lang="el-GR" sz="1200" dirty="0">
                <a:solidFill>
                  <a:prstClr val="black"/>
                </a:solidFill>
              </a:rPr>
              <a:t> η Φαρμακευτική Βιομηχανία επέστρεψε το 7% </a:t>
            </a:r>
            <a:r>
              <a:rPr lang="en-GB" sz="1200" dirty="0">
                <a:solidFill>
                  <a:prstClr val="black"/>
                </a:solidFill>
              </a:rPr>
              <a:t> </a:t>
            </a:r>
            <a:endParaRPr lang="en-US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932650"/>
              </p:ext>
            </p:extLst>
          </p:nvPr>
        </p:nvGraphicFramePr>
        <p:xfrm>
          <a:off x="443973" y="404664"/>
          <a:ext cx="8188188" cy="45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4513"/>
            <a:ext cx="8784976" cy="990600"/>
          </a:xfrm>
        </p:spPr>
        <p:txBody>
          <a:bodyPr>
            <a:normAutofit fontScale="90000"/>
          </a:bodyPr>
          <a:lstStyle/>
          <a:p>
            <a:r>
              <a:rPr lang="el-GR" sz="2900" b="1" dirty="0" smtClean="0"/>
              <a:t>Συνολικη </a:t>
            </a:r>
            <a:r>
              <a:rPr lang="el-GR" sz="2900" b="1" dirty="0" err="1" smtClean="0"/>
              <a:t>Εξωνοσοκομειακη</a:t>
            </a:r>
            <a:r>
              <a:rPr lang="el-GR" sz="2900" b="1" dirty="0" smtClean="0"/>
              <a:t> και Ενδονοσοκομειακη Φαρμακευτικη Δαπανη </a:t>
            </a:r>
            <a:r>
              <a:rPr lang="fr-FR" sz="2700" b="1" dirty="0" smtClean="0"/>
              <a:t>(2009-2016</a:t>
            </a:r>
            <a:r>
              <a:rPr lang="fr-FR" sz="2700" b="1" dirty="0"/>
              <a:t>)</a:t>
            </a:r>
            <a:endParaRPr lang="en-US" sz="27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81373" y="6400799"/>
            <a:ext cx="778259" cy="9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700" dirty="0">
                <a:solidFill>
                  <a:prstClr val="black"/>
                </a:solidFill>
              </a:rPr>
              <a:t>*</a:t>
            </a:r>
            <a:r>
              <a:rPr lang="el-GR" sz="700" b="1" dirty="0">
                <a:solidFill>
                  <a:prstClr val="black"/>
                </a:solidFill>
              </a:rPr>
              <a:t>Εκτιμήσεις</a:t>
            </a:r>
            <a:r>
              <a:rPr lang="en-US" sz="700" b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160898"/>
              </p:ext>
            </p:extLst>
          </p:nvPr>
        </p:nvGraphicFramePr>
        <p:xfrm>
          <a:off x="481373" y="908721"/>
          <a:ext cx="81950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0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864" y="1029"/>
            <a:ext cx="8180188" cy="673144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Κατα κεφαλην Δαπανη Υγειασ – Ελλαδα 3</a:t>
            </a:r>
            <a:r>
              <a:rPr lang="el-GR" sz="2000" b="1" baseline="30000" dirty="0" smtClean="0"/>
              <a:t>η</a:t>
            </a:r>
            <a:r>
              <a:rPr lang="el-GR" sz="2000" b="1" dirty="0" smtClean="0"/>
              <a:t> σε Ιδιωτικεσ πληρωμεσ, 33,7%</a:t>
            </a:r>
            <a:endParaRPr lang="el-GR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9"/>
            <a:ext cx="8208912" cy="44644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xtLst/>
        </p:spPr>
      </p:pic>
      <p:sp>
        <p:nvSpPr>
          <p:cNvPr id="4" name="Right Arrow 3"/>
          <p:cNvSpPr/>
          <p:nvPr/>
        </p:nvSpPr>
        <p:spPr>
          <a:xfrm>
            <a:off x="611560" y="3573016"/>
            <a:ext cx="86409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ight Arrow 5"/>
          <p:cNvSpPr/>
          <p:nvPr/>
        </p:nvSpPr>
        <p:spPr>
          <a:xfrm>
            <a:off x="611560" y="2780929"/>
            <a:ext cx="86409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ight Arrow 6"/>
          <p:cNvSpPr/>
          <p:nvPr/>
        </p:nvSpPr>
        <p:spPr>
          <a:xfrm>
            <a:off x="595082" y="2420888"/>
            <a:ext cx="86409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0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348880"/>
            <a:ext cx="3600399" cy="2061756"/>
          </a:xfrm>
        </p:spPr>
        <p:txBody>
          <a:bodyPr>
            <a:noAutofit/>
          </a:bodyPr>
          <a:lstStyle/>
          <a:p>
            <a:r>
              <a:rPr lang="el-GR" sz="2800" dirty="0" smtClean="0"/>
              <a:t>Στρεβλωσεισ, Προκλησεισ, Προοπτικεσ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1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400" b="1" dirty="0" smtClean="0"/>
              <a:t>Στρεβλωσεισ στην αγορα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4680520"/>
          </a:xfrm>
        </p:spPr>
        <p:txBody>
          <a:bodyPr>
            <a:normAutofit fontScale="25000" lnSpcReduction="20000"/>
          </a:bodyPr>
          <a:lstStyle/>
          <a:p>
            <a:endParaRPr lang="en-US" sz="4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5600" dirty="0" smtClean="0"/>
              <a:t>Η κείμενη Ευρωπαϊκή και Ελληνική νομοθεσία προβλέπει σαφή χρονικά όρια για την τιμολόγηση και την αποζημίωση φαρμακευτικών σκευασμάτων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90 ημέρες για τιμή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90 ημέρες για αποζημίωση</a:t>
            </a:r>
          </a:p>
          <a:p>
            <a:pPr marL="0" indent="0"/>
            <a:endParaRPr lang="en-US" sz="5600" dirty="0"/>
          </a:p>
          <a:p>
            <a:pPr marL="68580" indent="0">
              <a:buNone/>
            </a:pPr>
            <a:endParaRPr lang="en-US" sz="56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5600" dirty="0" smtClean="0"/>
              <a:t>Αυτό συνεπάγεται την έκδοση δελτίων </a:t>
            </a:r>
            <a:r>
              <a:rPr lang="el-GR" sz="5600" dirty="0"/>
              <a:t>τ</a:t>
            </a:r>
            <a:r>
              <a:rPr lang="el-GR" sz="5600" dirty="0" smtClean="0"/>
              <a:t>ιμών με νέα φάρμακα κάθε 3 μήνες – 4 τον χρόνο καθώς και 4 Θετικές Λίστες τον χρόνο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Σοβαρές </a:t>
            </a:r>
            <a:r>
              <a:rPr lang="el-GR" sz="5600" i="1" dirty="0"/>
              <a:t>καθυστερήσεις και στην τιμολόγηση και στην </a:t>
            </a:r>
            <a:r>
              <a:rPr lang="el-GR" sz="5600" i="1" dirty="0" smtClean="0"/>
              <a:t>αποζημίωση</a:t>
            </a:r>
            <a:endParaRPr lang="en-US" sz="56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Χρόνιες στρεβλώσεις και παθογένειες στην τιμολόγηση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Από το 2012 μέχρι και το τέλος του 2014 δεν εκδόθηκε Δελτίο Τιμών με </a:t>
            </a:r>
            <a:r>
              <a:rPr lang="el-GR" sz="5600" i="1" dirty="0"/>
              <a:t>κ</a:t>
            </a:r>
            <a:r>
              <a:rPr lang="el-GR" sz="5600" i="1" dirty="0" smtClean="0"/>
              <a:t>αινούρια φάρμακα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5600" i="1" dirty="0" smtClean="0"/>
              <a:t>Από το 2014 και έπειτα εκδίδεται 1 το χρόνο</a:t>
            </a:r>
          </a:p>
          <a:p>
            <a:pPr>
              <a:buNone/>
            </a:pPr>
            <a:endParaRPr lang="el-GR" sz="3700" dirty="0" smtClean="0"/>
          </a:p>
          <a:p>
            <a:pPr marL="0" indent="0">
              <a:buNone/>
            </a:pPr>
            <a:r>
              <a:rPr lang="el-GR" sz="1600" dirty="0" smtClean="0"/>
              <a:t> </a:t>
            </a:r>
            <a:endParaRPr lang="en-US" sz="1600" dirty="0" smtClean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Ευρωπαϊκή </a:t>
            </a:r>
            <a:r>
              <a:rPr lang="el-GR" dirty="0"/>
              <a:t>Οδηγία 89/105, </a:t>
            </a:r>
            <a:r>
              <a:rPr lang="el-GR" dirty="0" err="1"/>
              <a:t>Αριθμ</a:t>
            </a:r>
            <a:r>
              <a:rPr lang="el-GR" dirty="0"/>
              <a:t>. Γ5/οικ. 28408 (ΦΕΚ 1102/Β/19/04/2016), </a:t>
            </a:r>
            <a:r>
              <a:rPr lang="el-GR" dirty="0" err="1"/>
              <a:t>Frank</a:t>
            </a:r>
            <a:r>
              <a:rPr lang="el-GR" dirty="0"/>
              <a:t> </a:t>
            </a:r>
            <a:r>
              <a:rPr lang="el-GR" dirty="0" err="1"/>
              <a:t>Lichtenberg</a:t>
            </a:r>
            <a:r>
              <a:rPr lang="el-GR" dirty="0"/>
              <a:t>- 9ου Πανελληνίου Συνεδρίου ΕΣΔΥ  , Γ. </a:t>
            </a:r>
            <a:r>
              <a:rPr lang="el-GR" dirty="0" err="1"/>
              <a:t>Υφαντόπουλος</a:t>
            </a:r>
            <a:r>
              <a:rPr lang="el-GR" dirty="0"/>
              <a:t>, Ν. </a:t>
            </a:r>
            <a:r>
              <a:rPr lang="el-GR" dirty="0" err="1"/>
              <a:t>Μανιαδάκης</a:t>
            </a:r>
            <a:r>
              <a:rPr lang="el-GR" dirty="0"/>
              <a:t> , Γ. </a:t>
            </a:r>
            <a:r>
              <a:rPr lang="el-GR" dirty="0" err="1"/>
              <a:t>Φούτζηλας</a:t>
            </a:r>
            <a:r>
              <a:rPr lang="el-GR" dirty="0"/>
              <a:t>, «Πρόσβαση στις νέες φαρμακευτικές θεραπείες στην Ελλάδα»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3400" dirty="0" smtClean="0"/>
          </a:p>
          <a:p>
            <a:pPr marL="0" indent="0">
              <a:buNone/>
            </a:pPr>
            <a:endParaRPr lang="el-GR" sz="3400" dirty="0"/>
          </a:p>
          <a:p>
            <a:pPr marL="0" indent="0">
              <a:buNone/>
            </a:pPr>
            <a:endParaRPr lang="en-US" sz="3400" dirty="0" smtClean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l-GR" sz="3200" dirty="0" smtClean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endParaRPr lang="el-GR" sz="3400" dirty="0" smtClean="0"/>
          </a:p>
        </p:txBody>
      </p:sp>
    </p:spTree>
    <p:extLst>
      <p:ext uri="{BB962C8B-B14F-4D97-AF65-F5344CB8AC3E}">
        <p14:creationId xmlns:p14="http://schemas.microsoft.com/office/powerpoint/2010/main" val="36589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bbvie">
    <a:dk1>
      <a:srgbClr val="2D2926"/>
    </a:dk1>
    <a:lt1>
      <a:srgbClr val="FFFFFF"/>
    </a:lt1>
    <a:dk2>
      <a:srgbClr val="00A9E0"/>
    </a:dk2>
    <a:lt2>
      <a:srgbClr val="071D49"/>
    </a:lt2>
    <a:accent1>
      <a:srgbClr val="AD1AAC"/>
    </a:accent1>
    <a:accent2>
      <a:srgbClr val="F1B434"/>
    </a:accent2>
    <a:accent3>
      <a:srgbClr val="7DA1C4"/>
    </a:accent3>
    <a:accent4>
      <a:srgbClr val="6BBBAE"/>
    </a:accent4>
    <a:accent5>
      <a:srgbClr val="84BD00"/>
    </a:accent5>
    <a:accent6>
      <a:srgbClr val="C4D600"/>
    </a:accent6>
    <a:hlink>
      <a:srgbClr val="0000FF"/>
    </a:hlink>
    <a:folHlink>
      <a:srgbClr val="800080"/>
    </a:folHlink>
  </a:clrScheme>
  <a:fontScheme name="Composit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bbvie">
    <a:dk1>
      <a:srgbClr val="2D2926"/>
    </a:dk1>
    <a:lt1>
      <a:srgbClr val="FFFFFF"/>
    </a:lt1>
    <a:dk2>
      <a:srgbClr val="00A9E0"/>
    </a:dk2>
    <a:lt2>
      <a:srgbClr val="071D49"/>
    </a:lt2>
    <a:accent1>
      <a:srgbClr val="AD1AAC"/>
    </a:accent1>
    <a:accent2>
      <a:srgbClr val="F1B434"/>
    </a:accent2>
    <a:accent3>
      <a:srgbClr val="7DA1C4"/>
    </a:accent3>
    <a:accent4>
      <a:srgbClr val="6BBBAE"/>
    </a:accent4>
    <a:accent5>
      <a:srgbClr val="84BD00"/>
    </a:accent5>
    <a:accent6>
      <a:srgbClr val="C4D600"/>
    </a:accent6>
    <a:hlink>
      <a:srgbClr val="0000FF"/>
    </a:hlink>
    <a:folHlink>
      <a:srgbClr val="800080"/>
    </a:folHlink>
  </a:clrScheme>
  <a:fontScheme name="Composit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173</TotalTime>
  <Words>1055</Words>
  <Application>Microsoft Office PowerPoint</Application>
  <PresentationFormat>On-screen Show (4:3)</PresentationFormat>
  <Paragraphs>159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Angles</vt:lpstr>
      <vt:lpstr>     </vt:lpstr>
      <vt:lpstr>Ατζέντα Παρουσίασησ</vt:lpstr>
      <vt:lpstr>χρεοσ και ελλειμμα Γενικησ Κυβερνησησ ωσ ποσοστο του ΑΕΠ, 2000 και 2014</vt:lpstr>
      <vt:lpstr>Δαπανη Υγειασ ωσ ποσοστο του ΑΕΠ 1980-2014</vt:lpstr>
      <vt:lpstr>Επιστροφεσ τησ Βιομηχανιασ   (2009-2016)</vt:lpstr>
      <vt:lpstr>Συνολικη Εξωνοσοκομειακη και Ενδονοσοκομειακη Φαρμακευτικη Δαπανη (2009-2016)</vt:lpstr>
      <vt:lpstr>Κατα κεφαλην Δαπανη Υγειασ – Ελλαδα 3η σε Ιδιωτικεσ πληρωμεσ, 33,7%</vt:lpstr>
      <vt:lpstr>Στρεβλωσεισ, Προκλησεισ, Προοπτικεσ</vt:lpstr>
      <vt:lpstr>Στρεβλωσεισ στην αγορα</vt:lpstr>
      <vt:lpstr>Προτασεισ – Για την καινοτομια</vt:lpstr>
      <vt:lpstr>Προτεραιοτητεσ- προβληματα  για το Υπουργειο Υγειασ</vt:lpstr>
      <vt:lpstr>Προτασεισ ΕΟΠΥΥ για τη Φαρμακευτικη Πολιτικη</vt:lpstr>
      <vt:lpstr>Προτασεισ ΕΟΠΥΥ για τη Φαρμακευτικη Πολιτικη</vt:lpstr>
      <vt:lpstr>PowerPoint Presentation</vt:lpstr>
      <vt:lpstr>PowerPoint Presentation</vt:lpstr>
      <vt:lpstr>Case Studies σε Ευρωπη και ΟΟΣΑ</vt:lpstr>
      <vt:lpstr>Αγγλια</vt:lpstr>
      <vt:lpstr>Γερμανια</vt:lpstr>
      <vt:lpstr>Συμπερασματα</vt:lpstr>
    </vt:vector>
  </TitlesOfParts>
  <Company>AbbVie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Ntemousis, Fotis</dc:creator>
  <cp:lastModifiedBy>Ntemousis, Fotis</cp:lastModifiedBy>
  <cp:revision>24</cp:revision>
  <dcterms:created xsi:type="dcterms:W3CDTF">2016-10-25T14:31:27Z</dcterms:created>
  <dcterms:modified xsi:type="dcterms:W3CDTF">2016-10-28T11:47:15Z</dcterms:modified>
</cp:coreProperties>
</file>