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4" r:id="rId7"/>
    <p:sldId id="263" r:id="rId8"/>
    <p:sldId id="266" r:id="rId9"/>
    <p:sldId id="267" r:id="rId10"/>
    <p:sldId id="268" r:id="rId11"/>
    <p:sldId id="269" r:id="rId12"/>
    <p:sldId id="272" r:id="rId13"/>
    <p:sldId id="273" r:id="rId14"/>
    <p:sldId id="279" r:id="rId15"/>
    <p:sldId id="280" r:id="rId16"/>
    <p:sldId id="282" r:id="rId17"/>
    <p:sldId id="281" r:id="rId18"/>
    <p:sldId id="275" r:id="rId19"/>
    <p:sldId id="277" r:id="rId20"/>
    <p:sldId id="276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FD3E-B41E-4B4E-A52E-3AFD12BBE723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6E205-5665-404C-AB83-ACE9A91F1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D75A-250F-4E43-A2FF-B41C8871AC82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60AD-4711-4753-A6A7-4E5C70D9A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1CAA-309D-4688-879F-9603B77F5E8A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EB44-F51F-470B-AF2D-604E17FB1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4A69-CB63-4B6C-801A-7BD54A2D107C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6A977-AA9A-468E-B0D4-C3A25B7A3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135C-B1CD-433F-941D-4288632A18F6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46AA-9CF0-4CD4-B753-C99DB924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69AE-0977-478B-B442-A3537DDD8909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9D9C-3453-4D5F-859B-BCBDEF56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010E-5466-429D-9217-09F6284A9EF3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BC8DB-3B75-4BCA-8824-46D7C11FA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5021-08CF-4BF8-AE39-E4146F7013DC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F14A-25C8-4C0C-AA3F-3E1D3FE07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0B1B-734E-4A50-891A-65EB2C7C8386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74957-A590-4ED1-BD1F-09B8CEF15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FDC1-4559-44A8-B3BB-411EAB41DB2B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1B847-8F9F-40C4-94F0-70EF605E1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0E1B-DE69-400A-BB5B-4BFB7840EAEA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720A-4E60-49C2-B843-EE64074D0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C616A-1BFB-4211-87D0-800A31E70FE8}" type="datetimeFigureOut">
              <a:rPr lang="en-US"/>
              <a:pPr>
                <a:defRPr/>
              </a:pPr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4B67E7-D0E8-47FB-845D-DBC7BC1DC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524000" y="360363"/>
            <a:ext cx="9144000" cy="2679700"/>
          </a:xfrm>
          <a:solidFill>
            <a:schemeClr val="accent2"/>
          </a:solidFill>
        </p:spPr>
        <p:txBody>
          <a:bodyPr/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4400" b="1" smtClean="0"/>
              <a:t>Μικροσκοπική πολυαγγειίτιδα</a:t>
            </a:r>
            <a:br>
              <a:rPr lang="el-GR" sz="4400" b="1" smtClean="0"/>
            </a:br>
            <a:r>
              <a:rPr lang="el-GR" sz="4400" b="1" smtClean="0"/>
              <a:t> σε</a:t>
            </a:r>
            <a:br>
              <a:rPr lang="el-GR" sz="4400" b="1" smtClean="0"/>
            </a:br>
            <a:r>
              <a:rPr lang="el-GR" sz="4400" b="1" smtClean="0"/>
              <a:t> έδαφος πνευμονικής ίνωσης 	</a:t>
            </a:r>
            <a:br>
              <a:rPr lang="el-GR" sz="4400" b="1" smtClean="0"/>
            </a:br>
            <a:endParaRPr lang="en-US" sz="4400" b="1" smtClean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Δρ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r>
              <a:rPr lang="el-GR" dirty="0" smtClean="0"/>
              <a:t>Ψαρέλης Σάββας</a:t>
            </a:r>
            <a:r>
              <a:rPr lang="en-US" dirty="0" smtClean="0"/>
              <a:t> </a:t>
            </a:r>
            <a:r>
              <a:rPr lang="en-US" dirty="0" smtClean="0"/>
              <a:t>MD, </a:t>
            </a:r>
            <a:r>
              <a:rPr lang="en-US" dirty="0" smtClean="0"/>
              <a:t>PhD</a:t>
            </a:r>
          </a:p>
          <a:p>
            <a:pPr eaLnBrk="1" hangingPunct="1">
              <a:defRPr/>
            </a:pPr>
            <a:r>
              <a:rPr lang="el-GR" dirty="0" smtClean="0"/>
              <a:t>Ρευματολόγος</a:t>
            </a:r>
          </a:p>
          <a:p>
            <a:pPr eaLnBrk="1" hangingPunct="1">
              <a:defRPr/>
            </a:pPr>
            <a:r>
              <a:rPr lang="el-GR" dirty="0" smtClean="0"/>
              <a:t>Γενικό Νοσοκομείο Λευκωσίας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8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err="1"/>
              <a:t>Κρητοκυπριακό</a:t>
            </a:r>
            <a:r>
              <a:rPr lang="el-GR" dirty="0"/>
              <a:t>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Πρόοδος νόσου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22530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349750" cy="3684588"/>
          </a:xfrm>
        </p:spPr>
        <p:txBody>
          <a:bodyPr/>
          <a:lstStyle/>
          <a:p>
            <a:pPr eaLnBrk="1" hangingPunct="1"/>
            <a:r>
              <a:rPr lang="el-GR" dirty="0" smtClean="0"/>
              <a:t>Περιφερική νευροπάθεια αρ. γαστροκνήμιου</a:t>
            </a:r>
            <a:r>
              <a:rPr lang="en-US" dirty="0" smtClean="0"/>
              <a:t> </a:t>
            </a:r>
            <a:endParaRPr lang="el-GR" dirty="0" smtClean="0"/>
          </a:p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Βιοψία </a:t>
            </a:r>
            <a:r>
              <a:rPr lang="en-US" dirty="0" smtClean="0"/>
              <a:t> – </a:t>
            </a:r>
            <a:r>
              <a:rPr lang="el-GR" dirty="0" smtClean="0"/>
              <a:t>ευρήματα συμβατά με μικροσκοπική </a:t>
            </a:r>
            <a:r>
              <a:rPr lang="el-GR" dirty="0" err="1" smtClean="0"/>
              <a:t>πολυαγγείιτιδα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2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22533" name="Picture 8" descr="P101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8238" y="1697038"/>
            <a:ext cx="522128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Διάγνωση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838200" y="2266950"/>
            <a:ext cx="10515600" cy="39100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l-GR" sz="3200" smtClean="0"/>
              <a:t>Μικροσκοπική πολυαγγείιτιδα </a:t>
            </a:r>
            <a:r>
              <a:rPr lang="en-US" sz="3200" smtClean="0"/>
              <a:t>(MPA)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Θεραπευτική αντιμετώπιση</a:t>
            </a:r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Ενδοφλέβιες ώσεις </a:t>
            </a:r>
            <a:r>
              <a:rPr lang="el-GR" dirty="0" err="1" smtClean="0"/>
              <a:t>μεθυλπρεδιζολόνης</a:t>
            </a:r>
            <a:r>
              <a:rPr lang="el-GR" dirty="0" smtClean="0"/>
              <a:t> </a:t>
            </a:r>
            <a:r>
              <a:rPr lang="en-US" dirty="0" smtClean="0"/>
              <a:t>1gr X3</a:t>
            </a:r>
            <a:r>
              <a:rPr lang="el-GR" dirty="0" smtClean="0"/>
              <a:t> </a:t>
            </a:r>
            <a:r>
              <a:rPr lang="el-GR" dirty="0" err="1" smtClean="0"/>
              <a:t>ημερο</a:t>
            </a:r>
            <a:endParaRPr lang="en-US" dirty="0" smtClean="0"/>
          </a:p>
          <a:p>
            <a:pPr eaLnBrk="1" hangingPunct="1"/>
            <a:r>
              <a:rPr lang="el-GR" dirty="0" smtClean="0"/>
              <a:t>Μηνιαίες ώσεις </a:t>
            </a:r>
            <a:r>
              <a:rPr lang="el-GR" dirty="0" err="1" smtClean="0"/>
              <a:t>κυκλοφωσφαμίδης</a:t>
            </a:r>
            <a:r>
              <a:rPr lang="el-GR" dirty="0" smtClean="0"/>
              <a:t> </a:t>
            </a:r>
            <a:r>
              <a:rPr lang="en-US" dirty="0" smtClean="0"/>
              <a:t>(15mg/kg) </a:t>
            </a:r>
            <a:r>
              <a:rPr lang="el-GR" dirty="0" smtClean="0"/>
              <a:t>για </a:t>
            </a:r>
            <a:r>
              <a:rPr lang="en-US" dirty="0" smtClean="0"/>
              <a:t> 6 </a:t>
            </a:r>
            <a:r>
              <a:rPr lang="el-GR" dirty="0" smtClean="0"/>
              <a:t>μήνες</a:t>
            </a:r>
            <a:endParaRPr lang="en-US" dirty="0" smtClean="0"/>
          </a:p>
          <a:p>
            <a:pPr eaLnBrk="1" hangingPunct="1"/>
            <a:r>
              <a:rPr lang="el-GR" dirty="0" smtClean="0"/>
              <a:t>Από το στόμα </a:t>
            </a:r>
            <a:r>
              <a:rPr lang="el-GR" dirty="0" err="1" smtClean="0"/>
              <a:t>πρεδνιζολόνη</a:t>
            </a:r>
            <a:r>
              <a:rPr lang="en-US" dirty="0" smtClean="0"/>
              <a:t> 1mg /kg/</a:t>
            </a:r>
            <a:r>
              <a:rPr lang="el-GR" dirty="0" smtClean="0"/>
              <a:t> προοδευτικά μειούμενη</a:t>
            </a:r>
            <a:endParaRPr lang="en-US" dirty="0" smtClean="0"/>
          </a:p>
          <a:p>
            <a:pPr eaLnBrk="1" hangingPunct="1"/>
            <a:r>
              <a:rPr lang="el-GR" dirty="0" err="1" smtClean="0"/>
              <a:t>Ζολενδρονικό</a:t>
            </a:r>
            <a:r>
              <a:rPr lang="el-GR" dirty="0" smtClean="0"/>
              <a:t> οξύ</a:t>
            </a:r>
            <a:r>
              <a:rPr lang="en-US" dirty="0" smtClean="0"/>
              <a:t> 5mg IV/</a:t>
            </a:r>
            <a:r>
              <a:rPr lang="el-GR" dirty="0" smtClean="0"/>
              <a:t>ετησίως</a:t>
            </a:r>
            <a:r>
              <a:rPr lang="en-US" dirty="0" smtClean="0"/>
              <a:t>,</a:t>
            </a:r>
          </a:p>
          <a:p>
            <a:pPr eaLnBrk="1" hangingPunct="1"/>
            <a:r>
              <a:rPr lang="en-US" dirty="0" smtClean="0"/>
              <a:t> Calcium 1000mg/day, VitD</a:t>
            </a:r>
            <a:r>
              <a:rPr lang="en-US" baseline="-25000" dirty="0" smtClean="0"/>
              <a:t>3</a:t>
            </a:r>
            <a:r>
              <a:rPr lang="en-US" dirty="0" smtClean="0"/>
              <a:t> 1000 UI /</a:t>
            </a:r>
            <a:r>
              <a:rPr lang="en-US" dirty="0" smtClean="0"/>
              <a:t>day</a:t>
            </a:r>
            <a:endParaRPr lang="el-GR" dirty="0" smtClean="0"/>
          </a:p>
          <a:p>
            <a:pPr eaLnBrk="1" hangingPunct="1"/>
            <a:r>
              <a:rPr lang="en-US" dirty="0" err="1" smtClean="0"/>
              <a:t>Enalapril</a:t>
            </a:r>
            <a:r>
              <a:rPr lang="en-US" dirty="0" smtClean="0"/>
              <a:t> 5mg 1x1/day</a:t>
            </a:r>
            <a:endParaRPr lang="en-US" dirty="0" smtClean="0"/>
          </a:p>
          <a:p>
            <a:pPr eaLnBrk="1" hangingPunct="1"/>
            <a:r>
              <a:rPr lang="en-US" dirty="0" smtClean="0"/>
              <a:t>Trimethoprim-</a:t>
            </a:r>
            <a:r>
              <a:rPr lang="en-US" dirty="0" err="1" smtClean="0"/>
              <a:t>sulfamethoxazole</a:t>
            </a:r>
            <a:r>
              <a:rPr lang="en-US" dirty="0" smtClean="0"/>
              <a:t> 3 </a:t>
            </a:r>
            <a:r>
              <a:rPr lang="el-GR" dirty="0" smtClean="0"/>
              <a:t>ημέρες</a:t>
            </a:r>
            <a:r>
              <a:rPr lang="en-US" dirty="0" smtClean="0"/>
              <a:t>/</a:t>
            </a:r>
            <a:r>
              <a:rPr lang="el-GR" dirty="0" smtClean="0"/>
              <a:t>εβδομαδιαίως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Εξέλιξη </a:t>
            </a:r>
            <a:r>
              <a:rPr lang="el-GR" b="1" dirty="0" smtClean="0">
                <a:solidFill>
                  <a:schemeClr val="bg1"/>
                </a:solidFill>
              </a:rPr>
              <a:t>νόσου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l-GR" b="1" dirty="0" smtClean="0">
                <a:solidFill>
                  <a:schemeClr val="bg1"/>
                </a:solidFill>
              </a:rPr>
              <a:t>μήνες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838200" y="2202287"/>
            <a:ext cx="10515600" cy="3974676"/>
          </a:xfrm>
        </p:spPr>
        <p:txBody>
          <a:bodyPr/>
          <a:lstStyle/>
          <a:p>
            <a:pPr eaLnBrk="1" hangingPunct="1"/>
            <a:r>
              <a:rPr lang="el-GR" dirty="0" smtClean="0"/>
              <a:t>Σημαντική βελτίωση</a:t>
            </a:r>
            <a:endParaRPr lang="en-US" dirty="0" smtClean="0"/>
          </a:p>
          <a:p>
            <a:pPr eaLnBrk="1" hangingPunct="1"/>
            <a:r>
              <a:rPr lang="en-US" dirty="0" smtClean="0"/>
              <a:t>WBC 9000, PLT 250.000, </a:t>
            </a:r>
            <a:r>
              <a:rPr lang="en-US" dirty="0" err="1" smtClean="0"/>
              <a:t>Hb</a:t>
            </a:r>
            <a:r>
              <a:rPr lang="en-US" dirty="0" smtClean="0"/>
              <a:t>, p ANCA 23,</a:t>
            </a:r>
            <a:r>
              <a:rPr lang="el-GR" dirty="0" smtClean="0"/>
              <a:t> 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</a:t>
            </a:r>
            <a:r>
              <a:rPr lang="el-GR" dirty="0" smtClean="0"/>
              <a:t>αλλά</a:t>
            </a:r>
            <a:r>
              <a:rPr lang="en-US" dirty="0" smtClean="0"/>
              <a:t> </a:t>
            </a:r>
            <a:r>
              <a:rPr lang="el-GR" dirty="0" smtClean="0"/>
              <a:t>μετά από</a:t>
            </a:r>
            <a:r>
              <a:rPr lang="en-US" dirty="0" smtClean="0"/>
              <a:t> 1</a:t>
            </a:r>
            <a:r>
              <a:rPr lang="el-GR" dirty="0" smtClean="0"/>
              <a:t> μήνα (</a:t>
            </a:r>
            <a:r>
              <a:rPr lang="en-US" dirty="0" smtClean="0"/>
              <a:t>Medrol 4mg 2x1)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WBC </a:t>
            </a:r>
            <a:r>
              <a:rPr lang="en-US" dirty="0" smtClean="0">
                <a:solidFill>
                  <a:srgbClr val="FF0000"/>
                </a:solidFill>
              </a:rPr>
              <a:t>13000</a:t>
            </a:r>
            <a:r>
              <a:rPr lang="en-US" dirty="0" smtClean="0"/>
              <a:t>, </a:t>
            </a:r>
            <a:r>
              <a:rPr lang="en-US" dirty="0" err="1" smtClean="0"/>
              <a:t>pANCA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720</a:t>
            </a:r>
            <a:r>
              <a:rPr lang="en-US" dirty="0" smtClean="0"/>
              <a:t>,</a:t>
            </a:r>
            <a:r>
              <a:rPr lang="el-GR" dirty="0" smtClean="0"/>
              <a:t> αδυναμία</a:t>
            </a:r>
            <a:r>
              <a:rPr lang="en-US" dirty="0" smtClean="0"/>
              <a:t>,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Rituximab 1000mg x 2 (0-15)</a:t>
            </a:r>
            <a:r>
              <a:rPr lang="el-GR" dirty="0" smtClean="0"/>
              <a:t>            Ύφεση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  <p:sp>
        <p:nvSpPr>
          <p:cNvPr id="2" name="Right Arrow 1"/>
          <p:cNvSpPr/>
          <p:nvPr/>
        </p:nvSpPr>
        <p:spPr>
          <a:xfrm>
            <a:off x="5586413" y="4378930"/>
            <a:ext cx="6318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Εξέλιξη </a:t>
            </a:r>
            <a:r>
              <a:rPr lang="el-GR" b="1" dirty="0" smtClean="0">
                <a:solidFill>
                  <a:schemeClr val="bg1"/>
                </a:solidFill>
              </a:rPr>
              <a:t>νόσου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1 </a:t>
            </a:r>
            <a:r>
              <a:rPr lang="el-GR" b="1" dirty="0" smtClean="0">
                <a:solidFill>
                  <a:schemeClr val="bg1"/>
                </a:solidFill>
              </a:rPr>
              <a:t>χρόνος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838200" y="2150771"/>
            <a:ext cx="10515600" cy="4026191"/>
          </a:xfrm>
        </p:spPr>
        <p:txBody>
          <a:bodyPr/>
          <a:lstStyle/>
          <a:p>
            <a:pPr eaLnBrk="1" hangingPunct="1"/>
            <a:r>
              <a:rPr lang="en-US" dirty="0" smtClean="0"/>
              <a:t>Medrol 6mg/day, Rituximab 1000mg x 2 (0-15)</a:t>
            </a:r>
            <a:endParaRPr lang="el-GR" dirty="0" smtClean="0"/>
          </a:p>
          <a:p>
            <a:pPr eaLnBrk="1" hangingPunct="1"/>
            <a:r>
              <a:rPr lang="el-GR" dirty="0" smtClean="0"/>
              <a:t>Μετά από 5μήνες  </a:t>
            </a:r>
          </a:p>
          <a:p>
            <a:pPr eaLnBrk="1" hangingPunct="1"/>
            <a:r>
              <a:rPr lang="el-GR" dirty="0" smtClean="0"/>
              <a:t>Οιδήματα κάτω άκρων</a:t>
            </a:r>
            <a:r>
              <a:rPr lang="en-US" dirty="0" smtClean="0"/>
              <a:t>-</a:t>
            </a:r>
            <a:r>
              <a:rPr lang="el-GR" dirty="0" smtClean="0"/>
              <a:t>ούρα </a:t>
            </a:r>
            <a:r>
              <a:rPr lang="el-GR" dirty="0" smtClean="0"/>
              <a:t>24ώρου </a:t>
            </a:r>
            <a:r>
              <a:rPr lang="el-GR" dirty="0" smtClean="0">
                <a:solidFill>
                  <a:srgbClr val="FF0000"/>
                </a:solidFill>
              </a:rPr>
              <a:t>3,5</a:t>
            </a:r>
            <a:r>
              <a:rPr lang="en-US" dirty="0" smtClean="0"/>
              <a:t>gr   </a:t>
            </a:r>
            <a:r>
              <a:rPr lang="el-GR" dirty="0" smtClean="0"/>
              <a:t>          Βιοψία νεφρού</a:t>
            </a:r>
          </a:p>
          <a:p>
            <a:pPr marL="0" indent="0" eaLnBrk="1" hangingPunct="1">
              <a:buNone/>
            </a:pPr>
            <a:r>
              <a:rPr lang="el-GR" dirty="0" smtClean="0"/>
              <a:t> 25 σπειράματα. 3  σπειράματα με ολική </a:t>
            </a:r>
            <a:r>
              <a:rPr lang="el-GR" dirty="0" err="1" smtClean="0"/>
              <a:t>σκληρυνση</a:t>
            </a:r>
            <a:r>
              <a:rPr lang="el-GR" dirty="0" smtClean="0"/>
              <a:t>. </a:t>
            </a:r>
            <a:r>
              <a:rPr lang="el-GR" dirty="0" smtClean="0">
                <a:solidFill>
                  <a:srgbClr val="FF0000"/>
                </a:solidFill>
              </a:rPr>
              <a:t>4 σπειράματα με σαφείς αλλοιώσεις τμηματικής νεκρωτικής </a:t>
            </a:r>
            <a:r>
              <a:rPr lang="el-GR" dirty="0" err="1" smtClean="0">
                <a:solidFill>
                  <a:srgbClr val="FF0000"/>
                </a:solidFill>
              </a:rPr>
              <a:t>σπειραματονεφρίτιδας</a:t>
            </a:r>
            <a:r>
              <a:rPr lang="el-GR" dirty="0" smtClean="0"/>
              <a:t>.</a:t>
            </a:r>
            <a:endParaRPr lang="el-GR" dirty="0" smtClean="0"/>
          </a:p>
          <a:p>
            <a:pPr eaLnBrk="1" hangingPunct="1"/>
            <a:r>
              <a:rPr lang="el-GR" dirty="0" smtClean="0"/>
              <a:t>Αύξηση </a:t>
            </a:r>
            <a:r>
              <a:rPr lang="en-US" dirty="0" smtClean="0"/>
              <a:t>Medrol </a:t>
            </a:r>
            <a:r>
              <a:rPr lang="el-GR" dirty="0" smtClean="0"/>
              <a:t>1</a:t>
            </a:r>
            <a:r>
              <a:rPr lang="en-US" dirty="0" smtClean="0"/>
              <a:t>6mg/day</a:t>
            </a:r>
            <a:r>
              <a:rPr lang="el-GR" dirty="0" smtClean="0"/>
              <a:t> προσθήκη </a:t>
            </a:r>
            <a:r>
              <a:rPr lang="en-US" dirty="0" err="1" smtClean="0"/>
              <a:t>mycophenolate</a:t>
            </a:r>
            <a:r>
              <a:rPr lang="en-US" dirty="0" smtClean="0"/>
              <a:t> 500mg 2x2, </a:t>
            </a:r>
            <a:r>
              <a:rPr lang="el-GR" dirty="0" smtClean="0"/>
              <a:t> </a:t>
            </a:r>
            <a:r>
              <a:rPr lang="en-US" dirty="0" err="1" smtClean="0"/>
              <a:t>ramipril</a:t>
            </a:r>
            <a:r>
              <a:rPr lang="en-US" dirty="0" smtClean="0"/>
              <a:t> 5mg x2           </a:t>
            </a:r>
            <a:r>
              <a:rPr lang="el-GR" dirty="0" smtClean="0"/>
              <a:t>βελτίωση λευκωματουρίας</a:t>
            </a:r>
            <a:r>
              <a:rPr lang="en-US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  <p:sp>
        <p:nvSpPr>
          <p:cNvPr id="9" name="Right Arrow 8"/>
          <p:cNvSpPr/>
          <p:nvPr/>
        </p:nvSpPr>
        <p:spPr>
          <a:xfrm>
            <a:off x="7521932" y="3348665"/>
            <a:ext cx="630238" cy="1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ight Arrow 9"/>
          <p:cNvSpPr/>
          <p:nvPr/>
        </p:nvSpPr>
        <p:spPr>
          <a:xfrm>
            <a:off x="3562059" y="5143722"/>
            <a:ext cx="630237" cy="1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Εξέλιξη </a:t>
            </a:r>
            <a:r>
              <a:rPr lang="el-GR" b="1" dirty="0" smtClean="0">
                <a:solidFill>
                  <a:schemeClr val="bg1"/>
                </a:solidFill>
              </a:rPr>
              <a:t>νόσου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2 </a:t>
            </a:r>
            <a:r>
              <a:rPr lang="el-GR" b="1" dirty="0" smtClean="0">
                <a:solidFill>
                  <a:schemeClr val="bg1"/>
                </a:solidFill>
              </a:rPr>
              <a:t>χρόνια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47988" cy="4351338"/>
          </a:xfrm>
        </p:spPr>
        <p:txBody>
          <a:bodyPr/>
          <a:lstStyle/>
          <a:p>
            <a:pPr eaLnBrk="1" hangingPunct="1"/>
            <a:endParaRPr lang="el-GR" smtClean="0"/>
          </a:p>
          <a:p>
            <a:pPr eaLnBrk="1" hangingPunct="1"/>
            <a:r>
              <a:rPr lang="el-GR" smtClean="0"/>
              <a:t>Δυσκολία βάδισης, διαταραχές αισθητικότητας κάτω άκρων    </a:t>
            </a:r>
            <a:endParaRPr lang="en-US" smtClean="0"/>
          </a:p>
        </p:txBody>
      </p:sp>
      <p:sp>
        <p:nvSpPr>
          <p:cNvPr id="27651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Εξέλιξη </a:t>
            </a:r>
            <a:r>
              <a:rPr lang="el-GR" b="1" dirty="0" smtClean="0">
                <a:solidFill>
                  <a:schemeClr val="bg1"/>
                </a:solidFill>
              </a:rPr>
              <a:t>νόσου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2 </a:t>
            </a:r>
            <a:r>
              <a:rPr lang="el-GR" b="1" dirty="0" smtClean="0">
                <a:solidFill>
                  <a:schemeClr val="bg1"/>
                </a:solidFill>
              </a:rPr>
              <a:t>χρόνια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947988" cy="4351338"/>
          </a:xfrm>
        </p:spPr>
        <p:txBody>
          <a:bodyPr/>
          <a:lstStyle/>
          <a:p>
            <a:pPr eaLnBrk="1" hangingPunct="1"/>
            <a:endParaRPr lang="el-GR" smtClean="0"/>
          </a:p>
          <a:p>
            <a:pPr eaLnBrk="1" hangingPunct="1"/>
            <a:r>
              <a:rPr lang="el-GR" smtClean="0"/>
              <a:t>Δυσκολία βάδισης, διαταραχές αισθητικότητας κάτω άκρων    </a:t>
            </a:r>
            <a:endParaRPr lang="en-US" smtClean="0"/>
          </a:p>
        </p:txBody>
      </p:sp>
      <p:sp>
        <p:nvSpPr>
          <p:cNvPr id="27651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475" y="1690688"/>
            <a:ext cx="514667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28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5"/>
          <p:cNvSpPr>
            <a:spLocks noGrp="1"/>
          </p:cNvSpPr>
          <p:nvPr>
            <p:ph idx="1"/>
          </p:nvPr>
        </p:nvSpPr>
        <p:spPr>
          <a:xfrm>
            <a:off x="838200" y="2318197"/>
            <a:ext cx="10515600" cy="3858766"/>
          </a:xfrm>
        </p:spPr>
        <p:txBody>
          <a:bodyPr/>
          <a:lstStyle/>
          <a:p>
            <a:r>
              <a:rPr lang="el-GR" dirty="0" err="1" smtClean="0"/>
              <a:t>Σπονδυλοδεσία</a:t>
            </a:r>
            <a:r>
              <a:rPr lang="el-GR" dirty="0" smtClean="0"/>
              <a:t> -</a:t>
            </a:r>
            <a:r>
              <a:rPr lang="el-GR" dirty="0" err="1" smtClean="0"/>
              <a:t>Τεριπαρατίδη</a:t>
            </a:r>
            <a:endParaRPr lang="el-GR" dirty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Εξέλιξη </a:t>
            </a:r>
            <a:r>
              <a:rPr lang="el-GR" b="1" dirty="0" smtClean="0">
                <a:solidFill>
                  <a:schemeClr val="bg1"/>
                </a:solidFill>
              </a:rPr>
              <a:t>νόσου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l-GR" b="1" dirty="0" smtClean="0">
                <a:solidFill>
                  <a:schemeClr val="bg1"/>
                </a:solidFill>
              </a:rPr>
              <a:t>2 </a:t>
            </a:r>
            <a:r>
              <a:rPr lang="el-GR" b="1" dirty="0" smtClean="0">
                <a:solidFill>
                  <a:schemeClr val="bg1"/>
                </a:solidFill>
              </a:rPr>
              <a:t>χρόνια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l-GR" smtClean="0">
                <a:solidFill>
                  <a:schemeClr val="bg1"/>
                </a:solidFill>
              </a:rPr>
              <a:t>Πνευμονική ίνωση και</a:t>
            </a:r>
            <a:r>
              <a:rPr lang="en-US" smtClean="0">
                <a:solidFill>
                  <a:schemeClr val="bg1"/>
                </a:solidFill>
              </a:rPr>
              <a:t> MPA </a:t>
            </a:r>
            <a:endParaRPr lang="el-GR" b="1" smtClean="0">
              <a:solidFill>
                <a:schemeClr val="bg1"/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838200" y="2343955"/>
            <a:ext cx="10515600" cy="3833008"/>
          </a:xfrm>
        </p:spPr>
        <p:txBody>
          <a:bodyPr/>
          <a:lstStyle/>
          <a:p>
            <a:r>
              <a:rPr lang="el-GR" sz="2400" dirty="0" smtClean="0"/>
              <a:t>Η συνύπαρξη πνευμονικής </a:t>
            </a:r>
            <a:r>
              <a:rPr lang="el-GR" sz="2400" dirty="0" err="1" smtClean="0"/>
              <a:t>ίνωσης</a:t>
            </a:r>
            <a:r>
              <a:rPr lang="el-GR" sz="2400" dirty="0" smtClean="0"/>
              <a:t> και </a:t>
            </a:r>
            <a:r>
              <a:rPr lang="en-US" sz="2400" dirty="0" smtClean="0"/>
              <a:t>(MPA)</a:t>
            </a:r>
            <a:r>
              <a:rPr lang="el-GR" sz="2400" dirty="0" smtClean="0"/>
              <a:t> έχει αναφερθεί σε μικρές σειρές</a:t>
            </a:r>
            <a:r>
              <a:rPr lang="en-US" sz="2400" dirty="0" smtClean="0"/>
              <a:t> </a:t>
            </a:r>
            <a:r>
              <a:rPr lang="el-GR" sz="2400" dirty="0" smtClean="0"/>
              <a:t>ασθενών.</a:t>
            </a:r>
          </a:p>
          <a:p>
            <a:r>
              <a:rPr lang="el-GR" sz="2400" dirty="0" smtClean="0"/>
              <a:t>Στην πλειοψηφία των περιπτώσεων αυτών η πνευμονική </a:t>
            </a:r>
            <a:r>
              <a:rPr lang="el-GR" sz="2400" dirty="0" err="1" smtClean="0"/>
              <a:t>ίνωση</a:t>
            </a:r>
            <a:r>
              <a:rPr lang="el-GR" sz="2400" dirty="0" smtClean="0"/>
              <a:t> προϋπήρχε της αγγειίτιδας από </a:t>
            </a:r>
            <a:r>
              <a:rPr lang="en-US" sz="2400" dirty="0" smtClean="0"/>
              <a:t>1-10 </a:t>
            </a:r>
            <a:r>
              <a:rPr lang="el-GR" sz="2400" dirty="0" smtClean="0"/>
              <a:t>χρόνια.</a:t>
            </a:r>
            <a:endParaRPr lang="en-US" sz="2400" dirty="0" smtClean="0"/>
          </a:p>
          <a:p>
            <a:r>
              <a:rPr lang="el-GR" sz="2400" dirty="0" smtClean="0"/>
              <a:t>Όλοι οι ασθενείς με πνευμονική </a:t>
            </a:r>
            <a:r>
              <a:rPr lang="el-GR" sz="2400" dirty="0" err="1" smtClean="0"/>
              <a:t>ίνωση</a:t>
            </a:r>
            <a:r>
              <a:rPr lang="el-GR" sz="2400" dirty="0" smtClean="0"/>
              <a:t> θα πρέπει να ελέγχονται για </a:t>
            </a:r>
            <a:r>
              <a:rPr lang="en-US" sz="2400" dirty="0" smtClean="0"/>
              <a:t>ANCA</a:t>
            </a:r>
            <a:r>
              <a:rPr lang="el-GR" sz="2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l-GR" smtClean="0">
                <a:solidFill>
                  <a:schemeClr val="bg1"/>
                </a:solidFill>
              </a:rPr>
              <a:t>Πνευμονική ίνωση και</a:t>
            </a:r>
            <a:r>
              <a:rPr lang="en-US" smtClean="0">
                <a:solidFill>
                  <a:schemeClr val="bg1"/>
                </a:solidFill>
              </a:rPr>
              <a:t> MPA </a:t>
            </a:r>
            <a:endParaRPr lang="el-GR" smtClean="0">
              <a:solidFill>
                <a:schemeClr val="bg1"/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838200" y="2382592"/>
            <a:ext cx="10515600" cy="3794371"/>
          </a:xfrm>
        </p:spPr>
        <p:txBody>
          <a:bodyPr/>
          <a:lstStyle/>
          <a:p>
            <a:r>
              <a:rPr lang="el-GR" dirty="0" smtClean="0"/>
              <a:t>Η διάμεση πνευμονία αγνώστου αιτιολογίας με αυξημένα </a:t>
            </a:r>
            <a:r>
              <a:rPr lang="en-US" dirty="0" smtClean="0"/>
              <a:t>MPO-ANCA </a:t>
            </a:r>
            <a:r>
              <a:rPr lang="el-GR" dirty="0" smtClean="0"/>
              <a:t> χαρακτηρίζεται ιστολογικά από το πρότυπο της </a:t>
            </a:r>
            <a:r>
              <a:rPr lang="en-US" dirty="0" smtClean="0"/>
              <a:t>UIP</a:t>
            </a:r>
            <a:r>
              <a:rPr lang="en-US" sz="2400" dirty="0" smtClean="0"/>
              <a:t>.</a:t>
            </a:r>
          </a:p>
          <a:p>
            <a:r>
              <a:rPr lang="el-GR" dirty="0" smtClean="0"/>
              <a:t>Η επιβίωση στην</a:t>
            </a:r>
            <a:r>
              <a:rPr lang="en-US" dirty="0" smtClean="0"/>
              <a:t> MPA-</a:t>
            </a:r>
            <a:r>
              <a:rPr lang="el-GR" dirty="0" smtClean="0"/>
              <a:t>πνευμονική </a:t>
            </a:r>
            <a:r>
              <a:rPr lang="el-GR" dirty="0" err="1" smtClean="0"/>
              <a:t>ίνωση</a:t>
            </a:r>
            <a:r>
              <a:rPr lang="el-GR" dirty="0" smtClean="0"/>
              <a:t> είναι χειρότερη από ότι στην </a:t>
            </a:r>
            <a:r>
              <a:rPr lang="en-US" dirty="0" smtClean="0"/>
              <a:t>MPA-</a:t>
            </a:r>
            <a:r>
              <a:rPr lang="el-GR" dirty="0" smtClean="0"/>
              <a:t>χωρίς πνευμονική </a:t>
            </a:r>
            <a:r>
              <a:rPr lang="el-GR" dirty="0" err="1" smtClean="0"/>
              <a:t>ίνωση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8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err="1"/>
              <a:t>Κρητοκυπριακό</a:t>
            </a:r>
            <a:r>
              <a:rPr lang="el-GR" dirty="0"/>
              <a:t>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>
                    <a:lumMod val="95000"/>
                  </a:schemeClr>
                </a:solidFill>
              </a:rPr>
              <a:t>Εισαγωγή 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838200" y="2941638"/>
            <a:ext cx="10515600" cy="3235325"/>
          </a:xfrm>
        </p:spPr>
        <p:txBody>
          <a:bodyPr/>
          <a:lstStyle/>
          <a:p>
            <a:pPr eaLnBrk="1" hangingPunct="1"/>
            <a:r>
              <a:rPr lang="el-GR" smtClean="0"/>
              <a:t>Άνδρας </a:t>
            </a:r>
            <a:r>
              <a:rPr lang="en-US" smtClean="0"/>
              <a:t>69 </a:t>
            </a:r>
            <a:r>
              <a:rPr lang="el-GR" smtClean="0"/>
              <a:t>χρονών παραπέμπεται στο ρευματολογικό ιατρείο λόγω πυρετού </a:t>
            </a:r>
            <a:r>
              <a:rPr lang="en-US" smtClean="0"/>
              <a:t>38 C</a:t>
            </a:r>
            <a:r>
              <a:rPr lang="el-GR" smtClean="0"/>
              <a:t>, λευκοκυττάρωσης και απώλειας βάρους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l-GR" b="1" smtClean="0">
                <a:solidFill>
                  <a:schemeClr val="bg1"/>
                </a:solidFill>
              </a:rPr>
              <a:t>Βιβλιογραφία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endParaRPr lang="el-GR" b="1" smtClean="0">
              <a:solidFill>
                <a:schemeClr val="bg1"/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416050" y="2520950"/>
            <a:ext cx="91709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1.Guillaume Foulon, et all. ANCA-associated lung fibrosis: Analysis of 17 patients. Respiratory Medicine (2008) 102, 1392-1398.</a:t>
            </a:r>
            <a:endParaRPr lang="el-GR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2. Homma S,et all. Pulmonary fibrosis in myeloperoxidase antineutrophil cytoplasmic antibody-associated vasculitides. Respirology 2004;9(2):190-6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3. Marcelo Fernandez Casares,et all. Microscopic polyangiitis associated with pulmonary fibrosis. Clin Rheumatol.DOI 10.1007/s10067-014-2676-1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4. G.E. Tzelepis, et all. Prevalence and outcome of pulmonary fibrosis in microscopic polyangiitis.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Eur Respir J 2010; 36: 116–121.</a:t>
            </a:r>
          </a:p>
          <a:p>
            <a:r>
              <a:rPr lang="fr-FR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Hui Huang, et all. A retrospective study of microscopic polyangiitis patients presenting with pulmonary fibrosis in China. BMC Pulmonary Medicine 2014, 14:8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l-GR" b="1" smtClean="0">
                <a:solidFill>
                  <a:srgbClr val="F2F2F2"/>
                </a:solidFill>
              </a:rPr>
              <a:t>Ιστορικό</a:t>
            </a:r>
            <a:endParaRPr lang="en-US" b="1" smtClean="0">
              <a:solidFill>
                <a:srgbClr val="F2F2F2"/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838200" y="2215165"/>
            <a:ext cx="10515600" cy="3961797"/>
          </a:xfrm>
        </p:spPr>
        <p:txBody>
          <a:bodyPr/>
          <a:lstStyle/>
          <a:p>
            <a:pPr eaLnBrk="1" hangingPunct="1"/>
            <a:r>
              <a:rPr lang="el-GR" dirty="0" smtClean="0"/>
              <a:t>Πνευμονική </a:t>
            </a:r>
            <a:r>
              <a:rPr lang="el-GR" dirty="0" err="1" smtClean="0"/>
              <a:t>ίνωση</a:t>
            </a:r>
            <a:r>
              <a:rPr lang="en-US" dirty="0" smtClean="0"/>
              <a:t> (10 </a:t>
            </a:r>
            <a:r>
              <a:rPr lang="el-GR" dirty="0" smtClean="0"/>
              <a:t>έτη</a:t>
            </a:r>
            <a:r>
              <a:rPr lang="en-US" dirty="0" smtClean="0"/>
              <a:t>)</a:t>
            </a:r>
          </a:p>
          <a:p>
            <a:pPr eaLnBrk="1" hangingPunct="1"/>
            <a:r>
              <a:rPr lang="el-GR" dirty="0" smtClean="0"/>
              <a:t>Παλιός καπνιστής</a:t>
            </a:r>
            <a:r>
              <a:rPr lang="en-US" dirty="0" smtClean="0"/>
              <a:t>(</a:t>
            </a:r>
            <a:r>
              <a:rPr lang="el-GR" dirty="0" smtClean="0"/>
              <a:t> για </a:t>
            </a:r>
            <a:r>
              <a:rPr lang="en-US" dirty="0" smtClean="0"/>
              <a:t>30</a:t>
            </a:r>
            <a:r>
              <a:rPr lang="el-GR" dirty="0" smtClean="0"/>
              <a:t> χρόνια</a:t>
            </a:r>
            <a:r>
              <a:rPr lang="en-US" dirty="0" smtClean="0"/>
              <a:t>)</a:t>
            </a:r>
          </a:p>
          <a:p>
            <a:pPr eaLnBrk="1" hangingPunct="1"/>
            <a:r>
              <a:rPr lang="el-GR" dirty="0" smtClean="0"/>
              <a:t>Είχε </a:t>
            </a:r>
            <a:r>
              <a:rPr lang="el-GR" dirty="0" err="1" smtClean="0"/>
              <a:t>ξαναεξεταστεί</a:t>
            </a:r>
            <a:r>
              <a:rPr lang="el-GR" dirty="0" smtClean="0"/>
              <a:t> προ 5ετίας λόγω </a:t>
            </a:r>
            <a:r>
              <a:rPr lang="el-GR" dirty="0" err="1" smtClean="0"/>
              <a:t>γοναλγίας</a:t>
            </a:r>
            <a:r>
              <a:rPr lang="el-GR" dirty="0" smtClean="0"/>
              <a:t> </a:t>
            </a:r>
            <a:r>
              <a:rPr lang="el-GR" dirty="0" err="1" smtClean="0"/>
              <a:t>άμφω</a:t>
            </a:r>
            <a:r>
              <a:rPr lang="el-GR" dirty="0" smtClean="0"/>
              <a:t> και</a:t>
            </a:r>
            <a:r>
              <a:rPr lang="en-US" dirty="0" smtClean="0"/>
              <a:t>  RF 300 </a:t>
            </a:r>
            <a:r>
              <a:rPr lang="el-GR" dirty="0" smtClean="0"/>
              <a:t>(&lt;25) και είχε τεθεί η διάγνωση της οστεοαρθρίτιδας.</a:t>
            </a:r>
            <a:endParaRPr lang="en-US" dirty="0" smtClean="0"/>
          </a:p>
          <a:p>
            <a:pPr eaLnBrk="1" hangingPunct="1"/>
            <a:r>
              <a:rPr lang="el-GR" dirty="0" smtClean="0"/>
              <a:t>Ολική </a:t>
            </a:r>
            <a:r>
              <a:rPr lang="el-GR" dirty="0" err="1" smtClean="0"/>
              <a:t>αρθροπλαστική</a:t>
            </a:r>
            <a:r>
              <a:rPr lang="el-GR" dirty="0" smtClean="0"/>
              <a:t> </a:t>
            </a:r>
            <a:r>
              <a:rPr lang="el-GR" dirty="0" err="1" smtClean="0"/>
              <a:t>αρ.γονάτου</a:t>
            </a:r>
            <a:r>
              <a:rPr lang="el-GR" dirty="0" smtClean="0"/>
              <a:t> προ 4ετίας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>
                    <a:lumMod val="95000"/>
                  </a:schemeClr>
                </a:solidFill>
              </a:rPr>
              <a:t>Παρούσα νόσος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2240923"/>
            <a:ext cx="10515600" cy="3936039"/>
          </a:xfrm>
        </p:spPr>
        <p:txBody>
          <a:bodyPr/>
          <a:lstStyle/>
          <a:p>
            <a:pPr eaLnBrk="1" hangingPunct="1"/>
            <a:r>
              <a:rPr lang="el-GR" dirty="0" smtClean="0"/>
              <a:t>Ωχρότητα, χωρίς εξανθήματα, θερμοκρασία </a:t>
            </a:r>
            <a:r>
              <a:rPr lang="en-US" dirty="0" smtClean="0"/>
              <a:t> 37,2 C</a:t>
            </a:r>
          </a:p>
          <a:p>
            <a:pPr eaLnBrk="1" hangingPunct="1"/>
            <a:r>
              <a:rPr lang="el-GR" dirty="0" smtClean="0"/>
              <a:t>Πνεύμονες </a:t>
            </a:r>
            <a:r>
              <a:rPr lang="en-US" dirty="0" smtClean="0"/>
              <a:t>: </a:t>
            </a:r>
            <a:r>
              <a:rPr lang="el-GR" dirty="0" smtClean="0"/>
              <a:t>λεπτοί εισπνευστικοί </a:t>
            </a:r>
            <a:r>
              <a:rPr lang="el-GR" dirty="0" err="1" smtClean="0"/>
              <a:t>τρίζοντες</a:t>
            </a:r>
            <a:endParaRPr lang="en-US" dirty="0" smtClean="0"/>
          </a:p>
          <a:p>
            <a:pPr eaLnBrk="1" hangingPunct="1"/>
            <a:r>
              <a:rPr lang="el-GR" dirty="0" smtClean="0"/>
              <a:t>Καρδιά </a:t>
            </a:r>
            <a:r>
              <a:rPr lang="en-US" dirty="0" smtClean="0"/>
              <a:t>: S1 </a:t>
            </a:r>
            <a:r>
              <a:rPr lang="el-GR" dirty="0" smtClean="0"/>
              <a:t>,</a:t>
            </a:r>
            <a:r>
              <a:rPr lang="en-US" dirty="0" smtClean="0"/>
              <a:t> S2</a:t>
            </a:r>
          </a:p>
          <a:p>
            <a:pPr eaLnBrk="1" hangingPunct="1"/>
            <a:r>
              <a:rPr lang="el-GR" dirty="0" err="1" smtClean="0"/>
              <a:t>Μυοσκελετικό</a:t>
            </a:r>
            <a:r>
              <a:rPr lang="en-US" dirty="0" smtClean="0"/>
              <a:t> : </a:t>
            </a:r>
            <a:r>
              <a:rPr lang="el-GR" dirty="0" smtClean="0"/>
              <a:t>Χωρίς αρθρίτιδα, ελάττωση μυϊκής ισχύος </a:t>
            </a:r>
            <a:endParaRPr lang="en-US" dirty="0" smtClean="0"/>
          </a:p>
          <a:p>
            <a:pPr eaLnBrk="1" hangingPunct="1"/>
            <a:r>
              <a:rPr lang="el-GR" dirty="0" smtClean="0"/>
              <a:t>Δέρμα 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 smtClean="0"/>
              <a:t>Κφ</a:t>
            </a:r>
            <a:endParaRPr lang="en-US" dirty="0" smtClean="0"/>
          </a:p>
          <a:p>
            <a:pPr eaLnBrk="1" hangingPunct="1"/>
            <a:r>
              <a:rPr lang="el-GR" dirty="0" smtClean="0"/>
              <a:t>Νευρολογική εξέταση</a:t>
            </a:r>
            <a:r>
              <a:rPr lang="en-US" dirty="0" smtClean="0"/>
              <a:t>: </a:t>
            </a:r>
            <a:r>
              <a:rPr lang="el-GR" dirty="0" err="1" smtClean="0"/>
              <a:t>Κφ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Εργαστηριακά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38200" y="2009103"/>
            <a:ext cx="4216400" cy="3696371"/>
          </a:xfrm>
        </p:spPr>
        <p:txBody>
          <a:bodyPr/>
          <a:lstStyle/>
          <a:p>
            <a:pPr eaLnBrk="1" hangingPunct="1"/>
            <a:r>
              <a:rPr lang="en-GB" dirty="0" smtClean="0"/>
              <a:t>WBC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>
                <a:solidFill>
                  <a:srgbClr val="FF0000"/>
                </a:solidFill>
              </a:rPr>
              <a:t>20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l-GR" dirty="0" smtClean="0">
                <a:solidFill>
                  <a:srgbClr val="FF0000"/>
                </a:solidFill>
              </a:rPr>
              <a:t>000 </a:t>
            </a:r>
            <a:r>
              <a:rPr lang="en-GB" dirty="0" err="1" smtClean="0"/>
              <a:t>Neu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80</a:t>
            </a:r>
            <a:r>
              <a:rPr lang="el-GR" dirty="0" smtClean="0"/>
              <a:t>%)</a:t>
            </a:r>
            <a:endParaRPr lang="en-US" dirty="0" smtClean="0"/>
          </a:p>
          <a:p>
            <a:pPr eaLnBrk="1" hangingPunct="1"/>
            <a:r>
              <a:rPr lang="el-GR" dirty="0" smtClean="0"/>
              <a:t> </a:t>
            </a:r>
            <a:r>
              <a:rPr lang="en-GB" dirty="0" smtClean="0"/>
              <a:t>PLT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>
                <a:solidFill>
                  <a:srgbClr val="FF0000"/>
                </a:solidFill>
              </a:rPr>
              <a:t>600.000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12,8</a:t>
            </a:r>
          </a:p>
          <a:p>
            <a:pPr eaLnBrk="1" hangingPunct="1"/>
            <a:r>
              <a:rPr lang="en-GB" dirty="0" smtClean="0"/>
              <a:t>ESR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89</a:t>
            </a:r>
            <a:r>
              <a:rPr lang="el-GR" dirty="0" smtClean="0"/>
              <a:t>,</a:t>
            </a:r>
            <a:endParaRPr lang="en-US" dirty="0" smtClean="0"/>
          </a:p>
          <a:p>
            <a:pPr eaLnBrk="1" hangingPunct="1"/>
            <a:r>
              <a:rPr lang="el-GR" dirty="0" smtClean="0"/>
              <a:t> </a:t>
            </a:r>
            <a:r>
              <a:rPr lang="en-GB" dirty="0" smtClean="0"/>
              <a:t>CRP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92</a:t>
            </a:r>
            <a:r>
              <a:rPr lang="en-US" dirty="0" smtClean="0"/>
              <a:t> </a:t>
            </a:r>
            <a:r>
              <a:rPr lang="en-GB" dirty="0" smtClean="0"/>
              <a:t>(&lt;5)</a:t>
            </a:r>
            <a:endParaRPr lang="en-US" dirty="0" smtClean="0"/>
          </a:p>
          <a:p>
            <a:pPr eaLnBrk="1" hangingPunct="1"/>
            <a:r>
              <a:rPr lang="el-GR" dirty="0" smtClean="0"/>
              <a:t> </a:t>
            </a:r>
            <a:r>
              <a:rPr lang="en-US" dirty="0" smtClean="0"/>
              <a:t>urea 35, </a:t>
            </a:r>
            <a:r>
              <a:rPr lang="en-US" dirty="0" err="1" smtClean="0"/>
              <a:t>creat</a:t>
            </a:r>
            <a:r>
              <a:rPr lang="en-US" dirty="0" smtClean="0"/>
              <a:t> 0,9, </a:t>
            </a:r>
          </a:p>
          <a:p>
            <a:pPr eaLnBrk="1" hangingPunct="1"/>
            <a:r>
              <a:rPr lang="en-US" dirty="0" smtClean="0"/>
              <a:t>SGOT, SGPT, ALP, GGT </a:t>
            </a:r>
            <a:r>
              <a:rPr lang="el-GR" dirty="0" err="1" smtClean="0"/>
              <a:t>κφ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0"/>
            <a:ext cx="10515600" cy="1325563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l-GR" b="1" dirty="0" smtClean="0">
                <a:solidFill>
                  <a:schemeClr val="bg1">
                    <a:lumMod val="95000"/>
                  </a:schemeClr>
                </a:solidFill>
              </a:rPr>
              <a:t>Ακτινολογικός έλεγχος</a:t>
            </a:r>
            <a:endParaRPr lang="el-G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mtClean="0"/>
          </a:p>
        </p:txBody>
      </p:sp>
      <p:sp>
        <p:nvSpPr>
          <p:cNvPr id="1843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18436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846763" y="1465263"/>
            <a:ext cx="5683250" cy="5041900"/>
          </a:xfrm>
        </p:spPr>
      </p:pic>
      <p:pic>
        <p:nvPicPr>
          <p:cNvPr id="1843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9863" y="1428750"/>
            <a:ext cx="5461000" cy="5041900"/>
          </a:xfrm>
        </p:spPr>
      </p:pic>
      <p:sp>
        <p:nvSpPr>
          <p:cNvPr id="7" name="Rectangle 6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Διαφορική διάγνωση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62000" y="2228044"/>
            <a:ext cx="10515600" cy="4174343"/>
          </a:xfrm>
        </p:spPr>
        <p:txBody>
          <a:bodyPr/>
          <a:lstStyle/>
          <a:p>
            <a:pPr eaLnBrk="1" hangingPunct="1"/>
            <a:r>
              <a:rPr lang="en-US" dirty="0" smtClean="0"/>
              <a:t>1) </a:t>
            </a:r>
            <a:r>
              <a:rPr lang="el-GR" dirty="0" smtClean="0"/>
              <a:t>λοιμώξεις</a:t>
            </a:r>
            <a:endParaRPr lang="en-US" dirty="0" smtClean="0"/>
          </a:p>
          <a:p>
            <a:pPr eaLnBrk="1" hangingPunct="1"/>
            <a:r>
              <a:rPr lang="en-US" dirty="0" smtClean="0"/>
              <a:t>2) </a:t>
            </a:r>
            <a:r>
              <a:rPr lang="el-GR" dirty="0" smtClean="0"/>
              <a:t>κακοήθειες </a:t>
            </a:r>
            <a:endParaRPr lang="en-US" dirty="0" smtClean="0"/>
          </a:p>
          <a:p>
            <a:pPr eaLnBrk="1" hangingPunct="1"/>
            <a:r>
              <a:rPr lang="en-US" dirty="0" smtClean="0"/>
              <a:t>3) </a:t>
            </a:r>
            <a:r>
              <a:rPr lang="el-GR" dirty="0" smtClean="0"/>
              <a:t>νοσήματα </a:t>
            </a:r>
            <a:r>
              <a:rPr lang="el-GR" dirty="0" err="1" smtClean="0"/>
              <a:t>κολαγόνου</a:t>
            </a:r>
            <a:endParaRPr lang="en-US" dirty="0" smtClean="0"/>
          </a:p>
          <a:p>
            <a:pPr eaLnBrk="1" hangingPunct="1"/>
            <a:r>
              <a:rPr lang="en-US" dirty="0" smtClean="0"/>
              <a:t>4) </a:t>
            </a:r>
            <a:r>
              <a:rPr lang="el-GR" dirty="0" smtClean="0"/>
              <a:t>άλλα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Επιπρόσθετες εξετάσεις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838200" y="2021983"/>
            <a:ext cx="10515600" cy="4154980"/>
          </a:xfrm>
        </p:spPr>
        <p:txBody>
          <a:bodyPr/>
          <a:lstStyle/>
          <a:p>
            <a:pPr eaLnBrk="1" hangingPunct="1"/>
            <a:r>
              <a:rPr lang="el-GR" dirty="0" smtClean="0"/>
              <a:t>Γεν. ούρων, ούρα 24ώρου</a:t>
            </a:r>
            <a:endParaRPr lang="en-US" dirty="0" smtClean="0"/>
          </a:p>
          <a:p>
            <a:pPr eaLnBrk="1" hangingPunct="1"/>
            <a:r>
              <a:rPr lang="el-GR" dirty="0" smtClean="0"/>
              <a:t>Καλλιέργειες </a:t>
            </a:r>
            <a:r>
              <a:rPr lang="en-US" dirty="0" smtClean="0"/>
              <a:t>, </a:t>
            </a:r>
            <a:r>
              <a:rPr lang="el-GR" dirty="0" smtClean="0"/>
              <a:t>αίματος, ούρων</a:t>
            </a:r>
            <a:endParaRPr lang="en-US" dirty="0" smtClean="0"/>
          </a:p>
          <a:p>
            <a:pPr eaLnBrk="1" hangingPunct="1"/>
            <a:r>
              <a:rPr lang="el-GR" dirty="0" err="1" smtClean="0"/>
              <a:t>Ιολογικός</a:t>
            </a:r>
            <a:endParaRPr lang="en-US" dirty="0" smtClean="0"/>
          </a:p>
          <a:p>
            <a:pPr eaLnBrk="1" hangingPunct="1"/>
            <a:r>
              <a:rPr lang="el-GR" dirty="0" err="1" smtClean="0"/>
              <a:t>Ηλ</a:t>
            </a:r>
            <a:r>
              <a:rPr lang="el-GR" dirty="0" smtClean="0"/>
              <a:t>/ λευκωμάτων</a:t>
            </a:r>
            <a:endParaRPr lang="en-US" dirty="0" smtClean="0"/>
          </a:p>
          <a:p>
            <a:pPr eaLnBrk="1" hangingPunct="1"/>
            <a:r>
              <a:rPr lang="el-GR" dirty="0" smtClean="0"/>
              <a:t>Ανοσολογικός </a:t>
            </a:r>
            <a:endParaRPr lang="en-US" dirty="0" smtClean="0"/>
          </a:p>
          <a:p>
            <a:pPr eaLnBrk="1" hangingPunct="1"/>
            <a:r>
              <a:rPr lang="el-GR" dirty="0" err="1" smtClean="0"/>
              <a:t>Οστεομυελική</a:t>
            </a:r>
            <a:r>
              <a:rPr lang="el-GR" dirty="0" smtClean="0"/>
              <a:t> βιοψία</a:t>
            </a:r>
            <a:endParaRPr lang="en-US" dirty="0" smtClean="0"/>
          </a:p>
          <a:p>
            <a:pPr eaLnBrk="1" hangingPunct="1"/>
            <a:r>
              <a:rPr lang="el-GR" dirty="0" smtClean="0"/>
              <a:t>Αξονική τομογραφία θώρακα -κοιλίας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l-GR" sz="3200" b="1" smtClean="0">
                <a:solidFill>
                  <a:schemeClr val="bg1"/>
                </a:solidFill>
              </a:rPr>
              <a:t>Επιπρόσθετες εξετάσεις </a:t>
            </a:r>
            <a:r>
              <a:rPr lang="en-US" sz="3200" b="1" smtClean="0">
                <a:solidFill>
                  <a:schemeClr val="bg1"/>
                </a:solidFill>
              </a:rPr>
              <a:t>(</a:t>
            </a:r>
            <a:r>
              <a:rPr lang="el-GR" sz="3200" b="1" smtClean="0">
                <a:solidFill>
                  <a:schemeClr val="bg1"/>
                </a:solidFill>
              </a:rPr>
              <a:t>αποτελέσματα</a:t>
            </a:r>
            <a:r>
              <a:rPr lang="en-US" sz="3200" b="1" smtClean="0">
                <a:solidFill>
                  <a:schemeClr val="bg1"/>
                </a:solidFill>
              </a:rPr>
              <a:t>)</a:t>
            </a:r>
            <a:endParaRPr lang="el-GR" sz="3200" b="1" smtClean="0">
              <a:solidFill>
                <a:schemeClr val="bg1"/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38200" y="2176529"/>
            <a:ext cx="10515600" cy="3979795"/>
          </a:xfrm>
        </p:spPr>
        <p:txBody>
          <a:bodyPr/>
          <a:lstStyle/>
          <a:p>
            <a:pPr eaLnBrk="1" hangingPunct="1"/>
            <a:r>
              <a:rPr lang="el-GR" sz="2000" dirty="0" smtClean="0"/>
              <a:t>Γεν. ούρων </a:t>
            </a:r>
            <a:r>
              <a:rPr lang="en-US" sz="2000" dirty="0" smtClean="0"/>
              <a:t>- </a:t>
            </a:r>
            <a:r>
              <a:rPr lang="en-US" sz="2000" dirty="0" err="1" smtClean="0"/>
              <a:t>Ph</a:t>
            </a:r>
            <a:r>
              <a:rPr lang="en-US" sz="2000" dirty="0" smtClean="0"/>
              <a:t> 6, protein </a:t>
            </a:r>
            <a:r>
              <a:rPr lang="en-US" sz="2000" dirty="0" smtClean="0">
                <a:solidFill>
                  <a:srgbClr val="FF0000"/>
                </a:solidFill>
              </a:rPr>
              <a:t>++</a:t>
            </a:r>
            <a:r>
              <a:rPr lang="en-US" sz="2000" dirty="0" smtClean="0"/>
              <a:t>, RBC 2-3, WBC ( -), casts (–) </a:t>
            </a:r>
          </a:p>
          <a:p>
            <a:pPr eaLnBrk="1" hangingPunct="1"/>
            <a:r>
              <a:rPr lang="el-GR" sz="2000" dirty="0" smtClean="0"/>
              <a:t>Ούρα 24ώρου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1200</a:t>
            </a:r>
            <a:r>
              <a:rPr lang="en-US" sz="2000" dirty="0" smtClean="0"/>
              <a:t>mg/l protein</a:t>
            </a:r>
          </a:p>
          <a:p>
            <a:pPr eaLnBrk="1" hangingPunct="1"/>
            <a:r>
              <a:rPr lang="el-GR" sz="2000" dirty="0" smtClean="0"/>
              <a:t>Καλλιέργειες </a:t>
            </a:r>
            <a:r>
              <a:rPr lang="en-US" sz="2000" dirty="0" smtClean="0"/>
              <a:t>, </a:t>
            </a:r>
            <a:r>
              <a:rPr lang="el-GR" sz="2000" dirty="0" smtClean="0"/>
              <a:t>αίματος, ούρων</a:t>
            </a:r>
            <a:r>
              <a:rPr lang="en-US" sz="2000" dirty="0" smtClean="0"/>
              <a:t> (-)</a:t>
            </a:r>
          </a:p>
          <a:p>
            <a:pPr eaLnBrk="1" hangingPunct="1"/>
            <a:r>
              <a:rPr lang="en-US" sz="2000" dirty="0" err="1" smtClean="0"/>
              <a:t>HBsAg</a:t>
            </a:r>
            <a:r>
              <a:rPr lang="en-US" sz="2000" dirty="0" smtClean="0"/>
              <a:t>(-), HCV (-), HIV(-), </a:t>
            </a:r>
            <a:r>
              <a:rPr lang="el-GR" sz="2000" dirty="0" err="1" smtClean="0"/>
              <a:t>ιολογικός</a:t>
            </a:r>
            <a:r>
              <a:rPr lang="en-US" sz="2000" dirty="0" smtClean="0"/>
              <a:t> (-)</a:t>
            </a:r>
          </a:p>
          <a:p>
            <a:pPr eaLnBrk="1" hangingPunct="1"/>
            <a:r>
              <a:rPr lang="el-GR" sz="2000" dirty="0" err="1" smtClean="0"/>
              <a:t>Ηλ</a:t>
            </a:r>
            <a:r>
              <a:rPr lang="el-GR" sz="2000" dirty="0" smtClean="0"/>
              <a:t>/ λευκωμάτων </a:t>
            </a:r>
            <a:r>
              <a:rPr lang="en-US" sz="2000" dirty="0" smtClean="0"/>
              <a:t> </a:t>
            </a:r>
            <a:r>
              <a:rPr lang="el-GR" sz="2000" dirty="0" err="1" smtClean="0">
                <a:solidFill>
                  <a:srgbClr val="FF0000"/>
                </a:solidFill>
              </a:rPr>
              <a:t>υπεργαμασφαιριναιμία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l-GR" sz="2000" dirty="0" err="1" smtClean="0"/>
              <a:t>Οστεομυελική</a:t>
            </a:r>
            <a:r>
              <a:rPr lang="el-GR" sz="2000" dirty="0" smtClean="0"/>
              <a:t> βιοψία- αντιδραστική </a:t>
            </a:r>
            <a:r>
              <a:rPr lang="el-GR" sz="2000" dirty="0" err="1" smtClean="0"/>
              <a:t>λευκοκυττάρωση</a:t>
            </a:r>
            <a:endParaRPr lang="en-US" sz="2000" dirty="0" smtClean="0"/>
          </a:p>
          <a:p>
            <a:pPr eaLnBrk="1" hangingPunct="1"/>
            <a:r>
              <a:rPr lang="el-GR" sz="2000" dirty="0" smtClean="0"/>
              <a:t>Ανοσολογικός </a:t>
            </a:r>
            <a:r>
              <a:rPr lang="en-US" sz="2000" dirty="0" smtClean="0"/>
              <a:t> ANA(-), RF </a:t>
            </a:r>
            <a:r>
              <a:rPr lang="en-US" sz="2000" dirty="0" smtClean="0">
                <a:solidFill>
                  <a:srgbClr val="FF0000"/>
                </a:solidFill>
              </a:rPr>
              <a:t>45</a:t>
            </a:r>
            <a:r>
              <a:rPr lang="en-US" sz="2000" dirty="0" smtClean="0"/>
              <a:t> , ANTI-CCP 1,3 </a:t>
            </a:r>
            <a:r>
              <a:rPr lang="en-US" sz="2000" dirty="0" err="1" smtClean="0"/>
              <a:t>cANCA</a:t>
            </a:r>
            <a:r>
              <a:rPr lang="en-US" sz="2000" dirty="0" smtClean="0"/>
              <a:t>(-), </a:t>
            </a:r>
            <a:r>
              <a:rPr lang="el-GR" sz="2000" dirty="0" smtClean="0"/>
              <a:t> </a:t>
            </a:r>
            <a:r>
              <a:rPr lang="en-US" sz="2000" dirty="0" err="1" smtClean="0"/>
              <a:t>pANCA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300 (&lt;15)</a:t>
            </a:r>
            <a:r>
              <a:rPr lang="en-US" sz="2000" dirty="0" smtClean="0"/>
              <a:t>, IFA </a:t>
            </a:r>
            <a:r>
              <a:rPr lang="en-US" sz="2000" dirty="0" smtClean="0">
                <a:solidFill>
                  <a:srgbClr val="FF0000"/>
                </a:solidFill>
              </a:rPr>
              <a:t>positive</a:t>
            </a:r>
          </a:p>
          <a:p>
            <a:pPr eaLnBrk="1" hangingPunct="1"/>
            <a:r>
              <a:rPr lang="en-US" sz="2000" dirty="0" smtClean="0"/>
              <a:t>HRCT  </a:t>
            </a:r>
            <a:r>
              <a:rPr lang="el-GR" sz="2000" dirty="0" smtClean="0"/>
              <a:t>θώρακα</a:t>
            </a:r>
            <a:r>
              <a:rPr lang="en-US" sz="2000" dirty="0" smtClean="0"/>
              <a:t>-</a:t>
            </a:r>
            <a:r>
              <a:rPr lang="el-GR" sz="2000" dirty="0" smtClean="0"/>
              <a:t> Διάμεση </a:t>
            </a:r>
            <a:r>
              <a:rPr lang="el-GR" sz="2000" dirty="0" err="1" smtClean="0"/>
              <a:t>ίνωση</a:t>
            </a:r>
            <a:r>
              <a:rPr lang="el-GR" sz="2000" dirty="0" smtClean="0"/>
              <a:t> χωρίς ουσιαστική διαφοροποίηση από προηγούμενη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 CT </a:t>
            </a:r>
            <a:r>
              <a:rPr lang="el-GR" sz="2000" dirty="0" smtClean="0"/>
              <a:t>κοιλιάς φυσιολογικά ευρήματα</a:t>
            </a: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03988"/>
            <a:ext cx="12192000" cy="354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/>
              <a:t>8</a:t>
            </a:r>
            <a:r>
              <a:rPr lang="el-GR" baseline="30000"/>
              <a:t>ο</a:t>
            </a:r>
            <a:r>
              <a:rPr lang="el-GR"/>
              <a:t> Κρητοκυπριακό Συμπόσιο Ρευματολογίας- Ηράκλειο Κρήτη 28-30 Οκτωβρίου 2016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867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 Μικροσκοπική πολυαγγειίτιδα  σε  έδαφος πνευμονικής ίνωσης   </vt:lpstr>
      <vt:lpstr>Εισαγωγή </vt:lpstr>
      <vt:lpstr>Ιστορικό</vt:lpstr>
      <vt:lpstr>Παρούσα νόσος</vt:lpstr>
      <vt:lpstr>Εργαστηριακά</vt:lpstr>
      <vt:lpstr>Ακτινολογικός έλεγχος</vt:lpstr>
      <vt:lpstr>Διαφορική διάγνωση</vt:lpstr>
      <vt:lpstr>Επιπρόσθετες εξετάσεις</vt:lpstr>
      <vt:lpstr>Επιπρόσθετες εξετάσεις (αποτελέσματα)</vt:lpstr>
      <vt:lpstr>Πρόοδος νόσου</vt:lpstr>
      <vt:lpstr>Διάγνωση</vt:lpstr>
      <vt:lpstr>Θεραπευτική αντιμετώπιση </vt:lpstr>
      <vt:lpstr> Εξέλιξη νόσου (5 μήνες)</vt:lpstr>
      <vt:lpstr> Εξέλιξη νόσου (1 χρόνος)</vt:lpstr>
      <vt:lpstr> Εξέλιξη νόσου (2 χρόνια)</vt:lpstr>
      <vt:lpstr> Εξέλιξη νόσου (2 χρόνια)</vt:lpstr>
      <vt:lpstr> Εξέλιξη νόσου (2 χρόνια)</vt:lpstr>
      <vt:lpstr>Πνευμονική ίνωση και MPA </vt:lpstr>
      <vt:lpstr>Πνευμονική ίνωση και MPA </vt:lpstr>
      <vt:lpstr>Βιβλιογραφία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1</dc:title>
  <dc:creator>Savvas Psarellis</dc:creator>
  <cp:lastModifiedBy>Σαββας Ψαρέλης</cp:lastModifiedBy>
  <cp:revision>92</cp:revision>
  <dcterms:created xsi:type="dcterms:W3CDTF">2015-01-11T09:11:41Z</dcterms:created>
  <dcterms:modified xsi:type="dcterms:W3CDTF">2016-10-22T13:23:04Z</dcterms:modified>
</cp:coreProperties>
</file>