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2" r:id="rId5"/>
    <p:sldId id="283" r:id="rId6"/>
    <p:sldId id="284" r:id="rId7"/>
    <p:sldId id="285" r:id="rId8"/>
    <p:sldId id="286" r:id="rId9"/>
    <p:sldId id="290" r:id="rId10"/>
    <p:sldId id="291" r:id="rId11"/>
    <p:sldId id="287" r:id="rId12"/>
    <p:sldId id="289" r:id="rId13"/>
    <p:sldId id="292" r:id="rId14"/>
    <p:sldId id="293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C2551-03F4-4838-AE08-C1AEB6065620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C7874-C36E-43AC-83FB-C63C9E52B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F1EE9-911B-484F-86C6-28821610A06C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DBCDA-54A7-47DF-AAA4-9F6CFC11C4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10FB4-1CA8-4932-8CB8-0D93E5EC5DE3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0A841-C532-46D0-BE74-CB589AFAA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C5756-E952-4F4C-A456-9524F92322C3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4FDDD-AFB1-4349-8B4C-C7E0B6CCB6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36EB5-117C-4C10-A530-3BE7F09FDBCC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9BBD5-F69F-4F95-B268-507B5E96C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2AB24-E626-41A8-8C09-CA54638F9632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2C42D-2C70-4BE4-ABD2-4917FD0E7E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0DBEE-FBD4-4389-A139-430B1FE02EDE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035C2-1461-4FF8-8182-034F701400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D32FA-7865-4E31-AF2C-78215EA4D0EB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16F04-4B49-438B-95C1-119BB8C54B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6CBDF-2B61-4C30-A64A-F5DB8E6358D6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51BBB-BB87-4335-B6E9-4AFB19089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72C4A-DDDF-4954-8D1A-4C4227638CB2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E4329-F4E9-40A5-8E22-8EC29F685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89853-F336-4F8A-B258-1BD832020AC0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64C5F-8936-49ED-92AC-84CB62E19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859494-1ED3-4B1D-90FF-BCE403CFD8F6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D507AC-10A7-4C01-86DF-990021107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ubmed/?term=Tocilizumab+in+Refractory+Adult-Onset+Still%E2%80%99s+Disease+with++Aseptic+Meningiti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1524000" y="360363"/>
            <a:ext cx="9144000" cy="2679700"/>
          </a:xfrm>
          <a:solidFill>
            <a:schemeClr val="accent2"/>
          </a:solidFill>
        </p:spPr>
        <p:txBody>
          <a:bodyPr/>
          <a:lstStyle/>
          <a:p>
            <a:r>
              <a:rPr lang="el-GR" smtClean="0"/>
              <a:t/>
            </a:r>
            <a:br>
              <a:rPr lang="el-GR" smtClean="0"/>
            </a:br>
            <a:r>
              <a:rPr lang="el-GR" smtClean="0"/>
              <a:t>Μηνιγγοεγκεφαλίτιδα </a:t>
            </a:r>
            <a:r>
              <a:rPr lang="en-US" smtClean="0"/>
              <a:t/>
            </a:r>
            <a:br>
              <a:rPr lang="en-US" smtClean="0"/>
            </a:br>
            <a:r>
              <a:rPr lang="el-GR" smtClean="0"/>
              <a:t>σε ασθενή με</a:t>
            </a:r>
            <a:r>
              <a:rPr lang="en-US" smtClean="0"/>
              <a:t/>
            </a:r>
            <a:br>
              <a:rPr lang="en-US" smtClean="0"/>
            </a:br>
            <a:r>
              <a:rPr lang="el-GR" smtClean="0"/>
              <a:t> νόσο του Still 	</a:t>
            </a:r>
            <a:endParaRPr lang="en-US" sz="4400" b="1" smtClean="0"/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el-GR" dirty="0" err="1" smtClean="0"/>
              <a:t>Δρ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r>
              <a:rPr lang="el-GR" dirty="0" smtClean="0"/>
              <a:t>Ψαρέλης Σάββας</a:t>
            </a:r>
            <a:r>
              <a:rPr lang="en-US" smtClean="0"/>
              <a:t> </a:t>
            </a:r>
            <a:r>
              <a:rPr lang="en-US" smtClean="0"/>
              <a:t>MD, </a:t>
            </a:r>
            <a:r>
              <a:rPr lang="en-US" dirty="0" smtClean="0"/>
              <a:t>PhD</a:t>
            </a:r>
          </a:p>
          <a:p>
            <a:pPr eaLnBrk="1" hangingPunct="1">
              <a:defRPr/>
            </a:pPr>
            <a:r>
              <a:rPr lang="el-GR" dirty="0" smtClean="0"/>
              <a:t>Ρευματολόγος</a:t>
            </a:r>
          </a:p>
          <a:p>
            <a:pPr eaLnBrk="1" hangingPunct="1">
              <a:defRPr/>
            </a:pPr>
            <a:r>
              <a:rPr lang="el-GR" dirty="0" smtClean="0"/>
              <a:t>Γενικό Νοσοκομείο Λευκωσίας</a:t>
            </a:r>
            <a:endParaRPr lang="en-US" dirty="0" smtClean="0"/>
          </a:p>
        </p:txBody>
      </p:sp>
      <p:sp>
        <p:nvSpPr>
          <p:cNvPr id="2" name="Rectangle 1"/>
          <p:cNvSpPr/>
          <p:nvPr/>
        </p:nvSpPr>
        <p:spPr>
          <a:xfrm>
            <a:off x="0" y="6503988"/>
            <a:ext cx="12192000" cy="354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dirty="0"/>
              <a:t>8</a:t>
            </a:r>
            <a:r>
              <a:rPr lang="el-GR" baseline="30000" dirty="0"/>
              <a:t>ο</a:t>
            </a:r>
            <a:r>
              <a:rPr lang="el-GR" dirty="0"/>
              <a:t> </a:t>
            </a:r>
            <a:r>
              <a:rPr lang="el-GR" dirty="0" err="1"/>
              <a:t>Κρητοκυπριακό</a:t>
            </a:r>
            <a:r>
              <a:rPr lang="el-GR" dirty="0"/>
              <a:t> Συμπόσιο Ρευματολογίας- Ηράκλειο Κρήτη 28-30 Οκτωβρίου 2016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>
              <a:defRPr/>
            </a:pPr>
            <a:r>
              <a:rPr lang="el-GR" b="1" dirty="0" smtClean="0">
                <a:solidFill>
                  <a:schemeClr val="bg1">
                    <a:lumMod val="95000"/>
                  </a:schemeClr>
                </a:solidFill>
              </a:rPr>
              <a:t>Νοσηλεία </a:t>
            </a:r>
            <a:r>
              <a:rPr lang="el-GR" b="1" dirty="0">
                <a:solidFill>
                  <a:schemeClr val="bg1">
                    <a:lumMod val="95000"/>
                  </a:schemeClr>
                </a:solidFill>
              </a:rPr>
              <a:t>στην </a:t>
            </a:r>
            <a:r>
              <a:rPr lang="el-GR" b="1" dirty="0" smtClean="0">
                <a:solidFill>
                  <a:schemeClr val="bg1">
                    <a:lumMod val="95000"/>
                  </a:schemeClr>
                </a:solidFill>
              </a:rPr>
              <a:t>ΜΕΘ του </a:t>
            </a:r>
            <a:r>
              <a:rPr lang="el-GR" b="1" dirty="0" err="1" smtClean="0">
                <a:solidFill>
                  <a:schemeClr val="bg1">
                    <a:lumMod val="95000"/>
                  </a:schemeClr>
                </a:solidFill>
              </a:rPr>
              <a:t>Γ.Ν.Λευκωσίας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 2 </a:t>
            </a:r>
            <a:endParaRPr lang="en-US" b="1" dirty="0" smtClean="0">
              <a:solidFill>
                <a:srgbClr val="F2F2F2"/>
              </a:solidFill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838200" y="2176529"/>
            <a:ext cx="10515600" cy="4000433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/>
              <a:t>Έναρξη ώσεων </a:t>
            </a:r>
            <a:r>
              <a:rPr lang="el-GR" dirty="0" err="1" smtClean="0"/>
              <a:t>μεθυλπρεδνιζολόνης</a:t>
            </a:r>
            <a:r>
              <a:rPr lang="el-GR" dirty="0" smtClean="0"/>
              <a:t> 500</a:t>
            </a:r>
            <a:r>
              <a:rPr lang="en-US" dirty="0" smtClean="0"/>
              <a:t>mg x 3. </a:t>
            </a:r>
            <a:endParaRPr lang="en-US" dirty="0"/>
          </a:p>
          <a:p>
            <a:pPr eaLnBrk="1" hangingPunct="1">
              <a:defRPr/>
            </a:pPr>
            <a:r>
              <a:rPr lang="el-GR" dirty="0" smtClean="0"/>
              <a:t>Δυο μέρες σημαντική κλινική βελτίωση  μεταφορά στην παθολογική κλινική.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l-GR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/>
          </a:p>
          <a:p>
            <a:pPr eaLnBrk="1" hangingPunct="1">
              <a:defRPr/>
            </a:pPr>
            <a:endParaRPr lang="el-GR" dirty="0" smtClean="0"/>
          </a:p>
          <a:p>
            <a:pPr eaLnBrk="1" hangingPunct="1">
              <a:defRPr/>
            </a:pPr>
            <a:endParaRPr lang="el-GR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6503988"/>
            <a:ext cx="12192000" cy="354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/>
              <a:t>8</a:t>
            </a:r>
            <a:r>
              <a:rPr lang="el-GR" baseline="30000"/>
              <a:t>ο</a:t>
            </a:r>
            <a:r>
              <a:rPr lang="el-GR"/>
              <a:t> Κρητοκυπριακό Συμπόσιο Ρευματολογίας- Ηράκλειο Κρήτη 28-30 Οκτωβρίου 2016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>
              <a:defRPr/>
            </a:pPr>
            <a:r>
              <a:rPr lang="el-GR" b="1" dirty="0" smtClean="0">
                <a:solidFill>
                  <a:schemeClr val="bg1">
                    <a:lumMod val="95000"/>
                  </a:schemeClr>
                </a:solidFill>
              </a:rPr>
              <a:t>Νοσηλεία </a:t>
            </a:r>
            <a:r>
              <a:rPr lang="el-GR" b="1" dirty="0">
                <a:solidFill>
                  <a:schemeClr val="bg1">
                    <a:lumMod val="95000"/>
                  </a:schemeClr>
                </a:solidFill>
              </a:rPr>
              <a:t>στην </a:t>
            </a:r>
            <a:r>
              <a:rPr lang="el-GR" b="1" dirty="0" smtClean="0">
                <a:solidFill>
                  <a:schemeClr val="bg1">
                    <a:lumMod val="95000"/>
                  </a:schemeClr>
                </a:solidFill>
              </a:rPr>
              <a:t>παθολογική κλινική του Γ.Ν. Λευκωσίας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endParaRPr lang="en-US" b="1" dirty="0" smtClean="0">
              <a:solidFill>
                <a:srgbClr val="F2F2F2"/>
              </a:solidFill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838200" y="2279561"/>
            <a:ext cx="10515600" cy="3897402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/>
              <a:t>Εξιτήριο μετά από 11 ημέρες  </a:t>
            </a:r>
          </a:p>
          <a:p>
            <a:pPr eaLnBrk="1" hangingPunct="1">
              <a:defRPr/>
            </a:pPr>
            <a:r>
              <a:rPr lang="en-US" dirty="0" smtClean="0"/>
              <a:t> </a:t>
            </a:r>
            <a:r>
              <a:rPr lang="en-US" dirty="0"/>
              <a:t>Medrol 16mg  </a:t>
            </a:r>
            <a:r>
              <a:rPr lang="en-US" dirty="0" smtClean="0"/>
              <a:t>3x1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omeprazol</a:t>
            </a:r>
            <a:r>
              <a:rPr lang="en-US" dirty="0"/>
              <a:t> </a:t>
            </a:r>
            <a:r>
              <a:rPr lang="en-US" dirty="0" smtClean="0"/>
              <a:t>20mg1x1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n-US" dirty="0"/>
              <a:t>calcium </a:t>
            </a:r>
            <a:r>
              <a:rPr lang="en-US" dirty="0" err="1"/>
              <a:t>vitD</a:t>
            </a:r>
            <a:r>
              <a:rPr lang="en-US" dirty="0"/>
              <a:t>  1x1.  </a:t>
            </a:r>
            <a:endParaRPr lang="el-GR" dirty="0"/>
          </a:p>
          <a:p>
            <a:pPr>
              <a:defRPr/>
            </a:pPr>
            <a:r>
              <a:rPr lang="el-GR" dirty="0" smtClean="0"/>
              <a:t>Προσθήκη </a:t>
            </a:r>
            <a:r>
              <a:rPr lang="en-US" dirty="0" err="1" smtClean="0"/>
              <a:t>leflunomide</a:t>
            </a:r>
            <a:r>
              <a:rPr lang="en-US" dirty="0" smtClean="0"/>
              <a:t> 20mg</a:t>
            </a:r>
            <a:r>
              <a:rPr lang="el-GR" dirty="0" smtClean="0"/>
              <a:t>/</a:t>
            </a:r>
            <a:r>
              <a:rPr lang="en-US" dirty="0" smtClean="0"/>
              <a:t>day</a:t>
            </a:r>
            <a:endParaRPr lang="el-GR" dirty="0" smtClean="0"/>
          </a:p>
          <a:p>
            <a:pPr>
              <a:defRPr/>
            </a:pPr>
            <a:r>
              <a:rPr lang="el-GR" dirty="0" smtClean="0"/>
              <a:t>Η ασθενής παραδέχτηκε ότι λίγο πριν την έναρξη του </a:t>
            </a:r>
            <a:r>
              <a:rPr lang="en-US" dirty="0" err="1" smtClean="0"/>
              <a:t>tocilizumab</a:t>
            </a:r>
            <a:r>
              <a:rPr lang="el-GR" dirty="0"/>
              <a:t> </a:t>
            </a:r>
            <a:r>
              <a:rPr lang="el-GR" dirty="0" smtClean="0"/>
              <a:t>είχε σταματήσει την κορτιζόνη.</a:t>
            </a:r>
            <a:endParaRPr lang="en-US" dirty="0" smtClean="0"/>
          </a:p>
          <a:p>
            <a:pPr eaLnBrk="1" hangingPunct="1">
              <a:defRPr/>
            </a:pPr>
            <a:endParaRPr lang="el-GR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/>
          </a:p>
          <a:p>
            <a:pPr eaLnBrk="1" hangingPunct="1">
              <a:defRPr/>
            </a:pPr>
            <a:endParaRPr lang="el-GR" dirty="0" smtClean="0"/>
          </a:p>
          <a:p>
            <a:pPr eaLnBrk="1" hangingPunct="1">
              <a:defRPr/>
            </a:pPr>
            <a:endParaRPr lang="el-GR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6503988"/>
            <a:ext cx="12192000" cy="354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/>
              <a:t>8</a:t>
            </a:r>
            <a:r>
              <a:rPr lang="el-GR" baseline="30000"/>
              <a:t>ο</a:t>
            </a:r>
            <a:r>
              <a:rPr lang="el-GR"/>
              <a:t> Κρητοκυπριακό Συμπόσιο Ρευματολογίας- Ηράκλειο Κρήτη 28-30 Οκτωβρίου 2016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el-GR" b="1" smtClean="0">
                <a:solidFill>
                  <a:srgbClr val="F2F2F2"/>
                </a:solidFill>
              </a:rPr>
              <a:t>Παρούσα νόσος</a:t>
            </a:r>
            <a:endParaRPr lang="en-US" b="1" smtClean="0">
              <a:solidFill>
                <a:srgbClr val="F2F2F2"/>
              </a:solidFill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838200" y="1944688"/>
            <a:ext cx="10515600" cy="4232275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/>
              <a:t>Σε καλή κατάσταση χωρίς συμπτώματα</a:t>
            </a:r>
          </a:p>
          <a:p>
            <a:pPr eaLnBrk="1" hangingPunct="1">
              <a:defRPr/>
            </a:pPr>
            <a:r>
              <a:rPr lang="el-GR" dirty="0" smtClean="0"/>
              <a:t>Η</a:t>
            </a:r>
            <a:r>
              <a:rPr lang="en-US" dirty="0" smtClean="0"/>
              <a:t>b 13, CRP 4,7 (&lt;5)</a:t>
            </a:r>
            <a:endParaRPr lang="el-GR" dirty="0" smtClean="0"/>
          </a:p>
          <a:p>
            <a:pPr eaLnBrk="1" hangingPunct="1">
              <a:defRPr/>
            </a:pPr>
            <a:r>
              <a:rPr lang="en-US" dirty="0" smtClean="0"/>
              <a:t>Medrol </a:t>
            </a:r>
            <a:r>
              <a:rPr lang="el-GR" dirty="0" smtClean="0"/>
              <a:t>4</a:t>
            </a:r>
            <a:r>
              <a:rPr lang="en-US" dirty="0" smtClean="0"/>
              <a:t>mg  </a:t>
            </a:r>
            <a:r>
              <a:rPr lang="el-GR" dirty="0" smtClean="0"/>
              <a:t>½ χ1, </a:t>
            </a:r>
            <a:r>
              <a:rPr lang="en-US" dirty="0" err="1" smtClean="0"/>
              <a:t>leflunomide</a:t>
            </a:r>
            <a:r>
              <a:rPr lang="en-US" dirty="0" smtClean="0"/>
              <a:t> 20mg</a:t>
            </a:r>
            <a:r>
              <a:rPr lang="el-GR" dirty="0" smtClean="0"/>
              <a:t>/</a:t>
            </a:r>
            <a:r>
              <a:rPr lang="en-US" dirty="0" smtClean="0"/>
              <a:t>day</a:t>
            </a:r>
            <a:r>
              <a:rPr lang="el-GR" dirty="0" smtClean="0"/>
              <a:t>,</a:t>
            </a:r>
            <a:r>
              <a:rPr lang="en-US" dirty="0"/>
              <a:t> calcium </a:t>
            </a:r>
            <a:r>
              <a:rPr lang="en-US" dirty="0" err="1"/>
              <a:t>vitD</a:t>
            </a:r>
            <a:r>
              <a:rPr lang="en-US" dirty="0"/>
              <a:t>  1x1</a:t>
            </a:r>
            <a:endParaRPr lang="en-US" dirty="0" smtClean="0"/>
          </a:p>
          <a:p>
            <a:pPr eaLnBrk="1" hangingPunct="1">
              <a:defRPr/>
            </a:pPr>
            <a:endParaRPr lang="el-GR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/>
          </a:p>
          <a:p>
            <a:pPr eaLnBrk="1" hangingPunct="1">
              <a:defRPr/>
            </a:pPr>
            <a:endParaRPr lang="el-GR" dirty="0" smtClean="0"/>
          </a:p>
          <a:p>
            <a:pPr eaLnBrk="1" hangingPunct="1">
              <a:defRPr/>
            </a:pPr>
            <a:endParaRPr lang="el-GR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6503988"/>
            <a:ext cx="12192000" cy="354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/>
              <a:t>8</a:t>
            </a:r>
            <a:r>
              <a:rPr lang="el-GR" baseline="30000"/>
              <a:t>ο</a:t>
            </a:r>
            <a:r>
              <a:rPr lang="el-GR"/>
              <a:t> Κρητοκυπριακό Συμπόσιο Ρευματολογίας- Ηράκλειο Κρήτη 28-30 Οκτωβρίου 2016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Συμπεράσματα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82591"/>
            <a:ext cx="10515600" cy="3794371"/>
          </a:xfrm>
        </p:spPr>
        <p:txBody>
          <a:bodyPr/>
          <a:lstStyle/>
          <a:p>
            <a:r>
              <a:rPr lang="el-GR" dirty="0"/>
              <a:t>Η</a:t>
            </a:r>
            <a:r>
              <a:rPr lang="el-GR" dirty="0" smtClean="0"/>
              <a:t> </a:t>
            </a:r>
            <a:r>
              <a:rPr lang="el-GR" dirty="0" err="1" smtClean="0"/>
              <a:t>μηνιγγοεγκεφαλίτιδα</a:t>
            </a:r>
            <a:r>
              <a:rPr lang="el-GR" dirty="0" smtClean="0"/>
              <a:t> σαν εκδήλωση της νόσου </a:t>
            </a:r>
            <a:r>
              <a:rPr lang="en-US" dirty="0" smtClean="0"/>
              <a:t>Still (</a:t>
            </a:r>
            <a:r>
              <a:rPr lang="el-GR" dirty="0" smtClean="0"/>
              <a:t>αν και σπάνια</a:t>
            </a:r>
            <a:r>
              <a:rPr lang="en-US" dirty="0" smtClean="0"/>
              <a:t>)</a:t>
            </a:r>
            <a:r>
              <a:rPr lang="el-GR" dirty="0" smtClean="0"/>
              <a:t> έχει </a:t>
            </a:r>
            <a:r>
              <a:rPr lang="el-GR" dirty="0" err="1" smtClean="0"/>
              <a:t>περιγραφεί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 smtClean="0"/>
              <a:t>Η πιθανότητα λοιμώδους ή άλλης αιτιολογίας ( φάρμακα, κακοήθεια) θα πρέπει πάντοτε να έχει αποκλειστεί.</a:t>
            </a:r>
          </a:p>
          <a:p>
            <a:r>
              <a:rPr lang="el-GR" dirty="0" smtClean="0"/>
              <a:t>Το </a:t>
            </a:r>
            <a:r>
              <a:rPr lang="en-US" dirty="0" err="1" smtClean="0"/>
              <a:t>tocilizumab</a:t>
            </a:r>
            <a:r>
              <a:rPr lang="en-US" dirty="0" smtClean="0"/>
              <a:t> </a:t>
            </a:r>
            <a:r>
              <a:rPr lang="el-GR" dirty="0" smtClean="0"/>
              <a:t>έχει χρησιμοποιηθεί με επιτυχία σαν θεραπεία διάσωσης στην </a:t>
            </a:r>
            <a:r>
              <a:rPr lang="el-GR" dirty="0" err="1" smtClean="0"/>
              <a:t>μηνιγγοεγκεφαλίτιδα</a:t>
            </a:r>
            <a:r>
              <a:rPr lang="el-GR" dirty="0" smtClean="0"/>
              <a:t> της νόσου </a:t>
            </a:r>
            <a:r>
              <a:rPr lang="en-US" dirty="0" smtClean="0"/>
              <a:t>Still.</a:t>
            </a:r>
            <a:endParaRPr lang="el-GR" dirty="0" smtClean="0"/>
          </a:p>
          <a:p>
            <a:endParaRPr lang="el-GR" dirty="0" smtClean="0"/>
          </a:p>
          <a:p>
            <a:endParaRPr lang="en-US" dirty="0" smtClean="0"/>
          </a:p>
          <a:p>
            <a:endParaRPr lang="el-GR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990600" y="517525"/>
            <a:ext cx="10515600" cy="13255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9pPr>
          </a:lstStyle>
          <a:p>
            <a:pPr eaLnBrk="1" hangingPunct="1"/>
            <a:r>
              <a:rPr lang="el-GR" b="1" dirty="0">
                <a:solidFill>
                  <a:srgbClr val="F2F2F2"/>
                </a:solidFill>
              </a:rPr>
              <a:t>Σ</a:t>
            </a:r>
            <a:r>
              <a:rPr lang="el-GR" b="1" dirty="0" smtClean="0">
                <a:solidFill>
                  <a:srgbClr val="F2F2F2"/>
                </a:solidFill>
              </a:rPr>
              <a:t>υμπεράσματα</a:t>
            </a:r>
            <a:endParaRPr lang="en-US" b="1" dirty="0" smtClean="0">
              <a:solidFill>
                <a:srgbClr val="F2F2F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503988"/>
            <a:ext cx="12192000" cy="354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/>
              <a:t>8</a:t>
            </a:r>
            <a:r>
              <a:rPr lang="el-GR" baseline="30000"/>
              <a:t>ο</a:t>
            </a:r>
            <a:r>
              <a:rPr lang="el-GR"/>
              <a:t> Κρητοκυπριακό Συμπόσιο Ρευματολογίας- Ηράκλειο Κρήτη 28-30 Οκτωβρίου 2016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14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0619"/>
            <a:ext cx="10515600" cy="4116343"/>
          </a:xfrm>
        </p:spPr>
        <p:txBody>
          <a:bodyPr/>
          <a:lstStyle/>
          <a:p>
            <a:r>
              <a:rPr lang="el-GR" dirty="0" smtClean="0"/>
              <a:t>1)</a:t>
            </a:r>
            <a:r>
              <a:rPr lang="en-US" dirty="0" smtClean="0"/>
              <a:t>W</a:t>
            </a:r>
            <a:r>
              <a:rPr lang="en-US" dirty="0"/>
              <a:t>. BROCKLE, C. E1SENHUT, F-D. </a:t>
            </a:r>
            <a:r>
              <a:rPr lang="en-US" dirty="0" smtClean="0"/>
              <a:t>GOEBEL</a:t>
            </a:r>
            <a:r>
              <a:rPr lang="el-GR" dirty="0" smtClean="0"/>
              <a:t>Ε.</a:t>
            </a:r>
            <a:r>
              <a:rPr lang="en-US" dirty="0" smtClean="0"/>
              <a:t>Cerebral </a:t>
            </a:r>
            <a:r>
              <a:rPr lang="en-US" dirty="0"/>
              <a:t>Involvement in Adult Onset Still's </a:t>
            </a:r>
            <a:r>
              <a:rPr lang="en-US" dirty="0" smtClean="0"/>
              <a:t>Disease</a:t>
            </a:r>
            <a:r>
              <a:rPr lang="el-GR" dirty="0" smtClean="0"/>
              <a:t>.</a:t>
            </a:r>
            <a:r>
              <a:rPr lang="pt-BR" i="1" dirty="0"/>
              <a:t> Clinical rheumatology, </a:t>
            </a:r>
            <a:r>
              <a:rPr lang="pt-BR" dirty="0"/>
              <a:t>1992, 11, N ~ </a:t>
            </a:r>
            <a:r>
              <a:rPr lang="pt-BR" dirty="0" smtClean="0"/>
              <a:t>2</a:t>
            </a:r>
            <a:endParaRPr lang="el-GR" dirty="0" smtClean="0"/>
          </a:p>
          <a:p>
            <a:r>
              <a:rPr lang="el-GR" dirty="0" smtClean="0"/>
              <a:t>2)</a:t>
            </a:r>
            <a:r>
              <a:rPr lang="en-US" dirty="0"/>
              <a:t> </a:t>
            </a:r>
            <a:r>
              <a:rPr lang="en-US" dirty="0" err="1"/>
              <a:t>Bharath</a:t>
            </a:r>
            <a:r>
              <a:rPr lang="en-US" dirty="0"/>
              <a:t> Manu </a:t>
            </a:r>
            <a:r>
              <a:rPr lang="en-US" dirty="0" err="1"/>
              <a:t>Akkara</a:t>
            </a:r>
            <a:r>
              <a:rPr lang="en-US" dirty="0"/>
              <a:t> </a:t>
            </a:r>
            <a:r>
              <a:rPr lang="en-US" dirty="0" err="1"/>
              <a:t>Veetil</a:t>
            </a:r>
            <a:r>
              <a:rPr lang="en-US" dirty="0"/>
              <a:t> • Alan H. </a:t>
            </a:r>
            <a:r>
              <a:rPr lang="en-US" dirty="0" smtClean="0"/>
              <a:t>Yee</a:t>
            </a:r>
            <a:r>
              <a:rPr lang="el-GR" dirty="0" smtClean="0"/>
              <a:t> </a:t>
            </a:r>
            <a:r>
              <a:rPr lang="en-US" dirty="0" smtClean="0"/>
              <a:t> all.</a:t>
            </a:r>
            <a:r>
              <a:rPr lang="en-US" dirty="0"/>
              <a:t> Aseptic meningitis in adult onset Still’s </a:t>
            </a:r>
            <a:r>
              <a:rPr lang="en-US" dirty="0" smtClean="0"/>
              <a:t>disease.</a:t>
            </a:r>
            <a:r>
              <a:rPr lang="en-US" dirty="0"/>
              <a:t> </a:t>
            </a:r>
            <a:r>
              <a:rPr lang="en-US" dirty="0" err="1"/>
              <a:t>Rheumatol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(2012) </a:t>
            </a:r>
            <a:r>
              <a:rPr lang="en-US" dirty="0" smtClean="0"/>
              <a:t>32:4031–4034</a:t>
            </a:r>
          </a:p>
          <a:p>
            <a:r>
              <a:rPr lang="en-US" dirty="0" smtClean="0"/>
              <a:t>3)</a:t>
            </a:r>
            <a:r>
              <a:rPr lang="en-US" dirty="0"/>
              <a:t> Girish R. </a:t>
            </a:r>
            <a:r>
              <a:rPr lang="en-US" dirty="0" err="1" smtClean="0"/>
              <a:t>Sabnis</a:t>
            </a:r>
            <a:r>
              <a:rPr lang="en-US" dirty="0" smtClean="0"/>
              <a:t>, </a:t>
            </a:r>
            <a:r>
              <a:rPr lang="en-US" dirty="0" err="1"/>
              <a:t>Yojana</a:t>
            </a:r>
            <a:r>
              <a:rPr lang="en-US" dirty="0"/>
              <a:t> A. </a:t>
            </a:r>
            <a:r>
              <a:rPr lang="en-US" dirty="0" err="1"/>
              <a:t>Gokhale</a:t>
            </a:r>
            <a:r>
              <a:rPr lang="en-US" dirty="0"/>
              <a:t>, </a:t>
            </a:r>
            <a:r>
              <a:rPr lang="en-US" dirty="0" err="1" smtClean="0"/>
              <a:t>Uday</a:t>
            </a:r>
            <a:r>
              <a:rPr lang="en-US" dirty="0" smtClean="0"/>
              <a:t> </a:t>
            </a:r>
            <a:r>
              <a:rPr lang="en-US" dirty="0"/>
              <a:t>P. </a:t>
            </a:r>
            <a:r>
              <a:rPr lang="en-US" dirty="0" smtClean="0"/>
              <a:t>Kulkarni. Tocilizumab </a:t>
            </a:r>
            <a:r>
              <a:rPr lang="en-US" dirty="0"/>
              <a:t>in Refractory Adult-Onset Still’s Disease </a:t>
            </a:r>
            <a:r>
              <a:rPr lang="en-US" dirty="0" smtClean="0"/>
              <a:t>with Aseptic </a:t>
            </a:r>
            <a:r>
              <a:rPr lang="en-US" dirty="0"/>
              <a:t>Meningitis—Efficacy of Interleukin-6 Blockade </a:t>
            </a:r>
            <a:r>
              <a:rPr lang="en-US" dirty="0" smtClean="0"/>
              <a:t>and Review </a:t>
            </a:r>
            <a:r>
              <a:rPr lang="en-US" dirty="0"/>
              <a:t>of the Literature. </a:t>
            </a:r>
            <a:r>
              <a:rPr lang="en-US" dirty="0" err="1" smtClean="0">
                <a:hlinkClick r:id="rId2" tooltip="Seminars in arthritis and rheumatism."/>
              </a:rPr>
              <a:t>Semin</a:t>
            </a:r>
            <a:r>
              <a:rPr lang="en-US" dirty="0" smtClean="0">
                <a:hlinkClick r:id="rId2" tooltip="Seminars in arthritis and rheumatism."/>
              </a:rPr>
              <a:t> </a:t>
            </a:r>
            <a:r>
              <a:rPr lang="en-US" dirty="0">
                <a:hlinkClick r:id="rId2" tooltip="Seminars in arthritis and rheumatism."/>
              </a:rPr>
              <a:t>Arthritis Rheum.</a:t>
            </a:r>
            <a:r>
              <a:rPr lang="en-US" dirty="0"/>
              <a:t> 2011 Feb;40(4):365-8. </a:t>
            </a:r>
          </a:p>
          <a:p>
            <a:endParaRPr lang="el-GR" dirty="0"/>
          </a:p>
        </p:txBody>
      </p:sp>
      <p:sp>
        <p:nvSpPr>
          <p:cNvPr id="4" name="Rectangle 3"/>
          <p:cNvSpPr/>
          <p:nvPr/>
        </p:nvSpPr>
        <p:spPr>
          <a:xfrm>
            <a:off x="0" y="6503988"/>
            <a:ext cx="12192000" cy="354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/>
              <a:t>8</a:t>
            </a:r>
            <a:r>
              <a:rPr lang="el-GR" baseline="30000"/>
              <a:t>ο</a:t>
            </a:r>
            <a:r>
              <a:rPr lang="el-GR"/>
              <a:t> Κρητοκυπριακό Συμπόσιο Ρευματολογίας- Ηράκλειο Κρήτη 28-30 Οκτωβρίου 2016 </a:t>
            </a:r>
            <a:endParaRPr lang="fr-FR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el-GR" b="1" dirty="0" smtClean="0">
                <a:solidFill>
                  <a:srgbClr val="F2F2F2"/>
                </a:solidFill>
              </a:rPr>
              <a:t>Βιβλιογραφία</a:t>
            </a:r>
            <a:endParaRPr lang="en-US" b="1" dirty="0" smtClean="0">
              <a:solidFill>
                <a:srgbClr val="F2F2F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11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>
              <a:defRPr/>
            </a:pPr>
            <a:r>
              <a:rPr lang="el-GR" b="1" dirty="0" smtClean="0">
                <a:solidFill>
                  <a:schemeClr val="bg1">
                    <a:lumMod val="95000"/>
                  </a:schemeClr>
                </a:solidFill>
              </a:rPr>
              <a:t>Εισαγωγή 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838200" y="2941638"/>
            <a:ext cx="10515600" cy="3235325"/>
          </a:xfrm>
        </p:spPr>
        <p:txBody>
          <a:bodyPr/>
          <a:lstStyle/>
          <a:p>
            <a:pPr eaLnBrk="1" hangingPunct="1"/>
            <a:r>
              <a:rPr lang="el-GR" smtClean="0"/>
              <a:t>Γυναίκα 21 ετών διακομίζεται στην ΜΕΘ του νοσοκομείου μας, από την ΜΕΘ περιφερειακού νοσοκομείου, όπου νοσηλευόταν λόγω μηνιγγοεγκεφαλίτιδας, λόγω επιδείνωσης της νευρολογικής εικόνας.</a:t>
            </a:r>
            <a:endParaRPr lang="en-US" smtClean="0"/>
          </a:p>
        </p:txBody>
      </p:sp>
      <p:sp>
        <p:nvSpPr>
          <p:cNvPr id="4" name="Rectangle 3"/>
          <p:cNvSpPr/>
          <p:nvPr/>
        </p:nvSpPr>
        <p:spPr>
          <a:xfrm>
            <a:off x="0" y="6503988"/>
            <a:ext cx="12192000" cy="354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/>
              <a:t>8</a:t>
            </a:r>
            <a:r>
              <a:rPr lang="el-GR" baseline="30000"/>
              <a:t>ο</a:t>
            </a:r>
            <a:r>
              <a:rPr lang="el-GR"/>
              <a:t> Κρητοκυπριακό Συμπόσιο Ρευματολογίας- Ηράκλειο Κρήτη 28-30 Οκτωβρίου 2016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el-GR" b="1" smtClean="0">
                <a:solidFill>
                  <a:srgbClr val="F2F2F2"/>
                </a:solidFill>
              </a:rPr>
              <a:t>Ιστορικό 1</a:t>
            </a:r>
            <a:endParaRPr lang="en-US" b="1" smtClean="0">
              <a:solidFill>
                <a:srgbClr val="F2F2F2"/>
              </a:solidFill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838200" y="2125013"/>
            <a:ext cx="10515600" cy="4051949"/>
          </a:xfrm>
        </p:spPr>
        <p:txBody>
          <a:bodyPr/>
          <a:lstStyle/>
          <a:p>
            <a:pPr eaLnBrk="1" hangingPunct="1"/>
            <a:r>
              <a:rPr lang="el-GR" dirty="0" err="1" smtClean="0"/>
              <a:t>Γοναναλγία</a:t>
            </a:r>
            <a:r>
              <a:rPr lang="el-GR" dirty="0" smtClean="0"/>
              <a:t> </a:t>
            </a:r>
            <a:r>
              <a:rPr lang="el-GR" dirty="0" err="1" smtClean="0"/>
              <a:t>άμφω</a:t>
            </a:r>
            <a:r>
              <a:rPr lang="en-US" dirty="0" smtClean="0"/>
              <a:t> </a:t>
            </a:r>
            <a:r>
              <a:rPr lang="el-GR" dirty="0" smtClean="0"/>
              <a:t>και πυρετό προ έτους για την οποία επισκέφτηκε </a:t>
            </a:r>
            <a:r>
              <a:rPr lang="el-GR" dirty="0" err="1" smtClean="0"/>
              <a:t>ορθοπαιδικό</a:t>
            </a:r>
            <a:r>
              <a:rPr lang="el-GR" dirty="0" smtClean="0"/>
              <a:t> και έλαβε αγωγή με </a:t>
            </a:r>
            <a:r>
              <a:rPr lang="en-US" dirty="0" smtClean="0"/>
              <a:t>NSAIDs </a:t>
            </a:r>
            <a:r>
              <a:rPr lang="el-GR" dirty="0" smtClean="0"/>
              <a:t>και αντιβίωση.</a:t>
            </a:r>
          </a:p>
          <a:p>
            <a:pPr eaLnBrk="1" hangingPunct="1"/>
            <a:r>
              <a:rPr lang="el-GR" dirty="0" smtClean="0"/>
              <a:t>Ένα μήνα αργότερα νοσηλεύτηκε στην παθολογική κλινική περιφερικού νοσοκομείου λόγω </a:t>
            </a:r>
            <a:r>
              <a:rPr lang="el-GR" dirty="0" err="1" smtClean="0"/>
              <a:t>εμπυρέτου</a:t>
            </a:r>
            <a:r>
              <a:rPr lang="el-GR" dirty="0" smtClean="0"/>
              <a:t> 39</a:t>
            </a:r>
            <a:r>
              <a:rPr lang="en-US" dirty="0" smtClean="0"/>
              <a:t> C</a:t>
            </a:r>
            <a:r>
              <a:rPr lang="el-GR" dirty="0" smtClean="0"/>
              <a:t> -</a:t>
            </a:r>
            <a:r>
              <a:rPr lang="el-GR" dirty="0" err="1" smtClean="0"/>
              <a:t>φαρυγγαλγίας</a:t>
            </a:r>
            <a:r>
              <a:rPr lang="el-GR" dirty="0" smtClean="0"/>
              <a:t>- μεταναστευτικής αρθρίτιδας μεγάλων αρθρώσεων.</a:t>
            </a:r>
            <a:endParaRPr lang="en-US" dirty="0" smtClean="0"/>
          </a:p>
          <a:p>
            <a:pPr eaLnBrk="1" hangingPunct="1"/>
            <a:r>
              <a:rPr lang="el-GR" dirty="0" smtClean="0"/>
              <a:t>Διάγνωση εξόδου</a:t>
            </a:r>
            <a:r>
              <a:rPr lang="en-US" dirty="0" smtClean="0"/>
              <a:t>: </a:t>
            </a:r>
            <a:r>
              <a:rPr lang="el-GR" dirty="0" smtClean="0"/>
              <a:t>Νόσος </a:t>
            </a:r>
            <a:r>
              <a:rPr lang="en-US" dirty="0" smtClean="0"/>
              <a:t>Still </a:t>
            </a:r>
            <a:r>
              <a:rPr lang="el-GR" dirty="0" smtClean="0"/>
              <a:t>των ενηλίκων. Αγωγή </a:t>
            </a:r>
            <a:r>
              <a:rPr lang="en-US" dirty="0" smtClean="0"/>
              <a:t>Medrol</a:t>
            </a:r>
            <a:r>
              <a:rPr lang="el-GR" dirty="0" smtClean="0"/>
              <a:t> </a:t>
            </a:r>
            <a:r>
              <a:rPr lang="en-US" dirty="0" smtClean="0"/>
              <a:t>16mg 1X</a:t>
            </a:r>
            <a:r>
              <a:rPr lang="el-GR" dirty="0" smtClean="0"/>
              <a:t>3</a:t>
            </a:r>
            <a:r>
              <a:rPr lang="en-US" dirty="0" smtClean="0"/>
              <a:t>, omeprazole 20 mg ,alendronate 70/mg /week,  calcium </a:t>
            </a:r>
            <a:r>
              <a:rPr lang="en-US" dirty="0" err="1" smtClean="0"/>
              <a:t>Vit</a:t>
            </a:r>
            <a:r>
              <a:rPr lang="en-US" dirty="0" smtClean="0"/>
              <a:t> D</a:t>
            </a:r>
            <a:r>
              <a:rPr lang="el-GR" dirty="0" smtClean="0"/>
              <a:t>.</a:t>
            </a:r>
          </a:p>
          <a:p>
            <a:pPr marL="0" indent="0" eaLnBrk="1" hangingPunct="1">
              <a:buNone/>
            </a:pPr>
            <a:r>
              <a:rPr lang="en-US" dirty="0" smtClean="0"/>
              <a:t> </a:t>
            </a:r>
            <a:endParaRPr lang="el-GR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6503988"/>
            <a:ext cx="12192000" cy="354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/>
              <a:t>8</a:t>
            </a:r>
            <a:r>
              <a:rPr lang="el-GR" baseline="30000"/>
              <a:t>ο</a:t>
            </a:r>
            <a:r>
              <a:rPr lang="el-GR"/>
              <a:t> Κρητοκυπριακό Συμπόσιο Ρευματολογίας- Ηράκλειο Κρήτη 28-30 Οκτωβρίου 2016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el-GR" b="1" smtClean="0">
                <a:solidFill>
                  <a:srgbClr val="F2F2F2"/>
                </a:solidFill>
              </a:rPr>
              <a:t>Ιστορικό 2</a:t>
            </a:r>
            <a:endParaRPr lang="en-US" b="1" smtClean="0">
              <a:solidFill>
                <a:srgbClr val="F2F2F2"/>
              </a:solidFill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838200" y="2202287"/>
            <a:ext cx="10515600" cy="3974676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/>
              <a:t>Στους επόμενους μήνες έγινε προσπάθεια ελάττωσης της κορτιζόνης  με προσθήκη </a:t>
            </a:r>
            <a:r>
              <a:rPr lang="en-US" dirty="0"/>
              <a:t>methotrexate </a:t>
            </a:r>
            <a:r>
              <a:rPr lang="el-GR" dirty="0"/>
              <a:t>(μη ανεκτή) και </a:t>
            </a:r>
            <a:r>
              <a:rPr lang="en-US" dirty="0" err="1"/>
              <a:t>azathioprime</a:t>
            </a:r>
            <a:r>
              <a:rPr lang="en-US" dirty="0"/>
              <a:t> 150mg/day</a:t>
            </a:r>
            <a:r>
              <a:rPr lang="el-GR" dirty="0"/>
              <a:t> με μη ικανοποιητικά </a:t>
            </a:r>
            <a:r>
              <a:rPr lang="el-GR" dirty="0" smtClean="0"/>
              <a:t>αποτελέσματα </a:t>
            </a:r>
            <a:r>
              <a:rPr lang="en-US" dirty="0" smtClean="0"/>
              <a:t>{</a:t>
            </a:r>
            <a:r>
              <a:rPr lang="el-GR" dirty="0" smtClean="0"/>
              <a:t>(πυρετός, αναιμία </a:t>
            </a:r>
            <a:r>
              <a:rPr lang="en-US" dirty="0" smtClean="0"/>
              <a:t>CRP 100 (&lt;5mg)}</a:t>
            </a:r>
            <a:r>
              <a:rPr lang="el-GR" dirty="0" smtClean="0"/>
              <a:t>.</a:t>
            </a:r>
            <a:r>
              <a:rPr lang="en-US" dirty="0" smtClean="0"/>
              <a:t> </a:t>
            </a:r>
          </a:p>
          <a:p>
            <a:pPr eaLnBrk="1" hangingPunct="1">
              <a:defRPr/>
            </a:pPr>
            <a:r>
              <a:rPr lang="el-GR" dirty="0" smtClean="0"/>
              <a:t>Ένα μήνα πριν της εισαγωγής της έγινε έναρξη αγωγής με </a:t>
            </a:r>
            <a:r>
              <a:rPr lang="en-US" dirty="0" err="1" smtClean="0"/>
              <a:t>tocilizumab</a:t>
            </a:r>
            <a:r>
              <a:rPr lang="en-US" dirty="0" smtClean="0"/>
              <a:t> 8mg/kg </a:t>
            </a:r>
            <a:r>
              <a:rPr lang="el-GR" dirty="0" smtClean="0"/>
              <a:t>μηνιαίως με δραματική </a:t>
            </a:r>
            <a:r>
              <a:rPr lang="el-GR" dirty="0" err="1" smtClean="0"/>
              <a:t>κλινικοεργαστηριακή</a:t>
            </a:r>
            <a:r>
              <a:rPr lang="el-GR" dirty="0" smtClean="0"/>
              <a:t> βελτίωση.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/>
          </a:p>
          <a:p>
            <a:pPr eaLnBrk="1" hangingPunct="1">
              <a:defRPr/>
            </a:pPr>
            <a:endParaRPr lang="el-GR" dirty="0" smtClean="0"/>
          </a:p>
          <a:p>
            <a:pPr eaLnBrk="1" hangingPunct="1">
              <a:defRPr/>
            </a:pPr>
            <a:endParaRPr lang="el-GR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6503988"/>
            <a:ext cx="12192000" cy="354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/>
              <a:t>8</a:t>
            </a:r>
            <a:r>
              <a:rPr lang="el-GR" baseline="30000"/>
              <a:t>ο</a:t>
            </a:r>
            <a:r>
              <a:rPr lang="el-GR"/>
              <a:t> Κρητοκυπριακό Συμπόσιο Ρευματολογίας- Ηράκλειο Κρήτη 28-30 Οκτωβρίου 2016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el-GR" b="1" smtClean="0">
                <a:solidFill>
                  <a:srgbClr val="F2F2F2"/>
                </a:solidFill>
              </a:rPr>
              <a:t>Ιστορικό 3</a:t>
            </a:r>
            <a:endParaRPr lang="en-US" b="1" smtClean="0">
              <a:solidFill>
                <a:srgbClr val="F2F2F2"/>
              </a:solidFill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17713"/>
            <a:ext cx="5181600" cy="4159250"/>
          </a:xfrm>
        </p:spPr>
        <p:txBody>
          <a:bodyPr/>
          <a:lstStyle/>
          <a:p>
            <a:pPr eaLnBrk="1" hangingPunct="1"/>
            <a:r>
              <a:rPr lang="el-GR" dirty="0" smtClean="0"/>
              <a:t>Μερικές ημέρες πριν την 2</a:t>
            </a:r>
            <a:r>
              <a:rPr lang="el-GR" baseline="30000" dirty="0" smtClean="0"/>
              <a:t>η</a:t>
            </a:r>
            <a:r>
              <a:rPr lang="el-GR" dirty="0" smtClean="0"/>
              <a:t> δόση  του</a:t>
            </a:r>
            <a:r>
              <a:rPr lang="en-US" dirty="0" smtClean="0"/>
              <a:t> </a:t>
            </a:r>
            <a:r>
              <a:rPr lang="en-US" dirty="0" err="1" smtClean="0"/>
              <a:t>tocilizumab</a:t>
            </a:r>
            <a:r>
              <a:rPr lang="en-US" dirty="0" smtClean="0"/>
              <a:t> </a:t>
            </a:r>
            <a:r>
              <a:rPr lang="el-GR" dirty="0" smtClean="0"/>
              <a:t>επανεμφανίστηκε ο πυρετός και ερύθημα κάτω άκρων.</a:t>
            </a:r>
          </a:p>
          <a:p>
            <a:pPr eaLnBrk="1" hangingPunct="1"/>
            <a:r>
              <a:rPr lang="el-GR" dirty="0" smtClean="0"/>
              <a:t>Σε αυτά προστέθηκαν διάχυτη κεφαλαλγία</a:t>
            </a:r>
            <a:r>
              <a:rPr lang="en-US" dirty="0" smtClean="0"/>
              <a:t>-</a:t>
            </a:r>
            <a:r>
              <a:rPr lang="el-GR" dirty="0" smtClean="0"/>
              <a:t>έμετοι</a:t>
            </a:r>
            <a:r>
              <a:rPr lang="en-US" dirty="0" smtClean="0"/>
              <a:t>- </a:t>
            </a:r>
            <a:r>
              <a:rPr lang="el-GR" dirty="0" smtClean="0"/>
              <a:t>αυχενική δυσκαμψία και η ασθενής εισήχθη στην παθολογική κλινική σαν πιθανή μηνιγγίτιδα.</a:t>
            </a:r>
          </a:p>
          <a:p>
            <a:pPr eaLnBrk="1" hangingPunct="1"/>
            <a:endParaRPr lang="el-GR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l-GR" dirty="0" smtClean="0"/>
          </a:p>
          <a:p>
            <a:pPr eaLnBrk="1" hangingPunct="1"/>
            <a:endParaRPr lang="el-GR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17411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643688" y="1825625"/>
            <a:ext cx="4238625" cy="4351338"/>
          </a:xfrm>
        </p:spPr>
      </p:pic>
      <p:sp>
        <p:nvSpPr>
          <p:cNvPr id="4" name="Rectangle 3"/>
          <p:cNvSpPr/>
          <p:nvPr/>
        </p:nvSpPr>
        <p:spPr>
          <a:xfrm>
            <a:off x="0" y="6503988"/>
            <a:ext cx="12192000" cy="354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/>
              <a:t>8</a:t>
            </a:r>
            <a:r>
              <a:rPr lang="el-GR" baseline="30000"/>
              <a:t>ο</a:t>
            </a:r>
            <a:r>
              <a:rPr lang="el-GR"/>
              <a:t> Κρητοκυπριακό Συμπόσιο Ρευματολογίας- Ηράκλειο Κρήτη 28-30 Οκτωβρίου 2016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>
              <a:defRPr/>
            </a:pPr>
            <a:r>
              <a:rPr lang="el-GR" b="1" dirty="0" smtClean="0">
                <a:solidFill>
                  <a:schemeClr val="bg1">
                    <a:lumMod val="95000"/>
                  </a:schemeClr>
                </a:solidFill>
              </a:rPr>
              <a:t>Νοσηλεία </a:t>
            </a:r>
            <a:r>
              <a:rPr lang="el-GR" b="1" dirty="0">
                <a:solidFill>
                  <a:schemeClr val="bg1">
                    <a:lumMod val="95000"/>
                  </a:schemeClr>
                </a:solidFill>
              </a:rPr>
              <a:t>στην </a:t>
            </a:r>
            <a:r>
              <a:rPr lang="el-GR" b="1" dirty="0" smtClean="0">
                <a:solidFill>
                  <a:schemeClr val="bg1">
                    <a:lumMod val="95000"/>
                  </a:schemeClr>
                </a:solidFill>
              </a:rPr>
              <a:t>ΜΕΘ </a:t>
            </a:r>
            <a:r>
              <a:rPr lang="el-GR" b="1" dirty="0">
                <a:solidFill>
                  <a:schemeClr val="bg1">
                    <a:lumMod val="95000"/>
                  </a:schemeClr>
                </a:solidFill>
              </a:rPr>
              <a:t>του περιφερειακού </a:t>
            </a:r>
            <a:r>
              <a:rPr lang="el-GR" b="1" dirty="0" smtClean="0">
                <a:solidFill>
                  <a:schemeClr val="bg1">
                    <a:lumMod val="95000"/>
                  </a:schemeClr>
                </a:solidFill>
              </a:rPr>
              <a:t>νοσοκομείου1 </a:t>
            </a:r>
            <a:endParaRPr lang="en-US" b="1" dirty="0" smtClean="0">
              <a:solidFill>
                <a:srgbClr val="F2F2F2"/>
              </a:solidFill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838200" y="2060619"/>
            <a:ext cx="10515600" cy="4116343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/>
              <a:t>Αξονική τομογραφία εγκεφάλου με φυσιολογικά ευρήματα</a:t>
            </a:r>
          </a:p>
          <a:p>
            <a:pPr eaLnBrk="1" hangingPunct="1">
              <a:defRPr/>
            </a:pPr>
            <a:r>
              <a:rPr lang="el-GR" dirty="0" err="1" smtClean="0"/>
              <a:t>Οσφυονωτιαία</a:t>
            </a:r>
            <a:r>
              <a:rPr lang="el-GR" dirty="0" smtClean="0"/>
              <a:t> παρακέντηση</a:t>
            </a:r>
            <a:r>
              <a:rPr lang="en-US" dirty="0" smtClean="0"/>
              <a:t>: WBC </a:t>
            </a:r>
            <a:r>
              <a:rPr lang="en-US" dirty="0">
                <a:solidFill>
                  <a:srgbClr val="FF0000"/>
                </a:solidFill>
              </a:rPr>
              <a:t>847</a:t>
            </a:r>
            <a:r>
              <a:rPr lang="en-US" dirty="0"/>
              <a:t> (</a:t>
            </a:r>
            <a:r>
              <a:rPr lang="en-US" dirty="0">
                <a:solidFill>
                  <a:srgbClr val="FF0000"/>
                </a:solidFill>
              </a:rPr>
              <a:t>86</a:t>
            </a:r>
            <a:r>
              <a:rPr lang="en-US" dirty="0"/>
              <a:t>% </a:t>
            </a:r>
            <a:r>
              <a:rPr lang="en-US" dirty="0" err="1"/>
              <a:t>Neu</a:t>
            </a:r>
            <a:r>
              <a:rPr lang="en-US" dirty="0"/>
              <a:t>, 9% </a:t>
            </a:r>
            <a:r>
              <a:rPr lang="en-US" dirty="0" err="1"/>
              <a:t>Lemf</a:t>
            </a:r>
            <a:r>
              <a:rPr lang="en-US" dirty="0" smtClean="0"/>
              <a:t>,), </a:t>
            </a:r>
            <a:r>
              <a:rPr lang="en-US" dirty="0"/>
              <a:t>RBC </a:t>
            </a:r>
            <a:r>
              <a:rPr lang="en-US" dirty="0">
                <a:solidFill>
                  <a:srgbClr val="FF0000"/>
                </a:solidFill>
              </a:rPr>
              <a:t>350</a:t>
            </a:r>
            <a:r>
              <a:rPr lang="en-US" dirty="0"/>
              <a:t>, </a:t>
            </a:r>
            <a:r>
              <a:rPr lang="en-US" dirty="0" err="1"/>
              <a:t>Glu</a:t>
            </a:r>
            <a:r>
              <a:rPr lang="en-US" dirty="0"/>
              <a:t> 38mg/dl, Protein </a:t>
            </a:r>
            <a:r>
              <a:rPr lang="en-US" dirty="0">
                <a:solidFill>
                  <a:srgbClr val="FF0000"/>
                </a:solidFill>
              </a:rPr>
              <a:t>404</a:t>
            </a:r>
            <a:r>
              <a:rPr lang="en-US" dirty="0"/>
              <a:t>mg/dl </a:t>
            </a:r>
            <a:r>
              <a:rPr lang="en-US" dirty="0" smtClean="0"/>
              <a:t> </a:t>
            </a:r>
            <a:r>
              <a:rPr lang="el-GR" dirty="0" smtClean="0"/>
              <a:t>       </a:t>
            </a:r>
            <a:r>
              <a:rPr lang="en-US" dirty="0" smtClean="0"/>
              <a:t>Ceftriaxone</a:t>
            </a:r>
            <a:r>
              <a:rPr lang="el-GR" dirty="0" smtClean="0"/>
              <a:t> </a:t>
            </a:r>
            <a:r>
              <a:rPr lang="en-US" dirty="0" smtClean="0"/>
              <a:t>2g </a:t>
            </a:r>
            <a:r>
              <a:rPr lang="en-US" dirty="0"/>
              <a:t>1X2, Ampicillin 3g, </a:t>
            </a:r>
            <a:r>
              <a:rPr lang="en-US" dirty="0" err="1"/>
              <a:t>Dexamethazone</a:t>
            </a:r>
            <a:r>
              <a:rPr lang="en-US" dirty="0"/>
              <a:t> 4mg </a:t>
            </a:r>
            <a:r>
              <a:rPr lang="en-US" dirty="0" smtClean="0"/>
              <a:t>1x2</a:t>
            </a:r>
            <a:endParaRPr lang="el-GR" dirty="0" smtClean="0"/>
          </a:p>
          <a:p>
            <a:pPr eaLnBrk="1" hangingPunct="1">
              <a:defRPr/>
            </a:pPr>
            <a:r>
              <a:rPr lang="el-GR" dirty="0" smtClean="0"/>
              <a:t> Λοιπός εργαστηριακός</a:t>
            </a:r>
            <a:r>
              <a:rPr lang="en-US" dirty="0" smtClean="0"/>
              <a:t>: CRP </a:t>
            </a:r>
            <a:r>
              <a:rPr lang="en-US" dirty="0"/>
              <a:t>257 </a:t>
            </a:r>
            <a:r>
              <a:rPr lang="en-US" dirty="0" err="1"/>
              <a:t>Hb</a:t>
            </a:r>
            <a:r>
              <a:rPr lang="en-US" dirty="0"/>
              <a:t> 8.2 WBC 6350 (</a:t>
            </a:r>
            <a:r>
              <a:rPr lang="en-US" dirty="0" smtClean="0"/>
              <a:t>88-10</a:t>
            </a:r>
            <a:r>
              <a:rPr lang="el-GR" dirty="0" smtClean="0"/>
              <a:t>), </a:t>
            </a:r>
            <a:r>
              <a:rPr lang="el-GR" dirty="0" err="1" smtClean="0"/>
              <a:t>προκαλσιτονίνη</a:t>
            </a:r>
            <a:r>
              <a:rPr lang="el-GR" dirty="0" smtClean="0"/>
              <a:t> (-), Αιμοκαλλιέργειες, </a:t>
            </a:r>
            <a:r>
              <a:rPr lang="el-GR" dirty="0" err="1" smtClean="0"/>
              <a:t>ουροκαλλιέργιες</a:t>
            </a:r>
            <a:r>
              <a:rPr lang="el-GR" dirty="0" smtClean="0"/>
              <a:t>, καλλιέργεια εγκεφαλονωτιαίου, καλλιέργεια για </a:t>
            </a:r>
            <a:r>
              <a:rPr lang="el-GR" dirty="0" err="1" smtClean="0"/>
              <a:t>κρυπτόκκοκο</a:t>
            </a:r>
            <a:r>
              <a:rPr lang="el-GR" dirty="0" smtClean="0"/>
              <a:t> (-), </a:t>
            </a:r>
            <a:r>
              <a:rPr lang="el-GR" dirty="0" err="1" smtClean="0"/>
              <a:t>ιολογικός</a:t>
            </a:r>
            <a:r>
              <a:rPr lang="el-GR" dirty="0" smtClean="0"/>
              <a:t> (-)</a:t>
            </a:r>
            <a:endParaRPr lang="en-US" dirty="0" smtClean="0"/>
          </a:p>
          <a:p>
            <a:pPr eaLnBrk="1" hangingPunct="1">
              <a:defRPr/>
            </a:pPr>
            <a:endParaRPr lang="el-GR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/>
          </a:p>
          <a:p>
            <a:pPr eaLnBrk="1" hangingPunct="1">
              <a:defRPr/>
            </a:pPr>
            <a:endParaRPr lang="el-GR" dirty="0" smtClean="0"/>
          </a:p>
          <a:p>
            <a:pPr eaLnBrk="1" hangingPunct="1">
              <a:defRPr/>
            </a:pPr>
            <a:endParaRPr lang="el-GR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6503988"/>
            <a:ext cx="12192000" cy="354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/>
              <a:t>8</a:t>
            </a:r>
            <a:r>
              <a:rPr lang="el-GR" baseline="30000"/>
              <a:t>ο</a:t>
            </a:r>
            <a:r>
              <a:rPr lang="el-GR"/>
              <a:t> Κρητοκυπριακό Συμπόσιο Ρευματολογίας- Ηράκλειο Κρήτη 28-30 Οκτωβρίου 2016 </a:t>
            </a:r>
            <a:endParaRPr lang="fr-FR" dirty="0"/>
          </a:p>
        </p:txBody>
      </p:sp>
      <p:sp>
        <p:nvSpPr>
          <p:cNvPr id="2" name="Right Arrow 1"/>
          <p:cNvSpPr/>
          <p:nvPr/>
        </p:nvSpPr>
        <p:spPr>
          <a:xfrm>
            <a:off x="6594498" y="3142423"/>
            <a:ext cx="423862" cy="1666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>
              <a:defRPr/>
            </a:pPr>
            <a:r>
              <a:rPr lang="el-GR" b="1" dirty="0" smtClean="0">
                <a:solidFill>
                  <a:schemeClr val="bg1">
                    <a:lumMod val="95000"/>
                  </a:schemeClr>
                </a:solidFill>
              </a:rPr>
              <a:t>Νοσηλεία </a:t>
            </a:r>
            <a:r>
              <a:rPr lang="el-GR" b="1" dirty="0">
                <a:solidFill>
                  <a:schemeClr val="bg1">
                    <a:lumMod val="95000"/>
                  </a:schemeClr>
                </a:solidFill>
              </a:rPr>
              <a:t>στην </a:t>
            </a:r>
            <a:r>
              <a:rPr lang="el-GR" b="1" dirty="0" smtClean="0">
                <a:solidFill>
                  <a:schemeClr val="bg1">
                    <a:lumMod val="95000"/>
                  </a:schemeClr>
                </a:solidFill>
              </a:rPr>
              <a:t>ΜΕΘ του </a:t>
            </a:r>
            <a:r>
              <a:rPr lang="el-GR" b="1" dirty="0">
                <a:solidFill>
                  <a:schemeClr val="bg1">
                    <a:lumMod val="95000"/>
                  </a:schemeClr>
                </a:solidFill>
              </a:rPr>
              <a:t>περιφερειακού </a:t>
            </a:r>
            <a:r>
              <a:rPr lang="el-GR" b="1" dirty="0" smtClean="0">
                <a:solidFill>
                  <a:schemeClr val="bg1">
                    <a:lumMod val="95000"/>
                  </a:schemeClr>
                </a:solidFill>
              </a:rPr>
              <a:t>νοσοκομείου2 </a:t>
            </a:r>
            <a:endParaRPr lang="en-US" b="1" dirty="0" smtClean="0">
              <a:solidFill>
                <a:srgbClr val="F2F2F2"/>
              </a:solidFill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420932" cy="4588054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/>
              <a:t>2</a:t>
            </a:r>
            <a:r>
              <a:rPr lang="el-GR" baseline="30000" dirty="0" smtClean="0"/>
              <a:t>η</a:t>
            </a:r>
            <a:r>
              <a:rPr lang="el-GR" dirty="0" smtClean="0"/>
              <a:t> </a:t>
            </a:r>
            <a:r>
              <a:rPr lang="el-GR" dirty="0" err="1" smtClean="0"/>
              <a:t>Οσφυονωτιαία</a:t>
            </a:r>
            <a:r>
              <a:rPr lang="el-GR" dirty="0" smtClean="0"/>
              <a:t> παρακέντηση</a:t>
            </a:r>
            <a:r>
              <a:rPr lang="en-US" dirty="0" smtClean="0"/>
              <a:t>: </a:t>
            </a:r>
            <a:r>
              <a:rPr lang="en-US" dirty="0"/>
              <a:t>WBC 516 (79% </a:t>
            </a:r>
            <a:r>
              <a:rPr lang="en-US" dirty="0" err="1"/>
              <a:t>Neu</a:t>
            </a:r>
            <a:r>
              <a:rPr lang="en-US" dirty="0"/>
              <a:t>, 14% </a:t>
            </a:r>
            <a:r>
              <a:rPr lang="en-US" dirty="0" err="1"/>
              <a:t>Lemf</a:t>
            </a:r>
            <a:r>
              <a:rPr lang="en-US" dirty="0"/>
              <a:t>,) RBC 1165, </a:t>
            </a:r>
            <a:r>
              <a:rPr lang="en-US" dirty="0" err="1"/>
              <a:t>Glu</a:t>
            </a:r>
            <a:r>
              <a:rPr lang="en-US" dirty="0"/>
              <a:t> 52mg/dl, Protein </a:t>
            </a:r>
            <a:r>
              <a:rPr lang="en-US" dirty="0" smtClean="0"/>
              <a:t>62mg/dl</a:t>
            </a:r>
            <a:r>
              <a:rPr lang="el-GR" dirty="0" smtClean="0"/>
              <a:t>  (καλλιέργειες </a:t>
            </a:r>
            <a:r>
              <a:rPr lang="el-GR" dirty="0" err="1" smtClean="0"/>
              <a:t>ιολογικός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</a:p>
          <a:p>
            <a:pPr eaLnBrk="1" hangingPunct="1">
              <a:defRPr/>
            </a:pPr>
            <a:r>
              <a:rPr lang="el-GR" dirty="0" smtClean="0"/>
              <a:t>Την επόμενη ημέρα παρουσίασε επιδείνωση της κλινικής εικόνας</a:t>
            </a:r>
            <a:r>
              <a:rPr lang="en-US" dirty="0" smtClean="0"/>
              <a:t> </a:t>
            </a:r>
            <a:r>
              <a:rPr lang="el-GR" dirty="0" smtClean="0"/>
              <a:t>(διπλωπία- λεκτική αφασία)</a:t>
            </a:r>
          </a:p>
          <a:p>
            <a:pPr eaLnBrk="1" hangingPunct="1">
              <a:defRPr/>
            </a:pPr>
            <a:r>
              <a:rPr lang="en-US" dirty="0" smtClean="0"/>
              <a:t>Acyclovir -</a:t>
            </a:r>
            <a:r>
              <a:rPr lang="en-US" dirty="0" err="1" smtClean="0"/>
              <a:t>kepra</a:t>
            </a:r>
            <a:endParaRPr lang="el-GR" dirty="0" smtClean="0"/>
          </a:p>
          <a:p>
            <a:pPr eaLnBrk="1" hangingPunct="1">
              <a:defRPr/>
            </a:pPr>
            <a:r>
              <a:rPr lang="el-GR" dirty="0" smtClean="0"/>
              <a:t>Μ</a:t>
            </a:r>
            <a:r>
              <a:rPr lang="en-US" dirty="0" smtClean="0"/>
              <a:t>RI</a:t>
            </a:r>
            <a:r>
              <a:rPr lang="el-GR" dirty="0" smtClean="0"/>
              <a:t> εγκεφάλου</a:t>
            </a:r>
            <a:r>
              <a:rPr lang="en-US" dirty="0" smtClean="0"/>
              <a:t>: </a:t>
            </a:r>
            <a:r>
              <a:rPr lang="el-GR" dirty="0" smtClean="0"/>
              <a:t>εικόνα </a:t>
            </a:r>
            <a:r>
              <a:rPr lang="el-GR" dirty="0" err="1" smtClean="0"/>
              <a:t>μηνιγκοεγκεφαλίτιδας</a:t>
            </a:r>
            <a:r>
              <a:rPr lang="en-US" dirty="0" smtClean="0"/>
              <a:t> </a:t>
            </a:r>
            <a:endParaRPr lang="el-GR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pic>
        <p:nvPicPr>
          <p:cNvPr id="19459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889750" y="1825625"/>
            <a:ext cx="4687888" cy="4351338"/>
          </a:xfrm>
        </p:spPr>
      </p:pic>
      <p:sp>
        <p:nvSpPr>
          <p:cNvPr id="4" name="Rectangle 3"/>
          <p:cNvSpPr/>
          <p:nvPr/>
        </p:nvSpPr>
        <p:spPr>
          <a:xfrm>
            <a:off x="0" y="6503988"/>
            <a:ext cx="12192000" cy="354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/>
              <a:t>8</a:t>
            </a:r>
            <a:r>
              <a:rPr lang="el-GR" baseline="30000"/>
              <a:t>ο</a:t>
            </a:r>
            <a:r>
              <a:rPr lang="el-GR"/>
              <a:t> Κρητοκυπριακό Συμπόσιο Ρευματολογίας- Ηράκλειο Κρήτη 28-30 Οκτωβρίου 2016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>
              <a:defRPr/>
            </a:pPr>
            <a:r>
              <a:rPr lang="el-GR" b="1" dirty="0" smtClean="0">
                <a:solidFill>
                  <a:schemeClr val="bg1">
                    <a:lumMod val="95000"/>
                  </a:schemeClr>
                </a:solidFill>
              </a:rPr>
              <a:t>Νοσηλεία </a:t>
            </a:r>
            <a:r>
              <a:rPr lang="el-GR" b="1" dirty="0">
                <a:solidFill>
                  <a:schemeClr val="bg1">
                    <a:lumMod val="95000"/>
                  </a:schemeClr>
                </a:solidFill>
              </a:rPr>
              <a:t>στην </a:t>
            </a:r>
            <a:r>
              <a:rPr lang="el-GR" b="1" dirty="0" smtClean="0">
                <a:solidFill>
                  <a:schemeClr val="bg1">
                    <a:lumMod val="95000"/>
                  </a:schemeClr>
                </a:solidFill>
              </a:rPr>
              <a:t>ΜΕΘ του </a:t>
            </a:r>
            <a:r>
              <a:rPr lang="el-GR" b="1" dirty="0" err="1" smtClean="0">
                <a:solidFill>
                  <a:schemeClr val="bg1">
                    <a:lumMod val="95000"/>
                  </a:schemeClr>
                </a:solidFill>
              </a:rPr>
              <a:t>Γ.Ν.Λευκωσίας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 1 </a:t>
            </a:r>
            <a:endParaRPr lang="en-US" b="1" dirty="0" smtClean="0">
              <a:solidFill>
                <a:srgbClr val="F2F2F2"/>
              </a:solidFill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838200" y="2627289"/>
            <a:ext cx="10515600" cy="3549673"/>
          </a:xfrm>
        </p:spPr>
        <p:txBody>
          <a:bodyPr/>
          <a:lstStyle/>
          <a:p>
            <a:pPr eaLnBrk="1" hangingPunct="1"/>
            <a:r>
              <a:rPr lang="en-US" dirty="0" smtClean="0"/>
              <a:t>3</a:t>
            </a:r>
            <a:r>
              <a:rPr lang="el-GR" baseline="30000" dirty="0" smtClean="0"/>
              <a:t>η</a:t>
            </a:r>
            <a:r>
              <a:rPr lang="el-GR" dirty="0" smtClean="0"/>
              <a:t> </a:t>
            </a:r>
            <a:r>
              <a:rPr lang="el-GR" dirty="0" err="1" smtClean="0"/>
              <a:t>Οσφυονωτιαία</a:t>
            </a:r>
            <a:r>
              <a:rPr lang="el-GR" dirty="0" smtClean="0"/>
              <a:t> παρακέντηση</a:t>
            </a:r>
            <a:r>
              <a:rPr lang="en-US" dirty="0" smtClean="0"/>
              <a:t>: WBC 200 (35% </a:t>
            </a:r>
            <a:r>
              <a:rPr lang="en-US" dirty="0" err="1" smtClean="0"/>
              <a:t>Neu</a:t>
            </a:r>
            <a:r>
              <a:rPr lang="en-US" dirty="0" smtClean="0"/>
              <a:t>, 47% </a:t>
            </a:r>
            <a:r>
              <a:rPr lang="en-US" dirty="0" err="1" smtClean="0"/>
              <a:t>Lemf</a:t>
            </a:r>
            <a:r>
              <a:rPr lang="en-US" dirty="0" smtClean="0"/>
              <a:t>), RBC140, </a:t>
            </a:r>
            <a:r>
              <a:rPr lang="en-US" dirty="0" err="1" smtClean="0"/>
              <a:t>Glu</a:t>
            </a:r>
            <a:r>
              <a:rPr lang="en-US" dirty="0" smtClean="0"/>
              <a:t> 49mg/dl, Protein 62mg/dl</a:t>
            </a:r>
            <a:endParaRPr lang="el-GR" dirty="0" smtClean="0"/>
          </a:p>
          <a:p>
            <a:pPr eaLnBrk="1" hangingPunct="1"/>
            <a:r>
              <a:rPr lang="el-GR" dirty="0" smtClean="0"/>
              <a:t>Λοιπός εργαστηριακός</a:t>
            </a:r>
            <a:r>
              <a:rPr lang="en-US" dirty="0" smtClean="0"/>
              <a:t>: CRP </a:t>
            </a:r>
            <a:r>
              <a:rPr lang="el-GR" dirty="0" smtClean="0"/>
              <a:t>210</a:t>
            </a:r>
            <a:r>
              <a:rPr lang="en-US" dirty="0" smtClean="0"/>
              <a:t> </a:t>
            </a:r>
            <a:r>
              <a:rPr lang="en-US" dirty="0" err="1" smtClean="0"/>
              <a:t>Hb</a:t>
            </a:r>
            <a:r>
              <a:rPr lang="en-US" dirty="0" smtClean="0"/>
              <a:t> 8.</a:t>
            </a:r>
            <a:r>
              <a:rPr lang="el-GR" dirty="0" smtClean="0"/>
              <a:t>4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l-GR" dirty="0" err="1" smtClean="0"/>
              <a:t>προκαλσιτονίνη</a:t>
            </a:r>
            <a:r>
              <a:rPr lang="el-GR" dirty="0" smtClean="0"/>
              <a:t> (-), Αιμοκαλλιέργειες, </a:t>
            </a:r>
            <a:r>
              <a:rPr lang="el-GR" dirty="0" err="1" smtClean="0"/>
              <a:t>ουροκαλλιέργιες</a:t>
            </a:r>
            <a:r>
              <a:rPr lang="el-GR" dirty="0" smtClean="0"/>
              <a:t>, καλλιέργεια εγκεφαλονωτιαίου, καλλιέργεια για </a:t>
            </a:r>
            <a:r>
              <a:rPr lang="el-GR" dirty="0" err="1" smtClean="0"/>
              <a:t>κρυπτόκκοκο</a:t>
            </a:r>
            <a:r>
              <a:rPr lang="el-GR" dirty="0" smtClean="0"/>
              <a:t> (-)</a:t>
            </a:r>
          </a:p>
          <a:p>
            <a:pPr eaLnBrk="1" hangingPunct="1"/>
            <a:endParaRPr lang="el-GR" dirty="0" smtClean="0"/>
          </a:p>
          <a:p>
            <a:pPr eaLnBrk="1" hangingPunct="1">
              <a:buFont typeface="Arial" charset="0"/>
              <a:buNone/>
            </a:pPr>
            <a:endParaRPr lang="el-GR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/>
            <a:endParaRPr lang="el-GR" dirty="0" smtClean="0"/>
          </a:p>
          <a:p>
            <a:pPr eaLnBrk="1" hangingPunct="1"/>
            <a:endParaRPr lang="el-GR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6503988"/>
            <a:ext cx="12192000" cy="354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/>
              <a:t>8</a:t>
            </a:r>
            <a:r>
              <a:rPr lang="el-GR" baseline="30000"/>
              <a:t>ο</a:t>
            </a:r>
            <a:r>
              <a:rPr lang="el-GR"/>
              <a:t> Κρητοκυπριακό Συμπόσιο Ρευματολογίας- Ηράκλειο Κρήτη 28-30 Οκτωβρίου 2016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>
              <a:defRPr/>
            </a:pPr>
            <a:r>
              <a:rPr lang="el-GR" b="1" dirty="0" smtClean="0">
                <a:solidFill>
                  <a:schemeClr val="bg1">
                    <a:lumMod val="95000"/>
                  </a:schemeClr>
                </a:solidFill>
              </a:rPr>
              <a:t>Ερωτήματα</a:t>
            </a:r>
            <a:endParaRPr lang="en-US" b="1" dirty="0" smtClean="0">
              <a:solidFill>
                <a:srgbClr val="F2F2F2"/>
              </a:solidFill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838200" y="2446986"/>
            <a:ext cx="10515600" cy="3729977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/>
              <a:t>Ποια η αιτιολογία της  </a:t>
            </a:r>
            <a:r>
              <a:rPr lang="el-GR" dirty="0" err="1" smtClean="0"/>
              <a:t>μηνιγγοεγκεφαλίτιδας</a:t>
            </a:r>
            <a:r>
              <a:rPr lang="en-US" dirty="0" smtClean="0"/>
              <a:t>;</a:t>
            </a:r>
            <a:endParaRPr lang="el-GR" dirty="0" smtClean="0"/>
          </a:p>
          <a:p>
            <a:pPr eaLnBrk="1" hangingPunct="1">
              <a:defRPr/>
            </a:pPr>
            <a:r>
              <a:rPr lang="el-GR" dirty="0" smtClean="0"/>
              <a:t>Τι θα κάνατε επιπλέον διαγνωστικά και θεραπευτικά</a:t>
            </a:r>
            <a:r>
              <a:rPr lang="en-US" dirty="0"/>
              <a:t>;</a:t>
            </a:r>
            <a:endParaRPr lang="el-GR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l-GR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/>
          </a:p>
          <a:p>
            <a:pPr eaLnBrk="1" hangingPunct="1">
              <a:defRPr/>
            </a:pPr>
            <a:endParaRPr lang="el-GR" dirty="0" smtClean="0"/>
          </a:p>
          <a:p>
            <a:pPr eaLnBrk="1" hangingPunct="1">
              <a:defRPr/>
            </a:pPr>
            <a:endParaRPr lang="el-GR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6503988"/>
            <a:ext cx="12192000" cy="354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/>
              <a:t>8</a:t>
            </a:r>
            <a:r>
              <a:rPr lang="el-GR" baseline="30000"/>
              <a:t>ο</a:t>
            </a:r>
            <a:r>
              <a:rPr lang="el-GR"/>
              <a:t> Κρητοκυπριακό Συμπόσιο Ρευματολογίας- Ηράκλειο Κρήτη 28-30 Οκτωβρίου 2016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2354</TotalTime>
  <Words>770</Words>
  <Application>Microsoft Office PowerPoint</Application>
  <PresentationFormat>Widescreen</PresentationFormat>
  <Paragraphs>93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 Μηνιγγοεγκεφαλίτιδα  σε ασθενή με  νόσο του Still  </vt:lpstr>
      <vt:lpstr>Εισαγωγή </vt:lpstr>
      <vt:lpstr>Ιστορικό 1</vt:lpstr>
      <vt:lpstr>Ιστορικό 2</vt:lpstr>
      <vt:lpstr>Ιστορικό 3</vt:lpstr>
      <vt:lpstr>Νοσηλεία στην ΜΕΘ του περιφερειακού νοσοκομείου1 </vt:lpstr>
      <vt:lpstr>Νοσηλεία στην ΜΕΘ του περιφερειακού νοσοκομείου2 </vt:lpstr>
      <vt:lpstr>Νοσηλεία στην ΜΕΘ του Γ.Ν.Λευκωσίας 1 </vt:lpstr>
      <vt:lpstr>Ερωτήματα</vt:lpstr>
      <vt:lpstr>Νοσηλεία στην ΜΕΘ του Γ.Ν.Λευκωσίας 2 </vt:lpstr>
      <vt:lpstr>Νοσηλεία στην παθολογική κλινική του Γ.Ν. Λευκωσίας </vt:lpstr>
      <vt:lpstr>Παρούσα νόσος</vt:lpstr>
      <vt:lpstr>Συμπεράσματα</vt:lpstr>
      <vt:lpstr>Βιβλιογραφία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1</dc:title>
  <dc:creator>Savvas Psarellis</dc:creator>
  <cp:lastModifiedBy>Σαββας Ψαρέλης</cp:lastModifiedBy>
  <cp:revision>110</cp:revision>
  <dcterms:created xsi:type="dcterms:W3CDTF">2015-01-11T09:11:41Z</dcterms:created>
  <dcterms:modified xsi:type="dcterms:W3CDTF">2016-10-22T13:12:22Z</dcterms:modified>
</cp:coreProperties>
</file>