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79" r:id="rId4"/>
    <p:sldId id="280" r:id="rId5"/>
    <p:sldId id="281" r:id="rId6"/>
    <p:sldId id="282" r:id="rId7"/>
    <p:sldId id="278" r:id="rId8"/>
    <p:sldId id="258" r:id="rId9"/>
    <p:sldId id="259" r:id="rId10"/>
    <p:sldId id="283" r:id="rId11"/>
    <p:sldId id="260" r:id="rId12"/>
    <p:sldId id="284" r:id="rId13"/>
    <p:sldId id="307" r:id="rId14"/>
    <p:sldId id="309" r:id="rId15"/>
    <p:sldId id="314" r:id="rId16"/>
    <p:sldId id="315" r:id="rId17"/>
    <p:sldId id="316" r:id="rId18"/>
    <p:sldId id="317" r:id="rId19"/>
    <p:sldId id="318" r:id="rId20"/>
    <p:sldId id="319" r:id="rId21"/>
    <p:sldId id="310" r:id="rId22"/>
    <p:sldId id="320" r:id="rId23"/>
    <p:sldId id="311" r:id="rId24"/>
    <p:sldId id="312" r:id="rId25"/>
    <p:sldId id="313" r:id="rId26"/>
    <p:sldId id="296" r:id="rId27"/>
    <p:sldId id="323" r:id="rId28"/>
    <p:sldId id="326" r:id="rId29"/>
    <p:sldId id="321" r:id="rId30"/>
    <p:sldId id="325" r:id="rId31"/>
    <p:sldId id="306" r:id="rId32"/>
    <p:sldId id="285" r:id="rId33"/>
    <p:sldId id="327" r:id="rId34"/>
    <p:sldId id="288" r:id="rId35"/>
    <p:sldId id="329" r:id="rId36"/>
    <p:sldId id="322" r:id="rId37"/>
    <p:sldId id="286" r:id="rId38"/>
    <p:sldId id="290" r:id="rId39"/>
    <p:sldId id="328" r:id="rId40"/>
    <p:sldId id="330" r:id="rId41"/>
    <p:sldId id="297" r:id="rId42"/>
    <p:sldId id="303" r:id="rId43"/>
    <p:sldId id="331" r:id="rId44"/>
    <p:sldId id="293" r:id="rId45"/>
    <p:sldId id="294" r:id="rId46"/>
    <p:sldId id="295" r:id="rId47"/>
    <p:sldId id="299" r:id="rId48"/>
    <p:sldId id="269" r:id="rId49"/>
    <p:sldId id="272" r:id="rId50"/>
    <p:sldId id="274" r:id="rId51"/>
    <p:sldId id="270" r:id="rId5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116" y="-13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292C9A-C807-4A70-933B-1CC2B24606CA}" type="datetimeFigureOut">
              <a:rPr lang="el-GR" smtClean="0"/>
              <a:t>29/10/2016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7B42-9BD9-4690-B03E-D8428568AEF0}" type="slidenum">
              <a:rPr lang="el-GR" smtClean="0"/>
              <a:t>‹#›</a:t>
            </a:fld>
            <a:endParaRPr lang="el-GR"/>
          </a:p>
        </p:txBody>
      </p:sp>
    </p:spTree>
    <p:extLst>
      <p:ext uri="{BB962C8B-B14F-4D97-AF65-F5344CB8AC3E}">
        <p14:creationId xmlns:p14="http://schemas.microsoft.com/office/powerpoint/2010/main" val="2504600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dirty="0" smtClean="0"/>
              <a:t>λιποθύμησε… και επανήλθε  (σύντομη απώλεια συνείδησης…)</a:t>
            </a:r>
          </a:p>
          <a:p>
            <a:endParaRPr lang="el-GR" dirty="0"/>
          </a:p>
        </p:txBody>
      </p:sp>
      <p:sp>
        <p:nvSpPr>
          <p:cNvPr id="4" name="Θέση αριθμού διαφάνειας 3"/>
          <p:cNvSpPr>
            <a:spLocks noGrp="1"/>
          </p:cNvSpPr>
          <p:nvPr>
            <p:ph type="sldNum" sz="quarter" idx="10"/>
          </p:nvPr>
        </p:nvSpPr>
        <p:spPr/>
        <p:txBody>
          <a:bodyPr/>
          <a:lstStyle/>
          <a:p>
            <a:fld id="{78907B42-9BD9-4690-B03E-D8428568AEF0}" type="slidenum">
              <a:rPr lang="el-GR" smtClean="0"/>
              <a:t>25</a:t>
            </a:fld>
            <a:endParaRPr lang="el-GR"/>
          </a:p>
        </p:txBody>
      </p:sp>
    </p:spTree>
    <p:extLst>
      <p:ext uri="{BB962C8B-B14F-4D97-AF65-F5344CB8AC3E}">
        <p14:creationId xmlns:p14="http://schemas.microsoft.com/office/powerpoint/2010/main" val="202877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78907B42-9BD9-4690-B03E-D8428568AEF0}" type="slidenum">
              <a:rPr lang="el-GR" smtClean="0"/>
              <a:t>29</a:t>
            </a:fld>
            <a:endParaRPr lang="el-GR"/>
          </a:p>
        </p:txBody>
      </p:sp>
    </p:spTree>
    <p:extLst>
      <p:ext uri="{BB962C8B-B14F-4D97-AF65-F5344CB8AC3E}">
        <p14:creationId xmlns:p14="http://schemas.microsoft.com/office/powerpoint/2010/main" val="266971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29/10/2016</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29/10/2016</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ncbi.nlm.nih.gov/pubmed/?term=Sherry%20DD%5bAuthor%5d&amp;cauthor=true&amp;cauthor_uid=11123080" TargetMode="External"/><Relationship Id="rId13" Type="http://schemas.openxmlformats.org/officeDocument/2006/relationships/hyperlink" Target="https://www.ncbi.nlm.nih.gov/pubmed/?term=Kaufman%20EL%5bAuthor%5d&amp;cauthor=true&amp;cauthor_uid=27497319" TargetMode="External"/><Relationship Id="rId18" Type="http://schemas.openxmlformats.org/officeDocument/2006/relationships/image" Target="../media/image43.jpg"/><Relationship Id="rId3" Type="http://schemas.openxmlformats.org/officeDocument/2006/relationships/hyperlink" Target="https://www.ncbi.nlm.nih.gov/pubmed/?term=Wallace%20CA%5bAuthor%5d&amp;cauthor=true&amp;cauthor_uid=10524475" TargetMode="External"/><Relationship Id="rId7" Type="http://schemas.openxmlformats.org/officeDocument/2006/relationships/hyperlink" Target="https://www.ncbi.nlm.nih.gov/pubmed/10524475" TargetMode="External"/><Relationship Id="rId12" Type="http://schemas.openxmlformats.org/officeDocument/2006/relationships/hyperlink" Target="https://www.ncbi.nlm.nih.gov/pubmed/12380375" TargetMode="External"/><Relationship Id="rId17" Type="http://schemas.openxmlformats.org/officeDocument/2006/relationships/image" Target="../media/image42.jpg"/><Relationship Id="rId2" Type="http://schemas.openxmlformats.org/officeDocument/2006/relationships/hyperlink" Target="https://www.ncbi.nlm.nih.gov/pubmed/?term=Sherry%20DD%5bAuthor%5d&amp;cauthor=true&amp;cauthor_uid=10524475" TargetMode="External"/><Relationship Id="rId16" Type="http://schemas.openxmlformats.org/officeDocument/2006/relationships/hyperlink" Target="https://www.ncbi.nlm.nih.gov/pubmed/27497319" TargetMode="External"/><Relationship Id="rId1" Type="http://schemas.openxmlformats.org/officeDocument/2006/relationships/slideLayout" Target="../slideLayouts/slideLayout2.xml"/><Relationship Id="rId6" Type="http://schemas.openxmlformats.org/officeDocument/2006/relationships/hyperlink" Target="https://www.ncbi.nlm.nih.gov/pubmed/?term=Sapp%20L%5bAuthor%5d&amp;cauthor=true&amp;cauthor_uid=10524475" TargetMode="External"/><Relationship Id="rId11" Type="http://schemas.openxmlformats.org/officeDocument/2006/relationships/hyperlink" Target="https://www.ncbi.nlm.nih.gov/pubmed/?term=Malleson%20PN%5bAuthor%5d&amp;cauthor=true&amp;cauthor_uid=12380375" TargetMode="External"/><Relationship Id="rId5" Type="http://schemas.openxmlformats.org/officeDocument/2006/relationships/hyperlink" Target="https://www.ncbi.nlm.nih.gov/pubmed/?term=Kidder%20M%5bAuthor%5d&amp;cauthor=true&amp;cauthor_uid=10524475" TargetMode="External"/><Relationship Id="rId15" Type="http://schemas.openxmlformats.org/officeDocument/2006/relationships/hyperlink" Target="https://www.ncbi.nlm.nih.gov/pubmed/?term=Sherry%20DD%5bAuthor%5d&amp;cauthor=true&amp;cauthor_uid=27497319" TargetMode="External"/><Relationship Id="rId10" Type="http://schemas.openxmlformats.org/officeDocument/2006/relationships/hyperlink" Target="https://www.ncbi.nlm.nih.gov/pubmed/?term=Sherry%20DD%5bAuthor%5d&amp;cauthor=true&amp;cauthor_uid=12380375" TargetMode="External"/><Relationship Id="rId4" Type="http://schemas.openxmlformats.org/officeDocument/2006/relationships/hyperlink" Target="https://www.ncbi.nlm.nih.gov/pubmed/?term=Kelley%20C%5bAuthor%5d&amp;cauthor=true&amp;cauthor_uid=10524475" TargetMode="External"/><Relationship Id="rId9" Type="http://schemas.openxmlformats.org/officeDocument/2006/relationships/hyperlink" Target="https://www.ncbi.nlm.nih.gov/pubmed/11123080" TargetMode="External"/><Relationship Id="rId14" Type="http://schemas.openxmlformats.org/officeDocument/2006/relationships/hyperlink" Target="https://www.ncbi.nlm.nih.gov/pubmed/?term=Tress%20J%5bAuthor%5d&amp;cauthor=true&amp;cauthor_uid=27497319"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pubmed/?term=Sherry%20DD%5bAuthor%5d&amp;cauthor=true&amp;cauthor_uid=10524475" TargetMode="External"/><Relationship Id="rId7" Type="http://schemas.openxmlformats.org/officeDocument/2006/relationships/hyperlink" Target="https://www.ncbi.nlm.nih.gov/pubmed/?term=Sapp%20L%5bAuthor%5d&amp;cauthor=true&amp;cauthor_uid=10524475" TargetMode="External"/><Relationship Id="rId2" Type="http://schemas.openxmlformats.org/officeDocument/2006/relationships/hyperlink" Target="https://www.ncbi.nlm.nih.gov/pubmed/10524475" TargetMode="External"/><Relationship Id="rId1" Type="http://schemas.openxmlformats.org/officeDocument/2006/relationships/slideLayout" Target="../slideLayouts/slideLayout2.xml"/><Relationship Id="rId6" Type="http://schemas.openxmlformats.org/officeDocument/2006/relationships/hyperlink" Target="https://www.ncbi.nlm.nih.gov/pubmed/?term=Kidder%20M%5bAuthor%5d&amp;cauthor=true&amp;cauthor_uid=10524475" TargetMode="External"/><Relationship Id="rId5" Type="http://schemas.openxmlformats.org/officeDocument/2006/relationships/hyperlink" Target="https://www.ncbi.nlm.nih.gov/pubmed/?term=Kelley%20C%5bAuthor%5d&amp;cauthor=true&amp;cauthor_uid=10524475" TargetMode="External"/><Relationship Id="rId4" Type="http://schemas.openxmlformats.org/officeDocument/2006/relationships/hyperlink" Target="https://www.ncbi.nlm.nih.gov/pubmed/?term=Wallace%20CA%5bAuthor%5d&amp;cauthor=true&amp;cauthor_uid=10524475"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ncbi.nlm.nih.gov/pubmed/?term=Kaufman%20EL%5bAuthor%5d&amp;cauthor=true&amp;cauthor_uid=27497319" TargetMode="External"/><Relationship Id="rId2" Type="http://schemas.openxmlformats.org/officeDocument/2006/relationships/hyperlink" Target="https://www.ncbi.nlm.nih.gov/pubmed/27497319" TargetMode="External"/><Relationship Id="rId1" Type="http://schemas.openxmlformats.org/officeDocument/2006/relationships/slideLayout" Target="../slideLayouts/slideLayout2.xml"/><Relationship Id="rId5" Type="http://schemas.openxmlformats.org/officeDocument/2006/relationships/hyperlink" Target="https://www.ncbi.nlm.nih.gov/pubmed/?term=Sherry%20DD%5bAuthor%5d&amp;cauthor=true&amp;cauthor_uid=27497319" TargetMode="External"/><Relationship Id="rId4" Type="http://schemas.openxmlformats.org/officeDocument/2006/relationships/hyperlink" Target="https://www.ncbi.nlm.nih.gov/pubmed/?term=Tress%20J%5bAuthor%5d&amp;cauthor=true&amp;cauthor_uid=27497319"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ncbi.nlm.nih.gov/pubmed/?term=Sherry%20DD%5bAuthor%5d&amp;cauthor=true&amp;cauthor_uid=3353192" TargetMode="External"/><Relationship Id="rId2" Type="http://schemas.openxmlformats.org/officeDocument/2006/relationships/hyperlink" Target="https://www.ncbi.nlm.nih.gov/pubmed/3353192" TargetMode="External"/><Relationship Id="rId1" Type="http://schemas.openxmlformats.org/officeDocument/2006/relationships/slideLayout" Target="../slideLayouts/slideLayout2.xml"/><Relationship Id="rId4" Type="http://schemas.openxmlformats.org/officeDocument/2006/relationships/hyperlink" Target="https://www.ncbi.nlm.nih.gov/pubmed/?term=Weisman%20R%5bAuthor%5d&amp;cauthor=true&amp;cauthor_uid=3353192"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ncbi.nlm.nih.gov/pubmed/?term=Sherry%20DD%5bAuthor%5d&amp;cauthor=true&amp;cauthor_uid=11123080" TargetMode="External"/><Relationship Id="rId2" Type="http://schemas.openxmlformats.org/officeDocument/2006/relationships/hyperlink" Target="https://www.ncbi.nlm.nih.gov/pubmed/11123080"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ncbi.nlm.nih.gov/pubmed/?term=Kaufman%20EL%5bAuthor%5d&amp;cauthor=true&amp;cauthor_uid=27497319" TargetMode="External"/><Relationship Id="rId2" Type="http://schemas.openxmlformats.org/officeDocument/2006/relationships/hyperlink" Target="https://www.ncbi.nlm.nih.gov/pubmed/27497319" TargetMode="External"/><Relationship Id="rId1" Type="http://schemas.openxmlformats.org/officeDocument/2006/relationships/slideLayout" Target="../slideLayouts/slideLayout2.xml"/><Relationship Id="rId5" Type="http://schemas.openxmlformats.org/officeDocument/2006/relationships/hyperlink" Target="https://www.ncbi.nlm.nih.gov/pubmed/?term=Sherry%20DD%5bAuthor%5d&amp;cauthor=true&amp;cauthor_uid=27497319" TargetMode="External"/><Relationship Id="rId4" Type="http://schemas.openxmlformats.org/officeDocument/2006/relationships/hyperlink" Target="https://www.ncbi.nlm.nih.gov/pubmed/?term=Tress%20J%5bAuthor%5d&amp;cauthor=true&amp;cauthor_uid=27497319"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ncbi.nlm.nih.gov/pubmed/?term=Sherry%20DD%5bAuthor%5d&amp;cauthor=true&amp;cauthor_uid=3353192" TargetMode="External"/><Relationship Id="rId2" Type="http://schemas.openxmlformats.org/officeDocument/2006/relationships/hyperlink" Target="https://www.ncbi.nlm.nih.gov/pubmed/3353192" TargetMode="External"/><Relationship Id="rId1" Type="http://schemas.openxmlformats.org/officeDocument/2006/relationships/slideLayout" Target="../slideLayouts/slideLayout2.xml"/><Relationship Id="rId4" Type="http://schemas.openxmlformats.org/officeDocument/2006/relationships/hyperlink" Target="https://www.ncbi.nlm.nih.gov/pubmed/?term=Weisman%20R%5bAuthor%5d&amp;cauthor=true&amp;cauthor_uid=3353192"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hyperlink" Target="https://www.ncbi.nlm.nih.gov/pubmed/?term=Sherry%20DD%5bAuthor%5d&amp;cauthor=true&amp;cauthor_uid=11123080" TargetMode="External"/><Relationship Id="rId2" Type="http://schemas.openxmlformats.org/officeDocument/2006/relationships/hyperlink" Target="https://www.ncbi.nlm.nih.gov/pubmed/11123080"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ncbi.nlm.nih.gov/pubmed/?term=Sherry%20DD%5bAuthor%5d&amp;cauthor=true&amp;cauthor_uid=12380375" TargetMode="External"/><Relationship Id="rId2" Type="http://schemas.openxmlformats.org/officeDocument/2006/relationships/hyperlink" Target="https://www.ncbi.nlm.nih.gov/pubmed/12380375" TargetMode="External"/><Relationship Id="rId1" Type="http://schemas.openxmlformats.org/officeDocument/2006/relationships/slideLayout" Target="../slideLayouts/slideLayout2.xml"/><Relationship Id="rId4" Type="http://schemas.openxmlformats.org/officeDocument/2006/relationships/hyperlink" Target="https://www.ncbi.nlm.nih.gov/pubmed/?term=Malleson%20PN%5bAuthor%5d&amp;cauthor=true&amp;cauthor_uid=1238037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normAutofit/>
          </a:bodyPr>
          <a:lstStyle/>
          <a:p>
            <a:r>
              <a:rPr lang="en-US" sz="3200" dirty="0" smtClean="0"/>
              <a:t>Complex Regional Pain Syndrome</a:t>
            </a:r>
            <a:r>
              <a:rPr lang="el-GR" sz="3200" dirty="0" smtClean="0"/>
              <a:t>  </a:t>
            </a:r>
            <a:br>
              <a:rPr lang="el-GR" sz="3200" dirty="0" smtClean="0"/>
            </a:br>
            <a:r>
              <a:rPr lang="el-GR" sz="3200" dirty="0" smtClean="0"/>
              <a:t>σε παιδιατρικούς ασθενείς</a:t>
            </a:r>
            <a:r>
              <a:rPr lang="en-US" sz="3200" dirty="0" smtClean="0"/>
              <a:t> </a:t>
            </a:r>
            <a:endParaRPr lang="el-GR" sz="3200" dirty="0"/>
          </a:p>
        </p:txBody>
      </p:sp>
      <p:sp>
        <p:nvSpPr>
          <p:cNvPr id="4" name="Υπότιτλος 2"/>
          <p:cNvSpPr>
            <a:spLocks noGrp="1"/>
          </p:cNvSpPr>
          <p:nvPr>
            <p:ph type="subTitle" idx="1"/>
          </p:nvPr>
        </p:nvSpPr>
        <p:spPr>
          <a:xfrm>
            <a:off x="971600" y="3717032"/>
            <a:ext cx="6400800" cy="1752600"/>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pPr>
              <a:lnSpc>
                <a:spcPct val="170000"/>
              </a:lnSpc>
            </a:pPr>
            <a:r>
              <a:rPr lang="el-GR" b="1" dirty="0" smtClean="0">
                <a:solidFill>
                  <a:schemeClr val="tx1"/>
                </a:solidFill>
              </a:rPr>
              <a:t>Πολυξένη Πρατσίδου-</a:t>
            </a:r>
            <a:r>
              <a:rPr lang="el-GR" b="1" dirty="0" err="1" smtClean="0">
                <a:solidFill>
                  <a:schemeClr val="tx1"/>
                </a:solidFill>
              </a:rPr>
              <a:t>Γκέρτση</a:t>
            </a:r>
            <a:endParaRPr lang="el-GR" b="1" dirty="0" smtClean="0">
              <a:solidFill>
                <a:schemeClr val="tx1"/>
              </a:solidFill>
            </a:endParaRPr>
          </a:p>
          <a:p>
            <a:pPr>
              <a:lnSpc>
                <a:spcPct val="170000"/>
              </a:lnSpc>
            </a:pPr>
            <a:r>
              <a:rPr lang="el-GR" b="1" dirty="0" smtClean="0">
                <a:solidFill>
                  <a:schemeClr val="tx1"/>
                </a:solidFill>
              </a:rPr>
              <a:t>Πανεπιστημιακός Υπότροφος </a:t>
            </a:r>
            <a:endParaRPr lang="en-US" b="1" dirty="0" smtClean="0">
              <a:solidFill>
                <a:schemeClr val="tx1"/>
              </a:solidFill>
            </a:endParaRPr>
          </a:p>
          <a:p>
            <a:pPr>
              <a:lnSpc>
                <a:spcPct val="170000"/>
              </a:lnSpc>
            </a:pPr>
            <a:r>
              <a:rPr lang="el-GR" b="1" dirty="0" smtClean="0">
                <a:solidFill>
                  <a:schemeClr val="tx1"/>
                </a:solidFill>
              </a:rPr>
              <a:t>στην Παιδιατρική Ρευματολογία ΑΠΘ</a:t>
            </a:r>
          </a:p>
        </p:txBody>
      </p:sp>
      <p:pic>
        <p:nvPicPr>
          <p:cNvPr id="5" name="Εικόνα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320" y="4005064"/>
            <a:ext cx="1268760" cy="1268760"/>
          </a:xfrm>
          <a:prstGeom prst="rect">
            <a:avLst/>
          </a:prstGeom>
        </p:spPr>
      </p:pic>
    </p:spTree>
    <p:extLst>
      <p:ext uri="{BB962C8B-B14F-4D97-AF65-F5344CB8AC3E}">
        <p14:creationId xmlns:p14="http://schemas.microsoft.com/office/powerpoint/2010/main" val="1737661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600200"/>
            <a:ext cx="8229600" cy="4997152"/>
          </a:xfrm>
        </p:spPr>
        <p:txBody>
          <a:bodyPr>
            <a:normAutofit/>
          </a:bodyPr>
          <a:lstStyle/>
          <a:p>
            <a:pPr>
              <a:lnSpc>
                <a:spcPct val="160000"/>
              </a:lnSpc>
            </a:pPr>
            <a:r>
              <a:rPr lang="el-GR" sz="2400" dirty="0" smtClean="0">
                <a:solidFill>
                  <a:schemeClr val="bg1">
                    <a:lumMod val="65000"/>
                  </a:schemeClr>
                </a:solidFill>
              </a:rPr>
              <a:t>Εργαστηριακός  έλεγχος: </a:t>
            </a:r>
            <a:r>
              <a:rPr lang="el-GR" sz="2400" dirty="0" err="1" smtClean="0">
                <a:solidFill>
                  <a:schemeClr val="bg1">
                    <a:lumMod val="65000"/>
                  </a:schemeClr>
                </a:solidFill>
              </a:rPr>
              <a:t>κφ</a:t>
            </a:r>
            <a:r>
              <a:rPr lang="el-GR" sz="2400" dirty="0" smtClean="0">
                <a:solidFill>
                  <a:schemeClr val="bg1">
                    <a:lumMod val="65000"/>
                  </a:schemeClr>
                </a:solidFill>
              </a:rPr>
              <a:t> </a:t>
            </a:r>
          </a:p>
          <a:p>
            <a:pPr>
              <a:lnSpc>
                <a:spcPct val="160000"/>
              </a:lnSpc>
            </a:pPr>
            <a:r>
              <a:rPr lang="en-US" sz="2400" dirty="0" smtClean="0"/>
              <a:t>MRI </a:t>
            </a:r>
            <a:r>
              <a:rPr lang="el-GR" sz="2400" dirty="0"/>
              <a:t>εγκεφάλου: Δομές αμετάθετες, απουσία εμπλουτισμού…</a:t>
            </a:r>
          </a:p>
          <a:p>
            <a:pPr>
              <a:lnSpc>
                <a:spcPct val="160000"/>
              </a:lnSpc>
            </a:pPr>
            <a:r>
              <a:rPr lang="en-US" sz="2400" dirty="0"/>
              <a:t>TRIPLEX </a:t>
            </a:r>
            <a:r>
              <a:rPr lang="el-GR" sz="2400" dirty="0"/>
              <a:t> Δε αντιβραχίου: </a:t>
            </a:r>
            <a:r>
              <a:rPr lang="el-GR" sz="2400" dirty="0" err="1"/>
              <a:t>Βραχιόνιας</a:t>
            </a:r>
            <a:r>
              <a:rPr lang="el-GR" sz="2400" dirty="0"/>
              <a:t>, </a:t>
            </a:r>
            <a:r>
              <a:rPr lang="el-GR" sz="2400" dirty="0" err="1"/>
              <a:t>κερκιδικής</a:t>
            </a:r>
            <a:r>
              <a:rPr lang="el-GR" sz="2400" dirty="0"/>
              <a:t>, ωλένιας αρτηριών με καλές ταχύτητες και </a:t>
            </a:r>
            <a:r>
              <a:rPr lang="el-GR" sz="2400" dirty="0" err="1"/>
              <a:t>κυματομορφές</a:t>
            </a:r>
            <a:r>
              <a:rPr lang="el-GR" sz="2400" dirty="0"/>
              <a:t> χωρίς διαφορά από ΑΡ</a:t>
            </a:r>
          </a:p>
          <a:p>
            <a:pPr>
              <a:lnSpc>
                <a:spcPct val="160000"/>
              </a:lnSpc>
            </a:pPr>
            <a:r>
              <a:rPr lang="el-GR" sz="2400" dirty="0"/>
              <a:t>Παιδοψυχιατρική εξέταση</a:t>
            </a:r>
            <a:r>
              <a:rPr lang="el-GR" sz="2400" dirty="0" smtClean="0"/>
              <a:t>… χωρίς σημαντική νοσολογία….</a:t>
            </a:r>
            <a:endParaRPr lang="el-GR" sz="2400" dirty="0"/>
          </a:p>
          <a:p>
            <a:pPr>
              <a:lnSpc>
                <a:spcPct val="160000"/>
              </a:lnSpc>
            </a:pPr>
            <a:r>
              <a:rPr lang="el-GR" sz="2400" dirty="0" smtClean="0"/>
              <a:t>Δεν παρουσίασε νέα συμπτωματολογία στη νοσηλεία</a:t>
            </a:r>
          </a:p>
        </p:txBody>
      </p:sp>
      <p:sp>
        <p:nvSpPr>
          <p:cNvPr id="4" name="Τίτλος 1"/>
          <p:cNvSpPr>
            <a:spLocks noGrp="1"/>
          </p:cNvSpPr>
          <p:nvPr>
            <p:ph type="title"/>
          </p:nvPr>
        </p:nvSpPr>
        <p:spPr/>
        <p:txBody>
          <a:bodyPr>
            <a:normAutofit/>
          </a:bodyPr>
          <a:lstStyle/>
          <a:p>
            <a:r>
              <a:rPr lang="el-GR" sz="3200" dirty="0" smtClean="0"/>
              <a:t>Διερεύνηση…. (3)</a:t>
            </a:r>
            <a:endParaRPr lang="el-GR" sz="3200" dirty="0"/>
          </a:p>
        </p:txBody>
      </p:sp>
    </p:spTree>
    <p:extLst>
      <p:ext uri="{BB962C8B-B14F-4D97-AF65-F5344CB8AC3E}">
        <p14:creationId xmlns:p14="http://schemas.microsoft.com/office/powerpoint/2010/main" val="3138582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Οδηγίες</a:t>
            </a:r>
            <a:endParaRPr lang="el-GR" dirty="0"/>
          </a:p>
        </p:txBody>
      </p:sp>
      <p:sp>
        <p:nvSpPr>
          <p:cNvPr id="3" name="Θέση περιεχομένου 2"/>
          <p:cNvSpPr>
            <a:spLocks noGrp="1"/>
          </p:cNvSpPr>
          <p:nvPr>
            <p:ph idx="1"/>
          </p:nvPr>
        </p:nvSpPr>
        <p:spPr/>
        <p:txBody>
          <a:bodyPr>
            <a:normAutofit/>
          </a:bodyPr>
          <a:lstStyle/>
          <a:p>
            <a:pPr>
              <a:lnSpc>
                <a:spcPct val="150000"/>
              </a:lnSpc>
            </a:pPr>
            <a:r>
              <a:rPr lang="el-GR" sz="2800" dirty="0" smtClean="0"/>
              <a:t>Φυσικοθεραπείες</a:t>
            </a:r>
          </a:p>
          <a:p>
            <a:pPr>
              <a:lnSpc>
                <a:spcPct val="150000"/>
              </a:lnSpc>
            </a:pPr>
            <a:r>
              <a:rPr lang="el-GR" sz="2800" dirty="0" smtClean="0"/>
              <a:t>Παρακολούθηση από </a:t>
            </a:r>
            <a:r>
              <a:rPr lang="el-GR" sz="2800" dirty="0" err="1" smtClean="0"/>
              <a:t>παιδοψυχιάτρους</a:t>
            </a:r>
            <a:endParaRPr lang="el-GR" sz="2800" dirty="0" smtClean="0"/>
          </a:p>
          <a:p>
            <a:pPr>
              <a:lnSpc>
                <a:spcPct val="150000"/>
              </a:lnSpc>
            </a:pPr>
            <a:r>
              <a:rPr lang="en-US" sz="2800" dirty="0" err="1" smtClean="0"/>
              <a:t>Arcoxia</a:t>
            </a:r>
            <a:r>
              <a:rPr lang="el-GR" sz="2800" dirty="0" smtClean="0"/>
              <a:t> </a:t>
            </a:r>
            <a:r>
              <a:rPr lang="en-US" sz="2800" dirty="0" smtClean="0"/>
              <a:t>60mg</a:t>
            </a:r>
            <a:r>
              <a:rPr lang="el-GR" sz="2800" dirty="0" smtClean="0"/>
              <a:t>: 14ημ </a:t>
            </a:r>
            <a:r>
              <a:rPr lang="en-US" sz="2800" dirty="0" smtClean="0"/>
              <a:t>(</a:t>
            </a:r>
            <a:r>
              <a:rPr lang="el-GR" sz="2800" dirty="0" smtClean="0"/>
              <a:t>ανέφερε περιοδικό πόνο)….</a:t>
            </a:r>
          </a:p>
          <a:p>
            <a:pPr>
              <a:lnSpc>
                <a:spcPct val="150000"/>
              </a:lnSpc>
            </a:pPr>
            <a:r>
              <a:rPr lang="el-GR" sz="2800" dirty="0" smtClean="0"/>
              <a:t>Δεν ανέφερε υποτροπή</a:t>
            </a:r>
          </a:p>
          <a:p>
            <a:pPr>
              <a:lnSpc>
                <a:spcPct val="150000"/>
              </a:lnSpc>
            </a:pPr>
            <a:endParaRPr lang="el-GR" sz="2800" dirty="0"/>
          </a:p>
        </p:txBody>
      </p:sp>
    </p:spTree>
    <p:extLst>
      <p:ext uri="{BB962C8B-B14F-4D97-AF65-F5344CB8AC3E}">
        <p14:creationId xmlns:p14="http://schemas.microsoft.com/office/powerpoint/2010/main" val="1056771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7366"/>
            <a:ext cx="8229600" cy="1143000"/>
          </a:xfrm>
        </p:spPr>
        <p:txBody>
          <a:bodyPr>
            <a:normAutofit/>
          </a:bodyPr>
          <a:lstStyle/>
          <a:p>
            <a:r>
              <a:rPr lang="el-GR" sz="3200" dirty="0" smtClean="0"/>
              <a:t> 2</a:t>
            </a:r>
            <a:r>
              <a:rPr lang="el-GR" sz="3200" baseline="30000" dirty="0" smtClean="0"/>
              <a:t>η</a:t>
            </a:r>
            <a:r>
              <a:rPr lang="el-GR" sz="3200" dirty="0" smtClean="0"/>
              <a:t> Περίπτωση </a:t>
            </a:r>
            <a:endParaRPr lang="el-GR" sz="3200" dirty="0"/>
          </a:p>
        </p:txBody>
      </p:sp>
      <p:sp>
        <p:nvSpPr>
          <p:cNvPr id="3" name="Θέση περιεχομένου 2"/>
          <p:cNvSpPr>
            <a:spLocks noGrp="1"/>
          </p:cNvSpPr>
          <p:nvPr>
            <p:ph idx="1"/>
          </p:nvPr>
        </p:nvSpPr>
        <p:spPr>
          <a:xfrm>
            <a:off x="219184" y="1196752"/>
            <a:ext cx="8892480" cy="5184576"/>
          </a:xfrm>
        </p:spPr>
        <p:txBody>
          <a:bodyPr>
            <a:noAutofit/>
          </a:bodyPr>
          <a:lstStyle/>
          <a:p>
            <a:pPr marL="0" indent="0">
              <a:lnSpc>
                <a:spcPct val="170000"/>
              </a:lnSpc>
              <a:buNone/>
            </a:pPr>
            <a:r>
              <a:rPr lang="el-GR" sz="2400" dirty="0" err="1" smtClean="0"/>
              <a:t>Γιολάντα</a:t>
            </a:r>
            <a:r>
              <a:rPr lang="el-GR" sz="2400" dirty="0" smtClean="0"/>
              <a:t> 16 </a:t>
            </a:r>
            <a:r>
              <a:rPr lang="el-GR" sz="2400" dirty="0" err="1" smtClean="0"/>
              <a:t>χρ</a:t>
            </a:r>
            <a:r>
              <a:rPr lang="el-GR" sz="2400" dirty="0" smtClean="0"/>
              <a:t>: Πόνος </a:t>
            </a:r>
            <a:r>
              <a:rPr lang="el-GR" sz="2400" dirty="0"/>
              <a:t>Αρ καρπού με έναρξη προ </a:t>
            </a:r>
            <a:r>
              <a:rPr lang="el-GR" sz="2400" dirty="0" smtClean="0"/>
              <a:t>12μηνου</a:t>
            </a:r>
            <a:endParaRPr lang="el-GR" sz="2400" dirty="0"/>
          </a:p>
          <a:p>
            <a:pPr marL="0" indent="0">
              <a:lnSpc>
                <a:spcPct val="170000"/>
              </a:lnSpc>
              <a:buNone/>
            </a:pPr>
            <a:r>
              <a:rPr lang="en-US" sz="2400" i="1" dirty="0"/>
              <a:t>A</a:t>
            </a:r>
            <a:r>
              <a:rPr lang="el-GR" sz="2400" i="1" dirty="0" err="1" smtClean="0"/>
              <a:t>τομικό</a:t>
            </a:r>
            <a:r>
              <a:rPr lang="el-GR" sz="2400" i="1" dirty="0" smtClean="0"/>
              <a:t> ιστορικό</a:t>
            </a:r>
            <a:r>
              <a:rPr lang="el-GR" sz="2400" i="1" dirty="0"/>
              <a:t>:  </a:t>
            </a:r>
            <a:endParaRPr lang="el-GR" sz="2400" i="1" dirty="0" smtClean="0"/>
          </a:p>
          <a:p>
            <a:pPr>
              <a:lnSpc>
                <a:spcPct val="170000"/>
              </a:lnSpc>
            </a:pPr>
            <a:r>
              <a:rPr lang="en-US" sz="2400" dirty="0" err="1" smtClean="0"/>
              <a:t>Perthes</a:t>
            </a:r>
            <a:r>
              <a:rPr lang="en-US" sz="2400" dirty="0" smtClean="0"/>
              <a:t>  </a:t>
            </a:r>
            <a:r>
              <a:rPr lang="el-GR" sz="2400" dirty="0"/>
              <a:t>4χρ</a:t>
            </a:r>
            <a:r>
              <a:rPr lang="en-US" sz="2400" dirty="0"/>
              <a:t> </a:t>
            </a:r>
            <a:r>
              <a:rPr lang="el-GR" sz="2400" dirty="0" smtClean="0"/>
              <a:t>(αποκατάσταση)</a:t>
            </a:r>
          </a:p>
          <a:p>
            <a:pPr>
              <a:lnSpc>
                <a:spcPct val="170000"/>
              </a:lnSpc>
            </a:pPr>
            <a:r>
              <a:rPr lang="el-GR" sz="2400" dirty="0" smtClean="0"/>
              <a:t> </a:t>
            </a:r>
            <a:r>
              <a:rPr lang="el-GR" sz="2400" dirty="0" err="1"/>
              <a:t>υπεριλιπιδαιμία</a:t>
            </a:r>
            <a:r>
              <a:rPr lang="el-GR" sz="2400" dirty="0"/>
              <a:t> </a:t>
            </a:r>
          </a:p>
          <a:p>
            <a:pPr marL="0" indent="0">
              <a:lnSpc>
                <a:spcPct val="170000"/>
              </a:lnSpc>
              <a:buNone/>
            </a:pPr>
            <a:r>
              <a:rPr lang="el-GR" sz="2400" i="1" dirty="0" err="1" smtClean="0"/>
              <a:t>Οικογεν</a:t>
            </a:r>
            <a:r>
              <a:rPr lang="el-GR" sz="2400" i="1" dirty="0" smtClean="0"/>
              <a:t>. </a:t>
            </a:r>
            <a:r>
              <a:rPr lang="el-GR" sz="2400" i="1" dirty="0"/>
              <a:t>ιστορικό: </a:t>
            </a:r>
            <a:endParaRPr lang="el-GR" sz="2400" i="1" dirty="0" smtClean="0"/>
          </a:p>
          <a:p>
            <a:pPr>
              <a:lnSpc>
                <a:spcPct val="170000"/>
              </a:lnSpc>
            </a:pPr>
            <a:r>
              <a:rPr lang="en-US" sz="2400" dirty="0" smtClean="0"/>
              <a:t>Hashimoto</a:t>
            </a:r>
            <a:r>
              <a:rPr lang="el-GR" sz="2400" dirty="0" smtClean="0"/>
              <a:t>: </a:t>
            </a:r>
            <a:r>
              <a:rPr lang="el-GR" sz="2400" dirty="0" err="1" smtClean="0"/>
              <a:t>Μητέρα+γιαγιάδες</a:t>
            </a:r>
            <a:r>
              <a:rPr lang="el-GR" sz="2400" dirty="0" smtClean="0"/>
              <a:t>, ΡΑ μητρική  γιαγιά</a:t>
            </a:r>
          </a:p>
          <a:p>
            <a:pPr marL="0" indent="0">
              <a:lnSpc>
                <a:spcPct val="170000"/>
              </a:lnSpc>
              <a:buNone/>
            </a:pPr>
            <a:r>
              <a:rPr lang="el-GR" sz="2400" dirty="0"/>
              <a:t> </a:t>
            </a:r>
            <a:r>
              <a:rPr lang="el-GR" sz="2400" dirty="0" smtClean="0"/>
              <a:t>     </a:t>
            </a:r>
            <a:r>
              <a:rPr lang="el-GR" sz="2400" dirty="0" err="1" smtClean="0"/>
              <a:t>Υπερλιπιδαιμία</a:t>
            </a:r>
            <a:r>
              <a:rPr lang="el-GR" sz="2400" dirty="0" smtClean="0"/>
              <a:t>:  μητέρα &amp; </a:t>
            </a:r>
            <a:r>
              <a:rPr lang="el-GR" sz="2400" dirty="0"/>
              <a:t>αδελφή </a:t>
            </a:r>
            <a:endParaRPr lang="el-GR" sz="2400" dirty="0" smtClean="0"/>
          </a:p>
          <a:p>
            <a:pPr>
              <a:lnSpc>
                <a:spcPct val="170000"/>
              </a:lnSpc>
            </a:pPr>
            <a:endParaRPr lang="el-GR" sz="2400" dirty="0"/>
          </a:p>
        </p:txBody>
      </p:sp>
    </p:spTree>
    <p:extLst>
      <p:ext uri="{BB962C8B-B14F-4D97-AF65-F5344CB8AC3E}">
        <p14:creationId xmlns:p14="http://schemas.microsoft.com/office/powerpoint/2010/main" val="4237390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Ευρήματα 1</a:t>
            </a:r>
            <a:r>
              <a:rPr lang="el-GR" baseline="30000" dirty="0" smtClean="0"/>
              <a:t>ης</a:t>
            </a:r>
            <a:r>
              <a:rPr lang="el-GR" dirty="0" smtClean="0"/>
              <a:t> εξέτασης</a:t>
            </a:r>
            <a:endParaRPr lang="el-GR" dirty="0"/>
          </a:p>
        </p:txBody>
      </p:sp>
      <p:sp>
        <p:nvSpPr>
          <p:cNvPr id="3" name="Θέση περιεχομένου 2"/>
          <p:cNvSpPr>
            <a:spLocks noGrp="1"/>
          </p:cNvSpPr>
          <p:nvPr>
            <p:ph idx="1"/>
          </p:nvPr>
        </p:nvSpPr>
        <p:spPr>
          <a:xfrm>
            <a:off x="457200" y="1483667"/>
            <a:ext cx="8686800" cy="4525963"/>
          </a:xfrm>
        </p:spPr>
        <p:txBody>
          <a:bodyPr>
            <a:normAutofit fontScale="85000" lnSpcReduction="10000"/>
          </a:bodyPr>
          <a:lstStyle/>
          <a:p>
            <a:pPr marL="0" indent="0">
              <a:lnSpc>
                <a:spcPct val="170000"/>
              </a:lnSpc>
              <a:buNone/>
            </a:pPr>
            <a:r>
              <a:rPr lang="el-GR" dirty="0" smtClean="0"/>
              <a:t>Αρθρίτιδα:</a:t>
            </a:r>
          </a:p>
          <a:p>
            <a:pPr marL="0" indent="0">
              <a:lnSpc>
                <a:spcPct val="170000"/>
              </a:lnSpc>
              <a:buNone/>
            </a:pPr>
            <a:r>
              <a:rPr lang="el-GR" dirty="0" smtClean="0"/>
              <a:t>αρ καρπού, ΜΚΠ: Δε 5</a:t>
            </a:r>
            <a:r>
              <a:rPr lang="el-GR" baseline="30000" dirty="0" smtClean="0"/>
              <a:t>ου</a:t>
            </a:r>
            <a:r>
              <a:rPr lang="el-GR" dirty="0" smtClean="0"/>
              <a:t>, 4</a:t>
            </a:r>
            <a:r>
              <a:rPr lang="el-GR" baseline="30000" dirty="0" smtClean="0"/>
              <a:t>ου</a:t>
            </a:r>
            <a:r>
              <a:rPr lang="el-GR" dirty="0" smtClean="0"/>
              <a:t> Αρ </a:t>
            </a:r>
          </a:p>
          <a:p>
            <a:pPr marL="0" indent="0">
              <a:lnSpc>
                <a:spcPct val="170000"/>
              </a:lnSpc>
              <a:buNone/>
            </a:pPr>
            <a:r>
              <a:rPr lang="el-GR" dirty="0" smtClean="0"/>
              <a:t>Αγκυλωμένη ΑΜΣΣ</a:t>
            </a:r>
          </a:p>
          <a:p>
            <a:pPr marL="0" indent="0">
              <a:lnSpc>
                <a:spcPct val="170000"/>
              </a:lnSpc>
              <a:buNone/>
            </a:pPr>
            <a:r>
              <a:rPr lang="el-GR" dirty="0" smtClean="0"/>
              <a:t> </a:t>
            </a:r>
            <a:r>
              <a:rPr lang="el-GR" dirty="0"/>
              <a:t>ΑΝΑ, Β27 </a:t>
            </a:r>
            <a:r>
              <a:rPr lang="el-GR" dirty="0" smtClean="0"/>
              <a:t>: </a:t>
            </a:r>
            <a:r>
              <a:rPr lang="en-US" dirty="0" err="1" smtClean="0"/>
              <a:t>neg</a:t>
            </a:r>
            <a:r>
              <a:rPr lang="el-GR" dirty="0"/>
              <a:t>, </a:t>
            </a:r>
            <a:endParaRPr lang="el-GR" dirty="0" smtClean="0"/>
          </a:p>
          <a:p>
            <a:pPr marL="0" indent="0">
              <a:lnSpc>
                <a:spcPct val="170000"/>
              </a:lnSpc>
              <a:buNone/>
            </a:pPr>
            <a:r>
              <a:rPr lang="el-GR" dirty="0" smtClean="0"/>
              <a:t>Οφθαλμολογική εξέταση: αρνητική για </a:t>
            </a:r>
            <a:r>
              <a:rPr lang="el-GR" dirty="0" err="1" smtClean="0"/>
              <a:t>ραγοειδίτιδα</a:t>
            </a:r>
            <a:endParaRPr lang="el-GR" dirty="0"/>
          </a:p>
          <a:p>
            <a:pPr marL="0" indent="0">
              <a:lnSpc>
                <a:spcPct val="170000"/>
              </a:lnSpc>
              <a:buNone/>
            </a:pPr>
            <a:r>
              <a:rPr lang="el-GR" dirty="0" smtClean="0"/>
              <a:t>Αγωγή: </a:t>
            </a:r>
            <a:r>
              <a:rPr lang="en-US" dirty="0" smtClean="0"/>
              <a:t>MTX </a:t>
            </a:r>
            <a:r>
              <a:rPr lang="en-US" dirty="0" err="1"/>
              <a:t>sc</a:t>
            </a:r>
            <a:r>
              <a:rPr lang="en-US" dirty="0"/>
              <a:t> </a:t>
            </a:r>
            <a:r>
              <a:rPr lang="el-GR" dirty="0"/>
              <a:t>και </a:t>
            </a:r>
            <a:r>
              <a:rPr lang="el-GR" dirty="0" smtClean="0"/>
              <a:t>φυσιοθεραπεία….</a:t>
            </a:r>
            <a:endParaRPr lang="el-GR" dirty="0"/>
          </a:p>
          <a:p>
            <a:endParaRPr lang="el-GR"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1628800"/>
            <a:ext cx="2912286" cy="2640802"/>
          </a:xfrm>
          <a:prstGeom prst="rect">
            <a:avLst/>
          </a:prstGeom>
        </p:spPr>
      </p:pic>
      <p:sp>
        <p:nvSpPr>
          <p:cNvPr id="6" name="TextBox 5"/>
          <p:cNvSpPr txBox="1"/>
          <p:nvPr/>
        </p:nvSpPr>
        <p:spPr>
          <a:xfrm>
            <a:off x="6357205" y="3284984"/>
            <a:ext cx="354584" cy="461665"/>
          </a:xfrm>
          <a:prstGeom prst="rect">
            <a:avLst/>
          </a:prstGeom>
          <a:noFill/>
        </p:spPr>
        <p:txBody>
          <a:bodyPr wrap="none" rtlCol="0">
            <a:spAutoFit/>
          </a:bodyPr>
          <a:lstStyle/>
          <a:p>
            <a:r>
              <a:rPr lang="el-GR" sz="2400" b="1" dirty="0" smtClean="0">
                <a:solidFill>
                  <a:srgbClr val="FF0000"/>
                </a:solidFill>
              </a:rPr>
              <a:t>Χ</a:t>
            </a:r>
            <a:endParaRPr lang="el-GR" sz="2400" b="1" dirty="0">
              <a:solidFill>
                <a:srgbClr val="FF0000"/>
              </a:solidFill>
            </a:endParaRPr>
          </a:p>
        </p:txBody>
      </p:sp>
      <p:sp>
        <p:nvSpPr>
          <p:cNvPr id="7" name="TextBox 6"/>
          <p:cNvSpPr txBox="1"/>
          <p:nvPr/>
        </p:nvSpPr>
        <p:spPr>
          <a:xfrm>
            <a:off x="6228184" y="3068960"/>
            <a:ext cx="379476" cy="400110"/>
          </a:xfrm>
          <a:prstGeom prst="rect">
            <a:avLst/>
          </a:prstGeom>
          <a:noFill/>
        </p:spPr>
        <p:txBody>
          <a:bodyPr wrap="square" rtlCol="0">
            <a:spAutoFit/>
          </a:bodyPr>
          <a:lstStyle/>
          <a:p>
            <a:r>
              <a:rPr lang="el-GR" sz="2000" b="1" dirty="0" smtClean="0">
                <a:solidFill>
                  <a:srgbClr val="C00000"/>
                </a:solidFill>
              </a:rPr>
              <a:t>Χ</a:t>
            </a:r>
            <a:endParaRPr lang="el-GR" sz="2000" b="1" dirty="0">
              <a:solidFill>
                <a:srgbClr val="C00000"/>
              </a:solidFill>
            </a:endParaRPr>
          </a:p>
        </p:txBody>
      </p:sp>
      <p:sp>
        <p:nvSpPr>
          <p:cNvPr id="8" name="TextBox 7"/>
          <p:cNvSpPr txBox="1"/>
          <p:nvPr/>
        </p:nvSpPr>
        <p:spPr>
          <a:xfrm>
            <a:off x="8028384" y="3058031"/>
            <a:ext cx="379476" cy="400110"/>
          </a:xfrm>
          <a:prstGeom prst="rect">
            <a:avLst/>
          </a:prstGeom>
          <a:noFill/>
        </p:spPr>
        <p:txBody>
          <a:bodyPr wrap="square" rtlCol="0">
            <a:spAutoFit/>
          </a:bodyPr>
          <a:lstStyle/>
          <a:p>
            <a:r>
              <a:rPr lang="el-GR" sz="2000" b="1" dirty="0" smtClean="0">
                <a:solidFill>
                  <a:srgbClr val="C00000"/>
                </a:solidFill>
              </a:rPr>
              <a:t>Χ</a:t>
            </a:r>
            <a:endParaRPr lang="el-GR" sz="2000" b="1" dirty="0">
              <a:solidFill>
                <a:srgbClr val="C00000"/>
              </a:solidFill>
            </a:endParaRPr>
          </a:p>
        </p:txBody>
      </p:sp>
      <p:pic>
        <p:nvPicPr>
          <p:cNvPr id="11"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37873" r="10561" b="10494"/>
          <a:stretch/>
        </p:blipFill>
        <p:spPr bwMode="auto">
          <a:xfrm>
            <a:off x="3635441" y="3068960"/>
            <a:ext cx="1469801" cy="12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4001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Πορεία νόσου….</a:t>
            </a:r>
            <a:endParaRPr lang="el-GR" sz="3200" dirty="0"/>
          </a:p>
        </p:txBody>
      </p:sp>
      <p:pic>
        <p:nvPicPr>
          <p:cNvPr id="36" name="Θέση περιεχομένου 35"/>
          <p:cNvPicPr>
            <a:picLocks noGrp="1" noChangeAspect="1"/>
          </p:cNvPicPr>
          <p:nvPr>
            <p:ph idx="1"/>
          </p:nvPr>
        </p:nvPicPr>
        <p:blipFill rotWithShape="1">
          <a:blip r:embed="rId2">
            <a:extLst>
              <a:ext uri="{28A0092B-C50C-407E-A947-70E740481C1C}">
                <a14:useLocalDpi xmlns:a14="http://schemas.microsoft.com/office/drawing/2010/main" val="0"/>
              </a:ext>
            </a:extLst>
          </a:blip>
          <a:srcRect r="52500" b="32049"/>
          <a:stretch/>
        </p:blipFill>
        <p:spPr>
          <a:xfrm>
            <a:off x="6469866" y="1809729"/>
            <a:ext cx="1761673" cy="2505485"/>
          </a:xfrm>
        </p:spPr>
      </p:pic>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5" name="Κεραυνός 14"/>
          <p:cNvSpPr/>
          <p:nvPr/>
        </p:nvSpPr>
        <p:spPr>
          <a:xfrm flipH="1">
            <a:off x="2228319" y="1696984"/>
            <a:ext cx="2132529" cy="1405581"/>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GES</a:t>
            </a:r>
            <a:endParaRPr lang="el-GR" dirty="0"/>
          </a:p>
        </p:txBody>
      </p:sp>
      <p:sp>
        <p:nvSpPr>
          <p:cNvPr id="16" name="TextBox 15"/>
          <p:cNvSpPr txBox="1"/>
          <p:nvPr/>
        </p:nvSpPr>
        <p:spPr>
          <a:xfrm rot="19525110">
            <a:off x="2427116" y="2155514"/>
            <a:ext cx="1734936" cy="382909"/>
          </a:xfrm>
          <a:prstGeom prst="rect">
            <a:avLst/>
          </a:prstGeom>
          <a:noFill/>
        </p:spPr>
        <p:txBody>
          <a:bodyPr wrap="square" rtlCol="0">
            <a:spAutoFit/>
          </a:bodyPr>
          <a:lstStyle/>
          <a:p>
            <a:r>
              <a:rPr lang="el-GR" b="1" dirty="0" err="1" smtClean="0"/>
              <a:t>Δυσανοχή</a:t>
            </a:r>
            <a:r>
              <a:rPr lang="el-GR" b="1" dirty="0" smtClean="0"/>
              <a:t> ΓΕΣ</a:t>
            </a:r>
            <a:endParaRPr lang="el-GR" b="1" dirty="0"/>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0" name="Καμπύλο βέλος προς τα κάτω 19"/>
          <p:cNvSpPr/>
          <p:nvPr/>
        </p:nvSpPr>
        <p:spPr>
          <a:xfrm>
            <a:off x="3011419" y="3245788"/>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p:cNvSpPr txBox="1"/>
          <p:nvPr/>
        </p:nvSpPr>
        <p:spPr>
          <a:xfrm>
            <a:off x="2979479" y="4176122"/>
            <a:ext cx="1040028" cy="369332"/>
          </a:xfrm>
          <a:prstGeom prst="rect">
            <a:avLst/>
          </a:prstGeom>
          <a:noFill/>
        </p:spPr>
        <p:txBody>
          <a:bodyPr wrap="none" rtlCol="0">
            <a:spAutoFit/>
          </a:bodyPr>
          <a:lstStyle/>
          <a:p>
            <a:r>
              <a:rPr lang="en-US" dirty="0" err="1" smtClean="0"/>
              <a:t>Lefl+ADA</a:t>
            </a:r>
            <a:endParaRPr lang="el-GR"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5" name="TextBox 24"/>
          <p:cNvSpPr txBox="1"/>
          <p:nvPr/>
        </p:nvSpPr>
        <p:spPr>
          <a:xfrm>
            <a:off x="4013602" y="4606507"/>
            <a:ext cx="1210524" cy="369332"/>
          </a:xfrm>
          <a:prstGeom prst="rect">
            <a:avLst/>
          </a:prstGeom>
          <a:noFill/>
        </p:spPr>
        <p:txBody>
          <a:bodyPr wrap="none" rtlCol="0">
            <a:spAutoFit/>
          </a:bodyPr>
          <a:lstStyle/>
          <a:p>
            <a:r>
              <a:rPr lang="en-US" dirty="0" err="1" smtClean="0"/>
              <a:t>ACRped</a:t>
            </a:r>
            <a:r>
              <a:rPr lang="en-US" dirty="0" smtClean="0"/>
              <a:t> 70</a:t>
            </a:r>
            <a:endParaRPr lang="el-GR"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pic>
        <p:nvPicPr>
          <p:cNvPr id="29" name="Εικόνα 28"/>
          <p:cNvPicPr>
            <a:picLocks noChangeAspect="1"/>
          </p:cNvPicPr>
          <p:nvPr/>
        </p:nvPicPr>
        <p:blipFill rotWithShape="1">
          <a:blip r:embed="rId3">
            <a:extLst>
              <a:ext uri="{28A0092B-C50C-407E-A947-70E740481C1C}">
                <a14:useLocalDpi xmlns:a14="http://schemas.microsoft.com/office/drawing/2010/main" val="0"/>
              </a:ext>
            </a:extLst>
          </a:blip>
          <a:srcRect l="18585" t="19581" r="17533" b="20328"/>
          <a:stretch/>
        </p:blipFill>
        <p:spPr>
          <a:xfrm>
            <a:off x="4718157" y="3565252"/>
            <a:ext cx="1582035" cy="1110382"/>
          </a:xfrm>
          <a:prstGeom prst="rect">
            <a:avLst/>
          </a:prstGeom>
        </p:spPr>
      </p:pic>
      <p:sp>
        <p:nvSpPr>
          <p:cNvPr id="30" name="Καμπύλο βέλος προς τα κάτω 29"/>
          <p:cNvSpPr/>
          <p:nvPr/>
        </p:nvSpPr>
        <p:spPr>
          <a:xfrm>
            <a:off x="4360848" y="2833732"/>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TextBox 30"/>
          <p:cNvSpPr txBox="1"/>
          <p:nvPr/>
        </p:nvSpPr>
        <p:spPr>
          <a:xfrm>
            <a:off x="4295540" y="2435525"/>
            <a:ext cx="1653851" cy="369332"/>
          </a:xfrm>
          <a:prstGeom prst="rect">
            <a:avLst/>
          </a:prstGeom>
          <a:noFill/>
        </p:spPr>
        <p:txBody>
          <a:bodyPr wrap="none" rtlCol="0">
            <a:spAutoFit/>
          </a:bodyPr>
          <a:lstStyle/>
          <a:p>
            <a:r>
              <a:rPr lang="en-US" dirty="0" err="1" smtClean="0"/>
              <a:t>Lefl+Etanercept</a:t>
            </a:r>
            <a:endParaRPr lang="el-GR"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3" name="TextBox 32"/>
          <p:cNvSpPr txBox="1"/>
          <p:nvPr/>
        </p:nvSpPr>
        <p:spPr>
          <a:xfrm>
            <a:off x="6264772" y="4421841"/>
            <a:ext cx="1210524" cy="369332"/>
          </a:xfrm>
          <a:prstGeom prst="rect">
            <a:avLst/>
          </a:prstGeom>
          <a:noFill/>
        </p:spPr>
        <p:txBody>
          <a:bodyPr wrap="none" rtlCol="0">
            <a:spAutoFit/>
          </a:bodyPr>
          <a:lstStyle/>
          <a:p>
            <a:r>
              <a:rPr lang="en-US" dirty="0" err="1" smtClean="0"/>
              <a:t>ACRped</a:t>
            </a:r>
            <a:r>
              <a:rPr lang="en-US" dirty="0" smtClean="0"/>
              <a:t> 50</a:t>
            </a:r>
            <a:endParaRPr lang="el-GR"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5" name="TextBox 34"/>
          <p:cNvSpPr txBox="1"/>
          <p:nvPr/>
        </p:nvSpPr>
        <p:spPr>
          <a:xfrm>
            <a:off x="7308304" y="2435525"/>
            <a:ext cx="184731" cy="369332"/>
          </a:xfrm>
          <a:prstGeom prst="rect">
            <a:avLst/>
          </a:prstGeom>
          <a:noFill/>
        </p:spPr>
        <p:txBody>
          <a:bodyPr wrap="none" rtlCol="0">
            <a:spAutoFit/>
          </a:bodyPr>
          <a:lstStyle/>
          <a:p>
            <a:endParaRPr lang="el-GR" dirty="0"/>
          </a:p>
        </p:txBody>
      </p:sp>
      <p:sp>
        <p:nvSpPr>
          <p:cNvPr id="37" name="TextBox 36"/>
          <p:cNvSpPr txBox="1"/>
          <p:nvPr/>
        </p:nvSpPr>
        <p:spPr>
          <a:xfrm>
            <a:off x="6606060" y="2207278"/>
            <a:ext cx="1633268" cy="369332"/>
          </a:xfrm>
          <a:prstGeom prst="rect">
            <a:avLst/>
          </a:prstGeom>
          <a:noFill/>
        </p:spPr>
        <p:txBody>
          <a:bodyPr wrap="none" rtlCol="0">
            <a:spAutoFit/>
          </a:bodyPr>
          <a:lstStyle/>
          <a:p>
            <a:r>
              <a:rPr lang="el-GR" b="1" dirty="0" smtClean="0">
                <a:solidFill>
                  <a:schemeClr val="bg1"/>
                </a:solidFill>
              </a:rPr>
              <a:t>Σχολικός χορός</a:t>
            </a:r>
            <a:endParaRPr lang="el-GR" b="1" dirty="0">
              <a:solidFill>
                <a:schemeClr val="bg1"/>
              </a:solidFill>
            </a:endParaRPr>
          </a:p>
        </p:txBody>
      </p:sp>
      <p:sp>
        <p:nvSpPr>
          <p:cNvPr id="3" name="Ορθογώνιο 2"/>
          <p:cNvSpPr/>
          <p:nvPr/>
        </p:nvSpPr>
        <p:spPr>
          <a:xfrm>
            <a:off x="2051720" y="1268760"/>
            <a:ext cx="6552728" cy="3666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088098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Πορεία νόσου….</a:t>
            </a:r>
            <a:endParaRPr lang="el-GR" sz="3200" dirty="0"/>
          </a:p>
        </p:txBody>
      </p:sp>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4" name="TextBox 13"/>
          <p:cNvSpPr txBox="1"/>
          <p:nvPr/>
        </p:nvSpPr>
        <p:spPr>
          <a:xfrm>
            <a:off x="1847314" y="5450378"/>
            <a:ext cx="1276440" cy="646331"/>
          </a:xfrm>
          <a:prstGeom prst="rect">
            <a:avLst/>
          </a:prstGeom>
          <a:noFill/>
        </p:spPr>
        <p:txBody>
          <a:bodyPr wrap="none" rtlCol="0">
            <a:spAutoFit/>
          </a:bodyPr>
          <a:lstStyle/>
          <a:p>
            <a:r>
              <a:rPr lang="el-GR" dirty="0" err="1" smtClean="0"/>
              <a:t>Ενεργότητα</a:t>
            </a:r>
            <a:endParaRPr lang="en-US" dirty="0" smtClean="0"/>
          </a:p>
          <a:p>
            <a:r>
              <a:rPr lang="el-GR" dirty="0" smtClean="0"/>
              <a:t>+ </a:t>
            </a:r>
            <a:r>
              <a:rPr lang="en-US" dirty="0" smtClean="0"/>
              <a:t> </a:t>
            </a:r>
            <a:r>
              <a:rPr lang="el-GR" dirty="0" smtClean="0"/>
              <a:t>2 </a:t>
            </a:r>
            <a:r>
              <a:rPr lang="en-US" dirty="0" smtClean="0"/>
              <a:t>TMJ</a:t>
            </a:r>
            <a:endParaRPr lang="en-US" dirty="0"/>
          </a:p>
        </p:txBody>
      </p:sp>
      <p:sp>
        <p:nvSpPr>
          <p:cNvPr id="15" name="Κεραυνός 14"/>
          <p:cNvSpPr/>
          <p:nvPr/>
        </p:nvSpPr>
        <p:spPr>
          <a:xfrm flipH="1">
            <a:off x="2228319" y="1696984"/>
            <a:ext cx="2132529" cy="1405581"/>
          </a:xfrm>
          <a:prstGeom prst="lightningBol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GES</a:t>
            </a:r>
            <a:endParaRPr lang="el-GR" dirty="0"/>
          </a:p>
        </p:txBody>
      </p:sp>
      <p:sp>
        <p:nvSpPr>
          <p:cNvPr id="16" name="TextBox 15"/>
          <p:cNvSpPr txBox="1"/>
          <p:nvPr/>
        </p:nvSpPr>
        <p:spPr>
          <a:xfrm rot="19525110">
            <a:off x="2427116" y="2155514"/>
            <a:ext cx="1734936" cy="382909"/>
          </a:xfrm>
          <a:prstGeom prst="rect">
            <a:avLst/>
          </a:prstGeom>
          <a:noFill/>
        </p:spPr>
        <p:txBody>
          <a:bodyPr wrap="square" rtlCol="0">
            <a:spAutoFit/>
          </a:bodyPr>
          <a:lstStyle/>
          <a:p>
            <a:r>
              <a:rPr lang="el-GR" b="1" dirty="0" err="1" smtClean="0"/>
              <a:t>Δυσανοχή</a:t>
            </a:r>
            <a:r>
              <a:rPr lang="el-GR" b="1" dirty="0" smtClean="0"/>
              <a:t> ΓΕΣ</a:t>
            </a:r>
            <a:endParaRPr lang="el-GR" b="1" dirty="0"/>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5" name="TextBox 34"/>
          <p:cNvSpPr txBox="1"/>
          <p:nvPr/>
        </p:nvSpPr>
        <p:spPr>
          <a:xfrm>
            <a:off x="7308304" y="2435525"/>
            <a:ext cx="184731" cy="369332"/>
          </a:xfrm>
          <a:prstGeom prst="rect">
            <a:avLst/>
          </a:prstGeom>
          <a:noFill/>
        </p:spPr>
        <p:txBody>
          <a:bodyPr wrap="none" rtlCol="0">
            <a:spAutoFit/>
          </a:bodyPr>
          <a:lstStyle/>
          <a:p>
            <a:endParaRPr lang="el-GR" dirty="0"/>
          </a:p>
        </p:txBody>
      </p:sp>
      <p:sp>
        <p:nvSpPr>
          <p:cNvPr id="37" name="TextBox 36"/>
          <p:cNvSpPr txBox="1"/>
          <p:nvPr/>
        </p:nvSpPr>
        <p:spPr>
          <a:xfrm>
            <a:off x="6606060" y="2207278"/>
            <a:ext cx="1633268" cy="369332"/>
          </a:xfrm>
          <a:prstGeom prst="rect">
            <a:avLst/>
          </a:prstGeom>
          <a:noFill/>
        </p:spPr>
        <p:txBody>
          <a:bodyPr wrap="none" rtlCol="0">
            <a:spAutoFit/>
          </a:bodyPr>
          <a:lstStyle/>
          <a:p>
            <a:r>
              <a:rPr lang="el-GR" b="1" dirty="0" smtClean="0">
                <a:solidFill>
                  <a:schemeClr val="bg1"/>
                </a:solidFill>
              </a:rPr>
              <a:t>Σχολικός χορός</a:t>
            </a:r>
            <a:endParaRPr lang="el-GR" b="1" dirty="0">
              <a:solidFill>
                <a:schemeClr val="bg1"/>
              </a:solidFill>
            </a:endParaRPr>
          </a:p>
        </p:txBody>
      </p:sp>
    </p:spTree>
    <p:extLst>
      <p:ext uri="{BB962C8B-B14F-4D97-AF65-F5344CB8AC3E}">
        <p14:creationId xmlns:p14="http://schemas.microsoft.com/office/powerpoint/2010/main" val="2417260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Πορεία νόσου….</a:t>
            </a:r>
            <a:endParaRPr lang="el-GR" dirty="0"/>
          </a:p>
        </p:txBody>
      </p:sp>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4" name="TextBox 13"/>
          <p:cNvSpPr txBox="1"/>
          <p:nvPr/>
        </p:nvSpPr>
        <p:spPr>
          <a:xfrm>
            <a:off x="1847314" y="5450378"/>
            <a:ext cx="1276440" cy="646331"/>
          </a:xfrm>
          <a:prstGeom prst="rect">
            <a:avLst/>
          </a:prstGeom>
          <a:noFill/>
        </p:spPr>
        <p:txBody>
          <a:bodyPr wrap="none" rtlCol="0">
            <a:spAutoFit/>
          </a:bodyPr>
          <a:lstStyle/>
          <a:p>
            <a:r>
              <a:rPr lang="el-GR" dirty="0" err="1" smtClean="0"/>
              <a:t>Ενεργότητα</a:t>
            </a:r>
            <a:endParaRPr lang="en-US" dirty="0" smtClean="0"/>
          </a:p>
          <a:p>
            <a:r>
              <a:rPr lang="el-GR" dirty="0" smtClean="0"/>
              <a:t>+ </a:t>
            </a:r>
            <a:r>
              <a:rPr lang="en-US" dirty="0" smtClean="0"/>
              <a:t> </a:t>
            </a:r>
            <a:r>
              <a:rPr lang="el-GR" dirty="0" smtClean="0"/>
              <a:t>2 </a:t>
            </a:r>
            <a:r>
              <a:rPr lang="en-US" dirty="0" smtClean="0"/>
              <a:t>TMJ</a:t>
            </a:r>
            <a:endParaRPr lang="en-US" dirty="0"/>
          </a:p>
        </p:txBody>
      </p:sp>
      <p:sp>
        <p:nvSpPr>
          <p:cNvPr id="16" name="TextBox 15"/>
          <p:cNvSpPr txBox="1"/>
          <p:nvPr/>
        </p:nvSpPr>
        <p:spPr>
          <a:xfrm rot="19525110">
            <a:off x="2427116" y="2155514"/>
            <a:ext cx="1734936" cy="382909"/>
          </a:xfrm>
          <a:prstGeom prst="rect">
            <a:avLst/>
          </a:prstGeom>
          <a:noFill/>
        </p:spPr>
        <p:txBody>
          <a:bodyPr wrap="square" rtlCol="0">
            <a:spAutoFit/>
          </a:bodyPr>
          <a:lstStyle/>
          <a:p>
            <a:r>
              <a:rPr lang="el-GR" b="1" dirty="0" err="1" smtClean="0">
                <a:solidFill>
                  <a:schemeClr val="bg1">
                    <a:lumMod val="65000"/>
                  </a:schemeClr>
                </a:solidFill>
              </a:rPr>
              <a:t>Δυσανοχή</a:t>
            </a:r>
            <a:r>
              <a:rPr lang="el-GR" b="1" dirty="0" smtClean="0">
                <a:solidFill>
                  <a:schemeClr val="bg1">
                    <a:lumMod val="65000"/>
                  </a:schemeClr>
                </a:solidFill>
              </a:rPr>
              <a:t> ΓΕΣ</a:t>
            </a:r>
            <a:endParaRPr lang="el-GR" b="1" dirty="0">
              <a:solidFill>
                <a:schemeClr val="bg1">
                  <a:lumMod val="65000"/>
                </a:schemeClr>
              </a:solidFill>
            </a:endParaRPr>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0" name="Καμπύλο βέλος προς τα κάτω 19"/>
          <p:cNvSpPr/>
          <p:nvPr/>
        </p:nvSpPr>
        <p:spPr>
          <a:xfrm>
            <a:off x="3011419" y="3245788"/>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p:cNvSpPr txBox="1"/>
          <p:nvPr/>
        </p:nvSpPr>
        <p:spPr>
          <a:xfrm>
            <a:off x="2979479" y="4176122"/>
            <a:ext cx="1060868" cy="369332"/>
          </a:xfrm>
          <a:prstGeom prst="rect">
            <a:avLst/>
          </a:prstGeom>
          <a:noFill/>
          <a:ln>
            <a:solidFill>
              <a:srgbClr val="C00000"/>
            </a:solidFill>
          </a:ln>
        </p:spPr>
        <p:txBody>
          <a:bodyPr wrap="none" rtlCol="0">
            <a:spAutoFit/>
          </a:bodyPr>
          <a:lstStyle/>
          <a:p>
            <a:r>
              <a:rPr lang="en-US" b="1" dirty="0" err="1" smtClean="0"/>
              <a:t>Lefl+ADA</a:t>
            </a:r>
            <a:endParaRPr lang="el-GR" b="1" dirty="0"/>
          </a:p>
        </p:txBody>
      </p:sp>
      <p:sp>
        <p:nvSpPr>
          <p:cNvPr id="22" name="TextBox 21"/>
          <p:cNvSpPr txBox="1"/>
          <p:nvPr/>
        </p:nvSpPr>
        <p:spPr>
          <a:xfrm>
            <a:off x="3115926" y="5473017"/>
            <a:ext cx="1756571" cy="646331"/>
          </a:xfrm>
          <a:prstGeom prst="rect">
            <a:avLst/>
          </a:prstGeom>
          <a:noFill/>
          <a:ln>
            <a:solidFill>
              <a:srgbClr val="C00000"/>
            </a:solidFill>
          </a:ln>
        </p:spPr>
        <p:txBody>
          <a:bodyPr wrap="none" rtlCol="0">
            <a:spAutoFit/>
          </a:bodyPr>
          <a:lstStyle/>
          <a:p>
            <a:r>
              <a:rPr lang="el-GR" dirty="0" err="1" smtClean="0"/>
              <a:t>Ενεργότητα</a:t>
            </a:r>
            <a:endParaRPr lang="en-US" dirty="0" smtClean="0"/>
          </a:p>
          <a:p>
            <a:r>
              <a:rPr lang="en-US" dirty="0" err="1"/>
              <a:t>Hb</a:t>
            </a:r>
            <a:r>
              <a:rPr lang="en-US" dirty="0"/>
              <a:t>↓+</a:t>
            </a:r>
            <a:r>
              <a:rPr lang="en-US" dirty="0" smtClean="0"/>
              <a:t>ESR+CRP</a:t>
            </a:r>
            <a:r>
              <a:rPr lang="el-GR" dirty="0" smtClean="0"/>
              <a:t>…</a:t>
            </a:r>
            <a:endParaRPr lang="en-US"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5" name="TextBox 34"/>
          <p:cNvSpPr txBox="1"/>
          <p:nvPr/>
        </p:nvSpPr>
        <p:spPr>
          <a:xfrm>
            <a:off x="7308304" y="2435525"/>
            <a:ext cx="184731" cy="369332"/>
          </a:xfrm>
          <a:prstGeom prst="rect">
            <a:avLst/>
          </a:prstGeom>
          <a:noFill/>
        </p:spPr>
        <p:txBody>
          <a:bodyPr wrap="none" rtlCol="0">
            <a:spAutoFit/>
          </a:bodyPr>
          <a:lstStyle/>
          <a:p>
            <a:endParaRPr lang="el-GR" dirty="0"/>
          </a:p>
        </p:txBody>
      </p:sp>
    </p:spTree>
    <p:extLst>
      <p:ext uri="{BB962C8B-B14F-4D97-AF65-F5344CB8AC3E}">
        <p14:creationId xmlns:p14="http://schemas.microsoft.com/office/powerpoint/2010/main" val="194745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Πορεία νόσου….</a:t>
            </a:r>
            <a:endParaRPr lang="el-GR" dirty="0"/>
          </a:p>
        </p:txBody>
      </p:sp>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4" name="TextBox 13"/>
          <p:cNvSpPr txBox="1"/>
          <p:nvPr/>
        </p:nvSpPr>
        <p:spPr>
          <a:xfrm>
            <a:off x="1847314" y="5450378"/>
            <a:ext cx="1276440" cy="646331"/>
          </a:xfrm>
          <a:prstGeom prst="rect">
            <a:avLst/>
          </a:prstGeom>
          <a:noFill/>
        </p:spPr>
        <p:txBody>
          <a:bodyPr wrap="none" rtlCol="0">
            <a:spAutoFit/>
          </a:bodyPr>
          <a:lstStyle/>
          <a:p>
            <a:r>
              <a:rPr lang="el-GR" dirty="0" err="1" smtClean="0"/>
              <a:t>Ενεργότητα</a:t>
            </a:r>
            <a:endParaRPr lang="en-US" dirty="0" smtClean="0"/>
          </a:p>
          <a:p>
            <a:r>
              <a:rPr lang="el-GR" dirty="0" smtClean="0"/>
              <a:t>+ </a:t>
            </a:r>
            <a:r>
              <a:rPr lang="en-US" dirty="0" smtClean="0"/>
              <a:t> </a:t>
            </a:r>
            <a:r>
              <a:rPr lang="el-GR" dirty="0" smtClean="0"/>
              <a:t>2 </a:t>
            </a:r>
            <a:r>
              <a:rPr lang="en-US" dirty="0" smtClean="0"/>
              <a:t>TMJ</a:t>
            </a:r>
            <a:endParaRPr lang="en-US" dirty="0"/>
          </a:p>
        </p:txBody>
      </p:sp>
      <p:sp>
        <p:nvSpPr>
          <p:cNvPr id="16" name="TextBox 15"/>
          <p:cNvSpPr txBox="1"/>
          <p:nvPr/>
        </p:nvSpPr>
        <p:spPr>
          <a:xfrm rot="19525110">
            <a:off x="2427116" y="2155514"/>
            <a:ext cx="1734936" cy="382909"/>
          </a:xfrm>
          <a:prstGeom prst="rect">
            <a:avLst/>
          </a:prstGeom>
          <a:noFill/>
        </p:spPr>
        <p:txBody>
          <a:bodyPr wrap="square" rtlCol="0">
            <a:spAutoFit/>
          </a:bodyPr>
          <a:lstStyle/>
          <a:p>
            <a:r>
              <a:rPr lang="el-GR" b="1" dirty="0" err="1" smtClean="0">
                <a:solidFill>
                  <a:schemeClr val="bg1">
                    <a:lumMod val="65000"/>
                  </a:schemeClr>
                </a:solidFill>
              </a:rPr>
              <a:t>Δυσανοχή</a:t>
            </a:r>
            <a:r>
              <a:rPr lang="el-GR" b="1" dirty="0" smtClean="0">
                <a:solidFill>
                  <a:schemeClr val="bg1">
                    <a:lumMod val="65000"/>
                  </a:schemeClr>
                </a:solidFill>
              </a:rPr>
              <a:t> ΓΕΣ</a:t>
            </a:r>
            <a:endParaRPr lang="el-GR" b="1" dirty="0">
              <a:solidFill>
                <a:schemeClr val="bg1">
                  <a:lumMod val="65000"/>
                </a:schemeClr>
              </a:solidFill>
            </a:endParaRPr>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0" name="Καμπύλο βέλος προς τα κάτω 19"/>
          <p:cNvSpPr/>
          <p:nvPr/>
        </p:nvSpPr>
        <p:spPr>
          <a:xfrm>
            <a:off x="3011419" y="3245788"/>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p:cNvSpPr txBox="1"/>
          <p:nvPr/>
        </p:nvSpPr>
        <p:spPr>
          <a:xfrm>
            <a:off x="2979479" y="4176122"/>
            <a:ext cx="1040028" cy="369332"/>
          </a:xfrm>
          <a:prstGeom prst="rect">
            <a:avLst/>
          </a:prstGeom>
          <a:noFill/>
        </p:spPr>
        <p:txBody>
          <a:bodyPr wrap="none" rtlCol="0">
            <a:spAutoFit/>
          </a:bodyPr>
          <a:lstStyle/>
          <a:p>
            <a:r>
              <a:rPr lang="en-US" dirty="0" err="1" smtClean="0"/>
              <a:t>Lefl+ADA</a:t>
            </a:r>
            <a:endParaRPr lang="el-GR" dirty="0"/>
          </a:p>
        </p:txBody>
      </p:sp>
      <p:sp>
        <p:nvSpPr>
          <p:cNvPr id="22" name="TextBox 21"/>
          <p:cNvSpPr txBox="1"/>
          <p:nvPr/>
        </p:nvSpPr>
        <p:spPr>
          <a:xfrm>
            <a:off x="3115926" y="5473017"/>
            <a:ext cx="1713290" cy="923330"/>
          </a:xfrm>
          <a:prstGeom prst="rect">
            <a:avLst/>
          </a:prstGeom>
          <a:noFill/>
        </p:spPr>
        <p:txBody>
          <a:bodyPr wrap="none" rtlCol="0">
            <a:spAutoFit/>
          </a:bodyPr>
          <a:lstStyle/>
          <a:p>
            <a:r>
              <a:rPr lang="el-GR" dirty="0" err="1" smtClean="0"/>
              <a:t>Ενεργότητα</a:t>
            </a:r>
            <a:endParaRPr lang="en-US" dirty="0" smtClean="0"/>
          </a:p>
          <a:p>
            <a:r>
              <a:rPr lang="en-US" dirty="0" smtClean="0"/>
              <a:t>+</a:t>
            </a:r>
            <a:r>
              <a:rPr lang="en-US" dirty="0" err="1" smtClean="0"/>
              <a:t>ESR+CRP+Hb</a:t>
            </a:r>
            <a:r>
              <a:rPr lang="en-US" dirty="0" smtClean="0"/>
              <a:t>↓</a:t>
            </a:r>
            <a:endParaRPr lang="en-US" dirty="0"/>
          </a:p>
          <a:p>
            <a:endParaRPr lang="el-GR"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5" name="TextBox 24"/>
          <p:cNvSpPr txBox="1"/>
          <p:nvPr/>
        </p:nvSpPr>
        <p:spPr>
          <a:xfrm>
            <a:off x="4013602" y="4606507"/>
            <a:ext cx="1210524" cy="369332"/>
          </a:xfrm>
          <a:prstGeom prst="rect">
            <a:avLst/>
          </a:prstGeom>
          <a:noFill/>
          <a:ln>
            <a:solidFill>
              <a:srgbClr val="C00000"/>
            </a:solidFill>
          </a:ln>
        </p:spPr>
        <p:txBody>
          <a:bodyPr wrap="none" rtlCol="0">
            <a:spAutoFit/>
          </a:bodyPr>
          <a:lstStyle/>
          <a:p>
            <a:r>
              <a:rPr lang="en-US" b="1" dirty="0" err="1" smtClean="0"/>
              <a:t>ACRped</a:t>
            </a:r>
            <a:r>
              <a:rPr lang="en-US" b="1" dirty="0" smtClean="0"/>
              <a:t> 70</a:t>
            </a:r>
            <a:endParaRPr lang="el-GR" b="1"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5" name="TextBox 34"/>
          <p:cNvSpPr txBox="1"/>
          <p:nvPr/>
        </p:nvSpPr>
        <p:spPr>
          <a:xfrm>
            <a:off x="7308304" y="2435525"/>
            <a:ext cx="184731" cy="369332"/>
          </a:xfrm>
          <a:prstGeom prst="rect">
            <a:avLst/>
          </a:prstGeom>
          <a:noFill/>
        </p:spPr>
        <p:txBody>
          <a:bodyPr wrap="none" rtlCol="0">
            <a:spAutoFit/>
          </a:bodyPr>
          <a:lstStyle/>
          <a:p>
            <a:endParaRPr lang="el-GR" dirty="0"/>
          </a:p>
        </p:txBody>
      </p:sp>
    </p:spTree>
    <p:extLst>
      <p:ext uri="{BB962C8B-B14F-4D97-AF65-F5344CB8AC3E}">
        <p14:creationId xmlns:p14="http://schemas.microsoft.com/office/powerpoint/2010/main" val="132053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Πορεία νόσου….</a:t>
            </a:r>
            <a:endParaRPr lang="el-GR" dirty="0"/>
          </a:p>
        </p:txBody>
      </p:sp>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4" name="TextBox 13"/>
          <p:cNvSpPr txBox="1"/>
          <p:nvPr/>
        </p:nvSpPr>
        <p:spPr>
          <a:xfrm>
            <a:off x="1847314" y="5450378"/>
            <a:ext cx="1276440" cy="646331"/>
          </a:xfrm>
          <a:prstGeom prst="rect">
            <a:avLst/>
          </a:prstGeom>
          <a:noFill/>
        </p:spPr>
        <p:txBody>
          <a:bodyPr wrap="none" rtlCol="0">
            <a:spAutoFit/>
          </a:bodyPr>
          <a:lstStyle/>
          <a:p>
            <a:r>
              <a:rPr lang="el-GR" dirty="0" err="1" smtClean="0"/>
              <a:t>Ενεργότητα</a:t>
            </a:r>
            <a:endParaRPr lang="en-US" dirty="0" smtClean="0"/>
          </a:p>
          <a:p>
            <a:r>
              <a:rPr lang="el-GR" dirty="0" smtClean="0"/>
              <a:t>+ </a:t>
            </a:r>
            <a:r>
              <a:rPr lang="en-US" dirty="0" smtClean="0"/>
              <a:t> </a:t>
            </a:r>
            <a:r>
              <a:rPr lang="el-GR" dirty="0" smtClean="0"/>
              <a:t>2 </a:t>
            </a:r>
            <a:r>
              <a:rPr lang="en-US" dirty="0" smtClean="0"/>
              <a:t>TMJ</a:t>
            </a:r>
            <a:endParaRPr lang="en-US" dirty="0"/>
          </a:p>
        </p:txBody>
      </p:sp>
      <p:sp>
        <p:nvSpPr>
          <p:cNvPr id="16" name="TextBox 15"/>
          <p:cNvSpPr txBox="1"/>
          <p:nvPr/>
        </p:nvSpPr>
        <p:spPr>
          <a:xfrm rot="19525110">
            <a:off x="2123696" y="2200490"/>
            <a:ext cx="1734936" cy="382909"/>
          </a:xfrm>
          <a:prstGeom prst="rect">
            <a:avLst/>
          </a:prstGeom>
          <a:noFill/>
        </p:spPr>
        <p:txBody>
          <a:bodyPr wrap="square" rtlCol="0">
            <a:spAutoFit/>
          </a:bodyPr>
          <a:lstStyle/>
          <a:p>
            <a:r>
              <a:rPr lang="el-GR" b="1" dirty="0" err="1" smtClean="0">
                <a:solidFill>
                  <a:schemeClr val="bg1">
                    <a:lumMod val="65000"/>
                  </a:schemeClr>
                </a:solidFill>
              </a:rPr>
              <a:t>Δυσανοχή</a:t>
            </a:r>
            <a:r>
              <a:rPr lang="el-GR" b="1" dirty="0" smtClean="0">
                <a:solidFill>
                  <a:schemeClr val="bg1">
                    <a:lumMod val="65000"/>
                  </a:schemeClr>
                </a:solidFill>
              </a:rPr>
              <a:t> ΓΕΣ</a:t>
            </a:r>
            <a:endParaRPr lang="el-GR" b="1" dirty="0">
              <a:solidFill>
                <a:schemeClr val="bg1">
                  <a:lumMod val="65000"/>
                </a:schemeClr>
              </a:solidFill>
            </a:endParaRPr>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0" name="Καμπύλο βέλος προς τα κάτω 19"/>
          <p:cNvSpPr/>
          <p:nvPr/>
        </p:nvSpPr>
        <p:spPr>
          <a:xfrm>
            <a:off x="3011419" y="3245788"/>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p:cNvSpPr txBox="1"/>
          <p:nvPr/>
        </p:nvSpPr>
        <p:spPr>
          <a:xfrm>
            <a:off x="2979479" y="4176122"/>
            <a:ext cx="1040028" cy="369332"/>
          </a:xfrm>
          <a:prstGeom prst="rect">
            <a:avLst/>
          </a:prstGeom>
          <a:noFill/>
        </p:spPr>
        <p:txBody>
          <a:bodyPr wrap="none" rtlCol="0">
            <a:spAutoFit/>
          </a:bodyPr>
          <a:lstStyle/>
          <a:p>
            <a:r>
              <a:rPr lang="en-US" dirty="0" err="1" smtClean="0"/>
              <a:t>Lefl+ADA</a:t>
            </a:r>
            <a:endParaRPr lang="el-GR" dirty="0"/>
          </a:p>
        </p:txBody>
      </p:sp>
      <p:sp>
        <p:nvSpPr>
          <p:cNvPr id="22" name="TextBox 21"/>
          <p:cNvSpPr txBox="1"/>
          <p:nvPr/>
        </p:nvSpPr>
        <p:spPr>
          <a:xfrm>
            <a:off x="3115926" y="5473017"/>
            <a:ext cx="1713290" cy="923330"/>
          </a:xfrm>
          <a:prstGeom prst="rect">
            <a:avLst/>
          </a:prstGeom>
          <a:noFill/>
        </p:spPr>
        <p:txBody>
          <a:bodyPr wrap="none" rtlCol="0">
            <a:spAutoFit/>
          </a:bodyPr>
          <a:lstStyle/>
          <a:p>
            <a:r>
              <a:rPr lang="el-GR" dirty="0" err="1" smtClean="0"/>
              <a:t>Ενεργότητα</a:t>
            </a:r>
            <a:endParaRPr lang="en-US" dirty="0" smtClean="0"/>
          </a:p>
          <a:p>
            <a:r>
              <a:rPr lang="en-US" dirty="0" smtClean="0"/>
              <a:t>+</a:t>
            </a:r>
            <a:r>
              <a:rPr lang="en-US" dirty="0" err="1" smtClean="0"/>
              <a:t>ESR+CRP+Hb</a:t>
            </a:r>
            <a:r>
              <a:rPr lang="en-US" dirty="0" smtClean="0"/>
              <a:t>↓</a:t>
            </a:r>
            <a:endParaRPr lang="en-US" dirty="0"/>
          </a:p>
          <a:p>
            <a:endParaRPr lang="el-GR"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5" name="TextBox 24"/>
          <p:cNvSpPr txBox="1"/>
          <p:nvPr/>
        </p:nvSpPr>
        <p:spPr>
          <a:xfrm>
            <a:off x="4013602" y="4606507"/>
            <a:ext cx="1210524" cy="369332"/>
          </a:xfrm>
          <a:prstGeom prst="rect">
            <a:avLst/>
          </a:prstGeom>
          <a:noFill/>
        </p:spPr>
        <p:txBody>
          <a:bodyPr wrap="none" rtlCol="0">
            <a:spAutoFit/>
          </a:bodyPr>
          <a:lstStyle/>
          <a:p>
            <a:r>
              <a:rPr lang="en-US" dirty="0" err="1" smtClean="0"/>
              <a:t>ACRped</a:t>
            </a:r>
            <a:r>
              <a:rPr lang="en-US" dirty="0" smtClean="0"/>
              <a:t> 70</a:t>
            </a:r>
            <a:endParaRPr lang="el-GR"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sp>
        <p:nvSpPr>
          <p:cNvPr id="27" name="TextBox 26"/>
          <p:cNvSpPr txBox="1"/>
          <p:nvPr/>
        </p:nvSpPr>
        <p:spPr>
          <a:xfrm>
            <a:off x="5067736" y="5414446"/>
            <a:ext cx="1932901" cy="646331"/>
          </a:xfrm>
          <a:prstGeom prst="rect">
            <a:avLst/>
          </a:prstGeom>
          <a:noFill/>
          <a:ln>
            <a:solidFill>
              <a:srgbClr val="C00000"/>
            </a:solidFill>
          </a:ln>
        </p:spPr>
        <p:txBody>
          <a:bodyPr wrap="none" rtlCol="0">
            <a:spAutoFit/>
          </a:bodyPr>
          <a:lstStyle/>
          <a:p>
            <a:r>
              <a:rPr lang="el-GR" b="1" dirty="0" err="1" smtClean="0"/>
              <a:t>Ενεργότητα</a:t>
            </a:r>
            <a:endParaRPr lang="en-US" b="1" dirty="0" smtClean="0"/>
          </a:p>
          <a:p>
            <a:r>
              <a:rPr lang="en-US" b="1" dirty="0" smtClean="0"/>
              <a:t>+ESR 45+CRP x 2.5</a:t>
            </a:r>
            <a:endParaRPr lang="en-US" b="1" dirty="0"/>
          </a:p>
        </p:txBody>
      </p:sp>
      <p:pic>
        <p:nvPicPr>
          <p:cNvPr id="29" name="Εικόνα 28"/>
          <p:cNvPicPr>
            <a:picLocks noChangeAspect="1"/>
          </p:cNvPicPr>
          <p:nvPr/>
        </p:nvPicPr>
        <p:blipFill rotWithShape="1">
          <a:blip r:embed="rId2">
            <a:extLst>
              <a:ext uri="{28A0092B-C50C-407E-A947-70E740481C1C}">
                <a14:useLocalDpi xmlns:a14="http://schemas.microsoft.com/office/drawing/2010/main" val="0"/>
              </a:ext>
            </a:extLst>
          </a:blip>
          <a:srcRect l="18585" t="19581" r="17533" b="20328"/>
          <a:stretch/>
        </p:blipFill>
        <p:spPr>
          <a:xfrm>
            <a:off x="4718157" y="3565252"/>
            <a:ext cx="1582035" cy="1110382"/>
          </a:xfrm>
          <a:prstGeom prst="rect">
            <a:avLst/>
          </a:prstGeom>
          <a:ln>
            <a:solidFill>
              <a:srgbClr val="C00000"/>
            </a:solidFill>
          </a:ln>
        </p:spPr>
      </p:pic>
      <p:sp>
        <p:nvSpPr>
          <p:cNvPr id="30" name="Καμπύλο βέλος προς τα κάτω 29"/>
          <p:cNvSpPr/>
          <p:nvPr/>
        </p:nvSpPr>
        <p:spPr>
          <a:xfrm>
            <a:off x="4360848" y="2833732"/>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TextBox 30"/>
          <p:cNvSpPr txBox="1"/>
          <p:nvPr/>
        </p:nvSpPr>
        <p:spPr>
          <a:xfrm>
            <a:off x="4295540" y="2435525"/>
            <a:ext cx="1673600" cy="369332"/>
          </a:xfrm>
          <a:prstGeom prst="rect">
            <a:avLst/>
          </a:prstGeom>
          <a:noFill/>
          <a:ln>
            <a:solidFill>
              <a:srgbClr val="C00000"/>
            </a:solidFill>
          </a:ln>
        </p:spPr>
        <p:txBody>
          <a:bodyPr wrap="none" rtlCol="0">
            <a:spAutoFit/>
          </a:bodyPr>
          <a:lstStyle/>
          <a:p>
            <a:r>
              <a:rPr lang="en-US" b="1" dirty="0" err="1" smtClean="0"/>
              <a:t>Lefl+Etanercept</a:t>
            </a:r>
            <a:endParaRPr lang="el-GR" b="1"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5" name="TextBox 34"/>
          <p:cNvSpPr txBox="1"/>
          <p:nvPr/>
        </p:nvSpPr>
        <p:spPr>
          <a:xfrm>
            <a:off x="7308304" y="2435525"/>
            <a:ext cx="184731" cy="369332"/>
          </a:xfrm>
          <a:prstGeom prst="rect">
            <a:avLst/>
          </a:prstGeom>
          <a:noFill/>
        </p:spPr>
        <p:txBody>
          <a:bodyPr wrap="none" rtlCol="0">
            <a:spAutoFit/>
          </a:bodyPr>
          <a:lstStyle/>
          <a:p>
            <a:endParaRPr lang="el-GR" dirty="0"/>
          </a:p>
        </p:txBody>
      </p:sp>
      <p:sp>
        <p:nvSpPr>
          <p:cNvPr id="37" name="TextBox 36"/>
          <p:cNvSpPr txBox="1"/>
          <p:nvPr/>
        </p:nvSpPr>
        <p:spPr>
          <a:xfrm>
            <a:off x="6606060" y="2207278"/>
            <a:ext cx="1633268" cy="369332"/>
          </a:xfrm>
          <a:prstGeom prst="rect">
            <a:avLst/>
          </a:prstGeom>
          <a:noFill/>
        </p:spPr>
        <p:txBody>
          <a:bodyPr wrap="none" rtlCol="0">
            <a:spAutoFit/>
          </a:bodyPr>
          <a:lstStyle/>
          <a:p>
            <a:r>
              <a:rPr lang="el-GR" b="1" dirty="0" smtClean="0">
                <a:solidFill>
                  <a:schemeClr val="bg1"/>
                </a:solidFill>
              </a:rPr>
              <a:t>Σχολικός χορός</a:t>
            </a:r>
            <a:endParaRPr lang="el-GR" b="1" dirty="0">
              <a:solidFill>
                <a:schemeClr val="bg1"/>
              </a:solidFill>
            </a:endParaRPr>
          </a:p>
        </p:txBody>
      </p:sp>
    </p:spTree>
    <p:extLst>
      <p:ext uri="{BB962C8B-B14F-4D97-AF65-F5344CB8AC3E}">
        <p14:creationId xmlns:p14="http://schemas.microsoft.com/office/powerpoint/2010/main" val="2211753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Πορεία νόσου….</a:t>
            </a:r>
            <a:endParaRPr lang="el-GR" sz="3200" dirty="0"/>
          </a:p>
        </p:txBody>
      </p:sp>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4" name="TextBox 13"/>
          <p:cNvSpPr txBox="1"/>
          <p:nvPr/>
        </p:nvSpPr>
        <p:spPr>
          <a:xfrm>
            <a:off x="1847314" y="5450378"/>
            <a:ext cx="1276440" cy="646331"/>
          </a:xfrm>
          <a:prstGeom prst="rect">
            <a:avLst/>
          </a:prstGeom>
          <a:noFill/>
        </p:spPr>
        <p:txBody>
          <a:bodyPr wrap="none" rtlCol="0">
            <a:spAutoFit/>
          </a:bodyPr>
          <a:lstStyle/>
          <a:p>
            <a:r>
              <a:rPr lang="el-GR" dirty="0" err="1" smtClean="0"/>
              <a:t>Ενεργότητα</a:t>
            </a:r>
            <a:endParaRPr lang="en-US" dirty="0" smtClean="0"/>
          </a:p>
          <a:p>
            <a:r>
              <a:rPr lang="el-GR" dirty="0" smtClean="0"/>
              <a:t>+ </a:t>
            </a:r>
            <a:r>
              <a:rPr lang="en-US" dirty="0" smtClean="0"/>
              <a:t> </a:t>
            </a:r>
            <a:r>
              <a:rPr lang="el-GR" dirty="0" smtClean="0"/>
              <a:t>2 </a:t>
            </a:r>
            <a:r>
              <a:rPr lang="en-US" dirty="0" smtClean="0"/>
              <a:t>TMJ</a:t>
            </a:r>
            <a:endParaRPr lang="en-US" dirty="0"/>
          </a:p>
        </p:txBody>
      </p:sp>
      <p:sp>
        <p:nvSpPr>
          <p:cNvPr id="16" name="TextBox 15"/>
          <p:cNvSpPr txBox="1"/>
          <p:nvPr/>
        </p:nvSpPr>
        <p:spPr>
          <a:xfrm rot="19525110">
            <a:off x="2427116" y="2155514"/>
            <a:ext cx="1734936" cy="382909"/>
          </a:xfrm>
          <a:prstGeom prst="rect">
            <a:avLst/>
          </a:prstGeom>
          <a:noFill/>
        </p:spPr>
        <p:txBody>
          <a:bodyPr wrap="square" rtlCol="0">
            <a:spAutoFit/>
          </a:bodyPr>
          <a:lstStyle/>
          <a:p>
            <a:r>
              <a:rPr lang="el-GR" b="1" dirty="0" err="1" smtClean="0">
                <a:solidFill>
                  <a:schemeClr val="bg1">
                    <a:lumMod val="65000"/>
                  </a:schemeClr>
                </a:solidFill>
              </a:rPr>
              <a:t>Δυσανοχή</a:t>
            </a:r>
            <a:r>
              <a:rPr lang="el-GR" b="1" dirty="0" smtClean="0">
                <a:solidFill>
                  <a:schemeClr val="bg1">
                    <a:lumMod val="65000"/>
                  </a:schemeClr>
                </a:solidFill>
              </a:rPr>
              <a:t> ΓΕΣ</a:t>
            </a:r>
            <a:endParaRPr lang="el-GR" b="1" dirty="0">
              <a:solidFill>
                <a:schemeClr val="bg1">
                  <a:lumMod val="65000"/>
                </a:schemeClr>
              </a:solidFill>
            </a:endParaRPr>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0" name="Καμπύλο βέλος προς τα κάτω 19"/>
          <p:cNvSpPr/>
          <p:nvPr/>
        </p:nvSpPr>
        <p:spPr>
          <a:xfrm>
            <a:off x="3011419" y="3245788"/>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p:cNvSpPr txBox="1"/>
          <p:nvPr/>
        </p:nvSpPr>
        <p:spPr>
          <a:xfrm>
            <a:off x="2979479" y="4176122"/>
            <a:ext cx="1040028" cy="369332"/>
          </a:xfrm>
          <a:prstGeom prst="rect">
            <a:avLst/>
          </a:prstGeom>
          <a:noFill/>
        </p:spPr>
        <p:txBody>
          <a:bodyPr wrap="none" rtlCol="0">
            <a:spAutoFit/>
          </a:bodyPr>
          <a:lstStyle/>
          <a:p>
            <a:r>
              <a:rPr lang="en-US" dirty="0" err="1" smtClean="0"/>
              <a:t>Lefl+ADA</a:t>
            </a:r>
            <a:endParaRPr lang="el-GR" dirty="0"/>
          </a:p>
        </p:txBody>
      </p:sp>
      <p:sp>
        <p:nvSpPr>
          <p:cNvPr id="22" name="TextBox 21"/>
          <p:cNvSpPr txBox="1"/>
          <p:nvPr/>
        </p:nvSpPr>
        <p:spPr>
          <a:xfrm>
            <a:off x="3115926" y="5473017"/>
            <a:ext cx="1713290" cy="923330"/>
          </a:xfrm>
          <a:prstGeom prst="rect">
            <a:avLst/>
          </a:prstGeom>
          <a:noFill/>
        </p:spPr>
        <p:txBody>
          <a:bodyPr wrap="none" rtlCol="0">
            <a:spAutoFit/>
          </a:bodyPr>
          <a:lstStyle/>
          <a:p>
            <a:r>
              <a:rPr lang="el-GR" dirty="0" err="1" smtClean="0"/>
              <a:t>Ενεργότητα</a:t>
            </a:r>
            <a:endParaRPr lang="en-US" dirty="0" smtClean="0"/>
          </a:p>
          <a:p>
            <a:r>
              <a:rPr lang="en-US" dirty="0" smtClean="0"/>
              <a:t>+</a:t>
            </a:r>
            <a:r>
              <a:rPr lang="en-US" dirty="0" err="1" smtClean="0"/>
              <a:t>ESR+CRP+Hb</a:t>
            </a:r>
            <a:r>
              <a:rPr lang="en-US" dirty="0" smtClean="0"/>
              <a:t>↓</a:t>
            </a:r>
            <a:endParaRPr lang="en-US" dirty="0"/>
          </a:p>
          <a:p>
            <a:endParaRPr lang="el-GR"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5" name="TextBox 24"/>
          <p:cNvSpPr txBox="1"/>
          <p:nvPr/>
        </p:nvSpPr>
        <p:spPr>
          <a:xfrm>
            <a:off x="4013602" y="4606507"/>
            <a:ext cx="1210524" cy="369332"/>
          </a:xfrm>
          <a:prstGeom prst="rect">
            <a:avLst/>
          </a:prstGeom>
          <a:noFill/>
        </p:spPr>
        <p:txBody>
          <a:bodyPr wrap="none" rtlCol="0">
            <a:spAutoFit/>
          </a:bodyPr>
          <a:lstStyle/>
          <a:p>
            <a:r>
              <a:rPr lang="en-US" dirty="0" err="1" smtClean="0"/>
              <a:t>ACRped</a:t>
            </a:r>
            <a:r>
              <a:rPr lang="en-US" dirty="0" smtClean="0"/>
              <a:t> 70</a:t>
            </a:r>
            <a:endParaRPr lang="el-GR"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sp>
        <p:nvSpPr>
          <p:cNvPr id="27" name="TextBox 26"/>
          <p:cNvSpPr txBox="1"/>
          <p:nvPr/>
        </p:nvSpPr>
        <p:spPr>
          <a:xfrm>
            <a:off x="5067736" y="5414446"/>
            <a:ext cx="1907253" cy="923330"/>
          </a:xfrm>
          <a:prstGeom prst="rect">
            <a:avLst/>
          </a:prstGeom>
          <a:noFill/>
        </p:spPr>
        <p:txBody>
          <a:bodyPr wrap="none" rtlCol="0">
            <a:spAutoFit/>
          </a:bodyPr>
          <a:lstStyle/>
          <a:p>
            <a:r>
              <a:rPr lang="el-GR" dirty="0" err="1" smtClean="0"/>
              <a:t>Ενεργότητα</a:t>
            </a:r>
            <a:endParaRPr lang="en-US" dirty="0" smtClean="0"/>
          </a:p>
          <a:p>
            <a:r>
              <a:rPr lang="en-US" dirty="0" smtClean="0"/>
              <a:t>+ESR 45+CRP x 2.5</a:t>
            </a:r>
            <a:endParaRPr lang="en-US" dirty="0"/>
          </a:p>
          <a:p>
            <a:endParaRPr lang="el-GR" dirty="0"/>
          </a:p>
        </p:txBody>
      </p:sp>
      <p:pic>
        <p:nvPicPr>
          <p:cNvPr id="29" name="Εικόνα 28"/>
          <p:cNvPicPr>
            <a:picLocks noChangeAspect="1"/>
          </p:cNvPicPr>
          <p:nvPr/>
        </p:nvPicPr>
        <p:blipFill rotWithShape="1">
          <a:blip r:embed="rId2">
            <a:extLst>
              <a:ext uri="{28A0092B-C50C-407E-A947-70E740481C1C}">
                <a14:useLocalDpi xmlns:a14="http://schemas.microsoft.com/office/drawing/2010/main" val="0"/>
              </a:ext>
            </a:extLst>
          </a:blip>
          <a:srcRect l="18585" t="19581" r="17533" b="20328"/>
          <a:stretch/>
        </p:blipFill>
        <p:spPr>
          <a:xfrm>
            <a:off x="4718157" y="3565252"/>
            <a:ext cx="1582035" cy="1110382"/>
          </a:xfrm>
          <a:prstGeom prst="rect">
            <a:avLst/>
          </a:prstGeom>
        </p:spPr>
      </p:pic>
      <p:sp>
        <p:nvSpPr>
          <p:cNvPr id="30" name="Καμπύλο βέλος προς τα κάτω 29"/>
          <p:cNvSpPr/>
          <p:nvPr/>
        </p:nvSpPr>
        <p:spPr>
          <a:xfrm>
            <a:off x="4360848" y="2833732"/>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TextBox 30"/>
          <p:cNvSpPr txBox="1"/>
          <p:nvPr/>
        </p:nvSpPr>
        <p:spPr>
          <a:xfrm>
            <a:off x="4295540" y="2435525"/>
            <a:ext cx="1653851" cy="369332"/>
          </a:xfrm>
          <a:prstGeom prst="rect">
            <a:avLst/>
          </a:prstGeom>
          <a:noFill/>
        </p:spPr>
        <p:txBody>
          <a:bodyPr wrap="none" rtlCol="0">
            <a:spAutoFit/>
          </a:bodyPr>
          <a:lstStyle/>
          <a:p>
            <a:r>
              <a:rPr lang="en-US" dirty="0" err="1" smtClean="0"/>
              <a:t>Lefl+Etanercept</a:t>
            </a:r>
            <a:endParaRPr lang="el-GR"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3" name="TextBox 32"/>
          <p:cNvSpPr txBox="1"/>
          <p:nvPr/>
        </p:nvSpPr>
        <p:spPr>
          <a:xfrm>
            <a:off x="6264772" y="4421841"/>
            <a:ext cx="1210524" cy="369332"/>
          </a:xfrm>
          <a:prstGeom prst="rect">
            <a:avLst/>
          </a:prstGeom>
          <a:noFill/>
          <a:ln>
            <a:solidFill>
              <a:srgbClr val="C00000"/>
            </a:solidFill>
          </a:ln>
        </p:spPr>
        <p:txBody>
          <a:bodyPr wrap="none" rtlCol="0">
            <a:spAutoFit/>
          </a:bodyPr>
          <a:lstStyle/>
          <a:p>
            <a:r>
              <a:rPr lang="en-US" b="1" dirty="0" err="1" smtClean="0"/>
              <a:t>ACRped</a:t>
            </a:r>
            <a:r>
              <a:rPr lang="en-US" b="1" dirty="0" smtClean="0"/>
              <a:t> 50</a:t>
            </a:r>
            <a:endParaRPr lang="el-GR" b="1"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7" name="TextBox 36"/>
          <p:cNvSpPr txBox="1"/>
          <p:nvPr/>
        </p:nvSpPr>
        <p:spPr>
          <a:xfrm>
            <a:off x="6606060" y="2207278"/>
            <a:ext cx="1633268" cy="369332"/>
          </a:xfrm>
          <a:prstGeom prst="rect">
            <a:avLst/>
          </a:prstGeom>
          <a:noFill/>
        </p:spPr>
        <p:txBody>
          <a:bodyPr wrap="none" rtlCol="0">
            <a:spAutoFit/>
          </a:bodyPr>
          <a:lstStyle/>
          <a:p>
            <a:r>
              <a:rPr lang="el-GR" b="1" dirty="0" smtClean="0">
                <a:solidFill>
                  <a:schemeClr val="bg1"/>
                </a:solidFill>
              </a:rPr>
              <a:t>Σχολικός χορός</a:t>
            </a:r>
            <a:endParaRPr lang="el-GR" b="1" dirty="0">
              <a:solidFill>
                <a:schemeClr val="bg1"/>
              </a:solidFill>
            </a:endParaRPr>
          </a:p>
        </p:txBody>
      </p:sp>
    </p:spTree>
    <p:extLst>
      <p:ext uri="{BB962C8B-B14F-4D97-AF65-F5344CB8AC3E}">
        <p14:creationId xmlns:p14="http://schemas.microsoft.com/office/powerpoint/2010/main" val="3458830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1</a:t>
            </a:r>
            <a:r>
              <a:rPr lang="el-GR" baseline="30000" dirty="0" smtClean="0"/>
              <a:t>η</a:t>
            </a:r>
            <a:r>
              <a:rPr lang="el-GR" dirty="0" smtClean="0"/>
              <a:t> περίπτωση </a:t>
            </a:r>
            <a:endParaRPr lang="el-GR" dirty="0"/>
          </a:p>
        </p:txBody>
      </p:sp>
      <p:sp>
        <p:nvSpPr>
          <p:cNvPr id="3" name="Θέση περιεχομένου 2"/>
          <p:cNvSpPr>
            <a:spLocks noGrp="1"/>
          </p:cNvSpPr>
          <p:nvPr>
            <p:ph idx="1"/>
          </p:nvPr>
        </p:nvSpPr>
        <p:spPr>
          <a:xfrm>
            <a:off x="395536" y="1412776"/>
            <a:ext cx="8748462" cy="4925144"/>
          </a:xfrm>
        </p:spPr>
        <p:txBody>
          <a:bodyPr>
            <a:normAutofit/>
          </a:bodyPr>
          <a:lstStyle/>
          <a:p>
            <a:pPr marL="0" indent="0">
              <a:lnSpc>
                <a:spcPct val="150000"/>
              </a:lnSpc>
              <a:buNone/>
            </a:pPr>
            <a:r>
              <a:rPr lang="el-GR" sz="2400" dirty="0" smtClean="0"/>
              <a:t>Γιάννα 11 </a:t>
            </a:r>
            <a:r>
              <a:rPr lang="el-GR" sz="2400" dirty="0" err="1" smtClean="0"/>
              <a:t>χρ</a:t>
            </a:r>
            <a:r>
              <a:rPr lang="el-GR" sz="2400" dirty="0" smtClean="0"/>
              <a:t>, μεσαίο παιδί (αδελφή 14χρ, αδελφός 8χρ )</a:t>
            </a:r>
          </a:p>
          <a:p>
            <a:pPr marL="0" indent="0">
              <a:lnSpc>
                <a:spcPct val="150000"/>
              </a:lnSpc>
              <a:buNone/>
            </a:pPr>
            <a:r>
              <a:rPr lang="el-GR" sz="2400" dirty="0" smtClean="0"/>
              <a:t>«Ιδιάζον» εξάνθημα Δε αντιβραχίου και άκρας χειρός από 2μήνου….</a:t>
            </a:r>
          </a:p>
        </p:txBody>
      </p:sp>
      <p:pic>
        <p:nvPicPr>
          <p:cNvPr id="5" name="Εικόνα 4"/>
          <p:cNvPicPr>
            <a:picLocks noChangeAspect="1"/>
          </p:cNvPicPr>
          <p:nvPr/>
        </p:nvPicPr>
        <p:blipFill rotWithShape="1">
          <a:blip r:embed="rId2" cstate="print">
            <a:extLst>
              <a:ext uri="{28A0092B-C50C-407E-A947-70E740481C1C}">
                <a14:useLocalDpi xmlns:a14="http://schemas.microsoft.com/office/drawing/2010/main" val="0"/>
              </a:ext>
            </a:extLst>
          </a:blip>
          <a:srcRect r="18918"/>
          <a:stretch/>
        </p:blipFill>
        <p:spPr>
          <a:xfrm>
            <a:off x="2627784" y="2794384"/>
            <a:ext cx="2434596" cy="3840738"/>
          </a:xfrm>
          <a:prstGeom prst="rect">
            <a:avLst/>
          </a:prstGeom>
        </p:spPr>
        <p:style>
          <a:lnRef idx="2">
            <a:schemeClr val="accent2"/>
          </a:lnRef>
          <a:fillRef idx="1">
            <a:schemeClr val="lt1"/>
          </a:fillRef>
          <a:effectRef idx="0">
            <a:schemeClr val="accent2"/>
          </a:effectRef>
          <a:fontRef idx="minor">
            <a:schemeClr val="dk1"/>
          </a:fontRef>
        </p:style>
      </p:pic>
      <p:sp>
        <p:nvSpPr>
          <p:cNvPr id="6" name="TextBox 5"/>
          <p:cNvSpPr txBox="1"/>
          <p:nvPr/>
        </p:nvSpPr>
        <p:spPr>
          <a:xfrm>
            <a:off x="0" y="3573016"/>
            <a:ext cx="2448272" cy="1697068"/>
          </a:xfrm>
          <a:prstGeom prst="rect">
            <a:avLst/>
          </a:prstGeom>
          <a:noFill/>
        </p:spPr>
        <p:txBody>
          <a:bodyPr wrap="square" rtlCol="0">
            <a:spAutoFit/>
          </a:bodyPr>
          <a:lstStyle/>
          <a:p>
            <a:pPr>
              <a:lnSpc>
                <a:spcPct val="150000"/>
              </a:lnSpc>
            </a:pPr>
            <a:r>
              <a:rPr lang="el-GR" sz="2400" dirty="0" smtClean="0"/>
              <a:t>Εμφανίζεται </a:t>
            </a:r>
          </a:p>
          <a:p>
            <a:pPr>
              <a:lnSpc>
                <a:spcPct val="150000"/>
              </a:lnSpc>
            </a:pPr>
            <a:r>
              <a:rPr lang="el-GR" sz="2400" dirty="0" smtClean="0"/>
              <a:t>με </a:t>
            </a:r>
            <a:r>
              <a:rPr lang="el-GR" sz="2400" dirty="0"/>
              <a:t>τη φορά </a:t>
            </a:r>
            <a:endParaRPr lang="el-GR" sz="2400" dirty="0" smtClean="0"/>
          </a:p>
          <a:p>
            <a:pPr>
              <a:lnSpc>
                <a:spcPct val="150000"/>
              </a:lnSpc>
            </a:pPr>
            <a:r>
              <a:rPr lang="el-GR" sz="2400" dirty="0" smtClean="0"/>
              <a:t>της βαρύτητας…</a:t>
            </a:r>
            <a:endParaRPr lang="el-GR" sz="2400" dirty="0"/>
          </a:p>
        </p:txBody>
      </p:sp>
      <p:pic>
        <p:nvPicPr>
          <p:cNvPr id="7" name="Εικόνα 6"/>
          <p:cNvPicPr>
            <a:picLocks noChangeAspect="1"/>
          </p:cNvPicPr>
          <p:nvPr/>
        </p:nvPicPr>
        <p:blipFill rotWithShape="1">
          <a:blip r:embed="rId3" cstate="print">
            <a:extLst>
              <a:ext uri="{28A0092B-C50C-407E-A947-70E740481C1C}">
                <a14:useLocalDpi xmlns:a14="http://schemas.microsoft.com/office/drawing/2010/main" val="0"/>
              </a:ext>
            </a:extLst>
          </a:blip>
          <a:srcRect l="17407" t="21010" r="25220"/>
          <a:stretch/>
        </p:blipFill>
        <p:spPr>
          <a:xfrm>
            <a:off x="5220072" y="2695868"/>
            <a:ext cx="2232248" cy="4097694"/>
          </a:xfrm>
          <a:prstGeom prst="rect">
            <a:avLst/>
          </a:prstGeom>
        </p:spPr>
        <p:style>
          <a:lnRef idx="2">
            <a:schemeClr val="accent2"/>
          </a:lnRef>
          <a:fillRef idx="1">
            <a:schemeClr val="lt1"/>
          </a:fillRef>
          <a:effectRef idx="0">
            <a:schemeClr val="accent2"/>
          </a:effectRef>
          <a:fontRef idx="minor">
            <a:schemeClr val="dk1"/>
          </a:fontRef>
        </p:style>
      </p:pic>
      <p:sp>
        <p:nvSpPr>
          <p:cNvPr id="4" name="TextBox 3"/>
          <p:cNvSpPr txBox="1"/>
          <p:nvPr/>
        </p:nvSpPr>
        <p:spPr>
          <a:xfrm>
            <a:off x="1405551" y="5949280"/>
            <a:ext cx="1042721" cy="369332"/>
          </a:xfrm>
          <a:prstGeom prst="rect">
            <a:avLst/>
          </a:prstGeom>
          <a:noFill/>
        </p:spPr>
        <p:txBody>
          <a:bodyPr wrap="none" rtlCol="0">
            <a:spAutoFit/>
          </a:bodyPr>
          <a:lstStyle/>
          <a:p>
            <a:r>
              <a:rPr lang="el-GR" dirty="0" smtClean="0"/>
              <a:t>Ερύθημα</a:t>
            </a:r>
            <a:endParaRPr lang="el-GR" dirty="0"/>
          </a:p>
        </p:txBody>
      </p:sp>
      <p:sp>
        <p:nvSpPr>
          <p:cNvPr id="8" name="TextBox 7"/>
          <p:cNvSpPr txBox="1"/>
          <p:nvPr/>
        </p:nvSpPr>
        <p:spPr>
          <a:xfrm>
            <a:off x="7596335" y="4711870"/>
            <a:ext cx="1547663" cy="646331"/>
          </a:xfrm>
          <a:prstGeom prst="rect">
            <a:avLst/>
          </a:prstGeom>
          <a:noFill/>
        </p:spPr>
        <p:txBody>
          <a:bodyPr wrap="square" rtlCol="0">
            <a:spAutoFit/>
          </a:bodyPr>
          <a:lstStyle/>
          <a:p>
            <a:r>
              <a:rPr lang="el-GR" dirty="0" err="1"/>
              <a:t>Υπόχρωες</a:t>
            </a:r>
            <a:r>
              <a:rPr lang="el-GR" dirty="0"/>
              <a:t> </a:t>
            </a:r>
            <a:r>
              <a:rPr lang="el-GR" dirty="0" smtClean="0"/>
              <a:t>κηλίδες…</a:t>
            </a:r>
            <a:endParaRPr lang="el-GR" dirty="0"/>
          </a:p>
        </p:txBody>
      </p:sp>
    </p:spTree>
    <p:extLst>
      <p:ext uri="{BB962C8B-B14F-4D97-AF65-F5344CB8AC3E}">
        <p14:creationId xmlns:p14="http://schemas.microsoft.com/office/powerpoint/2010/main" val="15979689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Πορεία νόσου….</a:t>
            </a:r>
            <a:endParaRPr lang="el-GR" sz="3200" dirty="0"/>
          </a:p>
        </p:txBody>
      </p:sp>
      <p:pic>
        <p:nvPicPr>
          <p:cNvPr id="36" name="Θέση περιεχομένου 35"/>
          <p:cNvPicPr>
            <a:picLocks noGrp="1" noChangeAspect="1"/>
          </p:cNvPicPr>
          <p:nvPr>
            <p:ph idx="1"/>
          </p:nvPr>
        </p:nvPicPr>
        <p:blipFill rotWithShape="1">
          <a:blip r:embed="rId2">
            <a:extLst>
              <a:ext uri="{28A0092B-C50C-407E-A947-70E740481C1C}">
                <a14:useLocalDpi xmlns:a14="http://schemas.microsoft.com/office/drawing/2010/main" val="0"/>
              </a:ext>
            </a:extLst>
          </a:blip>
          <a:srcRect r="52500" b="32049"/>
          <a:stretch/>
        </p:blipFill>
        <p:spPr>
          <a:xfrm>
            <a:off x="6469866" y="1809729"/>
            <a:ext cx="1761673" cy="2505485"/>
          </a:xfrm>
        </p:spPr>
      </p:pic>
      <p:cxnSp>
        <p:nvCxnSpPr>
          <p:cNvPr id="5" name="Ευθεία γραμμή σύνδεσης 4"/>
          <p:cNvCxnSpPr/>
          <p:nvPr/>
        </p:nvCxnSpPr>
        <p:spPr>
          <a:xfrm>
            <a:off x="1492129" y="4941168"/>
            <a:ext cx="610444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52320" y="4934908"/>
            <a:ext cx="1558440" cy="400110"/>
          </a:xfrm>
          <a:prstGeom prst="rect">
            <a:avLst/>
          </a:prstGeom>
          <a:noFill/>
        </p:spPr>
        <p:txBody>
          <a:bodyPr wrap="none" rtlCol="0">
            <a:spAutoFit/>
          </a:bodyPr>
          <a:lstStyle/>
          <a:p>
            <a:r>
              <a:rPr lang="el-GR" sz="2000" b="1" dirty="0" smtClean="0"/>
              <a:t> χρόνος (</a:t>
            </a:r>
            <a:r>
              <a:rPr lang="en-US" sz="2000" b="1" dirty="0" err="1" smtClean="0"/>
              <a:t>mo</a:t>
            </a:r>
            <a:r>
              <a:rPr lang="en-US" sz="2000" b="1" dirty="0" smtClean="0"/>
              <a:t>)</a:t>
            </a:r>
            <a:endParaRPr lang="el-GR" sz="2000" b="1" dirty="0"/>
          </a:p>
        </p:txBody>
      </p:sp>
      <p:sp>
        <p:nvSpPr>
          <p:cNvPr id="7" name="TextBox 6"/>
          <p:cNvSpPr txBox="1"/>
          <p:nvPr/>
        </p:nvSpPr>
        <p:spPr>
          <a:xfrm>
            <a:off x="1312168" y="5045114"/>
            <a:ext cx="535146" cy="369332"/>
          </a:xfrm>
          <a:prstGeom prst="rect">
            <a:avLst/>
          </a:prstGeom>
          <a:noFill/>
        </p:spPr>
        <p:txBody>
          <a:bodyPr wrap="none" rtlCol="0">
            <a:spAutoFit/>
          </a:bodyPr>
          <a:lstStyle/>
          <a:p>
            <a:r>
              <a:rPr lang="el-GR" b="1" dirty="0" err="1" smtClean="0"/>
              <a:t>Δγν</a:t>
            </a:r>
            <a:endParaRPr lang="el-GR" b="1" dirty="0"/>
          </a:p>
        </p:txBody>
      </p:sp>
      <p:sp>
        <p:nvSpPr>
          <p:cNvPr id="8" name="Βέλος προς τα κάτω 7"/>
          <p:cNvSpPr/>
          <p:nvPr/>
        </p:nvSpPr>
        <p:spPr>
          <a:xfrm>
            <a:off x="1043608" y="2321751"/>
            <a:ext cx="1008112" cy="256258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Δεξιό βέλος 10"/>
          <p:cNvSpPr/>
          <p:nvPr/>
        </p:nvSpPr>
        <p:spPr>
          <a:xfrm rot="5400000">
            <a:off x="1558363" y="3490311"/>
            <a:ext cx="1584499" cy="5977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2198261" y="5045114"/>
            <a:ext cx="660758" cy="369332"/>
          </a:xfrm>
          <a:prstGeom prst="rect">
            <a:avLst/>
          </a:prstGeom>
          <a:noFill/>
        </p:spPr>
        <p:txBody>
          <a:bodyPr wrap="none" rtlCol="0">
            <a:spAutoFit/>
          </a:bodyPr>
          <a:lstStyle/>
          <a:p>
            <a:r>
              <a:rPr lang="en-US" b="1" dirty="0" smtClean="0"/>
              <a:t>9 </a:t>
            </a:r>
            <a:r>
              <a:rPr lang="en-US" b="1" dirty="0" err="1" smtClean="0"/>
              <a:t>mo</a:t>
            </a:r>
            <a:endParaRPr lang="el-GR" b="1" dirty="0"/>
          </a:p>
        </p:txBody>
      </p:sp>
      <p:sp>
        <p:nvSpPr>
          <p:cNvPr id="13" name="TextBox 12"/>
          <p:cNvSpPr txBox="1"/>
          <p:nvPr/>
        </p:nvSpPr>
        <p:spPr>
          <a:xfrm rot="16200000">
            <a:off x="1674278" y="3542006"/>
            <a:ext cx="1268232" cy="369332"/>
          </a:xfrm>
          <a:prstGeom prst="rect">
            <a:avLst/>
          </a:prstGeom>
          <a:noFill/>
        </p:spPr>
        <p:txBody>
          <a:bodyPr wrap="none" rtlCol="0">
            <a:spAutoFit/>
          </a:bodyPr>
          <a:lstStyle/>
          <a:p>
            <a:r>
              <a:rPr lang="el-GR" b="1" dirty="0" smtClean="0">
                <a:solidFill>
                  <a:srgbClr val="FFFF00"/>
                </a:solidFill>
              </a:rPr>
              <a:t>ΜΤΧ </a:t>
            </a:r>
            <a:r>
              <a:rPr lang="el-GR" b="1" dirty="0" smtClean="0">
                <a:solidFill>
                  <a:srgbClr val="FFFF00"/>
                </a:solidFill>
                <a:sym typeface="Wingdings" panose="05000000000000000000" pitchFamily="2" charset="2"/>
              </a:rPr>
              <a:t></a:t>
            </a:r>
            <a:r>
              <a:rPr lang="en-US" b="1" dirty="0" err="1" smtClean="0">
                <a:solidFill>
                  <a:srgbClr val="FFFF00"/>
                </a:solidFill>
                <a:sym typeface="Wingdings" panose="05000000000000000000" pitchFamily="2" charset="2"/>
              </a:rPr>
              <a:t>Lefl</a:t>
            </a:r>
            <a:endParaRPr lang="el-GR" b="1" dirty="0">
              <a:solidFill>
                <a:srgbClr val="FFFF00"/>
              </a:solidFill>
            </a:endParaRPr>
          </a:p>
        </p:txBody>
      </p:sp>
      <p:sp>
        <p:nvSpPr>
          <p:cNvPr id="14" name="TextBox 13"/>
          <p:cNvSpPr txBox="1"/>
          <p:nvPr/>
        </p:nvSpPr>
        <p:spPr>
          <a:xfrm>
            <a:off x="1847314" y="5450378"/>
            <a:ext cx="1276440" cy="646331"/>
          </a:xfrm>
          <a:prstGeom prst="rect">
            <a:avLst/>
          </a:prstGeom>
          <a:noFill/>
        </p:spPr>
        <p:txBody>
          <a:bodyPr wrap="none" rtlCol="0">
            <a:spAutoFit/>
          </a:bodyPr>
          <a:lstStyle/>
          <a:p>
            <a:r>
              <a:rPr lang="el-GR" dirty="0" err="1" smtClean="0"/>
              <a:t>Ενεργότητα</a:t>
            </a:r>
            <a:endParaRPr lang="en-US" dirty="0" smtClean="0"/>
          </a:p>
          <a:p>
            <a:r>
              <a:rPr lang="el-GR" dirty="0" smtClean="0"/>
              <a:t>+ </a:t>
            </a:r>
            <a:r>
              <a:rPr lang="en-US" dirty="0" smtClean="0"/>
              <a:t> </a:t>
            </a:r>
            <a:r>
              <a:rPr lang="el-GR" dirty="0" smtClean="0"/>
              <a:t>2 </a:t>
            </a:r>
            <a:r>
              <a:rPr lang="en-US" dirty="0" smtClean="0"/>
              <a:t>TMJ</a:t>
            </a:r>
            <a:endParaRPr lang="en-US" dirty="0"/>
          </a:p>
        </p:txBody>
      </p:sp>
      <p:sp>
        <p:nvSpPr>
          <p:cNvPr id="16" name="TextBox 15"/>
          <p:cNvSpPr txBox="1"/>
          <p:nvPr/>
        </p:nvSpPr>
        <p:spPr>
          <a:xfrm rot="19525110">
            <a:off x="2079128" y="2155514"/>
            <a:ext cx="1734936" cy="382909"/>
          </a:xfrm>
          <a:prstGeom prst="rect">
            <a:avLst/>
          </a:prstGeom>
          <a:noFill/>
        </p:spPr>
        <p:txBody>
          <a:bodyPr wrap="square" rtlCol="0">
            <a:spAutoFit/>
          </a:bodyPr>
          <a:lstStyle/>
          <a:p>
            <a:r>
              <a:rPr lang="el-GR" b="1" dirty="0" err="1" smtClean="0">
                <a:solidFill>
                  <a:schemeClr val="bg1">
                    <a:lumMod val="65000"/>
                  </a:schemeClr>
                </a:solidFill>
              </a:rPr>
              <a:t>Δυσανοχή</a:t>
            </a:r>
            <a:r>
              <a:rPr lang="el-GR" b="1" dirty="0" smtClean="0">
                <a:solidFill>
                  <a:schemeClr val="bg1">
                    <a:lumMod val="65000"/>
                  </a:schemeClr>
                </a:solidFill>
              </a:rPr>
              <a:t> ΓΕΣ</a:t>
            </a:r>
            <a:endParaRPr lang="el-GR" b="1" dirty="0">
              <a:solidFill>
                <a:schemeClr val="bg1">
                  <a:lumMod val="65000"/>
                </a:schemeClr>
              </a:solidFill>
            </a:endParaRPr>
          </a:p>
        </p:txBody>
      </p:sp>
      <p:sp>
        <p:nvSpPr>
          <p:cNvPr id="19" name="TextBox 18"/>
          <p:cNvSpPr txBox="1"/>
          <p:nvPr/>
        </p:nvSpPr>
        <p:spPr>
          <a:xfrm>
            <a:off x="3011419" y="5060503"/>
            <a:ext cx="782587" cy="369332"/>
          </a:xfrm>
          <a:prstGeom prst="rect">
            <a:avLst/>
          </a:prstGeom>
          <a:noFill/>
        </p:spPr>
        <p:txBody>
          <a:bodyPr wrap="none" rtlCol="0">
            <a:spAutoFit/>
          </a:bodyPr>
          <a:lstStyle/>
          <a:p>
            <a:r>
              <a:rPr lang="en-US" b="1" dirty="0" smtClean="0"/>
              <a:t>15 </a:t>
            </a:r>
            <a:r>
              <a:rPr lang="en-US" b="1" dirty="0" err="1" smtClean="0"/>
              <a:t>mo</a:t>
            </a:r>
            <a:endParaRPr lang="el-GR" b="1" dirty="0"/>
          </a:p>
        </p:txBody>
      </p:sp>
      <p:sp>
        <p:nvSpPr>
          <p:cNvPr id="20" name="Καμπύλο βέλος προς τα κάτω 19"/>
          <p:cNvSpPr/>
          <p:nvPr/>
        </p:nvSpPr>
        <p:spPr>
          <a:xfrm>
            <a:off x="3011419" y="3245788"/>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21" name="TextBox 20"/>
          <p:cNvSpPr txBox="1"/>
          <p:nvPr/>
        </p:nvSpPr>
        <p:spPr>
          <a:xfrm>
            <a:off x="2979479" y="4176122"/>
            <a:ext cx="1040028" cy="369332"/>
          </a:xfrm>
          <a:prstGeom prst="rect">
            <a:avLst/>
          </a:prstGeom>
          <a:noFill/>
        </p:spPr>
        <p:txBody>
          <a:bodyPr wrap="none" rtlCol="0">
            <a:spAutoFit/>
          </a:bodyPr>
          <a:lstStyle/>
          <a:p>
            <a:r>
              <a:rPr lang="en-US" dirty="0" err="1" smtClean="0"/>
              <a:t>Lefl+ADA</a:t>
            </a:r>
            <a:endParaRPr lang="el-GR" dirty="0"/>
          </a:p>
        </p:txBody>
      </p:sp>
      <p:sp>
        <p:nvSpPr>
          <p:cNvPr id="22" name="TextBox 21"/>
          <p:cNvSpPr txBox="1"/>
          <p:nvPr/>
        </p:nvSpPr>
        <p:spPr>
          <a:xfrm>
            <a:off x="3115926" y="5473017"/>
            <a:ext cx="1713290" cy="923330"/>
          </a:xfrm>
          <a:prstGeom prst="rect">
            <a:avLst/>
          </a:prstGeom>
          <a:noFill/>
        </p:spPr>
        <p:txBody>
          <a:bodyPr wrap="none" rtlCol="0">
            <a:spAutoFit/>
          </a:bodyPr>
          <a:lstStyle/>
          <a:p>
            <a:r>
              <a:rPr lang="el-GR" dirty="0" err="1" smtClean="0"/>
              <a:t>Ενεργότητα</a:t>
            </a:r>
            <a:endParaRPr lang="en-US" dirty="0" smtClean="0"/>
          </a:p>
          <a:p>
            <a:r>
              <a:rPr lang="en-US" dirty="0" smtClean="0"/>
              <a:t>+</a:t>
            </a:r>
            <a:r>
              <a:rPr lang="en-US" dirty="0" err="1" smtClean="0"/>
              <a:t>ESR+CRP+Hb</a:t>
            </a:r>
            <a:r>
              <a:rPr lang="en-US" dirty="0" smtClean="0"/>
              <a:t>↓</a:t>
            </a:r>
            <a:endParaRPr lang="en-US" dirty="0"/>
          </a:p>
          <a:p>
            <a:endParaRPr lang="el-GR" dirty="0"/>
          </a:p>
        </p:txBody>
      </p:sp>
      <p:sp>
        <p:nvSpPr>
          <p:cNvPr id="23" name="TextBox 22"/>
          <p:cNvSpPr txBox="1"/>
          <p:nvPr/>
        </p:nvSpPr>
        <p:spPr>
          <a:xfrm>
            <a:off x="4227571" y="5071162"/>
            <a:ext cx="782587" cy="369332"/>
          </a:xfrm>
          <a:prstGeom prst="rect">
            <a:avLst/>
          </a:prstGeom>
          <a:noFill/>
        </p:spPr>
        <p:txBody>
          <a:bodyPr wrap="none" rtlCol="0">
            <a:spAutoFit/>
          </a:bodyPr>
          <a:lstStyle/>
          <a:p>
            <a:r>
              <a:rPr lang="en-US" b="1" dirty="0" smtClean="0"/>
              <a:t>21 </a:t>
            </a:r>
            <a:r>
              <a:rPr lang="en-US" b="1" dirty="0" err="1" smtClean="0"/>
              <a:t>mo</a:t>
            </a:r>
            <a:endParaRPr lang="el-GR" b="1" dirty="0"/>
          </a:p>
        </p:txBody>
      </p:sp>
      <p:sp>
        <p:nvSpPr>
          <p:cNvPr id="25" name="TextBox 24"/>
          <p:cNvSpPr txBox="1"/>
          <p:nvPr/>
        </p:nvSpPr>
        <p:spPr>
          <a:xfrm>
            <a:off x="4013602" y="4606507"/>
            <a:ext cx="1210524" cy="369332"/>
          </a:xfrm>
          <a:prstGeom prst="rect">
            <a:avLst/>
          </a:prstGeom>
          <a:noFill/>
        </p:spPr>
        <p:txBody>
          <a:bodyPr wrap="none" rtlCol="0">
            <a:spAutoFit/>
          </a:bodyPr>
          <a:lstStyle/>
          <a:p>
            <a:r>
              <a:rPr lang="en-US" dirty="0" err="1" smtClean="0"/>
              <a:t>ACRped</a:t>
            </a:r>
            <a:r>
              <a:rPr lang="en-US" dirty="0" smtClean="0"/>
              <a:t> 70</a:t>
            </a:r>
            <a:endParaRPr lang="el-GR" dirty="0"/>
          </a:p>
        </p:txBody>
      </p:sp>
      <p:sp>
        <p:nvSpPr>
          <p:cNvPr id="26" name="TextBox 25"/>
          <p:cNvSpPr txBox="1"/>
          <p:nvPr/>
        </p:nvSpPr>
        <p:spPr>
          <a:xfrm>
            <a:off x="5224126" y="5081046"/>
            <a:ext cx="782587" cy="369332"/>
          </a:xfrm>
          <a:prstGeom prst="rect">
            <a:avLst/>
          </a:prstGeom>
          <a:noFill/>
        </p:spPr>
        <p:txBody>
          <a:bodyPr wrap="none" rtlCol="0">
            <a:spAutoFit/>
          </a:bodyPr>
          <a:lstStyle/>
          <a:p>
            <a:r>
              <a:rPr lang="en-US" b="1" dirty="0" smtClean="0"/>
              <a:t>33 </a:t>
            </a:r>
            <a:r>
              <a:rPr lang="en-US" b="1" dirty="0" err="1" smtClean="0"/>
              <a:t>mo</a:t>
            </a:r>
            <a:endParaRPr lang="el-GR" b="1" dirty="0"/>
          </a:p>
        </p:txBody>
      </p:sp>
      <p:sp>
        <p:nvSpPr>
          <p:cNvPr id="27" name="TextBox 26"/>
          <p:cNvSpPr txBox="1"/>
          <p:nvPr/>
        </p:nvSpPr>
        <p:spPr>
          <a:xfrm>
            <a:off x="5067736" y="5414446"/>
            <a:ext cx="1907253" cy="923330"/>
          </a:xfrm>
          <a:prstGeom prst="rect">
            <a:avLst/>
          </a:prstGeom>
          <a:noFill/>
        </p:spPr>
        <p:txBody>
          <a:bodyPr wrap="none" rtlCol="0">
            <a:spAutoFit/>
          </a:bodyPr>
          <a:lstStyle/>
          <a:p>
            <a:r>
              <a:rPr lang="el-GR" dirty="0" err="1" smtClean="0"/>
              <a:t>Ενεργότητα</a:t>
            </a:r>
            <a:endParaRPr lang="en-US" dirty="0" smtClean="0"/>
          </a:p>
          <a:p>
            <a:r>
              <a:rPr lang="en-US" dirty="0" smtClean="0"/>
              <a:t>+ESR 45+CRP x 2.5</a:t>
            </a:r>
            <a:endParaRPr lang="en-US" dirty="0"/>
          </a:p>
          <a:p>
            <a:endParaRPr lang="el-GR" dirty="0"/>
          </a:p>
        </p:txBody>
      </p:sp>
      <p:pic>
        <p:nvPicPr>
          <p:cNvPr id="29" name="Εικόνα 28"/>
          <p:cNvPicPr>
            <a:picLocks noChangeAspect="1"/>
          </p:cNvPicPr>
          <p:nvPr/>
        </p:nvPicPr>
        <p:blipFill rotWithShape="1">
          <a:blip r:embed="rId3">
            <a:extLst>
              <a:ext uri="{28A0092B-C50C-407E-A947-70E740481C1C}">
                <a14:useLocalDpi xmlns:a14="http://schemas.microsoft.com/office/drawing/2010/main" val="0"/>
              </a:ext>
            </a:extLst>
          </a:blip>
          <a:srcRect l="18585" t="19581" r="17533" b="20328"/>
          <a:stretch/>
        </p:blipFill>
        <p:spPr>
          <a:xfrm>
            <a:off x="4718157" y="3565252"/>
            <a:ext cx="1582035" cy="1110382"/>
          </a:xfrm>
          <a:prstGeom prst="rect">
            <a:avLst/>
          </a:prstGeom>
        </p:spPr>
      </p:pic>
      <p:sp>
        <p:nvSpPr>
          <p:cNvPr id="30" name="Καμπύλο βέλος προς τα κάτω 29"/>
          <p:cNvSpPr/>
          <p:nvPr/>
        </p:nvSpPr>
        <p:spPr>
          <a:xfrm>
            <a:off x="4360848" y="2833732"/>
            <a:ext cx="1216152" cy="731520"/>
          </a:xfrm>
          <a:prstGeom prst="curved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1" name="TextBox 30"/>
          <p:cNvSpPr txBox="1"/>
          <p:nvPr/>
        </p:nvSpPr>
        <p:spPr>
          <a:xfrm>
            <a:off x="4295540" y="2435525"/>
            <a:ext cx="1653851" cy="369332"/>
          </a:xfrm>
          <a:prstGeom prst="rect">
            <a:avLst/>
          </a:prstGeom>
          <a:noFill/>
        </p:spPr>
        <p:txBody>
          <a:bodyPr wrap="none" rtlCol="0">
            <a:spAutoFit/>
          </a:bodyPr>
          <a:lstStyle/>
          <a:p>
            <a:r>
              <a:rPr lang="en-US" dirty="0" err="1" smtClean="0"/>
              <a:t>Lefl+Etanercept</a:t>
            </a:r>
            <a:endParaRPr lang="el-GR" dirty="0"/>
          </a:p>
        </p:txBody>
      </p:sp>
      <p:sp>
        <p:nvSpPr>
          <p:cNvPr id="32" name="TextBox 31"/>
          <p:cNvSpPr txBox="1"/>
          <p:nvPr/>
        </p:nvSpPr>
        <p:spPr>
          <a:xfrm>
            <a:off x="6264772" y="5024748"/>
            <a:ext cx="782587" cy="369332"/>
          </a:xfrm>
          <a:prstGeom prst="rect">
            <a:avLst/>
          </a:prstGeom>
          <a:noFill/>
        </p:spPr>
        <p:txBody>
          <a:bodyPr wrap="none" rtlCol="0">
            <a:spAutoFit/>
          </a:bodyPr>
          <a:lstStyle/>
          <a:p>
            <a:r>
              <a:rPr lang="en-US" b="1" dirty="0" smtClean="0"/>
              <a:t>36 </a:t>
            </a:r>
            <a:r>
              <a:rPr lang="en-US" b="1" dirty="0" err="1" smtClean="0"/>
              <a:t>mo</a:t>
            </a:r>
            <a:endParaRPr lang="el-GR" b="1" dirty="0"/>
          </a:p>
        </p:txBody>
      </p:sp>
      <p:sp>
        <p:nvSpPr>
          <p:cNvPr id="33" name="TextBox 32"/>
          <p:cNvSpPr txBox="1"/>
          <p:nvPr/>
        </p:nvSpPr>
        <p:spPr>
          <a:xfrm>
            <a:off x="6264772" y="4421841"/>
            <a:ext cx="1210524" cy="369332"/>
          </a:xfrm>
          <a:prstGeom prst="rect">
            <a:avLst/>
          </a:prstGeom>
          <a:noFill/>
        </p:spPr>
        <p:txBody>
          <a:bodyPr wrap="none" rtlCol="0">
            <a:spAutoFit/>
          </a:bodyPr>
          <a:lstStyle/>
          <a:p>
            <a:r>
              <a:rPr lang="en-US" dirty="0" err="1" smtClean="0"/>
              <a:t>ACRped</a:t>
            </a:r>
            <a:r>
              <a:rPr lang="en-US" dirty="0" smtClean="0"/>
              <a:t> 50</a:t>
            </a:r>
            <a:endParaRPr lang="el-GR" dirty="0"/>
          </a:p>
        </p:txBody>
      </p:sp>
      <p:sp>
        <p:nvSpPr>
          <p:cNvPr id="34" name="TextBox 33"/>
          <p:cNvSpPr txBox="1"/>
          <p:nvPr/>
        </p:nvSpPr>
        <p:spPr>
          <a:xfrm rot="16200000">
            <a:off x="716348" y="3282762"/>
            <a:ext cx="1661032" cy="369332"/>
          </a:xfrm>
          <a:prstGeom prst="rect">
            <a:avLst/>
          </a:prstGeom>
          <a:noFill/>
        </p:spPr>
        <p:txBody>
          <a:bodyPr wrap="none" rtlCol="0">
            <a:spAutoFit/>
          </a:bodyPr>
          <a:lstStyle/>
          <a:p>
            <a:r>
              <a:rPr lang="el-GR" dirty="0"/>
              <a:t>ΜΤΧ </a:t>
            </a:r>
            <a:r>
              <a:rPr lang="en-US" dirty="0" err="1" smtClean="0"/>
              <a:t>sc</a:t>
            </a:r>
            <a:r>
              <a:rPr lang="en-US" dirty="0" smtClean="0"/>
              <a:t> + </a:t>
            </a:r>
            <a:r>
              <a:rPr lang="el-GR" dirty="0" err="1" smtClean="0"/>
              <a:t>φυσιο</a:t>
            </a:r>
            <a:endParaRPr lang="el-GR" dirty="0"/>
          </a:p>
        </p:txBody>
      </p:sp>
      <p:sp>
        <p:nvSpPr>
          <p:cNvPr id="35" name="TextBox 34"/>
          <p:cNvSpPr txBox="1"/>
          <p:nvPr/>
        </p:nvSpPr>
        <p:spPr>
          <a:xfrm>
            <a:off x="7308304" y="2435525"/>
            <a:ext cx="184731" cy="369332"/>
          </a:xfrm>
          <a:prstGeom prst="rect">
            <a:avLst/>
          </a:prstGeom>
          <a:noFill/>
        </p:spPr>
        <p:txBody>
          <a:bodyPr wrap="none" rtlCol="0">
            <a:spAutoFit/>
          </a:bodyPr>
          <a:lstStyle/>
          <a:p>
            <a:endParaRPr lang="el-GR" dirty="0"/>
          </a:p>
        </p:txBody>
      </p:sp>
      <p:sp>
        <p:nvSpPr>
          <p:cNvPr id="37" name="TextBox 36"/>
          <p:cNvSpPr txBox="1"/>
          <p:nvPr/>
        </p:nvSpPr>
        <p:spPr>
          <a:xfrm>
            <a:off x="6808388" y="1713582"/>
            <a:ext cx="1369294" cy="923330"/>
          </a:xfrm>
          <a:prstGeom prst="rect">
            <a:avLst/>
          </a:prstGeom>
          <a:noFill/>
        </p:spPr>
        <p:txBody>
          <a:bodyPr wrap="square" rtlCol="0">
            <a:spAutoFit/>
          </a:bodyPr>
          <a:lstStyle/>
          <a:p>
            <a:r>
              <a:rPr lang="el-GR" b="1" dirty="0" smtClean="0">
                <a:solidFill>
                  <a:schemeClr val="bg1"/>
                </a:solidFill>
              </a:rPr>
              <a:t>Σχολικός χορός</a:t>
            </a:r>
          </a:p>
          <a:p>
            <a:r>
              <a:rPr lang="el-GR" b="1" dirty="0" smtClean="0">
                <a:solidFill>
                  <a:schemeClr val="bg1"/>
                </a:solidFill>
              </a:rPr>
              <a:t>Γ΄ Λυκείου</a:t>
            </a:r>
            <a:endParaRPr lang="el-GR" b="1" dirty="0">
              <a:solidFill>
                <a:schemeClr val="bg1"/>
              </a:solidFill>
            </a:endParaRPr>
          </a:p>
        </p:txBody>
      </p:sp>
      <p:sp>
        <p:nvSpPr>
          <p:cNvPr id="3" name="Ορθογώνιο 2"/>
          <p:cNvSpPr/>
          <p:nvPr/>
        </p:nvSpPr>
        <p:spPr>
          <a:xfrm>
            <a:off x="6300192" y="1412776"/>
            <a:ext cx="2304256" cy="300906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854548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78098"/>
          </a:xfrm>
        </p:spPr>
        <p:txBody>
          <a:bodyPr>
            <a:normAutofit/>
          </a:bodyPr>
          <a:lstStyle/>
          <a:p>
            <a:r>
              <a:rPr lang="el-GR" sz="3200" dirty="0" smtClean="0"/>
              <a:t>Η </a:t>
            </a:r>
            <a:r>
              <a:rPr lang="el-GR" sz="3200" dirty="0" err="1" smtClean="0"/>
              <a:t>Γιολάντα</a:t>
            </a:r>
            <a:r>
              <a:rPr lang="el-GR" sz="3200" dirty="0" smtClean="0"/>
              <a:t> με τα ψηλά τακούνια….</a:t>
            </a:r>
            <a:endParaRPr lang="el-GR" sz="3200" dirty="0"/>
          </a:p>
        </p:txBody>
      </p:sp>
      <p:sp>
        <p:nvSpPr>
          <p:cNvPr id="3" name="Θέση περιεχομένου 2"/>
          <p:cNvSpPr>
            <a:spLocks noGrp="1"/>
          </p:cNvSpPr>
          <p:nvPr>
            <p:ph idx="1"/>
          </p:nvPr>
        </p:nvSpPr>
        <p:spPr>
          <a:xfrm>
            <a:off x="282352" y="1200009"/>
            <a:ext cx="8435280" cy="1540768"/>
          </a:xfrm>
        </p:spPr>
        <p:txBody>
          <a:bodyPr>
            <a:normAutofit/>
          </a:bodyPr>
          <a:lstStyle/>
          <a:p>
            <a:pPr marL="0" indent="0">
              <a:buNone/>
            </a:pPr>
            <a:r>
              <a:rPr lang="el-GR" sz="2400" dirty="0" err="1" smtClean="0"/>
              <a:t>↑↑Πόνος</a:t>
            </a:r>
            <a:r>
              <a:rPr lang="el-GR" sz="2400" dirty="0" smtClean="0"/>
              <a:t>:  Αρ </a:t>
            </a:r>
            <a:r>
              <a:rPr lang="el-GR" sz="2400" dirty="0" err="1" smtClean="0"/>
              <a:t>ποδοκνημική</a:t>
            </a:r>
            <a:r>
              <a:rPr lang="el-GR" sz="2400" dirty="0" smtClean="0"/>
              <a:t>, Αρ αχίλλειο, Αρ</a:t>
            </a:r>
            <a:r>
              <a:rPr lang="en-US" sz="2400" dirty="0" smtClean="0"/>
              <a:t> </a:t>
            </a:r>
            <a:r>
              <a:rPr lang="el-GR" sz="2400" dirty="0" smtClean="0"/>
              <a:t>πελματιαία απονεύρωση… </a:t>
            </a:r>
            <a:r>
              <a:rPr lang="en-US" sz="2400" dirty="0" smtClean="0"/>
              <a:t>MRI</a:t>
            </a:r>
            <a:r>
              <a:rPr lang="el-GR" sz="2400" dirty="0" smtClean="0"/>
              <a:t> </a:t>
            </a:r>
            <a:endParaRPr lang="en-US" sz="2400" dirty="0" smtClean="0"/>
          </a:p>
          <a:p>
            <a:endParaRPr lang="en-US" sz="2400" dirty="0"/>
          </a:p>
          <a:p>
            <a:endParaRPr lang="el-GR" sz="2400" dirty="0"/>
          </a:p>
        </p:txBody>
      </p:sp>
      <p:pic>
        <p:nvPicPr>
          <p:cNvPr id="4" name="Εικόνα 3"/>
          <p:cNvPicPr>
            <a:picLocks noChangeAspect="1"/>
          </p:cNvPicPr>
          <p:nvPr/>
        </p:nvPicPr>
        <p:blipFill rotWithShape="1">
          <a:blip r:embed="rId2" cstate="print">
            <a:extLst>
              <a:ext uri="{28A0092B-C50C-407E-A947-70E740481C1C}">
                <a14:useLocalDpi xmlns:a14="http://schemas.microsoft.com/office/drawing/2010/main" val="0"/>
              </a:ext>
            </a:extLst>
          </a:blip>
          <a:srcRect t="6111" r="72195" b="64722"/>
          <a:stretch/>
        </p:blipFill>
        <p:spPr>
          <a:xfrm>
            <a:off x="683568" y="2570406"/>
            <a:ext cx="2343411" cy="3470354"/>
          </a:xfrm>
          <a:prstGeom prst="rect">
            <a:avLst/>
          </a:prstGeom>
          <a:ln>
            <a:noFill/>
          </a:ln>
          <a:effectLst>
            <a:outerShdw blurRad="190500" algn="tl" rotWithShape="0">
              <a:srgbClr val="000000">
                <a:alpha val="70000"/>
              </a:srgbClr>
            </a:outerShdw>
          </a:effectLst>
        </p:spPr>
      </p:pic>
      <p:sp>
        <p:nvSpPr>
          <p:cNvPr id="5" name="TextBox 4"/>
          <p:cNvSpPr txBox="1"/>
          <p:nvPr/>
        </p:nvSpPr>
        <p:spPr>
          <a:xfrm>
            <a:off x="2051720" y="5373216"/>
            <a:ext cx="311304" cy="369332"/>
          </a:xfrm>
          <a:prstGeom prst="rect">
            <a:avLst/>
          </a:prstGeom>
          <a:noFill/>
        </p:spPr>
        <p:txBody>
          <a:bodyPr wrap="none" rtlCol="0">
            <a:spAutoFit/>
          </a:bodyPr>
          <a:lstStyle/>
          <a:p>
            <a:r>
              <a:rPr lang="en-US" b="1" dirty="0" smtClean="0">
                <a:solidFill>
                  <a:srgbClr val="C00000"/>
                </a:solidFill>
              </a:rPr>
              <a:t>X</a:t>
            </a:r>
            <a:endParaRPr lang="el-GR" b="1" dirty="0">
              <a:solidFill>
                <a:srgbClr val="C00000"/>
              </a:solidFill>
            </a:endParaRPr>
          </a:p>
        </p:txBody>
      </p:sp>
      <p:cxnSp>
        <p:nvCxnSpPr>
          <p:cNvPr id="7" name="Ευθύγραμμο βέλος σύνδεσης 6"/>
          <p:cNvCxnSpPr/>
          <p:nvPr/>
        </p:nvCxnSpPr>
        <p:spPr>
          <a:xfrm>
            <a:off x="2318065" y="5173211"/>
            <a:ext cx="0" cy="369332"/>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a:off x="2162413" y="5723946"/>
            <a:ext cx="155652" cy="168534"/>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26980" y="1944282"/>
            <a:ext cx="6117020" cy="830997"/>
          </a:xfrm>
          <a:prstGeom prst="rect">
            <a:avLst/>
          </a:prstGeom>
          <a:noFill/>
        </p:spPr>
        <p:txBody>
          <a:bodyPr wrap="square" rtlCol="0">
            <a:spAutoFit/>
          </a:bodyPr>
          <a:lstStyle/>
          <a:p>
            <a:r>
              <a:rPr lang="el-GR" sz="2400" dirty="0"/>
              <a:t>Έντονος πόνος στην </a:t>
            </a:r>
            <a:r>
              <a:rPr lang="el-GR" sz="2400" dirty="0" smtClean="0"/>
              <a:t>ανέγερση+ πρώτα βήματα</a:t>
            </a:r>
          </a:p>
          <a:p>
            <a:r>
              <a:rPr lang="el-GR" sz="2400" dirty="0" smtClean="0"/>
              <a:t>Αδυναμία στήριξης στο αριστερό πόδι…</a:t>
            </a:r>
          </a:p>
        </p:txBody>
      </p:sp>
      <p:sp>
        <p:nvSpPr>
          <p:cNvPr id="8" name="TextBox 7"/>
          <p:cNvSpPr txBox="1"/>
          <p:nvPr/>
        </p:nvSpPr>
        <p:spPr>
          <a:xfrm>
            <a:off x="3347864" y="4931050"/>
            <a:ext cx="4941777" cy="1477328"/>
          </a:xfrm>
          <a:prstGeom prst="rect">
            <a:avLst/>
          </a:prstGeom>
          <a:noFill/>
        </p:spPr>
        <p:txBody>
          <a:bodyPr wrap="square" rtlCol="0">
            <a:spAutoFit/>
          </a:bodyPr>
          <a:lstStyle/>
          <a:p>
            <a:r>
              <a:rPr lang="en-US" b="1" dirty="0" smtClean="0"/>
              <a:t>US+MRI</a:t>
            </a:r>
            <a:r>
              <a:rPr lang="el-GR" b="1" dirty="0" smtClean="0"/>
              <a:t> περιοχής</a:t>
            </a:r>
            <a:endParaRPr lang="en-US" b="1" dirty="0" smtClean="0"/>
          </a:p>
          <a:p>
            <a:r>
              <a:rPr lang="en-US" b="1" dirty="0" smtClean="0"/>
              <a:t>US</a:t>
            </a:r>
            <a:r>
              <a:rPr lang="en-US" dirty="0" smtClean="0"/>
              <a:t>:  </a:t>
            </a:r>
            <a:r>
              <a:rPr lang="el-GR" dirty="0" err="1" smtClean="0"/>
              <a:t>Ενθεσίτιδες</a:t>
            </a:r>
            <a:r>
              <a:rPr lang="el-GR" dirty="0" smtClean="0"/>
              <a:t> &amp; </a:t>
            </a:r>
            <a:r>
              <a:rPr lang="el-GR" dirty="0" err="1" smtClean="0"/>
              <a:t>τενοντοελυτρίτιδες</a:t>
            </a:r>
            <a:endParaRPr lang="el-GR" dirty="0" smtClean="0"/>
          </a:p>
          <a:p>
            <a:r>
              <a:rPr lang="el-GR" dirty="0" err="1" smtClean="0"/>
              <a:t>Ενθ</a:t>
            </a:r>
            <a:r>
              <a:rPr lang="el-GR" dirty="0" smtClean="0"/>
              <a:t> πελματιαία απονεύρωσης, οίδημα μαλακών μορίων, τενοντίτιδα οπίσθιου κνημιαίου με κύστη (έγινε έγχυση)</a:t>
            </a:r>
            <a:endParaRPr lang="el-GR" dirty="0"/>
          </a:p>
        </p:txBody>
      </p:sp>
      <p:pic>
        <p:nvPicPr>
          <p:cNvPr id="11" name="Εικόνα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725914"/>
            <a:ext cx="3072110" cy="1978253"/>
          </a:xfrm>
          <a:prstGeom prst="rect">
            <a:avLst/>
          </a:prstGeom>
        </p:spPr>
      </p:pic>
    </p:spTree>
    <p:extLst>
      <p:ext uri="{BB962C8B-B14F-4D97-AF65-F5344CB8AC3E}">
        <p14:creationId xmlns:p14="http://schemas.microsoft.com/office/powerpoint/2010/main" val="139797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Χατζούδη</a:t>
            </a:r>
            <a:r>
              <a:rPr lang="el-GR" dirty="0" smtClean="0"/>
              <a:t>….</a:t>
            </a:r>
            <a:endParaRPr lang="el-GR"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727" y="1700808"/>
            <a:ext cx="3400425" cy="437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19858"/>
            <a:ext cx="3876675"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493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Ευρήματα </a:t>
            </a:r>
            <a:r>
              <a:rPr lang="en-US" dirty="0" smtClean="0"/>
              <a:t>MRI (1)</a:t>
            </a:r>
            <a:endParaRPr lang="el-GR" dirty="0"/>
          </a:p>
        </p:txBody>
      </p:sp>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76056" y="1628800"/>
            <a:ext cx="3134032" cy="4525963"/>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556792"/>
            <a:ext cx="3600400" cy="4652406"/>
          </a:xfrm>
          <a:prstGeom prst="rect">
            <a:avLst/>
          </a:prstGeom>
        </p:spPr>
      </p:pic>
    </p:spTree>
    <p:extLst>
      <p:ext uri="{BB962C8B-B14F-4D97-AF65-F5344CB8AC3E}">
        <p14:creationId xmlns:p14="http://schemas.microsoft.com/office/powerpoint/2010/main" val="3452865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Ευρήματα </a:t>
            </a:r>
            <a:r>
              <a:rPr lang="en-US" dirty="0" smtClean="0"/>
              <a:t>MRI (2)</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60782" y="1408342"/>
            <a:ext cx="2483075" cy="2539127"/>
          </a:xfrm>
        </p:spPr>
      </p:pic>
      <p:pic>
        <p:nvPicPr>
          <p:cNvPr id="6" name="Εικόνα 5"/>
          <p:cNvPicPr>
            <a:picLocks noChangeAspect="1"/>
          </p:cNvPicPr>
          <p:nvPr/>
        </p:nvPicPr>
        <p:blipFill rotWithShape="1">
          <a:blip r:embed="rId3" cstate="print">
            <a:extLst>
              <a:ext uri="{28A0092B-C50C-407E-A947-70E740481C1C}">
                <a14:useLocalDpi xmlns:a14="http://schemas.microsoft.com/office/drawing/2010/main" val="0"/>
              </a:ext>
            </a:extLst>
          </a:blip>
          <a:srcRect l="6654" b="9094"/>
          <a:stretch/>
        </p:blipFill>
        <p:spPr>
          <a:xfrm>
            <a:off x="1292772" y="1412777"/>
            <a:ext cx="3495252" cy="2370948"/>
          </a:xfrm>
          <a:prstGeom prst="rect">
            <a:avLst/>
          </a:prstGeom>
        </p:spPr>
      </p:pic>
      <p:pic>
        <p:nvPicPr>
          <p:cNvPr id="7" name="Εικόνα 6"/>
          <p:cNvPicPr>
            <a:picLocks noChangeAspect="1"/>
          </p:cNvPicPr>
          <p:nvPr/>
        </p:nvPicPr>
        <p:blipFill rotWithShape="1">
          <a:blip r:embed="rId4" cstate="print">
            <a:extLst>
              <a:ext uri="{28A0092B-C50C-407E-A947-70E740481C1C}">
                <a14:useLocalDpi xmlns:a14="http://schemas.microsoft.com/office/drawing/2010/main" val="0"/>
              </a:ext>
            </a:extLst>
          </a:blip>
          <a:srcRect b="10574"/>
          <a:stretch/>
        </p:blipFill>
        <p:spPr>
          <a:xfrm>
            <a:off x="1763688" y="4047482"/>
            <a:ext cx="3783091" cy="2463677"/>
          </a:xfrm>
          <a:prstGeom prst="rect">
            <a:avLst/>
          </a:prstGeom>
        </p:spPr>
      </p:pic>
      <p:sp>
        <p:nvSpPr>
          <p:cNvPr id="8" name="TextBox 7"/>
          <p:cNvSpPr txBox="1"/>
          <p:nvPr/>
        </p:nvSpPr>
        <p:spPr>
          <a:xfrm>
            <a:off x="6084168" y="5279320"/>
            <a:ext cx="2201693" cy="646331"/>
          </a:xfrm>
          <a:prstGeom prst="rect">
            <a:avLst/>
          </a:prstGeom>
          <a:noFill/>
        </p:spPr>
        <p:txBody>
          <a:bodyPr wrap="none" rtlCol="0">
            <a:spAutoFit/>
          </a:bodyPr>
          <a:lstStyle/>
          <a:p>
            <a:r>
              <a:rPr lang="el-GR" dirty="0" err="1" smtClean="0"/>
              <a:t>Ενδαρθρική</a:t>
            </a:r>
            <a:r>
              <a:rPr lang="el-GR" dirty="0" smtClean="0"/>
              <a:t> έγχυση : </a:t>
            </a:r>
          </a:p>
          <a:p>
            <a:r>
              <a:rPr lang="el-GR" dirty="0" smtClean="0"/>
              <a:t>χωρίς αποτέλεσμα</a:t>
            </a:r>
            <a:endParaRPr lang="el-GR" dirty="0"/>
          </a:p>
        </p:txBody>
      </p:sp>
    </p:spTree>
    <p:extLst>
      <p:ext uri="{BB962C8B-B14F-4D97-AF65-F5344CB8AC3E}">
        <p14:creationId xmlns:p14="http://schemas.microsoft.com/office/powerpoint/2010/main" val="42471948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0955" y="116632"/>
            <a:ext cx="8229600" cy="922114"/>
          </a:xfrm>
        </p:spPr>
        <p:txBody>
          <a:bodyPr>
            <a:normAutofit/>
          </a:bodyPr>
          <a:lstStyle/>
          <a:p>
            <a:r>
              <a:rPr lang="el-GR" sz="3200" dirty="0" smtClean="0"/>
              <a:t>Αντιμετώπιση…&amp; πορεία</a:t>
            </a:r>
            <a:endParaRPr lang="el-GR" sz="3200" dirty="0"/>
          </a:p>
        </p:txBody>
      </p:sp>
      <p:sp>
        <p:nvSpPr>
          <p:cNvPr id="3" name="Θέση περιεχομένου 2"/>
          <p:cNvSpPr>
            <a:spLocks noGrp="1"/>
          </p:cNvSpPr>
          <p:nvPr>
            <p:ph idx="1"/>
          </p:nvPr>
        </p:nvSpPr>
        <p:spPr>
          <a:xfrm>
            <a:off x="428784" y="1124744"/>
            <a:ext cx="8229600" cy="1900808"/>
          </a:xfrm>
        </p:spPr>
        <p:txBody>
          <a:bodyPr>
            <a:normAutofit/>
          </a:bodyPr>
          <a:lstStyle/>
          <a:p>
            <a:pPr>
              <a:lnSpc>
                <a:spcPct val="150000"/>
              </a:lnSpc>
            </a:pPr>
            <a:r>
              <a:rPr lang="el-GR" sz="2400" dirty="0" smtClean="0"/>
              <a:t>Στεροειδή  </a:t>
            </a:r>
            <a:r>
              <a:rPr lang="el-GR" sz="2400" dirty="0"/>
              <a:t>30</a:t>
            </a:r>
            <a:r>
              <a:rPr lang="en-US" sz="2400" dirty="0"/>
              <a:t>mg </a:t>
            </a:r>
            <a:r>
              <a:rPr lang="el-GR" sz="2400" dirty="0" smtClean="0"/>
              <a:t> </a:t>
            </a:r>
            <a:r>
              <a:rPr lang="en-US" sz="2400" dirty="0" smtClean="0"/>
              <a:t>per </a:t>
            </a:r>
            <a:r>
              <a:rPr lang="en-US" sz="2400" dirty="0" err="1" smtClean="0"/>
              <a:t>os</a:t>
            </a:r>
            <a:r>
              <a:rPr lang="el-GR" sz="2400" dirty="0" smtClean="0"/>
              <a:t>: </a:t>
            </a:r>
            <a:r>
              <a:rPr lang="el-GR" sz="2400" dirty="0" err="1" smtClean="0"/>
              <a:t>καμμία</a:t>
            </a:r>
            <a:r>
              <a:rPr lang="el-GR" sz="2400" dirty="0" smtClean="0"/>
              <a:t> απάντηση</a:t>
            </a:r>
            <a:endParaRPr lang="en-US" sz="2400" dirty="0" smtClean="0"/>
          </a:p>
          <a:p>
            <a:pPr>
              <a:lnSpc>
                <a:spcPct val="150000"/>
              </a:lnSpc>
            </a:pPr>
            <a:r>
              <a:rPr lang="en-US" sz="2400" dirty="0" smtClean="0"/>
              <a:t>Pulses</a:t>
            </a:r>
            <a:r>
              <a:rPr lang="el-GR" sz="2400" dirty="0" smtClean="0"/>
              <a:t>  </a:t>
            </a:r>
            <a:r>
              <a:rPr lang="en-US" sz="2400" dirty="0" smtClean="0"/>
              <a:t>methyl-PDN </a:t>
            </a:r>
            <a:r>
              <a:rPr lang="el-GR" sz="2400" dirty="0" smtClean="0"/>
              <a:t>: βελτίωση για </a:t>
            </a:r>
            <a:r>
              <a:rPr lang="el-GR" sz="2400" dirty="0"/>
              <a:t>7ημ… </a:t>
            </a:r>
            <a:endParaRPr lang="el-GR" sz="2400" dirty="0" smtClean="0"/>
          </a:p>
          <a:p>
            <a:pPr>
              <a:lnSpc>
                <a:spcPct val="150000"/>
              </a:lnSpc>
            </a:pPr>
            <a:r>
              <a:rPr lang="el-GR" sz="2400" dirty="0" smtClean="0"/>
              <a:t>Συνδυασμός με </a:t>
            </a:r>
            <a:r>
              <a:rPr lang="el-GR" sz="2400" dirty="0" err="1" smtClean="0"/>
              <a:t>φυσιο</a:t>
            </a:r>
            <a:r>
              <a:rPr lang="el-GR" sz="2400" dirty="0" smtClean="0"/>
              <a:t>… και σταδιακό </a:t>
            </a:r>
            <a:r>
              <a:rPr lang="en-US" sz="2400" dirty="0" smtClean="0"/>
              <a:t>tapering</a:t>
            </a:r>
            <a:r>
              <a:rPr lang="el-GR" sz="2400" dirty="0" smtClean="0"/>
              <a:t> </a:t>
            </a:r>
            <a:r>
              <a:rPr lang="en-US" sz="2400" dirty="0" smtClean="0">
                <a:sym typeface="Wingdings" panose="05000000000000000000" pitchFamily="2" charset="2"/>
              </a:rPr>
              <a:t></a:t>
            </a:r>
            <a:r>
              <a:rPr lang="el-GR" sz="2400" dirty="0" smtClean="0"/>
              <a:t>έξοδος </a:t>
            </a:r>
            <a:r>
              <a:rPr lang="el-GR" sz="2400" dirty="0"/>
              <a:t>ΣΤ. </a:t>
            </a:r>
            <a:endParaRPr lang="en-US" sz="2400" dirty="0" smtClean="0"/>
          </a:p>
        </p:txBody>
      </p:sp>
      <p:sp>
        <p:nvSpPr>
          <p:cNvPr id="4" name="TextBox 3"/>
          <p:cNvSpPr txBox="1"/>
          <p:nvPr/>
        </p:nvSpPr>
        <p:spPr>
          <a:xfrm>
            <a:off x="683568" y="2924944"/>
            <a:ext cx="7081041" cy="2308324"/>
          </a:xfrm>
          <a:prstGeom prst="rect">
            <a:avLst/>
          </a:prstGeom>
          <a:noFill/>
          <a:ln>
            <a:solidFill>
              <a:schemeClr val="accent1"/>
            </a:solidFill>
          </a:ln>
        </p:spPr>
        <p:txBody>
          <a:bodyPr wrap="none" rtlCol="0">
            <a:spAutoFit/>
          </a:bodyPr>
          <a:lstStyle/>
          <a:p>
            <a:pPr>
              <a:lnSpc>
                <a:spcPct val="150000"/>
              </a:lnSpc>
            </a:pPr>
            <a:r>
              <a:rPr lang="el-GR" sz="2400" dirty="0" smtClean="0"/>
              <a:t>Βακτηρίες</a:t>
            </a:r>
            <a:r>
              <a:rPr lang="el-GR" sz="2400" dirty="0"/>
              <a:t>, δεν πήγαινε σχολείο… </a:t>
            </a:r>
            <a:r>
              <a:rPr lang="en-US" sz="2400" dirty="0"/>
              <a:t> </a:t>
            </a:r>
            <a:r>
              <a:rPr lang="el-GR" sz="2400" dirty="0"/>
              <a:t>πόνος συνέχιζε….</a:t>
            </a:r>
            <a:endParaRPr lang="en-US" sz="2400" dirty="0"/>
          </a:p>
          <a:p>
            <a:pPr>
              <a:lnSpc>
                <a:spcPct val="150000"/>
              </a:lnSpc>
            </a:pPr>
            <a:r>
              <a:rPr lang="el-GR" sz="2400" dirty="0"/>
              <a:t>Τηλέφωνο  4μμ:  Λιποθυμικό επεισόδιο…</a:t>
            </a:r>
          </a:p>
          <a:p>
            <a:pPr>
              <a:lnSpc>
                <a:spcPct val="150000"/>
              </a:lnSpc>
            </a:pPr>
            <a:r>
              <a:rPr lang="el-GR" sz="2400" dirty="0"/>
              <a:t>Καρδιολογική-νευρολογική εξέταση: χωρίς ευρήματα…</a:t>
            </a:r>
          </a:p>
          <a:p>
            <a:pPr>
              <a:lnSpc>
                <a:spcPct val="150000"/>
              </a:lnSpc>
            </a:pPr>
            <a:r>
              <a:rPr lang="el-GR" sz="2400" dirty="0"/>
              <a:t>Φυσικοθεραπεία και ΜΣΑΦ </a:t>
            </a:r>
            <a:r>
              <a:rPr lang="el-GR" sz="2400" dirty="0" err="1"/>
              <a:t>κατ΄επίκληση</a:t>
            </a:r>
            <a:r>
              <a:rPr lang="el-GR" sz="2400" dirty="0" smtClean="0"/>
              <a:t>….</a:t>
            </a:r>
            <a:endParaRPr lang="el-GR" sz="2400" dirty="0"/>
          </a:p>
        </p:txBody>
      </p:sp>
      <p:sp>
        <p:nvSpPr>
          <p:cNvPr id="5" name="TextBox 4"/>
          <p:cNvSpPr txBox="1"/>
          <p:nvPr/>
        </p:nvSpPr>
        <p:spPr>
          <a:xfrm>
            <a:off x="683568" y="5320684"/>
            <a:ext cx="7786875" cy="120032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lnSpc>
                <a:spcPct val="150000"/>
              </a:lnSpc>
            </a:pPr>
            <a:r>
              <a:rPr lang="el-GR" sz="2400" b="1" dirty="0"/>
              <a:t>Μετά τις πανελλήνιες… βελτίωση, αποκατάσταση βάδισης!</a:t>
            </a:r>
          </a:p>
          <a:p>
            <a:pPr>
              <a:lnSpc>
                <a:spcPct val="150000"/>
              </a:lnSpc>
            </a:pPr>
            <a:r>
              <a:rPr lang="el-GR" sz="2400" dirty="0"/>
              <a:t> Σήμερα:  </a:t>
            </a:r>
            <a:r>
              <a:rPr lang="el-GR" sz="2400" dirty="0" smtClean="0"/>
              <a:t> 2ετής Φοιτήτρια Σχολής Υγείας …..</a:t>
            </a:r>
            <a:endParaRPr lang="el-GR" sz="2400" dirty="0"/>
          </a:p>
        </p:txBody>
      </p:sp>
    </p:spTree>
    <p:extLst>
      <p:ext uri="{BB962C8B-B14F-4D97-AF65-F5344CB8AC3E}">
        <p14:creationId xmlns:p14="http://schemas.microsoft.com/office/powerpoint/2010/main" val="9414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88640"/>
            <a:ext cx="2762250" cy="1657350"/>
          </a:xfr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19315"/>
            <a:ext cx="3321720" cy="2488084"/>
          </a:xfrm>
          <a:prstGeom prst="rect">
            <a:avLst/>
          </a:prstGeom>
        </p:spPr>
      </p:pic>
      <p:sp>
        <p:nvSpPr>
          <p:cNvPr id="6" name="TextBox 5"/>
          <p:cNvSpPr txBox="1"/>
          <p:nvPr/>
        </p:nvSpPr>
        <p:spPr>
          <a:xfrm>
            <a:off x="4716016" y="2535207"/>
            <a:ext cx="1374607" cy="369332"/>
          </a:xfrm>
          <a:prstGeom prst="rect">
            <a:avLst/>
          </a:prstGeom>
          <a:noFill/>
        </p:spPr>
        <p:txBody>
          <a:bodyPr wrap="none" rtlCol="0">
            <a:spAutoFit/>
          </a:bodyPr>
          <a:lstStyle/>
          <a:p>
            <a:r>
              <a:rPr lang="en-US" dirty="0" smtClean="0"/>
              <a:t>David Sherry</a:t>
            </a:r>
            <a:endParaRPr lang="el-GR" dirty="0"/>
          </a:p>
        </p:txBody>
      </p:sp>
      <p:sp>
        <p:nvSpPr>
          <p:cNvPr id="7" name="TextBox 6"/>
          <p:cNvSpPr txBox="1"/>
          <p:nvPr/>
        </p:nvSpPr>
        <p:spPr>
          <a:xfrm>
            <a:off x="1414758" y="2852936"/>
            <a:ext cx="7751481" cy="369332"/>
          </a:xfrm>
          <a:prstGeom prst="rect">
            <a:avLst/>
          </a:prstGeom>
          <a:noFill/>
        </p:spPr>
        <p:txBody>
          <a:bodyPr wrap="none" rtlCol="0">
            <a:spAutoFit/>
          </a:bodyPr>
          <a:lstStyle/>
          <a:p>
            <a:r>
              <a:rPr lang="en-US" i="1" dirty="0" smtClean="0"/>
              <a:t>Director </a:t>
            </a:r>
            <a:r>
              <a:rPr lang="en-US" i="1" dirty="0"/>
              <a:t>of the Amplified Pain Program at The Children's Hospital of Philadelphia.</a:t>
            </a:r>
            <a:endParaRPr lang="el-GR" i="1" dirty="0"/>
          </a:p>
        </p:txBody>
      </p:sp>
      <p:sp>
        <p:nvSpPr>
          <p:cNvPr id="8" name="TextBox 7"/>
          <p:cNvSpPr txBox="1"/>
          <p:nvPr/>
        </p:nvSpPr>
        <p:spPr>
          <a:xfrm>
            <a:off x="837810" y="4005064"/>
            <a:ext cx="7650171" cy="1200329"/>
          </a:xfrm>
          <a:prstGeom prst="rect">
            <a:avLst/>
          </a:prstGeom>
          <a:noFill/>
        </p:spPr>
        <p:txBody>
          <a:bodyPr wrap="none" rtlCol="0">
            <a:spAutoFit/>
          </a:bodyPr>
          <a:lstStyle/>
          <a:p>
            <a:pPr algn="ctr"/>
            <a:r>
              <a:rPr lang="el-GR" dirty="0" smtClean="0"/>
              <a:t>  1980: Σύνδρομα χρόνιου, έντονου (</a:t>
            </a:r>
            <a:r>
              <a:rPr lang="en-US" dirty="0" smtClean="0"/>
              <a:t>amplified, intensified)</a:t>
            </a:r>
            <a:r>
              <a:rPr lang="el-GR" dirty="0" smtClean="0"/>
              <a:t> τοπικού  πόνου</a:t>
            </a:r>
            <a:endParaRPr lang="en-US" dirty="0" smtClean="0"/>
          </a:p>
          <a:p>
            <a:pPr algn="ctr"/>
            <a:r>
              <a:rPr lang="el-GR" dirty="0" smtClean="0"/>
              <a:t>άκρων, </a:t>
            </a:r>
            <a:r>
              <a:rPr lang="el-GR" dirty="0" err="1" smtClean="0"/>
              <a:t>αλλοδυνία</a:t>
            </a:r>
            <a:r>
              <a:rPr lang="el-GR" dirty="0" smtClean="0"/>
              <a:t>, </a:t>
            </a:r>
            <a:r>
              <a:rPr lang="el-GR" dirty="0" err="1" smtClean="0"/>
              <a:t>υπεραλγησία</a:t>
            </a:r>
            <a:endParaRPr lang="el-GR" dirty="0" smtClean="0"/>
          </a:p>
          <a:p>
            <a:pPr algn="ctr"/>
            <a:r>
              <a:rPr lang="el-GR" dirty="0" smtClean="0"/>
              <a:t>Αδιευκρίνιστος μηχανισμός…</a:t>
            </a:r>
          </a:p>
          <a:p>
            <a:pPr algn="ctr"/>
            <a:r>
              <a:rPr lang="el-GR" dirty="0" smtClean="0"/>
              <a:t>Το σώμα σου μιλάει κανονικά, αλλά «μικρόφωνα+ μεγάφωνα) παρεμβαίνουν</a:t>
            </a:r>
            <a:endParaRPr lang="el-GR" dirty="0"/>
          </a:p>
        </p:txBody>
      </p:sp>
    </p:spTree>
    <p:extLst>
      <p:ext uri="{BB962C8B-B14F-4D97-AF65-F5344CB8AC3E}">
        <p14:creationId xmlns:p14="http://schemas.microsoft.com/office/powerpoint/2010/main" val="19559983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800" b="1" dirty="0" smtClean="0">
                <a:solidFill>
                  <a:srgbClr val="C00000"/>
                </a:solidFill>
              </a:rPr>
              <a:t>C</a:t>
            </a:r>
            <a:r>
              <a:rPr lang="en-US" sz="2800" dirty="0" smtClean="0"/>
              <a:t>omplex </a:t>
            </a:r>
            <a:r>
              <a:rPr lang="en-US" sz="2800" b="1" dirty="0">
                <a:solidFill>
                  <a:srgbClr val="C00000"/>
                </a:solidFill>
              </a:rPr>
              <a:t>R</a:t>
            </a:r>
            <a:r>
              <a:rPr lang="en-US" sz="2800" dirty="0" smtClean="0"/>
              <a:t>egional </a:t>
            </a:r>
            <a:r>
              <a:rPr lang="en-US" sz="2800" b="1" dirty="0">
                <a:solidFill>
                  <a:srgbClr val="C00000"/>
                </a:solidFill>
              </a:rPr>
              <a:t>P</a:t>
            </a:r>
            <a:r>
              <a:rPr lang="en-US" sz="2800" dirty="0" smtClean="0"/>
              <a:t>ain </a:t>
            </a:r>
            <a:r>
              <a:rPr lang="en-US" sz="2800" b="1" dirty="0">
                <a:solidFill>
                  <a:srgbClr val="C00000"/>
                </a:solidFill>
              </a:rPr>
              <a:t>S</a:t>
            </a:r>
            <a:r>
              <a:rPr lang="en-US" sz="2800" dirty="0" smtClean="0"/>
              <a:t>yndrome </a:t>
            </a:r>
            <a:br>
              <a:rPr lang="en-US" sz="2800" dirty="0" smtClean="0"/>
            </a:br>
            <a:r>
              <a:rPr lang="el-GR" sz="2800" dirty="0" smtClean="0"/>
              <a:t>Σύνδρομο Χρόνιου  Σύνθετου </a:t>
            </a:r>
            <a:r>
              <a:rPr lang="el-GR" sz="2800" dirty="0" err="1" smtClean="0"/>
              <a:t>Περιοχικού</a:t>
            </a:r>
            <a:r>
              <a:rPr lang="el-GR" sz="2800" dirty="0" smtClean="0"/>
              <a:t> Πόνου </a:t>
            </a:r>
            <a:endParaRPr lang="el-GR" sz="2800" dirty="0"/>
          </a:p>
        </p:txBody>
      </p:sp>
      <p:sp>
        <p:nvSpPr>
          <p:cNvPr id="3" name="Θέση περιεχομένου 2"/>
          <p:cNvSpPr>
            <a:spLocks noGrp="1"/>
          </p:cNvSpPr>
          <p:nvPr>
            <p:ph idx="1"/>
          </p:nvPr>
        </p:nvSpPr>
        <p:spPr/>
        <p:txBody>
          <a:bodyPr>
            <a:normAutofit fontScale="92500" lnSpcReduction="20000"/>
          </a:bodyPr>
          <a:lstStyle/>
          <a:p>
            <a:pPr marL="0" indent="0">
              <a:lnSpc>
                <a:spcPct val="150000"/>
              </a:lnSpc>
              <a:buNone/>
            </a:pPr>
            <a:r>
              <a:rPr lang="el-GR" sz="2400" dirty="0" err="1" smtClean="0"/>
              <a:t>Παιδορευματολογία</a:t>
            </a:r>
            <a:endParaRPr lang="el-GR" sz="2400" dirty="0"/>
          </a:p>
          <a:p>
            <a:pPr marL="0" indent="0">
              <a:lnSpc>
                <a:spcPct val="150000"/>
              </a:lnSpc>
              <a:buNone/>
            </a:pPr>
            <a:r>
              <a:rPr lang="el-GR" sz="2400" dirty="0" smtClean="0"/>
              <a:t> Αίτια χρόνιου </a:t>
            </a:r>
            <a:r>
              <a:rPr lang="el-GR" sz="2400" dirty="0" err="1" smtClean="0"/>
              <a:t>μυοσκελετικού</a:t>
            </a:r>
            <a:r>
              <a:rPr lang="el-GR" sz="2400" dirty="0" smtClean="0"/>
              <a:t> πόνου (φλεγμονώδη/μη φλεγμονώδη</a:t>
            </a:r>
            <a:endParaRPr lang="en-US" sz="2400" dirty="0" smtClean="0"/>
          </a:p>
          <a:p>
            <a:pPr>
              <a:lnSpc>
                <a:spcPct val="150000"/>
              </a:lnSpc>
            </a:pPr>
            <a:r>
              <a:rPr lang="en-US" sz="2400" dirty="0" smtClean="0"/>
              <a:t>NIA,</a:t>
            </a:r>
            <a:r>
              <a:rPr lang="el-GR" sz="2400" dirty="0" smtClean="0"/>
              <a:t> σ. </a:t>
            </a:r>
            <a:r>
              <a:rPr lang="el-GR" sz="2400" dirty="0" err="1" smtClean="0"/>
              <a:t>υπερ</a:t>
            </a:r>
            <a:r>
              <a:rPr lang="el-GR" sz="2400" dirty="0" err="1"/>
              <a:t>ε</a:t>
            </a:r>
            <a:r>
              <a:rPr lang="el-GR" sz="2400" dirty="0" err="1" smtClean="0"/>
              <a:t>κτατικότητας</a:t>
            </a:r>
            <a:r>
              <a:rPr lang="el-GR" sz="2400" dirty="0" smtClean="0"/>
              <a:t>, </a:t>
            </a:r>
            <a:r>
              <a:rPr lang="el-GR" sz="2400" dirty="0" err="1" smtClean="0"/>
              <a:t>ινομυαλγία</a:t>
            </a:r>
            <a:r>
              <a:rPr lang="el-GR" sz="2400" dirty="0" smtClean="0"/>
              <a:t>, καλοήθεις </a:t>
            </a:r>
            <a:r>
              <a:rPr lang="el-GR" sz="2400" dirty="0" err="1" smtClean="0"/>
              <a:t>νυχτερικοί</a:t>
            </a:r>
            <a:r>
              <a:rPr lang="el-GR" sz="2400" dirty="0" smtClean="0"/>
              <a:t> πόνοι </a:t>
            </a:r>
            <a:r>
              <a:rPr lang="el-GR" sz="2400" dirty="0"/>
              <a:t>ά</a:t>
            </a:r>
            <a:r>
              <a:rPr lang="el-GR" sz="2400" dirty="0" smtClean="0"/>
              <a:t>κρων, </a:t>
            </a:r>
            <a:r>
              <a:rPr lang="en-US" sz="2400" dirty="0" smtClean="0"/>
              <a:t>CRPS</a:t>
            </a:r>
            <a:endParaRPr lang="el-GR" sz="2400" dirty="0" smtClean="0"/>
          </a:p>
          <a:p>
            <a:pPr>
              <a:lnSpc>
                <a:spcPct val="150000"/>
              </a:lnSpc>
            </a:pPr>
            <a:r>
              <a:rPr lang="el-GR" sz="2400" dirty="0" smtClean="0"/>
              <a:t> Σύνδρομα έντονου/υπέρμετρα </a:t>
            </a:r>
            <a:r>
              <a:rPr lang="el-GR" sz="2400" dirty="0"/>
              <a:t>ισχυρού πόνου </a:t>
            </a:r>
            <a:r>
              <a:rPr lang="el-GR" sz="2400" dirty="0" smtClean="0"/>
              <a:t> </a:t>
            </a:r>
            <a:r>
              <a:rPr lang="en-US" sz="2400" b="1" dirty="0" smtClean="0">
                <a:solidFill>
                  <a:srgbClr val="C00000"/>
                </a:solidFill>
              </a:rPr>
              <a:t>A</a:t>
            </a:r>
            <a:r>
              <a:rPr lang="en-US" sz="2400" dirty="0" smtClean="0"/>
              <a:t>mplified </a:t>
            </a:r>
            <a:r>
              <a:rPr lang="en-US" sz="2400" b="1" dirty="0" smtClean="0">
                <a:solidFill>
                  <a:srgbClr val="C00000"/>
                </a:solidFill>
              </a:rPr>
              <a:t>P</a:t>
            </a:r>
            <a:r>
              <a:rPr lang="en-US" sz="2400" dirty="0" smtClean="0"/>
              <a:t>ain </a:t>
            </a:r>
            <a:r>
              <a:rPr lang="en-US" sz="2400" b="1" dirty="0" smtClean="0">
                <a:solidFill>
                  <a:srgbClr val="C00000"/>
                </a:solidFill>
              </a:rPr>
              <a:t>S</a:t>
            </a:r>
            <a:r>
              <a:rPr lang="en-US" sz="2400" dirty="0" smtClean="0"/>
              <a:t>yndrome</a:t>
            </a:r>
            <a:r>
              <a:rPr lang="el-GR" sz="2400" dirty="0" smtClean="0"/>
              <a:t>, </a:t>
            </a:r>
            <a:r>
              <a:rPr lang="en-US" sz="2400" b="1" dirty="0" smtClean="0">
                <a:solidFill>
                  <a:srgbClr val="C00000"/>
                </a:solidFill>
              </a:rPr>
              <a:t>AMP</a:t>
            </a:r>
            <a:r>
              <a:rPr lang="en-US" sz="2400" dirty="0" smtClean="0"/>
              <a:t>)</a:t>
            </a:r>
            <a:r>
              <a:rPr lang="el-GR" sz="2400" dirty="0" smtClean="0"/>
              <a:t>:μέτρια επώδυνο ή ανώδυνο ερέθισμα: αντιληπτό ως επώδυνο </a:t>
            </a:r>
            <a:r>
              <a:rPr lang="el-GR" sz="2400" dirty="0" smtClean="0">
                <a:sym typeface="Wingdings" pitchFamily="2" charset="2"/>
              </a:rPr>
              <a:t> λειτουργική αναπηρία (αποφυγή πρόκλησης πόνου)</a:t>
            </a:r>
          </a:p>
          <a:p>
            <a:pPr>
              <a:lnSpc>
                <a:spcPct val="150000"/>
              </a:lnSpc>
            </a:pPr>
            <a:r>
              <a:rPr lang="en-US" sz="2400" dirty="0" smtClean="0"/>
              <a:t> </a:t>
            </a:r>
            <a:r>
              <a:rPr lang="en-US" sz="2400" b="1" dirty="0">
                <a:solidFill>
                  <a:srgbClr val="C00000"/>
                </a:solidFill>
              </a:rPr>
              <a:t>CRPS</a:t>
            </a:r>
            <a:r>
              <a:rPr lang="el-GR" sz="2400" b="1" dirty="0">
                <a:solidFill>
                  <a:srgbClr val="C00000"/>
                </a:solidFill>
              </a:rPr>
              <a:t>: στα </a:t>
            </a:r>
            <a:r>
              <a:rPr lang="el-GR" sz="2400" b="1" dirty="0" smtClean="0">
                <a:solidFill>
                  <a:srgbClr val="C00000"/>
                </a:solidFill>
              </a:rPr>
              <a:t>σύνδρομα</a:t>
            </a:r>
            <a:r>
              <a:rPr lang="en-US" sz="2400" b="1" dirty="0">
                <a:solidFill>
                  <a:srgbClr val="C00000"/>
                </a:solidFill>
              </a:rPr>
              <a:t> AMP</a:t>
            </a:r>
            <a:endParaRPr lang="el-GR" sz="2400" b="1" dirty="0">
              <a:solidFill>
                <a:srgbClr val="C00000"/>
              </a:solidFill>
            </a:endParaRPr>
          </a:p>
        </p:txBody>
      </p:sp>
    </p:spTree>
    <p:extLst>
      <p:ext uri="{BB962C8B-B14F-4D97-AF65-F5344CB8AC3E}">
        <p14:creationId xmlns:p14="http://schemas.microsoft.com/office/powerpoint/2010/main" val="31981502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28676" y="27856"/>
            <a:ext cx="8229600" cy="850106"/>
          </a:xfrm>
        </p:spPr>
        <p:txBody>
          <a:bodyPr>
            <a:normAutofit/>
          </a:bodyPr>
          <a:lstStyle/>
          <a:p>
            <a:r>
              <a:rPr lang="en-US" sz="3200" dirty="0" smtClean="0"/>
              <a:t>CRPS </a:t>
            </a:r>
            <a:r>
              <a:rPr lang="el-GR" sz="3200" dirty="0" smtClean="0"/>
              <a:t> σε παιδιά/εφήβους</a:t>
            </a:r>
            <a:endParaRPr lang="el-GR" sz="3200" dirty="0"/>
          </a:p>
        </p:txBody>
      </p:sp>
      <p:sp>
        <p:nvSpPr>
          <p:cNvPr id="3" name="Θέση περιεχομένου 2"/>
          <p:cNvSpPr>
            <a:spLocks noGrp="1"/>
          </p:cNvSpPr>
          <p:nvPr>
            <p:ph idx="1"/>
          </p:nvPr>
        </p:nvSpPr>
        <p:spPr>
          <a:xfrm>
            <a:off x="428676" y="1484784"/>
            <a:ext cx="8607820" cy="4525963"/>
          </a:xfrm>
        </p:spPr>
        <p:txBody>
          <a:bodyPr>
            <a:normAutofit/>
          </a:bodyPr>
          <a:lstStyle/>
          <a:p>
            <a:pPr marL="0" indent="0">
              <a:lnSpc>
                <a:spcPct val="150000"/>
              </a:lnSpc>
              <a:buNone/>
            </a:pPr>
            <a:r>
              <a:rPr lang="en-US" sz="2800" dirty="0" smtClean="0"/>
              <a:t>2 </a:t>
            </a:r>
            <a:r>
              <a:rPr lang="el-GR" sz="2800" dirty="0" smtClean="0"/>
              <a:t>τύποι (συχνότερα τύπος 1 και </a:t>
            </a:r>
            <a:r>
              <a:rPr lang="el-GR" sz="2800" dirty="0"/>
              <a:t>σε Καυκάσιες </a:t>
            </a:r>
            <a:r>
              <a:rPr lang="el-GR" sz="2800" dirty="0" smtClean="0"/>
              <a:t>έφηβες)</a:t>
            </a:r>
            <a:r>
              <a:rPr lang="en-US" sz="2800" dirty="0" smtClean="0"/>
              <a:t>: </a:t>
            </a:r>
            <a:endParaRPr lang="el-GR" sz="2800" dirty="0" smtClean="0"/>
          </a:p>
          <a:p>
            <a:pPr marL="914400" lvl="2" indent="0">
              <a:lnSpc>
                <a:spcPct val="150000"/>
              </a:lnSpc>
              <a:buNone/>
            </a:pPr>
            <a:r>
              <a:rPr lang="el-GR" sz="2800" dirty="0" smtClean="0"/>
              <a:t>Τύπος 1:  Απότοκος ήπιου τραυματισμού (διάστρεμμα/ κάταγμα)</a:t>
            </a:r>
          </a:p>
          <a:p>
            <a:pPr marL="914400" lvl="2" indent="0">
              <a:lnSpc>
                <a:spcPct val="150000"/>
              </a:lnSpc>
              <a:buNone/>
            </a:pPr>
            <a:r>
              <a:rPr lang="el-GR" sz="2800" dirty="0" smtClean="0"/>
              <a:t>Τύπος 2: πιθανή κάκωση συγκεκριμένου νεύρου </a:t>
            </a:r>
          </a:p>
        </p:txBody>
      </p:sp>
      <p:sp>
        <p:nvSpPr>
          <p:cNvPr id="4" name="TextBox 3"/>
          <p:cNvSpPr txBox="1"/>
          <p:nvPr/>
        </p:nvSpPr>
        <p:spPr>
          <a:xfrm>
            <a:off x="6444208" y="6218754"/>
            <a:ext cx="2214068"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i="1" dirty="0" smtClean="0"/>
              <a:t>PMR </a:t>
            </a:r>
            <a:r>
              <a:rPr lang="en-US" i="1" dirty="0"/>
              <a:t>2014;6:926-933</a:t>
            </a:r>
            <a:endParaRPr lang="el-GR" i="1" dirty="0"/>
          </a:p>
        </p:txBody>
      </p:sp>
    </p:spTree>
    <p:extLst>
      <p:ext uri="{BB962C8B-B14F-4D97-AF65-F5344CB8AC3E}">
        <p14:creationId xmlns:p14="http://schemas.microsoft.com/office/powerpoint/2010/main" val="291477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Μεταφορά επώδυνου μηνύματος</a:t>
            </a:r>
            <a:endParaRPr lang="el-GR" sz="3200" dirty="0"/>
          </a:p>
        </p:txBody>
      </p:sp>
      <p:sp>
        <p:nvSpPr>
          <p:cNvPr id="3" name="Θέση περιεχομένου 2"/>
          <p:cNvSpPr>
            <a:spLocks noGrp="1"/>
          </p:cNvSpPr>
          <p:nvPr>
            <p:ph idx="1"/>
          </p:nvPr>
        </p:nvSpPr>
        <p:spPr>
          <a:xfrm>
            <a:off x="457200" y="1600200"/>
            <a:ext cx="5194920" cy="4525963"/>
          </a:xfrm>
        </p:spPr>
        <p:txBody>
          <a:bodyPr>
            <a:noAutofit/>
          </a:bodyPr>
          <a:lstStyle/>
          <a:p>
            <a:pPr marL="0" indent="0">
              <a:buNone/>
            </a:pPr>
            <a:r>
              <a:rPr lang="el-GR" sz="2000" dirty="0" smtClean="0"/>
              <a:t>1. Κάκωση δακτύλου </a:t>
            </a:r>
            <a:r>
              <a:rPr lang="el-GR" sz="2000" dirty="0" smtClean="0">
                <a:sym typeface="Wingdings" pitchFamily="2" charset="2"/>
              </a:rPr>
              <a:t> αισθητικά νεύρα   μέσα από </a:t>
            </a:r>
            <a:r>
              <a:rPr lang="el-GR" sz="2000" dirty="0">
                <a:sym typeface="Wingdings" pitchFamily="2" charset="2"/>
              </a:rPr>
              <a:t>πρόσθια κέρατα νωτιαίου μυελού </a:t>
            </a:r>
            <a:r>
              <a:rPr lang="el-GR" sz="2000" dirty="0" smtClean="0">
                <a:sym typeface="Wingdings" pitchFamily="2" charset="2"/>
              </a:rPr>
              <a:t>(πύλες ελέγχου που προωθούν ή αναστέλλουν  τα μηνύματα πόνου)  θάλαμο</a:t>
            </a:r>
          </a:p>
          <a:p>
            <a:pPr lvl="1"/>
            <a:r>
              <a:rPr lang="el-GR" sz="2000" dirty="0" smtClean="0">
                <a:sym typeface="Wingdings" pitchFamily="2" charset="2"/>
              </a:rPr>
              <a:t>2 τύποι νευρικών ινών Α-Δέλτα και </a:t>
            </a:r>
            <a:r>
              <a:rPr lang="en-US" sz="2000" dirty="0" smtClean="0">
                <a:sym typeface="Wingdings" pitchFamily="2" charset="2"/>
              </a:rPr>
              <a:t>C</a:t>
            </a:r>
            <a:r>
              <a:rPr lang="el-GR" sz="2000" dirty="0" smtClean="0">
                <a:sym typeface="Wingdings" pitchFamily="2" charset="2"/>
              </a:rPr>
              <a:t> </a:t>
            </a:r>
            <a:r>
              <a:rPr lang="en-US" sz="2000" dirty="0" smtClean="0">
                <a:sym typeface="Wingdings" pitchFamily="2" charset="2"/>
              </a:rPr>
              <a:t> </a:t>
            </a:r>
            <a:r>
              <a:rPr lang="el-GR" sz="2000" dirty="0" smtClean="0">
                <a:sym typeface="Wingdings" pitchFamily="2" charset="2"/>
              </a:rPr>
              <a:t>ίνες</a:t>
            </a:r>
          </a:p>
          <a:p>
            <a:pPr lvl="1"/>
            <a:r>
              <a:rPr lang="el-GR" sz="2000" dirty="0" smtClean="0">
                <a:sym typeface="Wingdings" pitchFamily="2" charset="2"/>
              </a:rPr>
              <a:t>Α-Δέλτα: 1</a:t>
            </a:r>
            <a:r>
              <a:rPr lang="el-GR" sz="2000" baseline="30000" dirty="0" smtClean="0">
                <a:sym typeface="Wingdings" pitchFamily="2" charset="2"/>
              </a:rPr>
              <a:t>ο</a:t>
            </a:r>
            <a:r>
              <a:rPr lang="el-GR" sz="2000" dirty="0" smtClean="0">
                <a:sym typeface="Wingdings" pitchFamily="2" charset="2"/>
              </a:rPr>
              <a:t> και οξύ επώδυνο ερέθισμα</a:t>
            </a:r>
          </a:p>
          <a:p>
            <a:pPr lvl="1"/>
            <a:r>
              <a:rPr lang="en-US" sz="2000" dirty="0">
                <a:sym typeface="Wingdings" pitchFamily="2" charset="2"/>
              </a:rPr>
              <a:t>C</a:t>
            </a:r>
            <a:r>
              <a:rPr lang="el-GR" sz="2000" dirty="0">
                <a:sym typeface="Wingdings" pitchFamily="2" charset="2"/>
              </a:rPr>
              <a:t> </a:t>
            </a:r>
            <a:r>
              <a:rPr lang="en-US" sz="2000" dirty="0">
                <a:sym typeface="Wingdings" pitchFamily="2" charset="2"/>
              </a:rPr>
              <a:t> </a:t>
            </a:r>
            <a:r>
              <a:rPr lang="el-GR" sz="2000" dirty="0" smtClean="0">
                <a:sym typeface="Wingdings" pitchFamily="2" charset="2"/>
              </a:rPr>
              <a:t>ίνες: αμβλύ, πόνο ευαισθησίας που ακολουθεί τον 1</a:t>
            </a:r>
            <a:r>
              <a:rPr lang="el-GR" sz="2000" baseline="30000" dirty="0" smtClean="0">
                <a:sym typeface="Wingdings" pitchFamily="2" charset="2"/>
              </a:rPr>
              <a:t>ο</a:t>
            </a:r>
            <a:r>
              <a:rPr lang="el-GR" sz="2000" dirty="0" smtClean="0">
                <a:sym typeface="Wingdings" pitchFamily="2" charset="2"/>
              </a:rPr>
              <a:t> πόνο</a:t>
            </a:r>
            <a:endParaRPr lang="el-GR" sz="2000" dirty="0">
              <a:sym typeface="Wingdings" pitchFamily="2" charset="2"/>
            </a:endParaRPr>
          </a:p>
          <a:p>
            <a:r>
              <a:rPr lang="el-GR" sz="2000" dirty="0" smtClean="0">
                <a:sym typeface="Wingdings" pitchFamily="2" charset="2"/>
              </a:rPr>
              <a:t>Θάλαμος  διασπορά αμυγδαλές, βασικά γάγγλια, κ.α. κέντρα ελέγχου: αγγίγματος, συναισθημάτων, σωματικής αντίδρασης και μνήμης</a:t>
            </a:r>
          </a:p>
          <a:p>
            <a:endParaRPr lang="el-GR" sz="2000" dirty="0" smtClean="0">
              <a:sym typeface="Wingdings" pitchFamily="2" charset="2"/>
            </a:endParaRP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853" y="1479785"/>
            <a:ext cx="2209428" cy="2165239"/>
          </a:xfrm>
          <a:prstGeom prst="rect">
            <a:avLst/>
          </a:prstGeom>
        </p:spPr>
      </p:pic>
      <p:pic>
        <p:nvPicPr>
          <p:cNvPr id="5" name="Εικόνα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899" y="3429000"/>
            <a:ext cx="2643335" cy="2670418"/>
          </a:xfrm>
          <a:prstGeom prst="rect">
            <a:avLst/>
          </a:prstGeom>
        </p:spPr>
      </p:pic>
      <p:sp>
        <p:nvSpPr>
          <p:cNvPr id="6" name="TextBox 5"/>
          <p:cNvSpPr txBox="1"/>
          <p:nvPr/>
        </p:nvSpPr>
        <p:spPr>
          <a:xfrm>
            <a:off x="4283968" y="6112811"/>
            <a:ext cx="4496744" cy="43088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100" i="1" dirty="0"/>
              <a:t> </a:t>
            </a:r>
            <a:r>
              <a:rPr lang="en-US" sz="1100" b="1" i="1" dirty="0"/>
              <a:t>http://</a:t>
            </a:r>
            <a:r>
              <a:rPr lang="en-US" sz="1100" b="1" i="1" dirty="0" smtClean="0"/>
              <a:t>www.askdoctork.com</a:t>
            </a:r>
            <a:r>
              <a:rPr lang="el-GR" sz="1100" b="1" i="1" dirty="0" smtClean="0"/>
              <a:t> </a:t>
            </a:r>
          </a:p>
          <a:p>
            <a:r>
              <a:rPr lang="en-US" sz="1100" i="1" dirty="0" smtClean="0"/>
              <a:t>Posted </a:t>
            </a:r>
            <a:r>
              <a:rPr lang="en-US" sz="1100" i="1" dirty="0"/>
              <a:t>By </a:t>
            </a:r>
            <a:r>
              <a:rPr lang="en-US" sz="1100" i="1" u="sng" dirty="0"/>
              <a:t>Anthony </a:t>
            </a:r>
            <a:r>
              <a:rPr lang="en-US" sz="1100" i="1" u="sng" dirty="0" err="1"/>
              <a:t>Komaroff</a:t>
            </a:r>
            <a:r>
              <a:rPr lang="en-US" sz="1100" i="1" u="sng" dirty="0"/>
              <a:t>, M.D.</a:t>
            </a:r>
            <a:r>
              <a:rPr lang="en-US" sz="1100" i="1" dirty="0"/>
              <a:t> On June 6, 2013 @ In </a:t>
            </a:r>
            <a:r>
              <a:rPr lang="en-US" sz="1100" i="1" u="sng" dirty="0"/>
              <a:t>Pain Management</a:t>
            </a:r>
            <a:endParaRPr lang="el-GR" sz="1100" i="1" dirty="0"/>
          </a:p>
        </p:txBody>
      </p:sp>
    </p:spTree>
    <p:extLst>
      <p:ext uri="{BB962C8B-B14F-4D97-AF65-F5344CB8AC3E}">
        <p14:creationId xmlns:p14="http://schemas.microsoft.com/office/powerpoint/2010/main" val="20098603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0"/>
            <a:ext cx="8229600" cy="1143000"/>
          </a:xfrm>
        </p:spPr>
        <p:txBody>
          <a:bodyPr>
            <a:normAutofit/>
          </a:bodyPr>
          <a:lstStyle/>
          <a:p>
            <a:r>
              <a:rPr lang="el-GR" sz="3200" b="1" dirty="0" smtClean="0"/>
              <a:t>Επισκόπηση εξανθήματος</a:t>
            </a:r>
            <a:endParaRPr lang="el-GR" sz="3200" b="1" dirty="0"/>
          </a:p>
        </p:txBody>
      </p:sp>
      <p:sp>
        <p:nvSpPr>
          <p:cNvPr id="3" name="Θέση περιεχομένου 2"/>
          <p:cNvSpPr>
            <a:spLocks noGrp="1"/>
          </p:cNvSpPr>
          <p:nvPr>
            <p:ph idx="1"/>
          </p:nvPr>
        </p:nvSpPr>
        <p:spPr>
          <a:xfrm>
            <a:off x="395536" y="1196752"/>
            <a:ext cx="2962672" cy="4925144"/>
          </a:xfrm>
        </p:spPr>
        <p:txBody>
          <a:bodyPr>
            <a:normAutofit/>
          </a:bodyPr>
          <a:lstStyle/>
          <a:p>
            <a:pPr marL="457200" indent="-457200">
              <a:lnSpc>
                <a:spcPct val="150000"/>
              </a:lnSpc>
              <a:buFont typeface="+mj-lt"/>
              <a:buAutoNum type="arabicPeriod" startAt="2"/>
            </a:pPr>
            <a:r>
              <a:rPr lang="el-GR" sz="2400" dirty="0" err="1" smtClean="0"/>
              <a:t>Υπόχρωες</a:t>
            </a:r>
            <a:r>
              <a:rPr lang="el-GR" sz="2400" dirty="0" smtClean="0"/>
              <a:t> κηλίδες  &lt;0.5 </a:t>
            </a:r>
            <a:r>
              <a:rPr lang="en-US" sz="2400" dirty="0" smtClean="0"/>
              <a:t>cm</a:t>
            </a:r>
            <a:endParaRPr lang="el-GR" sz="2400" dirty="0" smtClean="0"/>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49412"/>
            <a:ext cx="2736304" cy="3648720"/>
          </a:xfrm>
          <a:prstGeom prst="rect">
            <a:avLst/>
          </a:prstGeom>
        </p:spPr>
      </p:pic>
      <p:sp>
        <p:nvSpPr>
          <p:cNvPr id="5" name="TextBox 4"/>
          <p:cNvSpPr txBox="1"/>
          <p:nvPr/>
        </p:nvSpPr>
        <p:spPr>
          <a:xfrm>
            <a:off x="3203848" y="1310584"/>
            <a:ext cx="2971475" cy="830997"/>
          </a:xfrm>
          <a:prstGeom prst="rect">
            <a:avLst/>
          </a:prstGeom>
          <a:noFill/>
        </p:spPr>
        <p:txBody>
          <a:bodyPr wrap="square" rtlCol="0">
            <a:spAutoFit/>
          </a:bodyPr>
          <a:lstStyle/>
          <a:p>
            <a:r>
              <a:rPr lang="el-GR" sz="2400" dirty="0" smtClean="0"/>
              <a:t>3. </a:t>
            </a:r>
            <a:r>
              <a:rPr lang="el-GR" sz="2400" dirty="0" err="1" smtClean="0"/>
              <a:t>Μικροκηλιδώδες</a:t>
            </a:r>
            <a:r>
              <a:rPr lang="el-GR" sz="2400" dirty="0" smtClean="0"/>
              <a:t> εξάνθημα + </a:t>
            </a:r>
            <a:r>
              <a:rPr lang="el-GR" sz="2400" dirty="0" err="1" smtClean="0"/>
              <a:t>πετέχειες</a:t>
            </a:r>
            <a:endParaRPr lang="el-GR" sz="2400" dirty="0"/>
          </a:p>
        </p:txBody>
      </p:sp>
      <p:pic>
        <p:nvPicPr>
          <p:cNvPr id="8" name="Εικόνα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401634"/>
            <a:ext cx="2919096" cy="3892128"/>
          </a:xfrm>
          <a:prstGeom prst="rect">
            <a:avLst/>
          </a:prstGeom>
        </p:spPr>
      </p:pic>
      <p:sp>
        <p:nvSpPr>
          <p:cNvPr id="9" name="TextBox 8"/>
          <p:cNvSpPr txBox="1"/>
          <p:nvPr/>
        </p:nvSpPr>
        <p:spPr>
          <a:xfrm>
            <a:off x="6175323" y="1309590"/>
            <a:ext cx="2861173" cy="1200329"/>
          </a:xfrm>
          <a:prstGeom prst="rect">
            <a:avLst/>
          </a:prstGeom>
          <a:noFill/>
        </p:spPr>
        <p:txBody>
          <a:bodyPr wrap="square" rtlCol="0">
            <a:spAutoFit/>
          </a:bodyPr>
          <a:lstStyle>
            <a:defPPr>
              <a:defRPr lang="el-GR"/>
            </a:defPPr>
            <a:lvl1pPr>
              <a:defRPr sz="2400"/>
            </a:lvl1pPr>
          </a:lstStyle>
          <a:p>
            <a:r>
              <a:rPr lang="el-GR" dirty="0" smtClean="0"/>
              <a:t>4. Υποχωρεί  </a:t>
            </a:r>
            <a:endParaRPr lang="el-GR" dirty="0"/>
          </a:p>
          <a:p>
            <a:r>
              <a:rPr lang="el-GR" dirty="0"/>
              <a:t>σε θέση ανύψωσης (</a:t>
            </a:r>
            <a:r>
              <a:rPr lang="el-GR" dirty="0" err="1"/>
              <a:t>αντιβαρύτητα</a:t>
            </a:r>
            <a:r>
              <a:rPr lang="el-GR" dirty="0"/>
              <a:t>)</a:t>
            </a:r>
          </a:p>
        </p:txBody>
      </p:sp>
      <p:pic>
        <p:nvPicPr>
          <p:cNvPr id="10" name="Εικόνα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5323" y="2616976"/>
            <a:ext cx="2787552" cy="3717057"/>
          </a:xfrm>
          <a:prstGeom prst="rect">
            <a:avLst/>
          </a:prstGeom>
        </p:spPr>
      </p:pic>
    </p:spTree>
    <p:extLst>
      <p:ext uri="{BB962C8B-B14F-4D97-AF65-F5344CB8AC3E}">
        <p14:creationId xmlns:p14="http://schemas.microsoft.com/office/powerpoint/2010/main" val="15264571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55576" y="116632"/>
            <a:ext cx="5832648" cy="850106"/>
          </a:xfrm>
        </p:spPr>
        <p:txBody>
          <a:bodyPr>
            <a:normAutofit/>
          </a:bodyPr>
          <a:lstStyle/>
          <a:p>
            <a:pPr algn="l"/>
            <a:r>
              <a:rPr lang="el-GR" sz="2800" dirty="0" smtClean="0"/>
              <a:t>Επιδημιολογία- </a:t>
            </a:r>
            <a:r>
              <a:rPr lang="el-GR" sz="2800" dirty="0" err="1" smtClean="0"/>
              <a:t>αιτιοπαθογένεια</a:t>
            </a:r>
            <a:r>
              <a:rPr lang="el-GR" sz="2800" dirty="0" smtClean="0"/>
              <a:t>* (1)</a:t>
            </a:r>
            <a:endParaRPr lang="el-GR" sz="2800" dirty="0"/>
          </a:p>
        </p:txBody>
      </p:sp>
      <p:sp>
        <p:nvSpPr>
          <p:cNvPr id="3" name="Θέση περιεχομένου 2"/>
          <p:cNvSpPr>
            <a:spLocks noGrp="1"/>
          </p:cNvSpPr>
          <p:nvPr>
            <p:ph idx="1"/>
          </p:nvPr>
        </p:nvSpPr>
        <p:spPr>
          <a:xfrm>
            <a:off x="323528" y="980728"/>
            <a:ext cx="8664071" cy="5419764"/>
          </a:xfrm>
        </p:spPr>
        <p:txBody>
          <a:bodyPr>
            <a:normAutofit fontScale="77500" lnSpcReduction="20000"/>
          </a:bodyPr>
          <a:lstStyle/>
          <a:p>
            <a:pPr marL="0" indent="0">
              <a:lnSpc>
                <a:spcPct val="150000"/>
              </a:lnSpc>
              <a:buNone/>
            </a:pPr>
            <a:r>
              <a:rPr lang="el-GR" sz="2400" dirty="0" smtClean="0"/>
              <a:t>Άγνωστη η συχνότητα </a:t>
            </a:r>
            <a:r>
              <a:rPr lang="en-US" sz="2400" dirty="0" smtClean="0"/>
              <a:t> </a:t>
            </a:r>
            <a:r>
              <a:rPr lang="en-US" sz="2400" dirty="0" err="1" smtClean="0"/>
              <a:t>pedCRPS</a:t>
            </a:r>
            <a:r>
              <a:rPr lang="en-US" sz="2400" dirty="0" smtClean="0"/>
              <a:t> </a:t>
            </a:r>
            <a:r>
              <a:rPr lang="el-GR" sz="2400" dirty="0" smtClean="0"/>
              <a:t>τύπου 1.</a:t>
            </a:r>
          </a:p>
          <a:p>
            <a:pPr>
              <a:lnSpc>
                <a:spcPct val="150000"/>
              </a:lnSpc>
            </a:pPr>
            <a:r>
              <a:rPr lang="el-GR" sz="2400" dirty="0" smtClean="0"/>
              <a:t>Ίσως και η </a:t>
            </a:r>
            <a:r>
              <a:rPr lang="el-GR" sz="2400" dirty="0" err="1" smtClean="0"/>
              <a:t>αιτιοπαθογένεια</a:t>
            </a:r>
            <a:r>
              <a:rPr lang="el-GR" sz="2400" dirty="0" smtClean="0"/>
              <a:t> να διαφέρει από ενηλίκων… (?)</a:t>
            </a:r>
          </a:p>
          <a:p>
            <a:pPr marL="514350" indent="-514350">
              <a:lnSpc>
                <a:spcPct val="150000"/>
              </a:lnSpc>
              <a:buFont typeface="+mj-lt"/>
              <a:buAutoNum type="arabicPeriod"/>
            </a:pPr>
            <a:r>
              <a:rPr lang="el-GR" sz="2400" b="1" dirty="0" smtClean="0">
                <a:solidFill>
                  <a:srgbClr val="C00000"/>
                </a:solidFill>
              </a:rPr>
              <a:t>Τραύμα</a:t>
            </a:r>
            <a:r>
              <a:rPr lang="el-GR" sz="2400" dirty="0" smtClean="0"/>
              <a:t> (ήπιο, ±): κατάγματα, χειρουργικές </a:t>
            </a:r>
            <a:r>
              <a:rPr lang="el-GR" sz="2400" dirty="0"/>
              <a:t>ε</a:t>
            </a:r>
            <a:r>
              <a:rPr lang="el-GR" sz="2400" dirty="0" smtClean="0"/>
              <a:t>πεμβάσεις</a:t>
            </a:r>
          </a:p>
          <a:p>
            <a:pPr marL="514350" indent="-514350">
              <a:lnSpc>
                <a:spcPct val="150000"/>
              </a:lnSpc>
              <a:buFont typeface="+mj-lt"/>
              <a:buAutoNum type="arabicPeriod"/>
            </a:pPr>
            <a:r>
              <a:rPr lang="el-GR" sz="2400" b="1" dirty="0" smtClean="0">
                <a:solidFill>
                  <a:srgbClr val="C00000"/>
                </a:solidFill>
              </a:rPr>
              <a:t>Ψυχολογικοί παράγοντες</a:t>
            </a:r>
            <a:r>
              <a:rPr lang="el-GR" sz="2400" dirty="0" smtClean="0"/>
              <a:t>: </a:t>
            </a:r>
            <a:r>
              <a:rPr lang="en-US" sz="2400" dirty="0" smtClean="0"/>
              <a:t>Stress (</a:t>
            </a:r>
            <a:r>
              <a:rPr lang="el-GR" sz="2400" dirty="0" smtClean="0"/>
              <a:t>Πυροδότηση + διατήρηση)</a:t>
            </a:r>
            <a:r>
              <a:rPr lang="el-GR" sz="2400" baseline="30000" dirty="0" smtClean="0"/>
              <a:t>1</a:t>
            </a:r>
            <a:r>
              <a:rPr lang="en-US" sz="2400" baseline="30000" dirty="0" smtClean="0"/>
              <a:t> </a:t>
            </a:r>
            <a:r>
              <a:rPr lang="el-GR" sz="2400" dirty="0" smtClean="0"/>
              <a:t>από σχολείο, οικογένεια (πχ ή «πολύ δεμένη» ή με προβλήματα)</a:t>
            </a:r>
            <a:r>
              <a:rPr lang="el-GR" sz="2400" baseline="30000" dirty="0"/>
              <a:t> </a:t>
            </a:r>
            <a:r>
              <a:rPr lang="en-US" sz="2400" baseline="30000" dirty="0" smtClean="0"/>
              <a:t>2</a:t>
            </a:r>
          </a:p>
          <a:p>
            <a:pPr marL="514350" indent="-514350">
              <a:lnSpc>
                <a:spcPct val="150000"/>
              </a:lnSpc>
              <a:buFont typeface="+mj-lt"/>
              <a:buAutoNum type="arabicPeriod"/>
            </a:pPr>
            <a:r>
              <a:rPr lang="en-US" sz="2400" dirty="0"/>
              <a:t> </a:t>
            </a:r>
            <a:r>
              <a:rPr lang="el-GR" sz="2400" b="1" dirty="0" smtClean="0">
                <a:solidFill>
                  <a:srgbClr val="C00000"/>
                </a:solidFill>
              </a:rPr>
              <a:t>Παθολογικά νευρολογικά ευρήματα </a:t>
            </a:r>
            <a:r>
              <a:rPr lang="el-GR" sz="2400" dirty="0" smtClean="0"/>
              <a:t>: χαμηλότερη ουδό πρόκλησης πόνου +↑ διάρκεια,  εύρος, επέκταση πόνου</a:t>
            </a:r>
          </a:p>
          <a:p>
            <a:pPr marL="0" indent="0">
              <a:lnSpc>
                <a:spcPct val="150000"/>
              </a:lnSpc>
              <a:buNone/>
            </a:pPr>
            <a:r>
              <a:rPr lang="el-GR" sz="2400" dirty="0"/>
              <a:t> </a:t>
            </a:r>
            <a:r>
              <a:rPr lang="el-GR" sz="2400" dirty="0" smtClean="0"/>
              <a:t>     Κεντρικού τύπου ευαισθητοποίηση  και αλλοιώσεις του ΚΝΣ σε  επίπεδο ινών (</a:t>
            </a:r>
            <a:r>
              <a:rPr lang="el-GR" sz="2400" dirty="0" err="1" smtClean="0"/>
              <a:t>πολυνευροπάθεια</a:t>
            </a:r>
            <a:r>
              <a:rPr lang="el-GR" sz="2400" dirty="0" smtClean="0"/>
              <a:t> λεπτών ινών), υποδοχέων (</a:t>
            </a:r>
            <a:r>
              <a:rPr lang="en-US" sz="2400" dirty="0" err="1" smtClean="0"/>
              <a:t>nociceptors</a:t>
            </a:r>
            <a:r>
              <a:rPr lang="el-GR" sz="2400" dirty="0" smtClean="0"/>
              <a:t>)</a:t>
            </a:r>
            <a:r>
              <a:rPr lang="en-US" sz="2400" dirty="0" smtClean="0"/>
              <a:t>,</a:t>
            </a:r>
            <a:r>
              <a:rPr lang="el-GR" sz="2400" dirty="0" smtClean="0"/>
              <a:t> περιοχών ενεργοποίησης/αντίληψης πόνου…. </a:t>
            </a:r>
          </a:p>
          <a:p>
            <a:pPr marL="0" indent="0">
              <a:lnSpc>
                <a:spcPct val="150000"/>
              </a:lnSpc>
              <a:buNone/>
            </a:pPr>
            <a:r>
              <a:rPr lang="el-GR" sz="2400" dirty="0" smtClean="0"/>
              <a:t>4. Ενήλικες: Εμπλοκή </a:t>
            </a:r>
            <a:r>
              <a:rPr lang="el-GR" sz="2400" dirty="0" err="1" smtClean="0"/>
              <a:t>ανοσιακού</a:t>
            </a:r>
            <a:r>
              <a:rPr lang="el-GR" sz="2400" dirty="0" smtClean="0"/>
              <a:t> συστήματος, παιδιά σποραδικά </a:t>
            </a:r>
            <a:r>
              <a:rPr lang="el-GR" sz="2400" dirty="0" err="1" smtClean="0"/>
              <a:t>μετεμβολιαστικά</a:t>
            </a:r>
            <a:r>
              <a:rPr lang="el-GR" sz="2400" dirty="0" smtClean="0"/>
              <a:t>….</a:t>
            </a:r>
          </a:p>
          <a:p>
            <a:pPr marL="0" indent="0">
              <a:lnSpc>
                <a:spcPct val="150000"/>
              </a:lnSpc>
              <a:buNone/>
            </a:pPr>
            <a:r>
              <a:rPr lang="el-GR" sz="2400" dirty="0" smtClean="0"/>
              <a:t>5. Γενετική (</a:t>
            </a:r>
            <a:r>
              <a:rPr lang="el-GR" sz="2400" dirty="0" err="1" smtClean="0"/>
              <a:t>οικογενής</a:t>
            </a:r>
            <a:r>
              <a:rPr lang="el-GR" sz="2400" dirty="0" smtClean="0"/>
              <a:t> διασπορά, </a:t>
            </a:r>
            <a:r>
              <a:rPr lang="el-GR" sz="2400" dirty="0" err="1" smtClean="0"/>
              <a:t>μιτοχο</a:t>
            </a:r>
            <a:r>
              <a:rPr lang="el-GR" sz="2400" dirty="0" err="1"/>
              <a:t>ν</a:t>
            </a:r>
            <a:r>
              <a:rPr lang="el-GR" sz="2400" dirty="0" err="1" smtClean="0"/>
              <a:t>δριακή</a:t>
            </a:r>
            <a:r>
              <a:rPr lang="el-GR" sz="2400" dirty="0" smtClean="0"/>
              <a:t> κληρονομικότητα???)</a:t>
            </a:r>
            <a:endParaRPr lang="en-US" sz="2400" dirty="0" smtClean="0"/>
          </a:p>
          <a:p>
            <a:pPr marL="514350" indent="-514350">
              <a:lnSpc>
                <a:spcPct val="150000"/>
              </a:lnSpc>
              <a:buFont typeface="+mj-lt"/>
              <a:buAutoNum type="arabicPeriod"/>
            </a:pPr>
            <a:endParaRPr lang="el-GR" sz="2400" dirty="0" smtClean="0"/>
          </a:p>
          <a:p>
            <a:pPr marL="514350" indent="-514350">
              <a:lnSpc>
                <a:spcPct val="150000"/>
              </a:lnSpc>
              <a:buFont typeface="+mj-lt"/>
              <a:buAutoNum type="arabicPeriod"/>
            </a:pPr>
            <a:endParaRPr lang="el-GR" sz="2400" dirty="0" smtClean="0"/>
          </a:p>
          <a:p>
            <a:pPr>
              <a:lnSpc>
                <a:spcPct val="150000"/>
              </a:lnSpc>
            </a:pPr>
            <a:endParaRPr lang="el-GR" sz="2400" dirty="0"/>
          </a:p>
        </p:txBody>
      </p:sp>
      <p:sp>
        <p:nvSpPr>
          <p:cNvPr id="4" name="TextBox 3"/>
          <p:cNvSpPr txBox="1"/>
          <p:nvPr/>
        </p:nvSpPr>
        <p:spPr>
          <a:xfrm>
            <a:off x="5292080" y="6093296"/>
            <a:ext cx="2846292" cy="738664"/>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marL="342900" indent="-342900">
              <a:buAutoNum type="arabicPeriod"/>
            </a:pPr>
            <a:r>
              <a:rPr lang="en-US" sz="1400" i="1" dirty="0" err="1" smtClean="0"/>
              <a:t>Clin</a:t>
            </a:r>
            <a:r>
              <a:rPr lang="en-US" sz="1400" i="1" dirty="0" smtClean="0"/>
              <a:t> J Pain 2011;27: 27-34</a:t>
            </a:r>
            <a:endParaRPr lang="el-GR" sz="1400" i="1" dirty="0" smtClean="0"/>
          </a:p>
          <a:p>
            <a:pPr marL="342900" indent="-342900">
              <a:buAutoNum type="arabicPeriod"/>
            </a:pPr>
            <a:r>
              <a:rPr lang="en-US" sz="1400" i="1" dirty="0" smtClean="0"/>
              <a:t>Pediatrics 1988;81:572-8</a:t>
            </a:r>
            <a:endParaRPr lang="el-GR" sz="1400" i="1" dirty="0"/>
          </a:p>
          <a:p>
            <a:r>
              <a:rPr lang="el-GR" sz="1400" i="1" dirty="0" smtClean="0"/>
              <a:t>* </a:t>
            </a:r>
            <a:r>
              <a:rPr lang="en-US" sz="1400" i="1" dirty="0" err="1" smtClean="0"/>
              <a:t>Pediatr</a:t>
            </a:r>
            <a:r>
              <a:rPr lang="en-US" sz="1400" i="1" dirty="0" smtClean="0"/>
              <a:t> Rheumatology 2016; 14:29</a:t>
            </a:r>
            <a:endParaRPr lang="el-GR" sz="1400" i="1" dirty="0"/>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7512" y="116632"/>
            <a:ext cx="1900440" cy="1855093"/>
          </a:xfrm>
          <a:prstGeom prst="rect">
            <a:avLst/>
          </a:prstGeom>
        </p:spPr>
      </p:pic>
    </p:spTree>
    <p:extLst>
      <p:ext uri="{BB962C8B-B14F-4D97-AF65-F5344CB8AC3E}">
        <p14:creationId xmlns:p14="http://schemas.microsoft.com/office/powerpoint/2010/main" val="2583212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800" dirty="0" smtClean="0"/>
              <a:t>Χαρακτηριστικά παιδ./ενηλίκων ασθενών με </a:t>
            </a:r>
            <a:r>
              <a:rPr lang="en-US" sz="2800" dirty="0" smtClean="0"/>
              <a:t>CRPS</a:t>
            </a:r>
            <a:endParaRPr lang="el-GR" sz="2800" dirty="0"/>
          </a:p>
        </p:txBody>
      </p:sp>
      <p:graphicFrame>
        <p:nvGraphicFramePr>
          <p:cNvPr id="5" name="Θέση περιεχομένου 4"/>
          <p:cNvGraphicFramePr>
            <a:graphicFrameLocks noGrp="1"/>
          </p:cNvGraphicFramePr>
          <p:nvPr>
            <p:ph idx="1"/>
            <p:extLst>
              <p:ext uri="{D42A27DB-BD31-4B8C-83A1-F6EECF244321}">
                <p14:modId xmlns:p14="http://schemas.microsoft.com/office/powerpoint/2010/main" val="2925918855"/>
              </p:ext>
            </p:extLst>
          </p:nvPr>
        </p:nvGraphicFramePr>
        <p:xfrm>
          <a:off x="457200" y="1600200"/>
          <a:ext cx="8229600" cy="4831080"/>
        </p:xfrm>
        <a:graphic>
          <a:graphicData uri="http://schemas.openxmlformats.org/drawingml/2006/table">
            <a:tbl>
              <a:tblPr firstRow="1" bandRow="1">
                <a:tableStyleId>{5C22544A-7EE6-4342-B048-85BDC9FD1C3A}</a:tableStyleId>
              </a:tblPr>
              <a:tblGrid>
                <a:gridCol w="2962672"/>
                <a:gridCol w="3240360"/>
                <a:gridCol w="2026568"/>
              </a:tblGrid>
              <a:tr h="370840">
                <a:tc>
                  <a:txBody>
                    <a:bodyPr/>
                    <a:lstStyle/>
                    <a:p>
                      <a:r>
                        <a:rPr lang="el-GR" dirty="0" smtClean="0"/>
                        <a:t>Χαρακτηριστικά</a:t>
                      </a:r>
                      <a:endParaRPr lang="el-GR" dirty="0"/>
                    </a:p>
                  </a:txBody>
                  <a:tcPr/>
                </a:tc>
                <a:tc>
                  <a:txBody>
                    <a:bodyPr/>
                    <a:lstStyle/>
                    <a:p>
                      <a:r>
                        <a:rPr lang="el-GR" dirty="0" smtClean="0"/>
                        <a:t>Παιδιατρικοί</a:t>
                      </a:r>
                      <a:r>
                        <a:rPr lang="el-GR" baseline="0" dirty="0" smtClean="0"/>
                        <a:t> ασθενείς</a:t>
                      </a:r>
                      <a:endParaRPr lang="el-GR" dirty="0"/>
                    </a:p>
                  </a:txBody>
                  <a:tcPr/>
                </a:tc>
                <a:tc>
                  <a:txBody>
                    <a:bodyPr/>
                    <a:lstStyle/>
                    <a:p>
                      <a:r>
                        <a:rPr lang="el-GR" dirty="0" smtClean="0"/>
                        <a:t>Ενήλικες</a:t>
                      </a:r>
                      <a:r>
                        <a:rPr lang="el-GR" baseline="0" dirty="0" smtClean="0"/>
                        <a:t> ασθενείς</a:t>
                      </a:r>
                      <a:endParaRPr lang="el-GR" dirty="0"/>
                    </a:p>
                  </a:txBody>
                  <a:tcPr/>
                </a:tc>
              </a:tr>
              <a:tr h="370840">
                <a:tc>
                  <a:txBody>
                    <a:bodyPr/>
                    <a:lstStyle/>
                    <a:p>
                      <a:r>
                        <a:rPr lang="el-GR" dirty="0" smtClean="0"/>
                        <a:t>Φύλο  (Θ&gt;&gt;Α)</a:t>
                      </a:r>
                      <a:endParaRPr lang="el-GR" dirty="0"/>
                    </a:p>
                  </a:txBody>
                  <a:tcPr/>
                </a:tc>
                <a:tc>
                  <a:txBody>
                    <a:bodyPr/>
                    <a:lstStyle/>
                    <a:p>
                      <a:r>
                        <a:rPr lang="el-GR" dirty="0" smtClean="0"/>
                        <a:t>ναι</a:t>
                      </a:r>
                      <a:endParaRPr lang="el-GR" dirty="0"/>
                    </a:p>
                  </a:txBody>
                  <a:tcPr/>
                </a:tc>
                <a:tc>
                  <a:txBody>
                    <a:bodyPr/>
                    <a:lstStyle/>
                    <a:p>
                      <a:r>
                        <a:rPr lang="el-GR" dirty="0" smtClean="0"/>
                        <a:t>ναι</a:t>
                      </a:r>
                      <a:endParaRPr lang="el-GR" dirty="0"/>
                    </a:p>
                  </a:txBody>
                  <a:tcPr/>
                </a:tc>
              </a:tr>
              <a:tr h="370840">
                <a:tc>
                  <a:txBody>
                    <a:bodyPr/>
                    <a:lstStyle/>
                    <a:p>
                      <a:r>
                        <a:rPr lang="el-GR" dirty="0" smtClean="0"/>
                        <a:t>Διάμεση ηλικία (</a:t>
                      </a:r>
                      <a:r>
                        <a:rPr lang="el-GR" dirty="0" err="1" smtClean="0"/>
                        <a:t>χρ</a:t>
                      </a:r>
                      <a:r>
                        <a:rPr lang="el-GR" dirty="0" smtClean="0"/>
                        <a:t>)</a:t>
                      </a:r>
                      <a:endParaRPr lang="el-GR" dirty="0"/>
                    </a:p>
                  </a:txBody>
                  <a:tcPr/>
                </a:tc>
                <a:tc>
                  <a:txBody>
                    <a:bodyPr/>
                    <a:lstStyle/>
                    <a:p>
                      <a:r>
                        <a:rPr lang="el-GR" dirty="0" smtClean="0"/>
                        <a:t>13</a:t>
                      </a:r>
                      <a:endParaRPr lang="el-GR" dirty="0"/>
                    </a:p>
                  </a:txBody>
                  <a:tcPr/>
                </a:tc>
                <a:tc>
                  <a:txBody>
                    <a:bodyPr/>
                    <a:lstStyle/>
                    <a:p>
                      <a:r>
                        <a:rPr lang="el-GR" dirty="0" smtClean="0"/>
                        <a:t>43</a:t>
                      </a:r>
                      <a:endParaRPr lang="el-GR" dirty="0"/>
                    </a:p>
                  </a:txBody>
                  <a:tcPr/>
                </a:tc>
              </a:tr>
              <a:tr h="370840">
                <a:tc>
                  <a:txBody>
                    <a:bodyPr/>
                    <a:lstStyle/>
                    <a:p>
                      <a:r>
                        <a:rPr lang="el-GR" dirty="0" smtClean="0"/>
                        <a:t>Άκρα </a:t>
                      </a:r>
                      <a:endParaRPr lang="el-GR" dirty="0"/>
                    </a:p>
                  </a:txBody>
                  <a:tcPr/>
                </a:tc>
                <a:tc>
                  <a:txBody>
                    <a:bodyPr/>
                    <a:lstStyle/>
                    <a:p>
                      <a:r>
                        <a:rPr lang="el-GR" dirty="0" smtClean="0"/>
                        <a:t>Κάτω &gt; άνω, ίσως και διάχυτα</a:t>
                      </a:r>
                      <a:endParaRPr lang="el-GR" dirty="0"/>
                    </a:p>
                  </a:txBody>
                  <a:tcPr/>
                </a:tc>
                <a:tc>
                  <a:txBody>
                    <a:bodyPr/>
                    <a:lstStyle/>
                    <a:p>
                      <a:r>
                        <a:rPr lang="el-GR" dirty="0" smtClean="0"/>
                        <a:t>Άνω &gt; κάτω</a:t>
                      </a:r>
                      <a:endParaRPr lang="el-GR" dirty="0"/>
                    </a:p>
                  </a:txBody>
                  <a:tcPr/>
                </a:tc>
              </a:tr>
              <a:tr h="370840">
                <a:tc>
                  <a:txBody>
                    <a:bodyPr/>
                    <a:lstStyle/>
                    <a:p>
                      <a:r>
                        <a:rPr lang="el-GR" dirty="0" smtClean="0"/>
                        <a:t>Βαρύτητας προηγ. κάκωσης</a:t>
                      </a:r>
                      <a:endParaRPr lang="el-GR" dirty="0"/>
                    </a:p>
                  </a:txBody>
                  <a:tcPr/>
                </a:tc>
                <a:tc>
                  <a:txBody>
                    <a:bodyPr/>
                    <a:lstStyle/>
                    <a:p>
                      <a:r>
                        <a:rPr lang="el-GR" dirty="0" smtClean="0"/>
                        <a:t>Μέτριας &gt; σοβαρής</a:t>
                      </a:r>
                      <a:endParaRPr lang="el-GR" dirty="0"/>
                    </a:p>
                  </a:txBody>
                  <a:tcPr/>
                </a:tc>
                <a:tc>
                  <a:txBody>
                    <a:bodyPr/>
                    <a:lstStyle/>
                    <a:p>
                      <a:r>
                        <a:rPr lang="el-GR" dirty="0" smtClean="0"/>
                        <a:t>Σοβαρής &gt; μέτριας</a:t>
                      </a:r>
                      <a:endParaRPr lang="el-GR" dirty="0"/>
                    </a:p>
                  </a:txBody>
                  <a:tcPr/>
                </a:tc>
              </a:tr>
              <a:tr h="370840">
                <a:tc>
                  <a:txBody>
                    <a:bodyPr/>
                    <a:lstStyle/>
                    <a:p>
                      <a:r>
                        <a:rPr lang="el-GR" dirty="0" smtClean="0"/>
                        <a:t>Οίδημα</a:t>
                      </a:r>
                      <a:endParaRPr lang="el-GR" dirty="0"/>
                    </a:p>
                  </a:txBody>
                  <a:tcPr/>
                </a:tc>
                <a:tc>
                  <a:txBody>
                    <a:bodyPr/>
                    <a:lstStyle/>
                    <a:p>
                      <a:r>
                        <a:rPr lang="el-GR" dirty="0" smtClean="0"/>
                        <a:t>40%</a:t>
                      </a:r>
                      <a:endParaRPr lang="el-GR" dirty="0"/>
                    </a:p>
                  </a:txBody>
                  <a:tcPr/>
                </a:tc>
                <a:tc>
                  <a:txBody>
                    <a:bodyPr/>
                    <a:lstStyle/>
                    <a:p>
                      <a:r>
                        <a:rPr lang="el-GR" dirty="0" smtClean="0"/>
                        <a:t>75%</a:t>
                      </a:r>
                      <a:endParaRPr lang="el-GR" dirty="0"/>
                    </a:p>
                  </a:txBody>
                  <a:tcPr/>
                </a:tc>
              </a:tr>
              <a:tr h="370840">
                <a:tc>
                  <a:txBody>
                    <a:bodyPr/>
                    <a:lstStyle/>
                    <a:p>
                      <a:r>
                        <a:rPr lang="el-GR" dirty="0" err="1" smtClean="0"/>
                        <a:t>Θ</a:t>
                      </a:r>
                      <a:r>
                        <a:rPr lang="el-GR" baseline="30000" dirty="0" err="1" smtClean="0"/>
                        <a:t>ο</a:t>
                      </a:r>
                      <a:r>
                        <a:rPr lang="el-GR" dirty="0" smtClean="0"/>
                        <a:t> προσβεβλημένου άκρου</a:t>
                      </a:r>
                      <a:endParaRPr lang="el-GR" dirty="0"/>
                    </a:p>
                  </a:txBody>
                  <a:tcPr/>
                </a:tc>
                <a:tc>
                  <a:txBody>
                    <a:bodyPr/>
                    <a:lstStyle/>
                    <a:p>
                      <a:r>
                        <a:rPr lang="el-GR" dirty="0" smtClean="0"/>
                        <a:t>Πιο κρύο (70%)</a:t>
                      </a:r>
                      <a:endParaRPr lang="el-GR" dirty="0"/>
                    </a:p>
                  </a:txBody>
                  <a:tcPr/>
                </a:tc>
                <a:tc>
                  <a:txBody>
                    <a:bodyPr/>
                    <a:lstStyle/>
                    <a:p>
                      <a:r>
                        <a:rPr lang="el-GR" dirty="0" smtClean="0"/>
                        <a:t>Πιο κρύο (40%)</a:t>
                      </a:r>
                      <a:endParaRPr lang="el-GR" dirty="0"/>
                    </a:p>
                  </a:txBody>
                  <a:tcPr/>
                </a:tc>
              </a:tr>
              <a:tr h="370840">
                <a:tc>
                  <a:txBody>
                    <a:bodyPr/>
                    <a:lstStyle/>
                    <a:p>
                      <a:r>
                        <a:rPr lang="el-GR" dirty="0" smtClean="0"/>
                        <a:t>Τρόμος/</a:t>
                      </a:r>
                      <a:r>
                        <a:rPr lang="el-GR" dirty="0" err="1" smtClean="0"/>
                        <a:t>μυικές</a:t>
                      </a:r>
                      <a:r>
                        <a:rPr lang="el-GR" dirty="0" smtClean="0"/>
                        <a:t> συσπάσεις άκρου</a:t>
                      </a:r>
                      <a:endParaRPr lang="el-GR" dirty="0"/>
                    </a:p>
                  </a:txBody>
                  <a:tcPr/>
                </a:tc>
                <a:tc>
                  <a:txBody>
                    <a:bodyPr/>
                    <a:lstStyle/>
                    <a:p>
                      <a:r>
                        <a:rPr lang="el-GR" dirty="0" smtClean="0"/>
                        <a:t>20% /20%</a:t>
                      </a:r>
                      <a:endParaRPr lang="el-GR" dirty="0"/>
                    </a:p>
                  </a:txBody>
                  <a:tcPr/>
                </a:tc>
                <a:tc>
                  <a:txBody>
                    <a:bodyPr/>
                    <a:lstStyle/>
                    <a:p>
                      <a:r>
                        <a:rPr lang="el-GR" dirty="0" smtClean="0"/>
                        <a:t>40% / 20%</a:t>
                      </a:r>
                      <a:endParaRPr lang="el-GR" dirty="0"/>
                    </a:p>
                  </a:txBody>
                  <a:tcPr/>
                </a:tc>
              </a:tr>
              <a:tr h="370840">
                <a:tc>
                  <a:txBody>
                    <a:bodyPr/>
                    <a:lstStyle/>
                    <a:p>
                      <a:r>
                        <a:rPr lang="el-GR" dirty="0" smtClean="0"/>
                        <a:t>Πρόγνωση</a:t>
                      </a:r>
                      <a:endParaRPr lang="el-GR" dirty="0"/>
                    </a:p>
                  </a:txBody>
                  <a:tcPr/>
                </a:tc>
                <a:tc>
                  <a:txBody>
                    <a:bodyPr/>
                    <a:lstStyle/>
                    <a:p>
                      <a:r>
                        <a:rPr lang="el-GR" dirty="0" smtClean="0"/>
                        <a:t>Ευνοϊκή</a:t>
                      </a:r>
                      <a:endParaRPr lang="el-GR" dirty="0"/>
                    </a:p>
                  </a:txBody>
                  <a:tcPr/>
                </a:tc>
                <a:tc>
                  <a:txBody>
                    <a:bodyPr/>
                    <a:lstStyle/>
                    <a:p>
                      <a:r>
                        <a:rPr lang="el-GR" dirty="0" smtClean="0"/>
                        <a:t>Λιγότερο ευνοϊκό</a:t>
                      </a:r>
                      <a:endParaRPr lang="el-GR" dirty="0"/>
                    </a:p>
                  </a:txBody>
                  <a:tcPr/>
                </a:tc>
              </a:tr>
              <a:tr h="370840">
                <a:tc>
                  <a:txBody>
                    <a:bodyPr/>
                    <a:lstStyle/>
                    <a:p>
                      <a:r>
                        <a:rPr lang="el-GR" dirty="0" smtClean="0"/>
                        <a:t>Συχνότητα υποτροπής</a:t>
                      </a:r>
                      <a:endParaRPr lang="el-GR" dirty="0"/>
                    </a:p>
                  </a:txBody>
                  <a:tcPr/>
                </a:tc>
                <a:tc>
                  <a:txBody>
                    <a:bodyPr/>
                    <a:lstStyle/>
                    <a:p>
                      <a:r>
                        <a:rPr lang="el-GR" dirty="0" smtClean="0"/>
                        <a:t>30%</a:t>
                      </a:r>
                      <a:endParaRPr lang="el-GR" dirty="0"/>
                    </a:p>
                  </a:txBody>
                  <a:tcPr/>
                </a:tc>
                <a:tc>
                  <a:txBody>
                    <a:bodyPr/>
                    <a:lstStyle/>
                    <a:p>
                      <a:r>
                        <a:rPr lang="el-GR" dirty="0" smtClean="0"/>
                        <a:t>10%</a:t>
                      </a:r>
                      <a:endParaRPr lang="el-GR" dirty="0"/>
                    </a:p>
                  </a:txBody>
                  <a:tcPr/>
                </a:tc>
              </a:tr>
              <a:tr h="370840">
                <a:tc>
                  <a:txBody>
                    <a:bodyPr/>
                    <a:lstStyle/>
                    <a:p>
                      <a:r>
                        <a:rPr lang="en-US" dirty="0" smtClean="0"/>
                        <a:t>Triple</a:t>
                      </a:r>
                      <a:r>
                        <a:rPr lang="en-US" baseline="0" dirty="0" smtClean="0"/>
                        <a:t> phase scan</a:t>
                      </a:r>
                      <a:r>
                        <a:rPr lang="el-GR" baseline="0" dirty="0" smtClean="0"/>
                        <a:t> (</a:t>
                      </a:r>
                      <a:r>
                        <a:rPr lang="en-US" sz="1600" b="0" i="0" kern="1200" dirty="0" smtClean="0">
                          <a:solidFill>
                            <a:schemeClr val="dk1"/>
                          </a:solidFill>
                          <a:effectLst/>
                          <a:latin typeface="+mn-lt"/>
                          <a:ea typeface="+mn-ea"/>
                          <a:cs typeface="+mn-cs"/>
                        </a:rPr>
                        <a:t>↑ blood flow, pool, delayed </a:t>
                      </a:r>
                      <a:r>
                        <a:rPr lang="en-US" sz="1600" b="0" i="0" kern="1200" dirty="0" err="1" smtClean="0">
                          <a:solidFill>
                            <a:schemeClr val="dk1"/>
                          </a:solidFill>
                          <a:effectLst/>
                          <a:latin typeface="+mn-lt"/>
                          <a:ea typeface="+mn-ea"/>
                          <a:cs typeface="+mn-cs"/>
                        </a:rPr>
                        <a:t>periarticular</a:t>
                      </a:r>
                      <a:r>
                        <a:rPr lang="en-US" sz="1600" b="0" i="0" kern="1200" dirty="0" smtClean="0">
                          <a:solidFill>
                            <a:schemeClr val="dk1"/>
                          </a:solidFill>
                          <a:effectLst/>
                          <a:latin typeface="+mn-lt"/>
                          <a:ea typeface="+mn-ea"/>
                          <a:cs typeface="+mn-cs"/>
                        </a:rPr>
                        <a:t> uptake in affected limbs</a:t>
                      </a:r>
                      <a:r>
                        <a:rPr lang="el-GR" sz="1600" b="0" i="0" kern="1200" dirty="0" smtClean="0">
                          <a:solidFill>
                            <a:schemeClr val="dk1"/>
                          </a:solidFill>
                          <a:effectLst/>
                          <a:latin typeface="+mn-lt"/>
                          <a:ea typeface="+mn-ea"/>
                          <a:cs typeface="+mn-cs"/>
                        </a:rPr>
                        <a:t>)</a:t>
                      </a:r>
                      <a:endParaRPr lang="el-GR" sz="1600" dirty="0"/>
                    </a:p>
                  </a:txBody>
                  <a:tcPr/>
                </a:tc>
                <a:tc gridSpan="2">
                  <a:txBody>
                    <a:bodyPr/>
                    <a:lstStyle/>
                    <a:p>
                      <a:pPr algn="ctr"/>
                      <a:r>
                        <a:rPr lang="el-GR" dirty="0" smtClean="0"/>
                        <a:t>Λιγότερο αξιόπιστο  από ενήλικες</a:t>
                      </a:r>
                      <a:endParaRPr lang="el-GR" dirty="0"/>
                    </a:p>
                  </a:txBody>
                  <a:tcPr/>
                </a:tc>
                <a:tc hMerge="1">
                  <a:txBody>
                    <a:bodyPr/>
                    <a:lstStyle/>
                    <a:p>
                      <a:endParaRPr lang="el-GR" dirty="0"/>
                    </a:p>
                  </a:txBody>
                  <a:tcPr/>
                </a:tc>
              </a:tr>
            </a:tbl>
          </a:graphicData>
        </a:graphic>
      </p:graphicFrame>
      <p:sp>
        <p:nvSpPr>
          <p:cNvPr id="6" name="TextBox 5"/>
          <p:cNvSpPr txBox="1"/>
          <p:nvPr/>
        </p:nvSpPr>
        <p:spPr>
          <a:xfrm>
            <a:off x="4073860" y="6174596"/>
            <a:ext cx="4689041"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i="1" dirty="0" smtClean="0"/>
              <a:t>Physical Medicine and </a:t>
            </a:r>
            <a:r>
              <a:rPr lang="en-US" i="1" dirty="0" err="1" smtClean="0"/>
              <a:t>Rehabiliation</a:t>
            </a:r>
            <a:r>
              <a:rPr lang="en-US" i="1" dirty="0" smtClean="0"/>
              <a:t> (PMR)</a:t>
            </a:r>
            <a:r>
              <a:rPr lang="el-GR" i="1" dirty="0" smtClean="0"/>
              <a:t> 2012</a:t>
            </a:r>
            <a:endParaRPr lang="el-GR" i="1" dirty="0"/>
          </a:p>
        </p:txBody>
      </p:sp>
      <p:sp>
        <p:nvSpPr>
          <p:cNvPr id="3" name="TextBox 2"/>
          <p:cNvSpPr txBox="1"/>
          <p:nvPr/>
        </p:nvSpPr>
        <p:spPr>
          <a:xfrm>
            <a:off x="3333601" y="1196752"/>
            <a:ext cx="3288272" cy="369332"/>
          </a:xfrm>
          <a:prstGeom prst="rect">
            <a:avLst/>
          </a:prstGeom>
          <a:noFill/>
        </p:spPr>
        <p:txBody>
          <a:bodyPr wrap="none" rtlCol="0">
            <a:spAutoFit/>
          </a:bodyPr>
          <a:lstStyle/>
          <a:p>
            <a:r>
              <a:rPr lang="el-GR" b="1" dirty="0" smtClean="0"/>
              <a:t>Πόνος, ΑΝΣ + περιφερικά νεύρα</a:t>
            </a:r>
            <a:endParaRPr lang="el-GR" b="1" dirty="0"/>
          </a:p>
        </p:txBody>
      </p:sp>
    </p:spTree>
    <p:extLst>
      <p:ext uri="{BB962C8B-B14F-4D97-AF65-F5344CB8AC3E}">
        <p14:creationId xmlns:p14="http://schemas.microsoft.com/office/powerpoint/2010/main" val="13141932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4474840" cy="1143000"/>
          </a:xfrm>
        </p:spPr>
        <p:txBody>
          <a:bodyPr>
            <a:normAutofit/>
          </a:bodyPr>
          <a:lstStyle/>
          <a:p>
            <a:r>
              <a:rPr lang="en-US" sz="3200" dirty="0" smtClean="0"/>
              <a:t>CRPS</a:t>
            </a:r>
            <a:r>
              <a:rPr lang="el-GR" sz="3200" dirty="0" smtClean="0"/>
              <a:t> φαινότυπος πόνου</a:t>
            </a:r>
            <a:endParaRPr lang="el-GR" sz="3200" dirty="0"/>
          </a:p>
        </p:txBody>
      </p:sp>
      <p:sp>
        <p:nvSpPr>
          <p:cNvPr id="3" name="Θέση περιεχομένου 2"/>
          <p:cNvSpPr>
            <a:spLocks noGrp="1"/>
          </p:cNvSpPr>
          <p:nvPr>
            <p:ph idx="1"/>
          </p:nvPr>
        </p:nvSpPr>
        <p:spPr>
          <a:xfrm>
            <a:off x="467544" y="1252619"/>
            <a:ext cx="8229600" cy="4525963"/>
          </a:xfrm>
        </p:spPr>
        <p:txBody>
          <a:bodyPr>
            <a:normAutofit/>
          </a:bodyPr>
          <a:lstStyle/>
          <a:p>
            <a:pPr marL="0" indent="0">
              <a:lnSpc>
                <a:spcPct val="150000"/>
              </a:lnSpc>
              <a:buNone/>
            </a:pPr>
            <a:r>
              <a:rPr lang="el-GR" sz="2400" dirty="0" smtClean="0"/>
              <a:t>Προσβεβλημένο άκρο: </a:t>
            </a:r>
          </a:p>
          <a:p>
            <a:pPr marL="0" indent="0">
              <a:lnSpc>
                <a:spcPct val="150000"/>
              </a:lnSpc>
              <a:buNone/>
            </a:pPr>
            <a:r>
              <a:rPr lang="el-GR" sz="2400" dirty="0" smtClean="0"/>
              <a:t>Πόνος +</a:t>
            </a:r>
            <a:r>
              <a:rPr lang="el-GR" sz="2400" dirty="0"/>
              <a:t>σε </a:t>
            </a:r>
            <a:r>
              <a:rPr lang="el-GR" sz="2400" dirty="0" smtClean="0"/>
              <a:t>ανάπαυση, επιδεινούμενος με κίνηση ή ανάμνηση </a:t>
            </a:r>
            <a:r>
              <a:rPr lang="el-GR" sz="2400" dirty="0" err="1" smtClean="0"/>
              <a:t>πυροδοτ.αιτίου</a:t>
            </a:r>
            <a:endParaRPr lang="el-GR" sz="2400" dirty="0" smtClean="0"/>
          </a:p>
          <a:p>
            <a:pPr>
              <a:lnSpc>
                <a:spcPct val="150000"/>
              </a:lnSpc>
            </a:pPr>
            <a:r>
              <a:rPr lang="el-GR" sz="2400" dirty="0" err="1" smtClean="0"/>
              <a:t>Αλλοδυνία</a:t>
            </a:r>
            <a:r>
              <a:rPr lang="el-GR" sz="2400" dirty="0"/>
              <a:t> </a:t>
            </a:r>
            <a:r>
              <a:rPr lang="el-GR" sz="2400" dirty="0" smtClean="0"/>
              <a:t>                                        </a:t>
            </a:r>
            <a:r>
              <a:rPr lang="el-GR" sz="2400" dirty="0" err="1" smtClean="0"/>
              <a:t>Υπεραλγησία</a:t>
            </a:r>
            <a:endParaRPr lang="el-GR" sz="2400" dirty="0" smtClean="0"/>
          </a:p>
          <a:p>
            <a:pPr>
              <a:lnSpc>
                <a:spcPct val="150000"/>
              </a:lnSpc>
            </a:pPr>
            <a:r>
              <a:rPr lang="el-GR" sz="2400" dirty="0"/>
              <a:t> </a:t>
            </a:r>
            <a:r>
              <a:rPr lang="el-GR" sz="2400" dirty="0" smtClean="0"/>
              <a:t>Καυστικός ή οξύς ή αμβλύς</a:t>
            </a:r>
          </a:p>
          <a:p>
            <a:pPr>
              <a:lnSpc>
                <a:spcPct val="150000"/>
              </a:lnSpc>
            </a:pPr>
            <a:r>
              <a:rPr lang="el-GR" sz="2400" dirty="0" smtClean="0"/>
              <a:t>Πόνος που προκαλεί </a:t>
            </a:r>
            <a:r>
              <a:rPr lang="el-GR" sz="2400" dirty="0" err="1" smtClean="0"/>
              <a:t>μυική</a:t>
            </a:r>
            <a:r>
              <a:rPr lang="el-GR" sz="2400" dirty="0" smtClean="0"/>
              <a:t> αδυναμία ως </a:t>
            </a:r>
            <a:r>
              <a:rPr lang="el-GR" sz="2400" dirty="0" err="1" smtClean="0"/>
              <a:t>μυική</a:t>
            </a:r>
            <a:r>
              <a:rPr lang="el-GR" sz="2400" dirty="0" smtClean="0"/>
              <a:t> ατροφία (αχρηστία)</a:t>
            </a:r>
          </a:p>
          <a:p>
            <a:pPr>
              <a:lnSpc>
                <a:spcPct val="150000"/>
              </a:lnSpc>
            </a:pPr>
            <a:endParaRPr lang="el-GR" sz="2400" dirty="0" smtClean="0"/>
          </a:p>
          <a:p>
            <a:pPr>
              <a:lnSpc>
                <a:spcPct val="150000"/>
              </a:lnSpc>
            </a:pPr>
            <a:endParaRPr lang="el-GR" sz="24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2750704"/>
            <a:ext cx="1716782" cy="961398"/>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240" y="2785629"/>
            <a:ext cx="1645344" cy="1021845"/>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144" y="5013176"/>
            <a:ext cx="3216495" cy="1768448"/>
          </a:xfrm>
          <a:prstGeom prst="rect">
            <a:avLst/>
          </a:prstGeom>
        </p:spPr>
      </p:pic>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188640"/>
            <a:ext cx="1547888" cy="1296144"/>
          </a:xfrm>
          <a:prstGeom prst="rect">
            <a:avLst/>
          </a:prstGeom>
        </p:spPr>
      </p:pic>
    </p:spTree>
    <p:extLst>
      <p:ext uri="{BB962C8B-B14F-4D97-AF65-F5344CB8AC3E}">
        <p14:creationId xmlns:p14="http://schemas.microsoft.com/office/powerpoint/2010/main" val="3770086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5816388" cy="1143000"/>
          </a:xfrm>
        </p:spPr>
        <p:txBody>
          <a:bodyPr>
            <a:normAutofit/>
          </a:bodyPr>
          <a:lstStyle/>
          <a:p>
            <a:r>
              <a:rPr lang="en-US" sz="3200" dirty="0"/>
              <a:t>CRPS</a:t>
            </a:r>
            <a:r>
              <a:rPr lang="el-GR" sz="3200" dirty="0"/>
              <a:t> </a:t>
            </a:r>
            <a:r>
              <a:rPr lang="el-GR" sz="3200" dirty="0" smtClean="0"/>
              <a:t>φαινότυπος- αλλαγές ΑΝΣ</a:t>
            </a:r>
            <a:r>
              <a:rPr lang="en-US" sz="3200" dirty="0" smtClean="0"/>
              <a:t>/</a:t>
            </a:r>
            <a:r>
              <a:rPr lang="el-GR" sz="3200" dirty="0" smtClean="0"/>
              <a:t>τροφικές/κινητικές </a:t>
            </a:r>
            <a:endParaRPr lang="el-GR" sz="3200" dirty="0"/>
          </a:p>
        </p:txBody>
      </p:sp>
      <p:sp>
        <p:nvSpPr>
          <p:cNvPr id="3" name="Θέση περιεχομένου 2"/>
          <p:cNvSpPr>
            <a:spLocks noGrp="1"/>
          </p:cNvSpPr>
          <p:nvPr>
            <p:ph idx="1"/>
          </p:nvPr>
        </p:nvSpPr>
        <p:spPr>
          <a:xfrm>
            <a:off x="457200" y="1600200"/>
            <a:ext cx="4690864" cy="4525963"/>
          </a:xfrm>
        </p:spPr>
        <p:txBody>
          <a:bodyPr>
            <a:normAutofit lnSpcReduction="10000"/>
          </a:bodyPr>
          <a:lstStyle/>
          <a:p>
            <a:pPr>
              <a:lnSpc>
                <a:spcPct val="150000"/>
              </a:lnSpc>
            </a:pPr>
            <a:r>
              <a:rPr lang="el-GR" sz="2400" b="1" dirty="0" smtClean="0">
                <a:solidFill>
                  <a:srgbClr val="C00000"/>
                </a:solidFill>
              </a:rPr>
              <a:t>Διόγκωση</a:t>
            </a:r>
          </a:p>
          <a:p>
            <a:pPr>
              <a:lnSpc>
                <a:spcPct val="150000"/>
              </a:lnSpc>
            </a:pPr>
            <a:r>
              <a:rPr lang="el-GR" sz="2400" b="1" dirty="0" smtClean="0">
                <a:solidFill>
                  <a:srgbClr val="C00000"/>
                </a:solidFill>
              </a:rPr>
              <a:t>Οίδημα</a:t>
            </a:r>
          </a:p>
          <a:p>
            <a:pPr>
              <a:lnSpc>
                <a:spcPct val="150000"/>
              </a:lnSpc>
            </a:pPr>
            <a:r>
              <a:rPr lang="el-GR" sz="2400" dirty="0" smtClean="0"/>
              <a:t>Αλλαγές θερμοκρασίας (↓) </a:t>
            </a:r>
          </a:p>
          <a:p>
            <a:pPr>
              <a:lnSpc>
                <a:spcPct val="150000"/>
              </a:lnSpc>
            </a:pPr>
            <a:r>
              <a:rPr lang="el-GR" sz="2400" dirty="0" err="1" smtClean="0"/>
              <a:t>Υπεριδρωσία</a:t>
            </a:r>
            <a:endParaRPr lang="el-GR" sz="2400" dirty="0" smtClean="0"/>
          </a:p>
          <a:p>
            <a:pPr>
              <a:lnSpc>
                <a:spcPct val="150000"/>
              </a:lnSpc>
            </a:pPr>
            <a:r>
              <a:rPr lang="en-US" sz="2400" dirty="0" smtClean="0"/>
              <a:t>A</a:t>
            </a:r>
            <a:r>
              <a:rPr lang="el-GR" sz="2400" dirty="0" err="1" smtClean="0"/>
              <a:t>λλαγές</a:t>
            </a:r>
            <a:r>
              <a:rPr lang="el-GR" sz="2400" dirty="0" smtClean="0"/>
              <a:t> χρώματος,  (πχ </a:t>
            </a:r>
            <a:r>
              <a:rPr lang="el-GR" sz="2400" b="1" dirty="0" smtClean="0">
                <a:solidFill>
                  <a:srgbClr val="C00000"/>
                </a:solidFill>
              </a:rPr>
              <a:t>κυάνωση, σαν </a:t>
            </a:r>
            <a:r>
              <a:rPr lang="el-GR" sz="2400" b="1" dirty="0" err="1" smtClean="0">
                <a:solidFill>
                  <a:srgbClr val="C00000"/>
                </a:solidFill>
              </a:rPr>
              <a:t>μωσαικό</a:t>
            </a:r>
            <a:r>
              <a:rPr lang="el-GR" sz="2400" b="1" dirty="0" smtClean="0">
                <a:solidFill>
                  <a:srgbClr val="C00000"/>
                </a:solidFill>
              </a:rPr>
              <a:t> </a:t>
            </a:r>
            <a:r>
              <a:rPr lang="en-US" sz="2400" b="1" dirty="0" smtClean="0">
                <a:solidFill>
                  <a:srgbClr val="C00000"/>
                </a:solidFill>
              </a:rPr>
              <a:t>mottled</a:t>
            </a:r>
            <a:r>
              <a:rPr lang="el-GR" sz="2400" b="1" dirty="0" smtClean="0">
                <a:solidFill>
                  <a:srgbClr val="C00000"/>
                </a:solidFill>
              </a:rPr>
              <a:t> </a:t>
            </a:r>
            <a:r>
              <a:rPr lang="el-GR" sz="2400" dirty="0" smtClean="0"/>
              <a:t>), ευαισθησία στο κρύο, ή ξηροδερμία</a:t>
            </a:r>
            <a:endParaRPr lang="el-GR" sz="2400" dirty="0"/>
          </a:p>
        </p:txBody>
      </p:sp>
      <p:sp>
        <p:nvSpPr>
          <p:cNvPr id="5" name="TextBox 4"/>
          <p:cNvSpPr txBox="1"/>
          <p:nvPr/>
        </p:nvSpPr>
        <p:spPr>
          <a:xfrm>
            <a:off x="5724128" y="1988840"/>
            <a:ext cx="2115131" cy="830997"/>
          </a:xfrm>
          <a:prstGeom prst="rect">
            <a:avLst/>
          </a:prstGeom>
          <a:noFill/>
        </p:spPr>
        <p:txBody>
          <a:bodyPr wrap="none" rtlCol="0">
            <a:spAutoFit/>
          </a:bodyPr>
          <a:lstStyle/>
          <a:p>
            <a:r>
              <a:rPr lang="el-GR" sz="2400" dirty="0" smtClean="0"/>
              <a:t>Τροφικές</a:t>
            </a:r>
          </a:p>
          <a:p>
            <a:r>
              <a:rPr lang="el-GR" sz="2400" dirty="0" smtClean="0"/>
              <a:t>Νύχια, τρίχωση</a:t>
            </a:r>
            <a:endParaRPr lang="el-GR" sz="2400" dirty="0"/>
          </a:p>
        </p:txBody>
      </p:sp>
      <p:sp>
        <p:nvSpPr>
          <p:cNvPr id="6" name="TextBox 5"/>
          <p:cNvSpPr txBox="1"/>
          <p:nvPr/>
        </p:nvSpPr>
        <p:spPr>
          <a:xfrm>
            <a:off x="4572000" y="6309320"/>
            <a:ext cx="3403176"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i="1" dirty="0" err="1" smtClean="0"/>
              <a:t>Curr</a:t>
            </a:r>
            <a:r>
              <a:rPr lang="en-US" i="1" dirty="0" smtClean="0"/>
              <a:t> </a:t>
            </a:r>
            <a:r>
              <a:rPr lang="en-US" i="1" dirty="0" err="1" smtClean="0"/>
              <a:t>Opin</a:t>
            </a:r>
            <a:r>
              <a:rPr lang="en-US" i="1" dirty="0" smtClean="0"/>
              <a:t>  </a:t>
            </a:r>
            <a:r>
              <a:rPr lang="en-US" i="1" dirty="0" err="1" smtClean="0"/>
              <a:t>Pediatr</a:t>
            </a:r>
            <a:r>
              <a:rPr lang="en-US" i="1" dirty="0" smtClean="0"/>
              <a:t> 2015;27:448-52</a:t>
            </a:r>
            <a:endParaRPr lang="el-GR" i="1" dirty="0"/>
          </a:p>
        </p:txBody>
      </p:sp>
      <p:sp>
        <p:nvSpPr>
          <p:cNvPr id="7" name="TextBox 6"/>
          <p:cNvSpPr txBox="1"/>
          <p:nvPr/>
        </p:nvSpPr>
        <p:spPr>
          <a:xfrm>
            <a:off x="5220072" y="3356992"/>
            <a:ext cx="3923928" cy="1569660"/>
          </a:xfrm>
          <a:prstGeom prst="rect">
            <a:avLst/>
          </a:prstGeom>
          <a:noFill/>
        </p:spPr>
        <p:txBody>
          <a:bodyPr wrap="square" rtlCol="0">
            <a:spAutoFit/>
          </a:bodyPr>
          <a:lstStyle/>
          <a:p>
            <a:r>
              <a:rPr lang="el-GR" sz="2400" dirty="0" smtClean="0"/>
              <a:t>Κινητικές</a:t>
            </a:r>
          </a:p>
          <a:p>
            <a:r>
              <a:rPr lang="el-GR" sz="2400" dirty="0" smtClean="0"/>
              <a:t>Αδυναμία,</a:t>
            </a:r>
            <a:r>
              <a:rPr lang="en-US" sz="2400" dirty="0" smtClean="0"/>
              <a:t> </a:t>
            </a:r>
            <a:r>
              <a:rPr lang="el-GR" sz="2400" dirty="0" smtClean="0"/>
              <a:t>δυστονία, τρόμος, </a:t>
            </a:r>
            <a:r>
              <a:rPr lang="el-GR" sz="2400" dirty="0" err="1" smtClean="0"/>
              <a:t>μυικές</a:t>
            </a:r>
            <a:r>
              <a:rPr lang="el-GR" sz="2400" dirty="0" smtClean="0"/>
              <a:t> κράμπες (σφάχτες)</a:t>
            </a:r>
            <a:r>
              <a:rPr lang="en-US" sz="2400" dirty="0" smtClean="0"/>
              <a:t> </a:t>
            </a:r>
            <a:r>
              <a:rPr lang="en-US" sz="2400" dirty="0" err="1" smtClean="0"/>
              <a:t>fasciculations</a:t>
            </a:r>
            <a:r>
              <a:rPr lang="en-US" sz="2400" dirty="0" smtClean="0"/>
              <a:t>…</a:t>
            </a:r>
            <a:endParaRPr lang="el-GR" sz="2400" dirty="0"/>
          </a:p>
        </p:txBody>
      </p:sp>
      <p:pic>
        <p:nvPicPr>
          <p:cNvPr id="8" name="Εικόνα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4128" y="332656"/>
            <a:ext cx="2771800" cy="1395140"/>
          </a:xfrm>
          <a:prstGeom prst="rect">
            <a:avLst/>
          </a:prstGeom>
        </p:spPr>
      </p:pic>
    </p:spTree>
    <p:extLst>
      <p:ext uri="{BB962C8B-B14F-4D97-AF65-F5344CB8AC3E}">
        <p14:creationId xmlns:p14="http://schemas.microsoft.com/office/powerpoint/2010/main" val="2662097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Διερεύνηση</a:t>
            </a:r>
            <a:endParaRPr lang="el-GR" sz="3200" dirty="0"/>
          </a:p>
        </p:txBody>
      </p:sp>
      <p:sp>
        <p:nvSpPr>
          <p:cNvPr id="3" name="Θέση περιεχομένου 2"/>
          <p:cNvSpPr>
            <a:spLocks noGrp="1"/>
          </p:cNvSpPr>
          <p:nvPr>
            <p:ph idx="1"/>
          </p:nvPr>
        </p:nvSpPr>
        <p:spPr>
          <a:xfrm>
            <a:off x="457200" y="1600200"/>
            <a:ext cx="8686800" cy="4525963"/>
          </a:xfrm>
        </p:spPr>
        <p:txBody>
          <a:bodyPr>
            <a:normAutofit lnSpcReduction="10000"/>
          </a:bodyPr>
          <a:lstStyle/>
          <a:p>
            <a:r>
              <a:rPr lang="en-US" sz="2400" dirty="0"/>
              <a:t>Local amplified pain </a:t>
            </a:r>
            <a:r>
              <a:rPr lang="en-US" sz="2400" i="1" dirty="0"/>
              <a:t>vs</a:t>
            </a:r>
            <a:r>
              <a:rPr lang="en-US" sz="2400" dirty="0"/>
              <a:t>. </a:t>
            </a:r>
            <a:r>
              <a:rPr lang="en-US" sz="2400" dirty="0" smtClean="0"/>
              <a:t>CRPS</a:t>
            </a:r>
            <a:r>
              <a:rPr lang="el-GR" sz="2400" dirty="0" smtClean="0"/>
              <a:t> (Παρουσία ΑΝΣ)</a:t>
            </a:r>
            <a:endParaRPr lang="el-GR" sz="2400" dirty="0"/>
          </a:p>
          <a:p>
            <a:pPr>
              <a:lnSpc>
                <a:spcPct val="150000"/>
              </a:lnSpc>
            </a:pPr>
            <a:r>
              <a:rPr lang="el-GR" sz="2400" dirty="0" smtClean="0"/>
              <a:t>Σπινθηρογράφημα οστών: ↓ πρόσληψη </a:t>
            </a:r>
            <a:r>
              <a:rPr lang="el-GR" sz="2400" dirty="0" err="1" smtClean="0"/>
              <a:t>σκιαστικού</a:t>
            </a:r>
            <a:endParaRPr lang="el-GR" sz="2400" dirty="0" smtClean="0"/>
          </a:p>
          <a:p>
            <a:pPr>
              <a:lnSpc>
                <a:spcPct val="150000"/>
              </a:lnSpc>
            </a:pPr>
            <a:r>
              <a:rPr lang="en-US" sz="2400" dirty="0" smtClean="0"/>
              <a:t>MRI: </a:t>
            </a:r>
            <a:r>
              <a:rPr lang="el-GR" sz="2400" dirty="0" smtClean="0"/>
              <a:t>Οίδημα οστικό ή μαλακών μορίων που αποδίδεται σε κάταγμα λόγω </a:t>
            </a:r>
            <a:r>
              <a:rPr lang="en-US" sz="2400" dirty="0" smtClean="0"/>
              <a:t>stress </a:t>
            </a:r>
            <a:r>
              <a:rPr lang="el-GR" sz="2400" dirty="0" smtClean="0"/>
              <a:t> ή κάκωση…</a:t>
            </a:r>
          </a:p>
          <a:p>
            <a:pPr>
              <a:lnSpc>
                <a:spcPct val="150000"/>
              </a:lnSpc>
            </a:pPr>
            <a:r>
              <a:rPr lang="el-GR" sz="2400" dirty="0" err="1" smtClean="0"/>
              <a:t>Μυική</a:t>
            </a:r>
            <a:r>
              <a:rPr lang="el-GR" sz="2400" dirty="0" smtClean="0"/>
              <a:t> αδυναμία:  </a:t>
            </a:r>
            <a:r>
              <a:rPr lang="el-GR" sz="2400" dirty="0" err="1" smtClean="0"/>
              <a:t>νευρολογ</a:t>
            </a:r>
            <a:r>
              <a:rPr lang="el-GR" sz="2400" dirty="0" smtClean="0"/>
              <a:t>. αξιολόγηση, </a:t>
            </a:r>
            <a:r>
              <a:rPr lang="en-US" sz="2400" dirty="0" smtClean="0"/>
              <a:t>MRI, </a:t>
            </a:r>
            <a:r>
              <a:rPr lang="el-GR" sz="2400" dirty="0" smtClean="0"/>
              <a:t> ΗΜΓ, βιοψία μυός…</a:t>
            </a:r>
          </a:p>
          <a:p>
            <a:pPr>
              <a:lnSpc>
                <a:spcPct val="150000"/>
              </a:lnSpc>
            </a:pPr>
            <a:r>
              <a:rPr lang="el-GR" sz="2400" dirty="0" smtClean="0"/>
              <a:t>Διάγνωση: ιστορικό (+ </a:t>
            </a:r>
            <a:r>
              <a:rPr lang="el-GR" sz="2400" dirty="0" err="1" smtClean="0"/>
              <a:t>οικογ</a:t>
            </a:r>
            <a:r>
              <a:rPr lang="el-GR" sz="2400" dirty="0" smtClean="0"/>
              <a:t>/σχολείο/</a:t>
            </a:r>
            <a:r>
              <a:rPr lang="el-GR" sz="2400" dirty="0" err="1" smtClean="0"/>
              <a:t>παρέε</a:t>
            </a:r>
            <a:r>
              <a:rPr lang="el-GR" sz="2400" dirty="0" smtClean="0"/>
              <a:t>ς)+ κλινική εξέταση</a:t>
            </a:r>
          </a:p>
          <a:p>
            <a:pPr>
              <a:lnSpc>
                <a:spcPct val="150000"/>
              </a:lnSpc>
            </a:pPr>
            <a:r>
              <a:rPr lang="el-GR" sz="2400" dirty="0" smtClean="0"/>
              <a:t>Δ/</a:t>
            </a:r>
            <a:r>
              <a:rPr lang="el-GR" sz="2400" dirty="0" err="1" smtClean="0"/>
              <a:t>δγν</a:t>
            </a:r>
            <a:r>
              <a:rPr lang="el-GR" sz="2400" dirty="0" smtClean="0"/>
              <a:t>:  Ορθοπεδικά, νευρολογικά, ρευματικά νοσήματα</a:t>
            </a:r>
            <a:endParaRPr lang="en-US" sz="2400" dirty="0" smtClean="0"/>
          </a:p>
          <a:p>
            <a:pPr>
              <a:lnSpc>
                <a:spcPct val="150000"/>
              </a:lnSpc>
            </a:pPr>
            <a:endParaRPr lang="el-GR" sz="2400" dirty="0"/>
          </a:p>
        </p:txBody>
      </p:sp>
    </p:spTree>
    <p:extLst>
      <p:ext uri="{BB962C8B-B14F-4D97-AF65-F5344CB8AC3E}">
        <p14:creationId xmlns:p14="http://schemas.microsoft.com/office/powerpoint/2010/main" val="7787202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Υποστηρικτικά της κλινικής διάγνωσης</a:t>
            </a:r>
            <a:endParaRPr lang="el-GR" sz="3200" dirty="0"/>
          </a:p>
        </p:txBody>
      </p:sp>
      <p:sp>
        <p:nvSpPr>
          <p:cNvPr id="3" name="Θέση περιεχομένου 2"/>
          <p:cNvSpPr>
            <a:spLocks noGrp="1"/>
          </p:cNvSpPr>
          <p:nvPr>
            <p:ph idx="1"/>
          </p:nvPr>
        </p:nvSpPr>
        <p:spPr/>
        <p:txBody>
          <a:bodyPr/>
          <a:lstStyle/>
          <a:p>
            <a:pPr marL="0" indent="0">
              <a:buNone/>
            </a:pPr>
            <a:r>
              <a:rPr lang="el-GR" dirty="0" smtClean="0"/>
              <a:t>Διαγνωστικά κριτήρια ενηλίκων</a:t>
            </a: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132856"/>
            <a:ext cx="3888432" cy="431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234499"/>
            <a:ext cx="364807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121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73" y="0"/>
            <a:ext cx="7150627" cy="690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49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6385" y="5157192"/>
            <a:ext cx="2055966" cy="1368152"/>
          </a:xfrm>
        </p:spPr>
      </p:pic>
      <p:sp>
        <p:nvSpPr>
          <p:cNvPr id="5" name="Τίτλος 4"/>
          <p:cNvSpPr>
            <a:spLocks noGrp="1"/>
          </p:cNvSpPr>
          <p:nvPr>
            <p:ph type="title"/>
          </p:nvPr>
        </p:nvSpPr>
        <p:spPr>
          <a:xfrm>
            <a:off x="457200" y="274638"/>
            <a:ext cx="5987008" cy="733404"/>
          </a:xfrm>
        </p:spPr>
        <p:txBody>
          <a:bodyPr>
            <a:normAutofit fontScale="90000"/>
          </a:bodyPr>
          <a:lstStyle/>
          <a:p>
            <a:r>
              <a:rPr lang="el-GR" sz="3200" dirty="0" err="1" smtClean="0"/>
              <a:t>Πολυεπίπεδη</a:t>
            </a:r>
            <a:r>
              <a:rPr lang="el-GR" sz="3200" dirty="0" smtClean="0"/>
              <a:t>- </a:t>
            </a:r>
            <a:r>
              <a:rPr lang="el-GR" sz="3200" dirty="0" err="1" smtClean="0"/>
              <a:t>πολυεπιστημονική</a:t>
            </a:r>
            <a:r>
              <a:rPr lang="el-GR" sz="3200" dirty="0" smtClean="0"/>
              <a:t> αντιμετώπιση</a:t>
            </a:r>
            <a:r>
              <a:rPr lang="en-US" sz="3200" dirty="0" smtClean="0"/>
              <a:t> </a:t>
            </a:r>
            <a:r>
              <a:rPr lang="en-US" sz="3200" dirty="0" err="1" smtClean="0"/>
              <a:t>pedCRPS</a:t>
            </a:r>
            <a:endParaRPr lang="el-GR" sz="3200" dirty="0"/>
          </a:p>
        </p:txBody>
      </p:sp>
      <p:sp>
        <p:nvSpPr>
          <p:cNvPr id="7" name="TextBox 6"/>
          <p:cNvSpPr txBox="1"/>
          <p:nvPr/>
        </p:nvSpPr>
        <p:spPr>
          <a:xfrm>
            <a:off x="179512" y="2061753"/>
            <a:ext cx="8695778" cy="4708981"/>
          </a:xfrm>
          <a:prstGeom prst="rect">
            <a:avLst/>
          </a:prstGeom>
          <a:noFill/>
        </p:spPr>
        <p:txBody>
          <a:bodyPr wrap="none" rtlCol="0">
            <a:spAutoFit/>
          </a:bodyPr>
          <a:lstStyle/>
          <a:p>
            <a:pPr>
              <a:lnSpc>
                <a:spcPct val="150000"/>
              </a:lnSpc>
            </a:pPr>
            <a:r>
              <a:rPr lang="el-GR" sz="2000" dirty="0"/>
              <a:t>Α</a:t>
            </a:r>
            <a:r>
              <a:rPr lang="el-GR" sz="2000" dirty="0" smtClean="0"/>
              <a:t>νακούφιση πόνου+ σωματικής </a:t>
            </a:r>
            <a:r>
              <a:rPr lang="el-GR" sz="2000" dirty="0" err="1" smtClean="0"/>
              <a:t>λειτουργικότητας….</a:t>
            </a:r>
            <a:r>
              <a:rPr lang="el-GR" sz="2000" dirty="0" err="1" smtClean="0">
                <a:sym typeface="Wingdings" pitchFamily="2" charset="2"/>
              </a:rPr>
              <a:t></a:t>
            </a:r>
            <a:r>
              <a:rPr lang="el-GR" sz="2000" dirty="0" smtClean="0">
                <a:sym typeface="Wingdings" pitchFamily="2" charset="2"/>
              </a:rPr>
              <a:t> βελτίωση Ποιότητας Ζωής</a:t>
            </a:r>
          </a:p>
          <a:p>
            <a:pPr>
              <a:lnSpc>
                <a:spcPct val="150000"/>
              </a:lnSpc>
            </a:pPr>
            <a:r>
              <a:rPr lang="el-GR" sz="2000" dirty="0" smtClean="0">
                <a:sym typeface="Wingdings" pitchFamily="2" charset="2"/>
              </a:rPr>
              <a:t>1.Εντατική φυσικοθεραπεία</a:t>
            </a:r>
            <a:r>
              <a:rPr lang="en-US" sz="2000" dirty="0" smtClean="0">
                <a:sym typeface="Wingdings" pitchFamily="2" charset="2"/>
              </a:rPr>
              <a:t> (</a:t>
            </a:r>
            <a:r>
              <a:rPr lang="el-GR" sz="2000" dirty="0" smtClean="0">
                <a:sym typeface="Wingdings" pitchFamily="2" charset="2"/>
              </a:rPr>
              <a:t>ακόμη και όταν πονά)</a:t>
            </a:r>
          </a:p>
          <a:p>
            <a:pPr>
              <a:lnSpc>
                <a:spcPct val="150000"/>
              </a:lnSpc>
            </a:pPr>
            <a:r>
              <a:rPr lang="el-GR" sz="2000" dirty="0" smtClean="0">
                <a:sym typeface="Wingdings" pitchFamily="2" charset="2"/>
              </a:rPr>
              <a:t>2. +  ψυχολογική υποστήριξη (</a:t>
            </a:r>
            <a:r>
              <a:rPr lang="en-US" sz="2000" b="1" dirty="0" smtClean="0">
                <a:solidFill>
                  <a:srgbClr val="C00000"/>
                </a:solidFill>
                <a:sym typeface="Wingdings" pitchFamily="2" charset="2"/>
              </a:rPr>
              <a:t>C</a:t>
            </a:r>
            <a:r>
              <a:rPr lang="en-US" sz="2000" dirty="0" smtClean="0">
                <a:sym typeface="Wingdings" pitchFamily="2" charset="2"/>
              </a:rPr>
              <a:t>ognitive </a:t>
            </a:r>
            <a:r>
              <a:rPr lang="en-US" sz="2000" b="1" dirty="0" smtClean="0">
                <a:solidFill>
                  <a:srgbClr val="C00000"/>
                </a:solidFill>
                <a:sym typeface="Wingdings" pitchFamily="2" charset="2"/>
              </a:rPr>
              <a:t>B</a:t>
            </a:r>
            <a:r>
              <a:rPr lang="en-US" sz="2000" dirty="0" smtClean="0">
                <a:sym typeface="Wingdings" pitchFamily="2" charset="2"/>
              </a:rPr>
              <a:t>ehavioral </a:t>
            </a:r>
            <a:r>
              <a:rPr lang="en-US" sz="2000" b="1" dirty="0" smtClean="0">
                <a:solidFill>
                  <a:srgbClr val="C00000"/>
                </a:solidFill>
                <a:sym typeface="Wingdings" pitchFamily="2" charset="2"/>
              </a:rPr>
              <a:t>T</a:t>
            </a:r>
            <a:r>
              <a:rPr lang="en-US" sz="2000" dirty="0" smtClean="0">
                <a:sym typeface="Wingdings" pitchFamily="2" charset="2"/>
              </a:rPr>
              <a:t>herapy)</a:t>
            </a:r>
            <a:endParaRPr lang="el-GR" sz="2000" dirty="0" smtClean="0">
              <a:sym typeface="Wingdings" pitchFamily="2" charset="2"/>
            </a:endParaRPr>
          </a:p>
          <a:p>
            <a:pPr>
              <a:lnSpc>
                <a:spcPct val="150000"/>
              </a:lnSpc>
            </a:pPr>
            <a:r>
              <a:rPr lang="el-GR" sz="2000" dirty="0" smtClean="0">
                <a:sym typeface="Wingdings" pitchFamily="2" charset="2"/>
              </a:rPr>
              <a:t>3. +εργασιοθεραπεία (</a:t>
            </a:r>
            <a:r>
              <a:rPr lang="en-US" sz="2000" i="1" dirty="0" smtClean="0">
                <a:sym typeface="Wingdings" pitchFamily="2" charset="2"/>
              </a:rPr>
              <a:t>American Pain Society 2012</a:t>
            </a:r>
            <a:r>
              <a:rPr lang="en-US" sz="2000" dirty="0" smtClean="0">
                <a:sym typeface="Wingdings" pitchFamily="2" charset="2"/>
              </a:rPr>
              <a:t>)</a:t>
            </a:r>
            <a:endParaRPr lang="el-GR" sz="2000" dirty="0" smtClean="0">
              <a:sym typeface="Wingdings" pitchFamily="2" charset="2"/>
            </a:endParaRPr>
          </a:p>
          <a:p>
            <a:pPr>
              <a:lnSpc>
                <a:spcPct val="150000"/>
              </a:lnSpc>
            </a:pPr>
            <a:r>
              <a:rPr lang="el-GR" sz="2000" dirty="0" smtClean="0">
                <a:sym typeface="Wingdings" pitchFamily="2" charset="2"/>
              </a:rPr>
              <a:t>‘ </a:t>
            </a:r>
            <a:r>
              <a:rPr lang="el-GR" sz="2000" dirty="0" err="1" smtClean="0">
                <a:sym typeface="Wingdings" pitchFamily="2" charset="2"/>
              </a:rPr>
              <a:t>Ολη</a:t>
            </a:r>
            <a:r>
              <a:rPr lang="el-GR" sz="2000" dirty="0" smtClean="0">
                <a:sym typeface="Wingdings" pitchFamily="2" charset="2"/>
              </a:rPr>
              <a:t> η οικογένεια να εμπλακεί στη συμβουλευτική …</a:t>
            </a:r>
            <a:r>
              <a:rPr lang="en-US" sz="2000" dirty="0" smtClean="0">
                <a:sym typeface="Wingdings" pitchFamily="2" charset="2"/>
              </a:rPr>
              <a:t> </a:t>
            </a:r>
            <a:endParaRPr lang="el-GR" sz="2000" dirty="0" smtClean="0">
              <a:sym typeface="Wingdings" pitchFamily="2" charset="2"/>
            </a:endParaRPr>
          </a:p>
          <a:p>
            <a:pPr>
              <a:lnSpc>
                <a:spcPct val="150000"/>
              </a:lnSpc>
            </a:pPr>
            <a:r>
              <a:rPr lang="el-GR" sz="2000" dirty="0" smtClean="0">
                <a:sym typeface="Wingdings" pitchFamily="2" charset="2"/>
              </a:rPr>
              <a:t>- Εκπαίδευση στο </a:t>
            </a:r>
            <a:r>
              <a:rPr lang="en-US" sz="2000" dirty="0" smtClean="0">
                <a:sym typeface="Wingdings" pitchFamily="2" charset="2"/>
              </a:rPr>
              <a:t>CRPS</a:t>
            </a:r>
            <a:r>
              <a:rPr lang="el-GR" sz="2000" dirty="0" smtClean="0">
                <a:sym typeface="Wingdings" pitchFamily="2" charset="2"/>
              </a:rPr>
              <a:t>ασθενή όλων</a:t>
            </a:r>
            <a:endParaRPr lang="el-GR" sz="2000" dirty="0">
              <a:sym typeface="Wingdings" pitchFamily="2" charset="2"/>
            </a:endParaRPr>
          </a:p>
          <a:p>
            <a:pPr>
              <a:lnSpc>
                <a:spcPct val="150000"/>
              </a:lnSpc>
            </a:pPr>
            <a:r>
              <a:rPr lang="el-GR" sz="2000" dirty="0" smtClean="0">
                <a:sym typeface="Wingdings" pitchFamily="2" charset="2"/>
              </a:rPr>
              <a:t>         Ακόμη και διαδικτυακά εκπαίδευση υποστήριξη</a:t>
            </a:r>
          </a:p>
          <a:p>
            <a:pPr>
              <a:lnSpc>
                <a:spcPct val="150000"/>
              </a:lnSpc>
            </a:pPr>
            <a:endParaRPr lang="el-GR" sz="2000" dirty="0" smtClean="0">
              <a:sym typeface="Wingdings" pitchFamily="2" charset="2"/>
            </a:endParaRPr>
          </a:p>
          <a:p>
            <a:pPr>
              <a:lnSpc>
                <a:spcPct val="150000"/>
              </a:lnSpc>
            </a:pPr>
            <a:r>
              <a:rPr lang="el-GR" sz="2000" dirty="0" smtClean="0">
                <a:sym typeface="Wingdings" pitchFamily="2" charset="2"/>
              </a:rPr>
              <a:t>. </a:t>
            </a:r>
            <a:endParaRPr lang="en-US" sz="2000" dirty="0" smtClean="0">
              <a:sym typeface="Wingdings" pitchFamily="2" charset="2"/>
            </a:endParaRPr>
          </a:p>
          <a:p>
            <a:pPr>
              <a:lnSpc>
                <a:spcPct val="150000"/>
              </a:lnSpc>
            </a:pPr>
            <a:endParaRPr lang="el-GR" sz="2000" dirty="0"/>
          </a:p>
        </p:txBody>
      </p:sp>
      <p:pic>
        <p:nvPicPr>
          <p:cNvPr id="8" name="Εικόνα 7"/>
          <p:cNvPicPr>
            <a:picLocks noChangeAspect="1"/>
          </p:cNvPicPr>
          <p:nvPr/>
        </p:nvPicPr>
        <p:blipFill rotWithShape="1">
          <a:blip r:embed="rId3">
            <a:extLst>
              <a:ext uri="{28A0092B-C50C-407E-A947-70E740481C1C}">
                <a14:useLocalDpi xmlns:a14="http://schemas.microsoft.com/office/drawing/2010/main" val="0"/>
              </a:ext>
            </a:extLst>
          </a:blip>
          <a:srcRect t="7156" b="6262"/>
          <a:stretch/>
        </p:blipFill>
        <p:spPr>
          <a:xfrm>
            <a:off x="6269836" y="2873828"/>
            <a:ext cx="2789957" cy="1995055"/>
          </a:xfrm>
          <a:prstGeom prst="rect">
            <a:avLst/>
          </a:prstGeom>
        </p:spPr>
      </p:pic>
      <p:sp>
        <p:nvSpPr>
          <p:cNvPr id="9" name="Ορθογώνιο 8"/>
          <p:cNvSpPr/>
          <p:nvPr/>
        </p:nvSpPr>
        <p:spPr>
          <a:xfrm>
            <a:off x="7452320" y="3717032"/>
            <a:ext cx="432048" cy="283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Π/Ρ</a:t>
            </a:r>
            <a:endParaRPr lang="el-GR" sz="1200" dirty="0"/>
          </a:p>
        </p:txBody>
      </p:sp>
      <p:pic>
        <p:nvPicPr>
          <p:cNvPr id="10" name="Εικόνα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163746"/>
            <a:ext cx="1731264" cy="1688592"/>
          </a:xfrm>
          <a:prstGeom prst="rect">
            <a:avLst/>
          </a:prstGeom>
        </p:spPr>
      </p:pic>
    </p:spTree>
    <p:extLst>
      <p:ext uri="{BB962C8B-B14F-4D97-AF65-F5344CB8AC3E}">
        <p14:creationId xmlns:p14="http://schemas.microsoft.com/office/powerpoint/2010/main" val="1409705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Αντιμετώπιση-διαχείριση</a:t>
            </a:r>
            <a:endParaRPr lang="el-GR" dirty="0"/>
          </a:p>
        </p:txBody>
      </p:sp>
      <p:sp>
        <p:nvSpPr>
          <p:cNvPr id="3" name="Θέση περιεχομένου 2"/>
          <p:cNvSpPr>
            <a:spLocks noGrp="1"/>
          </p:cNvSpPr>
          <p:nvPr>
            <p:ph idx="1"/>
          </p:nvPr>
        </p:nvSpPr>
        <p:spPr/>
        <p:txBody>
          <a:bodyPr>
            <a:normAutofit fontScale="92500" lnSpcReduction="10000"/>
          </a:bodyPr>
          <a:lstStyle/>
          <a:p>
            <a:r>
              <a:rPr lang="el-GR" dirty="0" smtClean="0"/>
              <a:t>Αναποτελεσματική</a:t>
            </a:r>
          </a:p>
          <a:p>
            <a:r>
              <a:rPr lang="el-GR" dirty="0" smtClean="0"/>
              <a:t>Αναστολή νευρικού ερεθίσματος (φάρμακα, τοπικές εγχύσεις ακόμη και </a:t>
            </a:r>
            <a:r>
              <a:rPr lang="en-US" dirty="0" smtClean="0"/>
              <a:t>spinal cord stimulators)</a:t>
            </a:r>
          </a:p>
          <a:p>
            <a:r>
              <a:rPr lang="en-US" dirty="0" smtClean="0"/>
              <a:t>***</a:t>
            </a:r>
            <a:r>
              <a:rPr lang="el-GR" dirty="0" smtClean="0"/>
              <a:t>Έντονη φυσικοθεραπεία- εργασιοθεραπεία (ακόμη και όταν πονά…)*</a:t>
            </a:r>
          </a:p>
          <a:p>
            <a:r>
              <a:rPr lang="en-US" dirty="0" smtClean="0"/>
              <a:t>103</a:t>
            </a:r>
            <a:r>
              <a:rPr lang="el-GR" dirty="0" smtClean="0"/>
              <a:t> </a:t>
            </a:r>
            <a:r>
              <a:rPr lang="el-GR" dirty="0" err="1" smtClean="0"/>
              <a:t>παιδ</a:t>
            </a:r>
            <a:r>
              <a:rPr lang="el-GR" dirty="0" smtClean="0"/>
              <a:t> </a:t>
            </a:r>
            <a:r>
              <a:rPr lang="en-US" dirty="0" smtClean="0"/>
              <a:t>CRPS  </a:t>
            </a:r>
            <a:r>
              <a:rPr lang="el-GR" dirty="0" err="1" smtClean="0"/>
              <a:t>φυσικο+εργασιοθ</a:t>
            </a:r>
            <a:endParaRPr lang="el-GR" dirty="0" smtClean="0"/>
          </a:p>
          <a:p>
            <a:r>
              <a:rPr lang="el-GR" dirty="0" smtClean="0"/>
              <a:t>92% κλινική ύφεση</a:t>
            </a:r>
          </a:p>
          <a:p>
            <a:r>
              <a:rPr lang="en-US" dirty="0" smtClean="0"/>
              <a:t>&gt;</a:t>
            </a:r>
            <a:r>
              <a:rPr lang="el-GR" dirty="0" smtClean="0"/>
              <a:t>5</a:t>
            </a:r>
            <a:r>
              <a:rPr lang="en-US" dirty="0" err="1" smtClean="0"/>
              <a:t>yr</a:t>
            </a:r>
            <a:r>
              <a:rPr lang="el-GR" dirty="0" smtClean="0"/>
              <a:t> </a:t>
            </a:r>
            <a:r>
              <a:rPr lang="en-US" dirty="0" smtClean="0"/>
              <a:t>FU: 88%</a:t>
            </a:r>
            <a:r>
              <a:rPr lang="el-GR" dirty="0" smtClean="0"/>
              <a:t> χωρίς πόνο</a:t>
            </a:r>
          </a:p>
          <a:p>
            <a:endParaRPr lang="el-GR" dirty="0" smtClean="0"/>
          </a:p>
        </p:txBody>
      </p:sp>
      <p:sp>
        <p:nvSpPr>
          <p:cNvPr id="4" name="TextBox 3"/>
          <p:cNvSpPr txBox="1"/>
          <p:nvPr/>
        </p:nvSpPr>
        <p:spPr>
          <a:xfrm>
            <a:off x="2267744" y="6525344"/>
            <a:ext cx="1364412" cy="369332"/>
          </a:xfrm>
          <a:prstGeom prst="rect">
            <a:avLst/>
          </a:prstGeom>
          <a:noFill/>
        </p:spPr>
        <p:txBody>
          <a:bodyPr wrap="none" rtlCol="0">
            <a:spAutoFit/>
          </a:bodyPr>
          <a:lstStyle/>
          <a:p>
            <a:r>
              <a:rPr lang="en-US" dirty="0" smtClean="0"/>
              <a:t>Sherry et al. </a:t>
            </a:r>
            <a:endParaRPr lang="el-GR" dirty="0"/>
          </a:p>
        </p:txBody>
      </p:sp>
    </p:spTree>
    <p:extLst>
      <p:ext uri="{BB962C8B-B14F-4D97-AF65-F5344CB8AC3E}">
        <p14:creationId xmlns:p14="http://schemas.microsoft.com/office/powerpoint/2010/main" val="18918508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Φυσικοθεραπεία+ </a:t>
            </a:r>
            <a:r>
              <a:rPr lang="en-US" sz="3200" dirty="0" err="1" smtClean="0"/>
              <a:t>pedCRPS</a:t>
            </a:r>
            <a:endParaRPr lang="el-GR" sz="3200" dirty="0"/>
          </a:p>
        </p:txBody>
      </p:sp>
      <p:sp>
        <p:nvSpPr>
          <p:cNvPr id="3" name="Θέση περιεχομένου 2"/>
          <p:cNvSpPr>
            <a:spLocks noGrp="1"/>
          </p:cNvSpPr>
          <p:nvPr>
            <p:ph idx="1"/>
          </p:nvPr>
        </p:nvSpPr>
        <p:spPr/>
        <p:txBody>
          <a:bodyPr>
            <a:normAutofit/>
          </a:bodyPr>
          <a:lstStyle/>
          <a:p>
            <a:r>
              <a:rPr lang="el-GR" sz="2400" dirty="0" smtClean="0"/>
              <a:t>Διάρκεια? Είδος, ένταση?</a:t>
            </a:r>
            <a:endParaRPr lang="en-US" sz="2400" dirty="0" smtClean="0"/>
          </a:p>
          <a:p>
            <a:r>
              <a:rPr lang="el-GR" sz="2400" smtClean="0"/>
              <a:t>Αερόβια-σταδιακά αυξανόμενη</a:t>
            </a:r>
            <a:endParaRPr lang="el-GR" sz="2400" dirty="0"/>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700808"/>
            <a:ext cx="2247900" cy="1009650"/>
          </a:xfrm>
          <a:prstGeom prst="rect">
            <a:avLst/>
          </a:prstGeom>
        </p:spPr>
      </p:pic>
    </p:spTree>
    <p:extLst>
      <p:ext uri="{BB962C8B-B14F-4D97-AF65-F5344CB8AC3E}">
        <p14:creationId xmlns:p14="http://schemas.microsoft.com/office/powerpoint/2010/main" val="3767234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Πρόκληση εξανθήματος… 2</a:t>
            </a:r>
            <a:r>
              <a:rPr lang="el-GR" sz="3200" baseline="30000" dirty="0" smtClean="0"/>
              <a:t>η</a:t>
            </a:r>
            <a:r>
              <a:rPr lang="el-GR" sz="3200" dirty="0" smtClean="0"/>
              <a:t> φορά….</a:t>
            </a:r>
            <a:endParaRPr lang="el-GR" sz="3200" dirty="0"/>
          </a:p>
        </p:txBody>
      </p:sp>
      <p:pic>
        <p:nvPicPr>
          <p:cNvPr id="4" name="Θέση περιεχομένου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7772"/>
          <a:stretch/>
        </p:blipFill>
        <p:spPr>
          <a:xfrm>
            <a:off x="611560" y="1360273"/>
            <a:ext cx="2451766" cy="4525963"/>
          </a:xfrm>
        </p:spPr>
      </p:pic>
      <p:pic>
        <p:nvPicPr>
          <p:cNvPr id="5" name="Εικόνα 4"/>
          <p:cNvPicPr>
            <a:picLocks noChangeAspect="1"/>
          </p:cNvPicPr>
          <p:nvPr/>
        </p:nvPicPr>
        <p:blipFill rotWithShape="1">
          <a:blip r:embed="rId3" cstate="print">
            <a:extLst>
              <a:ext uri="{28A0092B-C50C-407E-A947-70E740481C1C}">
                <a14:useLocalDpi xmlns:a14="http://schemas.microsoft.com/office/drawing/2010/main" val="0"/>
              </a:ext>
            </a:extLst>
          </a:blip>
          <a:srcRect l="11600" r="17979"/>
          <a:stretch/>
        </p:blipFill>
        <p:spPr>
          <a:xfrm>
            <a:off x="3419872" y="1412776"/>
            <a:ext cx="2216727" cy="4197085"/>
          </a:xfrm>
          <a:prstGeom prst="rect">
            <a:avLst/>
          </a:prstGeom>
        </p:spPr>
      </p:pic>
      <p:pic>
        <p:nvPicPr>
          <p:cNvPr id="6" name="Εικόνα 5"/>
          <p:cNvPicPr>
            <a:picLocks noChangeAspect="1"/>
          </p:cNvPicPr>
          <p:nvPr/>
        </p:nvPicPr>
        <p:blipFill rotWithShape="1">
          <a:blip r:embed="rId4" cstate="print">
            <a:extLst>
              <a:ext uri="{28A0092B-C50C-407E-A947-70E740481C1C}">
                <a14:useLocalDpi xmlns:a14="http://schemas.microsoft.com/office/drawing/2010/main" val="0"/>
              </a:ext>
            </a:extLst>
          </a:blip>
          <a:srcRect l="26060" r="38358"/>
          <a:stretch/>
        </p:blipFill>
        <p:spPr>
          <a:xfrm>
            <a:off x="6228184" y="1328766"/>
            <a:ext cx="2070921" cy="4365104"/>
          </a:xfrm>
          <a:prstGeom prst="rect">
            <a:avLst/>
          </a:prstGeom>
        </p:spPr>
      </p:pic>
    </p:spTree>
    <p:extLst>
      <p:ext uri="{BB962C8B-B14F-4D97-AF65-F5344CB8AC3E}">
        <p14:creationId xmlns:p14="http://schemas.microsoft.com/office/powerpoint/2010/main" val="2534914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Φαρμακευτικές και παρεμβατικές θεραπεία</a:t>
            </a:r>
            <a:endParaRPr lang="el-GR" sz="3200" dirty="0"/>
          </a:p>
        </p:txBody>
      </p:sp>
      <p:sp>
        <p:nvSpPr>
          <p:cNvPr id="3" name="Θέση περιεχομένου 2"/>
          <p:cNvSpPr>
            <a:spLocks noGrp="1"/>
          </p:cNvSpPr>
          <p:nvPr>
            <p:ph idx="1"/>
          </p:nvPr>
        </p:nvSpPr>
        <p:spPr>
          <a:xfrm>
            <a:off x="323528" y="1196752"/>
            <a:ext cx="8229600" cy="4525963"/>
          </a:xfrm>
        </p:spPr>
        <p:txBody>
          <a:bodyPr>
            <a:normAutofit/>
          </a:bodyPr>
          <a:lstStyle/>
          <a:p>
            <a:pPr marL="0" indent="0">
              <a:lnSpc>
                <a:spcPct val="150000"/>
              </a:lnSpc>
              <a:buNone/>
            </a:pPr>
            <a:r>
              <a:rPr lang="el-GR" sz="2000" dirty="0" smtClean="0"/>
              <a:t>Απουσία δεδομένων</a:t>
            </a:r>
          </a:p>
          <a:p>
            <a:pPr>
              <a:lnSpc>
                <a:spcPct val="150000"/>
              </a:lnSpc>
            </a:pPr>
            <a:r>
              <a:rPr lang="el-GR" sz="2000" dirty="0" smtClean="0"/>
              <a:t>ΜΣΑΦ, </a:t>
            </a:r>
            <a:r>
              <a:rPr lang="el-GR" sz="2000" dirty="0" err="1" smtClean="0"/>
              <a:t>παρακεταμόλη</a:t>
            </a:r>
            <a:endParaRPr lang="el-GR" sz="2000" dirty="0" smtClean="0"/>
          </a:p>
          <a:p>
            <a:pPr>
              <a:lnSpc>
                <a:spcPct val="150000"/>
              </a:lnSpc>
            </a:pPr>
            <a:r>
              <a:rPr lang="el-GR" sz="2000" dirty="0" err="1" smtClean="0"/>
              <a:t>Αμιτριπτυλίνη</a:t>
            </a:r>
            <a:r>
              <a:rPr lang="el-GR" sz="2000" dirty="0" smtClean="0"/>
              <a:t>, </a:t>
            </a:r>
            <a:r>
              <a:rPr lang="el-GR" sz="2000" dirty="0" err="1" smtClean="0"/>
              <a:t>γκαμπαβετίνη</a:t>
            </a:r>
            <a:r>
              <a:rPr lang="el-GR" sz="2000" dirty="0" smtClean="0"/>
              <a:t> (υποστηρικτικά στη φυσικοθεραπεία)</a:t>
            </a:r>
          </a:p>
          <a:p>
            <a:pPr>
              <a:lnSpc>
                <a:spcPct val="150000"/>
              </a:lnSpc>
            </a:pPr>
            <a:r>
              <a:rPr lang="el-GR" sz="2000" dirty="0" err="1" smtClean="0"/>
              <a:t>Κεταμίνη</a:t>
            </a:r>
            <a:endParaRPr lang="el-GR" sz="2000" dirty="0" smtClean="0"/>
          </a:p>
          <a:p>
            <a:pPr>
              <a:lnSpc>
                <a:spcPct val="150000"/>
              </a:lnSpc>
            </a:pPr>
            <a:r>
              <a:rPr lang="el-GR" sz="2000" dirty="0" smtClean="0"/>
              <a:t>Απουσία μελετών για παρεμβατικές μεθόδους συμπαθητικών γαγγλίων  ή νωτιαίου μυελού (</a:t>
            </a:r>
            <a:r>
              <a:rPr lang="en-US" sz="2000" dirty="0" smtClean="0"/>
              <a:t>Sympathetic </a:t>
            </a:r>
            <a:r>
              <a:rPr lang="en-US" sz="2000" dirty="0"/>
              <a:t>nerve blocks</a:t>
            </a:r>
            <a:r>
              <a:rPr lang="el-GR" sz="2000" dirty="0"/>
              <a:t>, </a:t>
            </a:r>
            <a:r>
              <a:rPr lang="en-US" sz="2000" dirty="0"/>
              <a:t>Spinal cord </a:t>
            </a:r>
            <a:r>
              <a:rPr lang="en-US" sz="2000" dirty="0" smtClean="0"/>
              <a:t>stimulation</a:t>
            </a:r>
            <a:r>
              <a:rPr lang="el-GR" sz="2000" dirty="0" smtClean="0"/>
              <a:t>)</a:t>
            </a:r>
            <a:endParaRPr lang="en-US" sz="2000" dirty="0" smtClean="0"/>
          </a:p>
          <a:p>
            <a:pPr>
              <a:lnSpc>
                <a:spcPct val="150000"/>
              </a:lnSpc>
            </a:pPr>
            <a:r>
              <a:rPr lang="en-US" sz="2000" dirty="0" err="1"/>
              <a:t>Transutaneous</a:t>
            </a:r>
            <a:r>
              <a:rPr lang="en-US" sz="2000" dirty="0"/>
              <a:t>   electric nerve stimulation (TENS)</a:t>
            </a:r>
            <a:r>
              <a:rPr lang="el-GR" sz="2000" dirty="0"/>
              <a:t>, </a:t>
            </a:r>
            <a:endParaRPr lang="el-GR" sz="2000" dirty="0" smtClean="0"/>
          </a:p>
          <a:p>
            <a:pPr>
              <a:lnSpc>
                <a:spcPct val="150000"/>
              </a:lnSpc>
            </a:pPr>
            <a:endParaRPr lang="el-GR" sz="2000" dirty="0" smtClean="0"/>
          </a:p>
          <a:p>
            <a:pPr>
              <a:lnSpc>
                <a:spcPct val="150000"/>
              </a:lnSpc>
            </a:pPr>
            <a:endParaRPr lang="el-GR" sz="2000" dirty="0"/>
          </a:p>
        </p:txBody>
      </p:sp>
      <p:sp>
        <p:nvSpPr>
          <p:cNvPr id="4" name="TextBox 3"/>
          <p:cNvSpPr txBox="1"/>
          <p:nvPr/>
        </p:nvSpPr>
        <p:spPr>
          <a:xfrm>
            <a:off x="453914" y="4941168"/>
            <a:ext cx="8280920" cy="175432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50000"/>
              </a:lnSpc>
            </a:pPr>
            <a:r>
              <a:rPr lang="el-GR" dirty="0"/>
              <a:t>Εμπειρία ΗΠΑ :</a:t>
            </a:r>
          </a:p>
          <a:p>
            <a:pPr>
              <a:lnSpc>
                <a:spcPct val="150000"/>
              </a:lnSpc>
            </a:pPr>
            <a:r>
              <a:rPr lang="el-GR" dirty="0"/>
              <a:t>Εντατική </a:t>
            </a:r>
            <a:r>
              <a:rPr lang="el-GR" dirty="0" err="1" smtClean="0"/>
              <a:t>φυσικο</a:t>
            </a:r>
            <a:r>
              <a:rPr lang="el-GR" dirty="0"/>
              <a:t>/</a:t>
            </a:r>
            <a:r>
              <a:rPr lang="el-GR" dirty="0" smtClean="0"/>
              <a:t>+ </a:t>
            </a:r>
            <a:r>
              <a:rPr lang="el-GR" dirty="0" err="1" smtClean="0"/>
              <a:t>εργοθεραπεία</a:t>
            </a:r>
            <a:r>
              <a:rPr lang="el-GR" dirty="0" smtClean="0"/>
              <a:t> +  </a:t>
            </a:r>
            <a:r>
              <a:rPr lang="el-GR" dirty="0"/>
              <a:t>ψυχολογική υποστήριξη</a:t>
            </a:r>
            <a:r>
              <a:rPr lang="en-US" dirty="0"/>
              <a:t> (</a:t>
            </a:r>
            <a:r>
              <a:rPr lang="el-GR" dirty="0" smtClean="0"/>
              <a:t>συμβουλευτική,</a:t>
            </a:r>
            <a:r>
              <a:rPr lang="el-GR" dirty="0"/>
              <a:t> </a:t>
            </a:r>
            <a:r>
              <a:rPr lang="el-GR" dirty="0" smtClean="0"/>
              <a:t>ενδυνάμωση </a:t>
            </a:r>
            <a:r>
              <a:rPr lang="el-GR" dirty="0"/>
              <a:t>αυτοεκτίμησης και αυτοπεποίθησης στη διαχείριση του πόνου/ </a:t>
            </a:r>
            <a:r>
              <a:rPr lang="en-US" dirty="0"/>
              <a:t>stress</a:t>
            </a:r>
            <a:r>
              <a:rPr lang="el-GR" dirty="0"/>
              <a:t>, </a:t>
            </a:r>
            <a:r>
              <a:rPr lang="en-US" dirty="0"/>
              <a:t>art /recreational therapy</a:t>
            </a:r>
            <a:r>
              <a:rPr lang="el-GR" dirty="0" smtClean="0"/>
              <a:t>)</a:t>
            </a:r>
            <a:endParaRPr lang="el-GR" dirty="0"/>
          </a:p>
        </p:txBody>
      </p:sp>
    </p:spTree>
    <p:extLst>
      <p:ext uri="{BB962C8B-B14F-4D97-AF65-F5344CB8AC3E}">
        <p14:creationId xmlns:p14="http://schemas.microsoft.com/office/powerpoint/2010/main" val="37156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Έκβαση </a:t>
            </a:r>
            <a:r>
              <a:rPr lang="en-US" dirty="0" err="1" smtClean="0"/>
              <a:t>pedCRPS</a:t>
            </a:r>
            <a:endParaRPr lang="el-GR" dirty="0"/>
          </a:p>
        </p:txBody>
      </p:sp>
      <p:sp>
        <p:nvSpPr>
          <p:cNvPr id="3" name="Θέση περιεχομένου 2"/>
          <p:cNvSpPr>
            <a:spLocks noGrp="1"/>
          </p:cNvSpPr>
          <p:nvPr>
            <p:ph idx="1"/>
          </p:nvPr>
        </p:nvSpPr>
        <p:spPr/>
        <p:txBody>
          <a:bodyPr>
            <a:normAutofit/>
          </a:bodyPr>
          <a:lstStyle/>
          <a:p>
            <a:pPr>
              <a:lnSpc>
                <a:spcPct val="150000"/>
              </a:lnSpc>
            </a:pPr>
            <a:r>
              <a:rPr lang="el-GR" sz="2400" dirty="0" smtClean="0"/>
              <a:t>Διάρκεια συμπτωμάτων ΔΕΝ προδικάζει ανταπόκριση στη θεραπεία</a:t>
            </a:r>
            <a:endParaRPr lang="en-US" sz="2400" dirty="0" smtClean="0"/>
          </a:p>
          <a:p>
            <a:pPr>
              <a:lnSpc>
                <a:spcPct val="150000"/>
              </a:lnSpc>
            </a:pPr>
            <a:r>
              <a:rPr lang="el-GR" sz="2400" dirty="0" smtClean="0"/>
              <a:t>Καλύτερη πρόγνωση από ενήλικες,  </a:t>
            </a:r>
            <a:r>
              <a:rPr lang="el-GR" sz="2400" dirty="0" err="1" smtClean="0"/>
              <a:t>πολυεπιστημονική</a:t>
            </a:r>
            <a:r>
              <a:rPr lang="el-GR" sz="2400" dirty="0" smtClean="0"/>
              <a:t> ομάδα</a:t>
            </a:r>
            <a:endParaRPr lang="el-GR" sz="2400" dirty="0"/>
          </a:p>
        </p:txBody>
      </p:sp>
    </p:spTree>
    <p:extLst>
      <p:ext uri="{BB962C8B-B14F-4D97-AF65-F5344CB8AC3E}">
        <p14:creationId xmlns:p14="http://schemas.microsoft.com/office/powerpoint/2010/main" val="833066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Έκβαση παιδιών με </a:t>
            </a:r>
            <a:r>
              <a:rPr lang="en-US" dirty="0" smtClean="0"/>
              <a:t>CRPS</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300627"/>
            <a:ext cx="6000852" cy="5224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82964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16632"/>
            <a:ext cx="8229600" cy="1143000"/>
          </a:xfrm>
        </p:spPr>
        <p:txBody>
          <a:bodyPr>
            <a:normAutofit/>
          </a:bodyPr>
          <a:lstStyle/>
          <a:p>
            <a:r>
              <a:rPr lang="el-GR" sz="3200" dirty="0" smtClean="0"/>
              <a:t>Πηγές για περισσότερα δεδομένα….</a:t>
            </a:r>
            <a:endParaRPr lang="el-GR" sz="3200" dirty="0"/>
          </a:p>
        </p:txBody>
      </p:sp>
      <p:sp>
        <p:nvSpPr>
          <p:cNvPr id="3" name="Θέση περιεχομένου 2"/>
          <p:cNvSpPr>
            <a:spLocks noGrp="1"/>
          </p:cNvSpPr>
          <p:nvPr>
            <p:ph idx="1"/>
          </p:nvPr>
        </p:nvSpPr>
        <p:spPr>
          <a:xfrm>
            <a:off x="395536" y="1196752"/>
            <a:ext cx="8229600" cy="4525963"/>
          </a:xfrm>
        </p:spPr>
        <p:txBody>
          <a:bodyPr>
            <a:normAutofit/>
          </a:bodyPr>
          <a:lstStyle/>
          <a:p>
            <a:r>
              <a:rPr lang="en-US" sz="1800" u="sng" dirty="0">
                <a:hlinkClick r:id="rId2"/>
              </a:rPr>
              <a:t>Sherry </a:t>
            </a:r>
            <a:r>
              <a:rPr lang="en-US" sz="1800" u="sng" dirty="0" smtClean="0">
                <a:hlinkClick r:id="rId2"/>
              </a:rPr>
              <a:t>DD</a:t>
            </a:r>
            <a:r>
              <a:rPr lang="en-US" sz="1800" dirty="0" smtClean="0"/>
              <a:t>,</a:t>
            </a:r>
            <a:r>
              <a:rPr lang="en-US" sz="1800" dirty="0"/>
              <a:t> </a:t>
            </a:r>
            <a:r>
              <a:rPr lang="en-US" sz="1800" u="sng" dirty="0">
                <a:hlinkClick r:id="rId3"/>
              </a:rPr>
              <a:t>Wallace CA</a:t>
            </a:r>
            <a:r>
              <a:rPr lang="en-US" sz="1800" dirty="0"/>
              <a:t>, </a:t>
            </a:r>
            <a:r>
              <a:rPr lang="en-US" sz="1800" u="sng" dirty="0">
                <a:hlinkClick r:id="rId4"/>
              </a:rPr>
              <a:t>Kelley C</a:t>
            </a:r>
            <a:r>
              <a:rPr lang="en-US" sz="1800" dirty="0"/>
              <a:t>, </a:t>
            </a:r>
            <a:r>
              <a:rPr lang="en-US" sz="1800" u="sng" dirty="0">
                <a:hlinkClick r:id="rId5"/>
              </a:rPr>
              <a:t>Kidder M</a:t>
            </a:r>
            <a:r>
              <a:rPr lang="en-US" sz="1800" dirty="0"/>
              <a:t>, </a:t>
            </a:r>
            <a:r>
              <a:rPr lang="en-US" sz="1800" u="sng" dirty="0">
                <a:hlinkClick r:id="rId6"/>
              </a:rPr>
              <a:t>Sapp L</a:t>
            </a:r>
            <a:r>
              <a:rPr lang="en-US" sz="1800" dirty="0"/>
              <a:t>.</a:t>
            </a:r>
            <a:r>
              <a:rPr lang="el-GR" sz="1800" dirty="0"/>
              <a:t> </a:t>
            </a:r>
            <a:r>
              <a:rPr lang="en-US" sz="1800" b="1" dirty="0"/>
              <a:t>Short- and long-term outcomes of children with complex regional pain syndrome type I treated with exercise therapy.</a:t>
            </a:r>
            <a:r>
              <a:rPr lang="en-US" sz="1800" u="sng" dirty="0">
                <a:hlinkClick r:id="rId7" tooltip="The Clinical journal of pain."/>
              </a:rPr>
              <a:t> </a:t>
            </a:r>
            <a:r>
              <a:rPr lang="en-US" sz="1800" u="sng" dirty="0" err="1">
                <a:hlinkClick r:id="rId7" tooltip="The Clinical journal of pain."/>
              </a:rPr>
              <a:t>Clin</a:t>
            </a:r>
            <a:r>
              <a:rPr lang="en-US" sz="1800" u="sng" dirty="0">
                <a:hlinkClick r:id="rId7" tooltip="The Clinical journal of pain."/>
              </a:rPr>
              <a:t> J Pain.</a:t>
            </a:r>
            <a:r>
              <a:rPr lang="en-US" sz="1800" dirty="0"/>
              <a:t> 1999;15(3):218-23.</a:t>
            </a:r>
          </a:p>
          <a:p>
            <a:r>
              <a:rPr lang="en-US" sz="1800" u="sng" dirty="0" smtClean="0">
                <a:hlinkClick r:id="rId8"/>
              </a:rPr>
              <a:t>Sherry</a:t>
            </a:r>
            <a:r>
              <a:rPr lang="en-US" sz="1800" u="sng" dirty="0">
                <a:hlinkClick r:id="rId8"/>
              </a:rPr>
              <a:t> </a:t>
            </a:r>
            <a:r>
              <a:rPr lang="en-US" sz="1800" u="sng" dirty="0" smtClean="0">
                <a:hlinkClick r:id="rId8"/>
              </a:rPr>
              <a:t>DD</a:t>
            </a:r>
            <a:r>
              <a:rPr lang="en-US" sz="1800" dirty="0" smtClean="0"/>
              <a:t>.</a:t>
            </a:r>
            <a:r>
              <a:rPr lang="el-GR" sz="1800" dirty="0" smtClean="0"/>
              <a:t> </a:t>
            </a:r>
            <a:r>
              <a:rPr lang="en-US" sz="1800" b="1" dirty="0" smtClean="0"/>
              <a:t>Pain</a:t>
            </a:r>
            <a:r>
              <a:rPr lang="en-US" sz="1800" b="1" dirty="0"/>
              <a:t> syndromes in children</a:t>
            </a:r>
            <a:r>
              <a:rPr lang="en-US" sz="1800" b="1" dirty="0" smtClean="0"/>
              <a:t>.</a:t>
            </a:r>
            <a:r>
              <a:rPr lang="en-US" sz="1800" u="sng" dirty="0">
                <a:hlinkClick r:id="rId9" tooltip="Current rheumatology reports."/>
              </a:rPr>
              <a:t> </a:t>
            </a:r>
            <a:r>
              <a:rPr lang="en-US" sz="1800" u="sng" dirty="0" err="1">
                <a:hlinkClick r:id="rId9" tooltip="Current rheumatology reports."/>
              </a:rPr>
              <a:t>Curr</a:t>
            </a:r>
            <a:r>
              <a:rPr lang="en-US" sz="1800" u="sng" dirty="0">
                <a:hlinkClick r:id="rId9" tooltip="Current rheumatology reports."/>
              </a:rPr>
              <a:t> </a:t>
            </a:r>
            <a:r>
              <a:rPr lang="en-US" sz="1800" u="sng" dirty="0" err="1">
                <a:hlinkClick r:id="rId9" tooltip="Current rheumatology reports."/>
              </a:rPr>
              <a:t>Rheumatol</a:t>
            </a:r>
            <a:r>
              <a:rPr lang="en-US" sz="1800" u="sng" dirty="0">
                <a:hlinkClick r:id="rId9" tooltip="Current rheumatology reports."/>
              </a:rPr>
              <a:t> Rep.</a:t>
            </a:r>
            <a:r>
              <a:rPr lang="en-US" sz="1800" dirty="0"/>
              <a:t> </a:t>
            </a:r>
            <a:r>
              <a:rPr lang="en-US" sz="1800" dirty="0" smtClean="0"/>
              <a:t>2000;2(4</a:t>
            </a:r>
            <a:r>
              <a:rPr lang="en-US" sz="1800" dirty="0"/>
              <a:t>):</a:t>
            </a:r>
            <a:r>
              <a:rPr lang="en-US" sz="1800" dirty="0" smtClean="0"/>
              <a:t>337-42</a:t>
            </a:r>
            <a:endParaRPr lang="el-GR" sz="1800" u="sng" dirty="0" smtClean="0">
              <a:hlinkClick r:id="rId10"/>
            </a:endParaRPr>
          </a:p>
          <a:p>
            <a:r>
              <a:rPr lang="en-US" sz="1800" u="sng" dirty="0" smtClean="0">
                <a:hlinkClick r:id="rId10"/>
              </a:rPr>
              <a:t>Sherry</a:t>
            </a:r>
            <a:r>
              <a:rPr lang="en-US" sz="1800" u="sng" dirty="0">
                <a:hlinkClick r:id="rId10"/>
              </a:rPr>
              <a:t> </a:t>
            </a:r>
            <a:r>
              <a:rPr lang="en-US" sz="1800" u="sng" dirty="0" smtClean="0">
                <a:hlinkClick r:id="rId10"/>
              </a:rPr>
              <a:t>DD</a:t>
            </a:r>
            <a:r>
              <a:rPr lang="en-US" sz="1800" dirty="0" smtClean="0"/>
              <a:t>,</a:t>
            </a:r>
            <a:r>
              <a:rPr lang="en-US" sz="1800" dirty="0"/>
              <a:t> </a:t>
            </a:r>
            <a:r>
              <a:rPr lang="en-US" sz="1800" u="sng" dirty="0" err="1">
                <a:hlinkClick r:id="rId11"/>
              </a:rPr>
              <a:t>Malleson</a:t>
            </a:r>
            <a:r>
              <a:rPr lang="en-US" sz="1800" u="sng" dirty="0">
                <a:hlinkClick r:id="rId11"/>
              </a:rPr>
              <a:t> </a:t>
            </a:r>
            <a:r>
              <a:rPr lang="en-US" sz="1800" u="sng" dirty="0" smtClean="0">
                <a:hlinkClick r:id="rId11"/>
              </a:rPr>
              <a:t>PN</a:t>
            </a:r>
            <a:r>
              <a:rPr lang="en-US" sz="1800" dirty="0" smtClean="0"/>
              <a:t>.</a:t>
            </a:r>
            <a:r>
              <a:rPr lang="el-GR" sz="1800" dirty="0" smtClean="0"/>
              <a:t> </a:t>
            </a:r>
            <a:r>
              <a:rPr lang="en-US" sz="1800" b="1" dirty="0" smtClean="0"/>
              <a:t>The </a:t>
            </a:r>
            <a:r>
              <a:rPr lang="en-US" sz="1800" b="1" dirty="0"/>
              <a:t>idiopathic musculoskeletal pain syndromes in childhood</a:t>
            </a:r>
            <a:r>
              <a:rPr lang="en-US" sz="1800" b="1" dirty="0" smtClean="0"/>
              <a:t>.</a:t>
            </a:r>
            <a:r>
              <a:rPr lang="en-US" sz="1800" u="sng" dirty="0">
                <a:hlinkClick r:id="rId12" tooltip="Rheumatic diseases clinics of North America."/>
              </a:rPr>
              <a:t> Rheum Dis </a:t>
            </a:r>
            <a:r>
              <a:rPr lang="en-US" sz="1800" u="sng" dirty="0" err="1">
                <a:hlinkClick r:id="rId12" tooltip="Rheumatic diseases clinics of North America."/>
              </a:rPr>
              <a:t>Clin</a:t>
            </a:r>
            <a:r>
              <a:rPr lang="en-US" sz="1800" u="sng" dirty="0">
                <a:hlinkClick r:id="rId12" tooltip="Rheumatic diseases clinics of North America."/>
              </a:rPr>
              <a:t> North Am.</a:t>
            </a:r>
            <a:r>
              <a:rPr lang="en-US" sz="1800" dirty="0"/>
              <a:t> 2002;28(3):669-85</a:t>
            </a:r>
            <a:r>
              <a:rPr lang="en-US" sz="1800" dirty="0" smtClean="0"/>
              <a:t>.</a:t>
            </a:r>
            <a:endParaRPr lang="el-GR" sz="1800" dirty="0" smtClean="0"/>
          </a:p>
          <a:p>
            <a:r>
              <a:rPr lang="en-US" sz="1800" u="sng" dirty="0" smtClean="0">
                <a:hlinkClick r:id="rId13"/>
              </a:rPr>
              <a:t>Kaufman </a:t>
            </a:r>
            <a:r>
              <a:rPr lang="en-US" sz="1800" u="sng" dirty="0">
                <a:hlinkClick r:id="rId13"/>
              </a:rPr>
              <a:t>EL</a:t>
            </a:r>
            <a:r>
              <a:rPr lang="en-US" sz="1800" dirty="0"/>
              <a:t>, </a:t>
            </a:r>
            <a:r>
              <a:rPr lang="en-US" sz="1800" u="sng" dirty="0">
                <a:hlinkClick r:id="rId14"/>
              </a:rPr>
              <a:t>Tress J</a:t>
            </a:r>
            <a:r>
              <a:rPr lang="en-US" sz="1800" baseline="30000" dirty="0"/>
              <a:t>1</a:t>
            </a:r>
            <a:r>
              <a:rPr lang="en-US" sz="1800" dirty="0"/>
              <a:t>, </a:t>
            </a:r>
            <a:r>
              <a:rPr lang="en-US" sz="1800" u="sng" dirty="0">
                <a:hlinkClick r:id="rId15"/>
              </a:rPr>
              <a:t>Sherry </a:t>
            </a:r>
            <a:r>
              <a:rPr lang="en-US" sz="1800" u="sng" dirty="0" smtClean="0">
                <a:hlinkClick r:id="rId15"/>
              </a:rPr>
              <a:t>DD</a:t>
            </a:r>
            <a:r>
              <a:rPr lang="en-US" sz="1800" baseline="30000" dirty="0" smtClean="0"/>
              <a:t>2</a:t>
            </a:r>
            <a:r>
              <a:rPr lang="en-US" sz="1800" dirty="0" smtClean="0"/>
              <a:t>.</a:t>
            </a:r>
            <a:r>
              <a:rPr lang="el-GR" sz="1800" dirty="0" smtClean="0"/>
              <a:t> </a:t>
            </a:r>
            <a:r>
              <a:rPr lang="en-US" sz="1800" b="1" dirty="0" smtClean="0"/>
              <a:t>Trends </a:t>
            </a:r>
            <a:r>
              <a:rPr lang="en-US" sz="1800" b="1" dirty="0"/>
              <a:t>in Medicalization of Children with Amplified Musculoskeletal Pain Syndrome.</a:t>
            </a:r>
            <a:r>
              <a:rPr lang="el-GR" sz="1800" b="1" dirty="0"/>
              <a:t> </a:t>
            </a:r>
            <a:r>
              <a:rPr lang="en-US" sz="1800" u="sng" dirty="0">
                <a:hlinkClick r:id="rId16" tooltip="Pain medicine (Malden, Mass.)."/>
              </a:rPr>
              <a:t>Pain Med.</a:t>
            </a:r>
            <a:r>
              <a:rPr lang="en-US" sz="1800" dirty="0"/>
              <a:t> 2016 Aug 6. </a:t>
            </a:r>
            <a:r>
              <a:rPr lang="en-US" sz="1800" dirty="0" err="1"/>
              <a:t>pii</a:t>
            </a:r>
            <a:r>
              <a:rPr lang="en-US" sz="1800" dirty="0"/>
              <a:t>: pnw188. [</a:t>
            </a:r>
            <a:r>
              <a:rPr lang="en-US" sz="1800" dirty="0" err="1"/>
              <a:t>Epub</a:t>
            </a:r>
            <a:r>
              <a:rPr lang="en-US" sz="1800" dirty="0"/>
              <a:t> ahead of print]</a:t>
            </a:r>
            <a:r>
              <a:rPr lang="el-GR" sz="1800" dirty="0"/>
              <a:t> </a:t>
            </a:r>
          </a:p>
          <a:p>
            <a:endParaRPr lang="el-GR" sz="1800" dirty="0" smtClean="0"/>
          </a:p>
          <a:p>
            <a:endParaRPr lang="en-US" sz="1800" b="1" dirty="0"/>
          </a:p>
          <a:p>
            <a:endParaRPr lang="en-US" sz="1800" dirty="0"/>
          </a:p>
          <a:p>
            <a:endParaRPr lang="en-US" sz="1800" b="1" dirty="0"/>
          </a:p>
          <a:p>
            <a:endParaRPr lang="el-GR" sz="1800" dirty="0"/>
          </a:p>
        </p:txBody>
      </p:sp>
      <p:pic>
        <p:nvPicPr>
          <p:cNvPr id="4" name="Εικόνα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3688" y="4053555"/>
            <a:ext cx="2857500" cy="1905000"/>
          </a:xfrm>
          <a:prstGeom prst="rect">
            <a:avLst/>
          </a:prstGeom>
        </p:spPr>
      </p:pic>
      <p:pic>
        <p:nvPicPr>
          <p:cNvPr id="5" name="Εικόνα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68144" y="3860473"/>
            <a:ext cx="2016224" cy="2291164"/>
          </a:xfrm>
          <a:prstGeom prst="rect">
            <a:avLst/>
          </a:prstGeom>
          <a:effectLst>
            <a:glow rad="139700">
              <a:schemeClr val="accent4">
                <a:satMod val="175000"/>
                <a:alpha val="40000"/>
              </a:schemeClr>
            </a:glow>
          </a:effectLst>
        </p:spPr>
      </p:pic>
      <p:sp>
        <p:nvSpPr>
          <p:cNvPr id="6" name="TextBox 5"/>
          <p:cNvSpPr txBox="1"/>
          <p:nvPr/>
        </p:nvSpPr>
        <p:spPr>
          <a:xfrm>
            <a:off x="2339752" y="6381328"/>
            <a:ext cx="335950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l-GR" b="1" i="1" dirty="0" smtClean="0"/>
              <a:t>Ευχαριστώ για την προσοχή σας!</a:t>
            </a:r>
          </a:p>
        </p:txBody>
      </p:sp>
    </p:spTree>
    <p:extLst>
      <p:ext uri="{BB962C8B-B14F-4D97-AF65-F5344CB8AC3E}">
        <p14:creationId xmlns:p14="http://schemas.microsoft.com/office/powerpoint/2010/main" val="4064914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Supported literature</a:t>
            </a:r>
            <a:endParaRPr lang="el-GR" dirty="0"/>
          </a:p>
        </p:txBody>
      </p:sp>
      <p:sp>
        <p:nvSpPr>
          <p:cNvPr id="4" name="Ορθογώνιο 3"/>
          <p:cNvSpPr/>
          <p:nvPr/>
        </p:nvSpPr>
        <p:spPr>
          <a:xfrm>
            <a:off x="83599" y="1340768"/>
            <a:ext cx="9036496" cy="5262979"/>
          </a:xfrm>
          <a:prstGeom prst="rect">
            <a:avLst/>
          </a:prstGeom>
        </p:spPr>
        <p:txBody>
          <a:bodyPr wrap="square">
            <a:spAutoFit/>
          </a:bodyPr>
          <a:lstStyle/>
          <a:p>
            <a:r>
              <a:rPr lang="en-US" sz="1200" u="sng" dirty="0" err="1">
                <a:hlinkClick r:id="rId2" tooltip="The Clinical journal of pain."/>
              </a:rPr>
              <a:t>Clin</a:t>
            </a:r>
            <a:r>
              <a:rPr lang="en-US" sz="1200" u="sng" dirty="0">
                <a:hlinkClick r:id="rId2" tooltip="The Clinical journal of pain."/>
              </a:rPr>
              <a:t> J Pain.</a:t>
            </a:r>
            <a:r>
              <a:rPr lang="en-US" sz="1200" dirty="0"/>
              <a:t> 1999 Sep;15(3):218-23.</a:t>
            </a:r>
          </a:p>
          <a:p>
            <a:r>
              <a:rPr lang="en-US" sz="1200" b="1" dirty="0"/>
              <a:t>Short- and long-term outcomes of children with complex regional pain syndrome type I treated with exercise therapy.</a:t>
            </a:r>
          </a:p>
          <a:p>
            <a:r>
              <a:rPr lang="en-US" sz="1200" u="sng" dirty="0">
                <a:hlinkClick r:id="rId3"/>
              </a:rPr>
              <a:t>Sherry DD</a:t>
            </a:r>
            <a:r>
              <a:rPr lang="en-US" sz="1200" baseline="30000" dirty="0"/>
              <a:t>1</a:t>
            </a:r>
            <a:r>
              <a:rPr lang="en-US" sz="1200" dirty="0"/>
              <a:t>, </a:t>
            </a:r>
            <a:r>
              <a:rPr lang="en-US" sz="1200" u="sng" dirty="0">
                <a:hlinkClick r:id="rId4"/>
              </a:rPr>
              <a:t>Wallace CA</a:t>
            </a:r>
            <a:r>
              <a:rPr lang="en-US" sz="1200" dirty="0"/>
              <a:t>, </a:t>
            </a:r>
            <a:r>
              <a:rPr lang="en-US" sz="1200" u="sng" dirty="0">
                <a:hlinkClick r:id="rId5"/>
              </a:rPr>
              <a:t>Kelley C</a:t>
            </a:r>
            <a:r>
              <a:rPr lang="en-US" sz="1200" dirty="0"/>
              <a:t>, </a:t>
            </a:r>
            <a:r>
              <a:rPr lang="en-US" sz="1200" u="sng" dirty="0">
                <a:hlinkClick r:id="rId6"/>
              </a:rPr>
              <a:t>Kidder M</a:t>
            </a:r>
            <a:r>
              <a:rPr lang="en-US" sz="1200" dirty="0"/>
              <a:t>, </a:t>
            </a:r>
            <a:r>
              <a:rPr lang="en-US" sz="1200" u="sng" dirty="0">
                <a:hlinkClick r:id="rId7"/>
              </a:rPr>
              <a:t>Sapp L</a:t>
            </a:r>
            <a:r>
              <a:rPr lang="en-US" sz="1200" dirty="0"/>
              <a:t>.</a:t>
            </a:r>
          </a:p>
          <a:p>
            <a:r>
              <a:rPr lang="en-US" sz="1200" b="1" dirty="0">
                <a:hlinkClick r:id="rId2" tooltip="Open/close author information list"/>
              </a:rPr>
              <a:t>Author information</a:t>
            </a:r>
            <a:endParaRPr lang="en-US" sz="1200" b="1" dirty="0"/>
          </a:p>
          <a:p>
            <a:r>
              <a:rPr lang="en-US" sz="1200" b="1" dirty="0"/>
              <a:t>Abstract</a:t>
            </a:r>
          </a:p>
          <a:p>
            <a:r>
              <a:rPr lang="en-US" sz="1200" b="1" cap="all" dirty="0"/>
              <a:t>OBJECTIVE:</a:t>
            </a:r>
          </a:p>
          <a:p>
            <a:r>
              <a:rPr lang="en-US" sz="1200" dirty="0"/>
              <a:t>To report the initial and long-term outcome after an intensive exercise therapy program for childhood complex regional pain syndrome, type I (CRPS).</a:t>
            </a:r>
          </a:p>
          <a:p>
            <a:r>
              <a:rPr lang="en-US" sz="1200" b="1" cap="all" dirty="0"/>
              <a:t>DESIGN:</a:t>
            </a:r>
          </a:p>
          <a:p>
            <a:r>
              <a:rPr lang="en-US" sz="1200" dirty="0"/>
              <a:t>Prospective follow-up.</a:t>
            </a:r>
          </a:p>
          <a:p>
            <a:r>
              <a:rPr lang="en-US" sz="1200" b="1" cap="all" dirty="0"/>
              <a:t>SETTING:</a:t>
            </a:r>
          </a:p>
          <a:p>
            <a:r>
              <a:rPr lang="en-US" sz="1200" dirty="0"/>
              <a:t>A children's hospital.</a:t>
            </a:r>
          </a:p>
          <a:p>
            <a:r>
              <a:rPr lang="en-US" sz="1200" b="1" cap="all" dirty="0"/>
              <a:t>SUBJECTS:</a:t>
            </a:r>
          </a:p>
          <a:p>
            <a:r>
              <a:rPr lang="en-US" sz="1200" dirty="0"/>
              <a:t>We followed 103 children (87 girls; mean age = 13.0 years) with CRPS. Forty-nine subjects were followed for more than 2 years (mean = 5 years 3 months).</a:t>
            </a:r>
          </a:p>
          <a:p>
            <a:r>
              <a:rPr lang="en-US" sz="1200" b="1" cap="all" dirty="0"/>
              <a:t>INTERVENTIONS:</a:t>
            </a:r>
          </a:p>
          <a:p>
            <a:r>
              <a:rPr lang="en-US" sz="1200" dirty="0"/>
              <a:t>An intensive exercise program (most received a daily program of 4 hours of aerobic, functionally directed exercises, 1-2 hours of hydrotherapy, and desensitization). No medications or modalities were used. All had a screening psychological evaluation, and 79 (77%) were referred for psychological counseling.</a:t>
            </a:r>
          </a:p>
          <a:p>
            <a:r>
              <a:rPr lang="en-US" sz="1200" b="1" cap="all" dirty="0"/>
              <a:t>MAIN OUTCOME MEASURES:</a:t>
            </a:r>
          </a:p>
          <a:p>
            <a:r>
              <a:rPr lang="en-US" sz="1200" dirty="0"/>
              <a:t>Outcomes included pain, presence of physical dysfunction, or recurrent episodes of CRPS or other disproportional musculoskeletal pain.</a:t>
            </a:r>
          </a:p>
          <a:p>
            <a:r>
              <a:rPr lang="en-US" sz="1200" b="1" cap="all" dirty="0"/>
              <a:t>RESULTS:</a:t>
            </a:r>
          </a:p>
          <a:p>
            <a:r>
              <a:rPr lang="en-US" sz="1200" dirty="0"/>
              <a:t>The mean duration of exercise therapy was 14 days, but over the past 2 years has decreased to 6 days. Ninety-</a:t>
            </a:r>
            <a:r>
              <a:rPr lang="en-US" sz="1200" dirty="0" err="1"/>
              <a:t>fivechildren</a:t>
            </a:r>
            <a:r>
              <a:rPr lang="en-US" sz="1200" dirty="0"/>
              <a:t> (92%) initially became symptom free. Of those followed for more than 2 years, 43 (88%) were symptom free (15, or 31 %, of these patients had had a reoccurrence), 5 (10%) were fully functional but had some continued pain, and 1 (2%) had functional limitations. The median time to recurrence was 2 months; 79% of the recurrences were during the first 6 months after treatment.</a:t>
            </a:r>
          </a:p>
          <a:p>
            <a:r>
              <a:rPr lang="en-US" sz="1200" b="1" cap="all" dirty="0"/>
              <a:t>CONCLUSION:</a:t>
            </a:r>
          </a:p>
          <a:p>
            <a:r>
              <a:rPr lang="en-US" sz="1200" dirty="0"/>
              <a:t>Intense exercise therapy is effective in initially treating childhood CRPS and is associated with low rate of long-term symptoms or dysfunction.</a:t>
            </a:r>
          </a:p>
        </p:txBody>
      </p:sp>
    </p:spTree>
    <p:extLst>
      <p:ext uri="{BB962C8B-B14F-4D97-AF65-F5344CB8AC3E}">
        <p14:creationId xmlns:p14="http://schemas.microsoft.com/office/powerpoint/2010/main" val="101012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Children Hospital Philadelphia</a:t>
            </a:r>
            <a:endParaRPr lang="el-GR" dirty="0"/>
          </a:p>
        </p:txBody>
      </p:sp>
      <p:sp>
        <p:nvSpPr>
          <p:cNvPr id="3" name="Θέση περιεχομένου 2"/>
          <p:cNvSpPr>
            <a:spLocks noGrp="1"/>
          </p:cNvSpPr>
          <p:nvPr>
            <p:ph idx="1"/>
          </p:nvPr>
        </p:nvSpPr>
        <p:spPr>
          <a:xfrm>
            <a:off x="457200" y="1600200"/>
            <a:ext cx="8229600" cy="5257800"/>
          </a:xfrm>
        </p:spPr>
        <p:txBody>
          <a:bodyPr>
            <a:noAutofit/>
          </a:bodyPr>
          <a:lstStyle/>
          <a:p>
            <a:r>
              <a:rPr lang="en-US" sz="1600" u="sng" dirty="0">
                <a:hlinkClick r:id="rId2" tooltip="Pain medicine (Malden, Mass.)."/>
              </a:rPr>
              <a:t>Pain Med.</a:t>
            </a:r>
            <a:r>
              <a:rPr lang="en-US" sz="1600" dirty="0"/>
              <a:t> 2016 Aug 6. </a:t>
            </a:r>
            <a:r>
              <a:rPr lang="en-US" sz="1600" dirty="0" err="1"/>
              <a:t>pii</a:t>
            </a:r>
            <a:r>
              <a:rPr lang="en-US" sz="1600" dirty="0"/>
              <a:t>: pnw188. [</a:t>
            </a:r>
            <a:r>
              <a:rPr lang="en-US" sz="1600" dirty="0" err="1"/>
              <a:t>Epub</a:t>
            </a:r>
            <a:r>
              <a:rPr lang="en-US" sz="1600" dirty="0"/>
              <a:t> ahead of </a:t>
            </a:r>
            <a:r>
              <a:rPr lang="en-US" sz="1600" dirty="0" smtClean="0"/>
              <a:t>print]</a:t>
            </a:r>
            <a:r>
              <a:rPr lang="el-GR" sz="1600" dirty="0" smtClean="0"/>
              <a:t> </a:t>
            </a:r>
            <a:r>
              <a:rPr lang="en-US" sz="1600" b="1" dirty="0" smtClean="0"/>
              <a:t>Trends </a:t>
            </a:r>
            <a:r>
              <a:rPr lang="en-US" sz="1600" b="1" dirty="0"/>
              <a:t>in Medicalization of Children with Amplified Musculoskeletal Pain </a:t>
            </a:r>
            <a:r>
              <a:rPr lang="en-US" sz="1600" b="1" dirty="0" smtClean="0"/>
              <a:t>Syndrome.</a:t>
            </a:r>
            <a:r>
              <a:rPr lang="el-GR" sz="1600" b="1" dirty="0" smtClean="0"/>
              <a:t> </a:t>
            </a:r>
            <a:r>
              <a:rPr lang="en-US" sz="1600" u="sng" dirty="0" smtClean="0">
                <a:hlinkClick r:id="rId3"/>
              </a:rPr>
              <a:t>Kaufman EL</a:t>
            </a:r>
            <a:r>
              <a:rPr lang="en-US" sz="1600" dirty="0" smtClean="0"/>
              <a:t>,</a:t>
            </a:r>
            <a:r>
              <a:rPr lang="en-US" sz="1600" dirty="0"/>
              <a:t> </a:t>
            </a:r>
            <a:r>
              <a:rPr lang="en-US" sz="1600" u="sng" dirty="0">
                <a:hlinkClick r:id="rId4"/>
              </a:rPr>
              <a:t>Tress J</a:t>
            </a:r>
            <a:r>
              <a:rPr lang="en-US" sz="1600" baseline="30000" dirty="0"/>
              <a:t>1</a:t>
            </a:r>
            <a:r>
              <a:rPr lang="en-US" sz="1600" dirty="0"/>
              <a:t>, </a:t>
            </a:r>
            <a:r>
              <a:rPr lang="en-US" sz="1600" u="sng" dirty="0">
                <a:hlinkClick r:id="rId5"/>
              </a:rPr>
              <a:t>Sherry DD</a:t>
            </a:r>
            <a:r>
              <a:rPr lang="en-US" sz="1600" baseline="30000" dirty="0"/>
              <a:t>2</a:t>
            </a:r>
            <a:r>
              <a:rPr lang="en-US" sz="1600" dirty="0"/>
              <a:t>.</a:t>
            </a:r>
          </a:p>
          <a:p>
            <a:r>
              <a:rPr lang="en-US" sz="1600" b="1" cap="all" dirty="0" smtClean="0"/>
              <a:t>OBJECTIVE:</a:t>
            </a:r>
            <a:r>
              <a:rPr lang="el-GR" sz="1600" b="1" cap="all" dirty="0" smtClean="0"/>
              <a:t> </a:t>
            </a:r>
            <a:r>
              <a:rPr lang="en-US" sz="1600" dirty="0" smtClean="0"/>
              <a:t>The </a:t>
            </a:r>
            <a:r>
              <a:rPr lang="en-US" sz="1600" dirty="0"/>
              <a:t>objective of this survey was to describe trends over time in medicalization of children with Amplified </a:t>
            </a:r>
            <a:r>
              <a:rPr lang="en-US" sz="1600" dirty="0" err="1"/>
              <a:t>MusculoskeletalPain</a:t>
            </a:r>
            <a:r>
              <a:rPr lang="en-US" sz="1600" dirty="0"/>
              <a:t> Syndrome (AMPS</a:t>
            </a:r>
            <a:r>
              <a:rPr lang="en-US" sz="1600" dirty="0" smtClean="0"/>
              <a:t>).</a:t>
            </a:r>
            <a:r>
              <a:rPr lang="el-GR" sz="1600" dirty="0" smtClean="0"/>
              <a:t> </a:t>
            </a:r>
            <a:r>
              <a:rPr lang="en-US" sz="1600" b="1" cap="all" dirty="0" smtClean="0"/>
              <a:t>DESIGN:</a:t>
            </a:r>
            <a:r>
              <a:rPr lang="el-GR" sz="1600" b="1" cap="all" dirty="0" smtClean="0"/>
              <a:t> </a:t>
            </a:r>
            <a:r>
              <a:rPr lang="en-US" sz="1600" dirty="0" smtClean="0"/>
              <a:t>A </a:t>
            </a:r>
            <a:r>
              <a:rPr lang="en-US" sz="1600" dirty="0"/>
              <a:t>retrospective evaluation was conducted using self-reported data from patients presenting to the pain clinic between January 1, 2008 and December 31, 2014, who were diagnosed with </a:t>
            </a:r>
            <a:r>
              <a:rPr lang="en-US" sz="1600" dirty="0" smtClean="0"/>
              <a:t>AMPS.</a:t>
            </a:r>
            <a:r>
              <a:rPr lang="el-GR" sz="1600" dirty="0" smtClean="0"/>
              <a:t> </a:t>
            </a:r>
            <a:r>
              <a:rPr lang="en-US" sz="1600" b="1" cap="all" dirty="0" smtClean="0"/>
              <a:t>SETTING </a:t>
            </a:r>
            <a:r>
              <a:rPr lang="en-US" sz="1600" b="1" cap="all" dirty="0"/>
              <a:t>AND </a:t>
            </a:r>
            <a:r>
              <a:rPr lang="en-US" sz="1600" b="1" cap="all" dirty="0" smtClean="0"/>
              <a:t>SUBJECTS:</a:t>
            </a:r>
            <a:r>
              <a:rPr lang="el-GR" sz="1600" b="1" cap="all" dirty="0" smtClean="0"/>
              <a:t> </a:t>
            </a:r>
            <a:r>
              <a:rPr lang="en-US" sz="1600" dirty="0" smtClean="0"/>
              <a:t>This </a:t>
            </a:r>
            <a:r>
              <a:rPr lang="en-US" sz="1600" dirty="0"/>
              <a:t>was a medical record review of 899 subjects ages 3-20 presenting with Amplified Musculoskeletal </a:t>
            </a:r>
            <a:r>
              <a:rPr lang="en-US" sz="1600" dirty="0" err="1"/>
              <a:t>PainSyndrome</a:t>
            </a:r>
            <a:r>
              <a:rPr lang="en-US" sz="1600" dirty="0"/>
              <a:t>. Subjects were included if they presented to a single tertiary specialized clinic and obtained a diagnosis of AMPS between January 1, 2008 and December 31, </a:t>
            </a:r>
            <a:r>
              <a:rPr lang="en-US" sz="1600" dirty="0" smtClean="0"/>
              <a:t>2014.</a:t>
            </a:r>
            <a:r>
              <a:rPr lang="el-GR" sz="1600" dirty="0" smtClean="0"/>
              <a:t> </a:t>
            </a:r>
            <a:r>
              <a:rPr lang="en-US" sz="1600" b="1" cap="all" dirty="0" smtClean="0"/>
              <a:t>METHODS:</a:t>
            </a:r>
            <a:r>
              <a:rPr lang="el-GR" sz="1600" b="1" cap="all" dirty="0" smtClean="0"/>
              <a:t> </a:t>
            </a:r>
            <a:r>
              <a:rPr lang="en-US" sz="1600" dirty="0" smtClean="0"/>
              <a:t>Information </a:t>
            </a:r>
            <a:r>
              <a:rPr lang="en-US" sz="1600" dirty="0"/>
              <a:t>collected from subjects' medical records included: past medications, current outpatient medications, procedures, aids, therapies, studies, professionals seen, hospitalizations, and surgeries. Trends in medicalization were analyzed by year of initial </a:t>
            </a:r>
            <a:r>
              <a:rPr lang="en-US" sz="1600" dirty="0" smtClean="0"/>
              <a:t>visit.</a:t>
            </a:r>
            <a:r>
              <a:rPr lang="el-GR" sz="1600" dirty="0" smtClean="0"/>
              <a:t> </a:t>
            </a:r>
            <a:r>
              <a:rPr lang="en-US" sz="1600" b="1" cap="all" dirty="0" smtClean="0"/>
              <a:t>RESULTS:</a:t>
            </a:r>
            <a:r>
              <a:rPr lang="el-GR" sz="1600" b="1" cap="all" dirty="0" smtClean="0"/>
              <a:t> </a:t>
            </a:r>
            <a:r>
              <a:rPr lang="en-US" sz="1600" dirty="0" smtClean="0"/>
              <a:t>Medication </a:t>
            </a:r>
            <a:r>
              <a:rPr lang="en-US" sz="1600" dirty="0"/>
              <a:t>use, procedures, studies, therapies, professionals seen, hospitalizations, and surgeries in children with AMPS all increased significantly by year (P &lt; 0.001). The degree of physical dysfunction, pain, and the use of aids did not significantly </a:t>
            </a:r>
            <a:r>
              <a:rPr lang="en-US" sz="1600" dirty="0" smtClean="0"/>
              <a:t>increase.</a:t>
            </a:r>
            <a:r>
              <a:rPr lang="el-GR" sz="1600" dirty="0" smtClean="0"/>
              <a:t> </a:t>
            </a:r>
            <a:r>
              <a:rPr lang="en-US" sz="1600" b="1" cap="all" dirty="0" smtClean="0"/>
              <a:t>CONCLUSIONS:</a:t>
            </a:r>
            <a:r>
              <a:rPr lang="el-GR" sz="1600" b="1" cap="all" dirty="0" smtClean="0"/>
              <a:t> </a:t>
            </a:r>
            <a:r>
              <a:rPr lang="en-US" sz="1600" dirty="0" smtClean="0"/>
              <a:t>Children</a:t>
            </a:r>
            <a:r>
              <a:rPr lang="en-US" sz="1600" dirty="0"/>
              <a:t> with amplified musculoskeletal pain syndrome are becoming increasingly </a:t>
            </a:r>
            <a:r>
              <a:rPr lang="en-US" sz="1600" dirty="0" err="1"/>
              <a:t>medicalized</a:t>
            </a:r>
            <a:r>
              <a:rPr lang="en-US" sz="1600" dirty="0"/>
              <a:t>. Increased medicalization introduces risk of iatrogenic injury and burdens families with unnecessary medical costs. The significant increase in medicalization of children with AMPS is not related to an increase in patient reported pain, which is evidenced by the lack of significant increase in patients' pain score, pain duration, or functional disability at the time of their initial evaluation.</a:t>
            </a:r>
          </a:p>
        </p:txBody>
      </p:sp>
    </p:spTree>
    <p:extLst>
      <p:ext uri="{BB962C8B-B14F-4D97-AF65-F5344CB8AC3E}">
        <p14:creationId xmlns:p14="http://schemas.microsoft.com/office/powerpoint/2010/main" val="1051711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000" u="sng" dirty="0">
                <a:hlinkClick r:id="rId2" tooltip="Pediatrics."/>
              </a:rPr>
              <a:t>Pediatrics.</a:t>
            </a:r>
            <a:r>
              <a:rPr lang="en-US" sz="2000" dirty="0"/>
              <a:t> 1988 Apr;81(4):572-8.</a:t>
            </a:r>
            <a:br>
              <a:rPr lang="en-US" sz="2000" dirty="0"/>
            </a:br>
            <a:r>
              <a:rPr lang="en-US" sz="2000" b="1" dirty="0" err="1"/>
              <a:t>Psychologic</a:t>
            </a:r>
            <a:r>
              <a:rPr lang="en-US" sz="2000" b="1" dirty="0"/>
              <a:t> aspects of childhood reflex neurovascular dystrophy.</a:t>
            </a:r>
            <a:br>
              <a:rPr lang="en-US" sz="2000" b="1" dirty="0"/>
            </a:br>
            <a:r>
              <a:rPr lang="en-US" sz="2000" u="sng" dirty="0">
                <a:hlinkClick r:id="rId3"/>
              </a:rPr>
              <a:t>Sherry </a:t>
            </a:r>
            <a:r>
              <a:rPr lang="en-US" sz="2000" u="sng" dirty="0" smtClean="0">
                <a:hlinkClick r:id="rId3"/>
              </a:rPr>
              <a:t>DD</a:t>
            </a:r>
            <a:r>
              <a:rPr lang="en-US" sz="2000" dirty="0" smtClean="0"/>
              <a:t>,</a:t>
            </a:r>
            <a:r>
              <a:rPr lang="en-US" sz="2000" dirty="0"/>
              <a:t> </a:t>
            </a:r>
            <a:r>
              <a:rPr lang="en-US" sz="2000" u="sng" dirty="0">
                <a:hlinkClick r:id="rId4"/>
              </a:rPr>
              <a:t>Weisman R</a:t>
            </a:r>
            <a:r>
              <a:rPr lang="en-US" sz="2000" dirty="0"/>
              <a:t>.</a:t>
            </a:r>
            <a:br>
              <a:rPr lang="en-US" sz="2000" dirty="0"/>
            </a:br>
            <a:endParaRPr lang="el-GR" sz="2000" dirty="0"/>
          </a:p>
        </p:txBody>
      </p:sp>
      <p:sp>
        <p:nvSpPr>
          <p:cNvPr id="3" name="Θέση περιεχομένου 2"/>
          <p:cNvSpPr>
            <a:spLocks noGrp="1"/>
          </p:cNvSpPr>
          <p:nvPr>
            <p:ph idx="1"/>
          </p:nvPr>
        </p:nvSpPr>
        <p:spPr>
          <a:xfrm>
            <a:off x="457200" y="1600200"/>
            <a:ext cx="8229600" cy="4997152"/>
          </a:xfrm>
        </p:spPr>
        <p:txBody>
          <a:bodyPr>
            <a:normAutofit fontScale="62500" lnSpcReduction="20000"/>
          </a:bodyPr>
          <a:lstStyle/>
          <a:p>
            <a:r>
              <a:rPr lang="en-US" b="1" dirty="0" smtClean="0"/>
              <a:t>Abstract</a:t>
            </a:r>
            <a:endParaRPr lang="en-US" b="1" dirty="0"/>
          </a:p>
          <a:p>
            <a:r>
              <a:rPr lang="en-US" dirty="0"/>
              <a:t>Psychosocial factors in 21 families with children affected by reflex neurovascular dystrophy were studied. Each family was interviewed and given a battery of standardized </a:t>
            </a:r>
            <a:r>
              <a:rPr lang="en-US" dirty="0" err="1"/>
              <a:t>psychologic</a:t>
            </a:r>
            <a:r>
              <a:rPr lang="en-US" dirty="0"/>
              <a:t> tests. Two distinct types of families were identified. Fifteen families showed high internal cohesion, expressiveness, and organization and low levels of conflict. Six families showed high overt conflict with low levels of family cohesion, expressiveness, and organization. In all families parental enmeshment with the patient was present. Marital discord was present in 12 families. Thirteen patients had significant school problems (ten had learning disabilities). Although most of </a:t>
            </a:r>
            <a:r>
              <a:rPr lang="en-US" dirty="0" err="1"/>
              <a:t>thechildren</a:t>
            </a:r>
            <a:r>
              <a:rPr lang="en-US" dirty="0"/>
              <a:t> were described as especially bright, only four had above average intelligence test scores. Four had a history of sexual abuse. The patients and their mothers perceived the health problem as significantly worse than did children with arthritis from whom similar scores had been obtained. Possible role models with similar symptoms were reported by ten patients. These data support the concept that childhood reflex neurovascular dystrophy is frequently a stress-related disease; the therapeutic approach to treating </a:t>
            </a:r>
            <a:r>
              <a:rPr lang="en-US" dirty="0" err="1"/>
              <a:t>thesechildren</a:t>
            </a:r>
            <a:r>
              <a:rPr lang="en-US" dirty="0"/>
              <a:t> and their families must take these psychosocial factors into account.</a:t>
            </a:r>
          </a:p>
          <a:p>
            <a:endParaRPr lang="el-GR" dirty="0"/>
          </a:p>
        </p:txBody>
      </p:sp>
    </p:spTree>
    <p:extLst>
      <p:ext uri="{BB962C8B-B14F-4D97-AF65-F5344CB8AC3E}">
        <p14:creationId xmlns:p14="http://schemas.microsoft.com/office/powerpoint/2010/main" val="3421574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Autofit/>
          </a:bodyPr>
          <a:lstStyle/>
          <a:p>
            <a:r>
              <a:rPr lang="en-US" sz="1600" u="sng" dirty="0" err="1">
                <a:hlinkClick r:id="rId2" tooltip="Current rheumatology reports."/>
              </a:rPr>
              <a:t>Curr</a:t>
            </a:r>
            <a:r>
              <a:rPr lang="en-US" sz="1600" u="sng" dirty="0">
                <a:hlinkClick r:id="rId2" tooltip="Current rheumatology reports."/>
              </a:rPr>
              <a:t> </a:t>
            </a:r>
            <a:r>
              <a:rPr lang="en-US" sz="1600" u="sng" dirty="0" err="1">
                <a:hlinkClick r:id="rId2" tooltip="Current rheumatology reports."/>
              </a:rPr>
              <a:t>Rheumatol</a:t>
            </a:r>
            <a:r>
              <a:rPr lang="en-US" sz="1600" u="sng" dirty="0">
                <a:hlinkClick r:id="rId2" tooltip="Current rheumatology reports."/>
              </a:rPr>
              <a:t> Rep.</a:t>
            </a:r>
            <a:r>
              <a:rPr lang="en-US" sz="1600" dirty="0"/>
              <a:t> 2000 Aug;2(4):337-42.</a:t>
            </a:r>
          </a:p>
          <a:p>
            <a:r>
              <a:rPr lang="en-US" sz="1600" b="1" dirty="0"/>
              <a:t>Pain syndromes in children.</a:t>
            </a:r>
          </a:p>
          <a:p>
            <a:r>
              <a:rPr lang="en-US" sz="1600" u="sng" dirty="0">
                <a:hlinkClick r:id="rId3"/>
              </a:rPr>
              <a:t>Sherry DD</a:t>
            </a:r>
            <a:r>
              <a:rPr lang="en-US" sz="1600" baseline="30000" dirty="0"/>
              <a:t>1</a:t>
            </a:r>
            <a:r>
              <a:rPr lang="en-US" sz="1600" dirty="0"/>
              <a:t>.</a:t>
            </a:r>
          </a:p>
          <a:p>
            <a:r>
              <a:rPr lang="en-US" sz="1600" b="1" dirty="0" smtClean="0"/>
              <a:t>Abstract</a:t>
            </a:r>
            <a:endParaRPr lang="en-US" sz="1600" b="1" dirty="0"/>
          </a:p>
          <a:p>
            <a:r>
              <a:rPr lang="en-US" sz="1600" dirty="0"/>
              <a:t>The pediatric rheumatologist cares for children who may have a wide variety of causes of musculoskeletal pain. These include such diverse conditions as arthritis, low-back pain, hypermobility, metabolic bone pain, and amplified pain syndromes such as complex regional pain syndrome and fibromyalgia. This review examines the recent literature on these and other conditions causing musculoskeletal pain in children and adolescents. Overall, headway is being made, but </a:t>
            </a:r>
            <a:r>
              <a:rPr lang="en-US" sz="1600" b="1" dirty="0">
                <a:solidFill>
                  <a:srgbClr val="FF0000"/>
                </a:solidFill>
              </a:rPr>
              <a:t>differentiating soma from psyche remains a problem</a:t>
            </a:r>
            <a:r>
              <a:rPr lang="en-US" sz="1600" dirty="0"/>
              <a:t>. This is perhaps due to the marked and unique effect pain brings to each of us. Children are different from adults in causes, presentations, and outcome. Vigilance in history, physical examination, and judicious use of laboratory investigations are usually sufficient in establishing a diagnosis, as well as an appreciation for the variety of presentations each condition can manifest</a:t>
            </a:r>
          </a:p>
          <a:p>
            <a:endParaRPr lang="el-GR" sz="1600" dirty="0"/>
          </a:p>
        </p:txBody>
      </p:sp>
    </p:spTree>
    <p:extLst>
      <p:ext uri="{BB962C8B-B14F-4D97-AF65-F5344CB8AC3E}">
        <p14:creationId xmlns:p14="http://schemas.microsoft.com/office/powerpoint/2010/main" val="411855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418058"/>
          </a:xfrm>
        </p:spPr>
        <p:txBody>
          <a:bodyPr>
            <a:noAutofit/>
          </a:bodyPr>
          <a:lstStyle/>
          <a:p>
            <a:r>
              <a:rPr lang="en-US" sz="2800" dirty="0" smtClean="0"/>
              <a:t>Children Hospital Philadelphia</a:t>
            </a:r>
            <a:endParaRPr lang="el-GR" sz="2800" dirty="0"/>
          </a:p>
        </p:txBody>
      </p:sp>
      <p:sp>
        <p:nvSpPr>
          <p:cNvPr id="3" name="Θέση περιεχομένου 2"/>
          <p:cNvSpPr>
            <a:spLocks noGrp="1"/>
          </p:cNvSpPr>
          <p:nvPr>
            <p:ph idx="1"/>
          </p:nvPr>
        </p:nvSpPr>
        <p:spPr>
          <a:xfrm>
            <a:off x="457200" y="908720"/>
            <a:ext cx="8229600" cy="5257800"/>
          </a:xfrm>
        </p:spPr>
        <p:txBody>
          <a:bodyPr>
            <a:noAutofit/>
          </a:bodyPr>
          <a:lstStyle/>
          <a:p>
            <a:pPr marL="0" indent="0">
              <a:buNone/>
            </a:pPr>
            <a:r>
              <a:rPr lang="en-US" sz="1600" u="sng" dirty="0">
                <a:hlinkClick r:id="rId2" tooltip="Pain medicine (Malden, Mass.)."/>
              </a:rPr>
              <a:t>Pain Med.</a:t>
            </a:r>
            <a:r>
              <a:rPr lang="en-US" sz="1600" dirty="0"/>
              <a:t> 2016 Aug 6. </a:t>
            </a:r>
            <a:r>
              <a:rPr lang="en-US" sz="1600" dirty="0" err="1"/>
              <a:t>pii</a:t>
            </a:r>
            <a:r>
              <a:rPr lang="en-US" sz="1600" dirty="0"/>
              <a:t>: pnw188. [</a:t>
            </a:r>
            <a:r>
              <a:rPr lang="en-US" sz="1600" dirty="0" err="1"/>
              <a:t>Epub</a:t>
            </a:r>
            <a:r>
              <a:rPr lang="en-US" sz="1600" dirty="0"/>
              <a:t> ahead of </a:t>
            </a:r>
            <a:r>
              <a:rPr lang="en-US" sz="1600" dirty="0" smtClean="0"/>
              <a:t>print]</a:t>
            </a:r>
            <a:r>
              <a:rPr lang="el-GR" sz="1600" dirty="0" smtClean="0"/>
              <a:t> </a:t>
            </a:r>
          </a:p>
          <a:p>
            <a:r>
              <a:rPr lang="en-US" sz="1600" b="1" dirty="0" smtClean="0"/>
              <a:t>Trends </a:t>
            </a:r>
            <a:r>
              <a:rPr lang="en-US" sz="1600" b="1" dirty="0"/>
              <a:t>in Medicalization of Children with Amplified Musculoskeletal Pain </a:t>
            </a:r>
            <a:r>
              <a:rPr lang="en-US" sz="1600" b="1" dirty="0" smtClean="0"/>
              <a:t>Syndrome.</a:t>
            </a:r>
            <a:r>
              <a:rPr lang="el-GR" sz="1600" b="1" dirty="0" smtClean="0"/>
              <a:t> </a:t>
            </a:r>
            <a:r>
              <a:rPr lang="en-US" sz="1600" u="sng" dirty="0" smtClean="0">
                <a:hlinkClick r:id="rId3"/>
              </a:rPr>
              <a:t>Kaufman EL</a:t>
            </a:r>
            <a:r>
              <a:rPr lang="en-US" sz="1600" dirty="0" smtClean="0"/>
              <a:t>,</a:t>
            </a:r>
            <a:r>
              <a:rPr lang="en-US" sz="1600" dirty="0"/>
              <a:t> </a:t>
            </a:r>
            <a:r>
              <a:rPr lang="en-US" sz="1600" u="sng" dirty="0">
                <a:hlinkClick r:id="rId4"/>
              </a:rPr>
              <a:t>Tress J</a:t>
            </a:r>
            <a:r>
              <a:rPr lang="en-US" sz="1600" baseline="30000" dirty="0"/>
              <a:t>1</a:t>
            </a:r>
            <a:r>
              <a:rPr lang="en-US" sz="1600" dirty="0"/>
              <a:t>, </a:t>
            </a:r>
            <a:r>
              <a:rPr lang="en-US" sz="1600" u="sng" dirty="0">
                <a:hlinkClick r:id="rId5"/>
              </a:rPr>
              <a:t>Sherry DD</a:t>
            </a:r>
            <a:r>
              <a:rPr lang="en-US" sz="1600" baseline="30000" dirty="0"/>
              <a:t>2</a:t>
            </a:r>
            <a:r>
              <a:rPr lang="en-US" sz="1600" dirty="0"/>
              <a:t>.</a:t>
            </a:r>
          </a:p>
          <a:p>
            <a:r>
              <a:rPr lang="en-US" sz="1600" b="1" cap="all" dirty="0" smtClean="0"/>
              <a:t>OBJECTIVE:</a:t>
            </a:r>
            <a:r>
              <a:rPr lang="el-GR" sz="1600" b="1" cap="all" dirty="0" smtClean="0"/>
              <a:t> </a:t>
            </a:r>
            <a:r>
              <a:rPr lang="en-US" sz="1600" dirty="0" smtClean="0"/>
              <a:t>The </a:t>
            </a:r>
            <a:r>
              <a:rPr lang="en-US" sz="1600" dirty="0"/>
              <a:t>objective of this survey was to describe trends over time in medicalization of children with Amplified </a:t>
            </a:r>
            <a:r>
              <a:rPr lang="en-US" sz="1600" dirty="0" err="1"/>
              <a:t>MusculoskeletalPain</a:t>
            </a:r>
            <a:r>
              <a:rPr lang="en-US" sz="1600" dirty="0"/>
              <a:t> Syndrome (AMPS</a:t>
            </a:r>
            <a:r>
              <a:rPr lang="en-US" sz="1600" dirty="0" smtClean="0"/>
              <a:t>).</a:t>
            </a:r>
            <a:r>
              <a:rPr lang="el-GR" sz="1600" dirty="0" smtClean="0"/>
              <a:t> </a:t>
            </a:r>
            <a:r>
              <a:rPr lang="en-US" sz="1600" b="1" cap="all" dirty="0" smtClean="0"/>
              <a:t>DESIGN:</a:t>
            </a:r>
            <a:r>
              <a:rPr lang="el-GR" sz="1600" b="1" cap="all" dirty="0" smtClean="0"/>
              <a:t> </a:t>
            </a:r>
            <a:r>
              <a:rPr lang="en-US" sz="1600" dirty="0" smtClean="0"/>
              <a:t>A </a:t>
            </a:r>
            <a:r>
              <a:rPr lang="en-US" sz="1600" dirty="0"/>
              <a:t>retrospective evaluation was conducted using self-reported data from patients presenting to the pain clinic between January 1, 2008 and December 31, 2014, who were diagnosed with </a:t>
            </a:r>
            <a:r>
              <a:rPr lang="en-US" sz="1600" dirty="0" smtClean="0"/>
              <a:t>AMPS.</a:t>
            </a:r>
            <a:r>
              <a:rPr lang="el-GR" sz="1600" dirty="0" smtClean="0"/>
              <a:t> </a:t>
            </a:r>
            <a:r>
              <a:rPr lang="en-US" sz="1600" b="1" cap="all" dirty="0" smtClean="0"/>
              <a:t>SETTING </a:t>
            </a:r>
            <a:r>
              <a:rPr lang="en-US" sz="1600" b="1" cap="all" dirty="0"/>
              <a:t>AND </a:t>
            </a:r>
            <a:r>
              <a:rPr lang="en-US" sz="1600" b="1" cap="all" dirty="0" smtClean="0"/>
              <a:t>SUBJECTS:</a:t>
            </a:r>
            <a:r>
              <a:rPr lang="el-GR" sz="1600" b="1" cap="all" dirty="0" smtClean="0"/>
              <a:t> </a:t>
            </a:r>
            <a:r>
              <a:rPr lang="en-US" sz="1600" dirty="0" smtClean="0"/>
              <a:t>This </a:t>
            </a:r>
            <a:r>
              <a:rPr lang="en-US" sz="1600" dirty="0"/>
              <a:t>was a medical record review of 899 subjects ages 3-20 presenting with Amplified Musculoskeletal </a:t>
            </a:r>
            <a:r>
              <a:rPr lang="en-US" sz="1600" dirty="0" err="1"/>
              <a:t>PainSyndrome</a:t>
            </a:r>
            <a:r>
              <a:rPr lang="en-US" sz="1600" dirty="0"/>
              <a:t>. Subjects were included if they presented to a single tertiary specialized clinic and obtained a diagnosis of AMPS between January 1, 2008 and December 31, </a:t>
            </a:r>
            <a:r>
              <a:rPr lang="en-US" sz="1600" dirty="0" smtClean="0"/>
              <a:t>2014.</a:t>
            </a:r>
            <a:r>
              <a:rPr lang="el-GR" sz="1600" dirty="0" smtClean="0"/>
              <a:t> </a:t>
            </a:r>
            <a:r>
              <a:rPr lang="en-US" sz="1600" b="1" cap="all" dirty="0" smtClean="0"/>
              <a:t>METHODS:</a:t>
            </a:r>
            <a:r>
              <a:rPr lang="el-GR" sz="1600" b="1" cap="all" dirty="0" smtClean="0"/>
              <a:t> </a:t>
            </a:r>
            <a:r>
              <a:rPr lang="en-US" sz="1600" dirty="0" smtClean="0"/>
              <a:t>Information </a:t>
            </a:r>
            <a:r>
              <a:rPr lang="en-US" sz="1600" dirty="0"/>
              <a:t>collected from subjects' medical records included: past medications, current outpatient medications, procedures, aids, therapies, studies, professionals seen, hospitalizations, and surgeries. Trends in medicalization were analyzed by year of initial </a:t>
            </a:r>
            <a:r>
              <a:rPr lang="en-US" sz="1600" dirty="0" smtClean="0"/>
              <a:t>visit.</a:t>
            </a:r>
            <a:r>
              <a:rPr lang="el-GR" sz="1600" dirty="0" smtClean="0"/>
              <a:t> </a:t>
            </a:r>
            <a:r>
              <a:rPr lang="en-US" sz="1600" b="1" cap="all" dirty="0" smtClean="0"/>
              <a:t>RESULTS:</a:t>
            </a:r>
            <a:r>
              <a:rPr lang="el-GR" sz="1600" b="1" cap="all" dirty="0" smtClean="0"/>
              <a:t> </a:t>
            </a:r>
            <a:r>
              <a:rPr lang="en-US" sz="1600" dirty="0" smtClean="0"/>
              <a:t>Medication </a:t>
            </a:r>
            <a:r>
              <a:rPr lang="en-US" sz="1600" dirty="0"/>
              <a:t>use, procedures, studies, therapies, professionals seen, hospitalizations, and surgeries in children with AMPS all increased significantly by year (P &lt; 0.001). The degree of physical dysfunction, pain, and the use of aids did not significantly </a:t>
            </a:r>
            <a:r>
              <a:rPr lang="en-US" sz="1600" dirty="0" smtClean="0"/>
              <a:t>increase.</a:t>
            </a:r>
            <a:r>
              <a:rPr lang="el-GR" sz="1600" dirty="0" smtClean="0"/>
              <a:t> </a:t>
            </a:r>
            <a:r>
              <a:rPr lang="en-US" sz="1600" b="1" cap="all" dirty="0" smtClean="0"/>
              <a:t>CONCLUSIONS:</a:t>
            </a:r>
            <a:r>
              <a:rPr lang="el-GR" sz="1600" b="1" cap="all" dirty="0" smtClean="0"/>
              <a:t> </a:t>
            </a:r>
            <a:r>
              <a:rPr lang="en-US" sz="1600" dirty="0" smtClean="0"/>
              <a:t>Children</a:t>
            </a:r>
            <a:r>
              <a:rPr lang="en-US" sz="1600" dirty="0"/>
              <a:t> with amplified musculoskeletal pain syndrome are becoming increasingly </a:t>
            </a:r>
            <a:r>
              <a:rPr lang="en-US" sz="1600" dirty="0" err="1"/>
              <a:t>medicalized</a:t>
            </a:r>
            <a:r>
              <a:rPr lang="en-US" sz="1600" dirty="0"/>
              <a:t>. Increased medicalization introduces risk of iatrogenic injury and burdens families with unnecessary medical costs. The significant increase in medicalization of children with AMPS is not related to an increase in patient reported pain, which is evidenced by the lack of significant increase in patients' pain score, pain duration, or functional disability at the time of their initial evaluation.</a:t>
            </a:r>
          </a:p>
        </p:txBody>
      </p:sp>
    </p:spTree>
    <p:extLst>
      <p:ext uri="{BB962C8B-B14F-4D97-AF65-F5344CB8AC3E}">
        <p14:creationId xmlns:p14="http://schemas.microsoft.com/office/powerpoint/2010/main" val="30052036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n-US" sz="2000" u="sng" dirty="0">
                <a:hlinkClick r:id="rId2" tooltip="Pediatrics."/>
              </a:rPr>
              <a:t>Pediatrics.</a:t>
            </a:r>
            <a:r>
              <a:rPr lang="en-US" sz="2000" dirty="0"/>
              <a:t> 1988 Apr;81(4):572-8.</a:t>
            </a:r>
            <a:br>
              <a:rPr lang="en-US" sz="2000" dirty="0"/>
            </a:br>
            <a:r>
              <a:rPr lang="en-US" sz="2000" b="1" dirty="0" err="1"/>
              <a:t>Psychologic</a:t>
            </a:r>
            <a:r>
              <a:rPr lang="en-US" sz="2000" b="1" dirty="0"/>
              <a:t> aspects of childhood reflex neurovascular dystrophy.</a:t>
            </a:r>
            <a:br>
              <a:rPr lang="en-US" sz="2000" b="1" dirty="0"/>
            </a:br>
            <a:r>
              <a:rPr lang="en-US" sz="2000" u="sng" dirty="0">
                <a:hlinkClick r:id="rId3"/>
              </a:rPr>
              <a:t>Sherry </a:t>
            </a:r>
            <a:r>
              <a:rPr lang="en-US" sz="2000" u="sng" dirty="0" smtClean="0">
                <a:hlinkClick r:id="rId3"/>
              </a:rPr>
              <a:t>DD</a:t>
            </a:r>
            <a:r>
              <a:rPr lang="en-US" sz="2000" dirty="0" smtClean="0"/>
              <a:t>,</a:t>
            </a:r>
            <a:r>
              <a:rPr lang="en-US" sz="2000" dirty="0"/>
              <a:t> </a:t>
            </a:r>
            <a:r>
              <a:rPr lang="en-US" sz="2000" u="sng" dirty="0">
                <a:hlinkClick r:id="rId4"/>
              </a:rPr>
              <a:t>Weisman R</a:t>
            </a:r>
            <a:r>
              <a:rPr lang="en-US" sz="2000" dirty="0"/>
              <a:t>.</a:t>
            </a:r>
            <a:br>
              <a:rPr lang="en-US" sz="2000" dirty="0"/>
            </a:br>
            <a:endParaRPr lang="el-GR" sz="2000" dirty="0"/>
          </a:p>
        </p:txBody>
      </p:sp>
      <p:sp>
        <p:nvSpPr>
          <p:cNvPr id="3" name="Θέση περιεχομένου 2"/>
          <p:cNvSpPr>
            <a:spLocks noGrp="1"/>
          </p:cNvSpPr>
          <p:nvPr>
            <p:ph idx="1"/>
          </p:nvPr>
        </p:nvSpPr>
        <p:spPr>
          <a:xfrm>
            <a:off x="457200" y="1600200"/>
            <a:ext cx="8229600" cy="4997152"/>
          </a:xfrm>
        </p:spPr>
        <p:txBody>
          <a:bodyPr>
            <a:normAutofit fontScale="62500" lnSpcReduction="20000"/>
          </a:bodyPr>
          <a:lstStyle/>
          <a:p>
            <a:r>
              <a:rPr lang="en-US" b="1" dirty="0" smtClean="0"/>
              <a:t>Abstract</a:t>
            </a:r>
            <a:endParaRPr lang="en-US" b="1" dirty="0"/>
          </a:p>
          <a:p>
            <a:r>
              <a:rPr lang="en-US" dirty="0"/>
              <a:t>Psychosocial factors in 21 families with children affected by reflex neurovascular dystrophy were studied. Each family was interviewed and given a battery of standardized </a:t>
            </a:r>
            <a:r>
              <a:rPr lang="en-US" dirty="0" err="1"/>
              <a:t>psychologic</a:t>
            </a:r>
            <a:r>
              <a:rPr lang="en-US" dirty="0"/>
              <a:t> tests. Two distinct types of families were identified. Fifteen families showed high internal cohesion, expressiveness, and organization and low levels of conflict. Six families showed high overt conflict with low levels of family cohesion, expressiveness, and organization. In all families parental enmeshment with the patient was present. Marital discord was present in 12 families. Thirteen patients had significant school problems (ten had learning disabilities). Although most of </a:t>
            </a:r>
            <a:r>
              <a:rPr lang="en-US" dirty="0" err="1"/>
              <a:t>thechildren</a:t>
            </a:r>
            <a:r>
              <a:rPr lang="en-US" dirty="0"/>
              <a:t> were described as especially bright, only four had above average intelligence test scores. Four had a history of sexual abuse. The patients and their mothers perceived the health problem as significantly worse than did children with arthritis from whom similar scores had been obtained. Possible role models with similar symptoms were reported by ten patients. These data support the concept that childhood reflex neurovascular dystrophy is frequently a stress-related disease; the therapeutic approach to treating </a:t>
            </a:r>
            <a:r>
              <a:rPr lang="en-US" dirty="0" err="1"/>
              <a:t>thesechildren</a:t>
            </a:r>
            <a:r>
              <a:rPr lang="en-US" dirty="0"/>
              <a:t> and their families must take these psychosocial factors into account.</a:t>
            </a:r>
          </a:p>
          <a:p>
            <a:endParaRPr lang="el-GR" dirty="0"/>
          </a:p>
        </p:txBody>
      </p:sp>
    </p:spTree>
    <p:extLst>
      <p:ext uri="{BB962C8B-B14F-4D97-AF65-F5344CB8AC3E}">
        <p14:creationId xmlns:p14="http://schemas.microsoft.com/office/powerpoint/2010/main" val="1497062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Video</a:t>
            </a:r>
            <a:endParaRPr lang="el-GR" dirty="0"/>
          </a:p>
        </p:txBody>
      </p:sp>
      <p:pic>
        <p:nvPicPr>
          <p:cNvPr id="4" name="20160531_125807">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74638"/>
            <a:ext cx="9113048" cy="5746650"/>
          </a:xfrm>
        </p:spPr>
      </p:pic>
    </p:spTree>
    <p:extLst>
      <p:ext uri="{BB962C8B-B14F-4D97-AF65-F5344CB8AC3E}">
        <p14:creationId xmlns:p14="http://schemas.microsoft.com/office/powerpoint/2010/main" val="19778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Autofit/>
          </a:bodyPr>
          <a:lstStyle/>
          <a:p>
            <a:r>
              <a:rPr lang="en-US" sz="1600" u="sng" dirty="0" err="1">
                <a:hlinkClick r:id="rId2" tooltip="Current rheumatology reports."/>
              </a:rPr>
              <a:t>Curr</a:t>
            </a:r>
            <a:r>
              <a:rPr lang="en-US" sz="1600" u="sng" dirty="0">
                <a:hlinkClick r:id="rId2" tooltip="Current rheumatology reports."/>
              </a:rPr>
              <a:t> </a:t>
            </a:r>
            <a:r>
              <a:rPr lang="en-US" sz="1600" u="sng" dirty="0" err="1">
                <a:hlinkClick r:id="rId2" tooltip="Current rheumatology reports."/>
              </a:rPr>
              <a:t>Rheumatol</a:t>
            </a:r>
            <a:r>
              <a:rPr lang="en-US" sz="1600" u="sng" dirty="0">
                <a:hlinkClick r:id="rId2" tooltip="Current rheumatology reports."/>
              </a:rPr>
              <a:t> Rep.</a:t>
            </a:r>
            <a:r>
              <a:rPr lang="en-US" sz="1600" dirty="0"/>
              <a:t> 2000 Aug;2(4):337-42.</a:t>
            </a:r>
          </a:p>
          <a:p>
            <a:r>
              <a:rPr lang="en-US" sz="1600" b="1" dirty="0"/>
              <a:t>Pain syndromes in children.</a:t>
            </a:r>
          </a:p>
          <a:p>
            <a:r>
              <a:rPr lang="en-US" sz="1600" u="sng" dirty="0">
                <a:hlinkClick r:id="rId3"/>
              </a:rPr>
              <a:t>Sherry DD</a:t>
            </a:r>
            <a:r>
              <a:rPr lang="en-US" sz="1600" baseline="30000" dirty="0"/>
              <a:t>1</a:t>
            </a:r>
            <a:r>
              <a:rPr lang="en-US" sz="1600" dirty="0"/>
              <a:t>.</a:t>
            </a:r>
          </a:p>
          <a:p>
            <a:r>
              <a:rPr lang="en-US" sz="1600" b="1" dirty="0" smtClean="0"/>
              <a:t>Abstract</a:t>
            </a:r>
            <a:endParaRPr lang="en-US" sz="1600" b="1" dirty="0"/>
          </a:p>
          <a:p>
            <a:r>
              <a:rPr lang="en-US" sz="1600" dirty="0"/>
              <a:t>The pediatric rheumatologist cares for children who may have a wide variety of causes of musculoskeletal pain. These include such diverse conditions as arthritis, low-back pain, hypermobility, metabolic bone pain, and amplified pain syndromes such as complex regional pain syndrome and fibromyalgia. This review examines the recent literature on these and other conditions causing musculoskeletal pain in children and adolescents. Overall, headway is being made, but </a:t>
            </a:r>
            <a:r>
              <a:rPr lang="en-US" sz="1600" b="1" dirty="0">
                <a:solidFill>
                  <a:srgbClr val="FF0000"/>
                </a:solidFill>
              </a:rPr>
              <a:t>differentiating soma from psyche remains a problem</a:t>
            </a:r>
            <a:r>
              <a:rPr lang="en-US" sz="1600" dirty="0"/>
              <a:t>. This is perhaps due to the marked and unique effect pain brings to each of us. Children are different from adults in causes, presentations, and outcome. Vigilance in history, physical examination, and judicious use of laboratory investigations are usually sufficient in establishing a diagnosis, as well as an appreciation for the variety of presentations each condition can manifest</a:t>
            </a:r>
          </a:p>
          <a:p>
            <a:endParaRPr lang="el-GR" sz="1600" dirty="0"/>
          </a:p>
        </p:txBody>
      </p:sp>
    </p:spTree>
    <p:extLst>
      <p:ext uri="{BB962C8B-B14F-4D97-AF65-F5344CB8AC3E}">
        <p14:creationId xmlns:p14="http://schemas.microsoft.com/office/powerpoint/2010/main" val="506978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Take home message</a:t>
            </a:r>
            <a:endParaRPr lang="el-GR" dirty="0"/>
          </a:p>
        </p:txBody>
      </p:sp>
      <p:sp>
        <p:nvSpPr>
          <p:cNvPr id="3" name="Θέση περιεχομένου 2"/>
          <p:cNvSpPr>
            <a:spLocks noGrp="1"/>
          </p:cNvSpPr>
          <p:nvPr>
            <p:ph idx="1"/>
          </p:nvPr>
        </p:nvSpPr>
        <p:spPr>
          <a:xfrm>
            <a:off x="457200" y="1600200"/>
            <a:ext cx="8229600" cy="5573216"/>
          </a:xfrm>
        </p:spPr>
        <p:txBody>
          <a:bodyPr>
            <a:normAutofit fontScale="47500" lnSpcReduction="20000"/>
          </a:bodyPr>
          <a:lstStyle/>
          <a:p>
            <a:r>
              <a:rPr lang="en-US" u="sng" dirty="0">
                <a:hlinkClick r:id="rId2" tooltip="Rheumatic diseases clinics of North America."/>
              </a:rPr>
              <a:t>Rheum Dis </a:t>
            </a:r>
            <a:r>
              <a:rPr lang="en-US" u="sng" dirty="0" err="1">
                <a:hlinkClick r:id="rId2" tooltip="Rheumatic diseases clinics of North America."/>
              </a:rPr>
              <a:t>Clin</a:t>
            </a:r>
            <a:r>
              <a:rPr lang="en-US" u="sng" dirty="0">
                <a:hlinkClick r:id="rId2" tooltip="Rheumatic diseases clinics of North America."/>
              </a:rPr>
              <a:t> North Am.</a:t>
            </a:r>
            <a:r>
              <a:rPr lang="en-US" dirty="0"/>
              <a:t> 2002 Aug;28(3):669-85.</a:t>
            </a:r>
          </a:p>
          <a:p>
            <a:r>
              <a:rPr lang="en-US" b="1" dirty="0"/>
              <a:t>The idiopathic musculoskeletal pain syndromes in childhood.</a:t>
            </a:r>
          </a:p>
          <a:p>
            <a:r>
              <a:rPr lang="en-US" u="sng" dirty="0">
                <a:hlinkClick r:id="rId3"/>
              </a:rPr>
              <a:t>Sherry DD</a:t>
            </a:r>
            <a:r>
              <a:rPr lang="en-US" baseline="30000" dirty="0"/>
              <a:t>1</a:t>
            </a:r>
            <a:r>
              <a:rPr lang="en-US" dirty="0"/>
              <a:t>, </a:t>
            </a:r>
            <a:r>
              <a:rPr lang="en-US" u="sng" dirty="0" err="1">
                <a:hlinkClick r:id="rId4"/>
              </a:rPr>
              <a:t>Malleson</a:t>
            </a:r>
            <a:r>
              <a:rPr lang="en-US" u="sng" dirty="0">
                <a:hlinkClick r:id="rId4"/>
              </a:rPr>
              <a:t> PN</a:t>
            </a:r>
            <a:r>
              <a:rPr lang="en-US" dirty="0"/>
              <a:t>.</a:t>
            </a:r>
          </a:p>
          <a:p>
            <a:r>
              <a:rPr lang="en-US" b="1" dirty="0" smtClean="0"/>
              <a:t>Abstract</a:t>
            </a:r>
            <a:endParaRPr lang="en-US" b="1" dirty="0"/>
          </a:p>
          <a:p>
            <a:r>
              <a:rPr lang="en-US" sz="4000" dirty="0"/>
              <a:t>Idiopathic musculoskeletal pain syndromes in children have a variety of manifestations; they can be diffuse or well localized, constant or intermittent, with or without autonomic symptoms and signs, completely incapacitating or not limiting activities, and they can tax the physician's diagnostic skill. </a:t>
            </a:r>
            <a:r>
              <a:rPr lang="en-US" sz="4000" b="1" dirty="0"/>
              <a:t>A careful history and examination is usually all that is needed to make a diagnosis, </a:t>
            </a:r>
            <a:r>
              <a:rPr lang="en-US" sz="4000" dirty="0"/>
              <a:t>although the differential diagnosis is large and might require laboratory and radiographic investigation. </a:t>
            </a:r>
            <a:r>
              <a:rPr lang="en-US" sz="4000" b="1" dirty="0"/>
              <a:t>Pain and functional assessment help track the progress with therapy. </a:t>
            </a:r>
            <a:r>
              <a:rPr lang="en-US" sz="4000" dirty="0"/>
              <a:t>Intense exercise therapy is associated with the best outcome. </a:t>
            </a:r>
            <a:r>
              <a:rPr lang="en-US" sz="4000" dirty="0" err="1"/>
              <a:t>Psychologic</a:t>
            </a:r>
            <a:r>
              <a:rPr lang="en-US" sz="4000" dirty="0"/>
              <a:t> issues should be evaluated to determine if further </a:t>
            </a:r>
            <a:r>
              <a:rPr lang="en-US" sz="4000" dirty="0" err="1"/>
              <a:t>psychologic</a:t>
            </a:r>
            <a:r>
              <a:rPr lang="en-US" sz="4000" dirty="0"/>
              <a:t> intervention is indicated. </a:t>
            </a:r>
            <a:r>
              <a:rPr lang="en-US" sz="4000" b="1" dirty="0"/>
              <a:t>The medium-term outcome is probably good for most of these children</a:t>
            </a:r>
            <a:r>
              <a:rPr lang="en-US" sz="4000" dirty="0"/>
              <a:t>, but the long-term prognosis is unknown. One must be aware that other manifestations of </a:t>
            </a:r>
            <a:r>
              <a:rPr lang="en-US" sz="4000" dirty="0" err="1"/>
              <a:t>psychologic</a:t>
            </a:r>
            <a:r>
              <a:rPr lang="en-US" sz="4000" dirty="0"/>
              <a:t> problems might emerge. </a:t>
            </a:r>
            <a:r>
              <a:rPr lang="en-US" sz="4000" b="1" dirty="0"/>
              <a:t>By the time </a:t>
            </a:r>
            <a:r>
              <a:rPr lang="en-US" sz="4000" b="1" dirty="0" smtClean="0"/>
              <a:t>these</a:t>
            </a:r>
            <a:r>
              <a:rPr lang="el-GR" sz="4000" b="1" dirty="0" smtClean="0"/>
              <a:t> </a:t>
            </a:r>
            <a:r>
              <a:rPr lang="en-US" sz="4000" b="1" dirty="0" smtClean="0"/>
              <a:t>children</a:t>
            </a:r>
            <a:r>
              <a:rPr lang="en-US" sz="4000" b="1" dirty="0"/>
              <a:t> and their families see the rheumatologist they are desperate and can be frustrating to work with due to their difficulty in accepting any kind of </a:t>
            </a:r>
            <a:r>
              <a:rPr lang="en-US" sz="4000" b="1" dirty="0" err="1"/>
              <a:t>psychologic</a:t>
            </a:r>
            <a:r>
              <a:rPr lang="en-US" sz="4000" b="1" dirty="0"/>
              <a:t> element to the pain and its associated disability. Nevertheless, it is rewarding to help the </a:t>
            </a:r>
            <a:r>
              <a:rPr lang="en-US" sz="4000" b="1" dirty="0" err="1"/>
              <a:t>childrenunderstand</a:t>
            </a:r>
            <a:r>
              <a:rPr lang="en-US" sz="4000" b="1" dirty="0"/>
              <a:t> and work through their pain so they can resume normal lives.</a:t>
            </a:r>
          </a:p>
          <a:p>
            <a:endParaRPr lang="el-GR" dirty="0"/>
          </a:p>
        </p:txBody>
      </p:sp>
    </p:spTree>
    <p:extLst>
      <p:ext uri="{BB962C8B-B14F-4D97-AF65-F5344CB8AC3E}">
        <p14:creationId xmlns:p14="http://schemas.microsoft.com/office/powerpoint/2010/main" val="84527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err="1" smtClean="0"/>
              <a:t>Συνοδά</a:t>
            </a:r>
            <a:r>
              <a:rPr lang="el-GR" sz="3200" dirty="0" smtClean="0"/>
              <a:t> συμπτώματα…</a:t>
            </a:r>
            <a:endParaRPr lang="el-GR" sz="3200" dirty="0"/>
          </a:p>
        </p:txBody>
      </p:sp>
      <p:sp>
        <p:nvSpPr>
          <p:cNvPr id="3" name="Θέση περιεχομένου 2"/>
          <p:cNvSpPr>
            <a:spLocks noGrp="1"/>
          </p:cNvSpPr>
          <p:nvPr>
            <p:ph idx="1"/>
          </p:nvPr>
        </p:nvSpPr>
        <p:spPr/>
        <p:txBody>
          <a:bodyPr>
            <a:normAutofit/>
          </a:bodyPr>
          <a:lstStyle/>
          <a:p>
            <a:pPr>
              <a:lnSpc>
                <a:spcPct val="150000"/>
              </a:lnSpc>
            </a:pPr>
            <a:r>
              <a:rPr lang="el-GR" sz="2800" dirty="0"/>
              <a:t>Προ </a:t>
            </a:r>
            <a:r>
              <a:rPr lang="el-GR" sz="2800" dirty="0" smtClean="0"/>
              <a:t>5ημέρου:+ σύστοιχες </a:t>
            </a:r>
            <a:r>
              <a:rPr lang="el-GR" sz="2800" dirty="0"/>
              <a:t>επώδυνες αιμωδίες…</a:t>
            </a:r>
          </a:p>
          <a:p>
            <a:pPr>
              <a:lnSpc>
                <a:spcPct val="150000"/>
              </a:lnSpc>
            </a:pPr>
            <a:r>
              <a:rPr lang="el-GR" sz="2800" dirty="0"/>
              <a:t>Ατομικό ιστορικό: Κεφαλαλγία Αρ </a:t>
            </a:r>
            <a:r>
              <a:rPr lang="el-GR" sz="2800" dirty="0" smtClean="0"/>
              <a:t>βρεγματικά,</a:t>
            </a:r>
            <a:r>
              <a:rPr lang="el-GR" sz="2800" dirty="0"/>
              <a:t> </a:t>
            </a:r>
            <a:r>
              <a:rPr lang="el-GR" sz="2800" dirty="0" smtClean="0"/>
              <a:t>χωρίς:</a:t>
            </a:r>
          </a:p>
          <a:p>
            <a:pPr lvl="1">
              <a:lnSpc>
                <a:spcPct val="150000"/>
              </a:lnSpc>
            </a:pPr>
            <a:r>
              <a:rPr lang="el-GR" dirty="0" smtClean="0"/>
              <a:t>ενδείξεις </a:t>
            </a:r>
            <a:r>
              <a:rPr lang="el-GR" dirty="0" err="1"/>
              <a:t>ενδοκράνιας</a:t>
            </a:r>
            <a:r>
              <a:rPr lang="el-GR" dirty="0"/>
              <a:t> </a:t>
            </a:r>
            <a:r>
              <a:rPr lang="el-GR" dirty="0" smtClean="0"/>
              <a:t>υπέρτασης</a:t>
            </a:r>
          </a:p>
          <a:p>
            <a:pPr lvl="1">
              <a:lnSpc>
                <a:spcPct val="150000"/>
              </a:lnSpc>
            </a:pPr>
            <a:r>
              <a:rPr lang="el-GR" dirty="0" smtClean="0"/>
              <a:t> χωρίς περιορισμό δραστηριοτήτων</a:t>
            </a:r>
          </a:p>
          <a:p>
            <a:pPr lvl="1">
              <a:lnSpc>
                <a:spcPct val="150000"/>
              </a:lnSpc>
            </a:pPr>
            <a:r>
              <a:rPr lang="el-GR" dirty="0" smtClean="0"/>
              <a:t>Κάταγμα δε χεριού σε ηλικία 5χρ</a:t>
            </a:r>
            <a:endParaRPr lang="el-GR" dirty="0"/>
          </a:p>
        </p:txBody>
      </p:sp>
    </p:spTree>
    <p:extLst>
      <p:ext uri="{BB962C8B-B14F-4D97-AF65-F5344CB8AC3E}">
        <p14:creationId xmlns:p14="http://schemas.microsoft.com/office/powerpoint/2010/main" val="35968142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95536" y="0"/>
            <a:ext cx="8229600" cy="1143000"/>
          </a:xfrm>
        </p:spPr>
        <p:txBody>
          <a:bodyPr>
            <a:normAutofit/>
          </a:bodyPr>
          <a:lstStyle/>
          <a:p>
            <a:r>
              <a:rPr lang="el-GR" sz="3200" dirty="0" smtClean="0"/>
              <a:t>1</a:t>
            </a:r>
            <a:r>
              <a:rPr lang="el-GR" sz="3200" baseline="30000" dirty="0" smtClean="0"/>
              <a:t>η</a:t>
            </a:r>
            <a:r>
              <a:rPr lang="el-GR" sz="3200" dirty="0" smtClean="0"/>
              <a:t> περίπτωση </a:t>
            </a:r>
            <a:endParaRPr lang="el-GR" sz="3200" dirty="0"/>
          </a:p>
        </p:txBody>
      </p:sp>
      <p:sp>
        <p:nvSpPr>
          <p:cNvPr id="3" name="Θέση περιεχομένου 2"/>
          <p:cNvSpPr>
            <a:spLocks noGrp="1"/>
          </p:cNvSpPr>
          <p:nvPr>
            <p:ph idx="1"/>
          </p:nvPr>
        </p:nvSpPr>
        <p:spPr>
          <a:xfrm>
            <a:off x="323528" y="1052736"/>
            <a:ext cx="8507288" cy="4925144"/>
          </a:xfrm>
        </p:spPr>
        <p:txBody>
          <a:bodyPr>
            <a:normAutofit fontScale="92500" lnSpcReduction="10000"/>
          </a:bodyPr>
          <a:lstStyle/>
          <a:p>
            <a:pPr marL="0" indent="0">
              <a:lnSpc>
                <a:spcPct val="150000"/>
              </a:lnSpc>
              <a:buNone/>
            </a:pPr>
            <a:r>
              <a:rPr lang="el-GR" sz="2400" dirty="0" smtClean="0"/>
              <a:t>Γιάννα 11 </a:t>
            </a:r>
            <a:r>
              <a:rPr lang="el-GR" sz="2400" dirty="0" err="1" smtClean="0"/>
              <a:t>χρ</a:t>
            </a:r>
            <a:r>
              <a:rPr lang="el-GR" sz="2400" dirty="0" smtClean="0"/>
              <a:t>, μεσαίο παιδί (αδελφή 14χρ, αδελφός 8χρ )</a:t>
            </a:r>
          </a:p>
          <a:p>
            <a:pPr>
              <a:lnSpc>
                <a:spcPct val="150000"/>
              </a:lnSpc>
            </a:pPr>
            <a:r>
              <a:rPr lang="el-GR" sz="2400" dirty="0" smtClean="0"/>
              <a:t>«Ιδιάζον» εξάνθημα Δε αντιβραχίου και άκρας χειρός από 2μήνου</a:t>
            </a:r>
          </a:p>
          <a:p>
            <a:pPr>
              <a:lnSpc>
                <a:spcPct val="150000"/>
              </a:lnSpc>
            </a:pPr>
            <a:r>
              <a:rPr lang="el-GR" sz="2400" dirty="0" err="1" smtClean="0"/>
              <a:t>Υπόχρωες</a:t>
            </a:r>
            <a:r>
              <a:rPr lang="el-GR" sz="2400" dirty="0" smtClean="0"/>
              <a:t> κηλίδες  &lt;0.5 </a:t>
            </a:r>
            <a:r>
              <a:rPr lang="en-US" sz="2400" dirty="0" smtClean="0"/>
              <a:t>cm</a:t>
            </a:r>
            <a:r>
              <a:rPr lang="el-GR" sz="2400" dirty="0" smtClean="0"/>
              <a:t>, </a:t>
            </a:r>
          </a:p>
          <a:p>
            <a:pPr>
              <a:lnSpc>
                <a:spcPct val="150000"/>
              </a:lnSpc>
            </a:pPr>
            <a:r>
              <a:rPr lang="el-GR" sz="2400" dirty="0" err="1" smtClean="0"/>
              <a:t>μικροκηλιδώδες</a:t>
            </a:r>
            <a:r>
              <a:rPr lang="el-GR" sz="2400" dirty="0" smtClean="0"/>
              <a:t> εξάνθημα, </a:t>
            </a:r>
          </a:p>
          <a:p>
            <a:pPr>
              <a:lnSpc>
                <a:spcPct val="150000"/>
              </a:lnSpc>
            </a:pPr>
            <a:r>
              <a:rPr lang="el-GR" sz="2400" dirty="0" err="1" smtClean="0"/>
              <a:t>συνοδές</a:t>
            </a:r>
            <a:r>
              <a:rPr lang="el-GR" sz="2400" dirty="0" smtClean="0"/>
              <a:t> </a:t>
            </a:r>
            <a:r>
              <a:rPr lang="el-GR" sz="2400" dirty="0" err="1" smtClean="0"/>
              <a:t>πετέχειες</a:t>
            </a:r>
            <a:r>
              <a:rPr lang="el-GR" sz="2400" dirty="0" smtClean="0"/>
              <a:t> …εμφανίζεται με τη φορά της βαρύτητας</a:t>
            </a:r>
          </a:p>
          <a:p>
            <a:pPr>
              <a:lnSpc>
                <a:spcPct val="150000"/>
              </a:lnSpc>
            </a:pPr>
            <a:r>
              <a:rPr lang="el-GR" sz="2400" dirty="0" smtClean="0"/>
              <a:t>Υποχωρεί  σε θέση ανύψωσης (</a:t>
            </a:r>
            <a:r>
              <a:rPr lang="el-GR" sz="2400" dirty="0" err="1" smtClean="0"/>
              <a:t>αντιβαρύτητα</a:t>
            </a:r>
            <a:r>
              <a:rPr lang="el-GR" sz="2400" dirty="0" smtClean="0"/>
              <a:t>)</a:t>
            </a:r>
          </a:p>
          <a:p>
            <a:pPr>
              <a:lnSpc>
                <a:spcPct val="150000"/>
              </a:lnSpc>
            </a:pPr>
            <a:r>
              <a:rPr lang="el-GR" sz="2400" dirty="0" smtClean="0"/>
              <a:t>Προ 5ημερου:</a:t>
            </a:r>
            <a:r>
              <a:rPr lang="el-GR" sz="2400" dirty="0"/>
              <a:t>+</a:t>
            </a:r>
            <a:r>
              <a:rPr lang="el-GR" sz="2400" dirty="0" smtClean="0"/>
              <a:t>σύστοιχες επώδυνες αιμωδίες…</a:t>
            </a:r>
          </a:p>
          <a:p>
            <a:pPr>
              <a:lnSpc>
                <a:spcPct val="150000"/>
              </a:lnSpc>
            </a:pPr>
            <a:r>
              <a:rPr lang="el-GR" sz="2400" dirty="0"/>
              <a:t>Ατομικό </a:t>
            </a:r>
            <a:r>
              <a:rPr lang="el-GR" sz="2400" dirty="0" smtClean="0"/>
              <a:t>ιστορικό: Κεφαλαλγία Αρ βρεγματικά χωρίς ενδείξεις </a:t>
            </a:r>
            <a:r>
              <a:rPr lang="el-GR" sz="2400" dirty="0" err="1" smtClean="0"/>
              <a:t>ενδοκράνιας</a:t>
            </a:r>
            <a:r>
              <a:rPr lang="el-GR" sz="2400" dirty="0" smtClean="0"/>
              <a:t> </a:t>
            </a:r>
            <a:r>
              <a:rPr lang="el-GR" sz="2400" dirty="0" err="1" smtClean="0"/>
              <a:t>υπέρτασης…ούτε</a:t>
            </a:r>
            <a:r>
              <a:rPr lang="el-GR" sz="2400" dirty="0" smtClean="0"/>
              <a:t> περιορισμού δραστηριοτήτων</a:t>
            </a:r>
            <a:endParaRPr lang="el-GR" sz="2400" dirty="0"/>
          </a:p>
          <a:p>
            <a:pPr>
              <a:lnSpc>
                <a:spcPct val="150000"/>
              </a:lnSpc>
            </a:pPr>
            <a:endParaRPr lang="el-GR" sz="2400" dirty="0"/>
          </a:p>
        </p:txBody>
      </p:sp>
    </p:spTree>
    <p:extLst>
      <p:ext uri="{BB962C8B-B14F-4D97-AF65-F5344CB8AC3E}">
        <p14:creationId xmlns:p14="http://schemas.microsoft.com/office/powerpoint/2010/main" val="2136465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dirty="0" smtClean="0"/>
              <a:t>Διερεύνηση…. (1)</a:t>
            </a:r>
            <a:endParaRPr lang="el-GR" sz="3200" dirty="0"/>
          </a:p>
        </p:txBody>
      </p:sp>
      <p:sp>
        <p:nvSpPr>
          <p:cNvPr id="3" name="Θέση περιεχομένου 2"/>
          <p:cNvSpPr>
            <a:spLocks noGrp="1"/>
          </p:cNvSpPr>
          <p:nvPr>
            <p:ph idx="1"/>
          </p:nvPr>
        </p:nvSpPr>
        <p:spPr>
          <a:xfrm>
            <a:off x="395536" y="1628800"/>
            <a:ext cx="8640960" cy="4525963"/>
          </a:xfrm>
        </p:spPr>
        <p:txBody>
          <a:bodyPr>
            <a:normAutofit fontScale="92500"/>
          </a:bodyPr>
          <a:lstStyle/>
          <a:p>
            <a:pPr>
              <a:lnSpc>
                <a:spcPct val="150000"/>
              </a:lnSpc>
            </a:pPr>
            <a:r>
              <a:rPr lang="el-GR" sz="2800" dirty="0" smtClean="0"/>
              <a:t>Χωρίς διαφορά θερμοκρασίας Δε και Αρ άνω άκρου</a:t>
            </a:r>
          </a:p>
          <a:p>
            <a:pPr>
              <a:lnSpc>
                <a:spcPct val="150000"/>
              </a:lnSpc>
            </a:pPr>
            <a:r>
              <a:rPr lang="el-GR" sz="2800" dirty="0"/>
              <a:t>Ψηλαφητές </a:t>
            </a:r>
            <a:r>
              <a:rPr lang="el-GR" sz="2800" dirty="0" err="1"/>
              <a:t>σφύξεις</a:t>
            </a:r>
            <a:r>
              <a:rPr lang="el-GR" sz="2800" dirty="0"/>
              <a:t> άνω/ κάτω </a:t>
            </a:r>
            <a:r>
              <a:rPr lang="el-GR" sz="2800" dirty="0" smtClean="0"/>
              <a:t>άκρων, </a:t>
            </a:r>
            <a:r>
              <a:rPr lang="el-GR" sz="2800" dirty="0" err="1" smtClean="0"/>
              <a:t>σφύξεις</a:t>
            </a:r>
            <a:r>
              <a:rPr lang="el-GR" sz="2800" dirty="0" smtClean="0"/>
              <a:t> </a:t>
            </a:r>
            <a:r>
              <a:rPr lang="el-GR" sz="2800" dirty="0"/>
              <a:t>88/</a:t>
            </a:r>
            <a:r>
              <a:rPr lang="en-US" sz="2800" dirty="0"/>
              <a:t>min, </a:t>
            </a:r>
            <a:endParaRPr lang="el-GR" sz="2800" dirty="0"/>
          </a:p>
          <a:p>
            <a:pPr>
              <a:lnSpc>
                <a:spcPct val="150000"/>
              </a:lnSpc>
            </a:pPr>
            <a:r>
              <a:rPr lang="el-GR" sz="2800" dirty="0" smtClean="0"/>
              <a:t>ΑΠ</a:t>
            </a:r>
            <a:r>
              <a:rPr lang="en-US" sz="2800" dirty="0" smtClean="0"/>
              <a:t> 111/66</a:t>
            </a:r>
            <a:r>
              <a:rPr lang="el-GR" sz="2800" dirty="0" smtClean="0"/>
              <a:t>, </a:t>
            </a:r>
            <a:r>
              <a:rPr lang="en-US" sz="2800" dirty="0" smtClean="0"/>
              <a:t> </a:t>
            </a:r>
            <a:r>
              <a:rPr lang="el-GR" sz="2800" dirty="0" smtClean="0"/>
              <a:t>χωρίς  σημαντική διαφορά   στα 2 άνω άκρα ή άνω/ κάτω άκρα. </a:t>
            </a:r>
          </a:p>
          <a:p>
            <a:pPr>
              <a:lnSpc>
                <a:spcPct val="150000"/>
              </a:lnSpc>
            </a:pPr>
            <a:r>
              <a:rPr lang="el-GR" sz="2800" dirty="0" smtClean="0"/>
              <a:t>Νευρολογική εξέταση: ήπια υπαισθησία άνω άκρου(???)</a:t>
            </a:r>
            <a:r>
              <a:rPr lang="en-US" sz="2800" dirty="0" smtClean="0"/>
              <a:t>, </a:t>
            </a:r>
            <a:r>
              <a:rPr lang="el-GR" sz="2800" dirty="0" err="1" smtClean="0"/>
              <a:t>Μυικός</a:t>
            </a:r>
            <a:r>
              <a:rPr lang="el-GR" sz="2800" dirty="0" smtClean="0"/>
              <a:t> Τόνος </a:t>
            </a:r>
            <a:r>
              <a:rPr lang="el-GR" sz="2800" dirty="0" err="1" smtClean="0"/>
              <a:t>κφ</a:t>
            </a:r>
            <a:endParaRPr lang="el-GR" sz="2800" dirty="0" smtClean="0"/>
          </a:p>
          <a:p>
            <a:pPr>
              <a:lnSpc>
                <a:spcPct val="150000"/>
              </a:lnSpc>
            </a:pPr>
            <a:endParaRPr lang="el-GR" sz="2800" dirty="0" smtClean="0"/>
          </a:p>
          <a:p>
            <a:pPr>
              <a:lnSpc>
                <a:spcPct val="150000"/>
              </a:lnSpc>
            </a:pPr>
            <a:endParaRPr lang="el-GR" sz="2800" dirty="0"/>
          </a:p>
        </p:txBody>
      </p:sp>
    </p:spTree>
    <p:extLst>
      <p:ext uri="{BB962C8B-B14F-4D97-AF65-F5344CB8AC3E}">
        <p14:creationId xmlns:p14="http://schemas.microsoft.com/office/powerpoint/2010/main" val="1535890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95536" y="1268760"/>
            <a:ext cx="8229600" cy="4997152"/>
          </a:xfrm>
        </p:spPr>
        <p:txBody>
          <a:bodyPr>
            <a:normAutofit/>
          </a:bodyPr>
          <a:lstStyle/>
          <a:p>
            <a:pPr marL="0" indent="0">
              <a:lnSpc>
                <a:spcPct val="160000"/>
              </a:lnSpc>
              <a:buNone/>
            </a:pPr>
            <a:r>
              <a:rPr lang="el-GR" sz="2400" dirty="0" smtClean="0"/>
              <a:t>Εργαστηριακός  έλεγχος: </a:t>
            </a:r>
            <a:r>
              <a:rPr lang="el-GR" sz="2400" dirty="0" err="1" smtClean="0"/>
              <a:t>κφ</a:t>
            </a:r>
            <a:endParaRPr lang="el-GR" sz="2400" dirty="0" smtClean="0"/>
          </a:p>
        </p:txBody>
      </p:sp>
      <p:sp>
        <p:nvSpPr>
          <p:cNvPr id="4" name="Τίτλος 1"/>
          <p:cNvSpPr>
            <a:spLocks noGrp="1"/>
          </p:cNvSpPr>
          <p:nvPr>
            <p:ph type="title"/>
          </p:nvPr>
        </p:nvSpPr>
        <p:spPr/>
        <p:txBody>
          <a:bodyPr>
            <a:normAutofit/>
          </a:bodyPr>
          <a:lstStyle/>
          <a:p>
            <a:r>
              <a:rPr lang="el-GR" sz="3200" dirty="0" smtClean="0"/>
              <a:t>Διερεύνηση…. (2)</a:t>
            </a:r>
            <a:endParaRPr lang="el-GR" sz="3200" dirty="0"/>
          </a:p>
        </p:txBody>
      </p:sp>
      <p:graphicFrame>
        <p:nvGraphicFramePr>
          <p:cNvPr id="5" name="Θέση περιεχομένου 3"/>
          <p:cNvGraphicFramePr>
            <a:graphicFrameLocks/>
          </p:cNvGraphicFramePr>
          <p:nvPr>
            <p:extLst>
              <p:ext uri="{D42A27DB-BD31-4B8C-83A1-F6EECF244321}">
                <p14:modId xmlns:p14="http://schemas.microsoft.com/office/powerpoint/2010/main" val="189284097"/>
              </p:ext>
            </p:extLst>
          </p:nvPr>
        </p:nvGraphicFramePr>
        <p:xfrm>
          <a:off x="179512" y="2060848"/>
          <a:ext cx="8363272" cy="3708400"/>
        </p:xfrm>
        <a:graphic>
          <a:graphicData uri="http://schemas.openxmlformats.org/drawingml/2006/table">
            <a:tbl>
              <a:tblPr firstRow="1" bandRow="1">
                <a:tableStyleId>{5C22544A-7EE6-4342-B048-85BDC9FD1C3A}</a:tableStyleId>
              </a:tblPr>
              <a:tblGrid>
                <a:gridCol w="2448400"/>
                <a:gridCol w="1378368"/>
                <a:gridCol w="2716544"/>
                <a:gridCol w="1819960"/>
              </a:tblGrid>
              <a:tr h="370840">
                <a:tc>
                  <a:txBody>
                    <a:bodyPr/>
                    <a:lstStyle/>
                    <a:p>
                      <a:r>
                        <a:rPr lang="el-GR" dirty="0" smtClean="0"/>
                        <a:t> Εργαστηριακά</a:t>
                      </a:r>
                      <a:endParaRPr lang="el-GR" dirty="0"/>
                    </a:p>
                  </a:txBody>
                  <a:tcPr/>
                </a:tc>
                <a:tc>
                  <a:txBody>
                    <a:bodyPr/>
                    <a:lstStyle/>
                    <a:p>
                      <a:endParaRPr lang="el-GR" dirty="0"/>
                    </a:p>
                  </a:txBody>
                  <a:tcPr/>
                </a:tc>
                <a:tc>
                  <a:txBody>
                    <a:bodyPr/>
                    <a:lstStyle/>
                    <a:p>
                      <a:endParaRPr lang="el-GR" dirty="0"/>
                    </a:p>
                  </a:txBody>
                  <a:tcPr/>
                </a:tc>
                <a:tc>
                  <a:txBody>
                    <a:bodyPr/>
                    <a:lstStyle/>
                    <a:p>
                      <a:endParaRPr lang="el-GR" dirty="0"/>
                    </a:p>
                  </a:txBody>
                  <a:tcPr/>
                </a:tc>
              </a:tr>
              <a:tr h="370840">
                <a:tc>
                  <a:txBody>
                    <a:bodyPr/>
                    <a:lstStyle/>
                    <a:p>
                      <a:r>
                        <a:rPr lang="en-US" dirty="0" err="1" smtClean="0"/>
                        <a:t>Hb</a:t>
                      </a:r>
                      <a:r>
                        <a:rPr lang="en-US" dirty="0" smtClean="0"/>
                        <a:t>/</a:t>
                      </a:r>
                      <a:r>
                        <a:rPr lang="en-US" dirty="0" err="1" smtClean="0"/>
                        <a:t>Ht</a:t>
                      </a:r>
                      <a:endParaRPr lang="el-GR" dirty="0"/>
                    </a:p>
                  </a:txBody>
                  <a:tcPr/>
                </a:tc>
                <a:tc>
                  <a:txBody>
                    <a:bodyPr/>
                    <a:lstStyle/>
                    <a:p>
                      <a:r>
                        <a:rPr lang="en-US" dirty="0" smtClean="0"/>
                        <a:t>13.3/42.2</a:t>
                      </a:r>
                      <a:endParaRPr lang="el-GR" dirty="0"/>
                    </a:p>
                  </a:txBody>
                  <a:tcPr/>
                </a:tc>
                <a:tc>
                  <a:txBody>
                    <a:bodyPr/>
                    <a:lstStyle/>
                    <a:p>
                      <a:r>
                        <a:rPr lang="en-US" dirty="0" smtClean="0"/>
                        <a:t>LDH</a:t>
                      </a:r>
                      <a:endParaRPr lang="el-GR" dirty="0"/>
                    </a:p>
                  </a:txBody>
                  <a:tcPr/>
                </a:tc>
                <a:tc>
                  <a:txBody>
                    <a:bodyPr/>
                    <a:lstStyle/>
                    <a:p>
                      <a:r>
                        <a:rPr lang="en-US" dirty="0" smtClean="0"/>
                        <a:t>213</a:t>
                      </a:r>
                      <a:endParaRPr lang="el-GR" dirty="0"/>
                    </a:p>
                  </a:txBody>
                  <a:tcPr/>
                </a:tc>
              </a:tr>
              <a:tr h="370840">
                <a:tc>
                  <a:txBody>
                    <a:bodyPr/>
                    <a:lstStyle/>
                    <a:p>
                      <a:r>
                        <a:rPr lang="en-US" dirty="0" smtClean="0"/>
                        <a:t>ESR</a:t>
                      </a:r>
                      <a:endParaRPr lang="el-GR" dirty="0"/>
                    </a:p>
                  </a:txBody>
                  <a:tcPr/>
                </a:tc>
                <a:tc>
                  <a:txBody>
                    <a:bodyPr/>
                    <a:lstStyle/>
                    <a:p>
                      <a:r>
                        <a:rPr lang="en-US" dirty="0" smtClean="0"/>
                        <a:t>10</a:t>
                      </a:r>
                      <a:endParaRPr lang="el-GR" dirty="0"/>
                    </a:p>
                  </a:txBody>
                  <a:tcPr/>
                </a:tc>
                <a:tc>
                  <a:txBody>
                    <a:bodyPr/>
                    <a:lstStyle/>
                    <a:p>
                      <a:r>
                        <a:rPr lang="en-US" dirty="0" smtClean="0"/>
                        <a:t>CPK</a:t>
                      </a:r>
                      <a:endParaRPr lang="el-GR" dirty="0"/>
                    </a:p>
                  </a:txBody>
                  <a:tcPr/>
                </a:tc>
                <a:tc>
                  <a:txBody>
                    <a:bodyPr/>
                    <a:lstStyle/>
                    <a:p>
                      <a:r>
                        <a:rPr lang="en-US" dirty="0" smtClean="0"/>
                        <a:t>130</a:t>
                      </a:r>
                      <a:endParaRPr lang="el-GR" dirty="0"/>
                    </a:p>
                  </a:txBody>
                  <a:tcPr/>
                </a:tc>
              </a:tr>
              <a:tr h="370840">
                <a:tc>
                  <a:txBody>
                    <a:bodyPr/>
                    <a:lstStyle/>
                    <a:p>
                      <a:r>
                        <a:rPr lang="en-US" dirty="0" smtClean="0"/>
                        <a:t>CRP</a:t>
                      </a:r>
                      <a:endParaRPr lang="el-GR" dirty="0"/>
                    </a:p>
                  </a:txBody>
                  <a:tcPr/>
                </a:tc>
                <a:tc>
                  <a:txBody>
                    <a:bodyPr/>
                    <a:lstStyle/>
                    <a:p>
                      <a:r>
                        <a:rPr lang="en-US" dirty="0" smtClean="0"/>
                        <a:t>&lt;3.17</a:t>
                      </a:r>
                      <a:endParaRPr lang="el-GR" dirty="0"/>
                    </a:p>
                  </a:txBody>
                  <a:tcPr/>
                </a:tc>
                <a:tc>
                  <a:txBody>
                    <a:bodyPr/>
                    <a:lstStyle/>
                    <a:p>
                      <a:r>
                        <a:rPr lang="en-US" dirty="0" smtClean="0"/>
                        <a:t>A</a:t>
                      </a:r>
                      <a:r>
                        <a:rPr lang="el-GR" dirty="0" err="1" smtClean="0"/>
                        <a:t>λκ</a:t>
                      </a:r>
                      <a:r>
                        <a:rPr lang="el-GR" baseline="0" dirty="0" smtClean="0"/>
                        <a:t> </a:t>
                      </a:r>
                      <a:r>
                        <a:rPr lang="el-GR" baseline="0" dirty="0" err="1" smtClean="0"/>
                        <a:t>φωσφ</a:t>
                      </a:r>
                      <a:endParaRPr lang="el-GR" dirty="0"/>
                    </a:p>
                  </a:txBody>
                  <a:tcPr/>
                </a:tc>
                <a:tc>
                  <a:txBody>
                    <a:bodyPr/>
                    <a:lstStyle/>
                    <a:p>
                      <a:r>
                        <a:rPr lang="el-GR" dirty="0" smtClean="0"/>
                        <a:t>315</a:t>
                      </a:r>
                      <a:endParaRPr lang="el-GR" dirty="0"/>
                    </a:p>
                  </a:txBody>
                  <a:tcPr/>
                </a:tc>
              </a:tr>
              <a:tr h="370840">
                <a:tc>
                  <a:txBody>
                    <a:bodyPr/>
                    <a:lstStyle/>
                    <a:p>
                      <a:r>
                        <a:rPr lang="el-GR" dirty="0" err="1" smtClean="0"/>
                        <a:t>Γ.ούρων</a:t>
                      </a:r>
                      <a:endParaRPr lang="el-GR" dirty="0"/>
                    </a:p>
                  </a:txBody>
                  <a:tcPr/>
                </a:tc>
                <a:tc>
                  <a:txBody>
                    <a:bodyPr/>
                    <a:lstStyle/>
                    <a:p>
                      <a:r>
                        <a:rPr lang="el-GR" dirty="0" err="1" smtClean="0"/>
                        <a:t>κφ</a:t>
                      </a:r>
                      <a:endParaRPr lang="el-GR" dirty="0"/>
                    </a:p>
                  </a:txBody>
                  <a:tcPr/>
                </a:tc>
                <a:tc>
                  <a:txBody>
                    <a:bodyPr/>
                    <a:lstStyle/>
                    <a:p>
                      <a:r>
                        <a:rPr lang="el-GR" dirty="0" smtClean="0"/>
                        <a:t>ΑΝΑ</a:t>
                      </a:r>
                      <a:endParaRPr lang="el-GR" dirty="0"/>
                    </a:p>
                  </a:txBody>
                  <a:tcPr/>
                </a:tc>
                <a:tc>
                  <a:txBody>
                    <a:bodyPr/>
                    <a:lstStyle/>
                    <a:p>
                      <a:r>
                        <a:rPr lang="el-GR" dirty="0" err="1" smtClean="0"/>
                        <a:t>αρνητ</a:t>
                      </a:r>
                      <a:endParaRPr lang="el-GR" dirty="0"/>
                    </a:p>
                  </a:txBody>
                  <a:tcPr/>
                </a:tc>
              </a:tr>
              <a:tr h="370840">
                <a:tc>
                  <a:txBody>
                    <a:bodyPr/>
                    <a:lstStyle/>
                    <a:p>
                      <a:r>
                        <a:rPr lang="el-GR" dirty="0" err="1" smtClean="0"/>
                        <a:t>κρεατινίνη</a:t>
                      </a:r>
                      <a:endParaRPr lang="el-GR" dirty="0"/>
                    </a:p>
                  </a:txBody>
                  <a:tcPr/>
                </a:tc>
                <a:tc>
                  <a:txBody>
                    <a:bodyPr/>
                    <a:lstStyle/>
                    <a:p>
                      <a:r>
                        <a:rPr lang="el-GR" dirty="0" smtClean="0"/>
                        <a:t>0.78</a:t>
                      </a:r>
                      <a:endParaRPr lang="el-GR" dirty="0"/>
                    </a:p>
                  </a:txBody>
                  <a:tcPr/>
                </a:tc>
                <a:tc>
                  <a:txBody>
                    <a:bodyPr/>
                    <a:lstStyle/>
                    <a:p>
                      <a:r>
                        <a:rPr lang="en-US" dirty="0" err="1" smtClean="0"/>
                        <a:t>pANCA</a:t>
                      </a:r>
                      <a:r>
                        <a:rPr lang="en-US" dirty="0" smtClean="0"/>
                        <a:t>/</a:t>
                      </a:r>
                      <a:r>
                        <a:rPr lang="en-US" dirty="0" err="1" smtClean="0"/>
                        <a:t>cANCA</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err="1" smtClean="0"/>
                        <a:t>Αρνητ</a:t>
                      </a:r>
                      <a:r>
                        <a:rPr lang="el-GR" dirty="0" smtClean="0"/>
                        <a:t> (&lt;7)</a:t>
                      </a:r>
                    </a:p>
                  </a:txBody>
                  <a:tcPr/>
                </a:tc>
              </a:tr>
              <a:tr h="370840">
                <a:tc>
                  <a:txBody>
                    <a:bodyPr/>
                    <a:lstStyle/>
                    <a:p>
                      <a:r>
                        <a:rPr lang="el-GR" dirty="0" smtClean="0"/>
                        <a:t>ουρία</a:t>
                      </a:r>
                      <a:endParaRPr lang="el-GR" dirty="0"/>
                    </a:p>
                  </a:txBody>
                  <a:tcPr/>
                </a:tc>
                <a:tc>
                  <a:txBody>
                    <a:bodyPr/>
                    <a:lstStyle/>
                    <a:p>
                      <a:r>
                        <a:rPr lang="el-GR" dirty="0" smtClean="0"/>
                        <a:t>34</a:t>
                      </a:r>
                      <a:endParaRPr lang="el-GR" dirty="0"/>
                    </a:p>
                  </a:txBody>
                  <a:tcPr/>
                </a:tc>
                <a:tc>
                  <a:txBody>
                    <a:bodyPr/>
                    <a:lstStyle/>
                    <a:p>
                      <a:r>
                        <a:rPr lang="el-GR" sz="1600" dirty="0" err="1" smtClean="0"/>
                        <a:t>ΑντικαρδιολιπίνηςΙ</a:t>
                      </a:r>
                      <a:r>
                        <a:rPr lang="en-US" sz="1600" dirty="0" err="1" smtClean="0"/>
                        <a:t>gG</a:t>
                      </a:r>
                      <a:r>
                        <a:rPr lang="en-US" sz="1600" dirty="0" smtClean="0"/>
                        <a:t>+</a:t>
                      </a:r>
                      <a:r>
                        <a:rPr lang="el-GR" sz="1600" dirty="0" smtClean="0"/>
                        <a:t>β2</a:t>
                      </a:r>
                      <a:r>
                        <a:rPr lang="en-US" sz="1600" dirty="0" smtClean="0"/>
                        <a:t>GP1</a:t>
                      </a:r>
                      <a:endParaRPr lang="el-GR" sz="1600" dirty="0"/>
                    </a:p>
                  </a:txBody>
                  <a:tcPr/>
                </a:tc>
                <a:tc>
                  <a:txBody>
                    <a:bodyPr/>
                    <a:lstStyle/>
                    <a:p>
                      <a:r>
                        <a:rPr lang="el-GR" dirty="0" smtClean="0"/>
                        <a:t>5κφ (&lt;5)</a:t>
                      </a:r>
                      <a:endParaRPr lang="el-GR" dirty="0"/>
                    </a:p>
                  </a:txBody>
                  <a:tcPr/>
                </a:tc>
              </a:tr>
              <a:tr h="370840">
                <a:tc>
                  <a:txBody>
                    <a:bodyPr/>
                    <a:lstStyle/>
                    <a:p>
                      <a:r>
                        <a:rPr lang="en-US" dirty="0" smtClean="0"/>
                        <a:t>SGPT/SGOT</a:t>
                      </a:r>
                      <a:endParaRPr lang="el-GR" dirty="0"/>
                    </a:p>
                  </a:txBody>
                  <a:tcPr/>
                </a:tc>
                <a:tc>
                  <a:txBody>
                    <a:bodyPr/>
                    <a:lstStyle/>
                    <a:p>
                      <a:r>
                        <a:rPr lang="en-US" dirty="0" smtClean="0"/>
                        <a:t>24/29</a:t>
                      </a:r>
                      <a:endParaRPr lang="el-GR" dirty="0"/>
                    </a:p>
                  </a:txBody>
                  <a:tcPr/>
                </a:tc>
                <a:tc>
                  <a:txBody>
                    <a:bodyPr/>
                    <a:lstStyle/>
                    <a:p>
                      <a:r>
                        <a:rPr lang="el-GR" sz="1600" dirty="0" err="1" smtClean="0"/>
                        <a:t>ΑντικαρδιολιπίνηςΙ</a:t>
                      </a:r>
                      <a:r>
                        <a:rPr lang="en-US" sz="1600" dirty="0" smtClean="0"/>
                        <a:t>g</a:t>
                      </a:r>
                      <a:r>
                        <a:rPr lang="el-GR" sz="1600" dirty="0" smtClean="0"/>
                        <a:t>Μ</a:t>
                      </a:r>
                      <a:r>
                        <a:rPr lang="en-US" sz="1600" dirty="0" smtClean="0"/>
                        <a:t>+</a:t>
                      </a:r>
                      <a:r>
                        <a:rPr lang="el-GR" sz="1600" dirty="0" smtClean="0"/>
                        <a:t>β2</a:t>
                      </a:r>
                      <a:r>
                        <a:rPr lang="en-US" sz="1600" dirty="0" smtClean="0"/>
                        <a:t>GP1</a:t>
                      </a:r>
                      <a:endParaRPr lang="el-GR" sz="1600" dirty="0"/>
                    </a:p>
                  </a:txBody>
                  <a:tcPr/>
                </a:tc>
                <a:tc>
                  <a:txBody>
                    <a:bodyPr/>
                    <a:lstStyle/>
                    <a:p>
                      <a:r>
                        <a:rPr lang="el-GR" dirty="0" smtClean="0"/>
                        <a:t>3.4 </a:t>
                      </a:r>
                      <a:r>
                        <a:rPr lang="el-GR" dirty="0" err="1" smtClean="0"/>
                        <a:t>κφ</a:t>
                      </a:r>
                      <a:r>
                        <a:rPr lang="el-GR" dirty="0" smtClean="0"/>
                        <a:t> (&lt;5)</a:t>
                      </a:r>
                      <a:endParaRPr lang="el-GR" dirty="0"/>
                    </a:p>
                  </a:txBody>
                  <a:tcPr/>
                </a:tc>
              </a:tr>
              <a:tr h="370840">
                <a:tc>
                  <a:txBody>
                    <a:bodyPr/>
                    <a:lstStyle/>
                    <a:p>
                      <a:r>
                        <a:rPr lang="en-US" dirty="0" smtClean="0"/>
                        <a:t>Ca/P</a:t>
                      </a:r>
                      <a:endParaRPr lang="el-GR" dirty="0"/>
                    </a:p>
                  </a:txBody>
                  <a:tcPr/>
                </a:tc>
                <a:tc>
                  <a:txBody>
                    <a:bodyPr/>
                    <a:lstStyle/>
                    <a:p>
                      <a:r>
                        <a:rPr lang="en-US" dirty="0" smtClean="0"/>
                        <a:t>9/4</a:t>
                      </a:r>
                      <a:endParaRPr lang="el-GR" dirty="0"/>
                    </a:p>
                  </a:txBody>
                  <a:tcPr/>
                </a:tc>
                <a:tc>
                  <a:txBody>
                    <a:bodyPr/>
                    <a:lstStyle/>
                    <a:p>
                      <a:r>
                        <a:rPr lang="en-US" dirty="0" smtClean="0"/>
                        <a:t>TSH,</a:t>
                      </a:r>
                      <a:r>
                        <a:rPr lang="en-US" baseline="0" dirty="0" smtClean="0"/>
                        <a:t> FT3/FT4 </a:t>
                      </a:r>
                      <a:endParaRPr lang="el-GR" dirty="0"/>
                    </a:p>
                  </a:txBody>
                  <a:tcPr/>
                </a:tc>
                <a:tc>
                  <a:txBody>
                    <a:bodyPr/>
                    <a:lstStyle/>
                    <a:p>
                      <a:r>
                        <a:rPr lang="el-GR" dirty="0" err="1" smtClean="0"/>
                        <a:t>κφ</a:t>
                      </a:r>
                      <a:r>
                        <a:rPr lang="el-GR" baseline="0" dirty="0" smtClean="0"/>
                        <a:t> όρια</a:t>
                      </a:r>
                      <a:endParaRPr lang="el-GR" dirty="0"/>
                    </a:p>
                  </a:txBody>
                  <a:tcPr/>
                </a:tc>
              </a:tr>
              <a:tr h="370840">
                <a:tc>
                  <a:txBody>
                    <a:bodyPr/>
                    <a:lstStyle/>
                    <a:p>
                      <a:r>
                        <a:rPr lang="en-US" dirty="0" smtClean="0"/>
                        <a:t>K/Na</a:t>
                      </a:r>
                      <a:endParaRPr lang="el-GR" dirty="0"/>
                    </a:p>
                  </a:txBody>
                  <a:tcPr/>
                </a:tc>
                <a:tc>
                  <a:txBody>
                    <a:bodyPr/>
                    <a:lstStyle/>
                    <a:p>
                      <a:r>
                        <a:rPr lang="en-US" dirty="0" smtClean="0"/>
                        <a:t>4,2/139</a:t>
                      </a:r>
                      <a:endParaRPr lang="el-GR" dirty="0"/>
                    </a:p>
                  </a:txBody>
                  <a:tcPr/>
                </a:tc>
                <a:tc>
                  <a:txBody>
                    <a:bodyPr/>
                    <a:lstStyle/>
                    <a:p>
                      <a:endParaRPr lang="el-GR" dirty="0"/>
                    </a:p>
                  </a:txBody>
                  <a:tcPr/>
                </a:tc>
                <a:tc>
                  <a:txBody>
                    <a:bodyPr/>
                    <a:lstStyle/>
                    <a:p>
                      <a:endParaRPr lang="el-GR" dirty="0"/>
                    </a:p>
                  </a:txBody>
                  <a:tcPr/>
                </a:tc>
              </a:tr>
            </a:tbl>
          </a:graphicData>
        </a:graphic>
      </p:graphicFrame>
    </p:spTree>
    <p:extLst>
      <p:ext uri="{BB962C8B-B14F-4D97-AF65-F5344CB8AC3E}">
        <p14:creationId xmlns:p14="http://schemas.microsoft.com/office/powerpoint/2010/main" val="436287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TotalTime>
  <Words>1831</Words>
  <Application>Microsoft Office PowerPoint</Application>
  <PresentationFormat>On-screen Show (4:3)</PresentationFormat>
  <Paragraphs>456</Paragraphs>
  <Slides>51</Slides>
  <Notes>2</Notes>
  <HiddenSlides>9</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Wingdings</vt:lpstr>
      <vt:lpstr>Θέμα του Office</vt:lpstr>
      <vt:lpstr>Complex Regional Pain Syndrome   σε παιδιατρικούς ασθενείς </vt:lpstr>
      <vt:lpstr>1η περίπτωση </vt:lpstr>
      <vt:lpstr>Επισκόπηση εξανθήματος</vt:lpstr>
      <vt:lpstr>Πρόκληση εξανθήματος… 2η φορά….</vt:lpstr>
      <vt:lpstr>Video</vt:lpstr>
      <vt:lpstr>Συνοδά συμπτώματα…</vt:lpstr>
      <vt:lpstr>1η περίπτωση </vt:lpstr>
      <vt:lpstr>Διερεύνηση…. (1)</vt:lpstr>
      <vt:lpstr>Διερεύνηση…. (2)</vt:lpstr>
      <vt:lpstr>Διερεύνηση…. (3)</vt:lpstr>
      <vt:lpstr>Οδηγίες</vt:lpstr>
      <vt:lpstr> 2η Περίπτωση </vt:lpstr>
      <vt:lpstr>Ευρήματα 1ης εξέτασης</vt:lpstr>
      <vt:lpstr>Πορεία νόσου….</vt:lpstr>
      <vt:lpstr>Πορεία νόσου….</vt:lpstr>
      <vt:lpstr>Πορεία νόσου….</vt:lpstr>
      <vt:lpstr>Πορεία νόσου….</vt:lpstr>
      <vt:lpstr>Πορεία νόσου….</vt:lpstr>
      <vt:lpstr>Πορεία νόσου….</vt:lpstr>
      <vt:lpstr>Πορεία νόσου….</vt:lpstr>
      <vt:lpstr>Η Γιολάντα με τα ψηλά τακούνια….</vt:lpstr>
      <vt:lpstr>Χατζούδη….</vt:lpstr>
      <vt:lpstr>Ευρήματα MRI (1)</vt:lpstr>
      <vt:lpstr>Ευρήματα MRI (2)</vt:lpstr>
      <vt:lpstr>Αντιμετώπιση…&amp; πορεία</vt:lpstr>
      <vt:lpstr>PowerPoint Presentation</vt:lpstr>
      <vt:lpstr>Complex Regional Pain Syndrome  Σύνδρομο Χρόνιου  Σύνθετου Περιοχικού Πόνου </vt:lpstr>
      <vt:lpstr>CRPS  σε παιδιά/εφήβους</vt:lpstr>
      <vt:lpstr>Μεταφορά επώδυνου μηνύματος</vt:lpstr>
      <vt:lpstr>Επιδημιολογία- αιτιοπαθογένεια* (1)</vt:lpstr>
      <vt:lpstr>Χαρακτηριστικά παιδ./ενηλίκων ασθενών με CRPS</vt:lpstr>
      <vt:lpstr>CRPS φαινότυπος πόνου</vt:lpstr>
      <vt:lpstr>CRPS φαινότυπος- αλλαγές ΑΝΣ/τροφικές/κινητικές </vt:lpstr>
      <vt:lpstr>Διερεύνηση</vt:lpstr>
      <vt:lpstr>Υποστηρικτικά της κλινικής διάγνωσης</vt:lpstr>
      <vt:lpstr>PowerPoint Presentation</vt:lpstr>
      <vt:lpstr>Πολυεπίπεδη- πολυεπιστημονική αντιμετώπιση pedCRPS</vt:lpstr>
      <vt:lpstr>Αντιμετώπιση-διαχείριση</vt:lpstr>
      <vt:lpstr>Φυσικοθεραπεία+ pedCRPS</vt:lpstr>
      <vt:lpstr>Φαρμακευτικές και παρεμβατικές θεραπεία</vt:lpstr>
      <vt:lpstr>Έκβαση pedCRPS</vt:lpstr>
      <vt:lpstr>Έκβαση παιδιών με CRPS</vt:lpstr>
      <vt:lpstr>Πηγές για περισσότερα δεδομένα….</vt:lpstr>
      <vt:lpstr>Supported literature</vt:lpstr>
      <vt:lpstr>Children Hospital Philadelphia</vt:lpstr>
      <vt:lpstr>Pediatrics. 1988 Apr;81(4):572-8. Psychologic aspects of childhood reflex neurovascular dystrophy. Sherry DD, Weisman R. </vt:lpstr>
      <vt:lpstr>PowerPoint Presentation</vt:lpstr>
      <vt:lpstr>Children Hospital Philadelphia</vt:lpstr>
      <vt:lpstr>Pediatrics. 1988 Apr;81(4):572-8. Psychologic aspects of childhood reflex neurovascular dystrophy. Sherry DD, Weisman R. </vt:lpstr>
      <vt:lpstr>PowerPoint Presentation</vt:lpstr>
      <vt:lpstr>Take home message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regional pain syndrome</dc:title>
  <dc:creator>SAKIS</dc:creator>
  <cp:lastModifiedBy>admin</cp:lastModifiedBy>
  <cp:revision>106</cp:revision>
  <dcterms:modified xsi:type="dcterms:W3CDTF">2016-10-29T05:14:12Z</dcterms:modified>
</cp:coreProperties>
</file>