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83" r:id="rId4"/>
    <p:sldId id="284" r:id="rId5"/>
    <p:sldId id="274" r:id="rId6"/>
    <p:sldId id="268" r:id="rId7"/>
    <p:sldId id="264" r:id="rId8"/>
    <p:sldId id="265" r:id="rId9"/>
    <p:sldId id="259" r:id="rId10"/>
    <p:sldId id="269" r:id="rId11"/>
    <p:sldId id="270" r:id="rId12"/>
    <p:sldId id="275" r:id="rId13"/>
    <p:sldId id="271" r:id="rId14"/>
    <p:sldId id="276" r:id="rId15"/>
    <p:sldId id="277" r:id="rId16"/>
    <p:sldId id="282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1">
                <a:solidFill>
                  <a:schemeClr val="tx2"/>
                </a:solidFill>
              </a:defRPr>
            </a:pPr>
            <a:r>
              <a:rPr lang="el-GR" sz="1500" b="1" baseline="0" dirty="0">
                <a:solidFill>
                  <a:schemeClr val="tx2"/>
                </a:solidFill>
              </a:rPr>
              <a:t>Παγκόσμια δαπάνη σε βιολογικούς παράγοντες</a:t>
            </a:r>
            <a:r>
              <a:rPr lang="en-GB" sz="1500" b="1" baseline="30000" dirty="0">
                <a:solidFill>
                  <a:schemeClr val="tx2"/>
                </a:solidFill>
              </a:rPr>
              <a:t>4,5</a:t>
            </a:r>
          </a:p>
        </c:rich>
      </c:tx>
      <c:layout>
        <c:manualLayout>
          <c:xMode val="edge"/>
          <c:yMode val="edge"/>
          <c:x val="0.23943390501822423"/>
          <c:y val="3.695304671687094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974972918541599"/>
          <c:y val="0.17447984767779573"/>
          <c:w val="0.47051448224748521"/>
          <c:h val="0.676739039111672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Medicine expenditure (excluding biologics)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$565bn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0D-4890-B00A-3D06CA2E9D9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$796bn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0D-4890-B00A-3D06CA2E9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565</c:v>
                </c:pt>
                <c:pt idx="1">
                  <c:v>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0D-4890-B00A-3D06CA2E9D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Biologics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layout>
                <c:manualLayout>
                  <c:x val="7.229312071186527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$93bn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0D-4890-B00A-3D06CA2E9D9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="1" dirty="0">
                        <a:solidFill>
                          <a:schemeClr val="bg1"/>
                        </a:solidFill>
                      </a:rPr>
                      <a:t>$169bn</a:t>
                    </a:r>
                    <a:endParaRPr lang="en-US" sz="20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0D-4890-B00A-3D06CA2E9D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2006</c:v>
                </c:pt>
                <c:pt idx="1">
                  <c:v>2012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93</c:v>
                </c:pt>
                <c:pt idx="1">
                  <c:v>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0D-4890-B00A-3D06CA2E9D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114116864"/>
        <c:axId val="160459008"/>
      </c:barChart>
      <c:catAx>
        <c:axId val="1141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el-GR"/>
          </a:p>
        </c:txPr>
        <c:crossAx val="160459008"/>
        <c:crosses val="autoZero"/>
        <c:auto val="1"/>
        <c:lblAlgn val="ctr"/>
        <c:lblOffset val="100"/>
        <c:noMultiLvlLbl val="0"/>
      </c:catAx>
      <c:valAx>
        <c:axId val="160459008"/>
        <c:scaling>
          <c:orientation val="minMax"/>
          <c:max val="10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600" b="0"/>
                </a:pPr>
                <a:r>
                  <a:rPr lang="en-GB" sz="1600" b="0" dirty="0"/>
                  <a:t>$</a:t>
                </a:r>
                <a:r>
                  <a:rPr lang="en-GB" sz="1600" b="0" baseline="0" dirty="0"/>
                  <a:t> </a:t>
                </a:r>
              </a:p>
              <a:p>
                <a:pPr>
                  <a:defRPr sz="1600" b="0"/>
                </a:pPr>
                <a:r>
                  <a:rPr lang="en-GB" sz="1600" b="0" baseline="0" dirty="0"/>
                  <a:t>(billions)</a:t>
                </a:r>
                <a:endParaRPr lang="en-GB" sz="1600" b="0" dirty="0"/>
              </a:p>
            </c:rich>
          </c:tx>
          <c:layout>
            <c:manualLayout>
              <c:xMode val="edge"/>
              <c:yMode val="edge"/>
              <c:x val="1.5904486556610357E-2"/>
              <c:y val="0.365572926801324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l-GR"/>
          </a:p>
        </c:txPr>
        <c:crossAx val="1141168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 b="1" baseline="0">
                <a:solidFill>
                  <a:srgbClr val="002060"/>
                </a:solidFill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sz="1500" b="1" baseline="0">
                <a:solidFill>
                  <a:srgbClr val="002060"/>
                </a:solidFill>
              </a:defRPr>
            </a:pPr>
            <a:endParaRPr lang="el-GR"/>
          </a:p>
        </c:txPr>
      </c:legendEntry>
      <c:layout>
        <c:manualLayout>
          <c:xMode val="edge"/>
          <c:yMode val="edge"/>
          <c:x val="0.73005327490683014"/>
          <c:y val="0.23477980124627928"/>
          <c:w val="0.26850086267893258"/>
          <c:h val="0.41805177556173689"/>
        </c:manualLayout>
      </c:layout>
      <c:overlay val="0"/>
      <c:txPr>
        <a:bodyPr/>
        <a:lstStyle/>
        <a:p>
          <a:pPr>
            <a:defRPr sz="1500" b="1" baseline="0">
              <a:solidFill>
                <a:srgbClr val="002060"/>
              </a:solidFill>
            </a:defRPr>
          </a:pPr>
          <a:endParaRPr lang="el-G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l-G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0.36164</cdr:x>
      <cdr:y>0.326</cdr:y>
    </cdr:from>
    <cdr:to>
      <cdr:x>0.43227</cdr:x>
      <cdr:y>0.49426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76553" y="896314"/>
          <a:ext cx="620372" cy="462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b="1" dirty="0">
              <a:solidFill>
                <a:schemeClr val="tx2"/>
              </a:solidFill>
            </a:rPr>
            <a:t>14%</a:t>
          </a:r>
        </a:p>
      </cdr:txBody>
    </cdr:sp>
  </cdr:relSizeAnchor>
  <cdr:relSizeAnchor xmlns:cdr="http://schemas.openxmlformats.org/drawingml/2006/chartDrawing">
    <cdr:from>
      <cdr:x>0.36164</cdr:x>
      <cdr:y>0.57404</cdr:y>
    </cdr:from>
    <cdr:to>
      <cdr:x>0.43227</cdr:x>
      <cdr:y>0.7423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76552" y="1578293"/>
          <a:ext cx="620372" cy="462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>
              <a:solidFill>
                <a:schemeClr val="bg2"/>
              </a:solidFill>
            </a:rPr>
            <a:t>86%</a:t>
          </a:r>
        </a:p>
      </cdr:txBody>
    </cdr:sp>
  </cdr:relSizeAnchor>
  <cdr:relSizeAnchor xmlns:cdr="http://schemas.openxmlformats.org/drawingml/2006/chartDrawing">
    <cdr:from>
      <cdr:x>0.59813</cdr:x>
      <cdr:y>0.19147</cdr:y>
    </cdr:from>
    <cdr:to>
      <cdr:x>0.70323</cdr:x>
      <cdr:y>0.35973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253800" y="526433"/>
          <a:ext cx="923163" cy="462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>
              <a:solidFill>
                <a:schemeClr val="tx2"/>
              </a:solidFill>
            </a:rPr>
            <a:t>17.5%</a:t>
          </a:r>
        </a:p>
      </cdr:txBody>
    </cdr:sp>
  </cdr:relSizeAnchor>
  <cdr:relSizeAnchor xmlns:cdr="http://schemas.openxmlformats.org/drawingml/2006/chartDrawing">
    <cdr:from>
      <cdr:x>0.59502</cdr:x>
      <cdr:y>0.51628</cdr:y>
    </cdr:from>
    <cdr:to>
      <cdr:x>0.69702</cdr:x>
      <cdr:y>0.68454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26504" y="1419483"/>
          <a:ext cx="895867" cy="4626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dirty="0">
              <a:solidFill>
                <a:schemeClr val="bg2"/>
              </a:solidFill>
            </a:rPr>
            <a:t>82.5%</a:t>
          </a:r>
        </a:p>
      </cdr:txBody>
    </cdr:sp>
  </cdr:relSizeAnchor>
  <cdr:relSizeAnchor xmlns:cdr="http://schemas.openxmlformats.org/drawingml/2006/chartDrawing">
    <cdr:from>
      <cdr:x>0.31702</cdr:x>
      <cdr:y>0.86083</cdr:y>
    </cdr:from>
    <cdr:to>
      <cdr:x>0.3481</cdr:x>
      <cdr:y>0.96392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84604" y="2279177"/>
          <a:ext cx="272956" cy="2729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050" dirty="0">
              <a:solidFill>
                <a:schemeClr val="bg2"/>
              </a:solidFill>
            </a:rPr>
            <a:t>4</a:t>
          </a:r>
        </a:p>
      </cdr:txBody>
    </cdr:sp>
  </cdr:relSizeAnchor>
  <cdr:relSizeAnchor xmlns:cdr="http://schemas.openxmlformats.org/drawingml/2006/chartDrawing">
    <cdr:from>
      <cdr:x>0.55431</cdr:x>
      <cdr:y>0.85424</cdr:y>
    </cdr:from>
    <cdr:to>
      <cdr:x>0.58539</cdr:x>
      <cdr:y>0.95733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868921" y="2261738"/>
          <a:ext cx="272956" cy="2729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50" dirty="0">
              <a:solidFill>
                <a:schemeClr val="bg2"/>
              </a:solidFill>
            </a:rPr>
            <a:t>5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498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00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58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41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56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380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43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22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28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946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68F2-868A-4595-A3B1-38127B06437B}" type="datetimeFigureOut">
              <a:rPr lang="el-GR" smtClean="0"/>
              <a:pPr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6F52-D587-4246-B2FE-99D1AE8881E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275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f.gr/" TargetMode="External"/><Relationship Id="rId2" Type="http://schemas.openxmlformats.org/officeDocument/2006/relationships/hyperlink" Target="http://www.ema.europa.e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re.gr/" TargetMode="External"/><Relationship Id="rId4" Type="http://schemas.openxmlformats.org/officeDocument/2006/relationships/hyperlink" Target="http://www.moh.gov.g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240016" cy="16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07505" y="4303127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Νέστωρ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Αυγουστίδης, Ρευματολόγος</a:t>
            </a:r>
          </a:p>
          <a:p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Επιμελητής Β’,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Ρευματολογική Κλινική ΠΑΓΝΗ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3364" y="4626292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166412" y="6211717"/>
            <a:ext cx="159316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cs typeface="Calibri"/>
              </a:rPr>
              <a:t>ΠΑΝΕΠΙΣΤΗΜΙΑΚΟ ΝΟΣΟΚΟΜΕΙΟ ΗΡΑΚΛΕΙΟΥ</a:t>
            </a:r>
            <a:endParaRPr lang="en-US" sz="800" dirty="0">
              <a:latin typeface="+mn-lt"/>
              <a:cs typeface="+mn-cs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7505" y="2924944"/>
            <a:ext cx="7763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Βιο-ομοειδή (</a:t>
            </a:r>
            <a:r>
              <a:rPr lang="en-US" sz="2400" b="1" dirty="0" smtClean="0"/>
              <a:t>Biosimilars)</a:t>
            </a:r>
            <a:r>
              <a:rPr lang="el-GR" sz="2400" b="1" dirty="0" smtClean="0"/>
              <a:t>. Η </a:t>
            </a:r>
            <a:r>
              <a:rPr lang="el-GR" sz="2400" b="1" dirty="0"/>
              <a:t>άποψη της επιστημονικής κοινότητας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8934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Πως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αναπτύσσονται 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βιο-ομοειδή;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51520" y="836711"/>
            <a:ext cx="8445624" cy="5854403"/>
          </a:xfrm>
        </p:spPr>
        <p:txBody>
          <a:bodyPr>
            <a:normAutofit/>
          </a:bodyPr>
          <a:lstStyle/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Τα βιο-ομοειδή μπορεί να χρειασθούν μέχρι και 10 χρόνια  ανάπτυξης πρίν να φτάσουν στον ασθενή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Η ανάπτυξη  ενός βιο-ομοειδούς μπορεί να κοστίσει από 100-200 εκατομμύρια δολάρια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ανάπτυξη του βιο-ομοειδούς δεν υπάρχει η φάση της «ανακάλυψης» αλλά πρέπει εξίσου να δαπανηθεί χρόνος και χρήματα για να αποδειχθεί η ομοιότητα με το φάρμακο αναφοράς και να γίνουν οι αρχικές μελέτες φάσης Ι και ΙΙ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Εάν το βιο-ομοειδές περάσει αυτήν την φάση , τότε ο χρόνος και το κόστος των μελετών φάσεως ΙΙΙ είναι σαφώς μικρότερος για το βιο-ομοειδές από ότι για το φάρμακο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αναφοράς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214291"/>
            <a:ext cx="867645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ομοειδή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λαμβάνουν  έγκριση κυκλοφορίας όπως και τα πρωτότυπα βιολογικά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el-GR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Τα βιο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ομοειδή </a:t>
            </a:r>
            <a:r>
              <a:rPr lang="el-GR" dirty="0">
                <a:latin typeface="Arial" pitchFamily="34" charset="0"/>
                <a:cs typeface="Arial" pitchFamily="34" charset="0"/>
              </a:rPr>
              <a:t>που κυκλοφορούν στην ελληνική αγορά έχουν πρώτα εγκριθεί από τον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EMA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( </a:t>
            </a:r>
            <a:r>
              <a:rPr lang="en-US" dirty="0">
                <a:latin typeface="Arial" pitchFamily="34" charset="0"/>
                <a:cs typeface="Arial" pitchFamily="34" charset="0"/>
              </a:rPr>
              <a:t>European Medicines Agency</a:t>
            </a:r>
            <a:r>
              <a:rPr lang="el-GR" dirty="0">
                <a:latin typeface="Arial" pitchFamily="34" charset="0"/>
                <a:cs typeface="Arial" pitchFamily="34" charset="0"/>
              </a:rPr>
              <a:t>), Ευρωπαϊκή Ρυθμιστική Αρχή φαρμάκων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Υπάρχουν συγκεκριμένες οδηγίες και διαδικασίες  που πρέπει να τηρηθούν πριν κάποιο βιο-ομοειδές πάρει την τελική έγκριση προκειμένου να κυκλοφορήσει στην Ευρωπαϊκή αγορά</a:t>
            </a:r>
          </a:p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sz="1600" dirty="0">
              <a:latin typeface="Arial" pitchFamily="34" charset="0"/>
              <a:cs typeface="Arial" pitchFamily="34" charset="0"/>
            </a:endParaRPr>
          </a:p>
          <a:p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Αποτέλεσμα εικόνας για the process of biosimilars approval from 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658822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3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95536" y="33265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Γιατί 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ομοειδή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είναι φθηνότερα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μειωμένη τιμή τους δεν σχετίζεται με την ποιότητα, την ασφάλεια  και την αποτελεσματικότητα τους.  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έρευνα ανάπτυξης νέων φαρμάκων έχει μεγάλο κόστος, στα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βιο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ομοειδή 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δεν υπάρχει η ανάγκη να γίνει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αρχική έρευνα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« ανακάλυψης» του φαρμάκου καθώς  αυτή υπάρχει  ήδη από το φάρμακο αναφοράς ενώ και οι κλινικές μελέτες φάσεως ΙΙΙ δεν είναι απαραίτητο να είναι τόσο εκτεταμένες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n-US" dirty="0">
                <a:latin typeface="Arial" panose="020B0604020202020204" pitchFamily="34" charset="0"/>
                <a:cs typeface="Arial" panose="020B0604020202020204" pitchFamily="34" charset="0"/>
              </a:rPr>
              <a:t>Η θεραπεία με βιο-ομοειδή θα μπορούσε να οδηγήσει σε σημαντική εξοικονόμηση πόρων , με αποτέλεσμα περισσότεροι ασθενείς να έχουν πρόσβαση σε αποτελεσματικές θεραπείες</a:t>
            </a:r>
            <a:endParaRPr lang="en-GB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6146" name="Picture 2" descr="Αποτέλεσμα εικόνας για the cost difference between biologics and biosimilars i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94232"/>
            <a:ext cx="5940152" cy="27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260648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Είναι τα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βιο-ομοειδή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το ίδιο ασφαλή και αποτελεσματικά όπως τα πρωτότυπα βιολογικά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μέχρι τώρα μελέτες αυτών των παραγόντων δείχνουν παρόμοια θεραπευτικά αποτελέσματα, και παρόμοια επίπτωση ανεπιθύμητων ενεργειών, ενώ είναι καλά ανεκτά και έχουν συγκρίσιμα αποτελέσματα ασφάλειας όπως τα πρωτότυπα  βιολογικά φάρμακα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122" name="Picture 2" descr="Αποτέλεσμα εικόνας για planet ra inflec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528052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Αποτέλεσμα εικόνας για planet ra inflect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" name="AutoShape 6" descr="Αποτέλεσμα εικόνας για planet ra inflect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28" name="Picture 8" descr="Αποτέλεσμα εικόνας για planet ra inflect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435597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7504" y="116633"/>
            <a:ext cx="88569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l-G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Πως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θα ελέγχεται η ασφάλεια των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βιο-ομοειδών;</a:t>
            </a:r>
          </a:p>
          <a:p>
            <a:pPr lvl="0"/>
            <a:endParaRPr lang="el-GR" b="1" dirty="0"/>
          </a:p>
          <a:p>
            <a:endParaRPr lang="el-GR" dirty="0" smtClean="0"/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dirty="0">
                <a:latin typeface="Arial" pitchFamily="34" charset="0"/>
                <a:cs typeface="Arial" pitchFamily="34" charset="0"/>
              </a:rPr>
              <a:t>ασφάλεια  των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βιο-ομοειδών </a:t>
            </a:r>
            <a:r>
              <a:rPr lang="el-GR" dirty="0">
                <a:latin typeface="Arial" pitchFamily="34" charset="0"/>
                <a:cs typeface="Arial" pitchFamily="34" charset="0"/>
              </a:rPr>
              <a:t>θα ελέγχεται με τον ίδιο τρόπο όπως και των πρωτότυπων βιολογικών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Στα βιο-ομοειδή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η συνταγογράφηση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πρέπει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να γίνεται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και με 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την εμπορική ονομασία,</a:t>
            </a:r>
            <a:r>
              <a:rPr lang="el-GR" dirty="0">
                <a:latin typeface="Arial" pitchFamily="34" charset="0"/>
                <a:cs typeface="Arial" pitchFamily="34" charset="0"/>
              </a:rPr>
              <a:t> για να γίνεται εφικτή η 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ιχνηλασιμότητα (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traceability)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>
                <a:latin typeface="Arial" pitchFamily="34" charset="0"/>
                <a:cs typeface="Arial" pitchFamily="34" charset="0"/>
              </a:rPr>
              <a:t>σε περίπτωση μη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επαρκούς </a:t>
            </a:r>
            <a:r>
              <a:rPr lang="el-GR" dirty="0">
                <a:latin typeface="Arial" pitchFamily="34" charset="0"/>
                <a:cs typeface="Arial" pitchFamily="34" charset="0"/>
              </a:rPr>
              <a:t>αποτελεσματικότητας και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ανεπιθύμητων ενεργειών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Οι </a:t>
            </a:r>
            <a:r>
              <a:rPr lang="el-GR" dirty="0">
                <a:latin typeface="Arial" pitchFamily="34" charset="0"/>
                <a:cs typeface="Arial" pitchFamily="34" charset="0"/>
              </a:rPr>
              <a:t>σχετιζόμενες με το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βιο-ομοειδές </a:t>
            </a:r>
            <a:r>
              <a:rPr lang="el-GR" dirty="0">
                <a:latin typeface="Arial" pitchFamily="34" charset="0"/>
                <a:cs typeface="Arial" pitchFamily="34" charset="0"/>
              </a:rPr>
              <a:t>ανεπιθύμητες ενέργειες που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καταχωρούνται </a:t>
            </a:r>
            <a:r>
              <a:rPr lang="el-GR" dirty="0">
                <a:latin typeface="Arial" pitchFamily="34" charset="0"/>
                <a:cs typeface="Arial" pitchFamily="34" charset="0"/>
              </a:rPr>
              <a:t>στη βάση δεδομένων πρέπει σε τακτά χρονικά διαστήματα να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εκτιμώνται </a:t>
            </a:r>
            <a:r>
              <a:rPr lang="el-GR" dirty="0">
                <a:latin typeface="Arial" pitchFamily="34" charset="0"/>
                <a:cs typeface="Arial" pitchFamily="34" charset="0"/>
              </a:rPr>
              <a:t>από τις ρυθμιστικές αρχές και την επιστημονική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κοινότητα</a:t>
            </a:r>
            <a:r>
              <a:rPr lang="el-GR" dirty="0">
                <a:latin typeface="Arial" pitchFamily="34" charset="0"/>
                <a:cs typeface="Arial" pitchFamily="34" charset="0"/>
              </a:rPr>
              <a:t>. 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  <a:p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7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Πως θα ελέγχεται η ασφάλεια των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βιο-ομοειδών;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Αλλαγές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μεταξύ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βιο-ομοειδών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πρωτότυπου μορίου, πρέπει να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συνοδεύονται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με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καταγραφή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της ασφάλειας και αποτελεσματικότητας σε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ειδικά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αρχεία καταγραφής βιολογικών θεραπειών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(registries)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και να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στηρίζονται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στις τρέχουσες εθνικές οδηγίες για τη χρήση των βιολογικών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θεραπειών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Οι ρυθμιστικές αρχές, ο κάτοχος της εμπορικής εξουσιοδότησης και οι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επαγγελματίες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υγείας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με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τη συνδρομή των Ενώσεων Ασθενών, πρέπει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να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διασφαλίζουν αυστηρούς μηχανισμούς φαρμακοεπαγρύπνησης (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συμπλήρωση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ΚΙΤΡΙΝΗΣ ΚΑΡΤΑΣ)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η  οποία υπάρχει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στην ηλεκτρονική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διεύθυνση του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ΕΟΦ </a:t>
            </a:r>
          </a:p>
          <a:p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836712"/>
            <a:ext cx="79208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Υπάρχουν επαρκή μακροχρόνια δεδομένα ασφάλειας για τα</a:t>
            </a:r>
          </a:p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βιο-ομοειδή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l-G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κλινικές μελέτες που έχουν γίνει μέχρι σήμερα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για τα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βιο-ομοειδή έχουν σχετικά μικρό χρόνο παρακολούθησης (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1-2έτη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σε σχέση με τα πρωτότυπα βιολογικά φάρμακα (5-15 χρόνια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μέχρι τώρα δεδομένα δεν έχουν καταδείξει κάποια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διαφορά στην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ασφάλεια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σε σχέση με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πρωτότυπα βιολογικά φάρμακα. 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ειδικά αρχεία καταγραφής βιολογικών θεραπειών (registries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) θα έχουν κομβικό ρόλο στην συλλογή δεδομένων ασφαλείας</a:t>
            </a: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4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188641"/>
            <a:ext cx="87129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l-G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Εάν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λαμβάνω πρωτότυπο βιολογικό παράγοντα υπάρχει περίπτωση να αλλάξει αυτός με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βιο-ομοειδή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χωρίς την συγκατάθεση μου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endParaRPr lang="el-GR" dirty="0" smtClean="0"/>
          </a:p>
          <a:p>
            <a:pPr lvl="0"/>
            <a:endParaRPr lang="el-GR" dirty="0"/>
          </a:p>
          <a:p>
            <a:pPr lvl="0"/>
            <a:endParaRPr lang="el-GR" dirty="0"/>
          </a:p>
          <a:p>
            <a:r>
              <a:rPr lang="el-GR" dirty="0"/>
              <a:t> 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 αυτόματη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υποκατάσταση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(substitution),  από τον φαρμακοποιό δεν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αποδεκτή</a:t>
            </a:r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αυτόματη ανταλλαξιμότητα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(interchangeability) δεν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επιτρέπεται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πρακτική της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ανταλλαξιμότητας (interchangeability) μεταξύ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πρω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ότυπου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μορίου και των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βιο-ομοειδών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δόκιμη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μόνον εάν υπάρχουν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επαρκή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δεδομένα αποτελεσματικότητας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ασφάλειας για τη διαδοχική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(sequential) χορήγηση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και ότι αποφασίζεται από το θεράποντα ιατρό μετά από 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ενημέρωση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και συναίνεση του ασθενούς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αλλαγή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Ορισμοί που σχετίζονται με τα βιο-ομοειδή και αποτελούν θέμα συζήτησης της επιστημονικής κοινότητας  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1472" y="1628800"/>
            <a:ext cx="8115328" cy="4497363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Extrapolation </a:t>
            </a:r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 Επέκταση ενδείξεων»: 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Έγκριση της χρήσης του βιο-ομοειδούς σε όλες τις ενδείξεις για τις οποίες χρησιμοποιείται το φάρμακο αναφοράς παρότι μπορεί να μην έχουν προηγηθεί μελέτες φάσεως ΙΙΙ</a:t>
            </a:r>
          </a:p>
          <a:p>
            <a:pPr>
              <a:buNone/>
            </a:pPr>
            <a:endParaRPr lang="el-G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Παρότι ο ΕΜΑ προχώρησε στην έγκριση της χρήσης βιο-ομοειδούς και  σε αυτές τις ενδείξεις άλλες ρυθμιστικές αρχές δεν έπραξαν το ίδιο (Ιαπωνική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Καναδική ρυθμιστική αρχή).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Ανοσογονικότητα (</a:t>
            </a:r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Immunogenicity):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Η ανάπτυξη αντισωμάτων έναντι τόσο των βιολογικών, όσο και των βιο-ομοειδών. </a:t>
            </a:r>
          </a:p>
          <a:p>
            <a:pPr marL="0" indent="0">
              <a:buNone/>
            </a:pPr>
            <a:endParaRPr lang="el-G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νάπτυξη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αντισωμάτων του ασθενούς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έναντι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του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φαρμάκου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περιορίζουν τη δράση του και αυξάνουν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τον κίνδυνο </a:t>
            </a:r>
            <a:r>
              <a:rPr lang="el-GR" sz="1900" dirty="0">
                <a:latin typeface="Arial" panose="020B0604020202020204" pitchFamily="34" charset="0"/>
                <a:cs typeface="Arial" panose="020B0604020202020204" pitchFamily="34" charset="0"/>
              </a:rPr>
              <a:t>αλλεργικών </a:t>
            </a:r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αντιδράσεων.</a:t>
            </a:r>
          </a:p>
          <a:p>
            <a:endParaRPr lang="el-G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Παρότι οι έως τώρα μελέτες των βιο-ομοειδών δεν έδειξαν μεγαλύτερη ανοσογονικότητα από τα φάρμακα αναφοράς ακόμα υπάρχει συζήτηση για πιθανές διαφορές.</a:t>
            </a:r>
            <a:endParaRPr lang="el-GR" sz="1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259632" y="2060848"/>
            <a:ext cx="66967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Που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μπορώ να βρω περισσότερες πληροφορίες για 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βιο-ομοειδή</a:t>
            </a:r>
            <a:r>
              <a:rPr lang="el-GR" b="1" dirty="0"/>
              <a:t>;</a:t>
            </a:r>
            <a:endParaRPr lang="el-GR" dirty="0"/>
          </a:p>
          <a:p>
            <a:r>
              <a:rPr lang="el-GR" dirty="0"/>
              <a:t> </a:t>
            </a:r>
          </a:p>
          <a:p>
            <a:r>
              <a:rPr lang="en-US" u="sng" dirty="0">
                <a:hlinkClick r:id="rId2"/>
              </a:rPr>
              <a:t>www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ema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europa</a:t>
            </a:r>
            <a:r>
              <a:rPr lang="el-GR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eu</a:t>
            </a:r>
            <a:endParaRPr lang="el-GR" dirty="0"/>
          </a:p>
          <a:p>
            <a:r>
              <a:rPr lang="el-GR" dirty="0" err="1"/>
              <a:t>www.rheumatology</a:t>
            </a:r>
            <a:r>
              <a:rPr lang="el-GR" dirty="0"/>
              <a:t>-</a:t>
            </a:r>
            <a:r>
              <a:rPr lang="el-GR" dirty="0" err="1"/>
              <a:t>uoc.gr</a:t>
            </a:r>
            <a:endParaRPr lang="el-GR" dirty="0"/>
          </a:p>
          <a:p>
            <a:r>
              <a:rPr lang="en-US" u="sng" dirty="0">
                <a:hlinkClick r:id="rId3"/>
              </a:rPr>
              <a:t>www</a:t>
            </a:r>
            <a:r>
              <a:rPr lang="el-GR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eof</a:t>
            </a:r>
            <a:r>
              <a:rPr lang="el-GR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gr</a:t>
            </a:r>
            <a:endParaRPr lang="el-GR" dirty="0"/>
          </a:p>
          <a:p>
            <a:r>
              <a:rPr lang="en-US" u="sng" dirty="0" smtClean="0">
                <a:hlinkClick r:id="rId4"/>
              </a:rPr>
              <a:t>www.moh.gov.gr</a:t>
            </a:r>
            <a:endParaRPr lang="el-GR" u="sng" dirty="0" smtClean="0"/>
          </a:p>
          <a:p>
            <a:r>
              <a:rPr lang="en-US" u="sng" dirty="0" smtClean="0">
                <a:hlinkClick r:id="rId5"/>
              </a:rPr>
              <a:t>www.ere.gr</a:t>
            </a:r>
            <a:endParaRPr lang="el-GR" u="sng" dirty="0" smtClean="0"/>
          </a:p>
          <a:p>
            <a:r>
              <a:rPr lang="en-US" dirty="0"/>
              <a:t>www.srcrete.gr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30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60648"/>
            <a:ext cx="7704856" cy="6048672"/>
          </a:xfrm>
        </p:spPr>
        <p:txBody>
          <a:bodyPr>
            <a:normAutofit/>
          </a:bodyPr>
          <a:lstStyle/>
          <a:p>
            <a:pPr lvl="0" algn="l"/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Τι είναι τα </a:t>
            </a:r>
            <a:r>
              <a:rPr lang="el-G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βιο-ομοειδή;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l-G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βιο-ομοειδή αποτελούν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όπως και οι υπάρχοντες βιολογικοί παράγοντες προϊόντα 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βιοτεχνολογίας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l-G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διαδικασία παρασκευής τους είναι περίπλοκη 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χρησιμοποιούνται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ειδικές σειρές κυττάρων και τεχνολογία που είναι μοναδική για τον κάθε κατασκευαστή. Αυτός είναι και ο λόγος που δεν είναι απόλυτα όμοια με τα βιολογικά φάρμακα 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αναφοράς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βιο-ομοειδές είναι παρόμοιο «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similar»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με το φάρμακο αναφοράς που ήδη κυκλοφορεί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όποιες διαφορές υπάρχουν δεν μπορεί να είναι τέτοιες που να επηρεάζουν </a:t>
            </a:r>
            <a:r>
              <a:rPr lang="el-G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την αποτελεσματικότητα, την ποιότητα και την ασφάλεια του φαρμάκου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l-G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79296" cy="864096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Γιατί είναι εξαιρετικά δύσκολο να αντιγραφούν οι βιολογικοί παράγοντες;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l-GR" sz="1600" dirty="0"/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Τεράστια και πολύπλοκα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μόρια</a:t>
            </a:r>
          </a:p>
          <a:p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Πολύπλοκη και ευαίσθητη διαδικασία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παραγωγής</a:t>
            </a: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Παράγονται από ζωντανούς 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οργανισμούς</a:t>
            </a:r>
          </a:p>
          <a:p>
            <a:endParaRPr lang="el-GR" sz="1600" b="1" dirty="0"/>
          </a:p>
          <a:p>
            <a:endParaRPr lang="el-GR" sz="1600" dirty="0"/>
          </a:p>
          <a:p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4025622" cy="26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79512" y="373307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Γιατί είναι εξαιρετικά δύσκολο να αντιγραφούν οι βιολογικοί παράγοντες;</a:t>
            </a:r>
            <a:endParaRPr lang="el-GR" sz="2000" dirty="0"/>
          </a:p>
        </p:txBody>
      </p:sp>
      <p:sp>
        <p:nvSpPr>
          <p:cNvPr id="3" name="Ορθογώνιο 2"/>
          <p:cNvSpPr/>
          <p:nvPr/>
        </p:nvSpPr>
        <p:spPr>
          <a:xfrm>
            <a:off x="179512" y="1268760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κυτταρική σειρά που παράγει τον παράγοντα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Αποτελείται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από ζωντανούς οργανισμούς </a:t>
            </a: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Ευαίσθητη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στις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συνθήκες</a:t>
            </a:r>
          </a:p>
          <a:p>
            <a:pPr>
              <a:buFont typeface="+mj-lt"/>
              <a:buAutoNum type="arabicPeriod"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Μοναδική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και πρακτικά αναντικατάστατη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3"/>
            <a:ext cx="4032448" cy="273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t="17926" r="7419" b="16764"/>
          <a:stretch/>
        </p:blipFill>
        <p:spPr>
          <a:xfrm>
            <a:off x="198926" y="176955"/>
            <a:ext cx="6768752" cy="432048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179512" y="450912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μόριο της ασπιρίνης είναι πάνω από 1000 φορές μικρότερο απ’ ότι ένα μόριο μονοκλωνικού αντισώματος. Τα βιολογικά μόρια είναι σημαντικά μεγαλύτερα και πιο πολύπλοκα σε σύγκριση με τα φάρμακα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μικρού μοριακού βάρους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927" y="5949281"/>
            <a:ext cx="797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1. Sekhon BS and Saluja V. Biosimilars: An overview. </a:t>
            </a:r>
            <a:r>
              <a:rPr lang="en-GB" sz="1200" i="1" dirty="0"/>
              <a:t>Biosimilars</a:t>
            </a:r>
            <a:r>
              <a:rPr lang="en-GB" sz="1200" dirty="0"/>
              <a:t> 2012; 1:1-11</a:t>
            </a:r>
          </a:p>
        </p:txBody>
      </p:sp>
    </p:spTree>
    <p:extLst>
      <p:ext uri="{BB962C8B-B14F-4D97-AF65-F5344CB8AC3E}">
        <p14:creationId xmlns:p14="http://schemas.microsoft.com/office/powerpoint/2010/main" val="16539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/>
          </p:cNvSpPr>
          <p:nvPr/>
        </p:nvSpPr>
        <p:spPr>
          <a:xfrm>
            <a:off x="251520" y="274638"/>
            <a:ext cx="8640960" cy="490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Τα βιο-ομοειδή δεν είναι γενόσημα</a:t>
            </a:r>
            <a:endParaRPr lang="el-G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3 - Θέση περιεχομένου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983419"/>
              </p:ext>
            </p:extLst>
          </p:nvPr>
        </p:nvGraphicFramePr>
        <p:xfrm>
          <a:off x="251520" y="1119701"/>
          <a:ext cx="8424936" cy="5117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9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5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5616"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Κύριες διαφορές μεταξύ γενοσήμων</a:t>
                      </a:r>
                      <a:r>
                        <a:rPr lang="el-GR" sz="2000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και βιο-ομοειδών</a:t>
                      </a:r>
                      <a:endParaRPr lang="el-G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616">
                <a:tc>
                  <a:txBody>
                    <a:bodyPr/>
                    <a:lstStyle/>
                    <a:p>
                      <a:r>
                        <a:rPr lang="el-GR" sz="2000" b="1" dirty="0">
                          <a:solidFill>
                            <a:srgbClr val="C00000"/>
                          </a:solidFill>
                        </a:rPr>
                        <a:t>ΓΕΝΟΣΗΜΑ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="1" dirty="0">
                          <a:solidFill>
                            <a:srgbClr val="C00000"/>
                          </a:solidFill>
                        </a:rPr>
                        <a:t>ΒΙΟ-ΟΜΟΕΙΔΗ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9935">
                <a:tc>
                  <a:txBody>
                    <a:bodyPr/>
                    <a:lstStyle/>
                    <a:p>
                      <a:r>
                        <a:rPr lang="el-GR" sz="2000" dirty="0"/>
                        <a:t>Παράγονται</a:t>
                      </a:r>
                      <a:r>
                        <a:rPr lang="el-GR" sz="2000" baseline="0" dirty="0"/>
                        <a:t> με χημική σύνθεση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Παράγονται με βιολογική διαδικασία σε κυτταρικές σειρές ξενιστών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7213">
                <a:tc>
                  <a:txBody>
                    <a:bodyPr/>
                    <a:lstStyle/>
                    <a:p>
                      <a:r>
                        <a:rPr lang="el-GR" sz="2000" dirty="0"/>
                        <a:t>Η αναπαραγωγή είναι εύκολη, επειδή δεν επηρεάζεται από μικρές μεταβολές στη διαδικασία παραγωγής ή μεταβολές</a:t>
                      </a:r>
                      <a:r>
                        <a:rPr lang="el-GR" sz="2000" baseline="0" dirty="0"/>
                        <a:t> του περιβάλλοντος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Η αναπαραγωγή  είναι δύσκολη, επειδή επηρεάζεται από μικρές μεταβολές στη διαδικασία παραγωγής ή μεταβολές</a:t>
                      </a:r>
                      <a:r>
                        <a:rPr lang="el-GR" sz="2000" baseline="0" dirty="0"/>
                        <a:t> του περιβάλλοντος</a:t>
                      </a:r>
                      <a:endParaRPr lang="el-GR" sz="2000" dirty="0"/>
                    </a:p>
                    <a:p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04255">
                <a:tc>
                  <a:txBody>
                    <a:bodyPr/>
                    <a:lstStyle/>
                    <a:p>
                      <a:r>
                        <a:rPr lang="el-GR" sz="2000" dirty="0"/>
                        <a:t>Σύντομο χρονοδιάγραμμα για την έγκριση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Απαιτείται φαρμακοεπαγρύπνιση και διαδοχικές ενημερώσεις για την ασφάλεια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9935">
                <a:tc>
                  <a:txBody>
                    <a:bodyPr/>
                    <a:lstStyle/>
                    <a:p>
                      <a:r>
                        <a:rPr lang="el-GR" sz="2000" dirty="0"/>
                        <a:t>Απαιτείται απόδειξη βιο-ισοδυναμίας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Απαιτείται</a:t>
                      </a:r>
                      <a:r>
                        <a:rPr lang="el-GR" sz="2000" baseline="0" dirty="0"/>
                        <a:t> απόδειξη «ομοιότητας» με το βιολογικό φάρμακο αναφοράς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95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Υπάρχουν αλλαγές στους  πρωτότυπους βιολογικούς παράγοντες μετά την κυκλοφορία τους;</a:t>
            </a:r>
            <a: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Τα πρωτότυπα βιολογικά φάρμακα στην διάρκεια των χρόνων υπόκεινται σε τροποποιήσεις και βελτιώσεις προκειμένου να είναι αποτελεσματικότερα και ασφαλέστερα για τους ασθενείς.  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Αποτέλεσμα εικόνας για safety of biosimila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654563" cy="40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6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11559" y="620688"/>
            <a:ext cx="7848873" cy="13926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85750" indent="-285750" algn="l" defTabSz="914400" rtl="0" eaLnBrk="1" latinLnBrk="0" hangingPunct="1">
              <a:spcBef>
                <a:spcPts val="1200"/>
              </a:spcBef>
              <a:spcAft>
                <a:spcPts val="300"/>
              </a:spcAft>
              <a:buFont typeface="Arial" pitchFamily="34" charset="0"/>
              <a:buChar char="•"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8163" indent="-174625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81075" indent="-268288" algn="l" defTabSz="914400" rtl="0" eaLnBrk="1" latinLnBrk="0" hangingPunct="1">
              <a:spcBef>
                <a:spcPts val="600"/>
              </a:spcBef>
              <a:spcAft>
                <a:spcPts val="300"/>
              </a:spcAft>
              <a:buFontTx/>
              <a:buBlip>
                <a:blip r:embed="rId2"/>
              </a:buBlip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438275" indent="-187325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–"/>
              <a:tabLst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789113" indent="-176213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Arial" pitchFamily="34" charset="0"/>
              <a:buChar char="•"/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βιολογικοί παράγοντες έχουν «μεταμορφώσει» τη θεραπεία πολλών σοβαρών ασθενειών</a:t>
            </a:r>
            <a:endParaRPr lang="en-GB" altLang="en-US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παγκόσμια δαπάνη για χρήση βιολογικών θεραπειών διαρκώς </a:t>
            </a:r>
            <a:r>
              <a:rPr lang="el-GR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αυξάνεται</a:t>
            </a:r>
            <a:endParaRPr lang="el-G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462701"/>
              </p:ext>
            </p:extLst>
          </p:nvPr>
        </p:nvGraphicFramePr>
        <p:xfrm>
          <a:off x="755576" y="2636913"/>
          <a:ext cx="7560839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5765592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1000" dirty="0">
                <a:latin typeface="+mj-lt"/>
                <a:cs typeface="Arial" panose="020B0604020202020204" pitchFamily="34" charset="0"/>
              </a:rPr>
              <a:t>1. Jones J and Panaccione R. Biologic therapy in Crohn’s disease: state of the art. </a:t>
            </a:r>
            <a:r>
              <a:rPr lang="en-US" altLang="en-US" sz="1000" i="1" dirty="0">
                <a:latin typeface="+mj-lt"/>
                <a:cs typeface="Arial" panose="020B0604020202020204" pitchFamily="34" charset="0"/>
              </a:rPr>
              <a:t>Current Opinion in Gastroenterology </a:t>
            </a:r>
            <a:r>
              <a:rPr lang="en-US" altLang="en-US" sz="1000" dirty="0">
                <a:latin typeface="+mj-lt"/>
                <a:cs typeface="Arial" panose="020B0604020202020204" pitchFamily="34" charset="0"/>
              </a:rPr>
              <a:t>2008; </a:t>
            </a:r>
            <a:r>
              <a:rPr lang="en-US" altLang="en-US" sz="1000" b="1" dirty="0">
                <a:latin typeface="+mj-lt"/>
                <a:cs typeface="Arial" panose="020B0604020202020204" pitchFamily="34" charset="0"/>
              </a:rPr>
              <a:t>24</a:t>
            </a:r>
            <a:r>
              <a:rPr lang="en-US" altLang="en-US" sz="1000" dirty="0">
                <a:latin typeface="+mj-lt"/>
                <a:cs typeface="Arial" panose="020B0604020202020204" pitchFamily="34" charset="0"/>
              </a:rPr>
              <a:t>(4);475-81; </a:t>
            </a:r>
            <a:br>
              <a:rPr lang="en-US" altLang="en-US" sz="1000" dirty="0">
                <a:latin typeface="+mj-lt"/>
                <a:cs typeface="Arial" panose="020B0604020202020204" pitchFamily="34" charset="0"/>
              </a:rPr>
            </a:br>
            <a:r>
              <a:rPr lang="en-US" altLang="en-US" sz="1000" dirty="0">
                <a:latin typeface="+mj-lt"/>
                <a:cs typeface="Arial" panose="020B0604020202020204" pitchFamily="34" charset="0"/>
              </a:rPr>
              <a:t>2. </a:t>
            </a:r>
            <a:r>
              <a:rPr lang="en-US" altLang="en-US" sz="1000" dirty="0">
                <a:latin typeface="+mj-lt"/>
              </a:rPr>
              <a:t>Curtis JR and Sing JA. The Use of Biologics in Rheumatoid Arthritis: Current and Emerging Paradigms of Care. </a:t>
            </a:r>
            <a:r>
              <a:rPr lang="en-GB" sz="1000" i="1" dirty="0">
                <a:latin typeface="+mj-lt"/>
              </a:rPr>
              <a:t>Clinical Therapeutics </a:t>
            </a:r>
            <a:r>
              <a:rPr lang="en-US" altLang="en-US" sz="1000" dirty="0">
                <a:latin typeface="+mj-lt"/>
              </a:rPr>
              <a:t>2011;</a:t>
            </a:r>
            <a:r>
              <a:rPr lang="en-US" altLang="en-US" sz="1000" b="1" dirty="0">
                <a:latin typeface="+mj-lt"/>
              </a:rPr>
              <a:t>33</a:t>
            </a:r>
            <a:r>
              <a:rPr lang="en-US" altLang="en-US" sz="1000" dirty="0">
                <a:latin typeface="+mj-lt"/>
              </a:rPr>
              <a:t>(6);679-707; 3. Sánchez-Carazo JL. Present and Future of Biologic Therapy in Dermatology. </a:t>
            </a:r>
            <a:r>
              <a:rPr lang="en-US" altLang="en-US" sz="1000" i="1" dirty="0">
                <a:latin typeface="+mj-lt"/>
              </a:rPr>
              <a:t>Actas Dermo-Sifiliográficas </a:t>
            </a:r>
            <a:r>
              <a:rPr lang="en-US" altLang="en-US" sz="1000" dirty="0">
                <a:latin typeface="+mj-lt"/>
              </a:rPr>
              <a:t>2008;</a:t>
            </a:r>
            <a:r>
              <a:rPr lang="en-US" altLang="en-US" sz="1000" b="1" dirty="0">
                <a:latin typeface="+mj-lt"/>
              </a:rPr>
              <a:t>99</a:t>
            </a:r>
            <a:r>
              <a:rPr lang="en-US" altLang="en-US" sz="1000" dirty="0">
                <a:latin typeface="+mj-lt"/>
              </a:rPr>
              <a:t>:89-90; 4. Data from </a:t>
            </a:r>
            <a:r>
              <a:rPr lang="en-GB" altLang="en-US" sz="1000" dirty="0">
                <a:latin typeface="+mj-lt"/>
              </a:rPr>
              <a:t>IMS Institute for Healthcare Informatics. July 2012; 5. Data from IMS Institute for Healthcare Informatics: The Global Use of Medicines: Outlook through 2017, November 2013; 6. </a:t>
            </a:r>
            <a:r>
              <a:rPr lang="en-US" altLang="en-US" sz="1000" dirty="0">
                <a:latin typeface="+mj-lt"/>
              </a:rPr>
              <a:t>Sinclair A and Monge M. Delivering Affordable Biologics from Gene to Vial. Economic Challenges for Manufacturing Biologics in the New Millennium. </a:t>
            </a:r>
            <a:r>
              <a:rPr lang="en-US" altLang="en-US" sz="1000" i="1" dirty="0">
                <a:latin typeface="+mj-lt"/>
              </a:rPr>
              <a:t>BioProcess International </a:t>
            </a:r>
            <a:r>
              <a:rPr lang="en-US" altLang="en-US" sz="1000" dirty="0">
                <a:latin typeface="+mj-lt"/>
              </a:rPr>
              <a:t>2010;</a:t>
            </a:r>
            <a:r>
              <a:rPr lang="en-US" altLang="en-US" sz="1000" b="1" dirty="0">
                <a:latin typeface="+mj-lt"/>
              </a:rPr>
              <a:t>8</a:t>
            </a:r>
            <a:r>
              <a:rPr lang="en-US" altLang="en-US" sz="1000" dirty="0">
                <a:latin typeface="+mj-lt"/>
              </a:rPr>
              <a:t>(3):16-19 ; 7. Scheinberg MA and Kay J. The advent of biosimilar therapies in rheumatology – “O Brave New World”. </a:t>
            </a:r>
            <a:r>
              <a:rPr lang="en-US" altLang="en-US" sz="1000" i="1" dirty="0">
                <a:latin typeface="+mj-lt"/>
              </a:rPr>
              <a:t>Nature Reviews Rheumatology </a:t>
            </a:r>
            <a:r>
              <a:rPr lang="en-US" altLang="en-US" sz="1000" dirty="0">
                <a:latin typeface="+mj-lt"/>
              </a:rPr>
              <a:t>2012;</a:t>
            </a:r>
            <a:r>
              <a:rPr lang="en-US" altLang="en-US" sz="1000" b="1" dirty="0">
                <a:latin typeface="+mj-lt"/>
              </a:rPr>
              <a:t>8</a:t>
            </a:r>
            <a:r>
              <a:rPr lang="en-US" altLang="en-US" sz="1000" dirty="0">
                <a:latin typeface="+mj-lt"/>
              </a:rPr>
              <a:t>:430-436.</a:t>
            </a:r>
            <a:endParaRPr lang="en-GB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55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26064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Γιατί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εμφανίστηκαν </a:t>
            </a: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τώρα τα </a:t>
            </a:r>
            <a:r>
              <a:rPr lang="el-G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βιο-ομοειδή;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Τα βιοομοειδή υπάρχουν αρκετό καιρό και χρησιμοποιούνται από διαφορετικές ειδικότητες ιατρών στην θεραπεία πολλών νοσημάτων.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Στην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Ρευματολογία εμφανίστηκαν πρόσφατα καθώς τα βιολογικά φάρμακα που χρησιμοποιήθηκαν πρώτα ( αναστολείς του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TNF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) έχασαν την πατέντα τους και έτσι την παρασκευή βιολογικών παραγόντων μπορούν να αναλάβουν περισσότεροι κατασκευαστές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068960"/>
            <a:ext cx="6624736" cy="367240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02092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1183</Words>
  <Application>Microsoft Office PowerPoint</Application>
  <PresentationFormat>Προβολή στην οθόνη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Παρουσίαση του PowerPoint</vt:lpstr>
      <vt:lpstr>Παρουσίαση του PowerPoint</vt:lpstr>
      <vt:lpstr>Γιατί είναι εξαιρετικά δύσκολο να αντιγραφούν οι βιολογικοί παράγοντες;</vt:lpstr>
      <vt:lpstr>Παρουσίαση του PowerPoint</vt:lpstr>
      <vt:lpstr>Παρουσίαση του PowerPoint</vt:lpstr>
      <vt:lpstr>Παρουσίαση του PowerPoint</vt:lpstr>
      <vt:lpstr> Υπάρχουν αλλαγές στους  πρωτότυπους βιολογικούς παράγοντες μετά την κυκλοφορία τους;  Τα πρωτότυπα βιολογικά φάρμακα στην διάρκεια των χρόνων υπόκεινται σε τροποποιήσεις και βελτιώσεις προκειμένου να είναι αποτελεσματικότερα και ασφαλέστερα για τους ασθενείς.  </vt:lpstr>
      <vt:lpstr>Παρουσίαση του PowerPoint</vt:lpstr>
      <vt:lpstr>Παρουσίαση του PowerPoint</vt:lpstr>
      <vt:lpstr> Πως αναπτύσσονται τα βιο-ομοειδή;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Πως θα ελέγχεται η ασφάλεια των βιο-ομοειδών;</vt:lpstr>
      <vt:lpstr>Παρουσίαση του PowerPoint</vt:lpstr>
      <vt:lpstr>Παρουσίαση του PowerPoint</vt:lpstr>
      <vt:lpstr>Ορισμοί που σχετίζονται με τα βιο-ομοειδή και αποτελούν θέμα συζήτησης της επιστημονικής κοινότητας 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47</cp:revision>
  <dcterms:created xsi:type="dcterms:W3CDTF">2016-10-04T14:55:59Z</dcterms:created>
  <dcterms:modified xsi:type="dcterms:W3CDTF">2016-10-28T21:10:05Z</dcterms:modified>
</cp:coreProperties>
</file>