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56" r:id="rId2"/>
    <p:sldId id="28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81" r:id="rId19"/>
    <p:sldId id="272" r:id="rId20"/>
    <p:sldId id="273" r:id="rId21"/>
    <p:sldId id="274" r:id="rId22"/>
    <p:sldId id="275" r:id="rId23"/>
    <p:sldId id="283" r:id="rId24"/>
    <p:sldId id="276" r:id="rId25"/>
    <p:sldId id="277" r:id="rId26"/>
    <p:sldId id="278" r:id="rId27"/>
    <p:sldId id="279" r:id="rId28"/>
    <p:sldId id="284" r:id="rId29"/>
    <p:sldId id="285" r:id="rId30"/>
    <p:sldId id="286" r:id="rId31"/>
    <p:sldId id="287"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72"/>
    <p:restoredTop sz="50165"/>
  </p:normalViewPr>
  <p:slideViewPr>
    <p:cSldViewPr snapToGrid="0" snapToObjects="1">
      <p:cViewPr>
        <p:scale>
          <a:sx n="70" d="100"/>
          <a:sy n="70" d="100"/>
        </p:scale>
        <p:origin x="1128" y="-3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F1EFDA-34F8-F441-A01E-8279A4932D6D}" type="datetimeFigureOut">
              <a:rPr lang="en-US" smtClean="0"/>
              <a:t>10/28/16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7A7374-C292-4C42-86DB-7750CBC9BFDE}" type="slidenum">
              <a:rPr lang="en-US" smtClean="0"/>
              <a:t>‹#›</a:t>
            </a:fld>
            <a:endParaRPr lang="en-US"/>
          </a:p>
        </p:txBody>
      </p:sp>
    </p:spTree>
    <p:extLst>
      <p:ext uri="{BB962C8B-B14F-4D97-AF65-F5344CB8AC3E}">
        <p14:creationId xmlns:p14="http://schemas.microsoft.com/office/powerpoint/2010/main" val="1687776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7A7374-C292-4C42-86DB-7750CBC9BFDE}" type="slidenum">
              <a:rPr lang="en-US" smtClean="0"/>
              <a:t>1</a:t>
            </a:fld>
            <a:endParaRPr lang="en-US"/>
          </a:p>
        </p:txBody>
      </p:sp>
    </p:spTree>
    <p:extLst>
      <p:ext uri="{BB962C8B-B14F-4D97-AF65-F5344CB8AC3E}">
        <p14:creationId xmlns:p14="http://schemas.microsoft.com/office/powerpoint/2010/main" val="634172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7A7374-C292-4C42-86DB-7750CBC9BFDE}" type="slidenum">
              <a:rPr lang="en-US" smtClean="0"/>
              <a:t>11</a:t>
            </a:fld>
            <a:endParaRPr lang="en-US"/>
          </a:p>
        </p:txBody>
      </p:sp>
    </p:spTree>
    <p:extLst>
      <p:ext uri="{BB962C8B-B14F-4D97-AF65-F5344CB8AC3E}">
        <p14:creationId xmlns:p14="http://schemas.microsoft.com/office/powerpoint/2010/main" val="1470332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7A7374-C292-4C42-86DB-7750CBC9BFDE}" type="slidenum">
              <a:rPr lang="en-US" smtClean="0"/>
              <a:t>14</a:t>
            </a:fld>
            <a:endParaRPr lang="en-US"/>
          </a:p>
        </p:txBody>
      </p:sp>
    </p:spTree>
    <p:extLst>
      <p:ext uri="{BB962C8B-B14F-4D97-AF65-F5344CB8AC3E}">
        <p14:creationId xmlns:p14="http://schemas.microsoft.com/office/powerpoint/2010/main" val="771476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7A7374-C292-4C42-86DB-7750CBC9BFDE}" type="slidenum">
              <a:rPr lang="en-US" smtClean="0"/>
              <a:t>18</a:t>
            </a:fld>
            <a:endParaRPr lang="en-US"/>
          </a:p>
        </p:txBody>
      </p:sp>
    </p:spTree>
    <p:extLst>
      <p:ext uri="{BB962C8B-B14F-4D97-AF65-F5344CB8AC3E}">
        <p14:creationId xmlns:p14="http://schemas.microsoft.com/office/powerpoint/2010/main" val="771151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7A7374-C292-4C42-86DB-7750CBC9BFDE}" type="slidenum">
              <a:rPr lang="en-US" smtClean="0"/>
              <a:t>23</a:t>
            </a:fld>
            <a:endParaRPr lang="en-US"/>
          </a:p>
        </p:txBody>
      </p:sp>
    </p:spTree>
    <p:extLst>
      <p:ext uri="{BB962C8B-B14F-4D97-AF65-F5344CB8AC3E}">
        <p14:creationId xmlns:p14="http://schemas.microsoft.com/office/powerpoint/2010/main" val="1597322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7E4D81-71CD-DF44-9EDD-73C87FF5AB18}"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40E88-7F91-D74B-AB76-BE0D2B945EFA}" type="slidenum">
              <a:rPr lang="en-US" smtClean="0"/>
              <a:t>‹#›</a:t>
            </a:fld>
            <a:endParaRPr lang="en-US"/>
          </a:p>
        </p:txBody>
      </p:sp>
    </p:spTree>
    <p:extLst>
      <p:ext uri="{BB962C8B-B14F-4D97-AF65-F5344CB8AC3E}">
        <p14:creationId xmlns:p14="http://schemas.microsoft.com/office/powerpoint/2010/main" val="27872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E4D81-71CD-DF44-9EDD-73C87FF5AB18}"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40E88-7F91-D74B-AB76-BE0D2B945EFA}" type="slidenum">
              <a:rPr lang="en-US" smtClean="0"/>
              <a:t>‹#›</a:t>
            </a:fld>
            <a:endParaRPr lang="en-US"/>
          </a:p>
        </p:txBody>
      </p:sp>
    </p:spTree>
    <p:extLst>
      <p:ext uri="{BB962C8B-B14F-4D97-AF65-F5344CB8AC3E}">
        <p14:creationId xmlns:p14="http://schemas.microsoft.com/office/powerpoint/2010/main" val="1131176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E4D81-71CD-DF44-9EDD-73C87FF5AB18}"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40E88-7F91-D74B-AB76-BE0D2B945EFA}" type="slidenum">
              <a:rPr lang="en-US" smtClean="0"/>
              <a:t>‹#›</a:t>
            </a:fld>
            <a:endParaRPr lang="en-US"/>
          </a:p>
        </p:txBody>
      </p:sp>
    </p:spTree>
    <p:extLst>
      <p:ext uri="{BB962C8B-B14F-4D97-AF65-F5344CB8AC3E}">
        <p14:creationId xmlns:p14="http://schemas.microsoft.com/office/powerpoint/2010/main" val="1653377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E4D81-71CD-DF44-9EDD-73C87FF5AB18}"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40E88-7F91-D74B-AB76-BE0D2B945EFA}" type="slidenum">
              <a:rPr lang="en-US" smtClean="0"/>
              <a:t>‹#›</a:t>
            </a:fld>
            <a:endParaRPr lang="en-US"/>
          </a:p>
        </p:txBody>
      </p:sp>
    </p:spTree>
    <p:extLst>
      <p:ext uri="{BB962C8B-B14F-4D97-AF65-F5344CB8AC3E}">
        <p14:creationId xmlns:p14="http://schemas.microsoft.com/office/powerpoint/2010/main" val="1101513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7E4D81-71CD-DF44-9EDD-73C87FF5AB18}"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40E88-7F91-D74B-AB76-BE0D2B945EFA}" type="slidenum">
              <a:rPr lang="en-US" smtClean="0"/>
              <a:t>‹#›</a:t>
            </a:fld>
            <a:endParaRPr lang="en-US"/>
          </a:p>
        </p:txBody>
      </p:sp>
    </p:spTree>
    <p:extLst>
      <p:ext uri="{BB962C8B-B14F-4D97-AF65-F5344CB8AC3E}">
        <p14:creationId xmlns:p14="http://schemas.microsoft.com/office/powerpoint/2010/main" val="635723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7E4D81-71CD-DF44-9EDD-73C87FF5AB18}" type="datetimeFigureOut">
              <a:rPr lang="en-US" smtClean="0"/>
              <a:t>10/28/16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40E88-7F91-D74B-AB76-BE0D2B945EFA}" type="slidenum">
              <a:rPr lang="en-US" smtClean="0"/>
              <a:t>‹#›</a:t>
            </a:fld>
            <a:endParaRPr lang="en-US"/>
          </a:p>
        </p:txBody>
      </p:sp>
    </p:spTree>
    <p:extLst>
      <p:ext uri="{BB962C8B-B14F-4D97-AF65-F5344CB8AC3E}">
        <p14:creationId xmlns:p14="http://schemas.microsoft.com/office/powerpoint/2010/main" val="136913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7E4D81-71CD-DF44-9EDD-73C87FF5AB18}" type="datetimeFigureOut">
              <a:rPr lang="en-US" smtClean="0"/>
              <a:t>10/28/16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640E88-7F91-D74B-AB76-BE0D2B945EFA}" type="slidenum">
              <a:rPr lang="en-US" smtClean="0"/>
              <a:t>‹#›</a:t>
            </a:fld>
            <a:endParaRPr lang="en-US"/>
          </a:p>
        </p:txBody>
      </p:sp>
    </p:spTree>
    <p:extLst>
      <p:ext uri="{BB962C8B-B14F-4D97-AF65-F5344CB8AC3E}">
        <p14:creationId xmlns:p14="http://schemas.microsoft.com/office/powerpoint/2010/main" val="1125898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7E4D81-71CD-DF44-9EDD-73C87FF5AB18}" type="datetimeFigureOut">
              <a:rPr lang="en-US" smtClean="0"/>
              <a:t>10/28/16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640E88-7F91-D74B-AB76-BE0D2B945EFA}" type="slidenum">
              <a:rPr lang="en-US" smtClean="0"/>
              <a:t>‹#›</a:t>
            </a:fld>
            <a:endParaRPr lang="en-US"/>
          </a:p>
        </p:txBody>
      </p:sp>
    </p:spTree>
    <p:extLst>
      <p:ext uri="{BB962C8B-B14F-4D97-AF65-F5344CB8AC3E}">
        <p14:creationId xmlns:p14="http://schemas.microsoft.com/office/powerpoint/2010/main" val="105996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E4D81-71CD-DF44-9EDD-73C87FF5AB18}" type="datetimeFigureOut">
              <a:rPr lang="en-US" smtClean="0"/>
              <a:t>10/28/16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640E88-7F91-D74B-AB76-BE0D2B945EFA}" type="slidenum">
              <a:rPr lang="en-US" smtClean="0"/>
              <a:t>‹#›</a:t>
            </a:fld>
            <a:endParaRPr lang="en-US"/>
          </a:p>
        </p:txBody>
      </p:sp>
    </p:spTree>
    <p:extLst>
      <p:ext uri="{BB962C8B-B14F-4D97-AF65-F5344CB8AC3E}">
        <p14:creationId xmlns:p14="http://schemas.microsoft.com/office/powerpoint/2010/main" val="2089018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7E4D81-71CD-DF44-9EDD-73C87FF5AB18}" type="datetimeFigureOut">
              <a:rPr lang="en-US" smtClean="0"/>
              <a:t>10/28/16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40E88-7F91-D74B-AB76-BE0D2B945EFA}" type="slidenum">
              <a:rPr lang="en-US" smtClean="0"/>
              <a:t>‹#›</a:t>
            </a:fld>
            <a:endParaRPr lang="en-US"/>
          </a:p>
        </p:txBody>
      </p:sp>
    </p:spTree>
    <p:extLst>
      <p:ext uri="{BB962C8B-B14F-4D97-AF65-F5344CB8AC3E}">
        <p14:creationId xmlns:p14="http://schemas.microsoft.com/office/powerpoint/2010/main" val="62817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7E4D81-71CD-DF44-9EDD-73C87FF5AB18}" type="datetimeFigureOut">
              <a:rPr lang="en-US" smtClean="0"/>
              <a:t>10/28/16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40E88-7F91-D74B-AB76-BE0D2B945EFA}" type="slidenum">
              <a:rPr lang="en-US" smtClean="0"/>
              <a:t>‹#›</a:t>
            </a:fld>
            <a:endParaRPr lang="en-US"/>
          </a:p>
        </p:txBody>
      </p:sp>
    </p:spTree>
    <p:extLst>
      <p:ext uri="{BB962C8B-B14F-4D97-AF65-F5344CB8AC3E}">
        <p14:creationId xmlns:p14="http://schemas.microsoft.com/office/powerpoint/2010/main" val="16564780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E4D81-71CD-DF44-9EDD-73C87FF5AB18}" type="datetimeFigureOut">
              <a:rPr lang="en-US" smtClean="0"/>
              <a:t>10/28/16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640E88-7F91-D74B-AB76-BE0D2B945EFA}" type="slidenum">
              <a:rPr lang="en-US" smtClean="0"/>
              <a:t>‹#›</a:t>
            </a:fld>
            <a:endParaRPr lang="en-US"/>
          </a:p>
        </p:txBody>
      </p:sp>
    </p:spTree>
    <p:extLst>
      <p:ext uri="{BB962C8B-B14F-4D97-AF65-F5344CB8AC3E}">
        <p14:creationId xmlns:p14="http://schemas.microsoft.com/office/powerpoint/2010/main" val="861021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809558"/>
          </a:xfrm>
        </p:spPr>
        <p:txBody>
          <a:bodyPr>
            <a:normAutofit/>
          </a:bodyPr>
          <a:lstStyle/>
          <a:p>
            <a:r>
              <a:rPr lang="el-GR" sz="3600" b="1" dirty="0" smtClean="0"/>
              <a:t>Βιβλιογραφική ενημέρωση </a:t>
            </a:r>
            <a:r>
              <a:rPr lang="el-GR" sz="3600" b="1" dirty="0"/>
              <a:t>/ </a:t>
            </a:r>
            <a:r>
              <a:rPr lang="en-US" sz="3600" b="1" dirty="0"/>
              <a:t>E</a:t>
            </a:r>
            <a:r>
              <a:rPr lang="el-GR" sz="3600" b="1" dirty="0" smtClean="0"/>
              <a:t>U</a:t>
            </a:r>
            <a:r>
              <a:rPr lang="en-US" sz="3600" b="1" dirty="0"/>
              <a:t>L</a:t>
            </a:r>
            <a:r>
              <a:rPr lang="el-GR" sz="3600" b="1" dirty="0" smtClean="0"/>
              <a:t>AR </a:t>
            </a:r>
            <a:r>
              <a:rPr lang="el-GR" sz="3600" b="1" dirty="0"/>
              <a:t>2016 update </a:t>
            </a:r>
            <a:endParaRPr lang="el-GR" sz="3600" dirty="0"/>
          </a:p>
        </p:txBody>
      </p:sp>
      <p:sp>
        <p:nvSpPr>
          <p:cNvPr id="3" name="Subtitle 2"/>
          <p:cNvSpPr>
            <a:spLocks noGrp="1"/>
          </p:cNvSpPr>
          <p:nvPr>
            <p:ph type="subTitle" idx="1"/>
          </p:nvPr>
        </p:nvSpPr>
        <p:spPr>
          <a:xfrm>
            <a:off x="1524000" y="4279392"/>
            <a:ext cx="9144000" cy="1280160"/>
          </a:xfrm>
        </p:spPr>
        <p:txBody>
          <a:bodyPr/>
          <a:lstStyle/>
          <a:p>
            <a:r>
              <a:rPr lang="el-GR" dirty="0" smtClean="0"/>
              <a:t>ΝΙΚΟΛΑΟΣ ΚΟΥΓΚΑΣ</a:t>
            </a:r>
          </a:p>
          <a:p>
            <a:r>
              <a:rPr lang="el-GR" dirty="0" smtClean="0"/>
              <a:t>ΕΠΙΚ.ΕΠΙΜΕΛΗΤΗΣ Β ΡΕΥΜΑΤΟΛΟΓΙΚΗΣ ΚΛΙΝΙΚΗΣ ΠΑΓΝΗ</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1122362"/>
            <a:ext cx="5169408" cy="1968310"/>
          </a:xfrm>
          <a:prstGeom prst="rect">
            <a:avLst/>
          </a:prstGeom>
        </p:spPr>
      </p:pic>
    </p:spTree>
    <p:extLst>
      <p:ext uri="{BB962C8B-B14F-4D97-AF65-F5344CB8AC3E}">
        <p14:creationId xmlns:p14="http://schemas.microsoft.com/office/powerpoint/2010/main" val="233665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INTERVENTIONS </a:t>
            </a:r>
            <a:r>
              <a:rPr lang="en-US" b="1" dirty="0">
                <a:solidFill>
                  <a:srgbClr val="FF0000"/>
                </a:solidFill>
              </a:rPr>
              <a:t>-OUTCOMES </a:t>
            </a:r>
            <a:endParaRPr lang="en-US" dirty="0">
              <a:solidFill>
                <a:srgbClr val="FF0000"/>
              </a:solidFill>
            </a:endParaRPr>
          </a:p>
        </p:txBody>
      </p:sp>
      <p:sp>
        <p:nvSpPr>
          <p:cNvPr id="3" name="Content Placeholder 2"/>
          <p:cNvSpPr>
            <a:spLocks noGrp="1"/>
          </p:cNvSpPr>
          <p:nvPr>
            <p:ph idx="1"/>
          </p:nvPr>
        </p:nvSpPr>
        <p:spPr/>
        <p:txBody>
          <a:bodyPr/>
          <a:lstStyle/>
          <a:p>
            <a:r>
              <a:rPr lang="en-US" dirty="0"/>
              <a:t>Patients </a:t>
            </a:r>
            <a:r>
              <a:rPr lang="en-US" dirty="0" smtClean="0"/>
              <a:t>randomly </a:t>
            </a:r>
            <a:r>
              <a:rPr lang="en-US" dirty="0"/>
              <a:t>assigned to receive </a:t>
            </a:r>
            <a:r>
              <a:rPr lang="en-US" dirty="0" err="1" smtClean="0"/>
              <a:t>s.c.</a:t>
            </a:r>
            <a:r>
              <a:rPr lang="en-US" dirty="0" smtClean="0"/>
              <a:t> </a:t>
            </a:r>
            <a:r>
              <a:rPr lang="en-US" dirty="0"/>
              <a:t>injections of </a:t>
            </a:r>
            <a:r>
              <a:rPr lang="en-US" dirty="0" err="1"/>
              <a:t>romosozumab</a:t>
            </a:r>
            <a:r>
              <a:rPr lang="en-US" dirty="0"/>
              <a:t> (at a dose of 210 mg) or placebo monthly for 12 months; thereafter, patients in each group received </a:t>
            </a:r>
            <a:r>
              <a:rPr lang="en-US" dirty="0" err="1"/>
              <a:t>denosumab</a:t>
            </a:r>
            <a:r>
              <a:rPr lang="en-US" dirty="0"/>
              <a:t> for 12 months, at a dose of 60 mg, administered </a:t>
            </a:r>
            <a:r>
              <a:rPr lang="en-US" dirty="0" err="1" smtClean="0"/>
              <a:t>s.c.</a:t>
            </a:r>
            <a:r>
              <a:rPr lang="en-US" dirty="0" smtClean="0"/>
              <a:t> </a:t>
            </a:r>
            <a:r>
              <a:rPr lang="en-US" dirty="0"/>
              <a:t>every 6 months </a:t>
            </a:r>
            <a:endParaRPr lang="en-US" dirty="0" smtClean="0"/>
          </a:p>
          <a:p>
            <a:r>
              <a:rPr lang="en-US" dirty="0"/>
              <a:t>P</a:t>
            </a:r>
            <a:r>
              <a:rPr lang="en-US" dirty="0" smtClean="0"/>
              <a:t>rimary </a:t>
            </a:r>
            <a:r>
              <a:rPr lang="en-US" dirty="0"/>
              <a:t>end </a:t>
            </a:r>
            <a:r>
              <a:rPr lang="en-US" dirty="0" smtClean="0"/>
              <a:t>point: the </a:t>
            </a:r>
            <a:r>
              <a:rPr lang="en-US" dirty="0"/>
              <a:t>cumulative </a:t>
            </a:r>
            <a:r>
              <a:rPr lang="en-US" dirty="0" smtClean="0"/>
              <a:t>incidence </a:t>
            </a:r>
            <a:r>
              <a:rPr lang="en-US" dirty="0"/>
              <a:t>of new vertebral fractures at 12 months and 24 months</a:t>
            </a:r>
            <a:r>
              <a:rPr lang="en-US" dirty="0" smtClean="0"/>
              <a:t>.</a:t>
            </a:r>
          </a:p>
          <a:p>
            <a:r>
              <a:rPr lang="en-US" dirty="0" smtClean="0"/>
              <a:t> </a:t>
            </a:r>
            <a:r>
              <a:rPr lang="en-US" dirty="0"/>
              <a:t>Secondary end </a:t>
            </a:r>
            <a:r>
              <a:rPr lang="en-US" dirty="0" smtClean="0"/>
              <a:t>points: clinical </a:t>
            </a:r>
            <a:r>
              <a:rPr lang="en-US" dirty="0"/>
              <a:t>(a composite of </a:t>
            </a:r>
            <a:r>
              <a:rPr lang="en-US" dirty="0" err="1"/>
              <a:t>nonvertebral</a:t>
            </a:r>
            <a:r>
              <a:rPr lang="en-US" dirty="0"/>
              <a:t> and symptomatic vertebral) and </a:t>
            </a:r>
            <a:r>
              <a:rPr lang="en-US" dirty="0" err="1"/>
              <a:t>nonvertebral</a:t>
            </a:r>
            <a:r>
              <a:rPr lang="en-US" dirty="0"/>
              <a:t> fractures </a:t>
            </a:r>
          </a:p>
          <a:p>
            <a:endParaRPr lang="en-US" dirty="0"/>
          </a:p>
          <a:p>
            <a:endParaRPr lang="en-US" dirty="0"/>
          </a:p>
        </p:txBody>
      </p:sp>
    </p:spTree>
    <p:extLst>
      <p:ext uri="{BB962C8B-B14F-4D97-AF65-F5344CB8AC3E}">
        <p14:creationId xmlns:p14="http://schemas.microsoft.com/office/powerpoint/2010/main" val="97092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RESULTS</a:t>
            </a:r>
            <a:endParaRPr lang="en-US" b="1" dirty="0">
              <a:solidFill>
                <a:srgbClr val="FF0000"/>
              </a:solidFill>
            </a:endParaRPr>
          </a:p>
        </p:txBody>
      </p:sp>
      <p:sp>
        <p:nvSpPr>
          <p:cNvPr id="4" name="Text Placeholder 3"/>
          <p:cNvSpPr>
            <a:spLocks noGrp="1"/>
          </p:cNvSpPr>
          <p:nvPr>
            <p:ph type="body" idx="1"/>
          </p:nvPr>
        </p:nvSpPr>
        <p:spPr/>
        <p:txBody>
          <a:bodyPr/>
          <a:lstStyle/>
          <a:p>
            <a:r>
              <a:rPr lang="en-US" dirty="0" smtClean="0"/>
              <a:t>12 MONTHS</a:t>
            </a:r>
            <a:endParaRPr lang="en-US" dirty="0"/>
          </a:p>
        </p:txBody>
      </p:sp>
      <p:sp>
        <p:nvSpPr>
          <p:cNvPr id="5" name="Content Placeholder 4"/>
          <p:cNvSpPr>
            <a:spLocks noGrp="1"/>
          </p:cNvSpPr>
          <p:nvPr>
            <p:ph sz="half" idx="2"/>
          </p:nvPr>
        </p:nvSpPr>
        <p:spPr>
          <a:xfrm>
            <a:off x="839788" y="2505075"/>
            <a:ext cx="5780468" cy="3684588"/>
          </a:xfrm>
        </p:spPr>
        <p:txBody>
          <a:bodyPr>
            <a:normAutofit fontScale="92500" lnSpcReduction="10000"/>
          </a:bodyPr>
          <a:lstStyle/>
          <a:p>
            <a:r>
              <a:rPr lang="en-US" sz="2400" dirty="0"/>
              <a:t>new vertebral </a:t>
            </a:r>
            <a:r>
              <a:rPr lang="en-US" sz="2400" dirty="0" smtClean="0"/>
              <a:t>fractures </a:t>
            </a:r>
            <a:r>
              <a:rPr lang="en-US" sz="2400" dirty="0"/>
              <a:t>in </a:t>
            </a:r>
            <a:r>
              <a:rPr lang="en-US" sz="2400" dirty="0" smtClean="0"/>
              <a:t>16/3321 </a:t>
            </a:r>
            <a:r>
              <a:rPr lang="en-US" sz="2400" dirty="0"/>
              <a:t>patients (0.5%) in the </a:t>
            </a:r>
            <a:r>
              <a:rPr lang="en-US" sz="2400" dirty="0" err="1"/>
              <a:t>romosozumab</a:t>
            </a:r>
            <a:r>
              <a:rPr lang="en-US" sz="2400" dirty="0"/>
              <a:t> group, </a:t>
            </a:r>
            <a:r>
              <a:rPr lang="en-US" sz="2400" dirty="0" smtClean="0"/>
              <a:t>and 59/3322 </a:t>
            </a:r>
            <a:r>
              <a:rPr lang="en-US" sz="2400" dirty="0"/>
              <a:t>(1.8%) in the placebo group (representing a 73% lower risk with </a:t>
            </a:r>
            <a:r>
              <a:rPr lang="en-US" sz="2400" dirty="0" err="1"/>
              <a:t>romosozumab</a:t>
            </a:r>
            <a:r>
              <a:rPr lang="en-US" sz="2400" dirty="0"/>
              <a:t>; P&lt;0.001</a:t>
            </a:r>
            <a:r>
              <a:rPr lang="en-US" sz="2400" dirty="0" smtClean="0"/>
              <a:t>)</a:t>
            </a:r>
          </a:p>
          <a:p>
            <a:r>
              <a:rPr lang="en-US" sz="2400" dirty="0" smtClean="0"/>
              <a:t> </a:t>
            </a:r>
            <a:r>
              <a:rPr lang="en-US" sz="2400" dirty="0"/>
              <a:t>Clinical </a:t>
            </a:r>
            <a:r>
              <a:rPr lang="en-US" sz="2400" dirty="0" smtClean="0"/>
              <a:t>fractures </a:t>
            </a:r>
            <a:r>
              <a:rPr lang="en-US" sz="2400" dirty="0"/>
              <a:t>in </a:t>
            </a:r>
            <a:r>
              <a:rPr lang="en-US" sz="2400" dirty="0" smtClean="0"/>
              <a:t>58/3589 </a:t>
            </a:r>
            <a:r>
              <a:rPr lang="en-US" sz="2400" dirty="0"/>
              <a:t>patients (1.6%) in the </a:t>
            </a:r>
            <a:r>
              <a:rPr lang="en-US" sz="2400" dirty="0" err="1"/>
              <a:t>romosozumab</a:t>
            </a:r>
            <a:r>
              <a:rPr lang="en-US" sz="2400" dirty="0"/>
              <a:t> </a:t>
            </a:r>
            <a:r>
              <a:rPr lang="en-US" sz="2400" dirty="0" smtClean="0"/>
              <a:t>group</a:t>
            </a:r>
            <a:r>
              <a:rPr lang="en-US" sz="2400" dirty="0"/>
              <a:t> </a:t>
            </a:r>
            <a:r>
              <a:rPr lang="en-US" sz="2400" dirty="0" smtClean="0"/>
              <a:t>and 90/3591 </a:t>
            </a:r>
            <a:r>
              <a:rPr lang="en-US" sz="2400" dirty="0"/>
              <a:t>(2.5%) in the placebo group (a 36% lower risk with </a:t>
            </a:r>
            <a:r>
              <a:rPr lang="en-US" sz="2400" dirty="0" err="1"/>
              <a:t>romosozumab</a:t>
            </a:r>
            <a:r>
              <a:rPr lang="en-US" sz="2400" dirty="0"/>
              <a:t>; </a:t>
            </a:r>
            <a:r>
              <a:rPr lang="en-US" sz="2400" dirty="0" smtClean="0"/>
              <a:t>P=0.008)</a:t>
            </a:r>
          </a:p>
          <a:p>
            <a:r>
              <a:rPr lang="en-US" sz="2400" dirty="0" smtClean="0"/>
              <a:t> </a:t>
            </a:r>
            <a:r>
              <a:rPr lang="en-US" sz="2400" dirty="0" err="1"/>
              <a:t>Nonvertebral</a:t>
            </a:r>
            <a:r>
              <a:rPr lang="en-US" sz="2400" dirty="0"/>
              <a:t> </a:t>
            </a:r>
            <a:r>
              <a:rPr lang="en-US" sz="2400" dirty="0" smtClean="0"/>
              <a:t>fractures in 56/3589 </a:t>
            </a:r>
            <a:r>
              <a:rPr lang="en-US" sz="2400" dirty="0"/>
              <a:t>patients (1.6%) in the </a:t>
            </a:r>
            <a:r>
              <a:rPr lang="en-US" sz="2400" dirty="0" err="1"/>
              <a:t>romosozumab</a:t>
            </a:r>
            <a:r>
              <a:rPr lang="en-US" sz="2400" dirty="0"/>
              <a:t> group and in </a:t>
            </a:r>
            <a:r>
              <a:rPr lang="en-US" sz="2400" dirty="0" smtClean="0"/>
              <a:t>75/3591 </a:t>
            </a:r>
            <a:r>
              <a:rPr lang="en-US" sz="2400" dirty="0"/>
              <a:t>(2.1%) in the placebo group (P=0.10) </a:t>
            </a:r>
          </a:p>
        </p:txBody>
      </p:sp>
      <p:sp>
        <p:nvSpPr>
          <p:cNvPr id="6" name="Text Placeholder 5"/>
          <p:cNvSpPr>
            <a:spLocks noGrp="1"/>
          </p:cNvSpPr>
          <p:nvPr>
            <p:ph type="body" sz="quarter" idx="3"/>
          </p:nvPr>
        </p:nvSpPr>
        <p:spPr>
          <a:xfrm>
            <a:off x="6986016" y="1681163"/>
            <a:ext cx="4369372" cy="823912"/>
          </a:xfrm>
        </p:spPr>
        <p:txBody>
          <a:bodyPr/>
          <a:lstStyle/>
          <a:p>
            <a:r>
              <a:rPr lang="en-US" dirty="0" smtClean="0"/>
              <a:t>24 MONTHS</a:t>
            </a:r>
            <a:endParaRPr lang="en-US" dirty="0"/>
          </a:p>
        </p:txBody>
      </p:sp>
      <p:sp>
        <p:nvSpPr>
          <p:cNvPr id="7" name="Content Placeholder 6"/>
          <p:cNvSpPr>
            <a:spLocks noGrp="1"/>
          </p:cNvSpPr>
          <p:nvPr>
            <p:ph sz="quarter" idx="4"/>
          </p:nvPr>
        </p:nvSpPr>
        <p:spPr>
          <a:xfrm>
            <a:off x="6986016" y="2505075"/>
            <a:ext cx="4369372" cy="3684588"/>
          </a:xfrm>
        </p:spPr>
        <p:txBody>
          <a:bodyPr>
            <a:normAutofit fontScale="92500" lnSpcReduction="10000"/>
          </a:bodyPr>
          <a:lstStyle/>
          <a:p>
            <a:pPr marL="0" indent="0">
              <a:buNone/>
            </a:pPr>
            <a:r>
              <a:rPr lang="en-US" dirty="0" smtClean="0"/>
              <a:t>vertebral </a:t>
            </a:r>
            <a:r>
              <a:rPr lang="en-US" dirty="0"/>
              <a:t>fractures were significantly lower in the </a:t>
            </a:r>
            <a:r>
              <a:rPr lang="en-US" dirty="0" err="1"/>
              <a:t>romosozumab</a:t>
            </a:r>
            <a:r>
              <a:rPr lang="en-US" dirty="0"/>
              <a:t> group than in the placebo group after each group made the transition to </a:t>
            </a:r>
            <a:r>
              <a:rPr lang="en-US" dirty="0" err="1"/>
              <a:t>denosumab</a:t>
            </a:r>
            <a:r>
              <a:rPr lang="en-US" dirty="0"/>
              <a:t> (0.6% [21 of 3325 patients] in the </a:t>
            </a:r>
            <a:r>
              <a:rPr lang="en-US" dirty="0" err="1"/>
              <a:t>romosozumab</a:t>
            </a:r>
            <a:r>
              <a:rPr lang="en-US" dirty="0"/>
              <a:t> group vs. 2.5% [84 of 3327] in the placebo group, a 75% lower risk with </a:t>
            </a:r>
            <a:r>
              <a:rPr lang="en-US" dirty="0" err="1"/>
              <a:t>romosozumab</a:t>
            </a:r>
            <a:r>
              <a:rPr lang="en-US" dirty="0"/>
              <a:t>; P&lt;0.001) </a:t>
            </a:r>
          </a:p>
        </p:txBody>
      </p:sp>
    </p:spTree>
    <p:extLst>
      <p:ext uri="{BB962C8B-B14F-4D97-AF65-F5344CB8AC3E}">
        <p14:creationId xmlns:p14="http://schemas.microsoft.com/office/powerpoint/2010/main" val="127279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solidFill>
                  <a:srgbClr val="FF0000"/>
                </a:solidFill>
              </a:rPr>
              <a:t>                              CONCLUSION</a:t>
            </a:r>
            <a:endParaRPr lang="en-US" b="1" dirty="0">
              <a:solidFill>
                <a:srgbClr val="FF0000"/>
              </a:solidFill>
            </a:endParaRPr>
          </a:p>
        </p:txBody>
      </p:sp>
      <p:sp>
        <p:nvSpPr>
          <p:cNvPr id="8" name="Content Placeholder 7"/>
          <p:cNvSpPr>
            <a:spLocks noGrp="1"/>
          </p:cNvSpPr>
          <p:nvPr>
            <p:ph idx="1"/>
          </p:nvPr>
        </p:nvSpPr>
        <p:spPr/>
        <p:txBody>
          <a:bodyPr/>
          <a:lstStyle/>
          <a:p>
            <a:r>
              <a:rPr lang="en-US" dirty="0"/>
              <a:t>In postmenopausal women with osteoporosis, </a:t>
            </a:r>
            <a:r>
              <a:rPr lang="en-US" dirty="0" err="1"/>
              <a:t>romosozumab</a:t>
            </a:r>
            <a:r>
              <a:rPr lang="en-US" dirty="0"/>
              <a:t> was associated with a lower risk of vertebral fracture than placebo at 12 months and, after the </a:t>
            </a:r>
            <a:r>
              <a:rPr lang="en-US" dirty="0" smtClean="0"/>
              <a:t>transition </a:t>
            </a:r>
            <a:r>
              <a:rPr lang="en-US" dirty="0"/>
              <a:t>to </a:t>
            </a:r>
            <a:r>
              <a:rPr lang="en-US" dirty="0" err="1"/>
              <a:t>denosumab</a:t>
            </a:r>
            <a:r>
              <a:rPr lang="en-US" dirty="0"/>
              <a:t>, at 24 months </a:t>
            </a:r>
          </a:p>
        </p:txBody>
      </p:sp>
    </p:spTree>
    <p:extLst>
      <p:ext uri="{BB962C8B-B14F-4D97-AF65-F5344CB8AC3E}">
        <p14:creationId xmlns:p14="http://schemas.microsoft.com/office/powerpoint/2010/main" val="1088590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800" y="736600"/>
            <a:ext cx="10058400" cy="4902200"/>
          </a:xfrm>
          <a:prstGeom prst="rect">
            <a:avLst/>
          </a:prstGeom>
        </p:spPr>
      </p:pic>
    </p:spTree>
    <p:extLst>
      <p:ext uri="{BB962C8B-B14F-4D97-AF65-F5344CB8AC3E}">
        <p14:creationId xmlns:p14="http://schemas.microsoft.com/office/powerpoint/2010/main" val="19162507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solidFill>
                  <a:srgbClr val="FF0000"/>
                </a:solidFill>
              </a:rPr>
              <a:t>OBJECTIVE-DESIGN</a:t>
            </a:r>
            <a:endParaRPr lang="en-US" b="1" dirty="0">
              <a:solidFill>
                <a:srgbClr val="FF0000"/>
              </a:solidFill>
            </a:endParaRPr>
          </a:p>
        </p:txBody>
      </p:sp>
      <p:sp>
        <p:nvSpPr>
          <p:cNvPr id="3" name="Content Placeholder 2"/>
          <p:cNvSpPr>
            <a:spLocks noGrp="1"/>
          </p:cNvSpPr>
          <p:nvPr>
            <p:ph idx="1"/>
          </p:nvPr>
        </p:nvSpPr>
        <p:spPr/>
        <p:txBody>
          <a:bodyPr/>
          <a:lstStyle/>
          <a:p>
            <a:r>
              <a:rPr lang="en-US" dirty="0"/>
              <a:t>To determine the skeletal safety and </a:t>
            </a:r>
            <a:r>
              <a:rPr lang="en-US" dirty="0" smtClean="0"/>
              <a:t>efficacy </a:t>
            </a:r>
            <a:r>
              <a:rPr lang="en-US" dirty="0"/>
              <a:t>of long term (≥10 years) alendronate use in patients with osteoporosis </a:t>
            </a:r>
            <a:endParaRPr lang="en-US" dirty="0" smtClean="0"/>
          </a:p>
          <a:p>
            <a:r>
              <a:rPr lang="en-US" dirty="0"/>
              <a:t>Open register based cohort </a:t>
            </a:r>
            <a:r>
              <a:rPr lang="en-US" dirty="0" smtClean="0"/>
              <a:t>study</a:t>
            </a:r>
          </a:p>
          <a:p>
            <a:endParaRPr lang="en-US" dirty="0"/>
          </a:p>
        </p:txBody>
      </p:sp>
    </p:spTree>
    <p:extLst>
      <p:ext uri="{BB962C8B-B14F-4D97-AF65-F5344CB8AC3E}">
        <p14:creationId xmlns:p14="http://schemas.microsoft.com/office/powerpoint/2010/main" val="69546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b="1" dirty="0" smtClean="0">
                <a:solidFill>
                  <a:srgbClr val="FF0000"/>
                </a:solidFill>
              </a:rPr>
              <a:t>INTERVENTIONS </a:t>
            </a:r>
            <a:r>
              <a:rPr lang="en-US" b="1" dirty="0">
                <a:solidFill>
                  <a:srgbClr val="FF0000"/>
                </a:solidFill>
              </a:rPr>
              <a:t>-OUTCOMES </a:t>
            </a:r>
          </a:p>
        </p:txBody>
      </p:sp>
      <p:sp>
        <p:nvSpPr>
          <p:cNvPr id="3" name="Content Placeholder 2"/>
          <p:cNvSpPr>
            <a:spLocks noGrp="1"/>
          </p:cNvSpPr>
          <p:nvPr>
            <p:ph idx="1"/>
          </p:nvPr>
        </p:nvSpPr>
        <p:spPr/>
        <p:txBody>
          <a:bodyPr/>
          <a:lstStyle/>
          <a:p>
            <a:r>
              <a:rPr lang="en-US" dirty="0"/>
              <a:t>Treatment with alendronate </a:t>
            </a:r>
            <a:endParaRPr lang="en-US" dirty="0" smtClean="0"/>
          </a:p>
          <a:p>
            <a:r>
              <a:rPr lang="en-US" dirty="0"/>
              <a:t>Incident fracture of the </a:t>
            </a:r>
            <a:r>
              <a:rPr lang="en-US" dirty="0" err="1"/>
              <a:t>subtrochanteric</a:t>
            </a:r>
            <a:r>
              <a:rPr lang="en-US" dirty="0"/>
              <a:t> femur or femoral </a:t>
            </a:r>
            <a:r>
              <a:rPr lang="en-US" dirty="0" smtClean="0"/>
              <a:t>shaft </a:t>
            </a:r>
            <a:r>
              <a:rPr lang="en-US" dirty="0"/>
              <a:t>(ST/FS) or the </a:t>
            </a:r>
            <a:r>
              <a:rPr lang="en-US" dirty="0" smtClean="0"/>
              <a:t>hip.</a:t>
            </a:r>
            <a:r>
              <a:rPr lang="en-US" dirty="0"/>
              <a:t> Non-fracture controls from the cohort were matched to fracture cases by sex, year of birth, and year of initiation of alendronate treatment </a:t>
            </a:r>
          </a:p>
          <a:p>
            <a:endParaRPr lang="en-US" dirty="0"/>
          </a:p>
        </p:txBody>
      </p:sp>
    </p:spTree>
    <p:extLst>
      <p:ext uri="{BB962C8B-B14F-4D97-AF65-F5344CB8AC3E}">
        <p14:creationId xmlns:p14="http://schemas.microsoft.com/office/powerpoint/2010/main" val="2083149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RESULTS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1428 participants sustained a ST/FS (incidence rate 3.4/1000 person years, 95% </a:t>
            </a:r>
            <a:r>
              <a:rPr lang="en-US" dirty="0" smtClean="0"/>
              <a:t>confidence </a:t>
            </a:r>
            <a:r>
              <a:rPr lang="en-US" dirty="0"/>
              <a:t>interval 3.2 to 3.6), and 6784 </a:t>
            </a:r>
            <a:r>
              <a:rPr lang="en-US" dirty="0" smtClean="0"/>
              <a:t>a </a:t>
            </a:r>
            <a:r>
              <a:rPr lang="en-US" dirty="0"/>
              <a:t>hip fracture (16.2/1000 person years, 15.8 to 16.6). </a:t>
            </a:r>
            <a:endParaRPr lang="en-US" dirty="0" smtClean="0"/>
          </a:p>
          <a:p>
            <a:r>
              <a:rPr lang="en-US" dirty="0" smtClean="0"/>
              <a:t>The </a:t>
            </a:r>
            <a:r>
              <a:rPr lang="en-US" dirty="0"/>
              <a:t>risk of ST/FS was lower </a:t>
            </a:r>
            <a:r>
              <a:rPr lang="en-US" dirty="0" smtClean="0"/>
              <a:t>with </a:t>
            </a:r>
            <a:r>
              <a:rPr lang="en-US" dirty="0"/>
              <a:t>high adherence to treatment with alendronate (medication possession ratio (MPR, a proxy for compliance) &gt;80%) compared with poor adherence (MPR &lt;50%; odds ratio 0.88, 0.77 to 0.99; </a:t>
            </a:r>
            <a:r>
              <a:rPr lang="en-US" dirty="0" smtClean="0"/>
              <a:t>P=0.05).</a:t>
            </a:r>
          </a:p>
          <a:p>
            <a:r>
              <a:rPr lang="en-US" dirty="0" smtClean="0"/>
              <a:t>The </a:t>
            </a:r>
            <a:r>
              <a:rPr lang="en-US" dirty="0"/>
              <a:t>risk was no higher in long term users (≥10 dose years; 0.70, 0.44 to 1.11; P=0.13) or in current compared with past users (0.91, 0.79 to 1.06; P=0.22). Similarly, MPR &gt;80% was associated with a decreased risk of hip fracture (0.73, 0.68 to 0.78; P&lt;0.001) as was longer term cumulative use for 5-10 dose years (0.74, 0.67 to 0.83; P&lt;0.001) or ≥10 dose years (0.74, 0.56 to 0.97; P=0.03). </a:t>
            </a:r>
          </a:p>
        </p:txBody>
      </p:sp>
    </p:spTree>
    <p:extLst>
      <p:ext uri="{BB962C8B-B14F-4D97-AF65-F5344CB8AC3E}">
        <p14:creationId xmlns:p14="http://schemas.microsoft.com/office/powerpoint/2010/main" val="22171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CONCLUSION</a:t>
            </a:r>
            <a:endParaRPr lang="en-US" dirty="0"/>
          </a:p>
        </p:txBody>
      </p:sp>
      <p:sp>
        <p:nvSpPr>
          <p:cNvPr id="3" name="Content Placeholder 2"/>
          <p:cNvSpPr>
            <a:spLocks noGrp="1"/>
          </p:cNvSpPr>
          <p:nvPr>
            <p:ph idx="1"/>
          </p:nvPr>
        </p:nvSpPr>
        <p:spPr/>
        <p:txBody>
          <a:bodyPr/>
          <a:lstStyle/>
          <a:p>
            <a:r>
              <a:rPr lang="en-US" dirty="0"/>
              <a:t>Long term adherent use of alendronate in excess of 10 dose years was associated with an adjusted 30% lower risk of hip fracture and no increase in the risk of fractures of the </a:t>
            </a:r>
            <a:r>
              <a:rPr lang="en-US" dirty="0" err="1"/>
              <a:t>subtrochanteric</a:t>
            </a:r>
            <a:r>
              <a:rPr lang="en-US" dirty="0"/>
              <a:t> femur or femoral </a:t>
            </a:r>
            <a:r>
              <a:rPr lang="en-US" dirty="0" smtClean="0"/>
              <a:t>shaft </a:t>
            </a:r>
            <a:r>
              <a:rPr lang="en-US" dirty="0"/>
              <a:t/>
            </a:r>
            <a:br>
              <a:rPr lang="en-US" dirty="0"/>
            </a:br>
            <a:endParaRPr lang="en-US" dirty="0"/>
          </a:p>
          <a:p>
            <a:endParaRPr lang="en-US" dirty="0"/>
          </a:p>
        </p:txBody>
      </p:sp>
    </p:spTree>
    <p:extLst>
      <p:ext uri="{BB962C8B-B14F-4D97-AF65-F5344CB8AC3E}">
        <p14:creationId xmlns:p14="http://schemas.microsoft.com/office/powerpoint/2010/main" val="11393521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0882" y="2029968"/>
            <a:ext cx="7717536" cy="1567688"/>
          </a:xfrm>
          <a:prstGeom prst="rect">
            <a:avLst/>
          </a:prstGeom>
        </p:spPr>
      </p:pic>
      <p:sp>
        <p:nvSpPr>
          <p:cNvPr id="5" name="Title 4"/>
          <p:cNvSpPr>
            <a:spLocks noGrp="1"/>
          </p:cNvSpPr>
          <p:nvPr>
            <p:ph type="title"/>
          </p:nvPr>
        </p:nvSpPr>
        <p:spPr>
          <a:xfrm>
            <a:off x="676656" y="1591057"/>
            <a:ext cx="10186416" cy="2706623"/>
          </a:xfrm>
        </p:spPr>
        <p:txBody>
          <a:bodyPr>
            <a:normAutofit/>
          </a:bodyPr>
          <a:lstStyle/>
          <a:p>
            <a:endParaRPr lang="en-US" dirty="0"/>
          </a:p>
        </p:txBody>
      </p:sp>
      <p:sp>
        <p:nvSpPr>
          <p:cNvPr id="6" name="Text Placeholder 5"/>
          <p:cNvSpPr>
            <a:spLocks noGrp="1"/>
          </p:cNvSpPr>
          <p:nvPr>
            <p:ph type="body" idx="1"/>
          </p:nvPr>
        </p:nvSpPr>
        <p:spPr>
          <a:xfrm>
            <a:off x="831850" y="4535425"/>
            <a:ext cx="10515600" cy="1554226"/>
          </a:xfrm>
        </p:spPr>
        <p:txBody>
          <a:bodyPr>
            <a:normAutofit/>
          </a:bodyPr>
          <a:lstStyle/>
          <a:p>
            <a:r>
              <a:rPr lang="en-US" sz="3200" b="1" dirty="0">
                <a:solidFill>
                  <a:schemeClr val="tx1"/>
                </a:solidFill>
              </a:rPr>
              <a:t>Long-term Safety and Efficacy of </a:t>
            </a:r>
            <a:r>
              <a:rPr lang="en-US" sz="3200" b="1" dirty="0" err="1">
                <a:solidFill>
                  <a:schemeClr val="tx1"/>
                </a:solidFill>
              </a:rPr>
              <a:t>Fulranumab</a:t>
            </a:r>
            <a:r>
              <a:rPr lang="en-US" sz="3200" b="1" dirty="0">
                <a:solidFill>
                  <a:schemeClr val="tx1"/>
                </a:solidFill>
              </a:rPr>
              <a:t> in Patients with Moderate-to-Severe Osteoarthritis Pain: A Randomized, Double-blind, Placebo-controlled Study</a:t>
            </a:r>
            <a:endParaRPr lang="en-US" sz="3200" dirty="0">
              <a:solidFill>
                <a:schemeClr val="tx1"/>
              </a:solidFill>
            </a:endParaRPr>
          </a:p>
        </p:txBody>
      </p:sp>
    </p:spTree>
    <p:extLst>
      <p:ext uri="{BB962C8B-B14F-4D97-AF65-F5344CB8AC3E}">
        <p14:creationId xmlns:p14="http://schemas.microsoft.com/office/powerpoint/2010/main" val="468703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OBJECTIVE-DESIGN</a:t>
            </a:r>
            <a:endParaRPr lang="en-US" dirty="0"/>
          </a:p>
        </p:txBody>
      </p:sp>
      <p:sp>
        <p:nvSpPr>
          <p:cNvPr id="3" name="Content Placeholder 2"/>
          <p:cNvSpPr>
            <a:spLocks noGrp="1"/>
          </p:cNvSpPr>
          <p:nvPr>
            <p:ph idx="1"/>
          </p:nvPr>
        </p:nvSpPr>
        <p:spPr/>
        <p:txBody>
          <a:bodyPr/>
          <a:lstStyle/>
          <a:p>
            <a:r>
              <a:rPr lang="en-US" dirty="0"/>
              <a:t>To evaluate long-term safety and efficacy of </a:t>
            </a:r>
            <a:r>
              <a:rPr lang="en-US" dirty="0" err="1" smtClean="0"/>
              <a:t>fulranumab</a:t>
            </a:r>
            <a:r>
              <a:rPr lang="el-GR" dirty="0" smtClean="0"/>
              <a:t> (</a:t>
            </a:r>
            <a:r>
              <a:rPr lang="en-US" dirty="0" smtClean="0"/>
              <a:t>a </a:t>
            </a:r>
            <a:r>
              <a:rPr lang="en-US" dirty="0"/>
              <a:t>human anti-nerve growth factor (NGF) monoclonal </a:t>
            </a:r>
            <a:r>
              <a:rPr lang="en-US" dirty="0" smtClean="0"/>
              <a:t>antibody</a:t>
            </a:r>
            <a:r>
              <a:rPr lang="el-GR" dirty="0" smtClean="0"/>
              <a:t>)</a:t>
            </a:r>
            <a:r>
              <a:rPr lang="en-US" dirty="0" smtClean="0"/>
              <a:t> in </a:t>
            </a:r>
            <a:r>
              <a:rPr lang="en-US" dirty="0"/>
              <a:t>patients with moderate-to-severe </a:t>
            </a:r>
            <a:r>
              <a:rPr lang="en-US" dirty="0" smtClean="0"/>
              <a:t>chronic </a:t>
            </a:r>
            <a:r>
              <a:rPr lang="en-US" dirty="0"/>
              <a:t>osteoarthritis (OA) knee or hip </a:t>
            </a:r>
            <a:r>
              <a:rPr lang="en-US" dirty="0" smtClean="0"/>
              <a:t>pain</a:t>
            </a:r>
            <a:endParaRPr lang="el-GR" dirty="0" smtClean="0"/>
          </a:p>
          <a:p>
            <a:r>
              <a:rPr lang="en-US" dirty="0" smtClean="0"/>
              <a:t>Placebo-controlled</a:t>
            </a:r>
            <a:r>
              <a:rPr lang="en-US" dirty="0"/>
              <a:t>, phase-2 double-blind (DB) extension study </a:t>
            </a:r>
            <a:endParaRPr lang="en-US" dirty="0" smtClean="0"/>
          </a:p>
          <a:p>
            <a:r>
              <a:rPr lang="en-US" dirty="0"/>
              <a:t>Patients </a:t>
            </a:r>
            <a:r>
              <a:rPr lang="en-US" dirty="0" smtClean="0"/>
              <a:t>aged </a:t>
            </a:r>
            <a:r>
              <a:rPr lang="en-US" dirty="0"/>
              <a:t>40 to 80 years, with OA of hip or knee, on stable </a:t>
            </a:r>
            <a:r>
              <a:rPr lang="en-US" dirty="0" smtClean="0"/>
              <a:t>regimens </a:t>
            </a:r>
            <a:r>
              <a:rPr lang="en-US" dirty="0"/>
              <a:t>of NSAIDs, and/or </a:t>
            </a:r>
            <a:r>
              <a:rPr lang="en-US" dirty="0" smtClean="0"/>
              <a:t>opioids</a:t>
            </a:r>
            <a:r>
              <a:rPr lang="en-US" dirty="0"/>
              <a:t>, entering DB phase </a:t>
            </a:r>
            <a:r>
              <a:rPr lang="en-US" dirty="0" smtClean="0"/>
              <a:t>with a </a:t>
            </a:r>
            <a:r>
              <a:rPr lang="en-US" dirty="0"/>
              <a:t>mean OA pain intensity score of ≥5, averaged over the last 3 days of pain scores before randomization using an 11-point numerical rating scale (NRS) </a:t>
            </a:r>
          </a:p>
          <a:p>
            <a:endParaRPr lang="en-US" dirty="0"/>
          </a:p>
        </p:txBody>
      </p:sp>
    </p:spTree>
    <p:extLst>
      <p:ext uri="{BB962C8B-B14F-4D97-AF65-F5344CB8AC3E}">
        <p14:creationId xmlns:p14="http://schemas.microsoft.com/office/powerpoint/2010/main" val="57366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Osteoporosis</a:t>
            </a:r>
          </a:p>
          <a:p>
            <a:pPr lvl="1"/>
            <a:r>
              <a:rPr lang="en-US" dirty="0" err="1" smtClean="0"/>
              <a:t>Abaloparatide</a:t>
            </a:r>
            <a:endParaRPr lang="en-US" dirty="0" smtClean="0"/>
          </a:p>
          <a:p>
            <a:pPr lvl="1"/>
            <a:r>
              <a:rPr lang="en-US" dirty="0" err="1" smtClean="0"/>
              <a:t>Romosozumab</a:t>
            </a:r>
            <a:endParaRPr lang="en-US" dirty="0" smtClean="0"/>
          </a:p>
          <a:p>
            <a:pPr lvl="1"/>
            <a:r>
              <a:rPr lang="en-US" dirty="0" smtClean="0"/>
              <a:t>Long term use of </a:t>
            </a:r>
            <a:r>
              <a:rPr lang="en-US" dirty="0" err="1" smtClean="0"/>
              <a:t>aledronate</a:t>
            </a:r>
            <a:endParaRPr lang="en-US" dirty="0" smtClean="0"/>
          </a:p>
          <a:p>
            <a:r>
              <a:rPr lang="en-US" dirty="0" smtClean="0"/>
              <a:t>Osteoarthritis</a:t>
            </a:r>
          </a:p>
          <a:p>
            <a:pPr lvl="1"/>
            <a:r>
              <a:rPr lang="en-US" dirty="0" err="1" smtClean="0"/>
              <a:t>Fulranumab</a:t>
            </a:r>
            <a:endParaRPr lang="en-US" dirty="0" smtClean="0"/>
          </a:p>
          <a:p>
            <a:pPr lvl="1"/>
            <a:r>
              <a:rPr lang="en-US" dirty="0"/>
              <a:t>chondroitin </a:t>
            </a:r>
            <a:r>
              <a:rPr lang="en-US" dirty="0" smtClean="0"/>
              <a:t>sulfate and </a:t>
            </a:r>
            <a:r>
              <a:rPr lang="en-US" dirty="0"/>
              <a:t>glucosamine </a:t>
            </a:r>
            <a:r>
              <a:rPr lang="en-US" dirty="0" smtClean="0"/>
              <a:t>sulfate</a:t>
            </a:r>
          </a:p>
          <a:p>
            <a:pPr lvl="1"/>
            <a:r>
              <a:rPr lang="en-US" dirty="0" smtClean="0"/>
              <a:t>Ultrasound and hand OA</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8124267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INTERVENTIONS </a:t>
            </a:r>
            <a:r>
              <a:rPr lang="en-US" b="1" dirty="0">
                <a:solidFill>
                  <a:srgbClr val="FF0000"/>
                </a:solidFill>
              </a:rPr>
              <a:t>-OUTCOMES</a:t>
            </a:r>
            <a:endParaRPr lang="en-US" dirty="0"/>
          </a:p>
        </p:txBody>
      </p:sp>
      <p:sp>
        <p:nvSpPr>
          <p:cNvPr id="3" name="Content Placeholder 2"/>
          <p:cNvSpPr>
            <a:spLocks noGrp="1"/>
          </p:cNvSpPr>
          <p:nvPr>
            <p:ph idx="1"/>
          </p:nvPr>
        </p:nvSpPr>
        <p:spPr/>
        <p:txBody>
          <a:bodyPr>
            <a:normAutofit fontScale="92500"/>
          </a:bodyPr>
          <a:lstStyle/>
          <a:p>
            <a:r>
              <a:rPr lang="en-US" dirty="0" smtClean="0"/>
              <a:t>Patients were </a:t>
            </a:r>
            <a:r>
              <a:rPr lang="en-US" dirty="0"/>
              <a:t>equally randomized to 1mgQ4wk, 3mgQ8wk, 3mgQ4wk, 6mgQ8wk, or10mgQ8wk </a:t>
            </a:r>
            <a:r>
              <a:rPr lang="en-US" dirty="0" err="1"/>
              <a:t>fulranumab</a:t>
            </a:r>
            <a:r>
              <a:rPr lang="en-US" dirty="0"/>
              <a:t> (</a:t>
            </a:r>
            <a:r>
              <a:rPr lang="en-US" dirty="0" err="1"/>
              <a:t>s.c.</a:t>
            </a:r>
            <a:r>
              <a:rPr lang="en-US" dirty="0"/>
              <a:t>) or placebo in the 12-week DB efficacy phase, and </a:t>
            </a:r>
            <a:r>
              <a:rPr lang="en-US" dirty="0" smtClean="0"/>
              <a:t>completing </a:t>
            </a:r>
            <a:r>
              <a:rPr lang="en-US" dirty="0"/>
              <a:t>this DB efficacy phase, were eligible to continue the dose throughout a 92-week extension phase followed by a 24-week </a:t>
            </a:r>
            <a:r>
              <a:rPr lang="en-US" dirty="0" smtClean="0"/>
              <a:t>post treatment </a:t>
            </a:r>
            <a:r>
              <a:rPr lang="en-US" dirty="0"/>
              <a:t>follow-up (</a:t>
            </a:r>
            <a:r>
              <a:rPr lang="en-US" dirty="0" smtClean="0"/>
              <a:t>PFTU)</a:t>
            </a:r>
          </a:p>
          <a:p>
            <a:r>
              <a:rPr lang="en-US" dirty="0" smtClean="0"/>
              <a:t>Safety </a:t>
            </a:r>
            <a:r>
              <a:rPr lang="en-US" dirty="0"/>
              <a:t>assessments included evaluation of treatment-emergent adverse events (TEAEs), pre- identified AEs of interest and joint replacements. Efficacy included change from baseline to end of DB extension phase in Patient Global Assessment, Western Ontario and McMaster Universities Osteoarthritis Index pain, and physical function subscale scores.</a:t>
            </a:r>
            <a:br>
              <a:rPr lang="en-US" dirty="0"/>
            </a:br>
            <a:endParaRPr lang="en-US" dirty="0"/>
          </a:p>
        </p:txBody>
      </p:sp>
    </p:spTree>
    <p:extLst>
      <p:ext uri="{BB962C8B-B14F-4D97-AF65-F5344CB8AC3E}">
        <p14:creationId xmlns:p14="http://schemas.microsoft.com/office/powerpoint/2010/main" val="1478705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RESULTS</a:t>
            </a:r>
            <a:endParaRPr lang="en-US" dirty="0"/>
          </a:p>
        </p:txBody>
      </p:sp>
      <p:sp>
        <p:nvSpPr>
          <p:cNvPr id="3" name="Content Placeholder 2"/>
          <p:cNvSpPr>
            <a:spLocks noGrp="1"/>
          </p:cNvSpPr>
          <p:nvPr>
            <p:ph idx="1"/>
          </p:nvPr>
        </p:nvSpPr>
        <p:spPr/>
        <p:txBody>
          <a:bodyPr>
            <a:normAutofit/>
          </a:bodyPr>
          <a:lstStyle/>
          <a:p>
            <a:r>
              <a:rPr lang="en-US" dirty="0"/>
              <a:t>Long-term sustained improvements were observed in all efficacy parameters following </a:t>
            </a:r>
            <a:r>
              <a:rPr lang="en-US" dirty="0" err="1"/>
              <a:t>fulranumab</a:t>
            </a:r>
            <a:r>
              <a:rPr lang="en-US" dirty="0"/>
              <a:t> treatment (1mgQ4wk, 3mgQ4wk, 10mgQ8wk) versus placebo</a:t>
            </a:r>
            <a:r>
              <a:rPr lang="en-US" dirty="0" smtClean="0"/>
              <a:t>.</a:t>
            </a:r>
          </a:p>
          <a:p>
            <a:r>
              <a:rPr lang="en-US" dirty="0" smtClean="0"/>
              <a:t> </a:t>
            </a:r>
            <a:r>
              <a:rPr lang="en-US" dirty="0"/>
              <a:t>Similar percentage of patients in both groups experienced TEAEs (placebo: 88%; </a:t>
            </a:r>
            <a:r>
              <a:rPr lang="en-US" dirty="0" err="1"/>
              <a:t>fulranumab</a:t>
            </a:r>
            <a:r>
              <a:rPr lang="en-US" dirty="0"/>
              <a:t>: 91%; all phases). Across all </a:t>
            </a:r>
            <a:r>
              <a:rPr lang="en-US" dirty="0" err="1"/>
              <a:t>fulranumab</a:t>
            </a:r>
            <a:r>
              <a:rPr lang="en-US" dirty="0"/>
              <a:t> groups, arthralgia (21%) and OA (18%) were most common TEAEs; most common serious TEAEs were knee (10%) and hip (7%) </a:t>
            </a:r>
            <a:r>
              <a:rPr lang="en-US" dirty="0" err="1"/>
              <a:t>arthroplasty</a:t>
            </a:r>
            <a:r>
              <a:rPr lang="en-US" dirty="0"/>
              <a:t>, with 80% occurring during PTFU. Neurologic-related TEAEs (25%, all phases) were generally </a:t>
            </a:r>
            <a:r>
              <a:rPr lang="en-US" dirty="0" smtClean="0"/>
              <a:t>mild-to-moderate</a:t>
            </a:r>
            <a:endParaRPr lang="en-US" dirty="0"/>
          </a:p>
        </p:txBody>
      </p:sp>
    </p:spTree>
    <p:extLst>
      <p:ext uri="{BB962C8B-B14F-4D97-AF65-F5344CB8AC3E}">
        <p14:creationId xmlns:p14="http://schemas.microsoft.com/office/powerpoint/2010/main" val="11034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CONCLUSION</a:t>
            </a:r>
            <a:endParaRPr lang="en-US" dirty="0"/>
          </a:p>
        </p:txBody>
      </p:sp>
      <p:sp>
        <p:nvSpPr>
          <p:cNvPr id="3" name="Content Placeholder 2"/>
          <p:cNvSpPr>
            <a:spLocks noGrp="1"/>
          </p:cNvSpPr>
          <p:nvPr>
            <p:ph idx="1"/>
          </p:nvPr>
        </p:nvSpPr>
        <p:spPr/>
        <p:txBody>
          <a:bodyPr/>
          <a:lstStyle/>
          <a:p>
            <a:r>
              <a:rPr lang="en-US" dirty="0"/>
              <a:t>Long-term </a:t>
            </a:r>
            <a:r>
              <a:rPr lang="en-US" dirty="0" err="1"/>
              <a:t>fulranumab</a:t>
            </a:r>
            <a:r>
              <a:rPr lang="en-US" dirty="0"/>
              <a:t> treatment was generally well-tolerated and efficacious </a:t>
            </a:r>
            <a:r>
              <a:rPr lang="en-US" dirty="0" smtClean="0"/>
              <a:t>for patients with hip and knee OA</a:t>
            </a:r>
          </a:p>
          <a:p>
            <a:r>
              <a:rPr lang="en-US" dirty="0"/>
              <a:t>Dosing every 4 weeks is preferred as it showed a better long-term efficacy profile than dosing every 8 weeks. </a:t>
            </a:r>
          </a:p>
        </p:txBody>
      </p:sp>
    </p:spTree>
    <p:extLst>
      <p:ext uri="{BB962C8B-B14F-4D97-AF65-F5344CB8AC3E}">
        <p14:creationId xmlns:p14="http://schemas.microsoft.com/office/powerpoint/2010/main" val="1777483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0882" y="2029968"/>
            <a:ext cx="7717536" cy="1567688"/>
          </a:xfrm>
          <a:prstGeom prst="rect">
            <a:avLst/>
          </a:prstGeom>
        </p:spPr>
      </p:pic>
      <p:sp>
        <p:nvSpPr>
          <p:cNvPr id="5" name="Title 4"/>
          <p:cNvSpPr>
            <a:spLocks noGrp="1"/>
          </p:cNvSpPr>
          <p:nvPr>
            <p:ph type="title"/>
          </p:nvPr>
        </p:nvSpPr>
        <p:spPr>
          <a:xfrm>
            <a:off x="676656" y="1591057"/>
            <a:ext cx="10186416" cy="2542031"/>
          </a:xfrm>
        </p:spPr>
        <p:txBody>
          <a:bodyPr>
            <a:normAutofit/>
          </a:bodyPr>
          <a:lstStyle/>
          <a:p>
            <a:endParaRPr lang="en-US" dirty="0"/>
          </a:p>
        </p:txBody>
      </p:sp>
      <p:sp>
        <p:nvSpPr>
          <p:cNvPr id="6" name="Text Placeholder 5"/>
          <p:cNvSpPr>
            <a:spLocks noGrp="1"/>
          </p:cNvSpPr>
          <p:nvPr>
            <p:ph type="body" idx="1"/>
          </p:nvPr>
        </p:nvSpPr>
        <p:spPr>
          <a:xfrm>
            <a:off x="831850" y="4425696"/>
            <a:ext cx="10515600" cy="1975103"/>
          </a:xfrm>
        </p:spPr>
        <p:txBody>
          <a:bodyPr>
            <a:noAutofit/>
          </a:bodyPr>
          <a:lstStyle/>
          <a:p>
            <a:r>
              <a:rPr lang="en-US" sz="3200" b="1" dirty="0">
                <a:solidFill>
                  <a:schemeClr val="tx1"/>
                </a:solidFill>
              </a:rPr>
              <a:t>Chondroitin sulfate plus glucosamine sulfate shows no superiority over placebo in a randomized, double-blind, placebo-controlled clinical trial in patients with knee osteoarthritis</a:t>
            </a:r>
            <a:endParaRPr lang="en-US" sz="3200" dirty="0">
              <a:solidFill>
                <a:schemeClr val="tx1"/>
              </a:solidFill>
            </a:endParaRPr>
          </a:p>
        </p:txBody>
      </p:sp>
    </p:spTree>
    <p:extLst>
      <p:ext uri="{BB962C8B-B14F-4D97-AF65-F5344CB8AC3E}">
        <p14:creationId xmlns:p14="http://schemas.microsoft.com/office/powerpoint/2010/main" val="21033187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OBJECTIVE-DESIGN</a:t>
            </a:r>
            <a:endParaRPr lang="en-US" dirty="0"/>
          </a:p>
        </p:txBody>
      </p:sp>
      <p:sp>
        <p:nvSpPr>
          <p:cNvPr id="3" name="Content Placeholder 2"/>
          <p:cNvSpPr>
            <a:spLocks noGrp="1"/>
          </p:cNvSpPr>
          <p:nvPr>
            <p:ph idx="1"/>
          </p:nvPr>
        </p:nvSpPr>
        <p:spPr/>
        <p:txBody>
          <a:bodyPr/>
          <a:lstStyle/>
          <a:p>
            <a:r>
              <a:rPr lang="en-US" dirty="0"/>
              <a:t>To assess the efficacy and safety of chondroitin sulfate (CS) plus glucosamine sulfate (GS) compared to placebo in patients with symptomatic knee osteoarthritis (KOA</a:t>
            </a:r>
            <a:r>
              <a:rPr lang="en-US" dirty="0" smtClean="0"/>
              <a:t>)</a:t>
            </a:r>
          </a:p>
          <a:p>
            <a:r>
              <a:rPr lang="en-US" dirty="0"/>
              <a:t>multicenter, randomized, double-blinded, placebo-controlled study </a:t>
            </a:r>
            <a:endParaRPr lang="en-US" dirty="0" smtClean="0"/>
          </a:p>
          <a:p>
            <a:r>
              <a:rPr lang="en-US" dirty="0" smtClean="0"/>
              <a:t>164 </a:t>
            </a:r>
            <a:r>
              <a:rPr lang="en-US" dirty="0"/>
              <a:t>patients with </a:t>
            </a:r>
            <a:r>
              <a:rPr lang="en-US" dirty="0" err="1"/>
              <a:t>Kellgren</a:t>
            </a:r>
            <a:r>
              <a:rPr lang="en-US" dirty="0"/>
              <a:t>-Lawrence stages II-III KOA and moderate to severe pain (VAS: 62.1±11.3 mm) </a:t>
            </a:r>
          </a:p>
          <a:p>
            <a:endParaRPr lang="en-US" dirty="0" smtClean="0"/>
          </a:p>
          <a:p>
            <a:endParaRPr lang="en-US" dirty="0"/>
          </a:p>
        </p:txBody>
      </p:sp>
    </p:spTree>
    <p:extLst>
      <p:ext uri="{BB962C8B-B14F-4D97-AF65-F5344CB8AC3E}">
        <p14:creationId xmlns:p14="http://schemas.microsoft.com/office/powerpoint/2010/main" val="197588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INTERVENTIONS </a:t>
            </a:r>
            <a:r>
              <a:rPr lang="en-US" b="1" dirty="0">
                <a:solidFill>
                  <a:srgbClr val="FF0000"/>
                </a:solidFill>
              </a:rPr>
              <a:t>-OUTCOMES</a:t>
            </a:r>
            <a:endParaRPr lang="en-US" dirty="0"/>
          </a:p>
        </p:txBody>
      </p:sp>
      <p:sp>
        <p:nvSpPr>
          <p:cNvPr id="3" name="Content Placeholder 2"/>
          <p:cNvSpPr>
            <a:spLocks noGrp="1"/>
          </p:cNvSpPr>
          <p:nvPr>
            <p:ph idx="1"/>
          </p:nvPr>
        </p:nvSpPr>
        <p:spPr/>
        <p:txBody>
          <a:bodyPr/>
          <a:lstStyle/>
          <a:p>
            <a:r>
              <a:rPr lang="en-US" dirty="0"/>
              <a:t>Patients were randomized to receive either CS (1200 mg) plus GS (1500 mg) or placebo in a single oral daily dose for 6 months</a:t>
            </a:r>
            <a:r>
              <a:rPr lang="en-US" dirty="0" smtClean="0"/>
              <a:t>.</a:t>
            </a:r>
          </a:p>
          <a:p>
            <a:r>
              <a:rPr lang="en-US" dirty="0" smtClean="0"/>
              <a:t>primary endpoint: the </a:t>
            </a:r>
            <a:r>
              <a:rPr lang="en-US" dirty="0"/>
              <a:t>mean change in VAS global pain </a:t>
            </a:r>
            <a:endParaRPr lang="en-US" dirty="0" smtClean="0"/>
          </a:p>
          <a:p>
            <a:r>
              <a:rPr lang="en-US" dirty="0" smtClean="0"/>
              <a:t>Secondary </a:t>
            </a:r>
            <a:r>
              <a:rPr lang="en-US" dirty="0"/>
              <a:t>outcomes included the mean change in the investigator global assessment, total WOMAC, pain and function subscales of WOMAC, OMERACT-OARSI 2004 responder rate, and rescue medication use. Adverse events were also recorded </a:t>
            </a:r>
            <a:endParaRPr lang="en-US" dirty="0">
              <a:effectLst/>
            </a:endParaRPr>
          </a:p>
        </p:txBody>
      </p:sp>
    </p:spTree>
    <p:extLst>
      <p:ext uri="{BB962C8B-B14F-4D97-AF65-F5344CB8AC3E}">
        <p14:creationId xmlns:p14="http://schemas.microsoft.com/office/powerpoint/2010/main" val="175377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RESULTS</a:t>
            </a:r>
            <a:endParaRPr lang="en-US" dirty="0"/>
          </a:p>
        </p:txBody>
      </p:sp>
      <p:sp>
        <p:nvSpPr>
          <p:cNvPr id="3" name="Content Placeholder 2"/>
          <p:cNvSpPr>
            <a:spLocks noGrp="1"/>
          </p:cNvSpPr>
          <p:nvPr>
            <p:ph idx="1"/>
          </p:nvPr>
        </p:nvSpPr>
        <p:spPr/>
        <p:txBody>
          <a:bodyPr/>
          <a:lstStyle/>
          <a:p>
            <a:r>
              <a:rPr lang="en-US" dirty="0"/>
              <a:t>CS+GS was inferior to placebo in reduction of joint pain for the modified intention-to-treat (</a:t>
            </a:r>
            <a:r>
              <a:rPr lang="en-US" dirty="0" err="1"/>
              <a:t>mITT</a:t>
            </a:r>
            <a:r>
              <a:rPr lang="en-US" dirty="0"/>
              <a:t>) population [11.8±2.4 mm (19%) vs 20.5±2.4 mm (33%); ∆= -8.7; -14.2%; p&lt;0.03], but not for per-protocol completers </a:t>
            </a:r>
            <a:endParaRPr lang="en-US" dirty="0" smtClean="0"/>
          </a:p>
          <a:p>
            <a:r>
              <a:rPr lang="en-US" dirty="0"/>
              <a:t>Placebo and CS+GS similarly improved total WOMAC, as well as pain and function WOMAC subscales in both </a:t>
            </a:r>
            <a:r>
              <a:rPr lang="en-US" dirty="0" err="1"/>
              <a:t>mITT</a:t>
            </a:r>
            <a:r>
              <a:rPr lang="en-US" dirty="0"/>
              <a:t> population and per-protocol completers. Neither the OMERACT-OARSI responder rate nor the use of rescue medication differed between both groups</a:t>
            </a:r>
            <a:r>
              <a:rPr lang="en-US" dirty="0" smtClean="0"/>
              <a:t>.</a:t>
            </a:r>
          </a:p>
          <a:p>
            <a:r>
              <a:rPr lang="en-US" dirty="0" smtClean="0"/>
              <a:t> </a:t>
            </a:r>
            <a:r>
              <a:rPr lang="en-US" dirty="0"/>
              <a:t>Severe adverse events were uncommon and equally distributed. </a:t>
            </a:r>
            <a:endParaRPr lang="en-US" dirty="0">
              <a:effectLst/>
            </a:endParaRPr>
          </a:p>
        </p:txBody>
      </p:sp>
    </p:spTree>
    <p:extLst>
      <p:ext uri="{BB962C8B-B14F-4D97-AF65-F5344CB8AC3E}">
        <p14:creationId xmlns:p14="http://schemas.microsoft.com/office/powerpoint/2010/main" val="98151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CONCLUSION</a:t>
            </a:r>
            <a:endParaRPr lang="en-US" dirty="0"/>
          </a:p>
        </p:txBody>
      </p:sp>
      <p:sp>
        <p:nvSpPr>
          <p:cNvPr id="3" name="Content Placeholder 2"/>
          <p:cNvSpPr>
            <a:spLocks noGrp="1"/>
          </p:cNvSpPr>
          <p:nvPr>
            <p:ph idx="1"/>
          </p:nvPr>
        </p:nvSpPr>
        <p:spPr/>
        <p:txBody>
          <a:bodyPr/>
          <a:lstStyle/>
          <a:p>
            <a:r>
              <a:rPr lang="en-US" dirty="0"/>
              <a:t>CS+GS failed to demonstrate superiority over placebo in reducing pain and function impairment in patients with symptomatic KOA at 6 months </a:t>
            </a:r>
            <a:endParaRPr lang="en-US" dirty="0">
              <a:effectLst/>
            </a:endParaRPr>
          </a:p>
        </p:txBody>
      </p:sp>
    </p:spTree>
    <p:extLst>
      <p:ext uri="{BB962C8B-B14F-4D97-AF65-F5344CB8AC3E}">
        <p14:creationId xmlns:p14="http://schemas.microsoft.com/office/powerpoint/2010/main" val="4298573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 y="1501648"/>
            <a:ext cx="10058400" cy="3289808"/>
          </a:xfrm>
          <a:prstGeom prst="rect">
            <a:avLst/>
          </a:prstGeom>
        </p:spPr>
      </p:pic>
    </p:spTree>
    <p:extLst>
      <p:ext uri="{BB962C8B-B14F-4D97-AF65-F5344CB8AC3E}">
        <p14:creationId xmlns:p14="http://schemas.microsoft.com/office/powerpoint/2010/main" val="1882132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OBJECTIVE-DESIGN</a:t>
            </a:r>
            <a:endParaRPr lang="en-US" dirty="0"/>
          </a:p>
        </p:txBody>
      </p:sp>
      <p:sp>
        <p:nvSpPr>
          <p:cNvPr id="3" name="Content Placeholder 2"/>
          <p:cNvSpPr>
            <a:spLocks noGrp="1"/>
          </p:cNvSpPr>
          <p:nvPr>
            <p:ph idx="1"/>
          </p:nvPr>
        </p:nvSpPr>
        <p:spPr/>
        <p:txBody>
          <a:bodyPr/>
          <a:lstStyle/>
          <a:p>
            <a:r>
              <a:rPr lang="en-US" dirty="0"/>
              <a:t>To examine whether ultrasound predicts radiographic hand osteoarthritis (OA) progression </a:t>
            </a:r>
            <a:r>
              <a:rPr lang="en-US" dirty="0" smtClean="0"/>
              <a:t>after 5 </a:t>
            </a:r>
            <a:r>
              <a:rPr lang="en-US" dirty="0"/>
              <a:t>years</a:t>
            </a:r>
            <a:r>
              <a:rPr lang="en-US" dirty="0" smtClean="0"/>
              <a:t>.</a:t>
            </a:r>
          </a:p>
          <a:p>
            <a:r>
              <a:rPr lang="en-US" dirty="0"/>
              <a:t>P</a:t>
            </a:r>
            <a:r>
              <a:rPr lang="en-US" dirty="0" smtClean="0"/>
              <a:t>articipants from </a:t>
            </a:r>
            <a:r>
              <a:rPr lang="en-US" dirty="0"/>
              <a:t>the Oslo Hand OA cohort </a:t>
            </a:r>
          </a:p>
          <a:p>
            <a:endParaRPr lang="en-US" dirty="0"/>
          </a:p>
        </p:txBody>
      </p:sp>
    </p:spTree>
    <p:extLst>
      <p:ext uri="{BB962C8B-B14F-4D97-AF65-F5344CB8AC3E}">
        <p14:creationId xmlns:p14="http://schemas.microsoft.com/office/powerpoint/2010/main" val="91525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399" y="806824"/>
            <a:ext cx="10527553" cy="5620870"/>
          </a:xfrm>
          <a:prstGeom prst="rect">
            <a:avLst/>
          </a:prstGeom>
        </p:spPr>
      </p:pic>
    </p:spTree>
    <p:extLst>
      <p:ext uri="{BB962C8B-B14F-4D97-AF65-F5344CB8AC3E}">
        <p14:creationId xmlns:p14="http://schemas.microsoft.com/office/powerpoint/2010/main" val="18019798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INTERVENTIONS </a:t>
            </a:r>
            <a:r>
              <a:rPr lang="en-US" b="1" dirty="0">
                <a:solidFill>
                  <a:srgbClr val="FF0000"/>
                </a:solidFill>
              </a:rPr>
              <a:t>-OUTCOMES</a:t>
            </a:r>
            <a:endParaRPr lang="en-US" dirty="0"/>
          </a:p>
        </p:txBody>
      </p:sp>
      <p:sp>
        <p:nvSpPr>
          <p:cNvPr id="3" name="Content Placeholder 2"/>
          <p:cNvSpPr>
            <a:spLocks noGrp="1"/>
          </p:cNvSpPr>
          <p:nvPr>
            <p:ph idx="1"/>
          </p:nvPr>
        </p:nvSpPr>
        <p:spPr/>
        <p:txBody>
          <a:bodyPr/>
          <a:lstStyle/>
          <a:p>
            <a:r>
              <a:rPr lang="en-US" dirty="0"/>
              <a:t>U</a:t>
            </a:r>
            <a:r>
              <a:rPr lang="en-US" dirty="0" smtClean="0"/>
              <a:t>ltrasound </a:t>
            </a:r>
            <a:r>
              <a:rPr lang="en-US" dirty="0"/>
              <a:t>examination (gray-scale (GS) synovitis and power Doppler (PD) signals) at baseline and conventional radiographs and clinical examination at baseline and 5-year </a:t>
            </a:r>
            <a:r>
              <a:rPr lang="en-US" dirty="0" smtClean="0"/>
              <a:t>follow-up</a:t>
            </a:r>
          </a:p>
          <a:p>
            <a:r>
              <a:rPr lang="en-US" dirty="0" smtClean="0"/>
              <a:t> </a:t>
            </a:r>
            <a:r>
              <a:rPr lang="en-US" dirty="0"/>
              <a:t>Radiographic progression was defined as an increase in global OA according to the </a:t>
            </a:r>
            <a:r>
              <a:rPr lang="en-US" dirty="0" err="1"/>
              <a:t>Kellgren</a:t>
            </a:r>
            <a:r>
              <a:rPr lang="en-US" dirty="0"/>
              <a:t>–Lawrence (KL) scale or progression of individual radiographic OA features </a:t>
            </a:r>
          </a:p>
          <a:p>
            <a:r>
              <a:rPr lang="en-US" dirty="0"/>
              <a:t>W</a:t>
            </a:r>
            <a:r>
              <a:rPr lang="en-US" dirty="0" smtClean="0"/>
              <a:t>hether </a:t>
            </a:r>
            <a:r>
              <a:rPr lang="en-US" dirty="0"/>
              <a:t>baseline ultrasound features and clinical examination predicted radiographic progression </a:t>
            </a:r>
          </a:p>
          <a:p>
            <a:endParaRPr lang="en-US" dirty="0"/>
          </a:p>
          <a:p>
            <a:endParaRPr lang="en-US" dirty="0"/>
          </a:p>
        </p:txBody>
      </p:sp>
    </p:spTree>
    <p:extLst>
      <p:ext uri="{BB962C8B-B14F-4D97-AF65-F5344CB8AC3E}">
        <p14:creationId xmlns:p14="http://schemas.microsoft.com/office/powerpoint/2010/main" val="76706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RESULTS</a:t>
            </a:r>
            <a:endParaRPr lang="en-US" dirty="0"/>
          </a:p>
        </p:txBody>
      </p:sp>
      <p:sp>
        <p:nvSpPr>
          <p:cNvPr id="3" name="Content Placeholder 2"/>
          <p:cNvSpPr>
            <a:spLocks noGrp="1"/>
          </p:cNvSpPr>
          <p:nvPr>
            <p:ph idx="1"/>
          </p:nvPr>
        </p:nvSpPr>
        <p:spPr/>
        <p:txBody>
          <a:bodyPr/>
          <a:lstStyle/>
          <a:p>
            <a:r>
              <a:rPr lang="en-US" dirty="0"/>
              <a:t>Radiographic progression occurred in 17.9% joints for KL, 12.1% for joint space narrowing, 11.7% for osteophytes and 4.5% for erosions</a:t>
            </a:r>
            <a:r>
              <a:rPr lang="en-US" dirty="0" smtClean="0"/>
              <a:t>.</a:t>
            </a:r>
          </a:p>
          <a:p>
            <a:r>
              <a:rPr lang="en-US" dirty="0" smtClean="0"/>
              <a:t> </a:t>
            </a:r>
            <a:r>
              <a:rPr lang="en-US" dirty="0"/>
              <a:t>Ultrasound- detected inflammation predicted KL progression, and dose–response associations were observed for GS synovitis grade 1 (OR=2.8, 95% CI 1.8 to 4.2), grade 2 (OR=3.6, 95% CI 2.2 to 5.8) and grade 3 (OR=15.2, 95% CI 6.9 to 33.6), and for PD signal grade 1 (OR=2.9, 95% CI 1.2 to 6.8) and grades 2–3 (OR=12.0, 95% CI 3.5 to 41.0) </a:t>
            </a:r>
          </a:p>
        </p:txBody>
      </p:sp>
    </p:spTree>
    <p:extLst>
      <p:ext uri="{BB962C8B-B14F-4D97-AF65-F5344CB8AC3E}">
        <p14:creationId xmlns:p14="http://schemas.microsoft.com/office/powerpoint/2010/main" val="3130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CONCLUSION</a:t>
            </a:r>
            <a:endParaRPr lang="en-US" dirty="0"/>
          </a:p>
        </p:txBody>
      </p:sp>
      <p:sp>
        <p:nvSpPr>
          <p:cNvPr id="3" name="Content Placeholder 2"/>
          <p:cNvSpPr>
            <a:spLocks noGrp="1"/>
          </p:cNvSpPr>
          <p:nvPr>
            <p:ph idx="1"/>
          </p:nvPr>
        </p:nvSpPr>
        <p:spPr/>
        <p:txBody>
          <a:bodyPr/>
          <a:lstStyle/>
          <a:p>
            <a:r>
              <a:rPr lang="en-US" dirty="0"/>
              <a:t>Ultrasound-detected GS synovitis and PD signals were significantly associated with radiographic progression after 5 years. </a:t>
            </a:r>
          </a:p>
          <a:p>
            <a:r>
              <a:rPr lang="en-US" dirty="0"/>
              <a:t>U</a:t>
            </a:r>
            <a:r>
              <a:rPr lang="en-US" dirty="0" smtClean="0"/>
              <a:t>ltrasound could be a useful </a:t>
            </a:r>
            <a:r>
              <a:rPr lang="en-US" dirty="0" err="1" smtClean="0"/>
              <a:t>tooll</a:t>
            </a:r>
            <a:r>
              <a:rPr lang="en-US" dirty="0" smtClean="0"/>
              <a:t> </a:t>
            </a:r>
            <a:r>
              <a:rPr lang="en-US" dirty="0"/>
              <a:t>to detect patients with hand OA who are likely to </a:t>
            </a:r>
            <a:r>
              <a:rPr lang="en-US" dirty="0" smtClean="0"/>
              <a:t>progress</a:t>
            </a:r>
            <a:endParaRPr lang="en-US" dirty="0"/>
          </a:p>
          <a:p>
            <a:endParaRPr lang="en-US" dirty="0"/>
          </a:p>
        </p:txBody>
      </p:sp>
    </p:spTree>
    <p:extLst>
      <p:ext uri="{BB962C8B-B14F-4D97-AF65-F5344CB8AC3E}">
        <p14:creationId xmlns:p14="http://schemas.microsoft.com/office/powerpoint/2010/main" val="24190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OBJECTIVE-DESIGN</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To  determine the efficacy and safety of </a:t>
            </a:r>
            <a:r>
              <a:rPr lang="en-US" dirty="0" err="1" smtClean="0"/>
              <a:t>abaloparatide</a:t>
            </a:r>
            <a:r>
              <a:rPr lang="en-US" dirty="0" smtClean="0"/>
              <a:t>, 80μg, vs placebo for </a:t>
            </a:r>
            <a:r>
              <a:rPr lang="en-US" dirty="0"/>
              <a:t>prevention of new vertebral fracture in postmenopausal women at risk of osteoporotic fracture </a:t>
            </a:r>
            <a:endParaRPr lang="en-US" dirty="0" smtClean="0"/>
          </a:p>
          <a:p>
            <a:r>
              <a:rPr lang="en-US" dirty="0" smtClean="0"/>
              <a:t>Phase </a:t>
            </a:r>
            <a:r>
              <a:rPr lang="en-US" dirty="0"/>
              <a:t>3, double-blind, RCT </a:t>
            </a:r>
            <a:endParaRPr lang="en-US" dirty="0" smtClean="0"/>
          </a:p>
          <a:p>
            <a:r>
              <a:rPr lang="en-US" dirty="0"/>
              <a:t>Postmenopausal women with </a:t>
            </a:r>
            <a:r>
              <a:rPr lang="en-US" dirty="0" smtClean="0"/>
              <a:t>(</a:t>
            </a:r>
            <a:r>
              <a:rPr lang="en-US" dirty="0"/>
              <a:t>BMD) T score −2.5 and &gt;−5.0 at the lumbar spine or femoral neck and radiological evidence </a:t>
            </a:r>
            <a:r>
              <a:rPr lang="en-US" dirty="0" smtClean="0"/>
              <a:t>&gt;2 </a:t>
            </a:r>
            <a:r>
              <a:rPr lang="en-US" dirty="0"/>
              <a:t>mild or </a:t>
            </a:r>
            <a:r>
              <a:rPr lang="en-US" dirty="0" smtClean="0"/>
              <a:t>&gt;1 </a:t>
            </a:r>
            <a:r>
              <a:rPr lang="en-US" dirty="0"/>
              <a:t>moderate lumbar or thoracic vertebral fracture or history of low-trauma </a:t>
            </a:r>
            <a:r>
              <a:rPr lang="en-US" dirty="0" err="1"/>
              <a:t>nonvertebral</a:t>
            </a:r>
            <a:r>
              <a:rPr lang="en-US" dirty="0"/>
              <a:t> fracture within the past 5 </a:t>
            </a:r>
            <a:r>
              <a:rPr lang="en-US" dirty="0" err="1" smtClean="0"/>
              <a:t>years.Women</a:t>
            </a:r>
            <a:r>
              <a:rPr lang="en-US" dirty="0" smtClean="0"/>
              <a:t> </a:t>
            </a:r>
            <a:r>
              <a:rPr lang="en-US" dirty="0"/>
              <a:t>(&gt;65 y) with fracture criteria and a T score −2.0 and &gt;−5.0 or without fracture criteria and a T score −3.0 and &gt;−5.0 could enroll </a:t>
            </a: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911759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                </a:t>
            </a:r>
            <a:r>
              <a:rPr lang="en-US" b="1" dirty="0" smtClean="0">
                <a:solidFill>
                  <a:srgbClr val="FF0000"/>
                </a:solidFill>
              </a:rPr>
              <a:t>INTERVENTIONS -</a:t>
            </a:r>
            <a:r>
              <a:rPr lang="en-US" b="1" dirty="0">
                <a:solidFill>
                  <a:srgbClr val="FF0000"/>
                </a:solidFill>
              </a:rPr>
              <a:t>OUTCOMES </a:t>
            </a:r>
          </a:p>
        </p:txBody>
      </p:sp>
      <p:sp>
        <p:nvSpPr>
          <p:cNvPr id="3" name="Content Placeholder 2"/>
          <p:cNvSpPr>
            <a:spLocks noGrp="1"/>
          </p:cNvSpPr>
          <p:nvPr>
            <p:ph idx="1"/>
          </p:nvPr>
        </p:nvSpPr>
        <p:spPr/>
        <p:txBody>
          <a:bodyPr/>
          <a:lstStyle/>
          <a:p>
            <a:r>
              <a:rPr lang="en-US" dirty="0" smtClean="0"/>
              <a:t>Blinded, daily </a:t>
            </a:r>
            <a:r>
              <a:rPr lang="en-US" dirty="0" err="1" smtClean="0"/>
              <a:t>s.c.</a:t>
            </a:r>
            <a:r>
              <a:rPr lang="en-US" dirty="0" smtClean="0"/>
              <a:t> injections of placebo(n=821); </a:t>
            </a:r>
            <a:r>
              <a:rPr lang="en-US" dirty="0" err="1" smtClean="0"/>
              <a:t>abaloparatide</a:t>
            </a:r>
            <a:r>
              <a:rPr lang="en-US" dirty="0"/>
              <a:t>, 80 μg (n = 824); or open-label </a:t>
            </a:r>
            <a:r>
              <a:rPr lang="en-US" dirty="0" err="1"/>
              <a:t>teriparatide</a:t>
            </a:r>
            <a:r>
              <a:rPr lang="en-US" dirty="0"/>
              <a:t>, 20 μg (</a:t>
            </a:r>
            <a:r>
              <a:rPr lang="en-US" dirty="0" smtClean="0"/>
              <a:t>n=818</a:t>
            </a:r>
            <a:r>
              <a:rPr lang="en-US" dirty="0"/>
              <a:t>) for 18 </a:t>
            </a:r>
            <a:r>
              <a:rPr lang="en-US" dirty="0" smtClean="0"/>
              <a:t>months</a:t>
            </a:r>
          </a:p>
          <a:p>
            <a:r>
              <a:rPr lang="en-US" dirty="0" smtClean="0"/>
              <a:t> Primary end point: percentage of participants with new </a:t>
            </a:r>
            <a:r>
              <a:rPr lang="en-US" dirty="0"/>
              <a:t>vertebral fracture in the </a:t>
            </a:r>
            <a:r>
              <a:rPr lang="en-US" dirty="0" err="1"/>
              <a:t>abaloparatide</a:t>
            </a:r>
            <a:r>
              <a:rPr lang="en-US" dirty="0"/>
              <a:t> vs placebo </a:t>
            </a:r>
            <a:r>
              <a:rPr lang="en-US" dirty="0" smtClean="0"/>
              <a:t>groups</a:t>
            </a:r>
          </a:p>
          <a:p>
            <a:r>
              <a:rPr lang="en-US" dirty="0" smtClean="0"/>
              <a:t> </a:t>
            </a:r>
            <a:r>
              <a:rPr lang="en-US" dirty="0"/>
              <a:t>Secondary end </a:t>
            </a:r>
            <a:r>
              <a:rPr lang="en-US" dirty="0" smtClean="0"/>
              <a:t>points: change </a:t>
            </a:r>
            <a:r>
              <a:rPr lang="en-US" dirty="0"/>
              <a:t>in BMD at total hip, femoral neck, and lumbar spine in </a:t>
            </a:r>
            <a:r>
              <a:rPr lang="en-US" dirty="0" err="1"/>
              <a:t>abaloparatide</a:t>
            </a:r>
            <a:r>
              <a:rPr lang="en-US" dirty="0"/>
              <a:t>-treated vs placebo </a:t>
            </a:r>
            <a:r>
              <a:rPr lang="en-US" dirty="0" smtClean="0"/>
              <a:t>participants</a:t>
            </a:r>
            <a:endParaRPr lang="en-US" dirty="0"/>
          </a:p>
        </p:txBody>
      </p:sp>
    </p:spTree>
    <p:extLst>
      <p:ext uri="{BB962C8B-B14F-4D97-AF65-F5344CB8AC3E}">
        <p14:creationId xmlns:p14="http://schemas.microsoft.com/office/powerpoint/2010/main" val="439493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                                 </a:t>
            </a:r>
            <a:r>
              <a:rPr lang="en-US" b="1" dirty="0" smtClean="0">
                <a:solidFill>
                  <a:srgbClr val="FF0000"/>
                </a:solidFill>
              </a:rPr>
              <a:t>RESULTS</a:t>
            </a:r>
            <a:endParaRPr lang="en-US" b="1" dirty="0">
              <a:solidFill>
                <a:srgbClr val="FF0000"/>
              </a:solidFill>
            </a:endParaRPr>
          </a:p>
        </p:txBody>
      </p:sp>
      <p:sp>
        <p:nvSpPr>
          <p:cNvPr id="7" name="Content Placeholder 6"/>
          <p:cNvSpPr>
            <a:spLocks noGrp="1"/>
          </p:cNvSpPr>
          <p:nvPr>
            <p:ph idx="1"/>
          </p:nvPr>
        </p:nvSpPr>
        <p:spPr/>
        <p:txBody>
          <a:bodyPr>
            <a:normAutofit/>
          </a:bodyPr>
          <a:lstStyle/>
          <a:p>
            <a:endParaRPr lang="en-US" dirty="0"/>
          </a:p>
          <a:p>
            <a:endParaRPr lang="en-US" dirty="0" smtClean="0"/>
          </a:p>
          <a:p>
            <a:endParaRPr lang="en-US" dirty="0"/>
          </a:p>
          <a:p>
            <a:endParaRPr lang="en-US" dirty="0" smtClean="0"/>
          </a:p>
          <a:p>
            <a:endParaRPr lang="en-US" dirty="0"/>
          </a:p>
          <a:p>
            <a:endParaRPr lang="en-US" dirty="0" smtClean="0"/>
          </a:p>
          <a:p>
            <a:r>
              <a:rPr lang="en-US" dirty="0"/>
              <a:t>BMD increases were greater with </a:t>
            </a:r>
            <a:r>
              <a:rPr lang="en-US" dirty="0" err="1"/>
              <a:t>abaloparatide</a:t>
            </a:r>
            <a:r>
              <a:rPr lang="en-US" dirty="0"/>
              <a:t> than </a:t>
            </a:r>
            <a:r>
              <a:rPr lang="en-US" dirty="0" smtClean="0"/>
              <a:t>placebo  (all </a:t>
            </a:r>
            <a:r>
              <a:rPr lang="en-US" i="1" dirty="0"/>
              <a:t>P </a:t>
            </a:r>
            <a:r>
              <a:rPr lang="en-US" dirty="0"/>
              <a:t>&lt; .001)</a:t>
            </a:r>
            <a:br>
              <a:rPr lang="en-US" dirty="0"/>
            </a:br>
            <a:endParaRPr lang="en-US" dirty="0" smtClean="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253343"/>
            <a:ext cx="10515600" cy="2579913"/>
          </a:xfrm>
          <a:prstGeom prst="rect">
            <a:avLst/>
          </a:prstGeom>
        </p:spPr>
      </p:pic>
    </p:spTree>
    <p:extLst>
      <p:ext uri="{BB962C8B-B14F-4D97-AF65-F5344CB8AC3E}">
        <p14:creationId xmlns:p14="http://schemas.microsoft.com/office/powerpoint/2010/main" val="260152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CONCLUSION</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Subcutaneous </a:t>
            </a:r>
            <a:r>
              <a:rPr lang="en-US" dirty="0" err="1"/>
              <a:t>abaloparatide</a:t>
            </a:r>
            <a:r>
              <a:rPr lang="en-US" dirty="0"/>
              <a:t>, compared with placebo, reduced the risk of new vertebral and </a:t>
            </a:r>
            <a:r>
              <a:rPr lang="en-US" dirty="0" err="1"/>
              <a:t>nonvertebral</a:t>
            </a:r>
            <a:r>
              <a:rPr lang="en-US" dirty="0"/>
              <a:t> fractures over 18 months </a:t>
            </a:r>
            <a:endParaRPr lang="en-US" dirty="0" smtClean="0"/>
          </a:p>
          <a:p>
            <a:endParaRPr lang="en-US" dirty="0"/>
          </a:p>
        </p:txBody>
      </p:sp>
    </p:spTree>
    <p:extLst>
      <p:ext uri="{BB962C8B-B14F-4D97-AF65-F5344CB8AC3E}">
        <p14:creationId xmlns:p14="http://schemas.microsoft.com/office/powerpoint/2010/main" val="12803216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1130300"/>
            <a:ext cx="8534400" cy="4584700"/>
          </a:xfrm>
          <a:prstGeom prst="rect">
            <a:avLst/>
          </a:prstGeom>
        </p:spPr>
      </p:pic>
    </p:spTree>
    <p:extLst>
      <p:ext uri="{BB962C8B-B14F-4D97-AF65-F5344CB8AC3E}">
        <p14:creationId xmlns:p14="http://schemas.microsoft.com/office/powerpoint/2010/main" val="1583571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OBJECTIVE-DESIGN</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To evaluate </a:t>
            </a:r>
            <a:r>
              <a:rPr lang="en-US" dirty="0"/>
              <a:t>the effects of 1 year of </a:t>
            </a:r>
            <a:r>
              <a:rPr lang="en-US" dirty="0" err="1" smtClean="0"/>
              <a:t>romosozumab</a:t>
            </a:r>
            <a:r>
              <a:rPr lang="en-US" dirty="0" smtClean="0"/>
              <a:t> (a </a:t>
            </a:r>
            <a:r>
              <a:rPr lang="en-US" dirty="0"/>
              <a:t>monoclonal antibody that binds </a:t>
            </a:r>
            <a:r>
              <a:rPr lang="en-US" dirty="0" err="1"/>
              <a:t>sclerostin</a:t>
            </a:r>
            <a:r>
              <a:rPr lang="en-US" dirty="0"/>
              <a:t> </a:t>
            </a:r>
            <a:r>
              <a:rPr lang="en-US" dirty="0" smtClean="0"/>
              <a:t>) treatment </a:t>
            </a:r>
            <a:r>
              <a:rPr lang="en-US" dirty="0"/>
              <a:t>on the risk of </a:t>
            </a:r>
            <a:r>
              <a:rPr lang="en-US" dirty="0" smtClean="0"/>
              <a:t>fracture </a:t>
            </a:r>
            <a:r>
              <a:rPr lang="en-US" dirty="0"/>
              <a:t>among women with postmenopausal </a:t>
            </a:r>
            <a:r>
              <a:rPr lang="en-US" dirty="0" smtClean="0"/>
              <a:t>osteoporosis </a:t>
            </a:r>
            <a:endParaRPr lang="en-US" dirty="0"/>
          </a:p>
          <a:p>
            <a:r>
              <a:rPr lang="en-US" dirty="0" smtClean="0"/>
              <a:t>Phase 3 trial </a:t>
            </a:r>
            <a:r>
              <a:rPr lang="en-US" dirty="0"/>
              <a:t>double-blind, placebo-controlled, parallel-group trial </a:t>
            </a:r>
          </a:p>
          <a:p>
            <a:r>
              <a:rPr lang="en-US" dirty="0"/>
              <a:t>7180 postmenopausal women who had a T score of –2.5 to –3.5 at the total hip or femoral neck </a:t>
            </a:r>
            <a:r>
              <a:rPr lang="en-US" dirty="0" smtClean="0"/>
              <a:t> and up to 2 moderate </a:t>
            </a:r>
            <a:r>
              <a:rPr lang="en-US" dirty="0"/>
              <a:t>vertebral fractures </a:t>
            </a:r>
          </a:p>
        </p:txBody>
      </p:sp>
    </p:spTree>
    <p:extLst>
      <p:ext uri="{BB962C8B-B14F-4D97-AF65-F5344CB8AC3E}">
        <p14:creationId xmlns:p14="http://schemas.microsoft.com/office/powerpoint/2010/main" val="197480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3589</TotalTime>
  <Words>1802</Words>
  <Application>Microsoft Macintosh PowerPoint</Application>
  <PresentationFormat>Widescreen</PresentationFormat>
  <Paragraphs>115</Paragraphs>
  <Slides>32</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Calibri</vt:lpstr>
      <vt:lpstr>Calibri Light</vt:lpstr>
      <vt:lpstr>Arial</vt:lpstr>
      <vt:lpstr>Office Theme</vt:lpstr>
      <vt:lpstr>Βιβλιογραφική ενημέρωση / EULAR 2016 update </vt:lpstr>
      <vt:lpstr>PowerPoint Presentation</vt:lpstr>
      <vt:lpstr>PowerPoint Presentation</vt:lpstr>
      <vt:lpstr>                         OBJECTIVE-DESIGN</vt:lpstr>
      <vt:lpstr>                INTERVENTIONS -OUTCOMES </vt:lpstr>
      <vt:lpstr>                                 RESULTS</vt:lpstr>
      <vt:lpstr>                              CONCLUSION</vt:lpstr>
      <vt:lpstr>PowerPoint Presentation</vt:lpstr>
      <vt:lpstr>                        OBJECTIVE-DESIGN</vt:lpstr>
      <vt:lpstr>                INTERVENTIONS -OUTCOMES </vt:lpstr>
      <vt:lpstr>                                 RESULTS</vt:lpstr>
      <vt:lpstr>                              CONCLUSION</vt:lpstr>
      <vt:lpstr>PowerPoint Presentation</vt:lpstr>
      <vt:lpstr>                      OBJECTIVE-DESIGN</vt:lpstr>
      <vt:lpstr>              INTERVENTIONS -OUTCOMES </vt:lpstr>
      <vt:lpstr>                                 RESULTS</vt:lpstr>
      <vt:lpstr>                             CONCLUSION</vt:lpstr>
      <vt:lpstr>PowerPoint Presentation</vt:lpstr>
      <vt:lpstr>                       OBJECTIVE-DESIGN</vt:lpstr>
      <vt:lpstr>               INTERVENTIONS -OUTCOMES</vt:lpstr>
      <vt:lpstr>                              RESULTS</vt:lpstr>
      <vt:lpstr>                           CONCLUSION</vt:lpstr>
      <vt:lpstr>PowerPoint Presentation</vt:lpstr>
      <vt:lpstr>                         OBJECTIVE-DESIGN</vt:lpstr>
      <vt:lpstr>              INTERVENTIONS -OUTCOMES</vt:lpstr>
      <vt:lpstr>                                RESULTS</vt:lpstr>
      <vt:lpstr>                          CONCLUSION</vt:lpstr>
      <vt:lpstr>PowerPoint Presentation</vt:lpstr>
      <vt:lpstr>                      OBJECTIVE-DESIGN</vt:lpstr>
      <vt:lpstr>               INTERVENTIONS -OUTCOMES</vt:lpstr>
      <vt:lpstr>                                RESULTS</vt:lpstr>
      <vt:lpstr>                            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45</cp:revision>
  <dcterms:created xsi:type="dcterms:W3CDTF">2016-10-22T20:25:29Z</dcterms:created>
  <dcterms:modified xsi:type="dcterms:W3CDTF">2016-10-28T12:48:35Z</dcterms:modified>
</cp:coreProperties>
</file>