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9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5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3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735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1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2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83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4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7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6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6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2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90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3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8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0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9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0626D2D-2394-4602-ADAA-FC598C6BFB4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F7392-9683-4A19-B61C-5FB7C9AE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3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Monoarthritis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ΜΑΡΙΑ</a:t>
            </a:r>
            <a:r>
              <a:rPr lang="en-US" dirty="0" smtClean="0"/>
              <a:t> MICHAILIDOU </a:t>
            </a:r>
            <a:r>
              <a:rPr lang="el-GR" dirty="0" smtClean="0"/>
              <a:t>ΜΕΤΑΧΑ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386" y="1764407"/>
            <a:ext cx="5318975" cy="37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8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PANDORAS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 history of gonorrhea</a:t>
            </a:r>
          </a:p>
          <a:p>
            <a:r>
              <a:rPr lang="en-US" dirty="0" smtClean="0"/>
              <a:t>Multiple sexual partners</a:t>
            </a:r>
          </a:p>
          <a:p>
            <a:r>
              <a:rPr lang="en-US" dirty="0" smtClean="0"/>
              <a:t>Thai massage in Salonica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New diagnosis</a:t>
            </a:r>
          </a:p>
          <a:p>
            <a:pPr marL="0" indent="0">
              <a:buNone/>
            </a:pPr>
            <a:r>
              <a:rPr lang="en-US" dirty="0" smtClean="0"/>
              <a:t>Infectious arthritis?</a:t>
            </a:r>
          </a:p>
          <a:p>
            <a:pPr marL="0" indent="0">
              <a:buNone/>
            </a:pPr>
            <a:r>
              <a:rPr lang="en-US" dirty="0" smtClean="0"/>
              <a:t>Reactive arthritis?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CRP 9.27 – ESR 54</a:t>
            </a:r>
          </a:p>
          <a:p>
            <a:r>
              <a:rPr lang="en-US" dirty="0" err="1" smtClean="0"/>
              <a:t>HBsAg</a:t>
            </a:r>
            <a:r>
              <a:rPr lang="en-US" dirty="0" smtClean="0"/>
              <a:t>  </a:t>
            </a:r>
          </a:p>
          <a:p>
            <a:r>
              <a:rPr lang="en-US" dirty="0" smtClean="0"/>
              <a:t>HCV </a:t>
            </a:r>
          </a:p>
          <a:p>
            <a:r>
              <a:rPr lang="en-US" dirty="0" smtClean="0"/>
              <a:t>HIV</a:t>
            </a:r>
          </a:p>
          <a:p>
            <a:r>
              <a:rPr lang="en-US" dirty="0" smtClean="0"/>
              <a:t>SYPHILIS                          negative                     </a:t>
            </a:r>
          </a:p>
          <a:p>
            <a:r>
              <a:rPr lang="en-US" dirty="0" smtClean="0"/>
              <a:t>GONORRHOEA</a:t>
            </a:r>
          </a:p>
          <a:p>
            <a:r>
              <a:rPr lang="en-US" dirty="0" smtClean="0"/>
              <a:t>CHLAMYDIA</a:t>
            </a:r>
          </a:p>
          <a:p>
            <a:r>
              <a:rPr lang="en-US" dirty="0" smtClean="0"/>
              <a:t>RIKKETSIA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3773510" y="2791496"/>
            <a:ext cx="450760" cy="2743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8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PERSISTENT PATIENT!</a:t>
            </a:r>
          </a:p>
          <a:p>
            <a:r>
              <a:rPr lang="en-US" dirty="0" smtClean="0"/>
              <a:t>PAIN IN THE POPLITEAL AREA -BAKER CYST?</a:t>
            </a:r>
          </a:p>
          <a:p>
            <a:r>
              <a:rPr lang="en-US" dirty="0" smtClean="0"/>
              <a:t>US EXAMINATION</a:t>
            </a:r>
          </a:p>
          <a:p>
            <a:endParaRPr lang="en-US" dirty="0"/>
          </a:p>
          <a:p>
            <a:r>
              <a:rPr lang="en-US" dirty="0" smtClean="0"/>
              <a:t>DVT!!!</a:t>
            </a:r>
          </a:p>
          <a:p>
            <a:endParaRPr lang="en-US" dirty="0"/>
          </a:p>
          <a:p>
            <a:r>
              <a:rPr lang="en-US" dirty="0" smtClean="0"/>
              <a:t>MULTIPLE SMALL PULMONARY EMBOLISMS!!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0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LA1 81.3</a:t>
            </a:r>
          </a:p>
          <a:p>
            <a:r>
              <a:rPr lang="en-US" dirty="0" smtClean="0"/>
              <a:t>LA2 CONFIRMATION 36               STRONGLY PRESENT</a:t>
            </a:r>
          </a:p>
          <a:p>
            <a:r>
              <a:rPr lang="en-US" dirty="0" smtClean="0"/>
              <a:t>LA1/LA2 RATIO</a:t>
            </a:r>
          </a:p>
          <a:p>
            <a:r>
              <a:rPr lang="en-US" dirty="0" err="1" smtClean="0"/>
              <a:t>Acl</a:t>
            </a:r>
            <a:r>
              <a:rPr lang="en-US" dirty="0" smtClean="0"/>
              <a:t>/</a:t>
            </a:r>
            <a:r>
              <a:rPr lang="el-GR" dirty="0" smtClean="0"/>
              <a:t>β2</a:t>
            </a:r>
            <a:r>
              <a:rPr lang="en-US" dirty="0" err="1" smtClean="0"/>
              <a:t>gpi</a:t>
            </a:r>
            <a:r>
              <a:rPr lang="en-US" dirty="0" smtClean="0"/>
              <a:t> negative</a:t>
            </a:r>
          </a:p>
          <a:p>
            <a:r>
              <a:rPr lang="en-US" dirty="0" smtClean="0"/>
              <a:t>HETEROZYGOTE MUTATION  MTHFR</a:t>
            </a:r>
          </a:p>
          <a:p>
            <a:r>
              <a:rPr lang="en-US" dirty="0" smtClean="0"/>
              <a:t>FACTOR V LEIDEN CARRIER OF MUTATION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953000" y="2044700"/>
            <a:ext cx="2286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0" y="736600"/>
            <a:ext cx="7747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``Always listen to the patient they might be telling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you the diagnosis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</a:t>
            </a:r>
            <a:r>
              <a:rPr lang="en-US" dirty="0" smtClean="0"/>
              <a:t> (Sir William Osler 1849-1919)</a:t>
            </a:r>
            <a:endParaRPr lang="en-US" dirty="0"/>
          </a:p>
        </p:txBody>
      </p:sp>
      <p:pic>
        <p:nvPicPr>
          <p:cNvPr id="2050" name="Picture 2" descr="Image result for listen to pati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3157537"/>
            <a:ext cx="40767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8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41 YEARS OLD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Referred by orthopedist due to recurrent  left knee effusions</a:t>
            </a:r>
          </a:p>
          <a:p>
            <a:r>
              <a:rPr lang="en-US" dirty="0" smtClean="0"/>
              <a:t>Presenting complaints</a:t>
            </a:r>
          </a:p>
          <a:p>
            <a:pPr marL="0" indent="0">
              <a:buNone/>
            </a:pPr>
            <a:r>
              <a:rPr lang="en-US" dirty="0" smtClean="0"/>
              <a:t>Swelling of left knee, suddenly with joint pain refractory to NSAID</a:t>
            </a:r>
          </a:p>
          <a:p>
            <a:r>
              <a:rPr lang="en-US" dirty="0" smtClean="0"/>
              <a:t>No history of previous joint pain/swelling/deformities/morning stiffness</a:t>
            </a:r>
          </a:p>
          <a:p>
            <a:r>
              <a:rPr lang="en-US" dirty="0" smtClean="0"/>
              <a:t>Past Medical History</a:t>
            </a:r>
          </a:p>
          <a:p>
            <a:pPr marL="0" indent="0">
              <a:buNone/>
            </a:pPr>
            <a:r>
              <a:rPr lang="en-US" dirty="0" smtClean="0"/>
              <a:t>Treated for pulmonary effusion 10 years before-unknown etiology</a:t>
            </a:r>
          </a:p>
          <a:p>
            <a:r>
              <a:rPr lang="en-US" dirty="0" smtClean="0"/>
              <a:t>Family history none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Afebrile ,120/80mmHg,pulse 68 BP SAT 98%</a:t>
            </a:r>
          </a:p>
          <a:p>
            <a:r>
              <a:rPr lang="en-US" dirty="0" smtClean="0"/>
              <a:t>No rashes</a:t>
            </a:r>
          </a:p>
          <a:p>
            <a:r>
              <a:rPr lang="en-US" dirty="0" smtClean="0"/>
              <a:t>No deformities</a:t>
            </a:r>
          </a:p>
          <a:p>
            <a:r>
              <a:rPr lang="en-US" dirty="0" smtClean="0"/>
              <a:t>Joint effusion left knee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findings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r>
              <a:rPr lang="en-US" dirty="0" err="1" smtClean="0"/>
              <a:t>Chondrocalcinosis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66" y="1309255"/>
            <a:ext cx="3086100" cy="4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Mild osteoarthritic changes</a:t>
            </a:r>
          </a:p>
          <a:p>
            <a:r>
              <a:rPr lang="en-US" dirty="0" smtClean="0"/>
              <a:t>Large intra-articular fluid collection</a:t>
            </a:r>
          </a:p>
          <a:p>
            <a:r>
              <a:rPr lang="en-US" dirty="0" smtClean="0"/>
              <a:t>Suprapatellar fluid collection</a:t>
            </a:r>
          </a:p>
          <a:p>
            <a:r>
              <a:rPr lang="en-US" dirty="0" smtClean="0"/>
              <a:t>No synovitis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2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RESULTS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Knee fluid aspiration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WBC :170000/ml - 80% neutrophils</a:t>
            </a:r>
          </a:p>
          <a:p>
            <a:pPr marL="0" indent="0">
              <a:buNone/>
            </a:pPr>
            <a:r>
              <a:rPr lang="en-US" dirty="0" smtClean="0"/>
              <a:t>No crystals seen </a:t>
            </a:r>
          </a:p>
          <a:p>
            <a:pPr marL="0" indent="0">
              <a:buNone/>
            </a:pPr>
            <a:r>
              <a:rPr lang="en-US" dirty="0" smtClean="0"/>
              <a:t>Gram stain negative </a:t>
            </a:r>
          </a:p>
          <a:p>
            <a:pPr marL="0" indent="0">
              <a:buNone/>
            </a:pPr>
            <a:r>
              <a:rPr lang="en-US" dirty="0" smtClean="0"/>
              <a:t>Culture negative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INFLAMMATORY ARTHRITIS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CPPD?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I</a:t>
            </a:r>
            <a:r>
              <a:rPr lang="en-US" dirty="0" smtClean="0"/>
              <a:t>ntra-articular Triamcinolone 40mg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468269" y="2756079"/>
            <a:ext cx="296214" cy="1828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LABORATORY RESULTS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Calcium </a:t>
            </a:r>
          </a:p>
          <a:p>
            <a:r>
              <a:rPr lang="en-US" dirty="0" smtClean="0"/>
              <a:t>Phosphorus </a:t>
            </a:r>
          </a:p>
          <a:p>
            <a:r>
              <a:rPr lang="en-US" dirty="0" smtClean="0"/>
              <a:t>Magnesium </a:t>
            </a:r>
          </a:p>
          <a:p>
            <a:r>
              <a:rPr lang="en-US" dirty="0" smtClean="0"/>
              <a:t>Alkaline phosphatase </a:t>
            </a:r>
          </a:p>
          <a:p>
            <a:r>
              <a:rPr lang="en-US" dirty="0" smtClean="0"/>
              <a:t>Ferritin </a:t>
            </a:r>
          </a:p>
          <a:p>
            <a:r>
              <a:rPr lang="en-US" dirty="0" smtClean="0"/>
              <a:t>Iron </a:t>
            </a:r>
          </a:p>
          <a:p>
            <a:r>
              <a:rPr lang="en-US" dirty="0" smtClean="0"/>
              <a:t>Transferrin </a:t>
            </a:r>
          </a:p>
          <a:p>
            <a:r>
              <a:rPr lang="en-US" dirty="0" smtClean="0"/>
              <a:t>Thyroid-stimulating hormone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ESR 53</a:t>
            </a:r>
          </a:p>
          <a:p>
            <a:r>
              <a:rPr lang="en-US" dirty="0" smtClean="0"/>
              <a:t>CRP 4,5 (&lt;1.0)</a:t>
            </a:r>
          </a:p>
          <a:p>
            <a:r>
              <a:rPr lang="en-US" dirty="0" smtClean="0"/>
              <a:t>URIC ACID 3.1</a:t>
            </a:r>
          </a:p>
          <a:p>
            <a:r>
              <a:rPr lang="en-US" dirty="0" smtClean="0"/>
              <a:t>R.A NEGATIVE </a:t>
            </a:r>
          </a:p>
          <a:p>
            <a:r>
              <a:rPr lang="en-US" dirty="0" smtClean="0"/>
              <a:t>ANTI-CCP NEGATIVE </a:t>
            </a:r>
          </a:p>
          <a:p>
            <a:r>
              <a:rPr lang="en-US" dirty="0" smtClean="0"/>
              <a:t>ANA NEGATIVE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miley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971" y="1001486"/>
            <a:ext cx="5104947" cy="410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DAYS LATER…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complains of knee pain/popliteal area</a:t>
            </a:r>
          </a:p>
          <a:p>
            <a:r>
              <a:rPr lang="en-US" dirty="0" smtClean="0"/>
              <a:t>No effusion/ no swelling/no arthritis!</a:t>
            </a:r>
          </a:p>
          <a:p>
            <a:r>
              <a:rPr lang="en-US" dirty="0" smtClean="0"/>
              <a:t>Fever 38,4, pulse 110, BP 120/80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335</TotalTime>
  <Words>275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</vt:lpstr>
      <vt:lpstr>Simple Monoarthritis?</vt:lpstr>
      <vt:lpstr>MALE 41 YEARS OLD </vt:lpstr>
      <vt:lpstr>Examination</vt:lpstr>
      <vt:lpstr>X-ray findings</vt:lpstr>
      <vt:lpstr>MRI FINDINGS</vt:lpstr>
      <vt:lpstr>LABORATORY RESULTS </vt:lpstr>
      <vt:lpstr>LABORATORY RESULTS 2</vt:lpstr>
      <vt:lpstr>PowerPoint Presentation</vt:lpstr>
      <vt:lpstr>7 DAYS LATER…</vt:lpstr>
      <vt:lpstr>PowerPoint Presentation</vt:lpstr>
      <vt:lpstr>PANDORAS BOX</vt:lpstr>
      <vt:lpstr>PowerPoint Presentation</vt:lpstr>
      <vt:lpstr>PowerPoint Presentation</vt:lpstr>
      <vt:lpstr>PowerPoint Presentation</vt:lpstr>
      <vt:lpstr>PowerPoint Presentation</vt:lpstr>
      <vt:lpstr>Take home message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grafeio</dc:creator>
  <cp:lastModifiedBy>maria grafeio</cp:lastModifiedBy>
  <cp:revision>42</cp:revision>
  <dcterms:created xsi:type="dcterms:W3CDTF">2016-10-24T21:16:30Z</dcterms:created>
  <dcterms:modified xsi:type="dcterms:W3CDTF">2016-10-27T19:46:40Z</dcterms:modified>
</cp:coreProperties>
</file>