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6" r:id="rId5"/>
    <p:sldId id="259" r:id="rId6"/>
    <p:sldId id="260"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85" r:id="rId20"/>
    <p:sldId id="282" r:id="rId21"/>
    <p:sldId id="283" r:id="rId22"/>
    <p:sldId id="277" r:id="rId23"/>
    <p:sldId id="278" r:id="rId24"/>
    <p:sldId id="279" r:id="rId25"/>
    <p:sldId id="280" r:id="rId26"/>
    <p:sldId id="281"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442" y="4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CE27B4-07AD-406A-AAC5-12EC5C6A1A68}" type="datetimeFigureOut">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9895D-5EAC-402B-AA3C-042E25A1E0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220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E27B4-07AD-406A-AAC5-12EC5C6A1A68}" type="datetimeFigureOut">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9895D-5EAC-402B-AA3C-042E25A1E0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48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E27B4-07AD-406A-AAC5-12EC5C6A1A68}" type="datetimeFigureOut">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9895D-5EAC-402B-AA3C-042E25A1E0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E27B4-07AD-406A-AAC5-12EC5C6A1A68}" type="datetimeFigureOut">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9895D-5EAC-402B-AA3C-042E25A1E0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68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27B4-07AD-406A-AAC5-12EC5C6A1A68}" type="datetimeFigureOut">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9895D-5EAC-402B-AA3C-042E25A1E0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40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CE27B4-07AD-406A-AAC5-12EC5C6A1A68}" type="datetimeFigureOut">
              <a:rPr lang="en-US" smtClean="0">
                <a:solidFill>
                  <a:prstClr val="black">
                    <a:tint val="75000"/>
                  </a:prstClr>
                </a:solidFill>
              </a:rPr>
              <a:pPr/>
              <a:t>10/21/2016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9895D-5EAC-402B-AA3C-042E25A1E0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99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E27B4-07AD-406A-AAC5-12EC5C6A1A68}" type="datetimeFigureOut">
              <a:rPr lang="en-US" smtClean="0">
                <a:solidFill>
                  <a:prstClr val="black">
                    <a:tint val="75000"/>
                  </a:prstClr>
                </a:solidFill>
              </a:rPr>
              <a:pPr/>
              <a:t>10/21/2016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9895D-5EAC-402B-AA3C-042E25A1E0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86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CE27B4-07AD-406A-AAC5-12EC5C6A1A68}" type="datetimeFigureOut">
              <a:rPr lang="en-US" smtClean="0">
                <a:solidFill>
                  <a:prstClr val="black">
                    <a:tint val="75000"/>
                  </a:prstClr>
                </a:solidFill>
              </a:rPr>
              <a:pPr/>
              <a:t>10/21/2016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9895D-5EAC-402B-AA3C-042E25A1E0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88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E27B4-07AD-406A-AAC5-12EC5C6A1A68}" type="datetimeFigureOut">
              <a:rPr lang="en-US" smtClean="0">
                <a:solidFill>
                  <a:prstClr val="black">
                    <a:tint val="75000"/>
                  </a:prstClr>
                </a:solidFill>
              </a:rPr>
              <a:pPr/>
              <a:t>10/21/2016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9895D-5EAC-402B-AA3C-042E25A1E0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62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E27B4-07AD-406A-AAC5-12EC5C6A1A68}" type="datetimeFigureOut">
              <a:rPr lang="en-US" smtClean="0">
                <a:solidFill>
                  <a:prstClr val="black">
                    <a:tint val="75000"/>
                  </a:prstClr>
                </a:solidFill>
              </a:rPr>
              <a:pPr/>
              <a:t>10/21/2016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9895D-5EAC-402B-AA3C-042E25A1E0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71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E27B4-07AD-406A-AAC5-12EC5C6A1A68}" type="datetimeFigureOut">
              <a:rPr lang="en-US" smtClean="0">
                <a:solidFill>
                  <a:prstClr val="black">
                    <a:tint val="75000"/>
                  </a:prstClr>
                </a:solidFill>
              </a:rPr>
              <a:pPr/>
              <a:t>10/21/2016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9895D-5EAC-402B-AA3C-042E25A1E0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28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E27B4-07AD-406A-AAC5-12EC5C6A1A68}" type="datetimeFigureOut">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9895D-5EAC-402B-AA3C-042E25A1E0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504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325" y="2309753"/>
            <a:ext cx="10363200" cy="1470025"/>
          </a:xfrm>
        </p:spPr>
        <p:txBody>
          <a:bodyPr>
            <a:normAutofit/>
          </a:bodyPr>
          <a:lstStyle/>
          <a:p>
            <a:r>
              <a:rPr lang="el-GR" sz="4000" dirty="0" smtClean="0">
                <a:solidFill>
                  <a:schemeClr val="bg1"/>
                </a:solidFill>
              </a:rPr>
              <a:t>ΣΠΑΝΙΑ ΠΕΡΙΠΤΩΣΗ </a:t>
            </a:r>
            <a:r>
              <a:rPr lang="en-US" sz="4000" dirty="0" smtClean="0">
                <a:solidFill>
                  <a:schemeClr val="bg1"/>
                </a:solidFill>
              </a:rPr>
              <a:t/>
            </a:r>
            <a:br>
              <a:rPr lang="en-US" sz="4000" dirty="0" smtClean="0">
                <a:solidFill>
                  <a:schemeClr val="bg1"/>
                </a:solidFill>
              </a:rPr>
            </a:br>
            <a:r>
              <a:rPr lang="el-GR" sz="4000" dirty="0" smtClean="0">
                <a:solidFill>
                  <a:schemeClr val="bg1"/>
                </a:solidFill>
              </a:rPr>
              <a:t>ΛΟΙΜΩΔΟΥΣ ΣΠΟΝΔΥΛΟΑΡΘΡΙΤΙΔΟΣ</a:t>
            </a:r>
            <a:endParaRPr lang="en-US" sz="4000" dirty="0">
              <a:solidFill>
                <a:schemeClr val="bg1"/>
              </a:solidFill>
            </a:endParaRPr>
          </a:p>
        </p:txBody>
      </p:sp>
      <p:sp>
        <p:nvSpPr>
          <p:cNvPr id="3" name="Subtitle 2"/>
          <p:cNvSpPr>
            <a:spLocks noGrp="1"/>
          </p:cNvSpPr>
          <p:nvPr>
            <p:ph type="subTitle" idx="1"/>
          </p:nvPr>
        </p:nvSpPr>
        <p:spPr>
          <a:xfrm>
            <a:off x="1871932" y="260262"/>
            <a:ext cx="8534400" cy="1752600"/>
          </a:xfrm>
        </p:spPr>
        <p:txBody>
          <a:bodyPr>
            <a:normAutofit/>
          </a:bodyPr>
          <a:lstStyle/>
          <a:p>
            <a:pPr>
              <a:spcBef>
                <a:spcPts val="0"/>
              </a:spcBef>
            </a:pPr>
            <a:r>
              <a:rPr lang="el-GR" dirty="0" smtClean="0">
                <a:solidFill>
                  <a:schemeClr val="bg1">
                    <a:lumMod val="65000"/>
                  </a:schemeClr>
                </a:solidFill>
              </a:rPr>
              <a:t>ΚΥΠΡΟΚΡΗΤΙΚΟ ΣΥΝΕΔΡΙΟ ΡΕΥΜΑΤΟΛΟΓΙΑΣ</a:t>
            </a:r>
            <a:endParaRPr lang="en-US" dirty="0" smtClean="0">
              <a:solidFill>
                <a:schemeClr val="bg1">
                  <a:lumMod val="65000"/>
                </a:schemeClr>
              </a:solidFill>
            </a:endParaRPr>
          </a:p>
          <a:p>
            <a:pPr>
              <a:spcBef>
                <a:spcPts val="0"/>
              </a:spcBef>
            </a:pPr>
            <a:r>
              <a:rPr lang="el-GR" sz="2000" dirty="0" smtClean="0">
                <a:solidFill>
                  <a:schemeClr val="bg1">
                    <a:lumMod val="65000"/>
                  </a:schemeClr>
                </a:solidFill>
              </a:rPr>
              <a:t>Οκτώβριος 2016</a:t>
            </a:r>
          </a:p>
        </p:txBody>
      </p:sp>
      <p:sp>
        <p:nvSpPr>
          <p:cNvPr id="4" name="TextBox 3"/>
          <p:cNvSpPr txBox="1"/>
          <p:nvPr/>
        </p:nvSpPr>
        <p:spPr>
          <a:xfrm>
            <a:off x="7530859" y="5380672"/>
            <a:ext cx="5520905" cy="1477328"/>
          </a:xfrm>
          <a:prstGeom prst="rect">
            <a:avLst/>
          </a:prstGeom>
          <a:noFill/>
        </p:spPr>
        <p:txBody>
          <a:bodyPr wrap="square" rtlCol="0">
            <a:spAutoFit/>
          </a:bodyPr>
          <a:lstStyle/>
          <a:p>
            <a:r>
              <a:rPr lang="el-GR" dirty="0">
                <a:solidFill>
                  <a:schemeClr val="bg1">
                    <a:lumMod val="65000"/>
                  </a:schemeClr>
                </a:solidFill>
              </a:rPr>
              <a:t>ΜΙΧΑΛΗΣ ΜΙΧΑΗΛΙΔΗΣ, </a:t>
            </a:r>
            <a:r>
              <a:rPr lang="en-US" dirty="0">
                <a:solidFill>
                  <a:schemeClr val="bg1">
                    <a:lumMod val="65000"/>
                  </a:schemeClr>
                </a:solidFill>
              </a:rPr>
              <a:t>MD.</a:t>
            </a:r>
            <a:endParaRPr lang="el-GR" dirty="0">
              <a:solidFill>
                <a:schemeClr val="bg1">
                  <a:lumMod val="65000"/>
                </a:schemeClr>
              </a:solidFill>
            </a:endParaRPr>
          </a:p>
          <a:p>
            <a:r>
              <a:rPr lang="el-GR" dirty="0">
                <a:solidFill>
                  <a:schemeClr val="bg1">
                    <a:lumMod val="65000"/>
                  </a:schemeClr>
                </a:solidFill>
              </a:rPr>
              <a:t>ΠΟΛΥΚΑΡΠΟΥ ΤΑΤΙΑΝΑ</a:t>
            </a:r>
            <a:r>
              <a:rPr lang="en-US" dirty="0">
                <a:solidFill>
                  <a:schemeClr val="bg1">
                    <a:lumMod val="65000"/>
                  </a:schemeClr>
                </a:solidFill>
              </a:rPr>
              <a:t>, MD.</a:t>
            </a:r>
            <a:endParaRPr lang="el-GR" dirty="0">
              <a:solidFill>
                <a:schemeClr val="bg1">
                  <a:lumMod val="65000"/>
                </a:schemeClr>
              </a:solidFill>
            </a:endParaRPr>
          </a:p>
          <a:p>
            <a:r>
              <a:rPr lang="el-GR" dirty="0">
                <a:solidFill>
                  <a:schemeClr val="bg1">
                    <a:lumMod val="65000"/>
                  </a:schemeClr>
                </a:solidFill>
              </a:rPr>
              <a:t>ΜΙΧΑΛΗΣ ΜΙΧΑΗΛΙΔΗΣ, </a:t>
            </a:r>
            <a:r>
              <a:rPr lang="en-US" dirty="0">
                <a:solidFill>
                  <a:schemeClr val="bg1">
                    <a:lumMod val="65000"/>
                  </a:schemeClr>
                </a:solidFill>
              </a:rPr>
              <a:t>MD. , </a:t>
            </a:r>
            <a:r>
              <a:rPr lang="el-GR" dirty="0">
                <a:solidFill>
                  <a:schemeClr val="bg1">
                    <a:lumMod val="65000"/>
                  </a:schemeClr>
                </a:solidFill>
              </a:rPr>
              <a:t>ΑΚΤΙΝΟΛΟΓΟΣ</a:t>
            </a:r>
          </a:p>
          <a:p>
            <a:r>
              <a:rPr lang="el-GR" dirty="0">
                <a:solidFill>
                  <a:schemeClr val="bg1">
                    <a:lumMod val="65000"/>
                  </a:schemeClr>
                </a:solidFill>
              </a:rPr>
              <a:t>ΜΕΤΑΞΑΣ ΕΥΓΕΝΙΟΣ ,</a:t>
            </a:r>
            <a:r>
              <a:rPr lang="en-US" dirty="0">
                <a:solidFill>
                  <a:schemeClr val="bg1">
                    <a:lumMod val="65000"/>
                  </a:schemeClr>
                </a:solidFill>
              </a:rPr>
              <a:t>MD.,</a:t>
            </a:r>
            <a:r>
              <a:rPr lang="el-GR" dirty="0">
                <a:solidFill>
                  <a:schemeClr val="bg1">
                    <a:lumMod val="65000"/>
                  </a:schemeClr>
                </a:solidFill>
              </a:rPr>
              <a:t> ΠΝΕΥΜ.</a:t>
            </a:r>
            <a:endParaRPr lang="en-US" dirty="0">
              <a:solidFill>
                <a:schemeClr val="bg1">
                  <a:lumMod val="65000"/>
                </a:schemeClr>
              </a:solidFill>
            </a:endParaRPr>
          </a:p>
          <a:p>
            <a:endParaRPr lang="en-US" dirty="0">
              <a:solidFill>
                <a:schemeClr val="bg1">
                  <a:lumMod val="85000"/>
                </a:schemeClr>
              </a:solidFill>
            </a:endParaRPr>
          </a:p>
        </p:txBody>
      </p:sp>
    </p:spTree>
    <p:extLst>
      <p:ext uri="{BB962C8B-B14F-4D97-AF65-F5344CB8AC3E}">
        <p14:creationId xmlns:p14="http://schemas.microsoft.com/office/powerpoint/2010/main" val="4053333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MRIDiag4.YGIA\Desktop\WHOLE SPINE_276110\export--12843879.jpg"/>
          <p:cNvPicPr>
            <a:picLocks noChangeAspect="1" noChangeArrowheads="1"/>
          </p:cNvPicPr>
          <p:nvPr/>
        </p:nvPicPr>
        <p:blipFill>
          <a:blip r:embed="rId2" cstate="print"/>
          <a:srcRect/>
          <a:stretch>
            <a:fillRect/>
          </a:stretch>
        </p:blipFill>
        <p:spPr bwMode="auto">
          <a:xfrm>
            <a:off x="885642" y="260650"/>
            <a:ext cx="4573397" cy="6237312"/>
          </a:xfrm>
          <a:prstGeom prst="rect">
            <a:avLst/>
          </a:prstGeom>
          <a:noFill/>
        </p:spPr>
      </p:pic>
      <p:pic>
        <p:nvPicPr>
          <p:cNvPr id="3076" name="Picture 4" descr="C:\Users\MRIDiag4.YGIA\Desktop\WHOLE SPINE_276110\export--12844123.jpg"/>
          <p:cNvPicPr>
            <a:picLocks noChangeAspect="1" noChangeArrowheads="1"/>
          </p:cNvPicPr>
          <p:nvPr/>
        </p:nvPicPr>
        <p:blipFill>
          <a:blip r:embed="rId3" cstate="print"/>
          <a:srcRect/>
          <a:stretch>
            <a:fillRect/>
          </a:stretch>
        </p:blipFill>
        <p:spPr bwMode="auto">
          <a:xfrm>
            <a:off x="5988098" y="274638"/>
            <a:ext cx="4671275" cy="6237313"/>
          </a:xfrm>
          <a:prstGeom prst="rect">
            <a:avLst/>
          </a:prstGeom>
          <a:noFill/>
        </p:spPr>
      </p:pic>
    </p:spTree>
    <p:extLst>
      <p:ext uri="{BB962C8B-B14F-4D97-AF65-F5344CB8AC3E}">
        <p14:creationId xmlns:p14="http://schemas.microsoft.com/office/powerpoint/2010/main" val="1519600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728" y="0"/>
            <a:ext cx="6323162" cy="1470025"/>
          </a:xfrm>
        </p:spPr>
        <p:txBody>
          <a:bodyPr/>
          <a:lstStyle/>
          <a:p>
            <a:r>
              <a:rPr lang="en-US" dirty="0" smtClean="0">
                <a:solidFill>
                  <a:schemeClr val="bg1"/>
                </a:solidFill>
              </a:rPr>
              <a:t>MRI of the lumbar spine</a:t>
            </a:r>
            <a:endParaRPr lang="en-US" dirty="0">
              <a:solidFill>
                <a:schemeClr val="bg1"/>
              </a:solidFill>
            </a:endParaRPr>
          </a:p>
        </p:txBody>
      </p:sp>
      <p:graphicFrame>
        <p:nvGraphicFramePr>
          <p:cNvPr id="1027" name="Object 3"/>
          <p:cNvGraphicFramePr>
            <a:graphicFrameLocks noChangeAspect="1"/>
          </p:cNvGraphicFramePr>
          <p:nvPr>
            <p:extLst>
              <p:ext uri="{D42A27DB-BD31-4B8C-83A1-F6EECF244321}">
                <p14:modId xmlns:p14="http://schemas.microsoft.com/office/powerpoint/2010/main" val="1284986563"/>
              </p:ext>
            </p:extLst>
          </p:nvPr>
        </p:nvGraphicFramePr>
        <p:xfrm>
          <a:off x="7376242" y="218701"/>
          <a:ext cx="4536835" cy="6420285"/>
        </p:xfrm>
        <a:graphic>
          <a:graphicData uri="http://schemas.openxmlformats.org/presentationml/2006/ole">
            <mc:AlternateContent xmlns:mc="http://schemas.openxmlformats.org/markup-compatibility/2006">
              <mc:Choice xmlns:v="urn:schemas-microsoft-com:vml" Requires="v">
                <p:oleObj spid="_x0000_s2078" name="Acrobat Document" r:id="rId3" imgW="5667122" imgH="8019837" progId="AcroExch.Document.11">
                  <p:embed/>
                </p:oleObj>
              </mc:Choice>
              <mc:Fallback>
                <p:oleObj name="Acrobat Document" r:id="rId3" imgW="5667122" imgH="8019837"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6242" y="218701"/>
                        <a:ext cx="4536835" cy="6420285"/>
                      </a:xfrm>
                      <a:prstGeom prst="rect">
                        <a:avLst/>
                      </a:prstGeom>
                      <a:noFill/>
                      <a:ln>
                        <a:noFill/>
                      </a:ln>
                      <a:effectLst/>
                    </p:spPr>
                  </p:pic>
                </p:oleObj>
              </mc:Fallback>
            </mc:AlternateContent>
          </a:graphicData>
        </a:graphic>
      </p:graphicFrame>
      <p:sp>
        <p:nvSpPr>
          <p:cNvPr id="5" name="TextBox 4"/>
          <p:cNvSpPr txBox="1"/>
          <p:nvPr/>
        </p:nvSpPr>
        <p:spPr>
          <a:xfrm>
            <a:off x="7761231" y="1236484"/>
            <a:ext cx="1149856" cy="215444"/>
          </a:xfrm>
          <a:prstGeom prst="rect">
            <a:avLst/>
          </a:prstGeom>
          <a:solidFill>
            <a:schemeClr val="bg1">
              <a:lumMod val="85000"/>
            </a:schemeClr>
          </a:solidFill>
        </p:spPr>
        <p:txBody>
          <a:bodyPr wrap="square" rtlCol="0">
            <a:spAutoFit/>
          </a:bodyPr>
          <a:lstStyle/>
          <a:p>
            <a:endParaRPr lang="en-US" sz="800" dirty="0"/>
          </a:p>
        </p:txBody>
      </p:sp>
      <p:sp>
        <p:nvSpPr>
          <p:cNvPr id="6" name="Subtitle 5"/>
          <p:cNvSpPr txBox="1">
            <a:spLocks noGrp="1"/>
          </p:cNvSpPr>
          <p:nvPr>
            <p:ph type="subTitle" idx="1"/>
          </p:nvPr>
        </p:nvSpPr>
        <p:spPr>
          <a:xfrm>
            <a:off x="629728" y="1676242"/>
            <a:ext cx="6150634" cy="4524315"/>
          </a:xfrm>
          <a:prstGeom prst="rect">
            <a:avLst/>
          </a:prstGeom>
          <a:noFill/>
          <a:ln w="25400">
            <a:solidFill>
              <a:srgbClr val="FF0000"/>
            </a:solidFill>
          </a:ln>
        </p:spPr>
        <p:txBody>
          <a:bodyPr wrap="square" rtlCol="0">
            <a:spAutoFit/>
          </a:bodyPr>
          <a:lstStyle/>
          <a:p>
            <a:pPr algn="l"/>
            <a:r>
              <a:rPr lang="en-US" dirty="0" err="1" smtClean="0">
                <a:solidFill>
                  <a:schemeClr val="bg1"/>
                </a:solidFill>
              </a:rPr>
              <a:t>Multiloculated</a:t>
            </a:r>
            <a:r>
              <a:rPr lang="en-US" dirty="0" smtClean="0">
                <a:solidFill>
                  <a:schemeClr val="bg1"/>
                </a:solidFill>
              </a:rPr>
              <a:t> right paravertebral – epidural encysted fluid collection of L3-L4 level with maximum diameter 60mm causing significant spinal cord stenosis and infiltration of adjacent vertebrae highly suspicious for TB abscess. Clinical – biochemical correlation aspiration biopsy of the lesion advisable</a:t>
            </a:r>
            <a:r>
              <a:rPr lang="en-US" dirty="0" smtClean="0"/>
              <a:t>..</a:t>
            </a:r>
            <a:endParaRPr lang="en-US" dirty="0"/>
          </a:p>
        </p:txBody>
      </p:sp>
      <p:sp>
        <p:nvSpPr>
          <p:cNvPr id="7" name="TextBox 6"/>
          <p:cNvSpPr txBox="1"/>
          <p:nvPr/>
        </p:nvSpPr>
        <p:spPr>
          <a:xfrm>
            <a:off x="7688082" y="4735903"/>
            <a:ext cx="4063041" cy="810883"/>
          </a:xfrm>
          <a:prstGeom prst="rect">
            <a:avLst/>
          </a:prstGeom>
          <a:noFill/>
          <a:ln w="25400">
            <a:solidFill>
              <a:srgbClr val="FF0000"/>
            </a:solidFill>
          </a:ln>
        </p:spPr>
        <p:txBody>
          <a:bodyPr wrap="square" rtlCol="0">
            <a:spAutoFit/>
          </a:bodyPr>
          <a:lstStyle/>
          <a:p>
            <a:endParaRPr lang="en-US" dirty="0"/>
          </a:p>
        </p:txBody>
      </p:sp>
      <p:sp>
        <p:nvSpPr>
          <p:cNvPr id="8" name="Right Arrow 7"/>
          <p:cNvSpPr/>
          <p:nvPr/>
        </p:nvSpPr>
        <p:spPr>
          <a:xfrm rot="10800000">
            <a:off x="6799245" y="4994695"/>
            <a:ext cx="808937" cy="29329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51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1910546" y="155056"/>
            <a:ext cx="7759665" cy="6159481"/>
            <a:chOff x="1703512" y="-267639"/>
            <a:chExt cx="8784496" cy="7657079"/>
          </a:xfrm>
        </p:grpSpPr>
        <p:pic>
          <p:nvPicPr>
            <p:cNvPr id="7170" name="Picture 2" descr="C:\Users\MRIDiag4.YGIA\Desktop\CHEST-BIOPSY-DRAINAGE_276154\export--12844469.jpg"/>
            <p:cNvPicPr>
              <a:picLocks noChangeAspect="1" noChangeArrowheads="1"/>
            </p:cNvPicPr>
            <p:nvPr/>
          </p:nvPicPr>
          <p:blipFill>
            <a:blip r:embed="rId2" cstate="print"/>
            <a:srcRect t="6156"/>
            <a:stretch>
              <a:fillRect/>
            </a:stretch>
          </p:blipFill>
          <p:spPr bwMode="auto">
            <a:xfrm>
              <a:off x="1703512" y="-265003"/>
              <a:ext cx="4320000" cy="4054043"/>
            </a:xfrm>
            <a:prstGeom prst="rect">
              <a:avLst/>
            </a:prstGeom>
            <a:noFill/>
          </p:spPr>
        </p:pic>
        <p:pic>
          <p:nvPicPr>
            <p:cNvPr id="7171" name="Picture 3" descr="C:\Users\MRIDiag4.YGIA\Desktop\CHEST-BIOPSY-DRAINAGE_276154\export--12844474.jpg"/>
            <p:cNvPicPr>
              <a:picLocks noChangeAspect="1" noChangeArrowheads="1"/>
            </p:cNvPicPr>
            <p:nvPr/>
          </p:nvPicPr>
          <p:blipFill>
            <a:blip r:embed="rId3" cstate="print"/>
            <a:srcRect t="6095"/>
            <a:stretch>
              <a:fillRect/>
            </a:stretch>
          </p:blipFill>
          <p:spPr bwMode="auto">
            <a:xfrm>
              <a:off x="6168008" y="-267639"/>
              <a:ext cx="4320000" cy="4056679"/>
            </a:xfrm>
            <a:prstGeom prst="rect">
              <a:avLst/>
            </a:prstGeom>
            <a:noFill/>
          </p:spPr>
        </p:pic>
        <p:pic>
          <p:nvPicPr>
            <p:cNvPr id="7172" name="Picture 4" descr="C:\Users\MRIDiag4.YGIA\Desktop\CHEST-BIOPSY-DRAINAGE_276154\export--12844492.jpg"/>
            <p:cNvPicPr>
              <a:picLocks noChangeAspect="1" noChangeArrowheads="1"/>
            </p:cNvPicPr>
            <p:nvPr/>
          </p:nvPicPr>
          <p:blipFill>
            <a:blip r:embed="rId4" cstate="print"/>
            <a:srcRect t="5582"/>
            <a:stretch>
              <a:fillRect/>
            </a:stretch>
          </p:blipFill>
          <p:spPr bwMode="auto">
            <a:xfrm>
              <a:off x="1703512" y="3310590"/>
              <a:ext cx="4320000" cy="4078850"/>
            </a:xfrm>
            <a:prstGeom prst="rect">
              <a:avLst/>
            </a:prstGeom>
            <a:noFill/>
          </p:spPr>
        </p:pic>
        <p:pic>
          <p:nvPicPr>
            <p:cNvPr id="7174" name="Picture 6" descr="C:\Users\MRIDiag4.YGIA\Desktop\CHEST-BIOPSY-DRAINAGE_276154\export--12844465.jpg"/>
            <p:cNvPicPr>
              <a:picLocks noChangeAspect="1" noChangeArrowheads="1"/>
            </p:cNvPicPr>
            <p:nvPr/>
          </p:nvPicPr>
          <p:blipFill>
            <a:blip r:embed="rId5" cstate="print"/>
            <a:srcRect t="6521"/>
            <a:stretch>
              <a:fillRect/>
            </a:stretch>
          </p:blipFill>
          <p:spPr bwMode="auto">
            <a:xfrm>
              <a:off x="6168008" y="3351152"/>
              <a:ext cx="4320000" cy="4038288"/>
            </a:xfrm>
            <a:prstGeom prst="rect">
              <a:avLst/>
            </a:prstGeom>
            <a:noFill/>
          </p:spPr>
        </p:pic>
      </p:grpSp>
    </p:spTree>
    <p:extLst>
      <p:ext uri="{BB962C8B-B14F-4D97-AF65-F5344CB8AC3E}">
        <p14:creationId xmlns:p14="http://schemas.microsoft.com/office/powerpoint/2010/main" val="1031315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6146" name="Object 2"/>
          <p:cNvGraphicFramePr>
            <a:graphicFrameLocks noChangeAspect="1"/>
          </p:cNvGraphicFramePr>
          <p:nvPr/>
        </p:nvGraphicFramePr>
        <p:xfrm>
          <a:off x="2783632" y="-1755576"/>
          <a:ext cx="6572398" cy="9300908"/>
        </p:xfrm>
        <a:graphic>
          <a:graphicData uri="http://schemas.openxmlformats.org/presentationml/2006/ole">
            <mc:AlternateContent xmlns:mc="http://schemas.openxmlformats.org/markup-compatibility/2006">
              <mc:Choice xmlns:v="urn:schemas-microsoft-com:vml" Requires="v">
                <p:oleObj spid="_x0000_s3099" name="Acrobat Document" r:id="rId3" imgW="5667122" imgH="8019837" progId="AcroExch.Document.7">
                  <p:embed/>
                </p:oleObj>
              </mc:Choice>
              <mc:Fallback>
                <p:oleObj name="Acrobat Document" r:id="rId3" imgW="5667122" imgH="8019837"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632" y="-1755576"/>
                        <a:ext cx="6572398" cy="930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3887971" y="274638"/>
            <a:ext cx="1149856" cy="215444"/>
          </a:xfrm>
          <a:prstGeom prst="rect">
            <a:avLst/>
          </a:prstGeom>
          <a:solidFill>
            <a:schemeClr val="bg1">
              <a:lumMod val="85000"/>
            </a:schemeClr>
          </a:solidFill>
        </p:spPr>
        <p:txBody>
          <a:bodyPr wrap="square" rtlCol="0">
            <a:spAutoFit/>
          </a:bodyPr>
          <a:lstStyle/>
          <a:p>
            <a:endParaRPr lang="en-US" sz="800" dirty="0"/>
          </a:p>
        </p:txBody>
      </p:sp>
    </p:spTree>
    <p:extLst>
      <p:ext uri="{BB962C8B-B14F-4D97-AF65-F5344CB8AC3E}">
        <p14:creationId xmlns:p14="http://schemas.microsoft.com/office/powerpoint/2010/main" val="4127224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7" y="392892"/>
            <a:ext cx="3274855" cy="1143000"/>
          </a:xfrm>
        </p:spPr>
        <p:txBody>
          <a:bodyPr>
            <a:normAutofit/>
          </a:bodyPr>
          <a:lstStyle/>
          <a:p>
            <a:pPr algn="l"/>
            <a:r>
              <a:rPr lang="en-US" sz="2800" dirty="0" smtClean="0">
                <a:solidFill>
                  <a:schemeClr val="bg1"/>
                </a:solidFill>
              </a:rPr>
              <a:t>Aspiration biopsy</a:t>
            </a:r>
            <a:endParaRPr lang="en-US" sz="2800" dirty="0">
              <a:solidFill>
                <a:schemeClr val="bg1"/>
              </a:solidFill>
            </a:endParaRPr>
          </a:p>
        </p:txBody>
      </p:sp>
      <p:pic>
        <p:nvPicPr>
          <p:cNvPr id="8194" name="Picture 2" descr="C:\Users\MRIDiag4.YGIA\Desktop\CHEST-BIOPSY-DRAINAGE_276154\export--12844418.jpg"/>
          <p:cNvPicPr>
            <a:picLocks noChangeAspect="1" noChangeArrowheads="1"/>
          </p:cNvPicPr>
          <p:nvPr/>
        </p:nvPicPr>
        <p:blipFill>
          <a:blip r:embed="rId2" cstate="print"/>
          <a:srcRect t="5906"/>
          <a:stretch>
            <a:fillRect/>
          </a:stretch>
        </p:blipFill>
        <p:spPr bwMode="auto">
          <a:xfrm>
            <a:off x="6524559" y="765985"/>
            <a:ext cx="5414402" cy="5094618"/>
          </a:xfrm>
          <a:prstGeom prst="rect">
            <a:avLst/>
          </a:prstGeom>
          <a:noFill/>
        </p:spPr>
      </p:pic>
      <p:pic>
        <p:nvPicPr>
          <p:cNvPr id="5" name="Picture 2" descr="C:\Users\MRIDiag4.YGIA\Desktop\CHEST-BIOPSY-DRAINAGE_276154\export--12983164.jpg"/>
          <p:cNvPicPr>
            <a:picLocks noGrp="1" noChangeAspect="1" noChangeArrowheads="1"/>
          </p:cNvPicPr>
          <p:nvPr>
            <p:ph idx="1"/>
          </p:nvPr>
        </p:nvPicPr>
        <p:blipFill>
          <a:blip r:embed="rId3" cstate="print"/>
          <a:srcRect/>
          <a:stretch>
            <a:fillRect/>
          </a:stretch>
        </p:blipFill>
        <p:spPr bwMode="auto">
          <a:xfrm>
            <a:off x="205884" y="2491870"/>
            <a:ext cx="5918870" cy="4136483"/>
          </a:xfrm>
          <a:prstGeom prst="rect">
            <a:avLst/>
          </a:prstGeom>
          <a:noFill/>
        </p:spPr>
      </p:pic>
    </p:spTree>
    <p:extLst>
      <p:ext uri="{BB962C8B-B14F-4D97-AF65-F5344CB8AC3E}">
        <p14:creationId xmlns:p14="http://schemas.microsoft.com/office/powerpoint/2010/main" val="2038282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6" y="2567432"/>
            <a:ext cx="2458049" cy="1143000"/>
          </a:xfrm>
        </p:spPr>
        <p:txBody>
          <a:bodyPr>
            <a:noAutofit/>
          </a:bodyPr>
          <a:lstStyle/>
          <a:p>
            <a:r>
              <a:rPr lang="en-US" sz="2400" b="1" dirty="0" smtClean="0">
                <a:solidFill>
                  <a:schemeClr val="bg1"/>
                </a:solidFill>
              </a:rPr>
              <a:t>Follow-up MRI</a:t>
            </a:r>
            <a:r>
              <a:rPr lang="en-US" sz="2400" dirty="0" smtClean="0">
                <a:solidFill>
                  <a:schemeClr val="bg1"/>
                </a:solidFill>
              </a:rPr>
              <a:t/>
            </a:r>
            <a:br>
              <a:rPr lang="en-US" sz="2400" dirty="0" smtClean="0">
                <a:solidFill>
                  <a:schemeClr val="bg1"/>
                </a:solidFill>
              </a:rPr>
            </a:br>
            <a:r>
              <a:rPr lang="en-US" sz="2400" i="1" dirty="0" smtClean="0">
                <a:solidFill>
                  <a:schemeClr val="bg1"/>
                </a:solidFill>
              </a:rPr>
              <a:t>April 2016</a:t>
            </a:r>
            <a:endParaRPr lang="en-US" sz="2400" i="1" dirty="0">
              <a:solidFill>
                <a:schemeClr val="bg1"/>
              </a:solidFill>
            </a:endParaRPr>
          </a:p>
        </p:txBody>
      </p:sp>
      <p:pic>
        <p:nvPicPr>
          <p:cNvPr id="10242" name="Picture 2" descr="C:\Users\MRIDiag4.YGIA\Desktop\DORSOLUMBAR SPINE_356709\export--15880909.jpg"/>
          <p:cNvPicPr>
            <a:picLocks noChangeAspect="1" noChangeArrowheads="1"/>
          </p:cNvPicPr>
          <p:nvPr/>
        </p:nvPicPr>
        <p:blipFill>
          <a:blip r:embed="rId2" cstate="print"/>
          <a:srcRect t="5906"/>
          <a:stretch>
            <a:fillRect/>
          </a:stretch>
        </p:blipFill>
        <p:spPr bwMode="auto">
          <a:xfrm>
            <a:off x="7237678" y="-459432"/>
            <a:ext cx="4320000" cy="4064854"/>
          </a:xfrm>
          <a:prstGeom prst="rect">
            <a:avLst/>
          </a:prstGeom>
          <a:noFill/>
        </p:spPr>
      </p:pic>
      <p:pic>
        <p:nvPicPr>
          <p:cNvPr id="10243" name="Picture 3" descr="C:\Users\MRIDiag4.YGIA\Desktop\DORSOLUMBAR SPINE_356709\export--15880910.jpg"/>
          <p:cNvPicPr>
            <a:picLocks noChangeAspect="1" noChangeArrowheads="1"/>
          </p:cNvPicPr>
          <p:nvPr/>
        </p:nvPicPr>
        <p:blipFill>
          <a:blip r:embed="rId3" cstate="print"/>
          <a:srcRect t="5142"/>
          <a:stretch>
            <a:fillRect/>
          </a:stretch>
        </p:blipFill>
        <p:spPr bwMode="auto">
          <a:xfrm>
            <a:off x="2845190" y="-387424"/>
            <a:ext cx="4320000" cy="4097856"/>
          </a:xfrm>
          <a:prstGeom prst="rect">
            <a:avLst/>
          </a:prstGeom>
          <a:noFill/>
        </p:spPr>
      </p:pic>
      <p:pic>
        <p:nvPicPr>
          <p:cNvPr id="10246" name="Picture 6" descr="C:\Users\MRIDiag4.YGIA\Desktop\DORSOLUMBAR SPINE_356709\export--15880981.jpg"/>
          <p:cNvPicPr>
            <a:picLocks noChangeAspect="1" noChangeArrowheads="1"/>
          </p:cNvPicPr>
          <p:nvPr/>
        </p:nvPicPr>
        <p:blipFill>
          <a:blip r:embed="rId4" cstate="print"/>
          <a:srcRect t="5906"/>
          <a:stretch>
            <a:fillRect/>
          </a:stretch>
        </p:blipFill>
        <p:spPr bwMode="auto">
          <a:xfrm>
            <a:off x="2845190" y="3068960"/>
            <a:ext cx="4320000" cy="4064854"/>
          </a:xfrm>
          <a:prstGeom prst="rect">
            <a:avLst/>
          </a:prstGeom>
          <a:noFill/>
        </p:spPr>
      </p:pic>
      <p:pic>
        <p:nvPicPr>
          <p:cNvPr id="10247" name="Picture 7" descr="C:\Users\MRIDiag4.YGIA\Desktop\DORSOLUMBAR SPINE_356709\export--15880982.jpg"/>
          <p:cNvPicPr>
            <a:picLocks noChangeAspect="1" noChangeArrowheads="1"/>
          </p:cNvPicPr>
          <p:nvPr/>
        </p:nvPicPr>
        <p:blipFill>
          <a:blip r:embed="rId5" cstate="print"/>
          <a:srcRect t="6218"/>
          <a:stretch>
            <a:fillRect/>
          </a:stretch>
        </p:blipFill>
        <p:spPr bwMode="auto">
          <a:xfrm>
            <a:off x="7238158" y="3068960"/>
            <a:ext cx="4320000" cy="4051362"/>
          </a:xfrm>
          <a:prstGeom prst="rect">
            <a:avLst/>
          </a:prstGeom>
          <a:noFill/>
        </p:spPr>
      </p:pic>
    </p:spTree>
    <p:extLst>
      <p:ext uri="{BB962C8B-B14F-4D97-AF65-F5344CB8AC3E}">
        <p14:creationId xmlns:p14="http://schemas.microsoft.com/office/powerpoint/2010/main" val="2683116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MRIDiag4.YGIA\Desktop\DORSOLUMBAR SPINE_356709\export--15880865.jpg"/>
          <p:cNvPicPr>
            <a:picLocks noChangeAspect="1" noChangeArrowheads="1"/>
          </p:cNvPicPr>
          <p:nvPr/>
        </p:nvPicPr>
        <p:blipFill>
          <a:blip r:embed="rId2" cstate="print"/>
          <a:srcRect/>
          <a:stretch>
            <a:fillRect/>
          </a:stretch>
        </p:blipFill>
        <p:spPr bwMode="auto">
          <a:xfrm>
            <a:off x="2667319" y="0"/>
            <a:ext cx="4499992" cy="6851444"/>
          </a:xfrm>
          <a:prstGeom prst="rect">
            <a:avLst/>
          </a:prstGeom>
          <a:noFill/>
        </p:spPr>
      </p:pic>
      <p:pic>
        <p:nvPicPr>
          <p:cNvPr id="11267" name="Picture 3" descr="C:\Users\MRIDiag4.YGIA\Desktop\DORSOLUMBAR SPINE_356709\export--15880866.jpg"/>
          <p:cNvPicPr>
            <a:picLocks noChangeAspect="1" noChangeArrowheads="1"/>
          </p:cNvPicPr>
          <p:nvPr/>
        </p:nvPicPr>
        <p:blipFill>
          <a:blip r:embed="rId3" cstate="print"/>
          <a:srcRect/>
          <a:stretch>
            <a:fillRect/>
          </a:stretch>
        </p:blipFill>
        <p:spPr bwMode="auto">
          <a:xfrm>
            <a:off x="7312343" y="0"/>
            <a:ext cx="4355976" cy="6858000"/>
          </a:xfrm>
          <a:prstGeom prst="rect">
            <a:avLst/>
          </a:prstGeom>
          <a:noFill/>
        </p:spPr>
      </p:pic>
      <p:sp>
        <p:nvSpPr>
          <p:cNvPr id="6" name="Title 1"/>
          <p:cNvSpPr>
            <a:spLocks noGrp="1"/>
          </p:cNvSpPr>
          <p:nvPr>
            <p:ph idx="1"/>
          </p:nvPr>
        </p:nvSpPr>
        <p:spPr>
          <a:xfrm>
            <a:off x="178279" y="2920043"/>
            <a:ext cx="2909977" cy="1479429"/>
          </a:xfrm>
        </p:spPr>
        <p:txBody>
          <a:bodyPr>
            <a:noAutofit/>
          </a:bodyPr>
          <a:lstStyle/>
          <a:p>
            <a:r>
              <a:rPr lang="en-US" sz="2400" b="1" dirty="0" smtClean="0">
                <a:solidFill>
                  <a:schemeClr val="bg1"/>
                </a:solidFill>
              </a:rPr>
              <a:t>Follow-up MRI</a:t>
            </a:r>
            <a:r>
              <a:rPr lang="en-US" sz="2400" dirty="0" smtClean="0">
                <a:solidFill>
                  <a:schemeClr val="bg1"/>
                </a:solidFill>
              </a:rPr>
              <a:t/>
            </a:r>
            <a:br>
              <a:rPr lang="en-US" sz="2400" dirty="0" smtClean="0">
                <a:solidFill>
                  <a:schemeClr val="bg1"/>
                </a:solidFill>
              </a:rPr>
            </a:br>
            <a:r>
              <a:rPr lang="en-US" sz="2400" i="1" dirty="0" smtClean="0">
                <a:solidFill>
                  <a:schemeClr val="bg1"/>
                </a:solidFill>
              </a:rPr>
              <a:t>April 2016</a:t>
            </a:r>
            <a:endParaRPr lang="en-US" sz="2400" i="1" dirty="0">
              <a:solidFill>
                <a:schemeClr val="bg1"/>
              </a:solidFill>
            </a:endParaRPr>
          </a:p>
        </p:txBody>
      </p:sp>
    </p:spTree>
    <p:extLst>
      <p:ext uri="{BB962C8B-B14F-4D97-AF65-F5344CB8AC3E}">
        <p14:creationId xmlns:p14="http://schemas.microsoft.com/office/powerpoint/2010/main" val="569227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C:\Users\MRIDiag4.YGIA\Desktop\DORSOLUMBAR SPINE_356709\export--15880935.jpg"/>
          <p:cNvPicPr>
            <a:picLocks noChangeAspect="1" noChangeArrowheads="1"/>
          </p:cNvPicPr>
          <p:nvPr/>
        </p:nvPicPr>
        <p:blipFill>
          <a:blip r:embed="rId2" cstate="print"/>
          <a:srcRect/>
          <a:stretch>
            <a:fillRect/>
          </a:stretch>
        </p:blipFill>
        <p:spPr bwMode="auto">
          <a:xfrm>
            <a:off x="1524000" y="692696"/>
            <a:ext cx="4560119" cy="5832648"/>
          </a:xfrm>
          <a:prstGeom prst="rect">
            <a:avLst/>
          </a:prstGeom>
          <a:noFill/>
        </p:spPr>
      </p:pic>
      <p:pic>
        <p:nvPicPr>
          <p:cNvPr id="12291" name="Picture 3" descr="C:\Users\MRIDiag4.YGIA\Desktop\DORSOLUMBAR SPINE_356709\export--15880936.jpg"/>
          <p:cNvPicPr>
            <a:picLocks noChangeAspect="1" noChangeArrowheads="1"/>
          </p:cNvPicPr>
          <p:nvPr/>
        </p:nvPicPr>
        <p:blipFill>
          <a:blip r:embed="rId3" cstate="print"/>
          <a:srcRect/>
          <a:stretch>
            <a:fillRect/>
          </a:stretch>
        </p:blipFill>
        <p:spPr bwMode="auto">
          <a:xfrm>
            <a:off x="5807968" y="681769"/>
            <a:ext cx="4860032" cy="5843576"/>
          </a:xfrm>
          <a:prstGeom prst="rect">
            <a:avLst/>
          </a:prstGeom>
          <a:noFill/>
        </p:spPr>
      </p:pic>
    </p:spTree>
    <p:extLst>
      <p:ext uri="{BB962C8B-B14F-4D97-AF65-F5344CB8AC3E}">
        <p14:creationId xmlns:p14="http://schemas.microsoft.com/office/powerpoint/2010/main" val="375355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70606" y="1581540"/>
            <a:ext cx="6002038" cy="4708526"/>
          </a:xfrm>
          <a:prstGeom prst="rect">
            <a:avLst/>
          </a:prstGeom>
          <a:noFill/>
          <a:ln w="25400">
            <a:solidFill>
              <a:srgbClr val="FF0000"/>
            </a:solidFill>
          </a:ln>
        </p:spPr>
        <p:txBody>
          <a:bodyPr wrap="square" rtlCol="0">
            <a:spAutoFit/>
          </a:bodyPr>
          <a:lstStyle/>
          <a:p>
            <a:endParaRPr lang="en-US" dirty="0"/>
          </a:p>
        </p:txBody>
      </p:sp>
      <p:sp>
        <p:nvSpPr>
          <p:cNvPr id="2" name="Title 1"/>
          <p:cNvSpPr>
            <a:spLocks noGrp="1"/>
          </p:cNvSpPr>
          <p:nvPr>
            <p:ph type="title"/>
          </p:nvPr>
        </p:nvSpPr>
        <p:spPr/>
        <p:txBody>
          <a:bodyPr/>
          <a:lstStyle/>
          <a:p>
            <a:endParaRPr lang="en-US"/>
          </a:p>
        </p:txBody>
      </p:sp>
      <p:graphicFrame>
        <p:nvGraphicFramePr>
          <p:cNvPr id="13314" name="Object 2"/>
          <p:cNvGraphicFramePr>
            <a:graphicFrameLocks noChangeAspect="1"/>
          </p:cNvGraphicFramePr>
          <p:nvPr>
            <p:extLst>
              <p:ext uri="{D42A27DB-BD31-4B8C-83A1-F6EECF244321}">
                <p14:modId xmlns:p14="http://schemas.microsoft.com/office/powerpoint/2010/main" val="2124660096"/>
              </p:ext>
            </p:extLst>
          </p:nvPr>
        </p:nvGraphicFramePr>
        <p:xfrm>
          <a:off x="470575" y="127987"/>
          <a:ext cx="4652072" cy="6583362"/>
        </p:xfrm>
        <a:graphic>
          <a:graphicData uri="http://schemas.openxmlformats.org/presentationml/2006/ole">
            <mc:AlternateContent xmlns:mc="http://schemas.openxmlformats.org/markup-compatibility/2006">
              <mc:Choice xmlns:v="urn:schemas-microsoft-com:vml" Requires="v">
                <p:oleObj spid="_x0000_s4125" name="Acrobat Document" r:id="rId3" imgW="5667122" imgH="8019837" progId="AcroExch.Document.11">
                  <p:embed/>
                </p:oleObj>
              </mc:Choice>
              <mc:Fallback>
                <p:oleObj name="Acrobat Document" r:id="rId3" imgW="5667122" imgH="8019837"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75" y="127987"/>
                        <a:ext cx="4652072" cy="6583362"/>
                      </a:xfrm>
                      <a:prstGeom prst="rect">
                        <a:avLst/>
                      </a:prstGeom>
                      <a:noFill/>
                      <a:ln>
                        <a:noFill/>
                      </a:ln>
                      <a:effectLst/>
                    </p:spPr>
                  </p:pic>
                </p:oleObj>
              </mc:Fallback>
            </mc:AlternateContent>
          </a:graphicData>
        </a:graphic>
      </p:graphicFrame>
      <p:sp>
        <p:nvSpPr>
          <p:cNvPr id="5" name="TextBox 4"/>
          <p:cNvSpPr txBox="1"/>
          <p:nvPr/>
        </p:nvSpPr>
        <p:spPr>
          <a:xfrm>
            <a:off x="816965" y="808196"/>
            <a:ext cx="1244747" cy="215444"/>
          </a:xfrm>
          <a:prstGeom prst="rect">
            <a:avLst/>
          </a:prstGeom>
          <a:solidFill>
            <a:schemeClr val="bg1">
              <a:lumMod val="85000"/>
            </a:schemeClr>
          </a:solidFill>
        </p:spPr>
        <p:txBody>
          <a:bodyPr wrap="square" rtlCol="0">
            <a:spAutoFit/>
          </a:bodyPr>
          <a:lstStyle/>
          <a:p>
            <a:endParaRPr lang="en-US" sz="800" dirty="0"/>
          </a:p>
        </p:txBody>
      </p:sp>
      <p:sp>
        <p:nvSpPr>
          <p:cNvPr id="6" name="Title 1"/>
          <p:cNvSpPr txBox="1">
            <a:spLocks/>
          </p:cNvSpPr>
          <p:nvPr/>
        </p:nvSpPr>
        <p:spPr>
          <a:xfrm>
            <a:off x="5261672" y="274638"/>
            <a:ext cx="6320727"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MRI of the lumbar spine (follow-up)</a:t>
            </a:r>
            <a:endParaRPr lang="en-US" dirty="0">
              <a:solidFill>
                <a:schemeClr val="bg1"/>
              </a:solidFill>
            </a:endParaRPr>
          </a:p>
        </p:txBody>
      </p:sp>
      <p:sp>
        <p:nvSpPr>
          <p:cNvPr id="7" name="Content Placeholder 2"/>
          <p:cNvSpPr txBox="1">
            <a:spLocks/>
          </p:cNvSpPr>
          <p:nvPr/>
        </p:nvSpPr>
        <p:spPr>
          <a:xfrm>
            <a:off x="5960852" y="1764103"/>
            <a:ext cx="5621547"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bg1"/>
                </a:solidFill>
              </a:rPr>
              <a:t>Increase in the size of the known complex, </a:t>
            </a:r>
            <a:r>
              <a:rPr lang="en-US" dirty="0" err="1" smtClean="0">
                <a:solidFill>
                  <a:schemeClr val="bg1"/>
                </a:solidFill>
              </a:rPr>
              <a:t>multilobulated</a:t>
            </a:r>
            <a:r>
              <a:rPr lang="en-US" dirty="0" smtClean="0">
                <a:solidFill>
                  <a:schemeClr val="bg1"/>
                </a:solidFill>
              </a:rPr>
              <a:t> cystic lesion/</a:t>
            </a:r>
            <a:r>
              <a:rPr lang="en-US" dirty="0" err="1" smtClean="0">
                <a:solidFill>
                  <a:schemeClr val="bg1"/>
                </a:solidFill>
              </a:rPr>
              <a:t>abcess</a:t>
            </a:r>
            <a:r>
              <a:rPr lang="en-US" dirty="0" smtClean="0">
                <a:solidFill>
                  <a:schemeClr val="bg1"/>
                </a:solidFill>
              </a:rPr>
              <a:t> centered on the right </a:t>
            </a:r>
            <a:r>
              <a:rPr lang="en-US" dirty="0" err="1" smtClean="0">
                <a:solidFill>
                  <a:schemeClr val="bg1"/>
                </a:solidFill>
              </a:rPr>
              <a:t>paraspinal</a:t>
            </a:r>
            <a:r>
              <a:rPr lang="en-US" dirty="0" smtClean="0">
                <a:solidFill>
                  <a:schemeClr val="bg1"/>
                </a:solidFill>
              </a:rPr>
              <a:t> region at the level of the L3 and L4 vertebral bodies that extends medially into the central canal and causes significant compression and </a:t>
            </a:r>
            <a:r>
              <a:rPr lang="en-US" dirty="0" err="1" smtClean="0">
                <a:solidFill>
                  <a:schemeClr val="bg1"/>
                </a:solidFill>
              </a:rPr>
              <a:t>displacesment</a:t>
            </a:r>
            <a:r>
              <a:rPr lang="en-US" dirty="0" smtClean="0">
                <a:solidFill>
                  <a:schemeClr val="bg1"/>
                </a:solidFill>
              </a:rPr>
              <a:t> of the cauda </a:t>
            </a:r>
            <a:r>
              <a:rPr lang="en-US" dirty="0" err="1" smtClean="0">
                <a:solidFill>
                  <a:schemeClr val="bg1"/>
                </a:solidFill>
              </a:rPr>
              <a:t>equina</a:t>
            </a:r>
            <a:r>
              <a:rPr lang="en-US" dirty="0" smtClean="0">
                <a:solidFill>
                  <a:schemeClr val="bg1"/>
                </a:solidFill>
              </a:rPr>
              <a:t> to the left.</a:t>
            </a:r>
            <a:endParaRPr lang="en-US" dirty="0">
              <a:solidFill>
                <a:schemeClr val="bg1"/>
              </a:solidFill>
            </a:endParaRPr>
          </a:p>
        </p:txBody>
      </p:sp>
      <p:sp>
        <p:nvSpPr>
          <p:cNvPr id="8" name="TextBox 7"/>
          <p:cNvSpPr txBox="1"/>
          <p:nvPr/>
        </p:nvSpPr>
        <p:spPr>
          <a:xfrm>
            <a:off x="816965" y="4546825"/>
            <a:ext cx="4063041" cy="810883"/>
          </a:xfrm>
          <a:prstGeom prst="rect">
            <a:avLst/>
          </a:prstGeom>
          <a:noFill/>
          <a:ln w="25400">
            <a:solidFill>
              <a:srgbClr val="FF0000"/>
            </a:solidFill>
          </a:ln>
        </p:spPr>
        <p:txBody>
          <a:bodyPr wrap="square" rtlCol="0">
            <a:spAutoFit/>
          </a:bodyPr>
          <a:lstStyle/>
          <a:p>
            <a:endParaRPr lang="en-US" dirty="0"/>
          </a:p>
        </p:txBody>
      </p:sp>
      <p:sp>
        <p:nvSpPr>
          <p:cNvPr id="10" name="Right Arrow 9"/>
          <p:cNvSpPr/>
          <p:nvPr/>
        </p:nvSpPr>
        <p:spPr>
          <a:xfrm>
            <a:off x="4908424" y="4805617"/>
            <a:ext cx="808937" cy="29329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86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3069" y="283507"/>
            <a:ext cx="5943005" cy="6326843"/>
          </a:xfrm>
          <a:prstGeom prst="rect">
            <a:avLst/>
          </a:prstGeom>
        </p:spPr>
      </p:pic>
      <p:sp>
        <p:nvSpPr>
          <p:cNvPr id="6" name="TextBox 5"/>
          <p:cNvSpPr txBox="1"/>
          <p:nvPr/>
        </p:nvSpPr>
        <p:spPr>
          <a:xfrm>
            <a:off x="1817631" y="1417639"/>
            <a:ext cx="1149856" cy="215444"/>
          </a:xfrm>
          <a:prstGeom prst="rect">
            <a:avLst/>
          </a:prstGeom>
          <a:solidFill>
            <a:schemeClr val="bg1">
              <a:lumMod val="85000"/>
            </a:schemeClr>
          </a:solidFill>
        </p:spPr>
        <p:txBody>
          <a:bodyPr wrap="square" rtlCol="0">
            <a:spAutoFit/>
          </a:bodyPr>
          <a:lstStyle/>
          <a:p>
            <a:endParaRPr lang="en-US" sz="800" dirty="0"/>
          </a:p>
        </p:txBody>
      </p:sp>
      <p:sp>
        <p:nvSpPr>
          <p:cNvPr id="7" name="TextBox 6"/>
          <p:cNvSpPr txBox="1"/>
          <p:nvPr/>
        </p:nvSpPr>
        <p:spPr>
          <a:xfrm>
            <a:off x="1817631" y="1525361"/>
            <a:ext cx="1149856" cy="215444"/>
          </a:xfrm>
          <a:prstGeom prst="rect">
            <a:avLst/>
          </a:prstGeom>
          <a:solidFill>
            <a:schemeClr val="bg1">
              <a:lumMod val="85000"/>
            </a:schemeClr>
          </a:solidFill>
        </p:spPr>
        <p:txBody>
          <a:bodyPr wrap="square" rtlCol="0">
            <a:spAutoFit/>
          </a:bodyPr>
          <a:lstStyle/>
          <a:p>
            <a:endParaRPr lang="en-US" sz="800" dirty="0"/>
          </a:p>
        </p:txBody>
      </p:sp>
    </p:spTree>
    <p:extLst>
      <p:ext uri="{BB962C8B-B14F-4D97-AF65-F5344CB8AC3E}">
        <p14:creationId xmlns:p14="http://schemas.microsoft.com/office/powerpoint/2010/main" val="3149267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bg1"/>
                </a:solidFill>
              </a:rPr>
              <a:t>ΚΤ , </a:t>
            </a:r>
            <a:r>
              <a:rPr lang="en-US" dirty="0" smtClean="0">
                <a:solidFill>
                  <a:schemeClr val="bg1"/>
                </a:solidFill>
              </a:rPr>
              <a:t>A, </a:t>
            </a:r>
            <a:r>
              <a:rPr lang="el-GR" dirty="0" smtClean="0">
                <a:solidFill>
                  <a:schemeClr val="bg1"/>
                </a:solidFill>
              </a:rPr>
              <a:t>30/06/1975 , ΒΟΥΛΓΑΡΙΑ</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r>
              <a:rPr lang="el-GR" dirty="0" err="1" smtClean="0">
                <a:solidFill>
                  <a:schemeClr val="bg1"/>
                </a:solidFill>
              </a:rPr>
              <a:t>Δεκεμβριος</a:t>
            </a:r>
            <a:r>
              <a:rPr lang="el-GR" dirty="0" smtClean="0">
                <a:solidFill>
                  <a:schemeClr val="bg1"/>
                </a:solidFill>
              </a:rPr>
              <a:t> 2014 – οσφυαλγία , ΔΕ ισχιαλγία . </a:t>
            </a:r>
          </a:p>
          <a:p>
            <a:r>
              <a:rPr lang="el-GR" dirty="0" smtClean="0">
                <a:solidFill>
                  <a:schemeClr val="bg1"/>
                </a:solidFill>
              </a:rPr>
              <a:t>Ιανουάριος 2015 –</a:t>
            </a:r>
            <a:r>
              <a:rPr lang="en-US" dirty="0" smtClean="0">
                <a:solidFill>
                  <a:schemeClr val="bg1"/>
                </a:solidFill>
              </a:rPr>
              <a:t> CT </a:t>
            </a:r>
            <a:r>
              <a:rPr lang="el-GR" dirty="0" smtClean="0">
                <a:solidFill>
                  <a:schemeClr val="bg1"/>
                </a:solidFill>
              </a:rPr>
              <a:t>ΟΜΣΣ  λοιμώδης </a:t>
            </a:r>
            <a:r>
              <a:rPr lang="el-GR" dirty="0" err="1" smtClean="0">
                <a:solidFill>
                  <a:schemeClr val="bg1"/>
                </a:solidFill>
              </a:rPr>
              <a:t>σπονδυλοδισκιτιδα</a:t>
            </a:r>
            <a:r>
              <a:rPr lang="el-GR" dirty="0" smtClean="0">
                <a:solidFill>
                  <a:schemeClr val="bg1"/>
                </a:solidFill>
              </a:rPr>
              <a:t> ΟΜΣΣ    με προσβολή μαλακών ιστών – οστών – αρθρώσεων  , υπόνοια για ΤΒ.</a:t>
            </a:r>
          </a:p>
          <a:p>
            <a:r>
              <a:rPr lang="el-GR" dirty="0" err="1" smtClean="0">
                <a:solidFill>
                  <a:schemeClr val="bg1"/>
                </a:solidFill>
              </a:rPr>
              <a:t>Φεβρουαριος</a:t>
            </a:r>
            <a:r>
              <a:rPr lang="el-GR" dirty="0" smtClean="0">
                <a:solidFill>
                  <a:schemeClr val="bg1"/>
                </a:solidFill>
              </a:rPr>
              <a:t> 2015 – </a:t>
            </a:r>
            <a:r>
              <a:rPr lang="en-US" dirty="0" smtClean="0">
                <a:solidFill>
                  <a:schemeClr val="bg1"/>
                </a:solidFill>
              </a:rPr>
              <a:t>MRI  - </a:t>
            </a:r>
            <a:r>
              <a:rPr lang="el-GR" dirty="0" err="1" smtClean="0">
                <a:solidFill>
                  <a:schemeClr val="bg1"/>
                </a:solidFill>
              </a:rPr>
              <a:t>πολυλοβωδης</a:t>
            </a:r>
            <a:r>
              <a:rPr lang="el-GR" dirty="0" smtClean="0">
                <a:solidFill>
                  <a:schemeClr val="bg1"/>
                </a:solidFill>
              </a:rPr>
              <a:t> </a:t>
            </a:r>
            <a:r>
              <a:rPr lang="el-GR" dirty="0" err="1" smtClean="0">
                <a:solidFill>
                  <a:schemeClr val="bg1"/>
                </a:solidFill>
              </a:rPr>
              <a:t>παρασπονδυλικη</a:t>
            </a:r>
            <a:r>
              <a:rPr lang="el-GR" dirty="0" smtClean="0">
                <a:solidFill>
                  <a:schemeClr val="bg1"/>
                </a:solidFill>
              </a:rPr>
              <a:t> </a:t>
            </a:r>
            <a:r>
              <a:rPr lang="el-GR" dirty="0" err="1" smtClean="0">
                <a:solidFill>
                  <a:schemeClr val="bg1"/>
                </a:solidFill>
              </a:rPr>
              <a:t>μαζα</a:t>
            </a:r>
            <a:r>
              <a:rPr lang="el-GR" dirty="0" smtClean="0">
                <a:solidFill>
                  <a:schemeClr val="bg1"/>
                </a:solidFill>
              </a:rPr>
              <a:t> δ 60</a:t>
            </a:r>
            <a:r>
              <a:rPr lang="en-US" dirty="0" smtClean="0">
                <a:solidFill>
                  <a:schemeClr val="bg1"/>
                </a:solidFill>
              </a:rPr>
              <a:t> mm </a:t>
            </a:r>
            <a:r>
              <a:rPr lang="el-GR" dirty="0" err="1" smtClean="0">
                <a:solidFill>
                  <a:schemeClr val="bg1"/>
                </a:solidFill>
              </a:rPr>
              <a:t>δεξια</a:t>
            </a:r>
            <a:r>
              <a:rPr lang="el-GR" dirty="0" smtClean="0">
                <a:solidFill>
                  <a:schemeClr val="bg1"/>
                </a:solidFill>
              </a:rPr>
              <a:t> στο ύψος Ο4 με </a:t>
            </a:r>
            <a:r>
              <a:rPr lang="el-GR" dirty="0" err="1" smtClean="0">
                <a:solidFill>
                  <a:schemeClr val="bg1"/>
                </a:solidFill>
              </a:rPr>
              <a:t>σημαντικη</a:t>
            </a:r>
            <a:r>
              <a:rPr lang="el-GR" dirty="0" smtClean="0">
                <a:solidFill>
                  <a:schemeClr val="bg1"/>
                </a:solidFill>
              </a:rPr>
              <a:t> </a:t>
            </a:r>
            <a:r>
              <a:rPr lang="el-GR" dirty="0" err="1" smtClean="0">
                <a:solidFill>
                  <a:schemeClr val="bg1"/>
                </a:solidFill>
              </a:rPr>
              <a:t>μειωση</a:t>
            </a:r>
            <a:r>
              <a:rPr lang="el-GR" dirty="0" smtClean="0">
                <a:solidFill>
                  <a:schemeClr val="bg1"/>
                </a:solidFill>
              </a:rPr>
              <a:t> </a:t>
            </a:r>
            <a:r>
              <a:rPr lang="el-GR" dirty="0" err="1" smtClean="0">
                <a:solidFill>
                  <a:schemeClr val="bg1"/>
                </a:solidFill>
              </a:rPr>
              <a:t>ευρους</a:t>
            </a:r>
            <a:r>
              <a:rPr lang="el-GR" dirty="0" smtClean="0">
                <a:solidFill>
                  <a:schemeClr val="bg1"/>
                </a:solidFill>
              </a:rPr>
              <a:t> σπονδυλικού σωλήνα και </a:t>
            </a:r>
            <a:r>
              <a:rPr lang="el-GR" dirty="0" err="1" smtClean="0">
                <a:solidFill>
                  <a:schemeClr val="bg1"/>
                </a:solidFill>
              </a:rPr>
              <a:t>εγκυστωμενο</a:t>
            </a:r>
            <a:r>
              <a:rPr lang="el-GR" dirty="0" smtClean="0">
                <a:solidFill>
                  <a:schemeClr val="bg1"/>
                </a:solidFill>
              </a:rPr>
              <a:t> υγρό – ισχυρή υπόνοια  ΤΒ.</a:t>
            </a:r>
          </a:p>
          <a:p>
            <a:r>
              <a:rPr lang="en-US" dirty="0" smtClean="0">
                <a:solidFill>
                  <a:schemeClr val="bg1"/>
                </a:solidFill>
              </a:rPr>
              <a:t>CT guided biopsy – aspiration  - </a:t>
            </a:r>
            <a:r>
              <a:rPr lang="el-GR" dirty="0" smtClean="0">
                <a:solidFill>
                  <a:schemeClr val="bg1"/>
                </a:solidFill>
              </a:rPr>
              <a:t>μη </a:t>
            </a:r>
            <a:r>
              <a:rPr lang="el-GR" dirty="0" err="1" smtClean="0">
                <a:solidFill>
                  <a:schemeClr val="bg1"/>
                </a:solidFill>
              </a:rPr>
              <a:t>ειδικη</a:t>
            </a:r>
            <a:r>
              <a:rPr lang="el-GR" dirty="0" smtClean="0">
                <a:solidFill>
                  <a:schemeClr val="bg1"/>
                </a:solidFill>
              </a:rPr>
              <a:t> φλεγμονή με ινώδη στοιχεία . </a:t>
            </a:r>
            <a:r>
              <a:rPr lang="en-US" dirty="0" smtClean="0">
                <a:solidFill>
                  <a:schemeClr val="bg1"/>
                </a:solidFill>
              </a:rPr>
              <a:t>PCR </a:t>
            </a:r>
            <a:r>
              <a:rPr lang="el-GR" dirty="0" smtClean="0">
                <a:solidFill>
                  <a:schemeClr val="bg1"/>
                </a:solidFill>
              </a:rPr>
              <a:t>για ΤΒ αρνητικό. Καλλιέργειες αρνητικές.</a:t>
            </a:r>
            <a:endParaRPr lang="en-US" dirty="0">
              <a:solidFill>
                <a:schemeClr val="bg1"/>
              </a:solidFill>
            </a:endParaRPr>
          </a:p>
        </p:txBody>
      </p:sp>
    </p:spTree>
    <p:extLst>
      <p:ext uri="{BB962C8B-B14F-4D97-AF65-F5344CB8AC3E}">
        <p14:creationId xmlns:p14="http://schemas.microsoft.com/office/powerpoint/2010/main" val="1126487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CHARACTERISTICS OF PARASITIC ARTHRITIS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RESIDENCE OR TRAVEL TO ENDEMIC AREAS</a:t>
            </a:r>
          </a:p>
          <a:p>
            <a:r>
              <a:rPr lang="en-US" dirty="0" smtClean="0">
                <a:solidFill>
                  <a:schemeClr val="bg1"/>
                </a:solidFill>
              </a:rPr>
              <a:t>INFECTION WITH INTESTINAL OR TISSUE INVADING PARASITE</a:t>
            </a:r>
          </a:p>
          <a:p>
            <a:r>
              <a:rPr lang="en-US" dirty="0" smtClean="0">
                <a:solidFill>
                  <a:schemeClr val="bg1"/>
                </a:solidFill>
              </a:rPr>
              <a:t>ACUTE OR CHRONIC MONO OR POLYARTHRITS</a:t>
            </a:r>
          </a:p>
          <a:p>
            <a:r>
              <a:rPr lang="en-US" dirty="0" smtClean="0">
                <a:solidFill>
                  <a:schemeClr val="bg1"/>
                </a:solidFill>
              </a:rPr>
              <a:t>POOR RESPONSE TO ANTIINFLAMMATORY THERAPY</a:t>
            </a:r>
          </a:p>
          <a:p>
            <a:r>
              <a:rPr lang="en-US" dirty="0" smtClean="0">
                <a:solidFill>
                  <a:schemeClr val="bg1"/>
                </a:solidFill>
              </a:rPr>
              <a:t>RESOLUTION AFTER ERADICATION OF PARASITE</a:t>
            </a:r>
            <a:endParaRPr lang="en-US" dirty="0">
              <a:solidFill>
                <a:schemeClr val="bg1"/>
              </a:solidFill>
            </a:endParaRPr>
          </a:p>
        </p:txBody>
      </p:sp>
    </p:spTree>
    <p:extLst>
      <p:ext uri="{BB962C8B-B14F-4D97-AF65-F5344CB8AC3E}">
        <p14:creationId xmlns:p14="http://schemas.microsoft.com/office/powerpoint/2010/main" val="669802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PARASITIC ARTHRITIDES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400" b="1" dirty="0" smtClean="0">
                <a:solidFill>
                  <a:schemeClr val="bg1"/>
                </a:solidFill>
              </a:rPr>
              <a:t>Giardia</a:t>
            </a:r>
            <a:r>
              <a:rPr lang="en-US" sz="2400" dirty="0" smtClean="0">
                <a:solidFill>
                  <a:schemeClr val="bg1"/>
                </a:solidFill>
              </a:rPr>
              <a:t> – polyarthritis , large joints , treatment – </a:t>
            </a:r>
            <a:r>
              <a:rPr lang="en-US" sz="2400" dirty="0" err="1" smtClean="0">
                <a:solidFill>
                  <a:schemeClr val="bg1"/>
                </a:solidFill>
              </a:rPr>
              <a:t>Tinidazole</a:t>
            </a:r>
            <a:endParaRPr lang="en-US" sz="2400" dirty="0" smtClean="0">
              <a:solidFill>
                <a:schemeClr val="bg1"/>
              </a:solidFill>
            </a:endParaRPr>
          </a:p>
          <a:p>
            <a:r>
              <a:rPr lang="en-US" sz="2400" b="1" dirty="0" smtClean="0">
                <a:solidFill>
                  <a:schemeClr val="bg1"/>
                </a:solidFill>
              </a:rPr>
              <a:t>Cryptosporidium</a:t>
            </a:r>
            <a:r>
              <a:rPr lang="en-US" sz="2400" dirty="0" smtClean="0">
                <a:solidFill>
                  <a:schemeClr val="bg1"/>
                </a:solidFill>
              </a:rPr>
              <a:t> – polyarthritis , large joints , self limited</a:t>
            </a:r>
          </a:p>
          <a:p>
            <a:r>
              <a:rPr lang="en-US" sz="2400" b="1" dirty="0" smtClean="0">
                <a:solidFill>
                  <a:schemeClr val="bg1"/>
                </a:solidFill>
              </a:rPr>
              <a:t>Toxoplasma</a:t>
            </a:r>
            <a:r>
              <a:rPr lang="en-US" sz="2400" dirty="0" smtClean="0">
                <a:solidFill>
                  <a:schemeClr val="bg1"/>
                </a:solidFill>
              </a:rPr>
              <a:t> – polyarthritis , small – large joints , </a:t>
            </a:r>
            <a:r>
              <a:rPr lang="en-US" sz="2400" dirty="0" err="1" smtClean="0">
                <a:solidFill>
                  <a:schemeClr val="bg1"/>
                </a:solidFill>
              </a:rPr>
              <a:t>Pyrimethamine</a:t>
            </a:r>
            <a:r>
              <a:rPr lang="en-US" sz="2400" dirty="0" smtClean="0">
                <a:solidFill>
                  <a:schemeClr val="bg1"/>
                </a:solidFill>
              </a:rPr>
              <a:t> plus Sulfadiazine</a:t>
            </a:r>
          </a:p>
          <a:p>
            <a:r>
              <a:rPr lang="en-US" sz="2400" b="1" dirty="0" err="1" smtClean="0">
                <a:solidFill>
                  <a:schemeClr val="bg1"/>
                </a:solidFill>
              </a:rPr>
              <a:t>Taenia</a:t>
            </a:r>
            <a:r>
              <a:rPr lang="en-US" sz="2400" dirty="0" smtClean="0">
                <a:solidFill>
                  <a:schemeClr val="bg1"/>
                </a:solidFill>
              </a:rPr>
              <a:t> – polyarthritis , small – large joints , </a:t>
            </a:r>
            <a:r>
              <a:rPr lang="en-US" sz="2400" dirty="0" err="1" smtClean="0">
                <a:solidFill>
                  <a:schemeClr val="bg1"/>
                </a:solidFill>
              </a:rPr>
              <a:t>Praziquantel</a:t>
            </a:r>
            <a:endParaRPr lang="en-US" sz="2400" dirty="0" smtClean="0">
              <a:solidFill>
                <a:schemeClr val="bg1"/>
              </a:solidFill>
            </a:endParaRPr>
          </a:p>
          <a:p>
            <a:r>
              <a:rPr lang="en-US" sz="2400" b="1" dirty="0" err="1" smtClean="0">
                <a:solidFill>
                  <a:schemeClr val="bg1"/>
                </a:solidFill>
              </a:rPr>
              <a:t>Echinococcus</a:t>
            </a:r>
            <a:r>
              <a:rPr lang="en-US" sz="2400" dirty="0" smtClean="0">
                <a:solidFill>
                  <a:schemeClr val="bg1"/>
                </a:solidFill>
              </a:rPr>
              <a:t> – mono or polyarthritis , excision or </a:t>
            </a:r>
            <a:r>
              <a:rPr lang="en-US" sz="2400" dirty="0" err="1" smtClean="0">
                <a:solidFill>
                  <a:schemeClr val="bg1"/>
                </a:solidFill>
              </a:rPr>
              <a:t>Mebendazole</a:t>
            </a:r>
            <a:r>
              <a:rPr lang="en-US" sz="2400" dirty="0" smtClean="0">
                <a:solidFill>
                  <a:schemeClr val="bg1"/>
                </a:solidFill>
              </a:rPr>
              <a:t> , </a:t>
            </a:r>
            <a:r>
              <a:rPr lang="en-US" sz="2400" dirty="0" err="1" smtClean="0">
                <a:solidFill>
                  <a:schemeClr val="bg1"/>
                </a:solidFill>
              </a:rPr>
              <a:t>Albendazole</a:t>
            </a:r>
            <a:r>
              <a:rPr lang="en-US" sz="2400" dirty="0" smtClean="0">
                <a:solidFill>
                  <a:schemeClr val="bg1"/>
                </a:solidFill>
              </a:rPr>
              <a:t>.</a:t>
            </a:r>
          </a:p>
          <a:p>
            <a:r>
              <a:rPr lang="en-US" sz="2400" b="1" dirty="0" err="1" smtClean="0">
                <a:solidFill>
                  <a:schemeClr val="bg1"/>
                </a:solidFill>
              </a:rPr>
              <a:t>Strongiloides</a:t>
            </a:r>
            <a:r>
              <a:rPr lang="en-US" sz="2400" dirty="0" smtClean="0">
                <a:solidFill>
                  <a:schemeClr val="bg1"/>
                </a:solidFill>
              </a:rPr>
              <a:t> – oligo or polyarthritis , </a:t>
            </a:r>
            <a:r>
              <a:rPr lang="en-US" sz="2400" dirty="0" err="1" smtClean="0">
                <a:solidFill>
                  <a:schemeClr val="bg1"/>
                </a:solidFill>
              </a:rPr>
              <a:t>Thiabendazole</a:t>
            </a:r>
            <a:endParaRPr lang="en-US" sz="2400" dirty="0" smtClean="0">
              <a:solidFill>
                <a:schemeClr val="bg1"/>
              </a:solidFill>
            </a:endParaRPr>
          </a:p>
          <a:p>
            <a:r>
              <a:rPr lang="en-US" sz="2400" b="1" dirty="0" err="1" smtClean="0">
                <a:solidFill>
                  <a:schemeClr val="bg1"/>
                </a:solidFill>
              </a:rPr>
              <a:t>Dracunculus</a:t>
            </a:r>
            <a:r>
              <a:rPr lang="en-US" sz="2400" dirty="0" smtClean="0">
                <a:solidFill>
                  <a:schemeClr val="bg1"/>
                </a:solidFill>
              </a:rPr>
              <a:t> – mono or </a:t>
            </a:r>
            <a:r>
              <a:rPr lang="en-US" sz="2400" dirty="0" err="1" smtClean="0">
                <a:solidFill>
                  <a:schemeClr val="bg1"/>
                </a:solidFill>
              </a:rPr>
              <a:t>oligoarthritis</a:t>
            </a:r>
            <a:r>
              <a:rPr lang="en-US" sz="2400" dirty="0" smtClean="0">
                <a:solidFill>
                  <a:schemeClr val="bg1"/>
                </a:solidFill>
              </a:rPr>
              <a:t> , </a:t>
            </a:r>
            <a:r>
              <a:rPr lang="en-US" sz="2400" dirty="0" err="1" smtClean="0">
                <a:solidFill>
                  <a:schemeClr val="bg1"/>
                </a:solidFill>
              </a:rPr>
              <a:t>Niridazole</a:t>
            </a:r>
            <a:endParaRPr lang="en-US" sz="2400" dirty="0" smtClean="0">
              <a:solidFill>
                <a:schemeClr val="bg1"/>
              </a:solidFill>
            </a:endParaRPr>
          </a:p>
          <a:p>
            <a:r>
              <a:rPr lang="en-US" sz="2400" b="1" dirty="0" err="1" smtClean="0">
                <a:solidFill>
                  <a:schemeClr val="bg1"/>
                </a:solidFill>
              </a:rPr>
              <a:t>Filariae</a:t>
            </a:r>
            <a:r>
              <a:rPr lang="en-US" sz="2400" dirty="0" smtClean="0">
                <a:solidFill>
                  <a:schemeClr val="bg1"/>
                </a:solidFill>
              </a:rPr>
              <a:t> – mono or </a:t>
            </a:r>
            <a:r>
              <a:rPr lang="en-US" sz="2400" dirty="0" err="1" smtClean="0">
                <a:solidFill>
                  <a:schemeClr val="bg1"/>
                </a:solidFill>
              </a:rPr>
              <a:t>oligoarthrits</a:t>
            </a:r>
            <a:r>
              <a:rPr lang="en-US" sz="2400" dirty="0" smtClean="0">
                <a:solidFill>
                  <a:schemeClr val="bg1"/>
                </a:solidFill>
              </a:rPr>
              <a:t> , </a:t>
            </a:r>
            <a:r>
              <a:rPr lang="en-US" sz="2400" dirty="0" err="1" smtClean="0">
                <a:solidFill>
                  <a:schemeClr val="bg1"/>
                </a:solidFill>
              </a:rPr>
              <a:t>Diethylcarbamazine</a:t>
            </a:r>
            <a:r>
              <a:rPr lang="en-US" sz="2400" dirty="0" smtClean="0">
                <a:solidFill>
                  <a:schemeClr val="bg1"/>
                </a:solidFill>
              </a:rPr>
              <a:t> or </a:t>
            </a:r>
            <a:r>
              <a:rPr lang="en-US" sz="2400" dirty="0" err="1" smtClean="0">
                <a:solidFill>
                  <a:schemeClr val="bg1"/>
                </a:solidFill>
              </a:rPr>
              <a:t>ivermectin</a:t>
            </a:r>
            <a:endParaRPr lang="en-US" sz="2400" dirty="0" smtClean="0">
              <a:solidFill>
                <a:schemeClr val="bg1"/>
              </a:solidFill>
            </a:endParaRPr>
          </a:p>
          <a:p>
            <a:r>
              <a:rPr lang="en-US" sz="2400" b="1" dirty="0" err="1" smtClean="0">
                <a:solidFill>
                  <a:schemeClr val="bg1"/>
                </a:solidFill>
              </a:rPr>
              <a:t>Dirofilaria</a:t>
            </a:r>
            <a:r>
              <a:rPr lang="en-US" sz="2400" dirty="0" smtClean="0">
                <a:solidFill>
                  <a:schemeClr val="bg1"/>
                </a:solidFill>
              </a:rPr>
              <a:t> -  </a:t>
            </a:r>
            <a:r>
              <a:rPr lang="en-US" sz="2400" dirty="0" err="1" smtClean="0">
                <a:solidFill>
                  <a:schemeClr val="bg1"/>
                </a:solidFill>
              </a:rPr>
              <a:t>monoarthritis</a:t>
            </a:r>
            <a:r>
              <a:rPr lang="en-US" sz="2400" dirty="0" smtClean="0">
                <a:solidFill>
                  <a:schemeClr val="bg1"/>
                </a:solidFill>
              </a:rPr>
              <a:t> or </a:t>
            </a:r>
            <a:r>
              <a:rPr lang="en-US" sz="2400" dirty="0" err="1" smtClean="0">
                <a:solidFill>
                  <a:schemeClr val="bg1"/>
                </a:solidFill>
              </a:rPr>
              <a:t>enthesitis</a:t>
            </a:r>
            <a:r>
              <a:rPr lang="en-US" sz="2400" dirty="0" smtClean="0">
                <a:solidFill>
                  <a:schemeClr val="bg1"/>
                </a:solidFill>
              </a:rPr>
              <a:t> , self limiting</a:t>
            </a:r>
          </a:p>
          <a:p>
            <a:r>
              <a:rPr lang="en-US" sz="2400" b="1" dirty="0" smtClean="0">
                <a:solidFill>
                  <a:schemeClr val="bg1"/>
                </a:solidFill>
              </a:rPr>
              <a:t>Schistosoma</a:t>
            </a:r>
            <a:r>
              <a:rPr lang="en-US" sz="2400" dirty="0" smtClean="0">
                <a:solidFill>
                  <a:schemeClr val="bg1"/>
                </a:solidFill>
              </a:rPr>
              <a:t> -  </a:t>
            </a:r>
            <a:r>
              <a:rPr lang="en-US" sz="2400" dirty="0" err="1" smtClean="0">
                <a:solidFill>
                  <a:schemeClr val="bg1"/>
                </a:solidFill>
              </a:rPr>
              <a:t>enthesitis</a:t>
            </a:r>
            <a:r>
              <a:rPr lang="en-US" sz="2400" dirty="0" smtClean="0">
                <a:solidFill>
                  <a:schemeClr val="bg1"/>
                </a:solidFill>
              </a:rPr>
              <a:t> mono or polyarthritis  , </a:t>
            </a:r>
            <a:r>
              <a:rPr lang="en-US" sz="2400" dirty="0" err="1" smtClean="0">
                <a:solidFill>
                  <a:schemeClr val="bg1"/>
                </a:solidFill>
              </a:rPr>
              <a:t>Praziquantel</a:t>
            </a:r>
            <a:endParaRPr lang="en-US" sz="2400" dirty="0">
              <a:solidFill>
                <a:schemeClr val="bg1"/>
              </a:solidFill>
            </a:endParaRPr>
          </a:p>
        </p:txBody>
      </p:sp>
    </p:spTree>
    <p:extLst>
      <p:ext uri="{BB962C8B-B14F-4D97-AF65-F5344CB8AC3E}">
        <p14:creationId xmlns:p14="http://schemas.microsoft.com/office/powerpoint/2010/main" val="3648874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0902"/>
            <a:ext cx="10972800" cy="1143000"/>
          </a:xfrm>
        </p:spPr>
        <p:txBody>
          <a:bodyPr/>
          <a:lstStyle/>
          <a:p>
            <a:r>
              <a:rPr lang="en-US" dirty="0" smtClean="0">
                <a:solidFill>
                  <a:schemeClr val="bg1"/>
                </a:solidFill>
              </a:rPr>
              <a:t>ECHINOCOCCUS MULTILOCULARIS </a:t>
            </a:r>
            <a:endParaRPr lang="en-US" dirty="0">
              <a:solidFill>
                <a:schemeClr val="bg1"/>
              </a:solidFill>
            </a:endParaRPr>
          </a:p>
        </p:txBody>
      </p:sp>
      <p:sp>
        <p:nvSpPr>
          <p:cNvPr id="3" name="Content Placeholder 2"/>
          <p:cNvSpPr>
            <a:spLocks noGrp="1"/>
          </p:cNvSpPr>
          <p:nvPr>
            <p:ph idx="1"/>
          </p:nvPr>
        </p:nvSpPr>
        <p:spPr>
          <a:xfrm>
            <a:off x="764875" y="1332782"/>
            <a:ext cx="10972800" cy="4525963"/>
          </a:xfrm>
        </p:spPr>
        <p:txBody>
          <a:bodyPr>
            <a:normAutofit/>
          </a:bodyPr>
          <a:lstStyle/>
          <a:p>
            <a:pPr marL="914400" lvl="1" indent="-514350">
              <a:buAutoNum type="arabicPeriod"/>
            </a:pPr>
            <a:r>
              <a:rPr lang="en-US" sz="2400" dirty="0" smtClean="0">
                <a:solidFill>
                  <a:schemeClr val="bg1"/>
                </a:solidFill>
              </a:rPr>
              <a:t>Most frequent potentially lethal parasitic zoonosis in non tropical areas in Northern Hemisphere. </a:t>
            </a:r>
            <a:r>
              <a:rPr lang="en-US" sz="1400" dirty="0" smtClean="0">
                <a:solidFill>
                  <a:schemeClr val="bg1"/>
                </a:solidFill>
              </a:rPr>
              <a:t>Kern P et al. European Echinococcosis Registry 1982 – 2000 . </a:t>
            </a:r>
            <a:r>
              <a:rPr lang="en-US" sz="1400" dirty="0" err="1" smtClean="0">
                <a:solidFill>
                  <a:schemeClr val="bg1"/>
                </a:solidFill>
              </a:rPr>
              <a:t>Emerg</a:t>
            </a:r>
            <a:r>
              <a:rPr lang="en-US" sz="1400" dirty="0" smtClean="0">
                <a:solidFill>
                  <a:schemeClr val="bg1"/>
                </a:solidFill>
              </a:rPr>
              <a:t>. Inf. Dis. 2003 ; 9 : 343 – 9.</a:t>
            </a:r>
            <a:endParaRPr lang="en-US" sz="2000" dirty="0" smtClean="0">
              <a:solidFill>
                <a:schemeClr val="bg1"/>
              </a:solidFill>
            </a:endParaRPr>
          </a:p>
          <a:p>
            <a:pPr marL="0" indent="0">
              <a:buNone/>
            </a:pPr>
            <a:r>
              <a:rPr lang="en-US" sz="2400" dirty="0">
                <a:solidFill>
                  <a:schemeClr val="bg1"/>
                </a:solidFill>
              </a:rPr>
              <a:t> </a:t>
            </a:r>
            <a:r>
              <a:rPr lang="en-US" sz="2400" dirty="0" smtClean="0">
                <a:solidFill>
                  <a:schemeClr val="bg1"/>
                </a:solidFill>
              </a:rPr>
              <a:t>     2. Initially in the liver , later lungs , heart , muscle , bones , ligaments , CNS ( 1 – 3 %) </a:t>
            </a:r>
            <a:r>
              <a:rPr lang="en-US" sz="1800" dirty="0" smtClean="0">
                <a:solidFill>
                  <a:schemeClr val="bg1"/>
                </a:solidFill>
              </a:rPr>
              <a:t>Spinal </a:t>
            </a:r>
            <a:r>
              <a:rPr lang="en-US" sz="1800" dirty="0" err="1" smtClean="0">
                <a:solidFill>
                  <a:schemeClr val="bg1"/>
                </a:solidFill>
              </a:rPr>
              <a:t>Hydatitosis</a:t>
            </a:r>
            <a:r>
              <a:rPr lang="en-US" sz="1800" dirty="0" smtClean="0">
                <a:solidFill>
                  <a:schemeClr val="bg1"/>
                </a:solidFill>
              </a:rPr>
              <a:t>: diagnosis and treatment . </a:t>
            </a:r>
            <a:r>
              <a:rPr lang="en-US" sz="1800" dirty="0" err="1" smtClean="0">
                <a:solidFill>
                  <a:schemeClr val="bg1"/>
                </a:solidFill>
              </a:rPr>
              <a:t>Zlitni</a:t>
            </a:r>
            <a:r>
              <a:rPr lang="en-US" sz="1800" dirty="0" smtClean="0">
                <a:solidFill>
                  <a:schemeClr val="bg1"/>
                </a:solidFill>
              </a:rPr>
              <a:t> M et al. Bull </a:t>
            </a:r>
            <a:r>
              <a:rPr lang="en-US" sz="1800" dirty="0" err="1" smtClean="0">
                <a:solidFill>
                  <a:schemeClr val="bg1"/>
                </a:solidFill>
              </a:rPr>
              <a:t>Acad</a:t>
            </a:r>
            <a:r>
              <a:rPr lang="en-US" sz="1800" dirty="0" smtClean="0">
                <a:solidFill>
                  <a:schemeClr val="bg1"/>
                </a:solidFill>
              </a:rPr>
              <a:t> Nat Med 2012 Feb ; 196: ( 2 ) 485 – 93</a:t>
            </a:r>
            <a:endParaRPr lang="en-US" sz="2400" dirty="0" smtClean="0">
              <a:solidFill>
                <a:schemeClr val="bg1"/>
              </a:solidFill>
            </a:endParaRPr>
          </a:p>
          <a:p>
            <a:pPr marL="0" indent="0">
              <a:buNone/>
            </a:pPr>
            <a:r>
              <a:rPr lang="en-US" sz="2400" dirty="0">
                <a:solidFill>
                  <a:schemeClr val="bg1"/>
                </a:solidFill>
              </a:rPr>
              <a:t> </a:t>
            </a:r>
            <a:r>
              <a:rPr lang="en-US" sz="2400" dirty="0" smtClean="0">
                <a:solidFill>
                  <a:schemeClr val="bg1"/>
                </a:solidFill>
              </a:rPr>
              <a:t>     3. Spinal disease – long latency period , LBP with sciatica , spread through CSF – drop metastasis. </a:t>
            </a:r>
            <a:r>
              <a:rPr lang="en-US" sz="1800" dirty="0" err="1" smtClean="0">
                <a:solidFill>
                  <a:schemeClr val="bg1"/>
                </a:solidFill>
              </a:rPr>
              <a:t>Basak</a:t>
            </a:r>
            <a:r>
              <a:rPr lang="en-US" sz="1800" dirty="0" smtClean="0">
                <a:solidFill>
                  <a:schemeClr val="bg1"/>
                </a:solidFill>
              </a:rPr>
              <a:t> M et al. Relapsing hydatid disease involving the vertebral body and paravertebral soft tissues </a:t>
            </a:r>
            <a:r>
              <a:rPr lang="en-US" sz="1800" dirty="0" err="1" smtClean="0">
                <a:solidFill>
                  <a:schemeClr val="bg1"/>
                </a:solidFill>
              </a:rPr>
              <a:t>Acta</a:t>
            </a:r>
            <a:r>
              <a:rPr lang="en-US" sz="1800" dirty="0" smtClean="0">
                <a:solidFill>
                  <a:schemeClr val="bg1"/>
                </a:solidFill>
              </a:rPr>
              <a:t> </a:t>
            </a:r>
            <a:r>
              <a:rPr lang="en-US" sz="1800" dirty="0" err="1" smtClean="0">
                <a:solidFill>
                  <a:schemeClr val="bg1"/>
                </a:solidFill>
              </a:rPr>
              <a:t>Radiol</a:t>
            </a:r>
            <a:r>
              <a:rPr lang="en-US" sz="1800" dirty="0" smtClean="0">
                <a:solidFill>
                  <a:schemeClr val="bg1"/>
                </a:solidFill>
              </a:rPr>
              <a:t>. 2002;43: 192 – 3</a:t>
            </a:r>
            <a:r>
              <a:rPr lang="en-US" sz="2400" dirty="0">
                <a:solidFill>
                  <a:schemeClr val="bg1"/>
                </a:solidFill>
              </a:rPr>
              <a:t> </a:t>
            </a:r>
            <a:endParaRPr lang="en-US" sz="2400" dirty="0" smtClean="0">
              <a:solidFill>
                <a:schemeClr val="bg1"/>
              </a:solidFill>
            </a:endParaRPr>
          </a:p>
          <a:p>
            <a:pPr marL="0" indent="0">
              <a:buNone/>
            </a:pPr>
            <a:r>
              <a:rPr lang="en-US" sz="2400" dirty="0">
                <a:solidFill>
                  <a:schemeClr val="bg1"/>
                </a:solidFill>
              </a:rPr>
              <a:t> </a:t>
            </a:r>
            <a:r>
              <a:rPr lang="en-US" sz="2400" dirty="0" smtClean="0">
                <a:solidFill>
                  <a:schemeClr val="bg1"/>
                </a:solidFill>
              </a:rPr>
              <a:t>    4. </a:t>
            </a:r>
            <a:r>
              <a:rPr lang="en-US" sz="2400" dirty="0" err="1" smtClean="0">
                <a:solidFill>
                  <a:schemeClr val="bg1"/>
                </a:solidFill>
              </a:rPr>
              <a:t>Immunocompromized</a:t>
            </a:r>
            <a:r>
              <a:rPr lang="en-US" sz="2400" dirty="0" smtClean="0">
                <a:solidFill>
                  <a:schemeClr val="bg1"/>
                </a:solidFill>
              </a:rPr>
              <a:t> debilitated. </a:t>
            </a:r>
            <a:r>
              <a:rPr lang="en-US" sz="1800" dirty="0" err="1" smtClean="0">
                <a:solidFill>
                  <a:schemeClr val="bg1"/>
                </a:solidFill>
              </a:rPr>
              <a:t>Nourisson</a:t>
            </a:r>
            <a:r>
              <a:rPr lang="en-US" sz="1800" dirty="0" smtClean="0">
                <a:solidFill>
                  <a:schemeClr val="bg1"/>
                </a:solidFill>
              </a:rPr>
              <a:t> C et al. Osteolytic bone lesion: vertebral alveolar </a:t>
            </a:r>
            <a:r>
              <a:rPr lang="en-US" sz="1800" dirty="0" err="1" smtClean="0">
                <a:solidFill>
                  <a:schemeClr val="bg1"/>
                </a:solidFill>
              </a:rPr>
              <a:t>echinococcosisin</a:t>
            </a:r>
            <a:r>
              <a:rPr lang="en-US" sz="1800" dirty="0" smtClean="0">
                <a:solidFill>
                  <a:schemeClr val="bg1"/>
                </a:solidFill>
              </a:rPr>
              <a:t> a patient with splenectomy. Rev Med Inter 2014; June ; 3 (16)399 – 402</a:t>
            </a:r>
            <a:endParaRPr lang="en-US" sz="2400" dirty="0" smtClean="0">
              <a:solidFill>
                <a:schemeClr val="bg1"/>
              </a:solidFill>
            </a:endParaRPr>
          </a:p>
          <a:p>
            <a:pPr marL="0" indent="0">
              <a:buNone/>
            </a:pPr>
            <a:r>
              <a:rPr lang="en-US" sz="2400" dirty="0">
                <a:solidFill>
                  <a:schemeClr val="bg1"/>
                </a:solidFill>
              </a:rPr>
              <a:t> </a:t>
            </a:r>
            <a:r>
              <a:rPr lang="en-US" sz="2400" dirty="0" smtClean="0">
                <a:solidFill>
                  <a:schemeClr val="bg1"/>
                </a:solidFill>
              </a:rPr>
              <a:t>     5. Indirect </a:t>
            </a:r>
            <a:r>
              <a:rPr lang="en-US" sz="2400" dirty="0" err="1" smtClean="0">
                <a:solidFill>
                  <a:schemeClr val="bg1"/>
                </a:solidFill>
              </a:rPr>
              <a:t>immunoagglutination</a:t>
            </a:r>
            <a:r>
              <a:rPr lang="en-US" sz="2400" dirty="0" smtClean="0">
                <a:solidFill>
                  <a:schemeClr val="bg1"/>
                </a:solidFill>
              </a:rPr>
              <a:t> .                                       </a:t>
            </a:r>
            <a:r>
              <a:rPr lang="en-US" sz="1800" dirty="0" smtClean="0">
                <a:solidFill>
                  <a:schemeClr val="bg1"/>
                </a:solidFill>
              </a:rPr>
              <a:t> </a:t>
            </a:r>
            <a:endParaRPr lang="en-US" sz="2400" dirty="0" smtClean="0">
              <a:solidFill>
                <a:schemeClr val="bg1"/>
              </a:solidFill>
            </a:endParaRPr>
          </a:p>
          <a:p>
            <a:pPr marL="0" indent="0">
              <a:buNone/>
            </a:pPr>
            <a:r>
              <a:rPr lang="en-US" sz="2400" dirty="0">
                <a:solidFill>
                  <a:schemeClr val="bg1"/>
                </a:solidFill>
              </a:rPr>
              <a:t>  </a:t>
            </a:r>
            <a:r>
              <a:rPr lang="en-US" sz="2400" dirty="0" smtClean="0">
                <a:solidFill>
                  <a:schemeClr val="bg1"/>
                </a:solidFill>
              </a:rPr>
              <a:t>   </a:t>
            </a:r>
            <a:r>
              <a:rPr lang="en-US" sz="2800" dirty="0" smtClean="0">
                <a:solidFill>
                  <a:schemeClr val="bg1"/>
                </a:solidFill>
              </a:rPr>
              <a:t> </a:t>
            </a:r>
            <a:endParaRPr lang="en-US" sz="2800" dirty="0"/>
          </a:p>
        </p:txBody>
      </p:sp>
    </p:spTree>
    <p:extLst>
      <p:ext uri="{BB962C8B-B14F-4D97-AF65-F5344CB8AC3E}">
        <p14:creationId xmlns:p14="http://schemas.microsoft.com/office/powerpoint/2010/main" val="3413181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Parasites -- Mechanisms of tissue injury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Localization of parasite in bone – joints</a:t>
            </a:r>
          </a:p>
          <a:p>
            <a:endParaRPr lang="en-US" dirty="0">
              <a:solidFill>
                <a:schemeClr val="bg1"/>
              </a:solidFill>
            </a:endParaRPr>
          </a:p>
          <a:p>
            <a:r>
              <a:rPr lang="en-US" dirty="0" smtClean="0">
                <a:solidFill>
                  <a:schemeClr val="bg1"/>
                </a:solidFill>
              </a:rPr>
              <a:t>Reaction to parasite in neighboring tissues</a:t>
            </a:r>
          </a:p>
          <a:p>
            <a:endParaRPr lang="en-US" dirty="0">
              <a:solidFill>
                <a:schemeClr val="bg1"/>
              </a:solidFill>
            </a:endParaRPr>
          </a:p>
          <a:p>
            <a:r>
              <a:rPr lang="en-US" dirty="0" smtClean="0">
                <a:solidFill>
                  <a:schemeClr val="bg1"/>
                </a:solidFill>
              </a:rPr>
              <a:t>Immune mediated reaction to parasite antigens released spontaneously </a:t>
            </a:r>
            <a:r>
              <a:rPr lang="en-US" smtClean="0">
                <a:solidFill>
                  <a:schemeClr val="bg1"/>
                </a:solidFill>
              </a:rPr>
              <a:t>or during </a:t>
            </a:r>
            <a:r>
              <a:rPr lang="en-US" dirty="0" smtClean="0">
                <a:solidFill>
                  <a:schemeClr val="bg1"/>
                </a:solidFill>
              </a:rPr>
              <a:t>treatment</a:t>
            </a:r>
            <a:endParaRPr lang="en-US" dirty="0">
              <a:solidFill>
                <a:schemeClr val="bg1"/>
              </a:solidFill>
            </a:endParaRPr>
          </a:p>
        </p:txBody>
      </p:sp>
    </p:spTree>
    <p:extLst>
      <p:ext uri="{BB962C8B-B14F-4D97-AF65-F5344CB8AC3E}">
        <p14:creationId xmlns:p14="http://schemas.microsoft.com/office/powerpoint/2010/main" val="2195854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ADVANCED Pub MED SEARCH 10 YEARS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44O Publications with spinal </a:t>
            </a:r>
            <a:r>
              <a:rPr lang="en-US" dirty="0" err="1" smtClean="0">
                <a:solidFill>
                  <a:schemeClr val="bg1"/>
                </a:solidFill>
              </a:rPr>
              <a:t>hydatosis</a:t>
            </a:r>
            <a:endParaRPr lang="en-US" dirty="0" smtClean="0">
              <a:solidFill>
                <a:schemeClr val="bg1"/>
              </a:solidFill>
            </a:endParaRPr>
          </a:p>
          <a:p>
            <a:r>
              <a:rPr lang="en-US" dirty="0" smtClean="0">
                <a:solidFill>
                  <a:schemeClr val="bg1"/>
                </a:solidFill>
              </a:rPr>
              <a:t>Most case control studies</a:t>
            </a:r>
          </a:p>
          <a:p>
            <a:r>
              <a:rPr lang="en-US" dirty="0" smtClean="0">
                <a:solidFill>
                  <a:schemeClr val="bg1"/>
                </a:solidFill>
              </a:rPr>
              <a:t>1956 – 18 patient with spinal </a:t>
            </a:r>
            <a:r>
              <a:rPr lang="en-US" dirty="0" err="1" smtClean="0">
                <a:solidFill>
                  <a:schemeClr val="bg1"/>
                </a:solidFill>
              </a:rPr>
              <a:t>hydoatosis</a:t>
            </a:r>
            <a:endParaRPr lang="en-US" dirty="0" smtClean="0">
              <a:solidFill>
                <a:schemeClr val="bg1"/>
              </a:solidFill>
            </a:endParaRPr>
          </a:p>
          <a:p>
            <a:r>
              <a:rPr lang="en-US" dirty="0" smtClean="0">
                <a:solidFill>
                  <a:schemeClr val="bg1"/>
                </a:solidFill>
              </a:rPr>
              <a:t>1976 – 27 patients</a:t>
            </a:r>
            <a:endParaRPr lang="en-US" dirty="0">
              <a:solidFill>
                <a:schemeClr val="bg1"/>
              </a:solidFill>
            </a:endParaRPr>
          </a:p>
        </p:txBody>
      </p:sp>
    </p:spTree>
    <p:extLst>
      <p:ext uri="{BB962C8B-B14F-4D97-AF65-F5344CB8AC3E}">
        <p14:creationId xmlns:p14="http://schemas.microsoft.com/office/powerpoint/2010/main" val="3068625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272" y="205626"/>
            <a:ext cx="10972800" cy="1143000"/>
          </a:xfrm>
        </p:spPr>
        <p:txBody>
          <a:bodyPr>
            <a:normAutofit fontScale="90000"/>
          </a:bodyPr>
          <a:lstStyle/>
          <a:p>
            <a:r>
              <a:rPr lang="en-US" dirty="0" smtClean="0">
                <a:solidFill>
                  <a:schemeClr val="bg1"/>
                </a:solidFill>
              </a:rPr>
              <a:t>Spinal manifestations of Hydatid Disease: a case series of 36 patients. </a:t>
            </a:r>
            <a:r>
              <a:rPr lang="en-US" dirty="0" err="1" smtClean="0">
                <a:solidFill>
                  <a:schemeClr val="bg1"/>
                </a:solidFill>
              </a:rPr>
              <a:t>Kataji</a:t>
            </a:r>
            <a:r>
              <a:rPr lang="en-US" dirty="0" smtClean="0">
                <a:solidFill>
                  <a:schemeClr val="bg1"/>
                </a:solidFill>
              </a:rPr>
              <a:t> et al . World Neurosurgery 2013  1990 -- 2007</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000" dirty="0"/>
              <a:t> </a:t>
            </a:r>
            <a:r>
              <a:rPr lang="en-US" sz="2400" dirty="0" smtClean="0">
                <a:solidFill>
                  <a:schemeClr val="bg1"/>
                </a:solidFill>
              </a:rPr>
              <a:t>spinal disease &lt; 1% of </a:t>
            </a:r>
            <a:r>
              <a:rPr lang="en-US" sz="2400" dirty="0" err="1" smtClean="0">
                <a:solidFill>
                  <a:schemeClr val="bg1"/>
                </a:solidFill>
              </a:rPr>
              <a:t>hydatosis</a:t>
            </a:r>
            <a:endParaRPr lang="en-US" sz="2400" dirty="0" smtClean="0">
              <a:solidFill>
                <a:schemeClr val="bg1"/>
              </a:solidFill>
            </a:endParaRPr>
          </a:p>
          <a:p>
            <a:pPr marL="0" indent="0">
              <a:buNone/>
            </a:pPr>
            <a:r>
              <a:rPr lang="en-US" sz="2400" dirty="0" smtClean="0">
                <a:solidFill>
                  <a:schemeClr val="bg1"/>
                </a:solidFill>
              </a:rPr>
              <a:t>Infiltrative – malignant nature</a:t>
            </a:r>
          </a:p>
          <a:p>
            <a:pPr marL="0" indent="0">
              <a:buNone/>
            </a:pPr>
            <a:r>
              <a:rPr lang="en-US" sz="2400" dirty="0" smtClean="0">
                <a:solidFill>
                  <a:schemeClr val="bg1"/>
                </a:solidFill>
              </a:rPr>
              <a:t>High rate of mortality – morbidity and relapse</a:t>
            </a:r>
          </a:p>
          <a:p>
            <a:pPr marL="0" indent="0">
              <a:buNone/>
            </a:pPr>
            <a:r>
              <a:rPr lang="en-US" sz="2400" dirty="0" smtClean="0">
                <a:solidFill>
                  <a:schemeClr val="bg1"/>
                </a:solidFill>
              </a:rPr>
              <a:t>Decompressive surgery – </a:t>
            </a:r>
            <a:r>
              <a:rPr lang="en-US" sz="2400" dirty="0" err="1" smtClean="0">
                <a:solidFill>
                  <a:schemeClr val="bg1"/>
                </a:solidFill>
              </a:rPr>
              <a:t>antihelminthic</a:t>
            </a:r>
            <a:r>
              <a:rPr lang="en-US" sz="2400" dirty="0" smtClean="0">
                <a:solidFill>
                  <a:schemeClr val="bg1"/>
                </a:solidFill>
              </a:rPr>
              <a:t> therapy ( </a:t>
            </a:r>
            <a:r>
              <a:rPr lang="en-US" sz="2400" dirty="0" err="1" smtClean="0">
                <a:solidFill>
                  <a:schemeClr val="bg1"/>
                </a:solidFill>
              </a:rPr>
              <a:t>albendazole</a:t>
            </a:r>
            <a:r>
              <a:rPr lang="en-US" sz="2400" dirty="0" smtClean="0">
                <a:solidFill>
                  <a:schemeClr val="bg1"/>
                </a:solidFill>
              </a:rPr>
              <a:t> , </a:t>
            </a:r>
            <a:r>
              <a:rPr lang="en-US" sz="2400" dirty="0" err="1" smtClean="0">
                <a:solidFill>
                  <a:schemeClr val="bg1"/>
                </a:solidFill>
              </a:rPr>
              <a:t>mebendazole</a:t>
            </a:r>
            <a:r>
              <a:rPr lang="en-US" sz="2400" dirty="0" smtClean="0">
                <a:solidFill>
                  <a:schemeClr val="bg1"/>
                </a:solidFill>
              </a:rPr>
              <a:t> )</a:t>
            </a:r>
          </a:p>
          <a:p>
            <a:pPr marL="0" indent="0">
              <a:buNone/>
            </a:pPr>
            <a:r>
              <a:rPr lang="en-US" sz="2400" dirty="0" smtClean="0">
                <a:solidFill>
                  <a:schemeClr val="bg1"/>
                </a:solidFill>
              </a:rPr>
              <a:t>Recurrence 89% ( 50 – 100 % ) , average time to </a:t>
            </a:r>
            <a:r>
              <a:rPr lang="en-US" sz="2400" dirty="0" err="1" smtClean="0">
                <a:solidFill>
                  <a:schemeClr val="bg1"/>
                </a:solidFill>
              </a:rPr>
              <a:t>recurence</a:t>
            </a:r>
            <a:r>
              <a:rPr lang="en-US" sz="2400" dirty="0" smtClean="0">
                <a:solidFill>
                  <a:schemeClr val="bg1"/>
                </a:solidFill>
              </a:rPr>
              <a:t> 2,5 years</a:t>
            </a:r>
          </a:p>
          <a:p>
            <a:pPr marL="0" indent="0">
              <a:buNone/>
            </a:pPr>
            <a:r>
              <a:rPr lang="en-US" sz="2400" dirty="0" smtClean="0">
                <a:solidFill>
                  <a:schemeClr val="bg1"/>
                </a:solidFill>
              </a:rPr>
              <a:t>Thoracic spine ( 45 % ) association with internal organ involvement</a:t>
            </a:r>
          </a:p>
          <a:p>
            <a:pPr marL="0" indent="0">
              <a:buNone/>
            </a:pPr>
            <a:r>
              <a:rPr lang="en-US" sz="2400" dirty="0" smtClean="0">
                <a:solidFill>
                  <a:schemeClr val="bg1"/>
                </a:solidFill>
              </a:rPr>
              <a:t>Lumbar spine ( 27,8% ) – lumbosacral region ( 5,5 % ) no such association noted</a:t>
            </a:r>
          </a:p>
          <a:p>
            <a:pPr marL="0" indent="0">
              <a:buNone/>
            </a:pPr>
            <a:r>
              <a:rPr lang="en-US" sz="2400" dirty="0" smtClean="0">
                <a:solidFill>
                  <a:schemeClr val="bg1"/>
                </a:solidFill>
              </a:rPr>
              <a:t>Quadriplegia 1 patient , backache 10 patients ( 27,8% ) , paraplegia 17 patients (40,2%) urinary retention 4 patients ( 11.1 % ) , complete paraplegia 4 patients ( 11,1 % ) .</a:t>
            </a:r>
          </a:p>
          <a:p>
            <a:pPr marL="0" indent="0">
              <a:buNone/>
            </a:pPr>
            <a:r>
              <a:rPr lang="en-US" sz="2400" dirty="0" err="1" smtClean="0">
                <a:solidFill>
                  <a:schemeClr val="bg1"/>
                </a:solidFill>
              </a:rPr>
              <a:t>Casoni</a:t>
            </a:r>
            <a:r>
              <a:rPr lang="en-US" sz="2400" dirty="0" smtClean="0">
                <a:solidFill>
                  <a:schemeClr val="bg1"/>
                </a:solidFill>
              </a:rPr>
              <a:t> intradermal test , </a:t>
            </a:r>
            <a:r>
              <a:rPr lang="en-US" sz="2400" dirty="0" err="1" smtClean="0">
                <a:solidFill>
                  <a:schemeClr val="bg1"/>
                </a:solidFill>
              </a:rPr>
              <a:t>hemaglutination</a:t>
            </a:r>
            <a:r>
              <a:rPr lang="en-US" sz="2400" dirty="0" smtClean="0">
                <a:solidFill>
                  <a:schemeClr val="bg1"/>
                </a:solidFill>
              </a:rPr>
              <a:t> not useful.</a:t>
            </a:r>
            <a:endParaRPr lang="en-US" sz="2000" dirty="0">
              <a:solidFill>
                <a:schemeClr val="bg1"/>
              </a:solidFill>
            </a:endParaRPr>
          </a:p>
        </p:txBody>
      </p:sp>
    </p:spTree>
    <p:extLst>
      <p:ext uri="{BB962C8B-B14F-4D97-AF65-F5344CB8AC3E}">
        <p14:creationId xmlns:p14="http://schemas.microsoft.com/office/powerpoint/2010/main" val="1934872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HYDATID SPINAL MANIFESTATIONS -- DEW</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INTRAMEDULLARY</a:t>
            </a:r>
          </a:p>
          <a:p>
            <a:r>
              <a:rPr lang="en-US" dirty="0" smtClean="0">
                <a:solidFill>
                  <a:schemeClr val="bg1"/>
                </a:solidFill>
              </a:rPr>
              <a:t>INTRADURAL</a:t>
            </a:r>
          </a:p>
          <a:p>
            <a:r>
              <a:rPr lang="en-US" dirty="0" smtClean="0">
                <a:solidFill>
                  <a:schemeClr val="bg1"/>
                </a:solidFill>
              </a:rPr>
              <a:t>EPIDURAL</a:t>
            </a:r>
          </a:p>
          <a:p>
            <a:r>
              <a:rPr lang="en-US" dirty="0" smtClean="0">
                <a:solidFill>
                  <a:schemeClr val="bg1"/>
                </a:solidFill>
              </a:rPr>
              <a:t>VERTEBRAL</a:t>
            </a:r>
          </a:p>
          <a:p>
            <a:r>
              <a:rPr lang="en-US" dirty="0" smtClean="0">
                <a:solidFill>
                  <a:schemeClr val="bg1"/>
                </a:solidFill>
              </a:rPr>
              <a:t>PARAVERTEBRAL</a:t>
            </a:r>
            <a:endParaRPr lang="en-US" dirty="0">
              <a:solidFill>
                <a:schemeClr val="bg1"/>
              </a:solidFill>
            </a:endParaRPr>
          </a:p>
        </p:txBody>
      </p:sp>
    </p:spTree>
    <p:extLst>
      <p:ext uri="{BB962C8B-B14F-4D97-AF65-F5344CB8AC3E}">
        <p14:creationId xmlns:p14="http://schemas.microsoft.com/office/powerpoint/2010/main" val="2190658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3770"/>
            <a:ext cx="10972800" cy="1143000"/>
          </a:xfrm>
        </p:spPr>
        <p:txBody>
          <a:bodyPr>
            <a:normAutofit/>
          </a:bodyPr>
          <a:lstStyle/>
          <a:p>
            <a:r>
              <a:rPr lang="en-US" sz="5400" dirty="0" smtClean="0">
                <a:solidFill>
                  <a:schemeClr val="bg1"/>
                </a:solidFill>
              </a:rPr>
              <a:t>THANK YOU</a:t>
            </a:r>
            <a:endParaRPr lang="en-US" sz="5400" dirty="0">
              <a:solidFill>
                <a:schemeClr val="bg1"/>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2616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bg1"/>
              </a:solidFill>
            </a:endParaRPr>
          </a:p>
        </p:txBody>
      </p:sp>
      <p:sp>
        <p:nvSpPr>
          <p:cNvPr id="3" name="Content Placeholder 2"/>
          <p:cNvSpPr>
            <a:spLocks noGrp="1"/>
          </p:cNvSpPr>
          <p:nvPr>
            <p:ph idx="1"/>
          </p:nvPr>
        </p:nvSpPr>
        <p:spPr/>
        <p:txBody>
          <a:bodyPr/>
          <a:lstStyle/>
          <a:p>
            <a:r>
              <a:rPr lang="el-GR" dirty="0" smtClean="0">
                <a:solidFill>
                  <a:schemeClr val="bg1"/>
                </a:solidFill>
              </a:rPr>
              <a:t>Πλήρης εργαστηριακός </a:t>
            </a:r>
            <a:r>
              <a:rPr lang="el-GR" dirty="0" err="1" smtClean="0">
                <a:solidFill>
                  <a:schemeClr val="bg1"/>
                </a:solidFill>
              </a:rPr>
              <a:t>ελεγχος</a:t>
            </a:r>
            <a:r>
              <a:rPr lang="el-GR" dirty="0" smtClean="0">
                <a:solidFill>
                  <a:schemeClr val="bg1"/>
                </a:solidFill>
              </a:rPr>
              <a:t> – </a:t>
            </a:r>
            <a:r>
              <a:rPr lang="el-GR" dirty="0" err="1" smtClean="0">
                <a:solidFill>
                  <a:schemeClr val="bg1"/>
                </a:solidFill>
              </a:rPr>
              <a:t>φλεγμονωδεις</a:t>
            </a:r>
            <a:r>
              <a:rPr lang="el-GR" dirty="0" smtClean="0">
                <a:solidFill>
                  <a:schemeClr val="bg1"/>
                </a:solidFill>
              </a:rPr>
              <a:t> </a:t>
            </a:r>
            <a:r>
              <a:rPr lang="el-GR" dirty="0" err="1" smtClean="0">
                <a:solidFill>
                  <a:schemeClr val="bg1"/>
                </a:solidFill>
              </a:rPr>
              <a:t>δεικτες</a:t>
            </a:r>
            <a:r>
              <a:rPr lang="el-GR" dirty="0" smtClean="0">
                <a:solidFill>
                  <a:schemeClr val="bg1"/>
                </a:solidFill>
              </a:rPr>
              <a:t> – ΚΦ.</a:t>
            </a:r>
            <a:r>
              <a:rPr lang="en-US" dirty="0" smtClean="0">
                <a:solidFill>
                  <a:schemeClr val="bg1"/>
                </a:solidFill>
              </a:rPr>
              <a:t>  HIV neg. , </a:t>
            </a:r>
            <a:r>
              <a:rPr lang="el-GR" dirty="0" err="1" smtClean="0">
                <a:solidFill>
                  <a:schemeClr val="bg1"/>
                </a:solidFill>
              </a:rPr>
              <a:t>ανοσοσφαιρινες</a:t>
            </a:r>
            <a:r>
              <a:rPr lang="el-GR" dirty="0" smtClean="0">
                <a:solidFill>
                  <a:schemeClr val="bg1"/>
                </a:solidFill>
              </a:rPr>
              <a:t> – ΚΦ.</a:t>
            </a:r>
          </a:p>
          <a:p>
            <a:r>
              <a:rPr lang="en-US" dirty="0" smtClean="0">
                <a:solidFill>
                  <a:schemeClr val="bg1"/>
                </a:solidFill>
              </a:rPr>
              <a:t>CXR , CT thorax – abdomen – </a:t>
            </a:r>
            <a:r>
              <a:rPr lang="el-GR" dirty="0" err="1" smtClean="0">
                <a:solidFill>
                  <a:schemeClr val="bg1"/>
                </a:solidFill>
              </a:rPr>
              <a:t>στοιχεια</a:t>
            </a:r>
            <a:r>
              <a:rPr lang="el-GR" dirty="0" smtClean="0">
                <a:solidFill>
                  <a:schemeClr val="bg1"/>
                </a:solidFill>
              </a:rPr>
              <a:t> παλιάς ΤΒ ΔΕ </a:t>
            </a:r>
            <a:r>
              <a:rPr lang="el-GR" dirty="0" err="1" smtClean="0">
                <a:solidFill>
                  <a:schemeClr val="bg1"/>
                </a:solidFill>
              </a:rPr>
              <a:t>κορυφης</a:t>
            </a:r>
            <a:r>
              <a:rPr lang="el-GR" dirty="0" smtClean="0">
                <a:solidFill>
                  <a:schemeClr val="bg1"/>
                </a:solidFill>
              </a:rPr>
              <a:t> , </a:t>
            </a:r>
            <a:r>
              <a:rPr lang="el-GR" dirty="0" err="1" smtClean="0">
                <a:solidFill>
                  <a:schemeClr val="bg1"/>
                </a:solidFill>
              </a:rPr>
              <a:t>μικρη</a:t>
            </a:r>
            <a:r>
              <a:rPr lang="el-GR" dirty="0" smtClean="0">
                <a:solidFill>
                  <a:schemeClr val="bg1"/>
                </a:solidFill>
              </a:rPr>
              <a:t> </a:t>
            </a:r>
            <a:r>
              <a:rPr lang="el-GR" dirty="0" err="1" smtClean="0">
                <a:solidFill>
                  <a:schemeClr val="bg1"/>
                </a:solidFill>
              </a:rPr>
              <a:t>υποηχοικη</a:t>
            </a:r>
            <a:r>
              <a:rPr lang="el-GR" dirty="0" smtClean="0">
                <a:solidFill>
                  <a:schemeClr val="bg1"/>
                </a:solidFill>
              </a:rPr>
              <a:t> </a:t>
            </a:r>
            <a:r>
              <a:rPr lang="el-GR" dirty="0" err="1" smtClean="0">
                <a:solidFill>
                  <a:schemeClr val="bg1"/>
                </a:solidFill>
              </a:rPr>
              <a:t>κυστη</a:t>
            </a:r>
            <a:r>
              <a:rPr lang="el-GR" dirty="0" smtClean="0">
                <a:solidFill>
                  <a:schemeClr val="bg1"/>
                </a:solidFill>
              </a:rPr>
              <a:t> ΑΡ </a:t>
            </a:r>
            <a:r>
              <a:rPr lang="el-GR" dirty="0" err="1" smtClean="0">
                <a:solidFill>
                  <a:schemeClr val="bg1"/>
                </a:solidFill>
              </a:rPr>
              <a:t>λοβου</a:t>
            </a:r>
            <a:r>
              <a:rPr lang="el-GR" dirty="0" smtClean="0">
                <a:solidFill>
                  <a:schemeClr val="bg1"/>
                </a:solidFill>
              </a:rPr>
              <a:t> ήπατος , </a:t>
            </a:r>
            <a:r>
              <a:rPr lang="el-GR" dirty="0" err="1" smtClean="0">
                <a:solidFill>
                  <a:schemeClr val="bg1"/>
                </a:solidFill>
              </a:rPr>
              <a:t>πολλαπλα</a:t>
            </a:r>
            <a:r>
              <a:rPr lang="el-GR" dirty="0" smtClean="0">
                <a:solidFill>
                  <a:schemeClr val="bg1"/>
                </a:solidFill>
              </a:rPr>
              <a:t> </a:t>
            </a:r>
            <a:r>
              <a:rPr lang="el-GR" dirty="0" err="1" smtClean="0">
                <a:solidFill>
                  <a:schemeClr val="bg1"/>
                </a:solidFill>
              </a:rPr>
              <a:t>επασβεστωμενα</a:t>
            </a:r>
            <a:r>
              <a:rPr lang="el-GR" dirty="0" smtClean="0">
                <a:solidFill>
                  <a:schemeClr val="bg1"/>
                </a:solidFill>
              </a:rPr>
              <a:t> </a:t>
            </a:r>
            <a:r>
              <a:rPr lang="el-GR" dirty="0" err="1" smtClean="0">
                <a:solidFill>
                  <a:schemeClr val="bg1"/>
                </a:solidFill>
              </a:rPr>
              <a:t>οζιδια</a:t>
            </a:r>
            <a:r>
              <a:rPr lang="el-GR" dirty="0" smtClean="0">
                <a:solidFill>
                  <a:schemeClr val="bg1"/>
                </a:solidFill>
              </a:rPr>
              <a:t> ΔΕ </a:t>
            </a:r>
            <a:r>
              <a:rPr lang="el-GR" dirty="0" err="1" smtClean="0">
                <a:solidFill>
                  <a:schemeClr val="bg1"/>
                </a:solidFill>
              </a:rPr>
              <a:t>κορυφης</a:t>
            </a:r>
            <a:r>
              <a:rPr lang="el-GR" dirty="0" smtClean="0">
                <a:solidFill>
                  <a:schemeClr val="bg1"/>
                </a:solidFill>
              </a:rPr>
              <a:t> </a:t>
            </a:r>
            <a:r>
              <a:rPr lang="el-GR" dirty="0" err="1" smtClean="0">
                <a:solidFill>
                  <a:schemeClr val="bg1"/>
                </a:solidFill>
              </a:rPr>
              <a:t>συμβατα</a:t>
            </a:r>
            <a:r>
              <a:rPr lang="el-GR" dirty="0" smtClean="0">
                <a:solidFill>
                  <a:schemeClr val="bg1"/>
                </a:solidFill>
              </a:rPr>
              <a:t> με </a:t>
            </a:r>
            <a:r>
              <a:rPr lang="el-GR" dirty="0" err="1" smtClean="0">
                <a:solidFill>
                  <a:schemeClr val="bg1"/>
                </a:solidFill>
              </a:rPr>
              <a:t>κοκκιωματα</a:t>
            </a:r>
            <a:r>
              <a:rPr lang="el-GR" dirty="0" smtClean="0">
                <a:solidFill>
                  <a:schemeClr val="bg1"/>
                </a:solidFill>
              </a:rPr>
              <a:t> , </a:t>
            </a:r>
            <a:r>
              <a:rPr lang="el-GR" dirty="0" err="1" smtClean="0">
                <a:solidFill>
                  <a:schemeClr val="bg1"/>
                </a:solidFill>
              </a:rPr>
              <a:t>χωρις</a:t>
            </a:r>
            <a:r>
              <a:rPr lang="el-GR" dirty="0" smtClean="0">
                <a:solidFill>
                  <a:schemeClr val="bg1"/>
                </a:solidFill>
              </a:rPr>
              <a:t> </a:t>
            </a:r>
            <a:r>
              <a:rPr lang="el-GR" dirty="0" err="1" smtClean="0">
                <a:solidFill>
                  <a:schemeClr val="bg1"/>
                </a:solidFill>
              </a:rPr>
              <a:t>λεμφαδενες</a:t>
            </a:r>
            <a:r>
              <a:rPr lang="el-GR" dirty="0" smtClean="0">
                <a:solidFill>
                  <a:schemeClr val="bg1"/>
                </a:solidFill>
              </a:rPr>
              <a:t> </a:t>
            </a:r>
            <a:r>
              <a:rPr lang="el-GR" dirty="0" err="1" smtClean="0">
                <a:solidFill>
                  <a:schemeClr val="bg1"/>
                </a:solidFill>
              </a:rPr>
              <a:t>μεσοθωρακιου</a:t>
            </a:r>
            <a:r>
              <a:rPr lang="el-GR" dirty="0" smtClean="0">
                <a:solidFill>
                  <a:schemeClr val="bg1"/>
                </a:solidFill>
              </a:rPr>
              <a:t>.</a:t>
            </a:r>
          </a:p>
          <a:p>
            <a:r>
              <a:rPr lang="el-GR" dirty="0" smtClean="0">
                <a:solidFill>
                  <a:schemeClr val="bg1"/>
                </a:solidFill>
              </a:rPr>
              <a:t>Βρογχοσκόπηση ΚΦ , </a:t>
            </a:r>
            <a:r>
              <a:rPr lang="en-US" dirty="0" smtClean="0">
                <a:solidFill>
                  <a:schemeClr val="bg1"/>
                </a:solidFill>
              </a:rPr>
              <a:t>PCR TB </a:t>
            </a:r>
            <a:r>
              <a:rPr lang="el-GR" dirty="0" err="1" smtClean="0">
                <a:solidFill>
                  <a:schemeClr val="bg1"/>
                </a:solidFill>
              </a:rPr>
              <a:t>αρνητικο</a:t>
            </a:r>
            <a:r>
              <a:rPr lang="el-GR" dirty="0" smtClean="0">
                <a:solidFill>
                  <a:schemeClr val="bg1"/>
                </a:solidFill>
              </a:rPr>
              <a:t> , </a:t>
            </a:r>
            <a:r>
              <a:rPr lang="el-GR" dirty="0" err="1" smtClean="0">
                <a:solidFill>
                  <a:schemeClr val="bg1"/>
                </a:solidFill>
              </a:rPr>
              <a:t>καλλιεργεις</a:t>
            </a:r>
            <a:r>
              <a:rPr lang="el-GR" dirty="0" smtClean="0">
                <a:solidFill>
                  <a:schemeClr val="bg1"/>
                </a:solidFill>
              </a:rPr>
              <a:t> </a:t>
            </a:r>
            <a:r>
              <a:rPr lang="el-GR" dirty="0" err="1" smtClean="0">
                <a:solidFill>
                  <a:schemeClr val="bg1"/>
                </a:solidFill>
              </a:rPr>
              <a:t>αρνητικες</a:t>
            </a:r>
            <a:r>
              <a:rPr lang="el-GR" dirty="0" smtClean="0">
                <a:solidFill>
                  <a:schemeClr val="bg1"/>
                </a:solidFill>
              </a:rPr>
              <a:t>.</a:t>
            </a:r>
            <a:endParaRPr lang="en-US" dirty="0" smtClean="0">
              <a:solidFill>
                <a:schemeClr val="bg1"/>
              </a:solidFill>
            </a:endParaRPr>
          </a:p>
          <a:p>
            <a:r>
              <a:rPr lang="en-US" dirty="0" smtClean="0">
                <a:solidFill>
                  <a:schemeClr val="bg1"/>
                </a:solidFill>
              </a:rPr>
              <a:t>Mantoux </a:t>
            </a:r>
            <a:r>
              <a:rPr lang="el-GR" dirty="0" smtClean="0">
                <a:solidFill>
                  <a:schemeClr val="bg1"/>
                </a:solidFill>
              </a:rPr>
              <a:t>εντονως </a:t>
            </a:r>
            <a:r>
              <a:rPr lang="el-GR" dirty="0" err="1" smtClean="0">
                <a:solidFill>
                  <a:schemeClr val="bg1"/>
                </a:solidFill>
              </a:rPr>
              <a:t>θετικο</a:t>
            </a:r>
            <a:r>
              <a:rPr lang="el-GR"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995194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95250" y="3494956"/>
            <a:ext cx="12096750" cy="86264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5763" y="3728492"/>
            <a:ext cx="895350" cy="369332"/>
          </a:xfrm>
          <a:prstGeom prst="rect">
            <a:avLst/>
          </a:prstGeom>
          <a:noFill/>
        </p:spPr>
        <p:txBody>
          <a:bodyPr wrap="square" rtlCol="0">
            <a:spAutoFit/>
          </a:bodyPr>
          <a:lstStyle/>
          <a:p>
            <a:r>
              <a:rPr lang="el-GR" dirty="0" smtClean="0"/>
              <a:t>ΔΕΚ14</a:t>
            </a:r>
            <a:endParaRPr lang="en-US" dirty="0"/>
          </a:p>
        </p:txBody>
      </p:sp>
      <p:sp>
        <p:nvSpPr>
          <p:cNvPr id="9" name="TextBox 8"/>
          <p:cNvSpPr txBox="1"/>
          <p:nvPr/>
        </p:nvSpPr>
        <p:spPr>
          <a:xfrm>
            <a:off x="2435506" y="3767415"/>
            <a:ext cx="895350" cy="369332"/>
          </a:xfrm>
          <a:prstGeom prst="rect">
            <a:avLst/>
          </a:prstGeom>
          <a:noFill/>
        </p:spPr>
        <p:txBody>
          <a:bodyPr wrap="square" rtlCol="0">
            <a:spAutoFit/>
          </a:bodyPr>
          <a:lstStyle/>
          <a:p>
            <a:r>
              <a:rPr lang="el-GR" dirty="0" smtClean="0"/>
              <a:t>ΓΕΝ 15</a:t>
            </a:r>
            <a:endParaRPr lang="en-US" dirty="0"/>
          </a:p>
        </p:txBody>
      </p:sp>
      <p:sp>
        <p:nvSpPr>
          <p:cNvPr id="10" name="TextBox 9"/>
          <p:cNvSpPr txBox="1"/>
          <p:nvPr/>
        </p:nvSpPr>
        <p:spPr>
          <a:xfrm>
            <a:off x="130969" y="2923443"/>
            <a:ext cx="1935956" cy="646331"/>
          </a:xfrm>
          <a:prstGeom prst="rect">
            <a:avLst/>
          </a:prstGeom>
          <a:noFill/>
        </p:spPr>
        <p:txBody>
          <a:bodyPr wrap="square" rtlCol="0">
            <a:spAutoFit/>
          </a:bodyPr>
          <a:lstStyle/>
          <a:p>
            <a:r>
              <a:rPr lang="el-GR" dirty="0">
                <a:solidFill>
                  <a:schemeClr val="bg1"/>
                </a:solidFill>
              </a:rPr>
              <a:t>οσφυαλγία , </a:t>
            </a:r>
            <a:endParaRPr lang="el-GR" dirty="0" smtClean="0">
              <a:solidFill>
                <a:schemeClr val="bg1"/>
              </a:solidFill>
            </a:endParaRPr>
          </a:p>
          <a:p>
            <a:r>
              <a:rPr lang="el-GR" dirty="0" smtClean="0">
                <a:solidFill>
                  <a:schemeClr val="bg1"/>
                </a:solidFill>
              </a:rPr>
              <a:t>ΔΕ </a:t>
            </a:r>
            <a:r>
              <a:rPr lang="el-GR" dirty="0">
                <a:solidFill>
                  <a:schemeClr val="bg1"/>
                </a:solidFill>
              </a:rPr>
              <a:t>ισχιαλγία</a:t>
            </a:r>
            <a:endParaRPr lang="en-US" dirty="0">
              <a:solidFill>
                <a:schemeClr val="bg1"/>
              </a:solidFill>
            </a:endParaRPr>
          </a:p>
        </p:txBody>
      </p:sp>
      <p:cxnSp>
        <p:nvCxnSpPr>
          <p:cNvPr id="12" name="Straight Connector 11"/>
          <p:cNvCxnSpPr/>
          <p:nvPr/>
        </p:nvCxnSpPr>
        <p:spPr>
          <a:xfrm>
            <a:off x="1611086" y="1872343"/>
            <a:ext cx="27215" cy="46332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88305" y="4290923"/>
            <a:ext cx="2105025" cy="2308324"/>
          </a:xfrm>
          <a:prstGeom prst="rect">
            <a:avLst/>
          </a:prstGeom>
          <a:noFill/>
        </p:spPr>
        <p:txBody>
          <a:bodyPr wrap="square" rtlCol="0">
            <a:spAutoFit/>
          </a:bodyPr>
          <a:lstStyle/>
          <a:p>
            <a:r>
              <a:rPr lang="en-US" dirty="0">
                <a:solidFill>
                  <a:schemeClr val="bg1"/>
                </a:solidFill>
              </a:rPr>
              <a:t>CT </a:t>
            </a:r>
            <a:r>
              <a:rPr lang="el-GR" dirty="0">
                <a:solidFill>
                  <a:schemeClr val="bg1"/>
                </a:solidFill>
              </a:rPr>
              <a:t>ΟΜΣΣ  λοιμώδης </a:t>
            </a:r>
            <a:r>
              <a:rPr lang="el-GR" dirty="0" err="1">
                <a:solidFill>
                  <a:schemeClr val="bg1"/>
                </a:solidFill>
              </a:rPr>
              <a:t>σπονδυλοδισκιτιδα</a:t>
            </a:r>
            <a:r>
              <a:rPr lang="el-GR" dirty="0">
                <a:solidFill>
                  <a:schemeClr val="bg1"/>
                </a:solidFill>
              </a:rPr>
              <a:t> ΟΜΣΣ  </a:t>
            </a:r>
            <a:r>
              <a:rPr lang="el-GR" dirty="0" smtClean="0">
                <a:solidFill>
                  <a:schemeClr val="bg1"/>
                </a:solidFill>
              </a:rPr>
              <a:t>με </a:t>
            </a:r>
            <a:r>
              <a:rPr lang="el-GR" dirty="0">
                <a:solidFill>
                  <a:schemeClr val="bg1"/>
                </a:solidFill>
              </a:rPr>
              <a:t>προσβολή μαλακών ιστών – οστών </a:t>
            </a:r>
            <a:r>
              <a:rPr lang="el-GR" dirty="0" smtClean="0">
                <a:solidFill>
                  <a:schemeClr val="bg1"/>
                </a:solidFill>
              </a:rPr>
              <a:t>–αρθρώσεων  </a:t>
            </a:r>
          </a:p>
          <a:p>
            <a:endParaRPr lang="el-GR" dirty="0">
              <a:solidFill>
                <a:schemeClr val="bg1"/>
              </a:solidFill>
            </a:endParaRPr>
          </a:p>
          <a:p>
            <a:r>
              <a:rPr lang="el-GR" dirty="0" smtClean="0">
                <a:solidFill>
                  <a:schemeClr val="bg1"/>
                </a:solidFill>
              </a:rPr>
              <a:t>υπόνοια </a:t>
            </a:r>
            <a:r>
              <a:rPr lang="el-GR" dirty="0">
                <a:solidFill>
                  <a:schemeClr val="bg1"/>
                </a:solidFill>
              </a:rPr>
              <a:t>για ΤΒ</a:t>
            </a:r>
            <a:r>
              <a:rPr lang="el-GR" dirty="0" smtClean="0">
                <a:solidFill>
                  <a:schemeClr val="bg1"/>
                </a:solidFill>
              </a:rPr>
              <a:t>.</a:t>
            </a:r>
          </a:p>
          <a:p>
            <a:endParaRPr lang="en-US" dirty="0"/>
          </a:p>
        </p:txBody>
      </p:sp>
      <p:sp>
        <p:nvSpPr>
          <p:cNvPr id="14" name="TextBox 13"/>
          <p:cNvSpPr txBox="1"/>
          <p:nvPr/>
        </p:nvSpPr>
        <p:spPr>
          <a:xfrm>
            <a:off x="4784822" y="3702849"/>
            <a:ext cx="895350" cy="369332"/>
          </a:xfrm>
          <a:prstGeom prst="rect">
            <a:avLst/>
          </a:prstGeom>
          <a:noFill/>
        </p:spPr>
        <p:txBody>
          <a:bodyPr wrap="square" rtlCol="0">
            <a:spAutoFit/>
          </a:bodyPr>
          <a:lstStyle/>
          <a:p>
            <a:r>
              <a:rPr lang="el-GR" dirty="0" smtClean="0"/>
              <a:t>ΦΕΒ15</a:t>
            </a:r>
            <a:endParaRPr lang="en-US" dirty="0"/>
          </a:p>
        </p:txBody>
      </p:sp>
      <p:sp>
        <p:nvSpPr>
          <p:cNvPr id="15" name="TextBox 14"/>
          <p:cNvSpPr txBox="1"/>
          <p:nvPr/>
        </p:nvSpPr>
        <p:spPr>
          <a:xfrm>
            <a:off x="4033835" y="4173271"/>
            <a:ext cx="3048000" cy="2585323"/>
          </a:xfrm>
          <a:prstGeom prst="rect">
            <a:avLst/>
          </a:prstGeom>
          <a:noFill/>
        </p:spPr>
        <p:txBody>
          <a:bodyPr wrap="square" rtlCol="0">
            <a:spAutoFit/>
          </a:bodyPr>
          <a:lstStyle/>
          <a:p>
            <a:r>
              <a:rPr lang="el-GR" dirty="0" err="1" smtClean="0">
                <a:solidFill>
                  <a:schemeClr val="bg1"/>
                </a:solidFill>
              </a:rPr>
              <a:t>πολυλοβωδης</a:t>
            </a:r>
            <a:r>
              <a:rPr lang="el-GR" dirty="0" smtClean="0">
                <a:solidFill>
                  <a:schemeClr val="bg1"/>
                </a:solidFill>
              </a:rPr>
              <a:t> </a:t>
            </a:r>
            <a:r>
              <a:rPr lang="el-GR" dirty="0" err="1">
                <a:solidFill>
                  <a:schemeClr val="bg1"/>
                </a:solidFill>
              </a:rPr>
              <a:t>παρασπονδυλικη</a:t>
            </a:r>
            <a:r>
              <a:rPr lang="el-GR" dirty="0">
                <a:solidFill>
                  <a:schemeClr val="bg1"/>
                </a:solidFill>
              </a:rPr>
              <a:t> </a:t>
            </a:r>
            <a:r>
              <a:rPr lang="el-GR" dirty="0" err="1" smtClean="0">
                <a:solidFill>
                  <a:schemeClr val="bg1"/>
                </a:solidFill>
              </a:rPr>
              <a:t>μαζα</a:t>
            </a:r>
            <a:endParaRPr lang="en-US" dirty="0" smtClean="0">
              <a:solidFill>
                <a:schemeClr val="bg1"/>
              </a:solidFill>
            </a:endParaRPr>
          </a:p>
          <a:p>
            <a:r>
              <a:rPr lang="el-GR" dirty="0" smtClean="0">
                <a:solidFill>
                  <a:schemeClr val="bg1"/>
                </a:solidFill>
              </a:rPr>
              <a:t> </a:t>
            </a:r>
            <a:r>
              <a:rPr lang="el-GR" dirty="0">
                <a:solidFill>
                  <a:schemeClr val="bg1"/>
                </a:solidFill>
              </a:rPr>
              <a:t>δ 60</a:t>
            </a:r>
            <a:r>
              <a:rPr lang="en-US" dirty="0">
                <a:solidFill>
                  <a:schemeClr val="bg1"/>
                </a:solidFill>
              </a:rPr>
              <a:t> mm </a:t>
            </a:r>
            <a:r>
              <a:rPr lang="el-GR" dirty="0" err="1">
                <a:solidFill>
                  <a:schemeClr val="bg1"/>
                </a:solidFill>
              </a:rPr>
              <a:t>δεξια</a:t>
            </a:r>
            <a:r>
              <a:rPr lang="el-GR" dirty="0">
                <a:solidFill>
                  <a:schemeClr val="bg1"/>
                </a:solidFill>
              </a:rPr>
              <a:t> </a:t>
            </a:r>
            <a:endParaRPr lang="en-US" dirty="0" smtClean="0">
              <a:solidFill>
                <a:schemeClr val="bg1"/>
              </a:solidFill>
            </a:endParaRPr>
          </a:p>
          <a:p>
            <a:r>
              <a:rPr lang="el-GR" dirty="0" smtClean="0">
                <a:solidFill>
                  <a:schemeClr val="bg1"/>
                </a:solidFill>
              </a:rPr>
              <a:t>στο </a:t>
            </a:r>
            <a:r>
              <a:rPr lang="el-GR" dirty="0">
                <a:solidFill>
                  <a:schemeClr val="bg1"/>
                </a:solidFill>
              </a:rPr>
              <a:t>ύψος Ο4 με </a:t>
            </a:r>
            <a:endParaRPr lang="en-US" dirty="0" smtClean="0">
              <a:solidFill>
                <a:schemeClr val="bg1"/>
              </a:solidFill>
            </a:endParaRPr>
          </a:p>
          <a:p>
            <a:r>
              <a:rPr lang="el-GR" dirty="0" err="1" smtClean="0">
                <a:solidFill>
                  <a:schemeClr val="bg1"/>
                </a:solidFill>
              </a:rPr>
              <a:t>σημαντικη</a:t>
            </a:r>
            <a:r>
              <a:rPr lang="el-GR" dirty="0" smtClean="0">
                <a:solidFill>
                  <a:schemeClr val="bg1"/>
                </a:solidFill>
              </a:rPr>
              <a:t> </a:t>
            </a:r>
            <a:r>
              <a:rPr lang="el-GR" dirty="0" err="1">
                <a:solidFill>
                  <a:schemeClr val="bg1"/>
                </a:solidFill>
              </a:rPr>
              <a:t>μειωση</a:t>
            </a:r>
            <a:r>
              <a:rPr lang="el-GR" dirty="0">
                <a:solidFill>
                  <a:schemeClr val="bg1"/>
                </a:solidFill>
              </a:rPr>
              <a:t> </a:t>
            </a:r>
            <a:endParaRPr lang="en-US" dirty="0" smtClean="0">
              <a:solidFill>
                <a:schemeClr val="bg1"/>
              </a:solidFill>
            </a:endParaRPr>
          </a:p>
          <a:p>
            <a:r>
              <a:rPr lang="el-GR" dirty="0" err="1" smtClean="0">
                <a:solidFill>
                  <a:schemeClr val="bg1"/>
                </a:solidFill>
              </a:rPr>
              <a:t>ευρους</a:t>
            </a:r>
            <a:r>
              <a:rPr lang="el-GR" dirty="0" smtClean="0">
                <a:solidFill>
                  <a:schemeClr val="bg1"/>
                </a:solidFill>
              </a:rPr>
              <a:t> </a:t>
            </a:r>
            <a:r>
              <a:rPr lang="el-GR" dirty="0" err="1" smtClean="0">
                <a:solidFill>
                  <a:schemeClr val="bg1"/>
                </a:solidFill>
              </a:rPr>
              <a:t>σπονδ</a:t>
            </a:r>
            <a:r>
              <a:rPr lang="el-GR" dirty="0" smtClean="0">
                <a:solidFill>
                  <a:schemeClr val="bg1"/>
                </a:solidFill>
              </a:rPr>
              <a:t> σωλήνα</a:t>
            </a:r>
            <a:endParaRPr lang="en-US" dirty="0" smtClean="0">
              <a:solidFill>
                <a:schemeClr val="bg1"/>
              </a:solidFill>
            </a:endParaRPr>
          </a:p>
          <a:p>
            <a:r>
              <a:rPr lang="el-GR" dirty="0" smtClean="0">
                <a:solidFill>
                  <a:schemeClr val="bg1"/>
                </a:solidFill>
              </a:rPr>
              <a:t> </a:t>
            </a:r>
            <a:r>
              <a:rPr lang="el-GR" dirty="0">
                <a:solidFill>
                  <a:schemeClr val="bg1"/>
                </a:solidFill>
              </a:rPr>
              <a:t>και </a:t>
            </a:r>
            <a:r>
              <a:rPr lang="el-GR" dirty="0" err="1">
                <a:solidFill>
                  <a:schemeClr val="bg1"/>
                </a:solidFill>
              </a:rPr>
              <a:t>εγκυστωμενο</a:t>
            </a:r>
            <a:r>
              <a:rPr lang="el-GR" dirty="0">
                <a:solidFill>
                  <a:schemeClr val="bg1"/>
                </a:solidFill>
              </a:rPr>
              <a:t> υγρό </a:t>
            </a:r>
            <a:endParaRPr lang="el-GR" dirty="0" smtClean="0">
              <a:solidFill>
                <a:schemeClr val="bg1"/>
              </a:solidFill>
            </a:endParaRPr>
          </a:p>
          <a:p>
            <a:endParaRPr lang="el-GR" dirty="0">
              <a:solidFill>
                <a:schemeClr val="bg1"/>
              </a:solidFill>
            </a:endParaRPr>
          </a:p>
          <a:p>
            <a:r>
              <a:rPr lang="el-GR" dirty="0" smtClean="0">
                <a:solidFill>
                  <a:schemeClr val="bg1"/>
                </a:solidFill>
              </a:rPr>
              <a:t>ισχυρή </a:t>
            </a:r>
            <a:r>
              <a:rPr lang="el-GR" dirty="0">
                <a:solidFill>
                  <a:schemeClr val="bg1"/>
                </a:solidFill>
              </a:rPr>
              <a:t>υπόνοια  ΤΒ</a:t>
            </a:r>
            <a:endParaRPr lang="en-US" dirty="0"/>
          </a:p>
        </p:txBody>
      </p:sp>
      <p:sp>
        <p:nvSpPr>
          <p:cNvPr id="16" name="TextBox 15"/>
          <p:cNvSpPr txBox="1"/>
          <p:nvPr/>
        </p:nvSpPr>
        <p:spPr>
          <a:xfrm>
            <a:off x="4809232" y="3254990"/>
            <a:ext cx="898336" cy="369332"/>
          </a:xfrm>
          <a:prstGeom prst="rect">
            <a:avLst/>
          </a:prstGeom>
          <a:noFill/>
        </p:spPr>
        <p:txBody>
          <a:bodyPr wrap="square" rtlCol="0">
            <a:spAutoFit/>
          </a:bodyPr>
          <a:lstStyle/>
          <a:p>
            <a:r>
              <a:rPr lang="en-US" dirty="0">
                <a:solidFill>
                  <a:schemeClr val="bg1"/>
                </a:solidFill>
              </a:rPr>
              <a:t>MRI  </a:t>
            </a:r>
            <a:endParaRPr lang="en-US" dirty="0"/>
          </a:p>
        </p:txBody>
      </p:sp>
      <p:cxnSp>
        <p:nvCxnSpPr>
          <p:cNvPr id="17" name="Straight Connector 16"/>
          <p:cNvCxnSpPr/>
          <p:nvPr/>
        </p:nvCxnSpPr>
        <p:spPr>
          <a:xfrm>
            <a:off x="3940629" y="1872343"/>
            <a:ext cx="24151" cy="46332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90750" y="3232426"/>
            <a:ext cx="1143000" cy="369332"/>
          </a:xfrm>
          <a:prstGeom prst="rect">
            <a:avLst/>
          </a:prstGeom>
          <a:noFill/>
        </p:spPr>
        <p:txBody>
          <a:bodyPr wrap="square" rtlCol="0">
            <a:spAutoFit/>
          </a:bodyPr>
          <a:lstStyle/>
          <a:p>
            <a:r>
              <a:rPr lang="en-US" dirty="0">
                <a:solidFill>
                  <a:schemeClr val="bg1"/>
                </a:solidFill>
              </a:rPr>
              <a:t>CT </a:t>
            </a:r>
            <a:r>
              <a:rPr lang="el-GR" dirty="0">
                <a:solidFill>
                  <a:schemeClr val="bg1"/>
                </a:solidFill>
              </a:rPr>
              <a:t>ΟΜΣΣ</a:t>
            </a:r>
            <a:endParaRPr lang="en-US" dirty="0"/>
          </a:p>
        </p:txBody>
      </p:sp>
      <p:sp>
        <p:nvSpPr>
          <p:cNvPr id="19" name="Down Arrow 18"/>
          <p:cNvSpPr/>
          <p:nvPr/>
        </p:nvSpPr>
        <p:spPr>
          <a:xfrm>
            <a:off x="2470545" y="5715000"/>
            <a:ext cx="171450" cy="25701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809232" y="6219668"/>
            <a:ext cx="171450" cy="25701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6311339" y="1872343"/>
            <a:ext cx="2676" cy="46896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14015" y="4235246"/>
            <a:ext cx="2183611" cy="1477328"/>
          </a:xfrm>
          <a:prstGeom prst="rect">
            <a:avLst/>
          </a:prstGeom>
          <a:noFill/>
        </p:spPr>
        <p:txBody>
          <a:bodyPr wrap="square" rtlCol="0">
            <a:spAutoFit/>
          </a:bodyPr>
          <a:lstStyle/>
          <a:p>
            <a:r>
              <a:rPr lang="el-GR" dirty="0" smtClean="0">
                <a:solidFill>
                  <a:schemeClr val="bg1"/>
                </a:solidFill>
              </a:rPr>
              <a:t>μη </a:t>
            </a:r>
            <a:r>
              <a:rPr lang="el-GR" dirty="0" err="1">
                <a:solidFill>
                  <a:schemeClr val="bg1"/>
                </a:solidFill>
              </a:rPr>
              <a:t>ειδικη</a:t>
            </a:r>
            <a:r>
              <a:rPr lang="el-GR" dirty="0">
                <a:solidFill>
                  <a:schemeClr val="bg1"/>
                </a:solidFill>
              </a:rPr>
              <a:t> φλεγμονή με ινώδη στοιχεία . </a:t>
            </a:r>
            <a:r>
              <a:rPr lang="en-US" dirty="0">
                <a:solidFill>
                  <a:schemeClr val="bg1"/>
                </a:solidFill>
              </a:rPr>
              <a:t>PCR </a:t>
            </a:r>
            <a:r>
              <a:rPr lang="el-GR" dirty="0">
                <a:solidFill>
                  <a:schemeClr val="bg1"/>
                </a:solidFill>
              </a:rPr>
              <a:t>για </a:t>
            </a:r>
            <a:r>
              <a:rPr lang="el-GR" dirty="0" smtClean="0">
                <a:solidFill>
                  <a:schemeClr val="bg1"/>
                </a:solidFill>
              </a:rPr>
              <a:t>ΤΒ</a:t>
            </a:r>
            <a:r>
              <a:rPr lang="en-US" dirty="0" smtClean="0">
                <a:solidFill>
                  <a:schemeClr val="bg1"/>
                </a:solidFill>
              </a:rPr>
              <a:t>, </a:t>
            </a:r>
            <a:r>
              <a:rPr lang="el-GR" dirty="0" smtClean="0">
                <a:solidFill>
                  <a:schemeClr val="bg1"/>
                </a:solidFill>
              </a:rPr>
              <a:t>αρνητικό</a:t>
            </a:r>
            <a:r>
              <a:rPr lang="el-GR" dirty="0">
                <a:solidFill>
                  <a:schemeClr val="bg1"/>
                </a:solidFill>
              </a:rPr>
              <a:t>. </a:t>
            </a:r>
            <a:r>
              <a:rPr lang="el-GR" dirty="0" smtClean="0">
                <a:solidFill>
                  <a:schemeClr val="bg1"/>
                </a:solidFill>
              </a:rPr>
              <a:t>Καλλιέργειες</a:t>
            </a:r>
            <a:r>
              <a:rPr lang="en-US" dirty="0" smtClean="0">
                <a:solidFill>
                  <a:schemeClr val="bg1"/>
                </a:solidFill>
              </a:rPr>
              <a:t> </a:t>
            </a:r>
            <a:r>
              <a:rPr lang="el-GR" dirty="0" smtClean="0">
                <a:solidFill>
                  <a:schemeClr val="bg1"/>
                </a:solidFill>
              </a:rPr>
              <a:t>αρνητικές</a:t>
            </a:r>
            <a:endParaRPr lang="en-US" dirty="0"/>
          </a:p>
        </p:txBody>
      </p:sp>
      <p:sp>
        <p:nvSpPr>
          <p:cNvPr id="23" name="TextBox 22"/>
          <p:cNvSpPr txBox="1"/>
          <p:nvPr/>
        </p:nvSpPr>
        <p:spPr>
          <a:xfrm>
            <a:off x="6180373" y="3001212"/>
            <a:ext cx="2183610" cy="646331"/>
          </a:xfrm>
          <a:prstGeom prst="rect">
            <a:avLst/>
          </a:prstGeom>
          <a:noFill/>
        </p:spPr>
        <p:txBody>
          <a:bodyPr wrap="square" rtlCol="0">
            <a:spAutoFit/>
          </a:bodyPr>
          <a:lstStyle/>
          <a:p>
            <a:pPr algn="ctr"/>
            <a:r>
              <a:rPr lang="en-US" dirty="0">
                <a:solidFill>
                  <a:schemeClr val="bg1"/>
                </a:solidFill>
              </a:rPr>
              <a:t>CT guided </a:t>
            </a:r>
            <a:r>
              <a:rPr lang="en-US" dirty="0" smtClean="0">
                <a:solidFill>
                  <a:schemeClr val="bg1"/>
                </a:solidFill>
              </a:rPr>
              <a:t>biopsy</a:t>
            </a:r>
            <a:r>
              <a:rPr lang="el-GR" dirty="0" smtClean="0">
                <a:solidFill>
                  <a:schemeClr val="bg1"/>
                </a:solidFill>
              </a:rPr>
              <a:t> </a:t>
            </a:r>
            <a:r>
              <a:rPr lang="en-US" dirty="0" smtClean="0">
                <a:solidFill>
                  <a:schemeClr val="bg1"/>
                </a:solidFill>
              </a:rPr>
              <a:t>aspiration </a:t>
            </a:r>
            <a:endParaRPr lang="en-US" dirty="0"/>
          </a:p>
        </p:txBody>
      </p:sp>
      <p:sp>
        <p:nvSpPr>
          <p:cNvPr id="24" name="TextBox 23"/>
          <p:cNvSpPr txBox="1"/>
          <p:nvPr/>
        </p:nvSpPr>
        <p:spPr>
          <a:xfrm>
            <a:off x="6510471" y="3741611"/>
            <a:ext cx="895350" cy="369332"/>
          </a:xfrm>
          <a:prstGeom prst="rect">
            <a:avLst/>
          </a:prstGeom>
          <a:noFill/>
        </p:spPr>
        <p:txBody>
          <a:bodyPr wrap="square" rtlCol="0">
            <a:spAutoFit/>
          </a:bodyPr>
          <a:lstStyle/>
          <a:p>
            <a:r>
              <a:rPr lang="el-GR" dirty="0" smtClean="0"/>
              <a:t>ΑΠΡ15</a:t>
            </a:r>
            <a:endParaRPr lang="en-US" dirty="0"/>
          </a:p>
        </p:txBody>
      </p:sp>
      <p:sp>
        <p:nvSpPr>
          <p:cNvPr id="28" name="Title 1"/>
          <p:cNvSpPr>
            <a:spLocks noGrp="1"/>
          </p:cNvSpPr>
          <p:nvPr>
            <p:ph type="title"/>
          </p:nvPr>
        </p:nvSpPr>
        <p:spPr>
          <a:xfrm>
            <a:off x="657225" y="83422"/>
            <a:ext cx="10972800" cy="1143000"/>
          </a:xfrm>
        </p:spPr>
        <p:txBody>
          <a:bodyPr/>
          <a:lstStyle/>
          <a:p>
            <a:pPr algn="l"/>
            <a:r>
              <a:rPr lang="el-GR" dirty="0" smtClean="0">
                <a:solidFill>
                  <a:schemeClr val="bg1"/>
                </a:solidFill>
              </a:rPr>
              <a:t>ΚΤ , </a:t>
            </a:r>
            <a:r>
              <a:rPr lang="en-US" dirty="0" smtClean="0">
                <a:solidFill>
                  <a:schemeClr val="bg1"/>
                </a:solidFill>
              </a:rPr>
              <a:t>A, </a:t>
            </a:r>
            <a:r>
              <a:rPr lang="el-GR" dirty="0" smtClean="0">
                <a:solidFill>
                  <a:schemeClr val="bg1"/>
                </a:solidFill>
              </a:rPr>
              <a:t>30/06/1975 , ΒΟΥΛΓΑΡΙΑ</a:t>
            </a:r>
            <a:endParaRPr lang="en-US" dirty="0">
              <a:solidFill>
                <a:schemeClr val="bg1"/>
              </a:solidFill>
            </a:endParaRPr>
          </a:p>
        </p:txBody>
      </p:sp>
      <p:cxnSp>
        <p:nvCxnSpPr>
          <p:cNvPr id="29" name="Straight Connector 28"/>
          <p:cNvCxnSpPr/>
          <p:nvPr/>
        </p:nvCxnSpPr>
        <p:spPr>
          <a:xfrm>
            <a:off x="8443310" y="1872343"/>
            <a:ext cx="0" cy="46332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508300" y="4234088"/>
            <a:ext cx="3683700" cy="923330"/>
          </a:xfrm>
          <a:prstGeom prst="rect">
            <a:avLst/>
          </a:prstGeom>
          <a:noFill/>
        </p:spPr>
        <p:txBody>
          <a:bodyPr wrap="square" rtlCol="0">
            <a:spAutoFit/>
          </a:bodyPr>
          <a:lstStyle/>
          <a:p>
            <a:pPr marL="285750" indent="-285750">
              <a:buFont typeface="Arial" panose="020B0604020202020204" pitchFamily="34" charset="0"/>
              <a:buChar char="•"/>
            </a:pPr>
            <a:r>
              <a:rPr lang="el-GR" dirty="0">
                <a:solidFill>
                  <a:schemeClr val="bg1"/>
                </a:solidFill>
              </a:rPr>
              <a:t>Πλήρης εργαστηριακός </a:t>
            </a:r>
            <a:r>
              <a:rPr lang="el-GR" dirty="0" err="1">
                <a:solidFill>
                  <a:schemeClr val="bg1"/>
                </a:solidFill>
              </a:rPr>
              <a:t>ελεγχος</a:t>
            </a:r>
            <a:r>
              <a:rPr lang="el-GR" dirty="0">
                <a:solidFill>
                  <a:schemeClr val="bg1"/>
                </a:solidFill>
              </a:rPr>
              <a:t> – </a:t>
            </a:r>
            <a:r>
              <a:rPr lang="el-GR" dirty="0" err="1">
                <a:solidFill>
                  <a:schemeClr val="bg1"/>
                </a:solidFill>
              </a:rPr>
              <a:t>φλεγμονωδεις</a:t>
            </a:r>
            <a:r>
              <a:rPr lang="el-GR" dirty="0">
                <a:solidFill>
                  <a:schemeClr val="bg1"/>
                </a:solidFill>
              </a:rPr>
              <a:t> </a:t>
            </a:r>
            <a:r>
              <a:rPr lang="el-GR" dirty="0" err="1">
                <a:solidFill>
                  <a:schemeClr val="bg1"/>
                </a:solidFill>
              </a:rPr>
              <a:t>δεικτες</a:t>
            </a:r>
            <a:r>
              <a:rPr lang="el-GR" dirty="0">
                <a:solidFill>
                  <a:schemeClr val="bg1"/>
                </a:solidFill>
              </a:rPr>
              <a:t> – ΚΦ.</a:t>
            </a:r>
            <a:r>
              <a:rPr lang="en-US" dirty="0">
                <a:solidFill>
                  <a:schemeClr val="bg1"/>
                </a:solidFill>
              </a:rPr>
              <a:t>  HIV neg. , </a:t>
            </a:r>
            <a:r>
              <a:rPr lang="el-GR" dirty="0" err="1">
                <a:solidFill>
                  <a:schemeClr val="bg1"/>
                </a:solidFill>
              </a:rPr>
              <a:t>ανοσοσφαιρινες</a:t>
            </a:r>
            <a:r>
              <a:rPr lang="el-GR" dirty="0">
                <a:solidFill>
                  <a:schemeClr val="bg1"/>
                </a:solidFill>
              </a:rPr>
              <a:t> – ΚΦ</a:t>
            </a:r>
            <a:endParaRPr lang="en-US" dirty="0"/>
          </a:p>
        </p:txBody>
      </p:sp>
      <p:sp>
        <p:nvSpPr>
          <p:cNvPr id="31" name="TextBox 30"/>
          <p:cNvSpPr txBox="1"/>
          <p:nvPr/>
        </p:nvSpPr>
        <p:spPr>
          <a:xfrm>
            <a:off x="8443310" y="1099142"/>
            <a:ext cx="35445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CXR , CT thorax – abdomen – </a:t>
            </a:r>
            <a:r>
              <a:rPr lang="el-GR" dirty="0" err="1">
                <a:solidFill>
                  <a:schemeClr val="bg1"/>
                </a:solidFill>
              </a:rPr>
              <a:t>στοιχεια</a:t>
            </a:r>
            <a:r>
              <a:rPr lang="el-GR" dirty="0">
                <a:solidFill>
                  <a:schemeClr val="bg1"/>
                </a:solidFill>
              </a:rPr>
              <a:t> παλιάς ΤΒ ΔΕ </a:t>
            </a:r>
            <a:r>
              <a:rPr lang="el-GR" dirty="0" err="1">
                <a:solidFill>
                  <a:schemeClr val="bg1"/>
                </a:solidFill>
              </a:rPr>
              <a:t>κορυφης</a:t>
            </a:r>
            <a:r>
              <a:rPr lang="el-GR" dirty="0">
                <a:solidFill>
                  <a:schemeClr val="bg1"/>
                </a:solidFill>
              </a:rPr>
              <a:t> , </a:t>
            </a:r>
            <a:r>
              <a:rPr lang="el-GR" dirty="0" err="1">
                <a:solidFill>
                  <a:schemeClr val="bg1"/>
                </a:solidFill>
              </a:rPr>
              <a:t>μικρη</a:t>
            </a:r>
            <a:r>
              <a:rPr lang="el-GR" dirty="0">
                <a:solidFill>
                  <a:schemeClr val="bg1"/>
                </a:solidFill>
              </a:rPr>
              <a:t> </a:t>
            </a:r>
            <a:r>
              <a:rPr lang="el-GR" dirty="0" err="1">
                <a:solidFill>
                  <a:schemeClr val="bg1"/>
                </a:solidFill>
              </a:rPr>
              <a:t>υποηχοικη</a:t>
            </a:r>
            <a:r>
              <a:rPr lang="el-GR" dirty="0">
                <a:solidFill>
                  <a:schemeClr val="bg1"/>
                </a:solidFill>
              </a:rPr>
              <a:t> </a:t>
            </a:r>
            <a:r>
              <a:rPr lang="el-GR" dirty="0" err="1">
                <a:solidFill>
                  <a:schemeClr val="bg1"/>
                </a:solidFill>
              </a:rPr>
              <a:t>κυστη</a:t>
            </a:r>
            <a:r>
              <a:rPr lang="el-GR" dirty="0">
                <a:solidFill>
                  <a:schemeClr val="bg1"/>
                </a:solidFill>
              </a:rPr>
              <a:t> ΑΡ </a:t>
            </a:r>
            <a:r>
              <a:rPr lang="el-GR" dirty="0" err="1">
                <a:solidFill>
                  <a:schemeClr val="bg1"/>
                </a:solidFill>
              </a:rPr>
              <a:t>λοβου</a:t>
            </a:r>
            <a:r>
              <a:rPr lang="el-GR" dirty="0">
                <a:solidFill>
                  <a:schemeClr val="bg1"/>
                </a:solidFill>
              </a:rPr>
              <a:t> ήπατος , </a:t>
            </a:r>
            <a:r>
              <a:rPr lang="el-GR" dirty="0" err="1">
                <a:solidFill>
                  <a:schemeClr val="bg1"/>
                </a:solidFill>
              </a:rPr>
              <a:t>πολλαπλα</a:t>
            </a:r>
            <a:r>
              <a:rPr lang="el-GR" dirty="0">
                <a:solidFill>
                  <a:schemeClr val="bg1"/>
                </a:solidFill>
              </a:rPr>
              <a:t> </a:t>
            </a:r>
            <a:r>
              <a:rPr lang="el-GR" dirty="0" err="1">
                <a:solidFill>
                  <a:schemeClr val="bg1"/>
                </a:solidFill>
              </a:rPr>
              <a:t>επασβεστωμενα</a:t>
            </a:r>
            <a:r>
              <a:rPr lang="el-GR" dirty="0">
                <a:solidFill>
                  <a:schemeClr val="bg1"/>
                </a:solidFill>
              </a:rPr>
              <a:t> </a:t>
            </a:r>
            <a:r>
              <a:rPr lang="el-GR" dirty="0" err="1">
                <a:solidFill>
                  <a:schemeClr val="bg1"/>
                </a:solidFill>
              </a:rPr>
              <a:t>οζιδια</a:t>
            </a:r>
            <a:r>
              <a:rPr lang="el-GR" dirty="0">
                <a:solidFill>
                  <a:schemeClr val="bg1"/>
                </a:solidFill>
              </a:rPr>
              <a:t> ΔΕ </a:t>
            </a:r>
            <a:r>
              <a:rPr lang="el-GR" dirty="0" err="1">
                <a:solidFill>
                  <a:schemeClr val="bg1"/>
                </a:solidFill>
              </a:rPr>
              <a:t>κορυφης</a:t>
            </a:r>
            <a:r>
              <a:rPr lang="el-GR" dirty="0">
                <a:solidFill>
                  <a:schemeClr val="bg1"/>
                </a:solidFill>
              </a:rPr>
              <a:t> </a:t>
            </a:r>
            <a:r>
              <a:rPr lang="el-GR" dirty="0" err="1">
                <a:solidFill>
                  <a:schemeClr val="bg1"/>
                </a:solidFill>
              </a:rPr>
              <a:t>συμβατα</a:t>
            </a:r>
            <a:r>
              <a:rPr lang="el-GR" dirty="0">
                <a:solidFill>
                  <a:schemeClr val="bg1"/>
                </a:solidFill>
              </a:rPr>
              <a:t> με </a:t>
            </a:r>
            <a:r>
              <a:rPr lang="el-GR" dirty="0" err="1">
                <a:solidFill>
                  <a:schemeClr val="bg1"/>
                </a:solidFill>
              </a:rPr>
              <a:t>κοκκιωματα</a:t>
            </a:r>
            <a:r>
              <a:rPr lang="el-GR" dirty="0">
                <a:solidFill>
                  <a:schemeClr val="bg1"/>
                </a:solidFill>
              </a:rPr>
              <a:t> , </a:t>
            </a:r>
            <a:r>
              <a:rPr lang="el-GR" dirty="0" err="1">
                <a:solidFill>
                  <a:schemeClr val="bg1"/>
                </a:solidFill>
              </a:rPr>
              <a:t>χωρις</a:t>
            </a:r>
            <a:r>
              <a:rPr lang="el-GR" dirty="0">
                <a:solidFill>
                  <a:schemeClr val="bg1"/>
                </a:solidFill>
              </a:rPr>
              <a:t> </a:t>
            </a:r>
            <a:r>
              <a:rPr lang="el-GR" dirty="0" err="1">
                <a:solidFill>
                  <a:schemeClr val="bg1"/>
                </a:solidFill>
              </a:rPr>
              <a:t>λεμφαδενες</a:t>
            </a:r>
            <a:r>
              <a:rPr lang="el-GR" dirty="0">
                <a:solidFill>
                  <a:schemeClr val="bg1"/>
                </a:solidFill>
              </a:rPr>
              <a:t> </a:t>
            </a:r>
            <a:r>
              <a:rPr lang="el-GR" dirty="0" err="1">
                <a:solidFill>
                  <a:schemeClr val="bg1"/>
                </a:solidFill>
              </a:rPr>
              <a:t>μεσοθωρακιου</a:t>
            </a:r>
            <a:endParaRPr lang="en-US" dirty="0"/>
          </a:p>
        </p:txBody>
      </p:sp>
      <p:sp>
        <p:nvSpPr>
          <p:cNvPr id="36" name="TextBox 35"/>
          <p:cNvSpPr txBox="1"/>
          <p:nvPr/>
        </p:nvSpPr>
        <p:spPr>
          <a:xfrm>
            <a:off x="8576953" y="5296338"/>
            <a:ext cx="3737610" cy="923330"/>
          </a:xfrm>
          <a:prstGeom prst="rect">
            <a:avLst/>
          </a:prstGeom>
          <a:noFill/>
        </p:spPr>
        <p:txBody>
          <a:bodyPr wrap="square" rtlCol="0">
            <a:spAutoFit/>
          </a:bodyPr>
          <a:lstStyle/>
          <a:p>
            <a:pPr marL="285750" indent="-285750">
              <a:buFont typeface="Arial" panose="020B0604020202020204" pitchFamily="34" charset="0"/>
              <a:buChar char="•"/>
            </a:pPr>
            <a:r>
              <a:rPr lang="el-GR" dirty="0">
                <a:solidFill>
                  <a:schemeClr val="bg1"/>
                </a:solidFill>
              </a:rPr>
              <a:t>Βρογχοσκόπηση ΚΦ , </a:t>
            </a:r>
            <a:r>
              <a:rPr lang="en-US" dirty="0">
                <a:solidFill>
                  <a:schemeClr val="bg1"/>
                </a:solidFill>
              </a:rPr>
              <a:t>PCR TB </a:t>
            </a:r>
            <a:r>
              <a:rPr lang="el-GR" dirty="0" err="1">
                <a:solidFill>
                  <a:schemeClr val="bg1"/>
                </a:solidFill>
              </a:rPr>
              <a:t>αρνητικο</a:t>
            </a:r>
            <a:r>
              <a:rPr lang="el-GR" dirty="0">
                <a:solidFill>
                  <a:schemeClr val="bg1"/>
                </a:solidFill>
              </a:rPr>
              <a:t> , </a:t>
            </a:r>
            <a:r>
              <a:rPr lang="el-GR" dirty="0" err="1">
                <a:solidFill>
                  <a:schemeClr val="bg1"/>
                </a:solidFill>
              </a:rPr>
              <a:t>καλλιεργεις</a:t>
            </a:r>
            <a:r>
              <a:rPr lang="el-GR" dirty="0">
                <a:solidFill>
                  <a:schemeClr val="bg1"/>
                </a:solidFill>
              </a:rPr>
              <a:t> </a:t>
            </a:r>
            <a:r>
              <a:rPr lang="el-GR" dirty="0" err="1">
                <a:solidFill>
                  <a:schemeClr val="bg1"/>
                </a:solidFill>
              </a:rPr>
              <a:t>αρνητικες</a:t>
            </a:r>
            <a:r>
              <a:rPr lang="el-GR" dirty="0">
                <a:solidFill>
                  <a:schemeClr val="bg1"/>
                </a:solidFill>
              </a:rPr>
              <a:t>.</a:t>
            </a:r>
            <a:endParaRPr lang="en-US" dirty="0">
              <a:solidFill>
                <a:schemeClr val="bg1"/>
              </a:solidFill>
            </a:endParaRPr>
          </a:p>
          <a:p>
            <a:endParaRPr lang="en-US" dirty="0"/>
          </a:p>
        </p:txBody>
      </p:sp>
      <p:sp>
        <p:nvSpPr>
          <p:cNvPr id="37" name="TextBox 36"/>
          <p:cNvSpPr txBox="1"/>
          <p:nvPr/>
        </p:nvSpPr>
        <p:spPr>
          <a:xfrm>
            <a:off x="8703038" y="6113873"/>
            <a:ext cx="2857327"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Mantoux </a:t>
            </a:r>
            <a:r>
              <a:rPr lang="el-GR" dirty="0">
                <a:solidFill>
                  <a:schemeClr val="bg1"/>
                </a:solidFill>
              </a:rPr>
              <a:t>εντονως </a:t>
            </a:r>
            <a:r>
              <a:rPr lang="el-GR" dirty="0" err="1">
                <a:solidFill>
                  <a:schemeClr val="bg1"/>
                </a:solidFill>
              </a:rPr>
              <a:t>θετικο</a:t>
            </a:r>
            <a:endParaRPr lang="en-US" dirty="0"/>
          </a:p>
        </p:txBody>
      </p:sp>
    </p:spTree>
    <p:extLst>
      <p:ext uri="{BB962C8B-B14F-4D97-AF65-F5344CB8AC3E}">
        <p14:creationId xmlns:p14="http://schemas.microsoft.com/office/powerpoint/2010/main" val="1270391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bg1"/>
                </a:solidFill>
              </a:rPr>
              <a:t>Τι </a:t>
            </a:r>
            <a:r>
              <a:rPr lang="el-GR" dirty="0" err="1" smtClean="0">
                <a:solidFill>
                  <a:schemeClr val="bg1"/>
                </a:solidFill>
              </a:rPr>
              <a:t>κανουμε</a:t>
            </a:r>
            <a:r>
              <a:rPr lang="el-GR" dirty="0" smtClean="0">
                <a:solidFill>
                  <a:schemeClr val="bg1"/>
                </a:solidFill>
              </a:rPr>
              <a:t> – </a:t>
            </a:r>
            <a:r>
              <a:rPr lang="el-GR" dirty="0" err="1" smtClean="0">
                <a:solidFill>
                  <a:schemeClr val="bg1"/>
                </a:solidFill>
              </a:rPr>
              <a:t>πολλοι</a:t>
            </a:r>
            <a:r>
              <a:rPr lang="el-GR" dirty="0" smtClean="0">
                <a:solidFill>
                  <a:schemeClr val="bg1"/>
                </a:solidFill>
              </a:rPr>
              <a:t> </a:t>
            </a:r>
            <a:r>
              <a:rPr lang="el-GR" dirty="0" err="1" smtClean="0">
                <a:solidFill>
                  <a:schemeClr val="bg1"/>
                </a:solidFill>
              </a:rPr>
              <a:t>ιατροι</a:t>
            </a:r>
            <a:r>
              <a:rPr lang="el-GR" dirty="0" smtClean="0">
                <a:solidFill>
                  <a:schemeClr val="bg1"/>
                </a:solidFill>
              </a:rPr>
              <a:t> – </a:t>
            </a:r>
            <a:r>
              <a:rPr lang="el-GR" dirty="0" err="1" smtClean="0">
                <a:solidFill>
                  <a:schemeClr val="bg1"/>
                </a:solidFill>
              </a:rPr>
              <a:t>πολλες</a:t>
            </a:r>
            <a:r>
              <a:rPr lang="el-GR" dirty="0" smtClean="0">
                <a:solidFill>
                  <a:schemeClr val="bg1"/>
                </a:solidFill>
              </a:rPr>
              <a:t> </a:t>
            </a:r>
            <a:r>
              <a:rPr lang="el-GR" dirty="0" err="1" smtClean="0">
                <a:solidFill>
                  <a:schemeClr val="bg1"/>
                </a:solidFill>
              </a:rPr>
              <a:t>γνωμες</a:t>
            </a:r>
            <a:r>
              <a:rPr lang="el-GR" dirty="0">
                <a:solidFill>
                  <a:schemeClr val="bg1"/>
                </a:solidFill>
              </a:rPr>
              <a:t>?</a:t>
            </a:r>
            <a:endParaRPr lang="en-US" dirty="0">
              <a:solidFill>
                <a:schemeClr val="bg1"/>
              </a:solidFill>
            </a:endParaRPr>
          </a:p>
        </p:txBody>
      </p:sp>
      <p:sp>
        <p:nvSpPr>
          <p:cNvPr id="3" name="Content Placeholder 2"/>
          <p:cNvSpPr>
            <a:spLocks noGrp="1"/>
          </p:cNvSpPr>
          <p:nvPr>
            <p:ph idx="1"/>
          </p:nvPr>
        </p:nvSpPr>
        <p:spPr/>
        <p:txBody>
          <a:bodyPr/>
          <a:lstStyle/>
          <a:p>
            <a:r>
              <a:rPr lang="el-GR" dirty="0" err="1" smtClean="0">
                <a:solidFill>
                  <a:schemeClr val="bg1"/>
                </a:solidFill>
              </a:rPr>
              <a:t>Εναρξη</a:t>
            </a:r>
            <a:r>
              <a:rPr lang="el-GR" dirty="0" smtClean="0">
                <a:solidFill>
                  <a:schemeClr val="bg1"/>
                </a:solidFill>
              </a:rPr>
              <a:t> </a:t>
            </a:r>
            <a:r>
              <a:rPr lang="el-GR" dirty="0" err="1" smtClean="0">
                <a:solidFill>
                  <a:schemeClr val="bg1"/>
                </a:solidFill>
              </a:rPr>
              <a:t>αντι</a:t>
            </a:r>
            <a:r>
              <a:rPr lang="el-GR" dirty="0" smtClean="0">
                <a:solidFill>
                  <a:schemeClr val="bg1"/>
                </a:solidFill>
              </a:rPr>
              <a:t> ΤΒ </a:t>
            </a:r>
            <a:r>
              <a:rPr lang="el-GR" dirty="0" err="1" smtClean="0">
                <a:solidFill>
                  <a:schemeClr val="bg1"/>
                </a:solidFill>
              </a:rPr>
              <a:t>αγωγης</a:t>
            </a:r>
            <a:r>
              <a:rPr lang="el-GR" dirty="0" smtClean="0">
                <a:solidFill>
                  <a:schemeClr val="bg1"/>
                </a:solidFill>
              </a:rPr>
              <a:t> –</a:t>
            </a:r>
            <a:r>
              <a:rPr lang="en-US" dirty="0" smtClean="0">
                <a:solidFill>
                  <a:schemeClr val="bg1"/>
                </a:solidFill>
              </a:rPr>
              <a:t> Rifampicin 300 </a:t>
            </a:r>
            <a:r>
              <a:rPr lang="en-US" dirty="0" err="1" smtClean="0">
                <a:solidFill>
                  <a:schemeClr val="bg1"/>
                </a:solidFill>
              </a:rPr>
              <a:t>mgr</a:t>
            </a:r>
            <a:r>
              <a:rPr lang="en-US" dirty="0" smtClean="0">
                <a:solidFill>
                  <a:schemeClr val="bg1"/>
                </a:solidFill>
              </a:rPr>
              <a:t> , Ethambutol 400 </a:t>
            </a:r>
            <a:r>
              <a:rPr lang="en-US" dirty="0" err="1" smtClean="0">
                <a:solidFill>
                  <a:schemeClr val="bg1"/>
                </a:solidFill>
              </a:rPr>
              <a:t>mgr</a:t>
            </a:r>
            <a:r>
              <a:rPr lang="en-US" dirty="0" smtClean="0">
                <a:solidFill>
                  <a:schemeClr val="bg1"/>
                </a:solidFill>
              </a:rPr>
              <a:t> , Pyrazinamide 500 </a:t>
            </a:r>
            <a:r>
              <a:rPr lang="en-US" dirty="0" err="1" smtClean="0">
                <a:solidFill>
                  <a:schemeClr val="bg1"/>
                </a:solidFill>
              </a:rPr>
              <a:t>mgr</a:t>
            </a:r>
            <a:r>
              <a:rPr lang="en-US" dirty="0" smtClean="0">
                <a:solidFill>
                  <a:schemeClr val="bg1"/>
                </a:solidFill>
              </a:rPr>
              <a:t> .</a:t>
            </a:r>
            <a:r>
              <a:rPr lang="el-GR" dirty="0" smtClean="0">
                <a:solidFill>
                  <a:schemeClr val="bg1"/>
                </a:solidFill>
              </a:rPr>
              <a:t> </a:t>
            </a:r>
            <a:endParaRPr lang="en-US" dirty="0" smtClean="0">
              <a:solidFill>
                <a:schemeClr val="bg1"/>
              </a:solidFill>
            </a:endParaRPr>
          </a:p>
          <a:p>
            <a:r>
              <a:rPr lang="el-GR" dirty="0" err="1" smtClean="0">
                <a:solidFill>
                  <a:schemeClr val="bg1"/>
                </a:solidFill>
              </a:rPr>
              <a:t>Συνεχιζομενη</a:t>
            </a:r>
            <a:r>
              <a:rPr lang="el-GR" dirty="0" smtClean="0">
                <a:solidFill>
                  <a:schemeClr val="bg1"/>
                </a:solidFill>
              </a:rPr>
              <a:t> </a:t>
            </a:r>
            <a:r>
              <a:rPr lang="el-GR" dirty="0" err="1" smtClean="0">
                <a:solidFill>
                  <a:schemeClr val="bg1"/>
                </a:solidFill>
              </a:rPr>
              <a:t>ηπια</a:t>
            </a:r>
            <a:r>
              <a:rPr lang="el-GR" dirty="0" smtClean="0">
                <a:solidFill>
                  <a:schemeClr val="bg1"/>
                </a:solidFill>
              </a:rPr>
              <a:t> – </a:t>
            </a:r>
            <a:r>
              <a:rPr lang="el-GR" dirty="0" err="1" smtClean="0">
                <a:solidFill>
                  <a:schemeClr val="bg1"/>
                </a:solidFill>
              </a:rPr>
              <a:t>μετρια</a:t>
            </a:r>
            <a:r>
              <a:rPr lang="el-GR" dirty="0" smtClean="0">
                <a:solidFill>
                  <a:schemeClr val="bg1"/>
                </a:solidFill>
              </a:rPr>
              <a:t> </a:t>
            </a:r>
            <a:r>
              <a:rPr lang="el-GR" dirty="0" err="1" smtClean="0">
                <a:solidFill>
                  <a:schemeClr val="bg1"/>
                </a:solidFill>
              </a:rPr>
              <a:t>οσφυαλγια</a:t>
            </a:r>
            <a:r>
              <a:rPr lang="el-GR" dirty="0" smtClean="0">
                <a:solidFill>
                  <a:schemeClr val="bg1"/>
                </a:solidFill>
              </a:rPr>
              <a:t> με ΔΕ </a:t>
            </a:r>
            <a:r>
              <a:rPr lang="el-GR" dirty="0" err="1" smtClean="0">
                <a:solidFill>
                  <a:schemeClr val="bg1"/>
                </a:solidFill>
              </a:rPr>
              <a:t>ισχιαλγια</a:t>
            </a:r>
            <a:r>
              <a:rPr lang="el-GR" dirty="0" smtClean="0">
                <a:solidFill>
                  <a:schemeClr val="bg1"/>
                </a:solidFill>
              </a:rPr>
              <a:t> . Ν/</a:t>
            </a:r>
            <a:r>
              <a:rPr lang="el-GR" dirty="0" err="1" smtClean="0">
                <a:solidFill>
                  <a:schemeClr val="bg1"/>
                </a:solidFill>
              </a:rPr>
              <a:t>κη</a:t>
            </a:r>
            <a:r>
              <a:rPr lang="el-GR" dirty="0" smtClean="0">
                <a:solidFill>
                  <a:schemeClr val="bg1"/>
                </a:solidFill>
              </a:rPr>
              <a:t> </a:t>
            </a:r>
            <a:r>
              <a:rPr lang="el-GR" dirty="0" err="1" smtClean="0">
                <a:solidFill>
                  <a:schemeClr val="bg1"/>
                </a:solidFill>
              </a:rPr>
              <a:t>εικονα</a:t>
            </a:r>
            <a:r>
              <a:rPr lang="el-GR" dirty="0" smtClean="0">
                <a:solidFill>
                  <a:schemeClr val="bg1"/>
                </a:solidFill>
              </a:rPr>
              <a:t> </a:t>
            </a:r>
            <a:r>
              <a:rPr lang="el-GR" dirty="0" err="1" smtClean="0">
                <a:solidFill>
                  <a:schemeClr val="bg1"/>
                </a:solidFill>
              </a:rPr>
              <a:t>κατω</a:t>
            </a:r>
            <a:r>
              <a:rPr lang="el-GR" dirty="0" smtClean="0">
                <a:solidFill>
                  <a:schemeClr val="bg1"/>
                </a:solidFill>
              </a:rPr>
              <a:t> </a:t>
            </a:r>
            <a:r>
              <a:rPr lang="el-GR" dirty="0" err="1" smtClean="0">
                <a:solidFill>
                  <a:schemeClr val="bg1"/>
                </a:solidFill>
              </a:rPr>
              <a:t>ακρων</a:t>
            </a:r>
            <a:r>
              <a:rPr lang="el-GR" dirty="0" smtClean="0">
                <a:solidFill>
                  <a:schemeClr val="bg1"/>
                </a:solidFill>
              </a:rPr>
              <a:t> ΚΦ , ν/</a:t>
            </a:r>
            <a:r>
              <a:rPr lang="el-GR" dirty="0" err="1" smtClean="0">
                <a:solidFill>
                  <a:schemeClr val="bg1"/>
                </a:solidFill>
              </a:rPr>
              <a:t>κη</a:t>
            </a:r>
            <a:r>
              <a:rPr lang="el-GR" dirty="0" smtClean="0">
                <a:solidFill>
                  <a:schemeClr val="bg1"/>
                </a:solidFill>
              </a:rPr>
              <a:t> – ν/χ </a:t>
            </a:r>
            <a:r>
              <a:rPr lang="el-GR" dirty="0" err="1" smtClean="0">
                <a:solidFill>
                  <a:schemeClr val="bg1"/>
                </a:solidFill>
              </a:rPr>
              <a:t>εκτιμηση</a:t>
            </a:r>
            <a:r>
              <a:rPr lang="el-GR" dirty="0" smtClean="0">
                <a:solidFill>
                  <a:schemeClr val="bg1"/>
                </a:solidFill>
              </a:rPr>
              <a:t> </a:t>
            </a:r>
            <a:r>
              <a:rPr lang="el-GR" dirty="0" err="1" smtClean="0">
                <a:solidFill>
                  <a:schemeClr val="bg1"/>
                </a:solidFill>
              </a:rPr>
              <a:t>χωρις</a:t>
            </a:r>
            <a:r>
              <a:rPr lang="el-GR" dirty="0" smtClean="0">
                <a:solidFill>
                  <a:schemeClr val="bg1"/>
                </a:solidFill>
              </a:rPr>
              <a:t> </a:t>
            </a:r>
            <a:r>
              <a:rPr lang="el-GR" dirty="0" err="1" smtClean="0">
                <a:solidFill>
                  <a:schemeClr val="bg1"/>
                </a:solidFill>
              </a:rPr>
              <a:t>ευρηματα</a:t>
            </a:r>
            <a:r>
              <a:rPr lang="el-GR" dirty="0" smtClean="0">
                <a:solidFill>
                  <a:schemeClr val="bg1"/>
                </a:solidFill>
              </a:rPr>
              <a:t>.</a:t>
            </a:r>
          </a:p>
          <a:p>
            <a:r>
              <a:rPr lang="el-GR" dirty="0" err="1" smtClean="0">
                <a:solidFill>
                  <a:schemeClr val="bg1"/>
                </a:solidFill>
              </a:rPr>
              <a:t>Πληρης</a:t>
            </a:r>
            <a:r>
              <a:rPr lang="el-GR" dirty="0" smtClean="0">
                <a:solidFill>
                  <a:schemeClr val="bg1"/>
                </a:solidFill>
              </a:rPr>
              <a:t> </a:t>
            </a:r>
            <a:r>
              <a:rPr lang="el-GR" dirty="0" err="1" smtClean="0">
                <a:solidFill>
                  <a:schemeClr val="bg1"/>
                </a:solidFill>
              </a:rPr>
              <a:t>απουσια</a:t>
            </a:r>
            <a:r>
              <a:rPr lang="el-GR" dirty="0" smtClean="0">
                <a:solidFill>
                  <a:schemeClr val="bg1"/>
                </a:solidFill>
              </a:rPr>
              <a:t> </a:t>
            </a:r>
            <a:r>
              <a:rPr lang="el-GR" dirty="0" err="1" smtClean="0">
                <a:solidFill>
                  <a:schemeClr val="bg1"/>
                </a:solidFill>
              </a:rPr>
              <a:t>συστηματικων</a:t>
            </a:r>
            <a:r>
              <a:rPr lang="el-GR" dirty="0" smtClean="0">
                <a:solidFill>
                  <a:schemeClr val="bg1"/>
                </a:solidFill>
              </a:rPr>
              <a:t> </a:t>
            </a:r>
            <a:r>
              <a:rPr lang="el-GR" dirty="0" err="1" smtClean="0">
                <a:solidFill>
                  <a:schemeClr val="bg1"/>
                </a:solidFill>
              </a:rPr>
              <a:t>ενοχληματων</a:t>
            </a:r>
            <a:r>
              <a:rPr lang="el-GR" dirty="0" smtClean="0">
                <a:solidFill>
                  <a:schemeClr val="bg1"/>
                </a:solidFill>
              </a:rPr>
              <a:t> , </a:t>
            </a:r>
            <a:r>
              <a:rPr lang="el-GR" dirty="0" err="1" smtClean="0">
                <a:solidFill>
                  <a:schemeClr val="bg1"/>
                </a:solidFill>
              </a:rPr>
              <a:t>δεικτων</a:t>
            </a:r>
            <a:r>
              <a:rPr lang="el-GR" dirty="0" smtClean="0">
                <a:solidFill>
                  <a:schemeClr val="bg1"/>
                </a:solidFill>
              </a:rPr>
              <a:t> </a:t>
            </a:r>
            <a:r>
              <a:rPr lang="el-GR" dirty="0" err="1" smtClean="0">
                <a:solidFill>
                  <a:schemeClr val="bg1"/>
                </a:solidFill>
              </a:rPr>
              <a:t>φλεγμονης</a:t>
            </a:r>
            <a:r>
              <a:rPr lang="el-GR" dirty="0" smtClean="0">
                <a:solidFill>
                  <a:schemeClr val="bg1"/>
                </a:solidFill>
              </a:rPr>
              <a:t>.</a:t>
            </a:r>
          </a:p>
          <a:p>
            <a:r>
              <a:rPr lang="el-GR" dirty="0" err="1" smtClean="0">
                <a:solidFill>
                  <a:schemeClr val="bg1"/>
                </a:solidFill>
              </a:rPr>
              <a:t>Αναφερει</a:t>
            </a:r>
            <a:r>
              <a:rPr lang="el-GR" dirty="0" smtClean="0">
                <a:solidFill>
                  <a:schemeClr val="bg1"/>
                </a:solidFill>
              </a:rPr>
              <a:t> ο </a:t>
            </a:r>
            <a:r>
              <a:rPr lang="el-GR" dirty="0" err="1" smtClean="0">
                <a:solidFill>
                  <a:schemeClr val="bg1"/>
                </a:solidFill>
              </a:rPr>
              <a:t>ασθενης</a:t>
            </a:r>
            <a:r>
              <a:rPr lang="el-GR" dirty="0" smtClean="0">
                <a:solidFill>
                  <a:schemeClr val="bg1"/>
                </a:solidFill>
              </a:rPr>
              <a:t> </a:t>
            </a:r>
            <a:r>
              <a:rPr lang="el-GR" dirty="0" err="1" smtClean="0">
                <a:solidFill>
                  <a:schemeClr val="bg1"/>
                </a:solidFill>
              </a:rPr>
              <a:t>παλιο</a:t>
            </a:r>
            <a:r>
              <a:rPr lang="el-GR" dirty="0" smtClean="0">
                <a:solidFill>
                  <a:schemeClr val="bg1"/>
                </a:solidFill>
              </a:rPr>
              <a:t> </a:t>
            </a:r>
            <a:r>
              <a:rPr lang="en-US" dirty="0" smtClean="0">
                <a:solidFill>
                  <a:schemeClr val="bg1"/>
                </a:solidFill>
              </a:rPr>
              <a:t>BCG vaccination. </a:t>
            </a:r>
            <a:r>
              <a:rPr lang="el-GR" dirty="0" smtClean="0">
                <a:solidFill>
                  <a:schemeClr val="bg1"/>
                </a:solidFill>
              </a:rPr>
              <a:t>Δεν </a:t>
            </a:r>
            <a:r>
              <a:rPr lang="el-GR" dirty="0" err="1" smtClean="0">
                <a:solidFill>
                  <a:schemeClr val="bg1"/>
                </a:solidFill>
              </a:rPr>
              <a:t>νοσηλευτηκε</a:t>
            </a:r>
            <a:r>
              <a:rPr lang="el-GR" dirty="0" smtClean="0">
                <a:solidFill>
                  <a:schemeClr val="bg1"/>
                </a:solidFill>
              </a:rPr>
              <a:t> για ΤΒ  δεν </a:t>
            </a:r>
            <a:r>
              <a:rPr lang="el-GR" dirty="0" err="1" smtClean="0">
                <a:solidFill>
                  <a:schemeClr val="bg1"/>
                </a:solidFill>
              </a:rPr>
              <a:t>υπαρχει</a:t>
            </a:r>
            <a:r>
              <a:rPr lang="el-GR" dirty="0" smtClean="0">
                <a:solidFill>
                  <a:schemeClr val="bg1"/>
                </a:solidFill>
              </a:rPr>
              <a:t> </a:t>
            </a:r>
            <a:r>
              <a:rPr lang="el-GR" dirty="0" err="1" smtClean="0">
                <a:solidFill>
                  <a:schemeClr val="bg1"/>
                </a:solidFill>
              </a:rPr>
              <a:t>οικογενειακο</a:t>
            </a:r>
            <a:r>
              <a:rPr lang="el-GR" dirty="0" smtClean="0">
                <a:solidFill>
                  <a:schemeClr val="bg1"/>
                </a:solidFill>
              </a:rPr>
              <a:t> </a:t>
            </a:r>
            <a:r>
              <a:rPr lang="el-GR" dirty="0" err="1" smtClean="0">
                <a:solidFill>
                  <a:schemeClr val="bg1"/>
                </a:solidFill>
              </a:rPr>
              <a:t>ιστορικο</a:t>
            </a:r>
            <a:r>
              <a:rPr lang="el-GR" dirty="0" smtClean="0">
                <a:solidFill>
                  <a:schemeClr val="bg1"/>
                </a:solidFill>
              </a:rPr>
              <a:t> ΤΒ.</a:t>
            </a:r>
            <a:endParaRPr lang="en-US" dirty="0">
              <a:solidFill>
                <a:schemeClr val="bg1"/>
              </a:solidFill>
            </a:endParaRPr>
          </a:p>
        </p:txBody>
      </p:sp>
    </p:spTree>
    <p:extLst>
      <p:ext uri="{BB962C8B-B14F-4D97-AF65-F5344CB8AC3E}">
        <p14:creationId xmlns:p14="http://schemas.microsoft.com/office/powerpoint/2010/main" val="3093455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bg1"/>
                </a:solidFill>
              </a:rPr>
              <a:t>ΜΕΤΑ ΑΠΟ 1 ΧΡΟΝΟ …..</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r>
              <a:rPr lang="el-GR" dirty="0" err="1" smtClean="0">
                <a:solidFill>
                  <a:schemeClr val="bg1"/>
                </a:solidFill>
              </a:rPr>
              <a:t>Επιδεινωση</a:t>
            </a:r>
            <a:r>
              <a:rPr lang="el-GR" dirty="0" smtClean="0">
                <a:solidFill>
                  <a:schemeClr val="bg1"/>
                </a:solidFill>
              </a:rPr>
              <a:t> </a:t>
            </a:r>
            <a:r>
              <a:rPr lang="el-GR" dirty="0" err="1" smtClean="0">
                <a:solidFill>
                  <a:schemeClr val="bg1"/>
                </a:solidFill>
              </a:rPr>
              <a:t>οσφυοισχιαλγιας</a:t>
            </a:r>
            <a:endParaRPr lang="el-GR" dirty="0" smtClean="0">
              <a:solidFill>
                <a:schemeClr val="bg1"/>
              </a:solidFill>
            </a:endParaRPr>
          </a:p>
          <a:p>
            <a:r>
              <a:rPr lang="el-GR" dirty="0" err="1" smtClean="0">
                <a:solidFill>
                  <a:schemeClr val="bg1"/>
                </a:solidFill>
              </a:rPr>
              <a:t>Πληρης</a:t>
            </a:r>
            <a:r>
              <a:rPr lang="el-GR" dirty="0" smtClean="0">
                <a:solidFill>
                  <a:schemeClr val="bg1"/>
                </a:solidFill>
              </a:rPr>
              <a:t> </a:t>
            </a:r>
            <a:r>
              <a:rPr lang="el-GR" dirty="0" err="1" smtClean="0">
                <a:solidFill>
                  <a:schemeClr val="bg1"/>
                </a:solidFill>
              </a:rPr>
              <a:t>απουσια</a:t>
            </a:r>
            <a:r>
              <a:rPr lang="el-GR" dirty="0" smtClean="0">
                <a:solidFill>
                  <a:schemeClr val="bg1"/>
                </a:solidFill>
              </a:rPr>
              <a:t> </a:t>
            </a:r>
            <a:r>
              <a:rPr lang="el-GR" dirty="0" err="1" smtClean="0">
                <a:solidFill>
                  <a:schemeClr val="bg1"/>
                </a:solidFill>
              </a:rPr>
              <a:t>συστηματικων</a:t>
            </a:r>
            <a:r>
              <a:rPr lang="el-GR" dirty="0" smtClean="0">
                <a:solidFill>
                  <a:schemeClr val="bg1"/>
                </a:solidFill>
              </a:rPr>
              <a:t> </a:t>
            </a:r>
            <a:r>
              <a:rPr lang="el-GR" dirty="0" err="1" smtClean="0">
                <a:solidFill>
                  <a:schemeClr val="bg1"/>
                </a:solidFill>
              </a:rPr>
              <a:t>εκδηλωσεων</a:t>
            </a:r>
            <a:r>
              <a:rPr lang="el-GR" dirty="0" smtClean="0">
                <a:solidFill>
                  <a:schemeClr val="bg1"/>
                </a:solidFill>
              </a:rPr>
              <a:t> – </a:t>
            </a:r>
            <a:r>
              <a:rPr lang="el-GR" dirty="0" err="1" smtClean="0">
                <a:solidFill>
                  <a:schemeClr val="bg1"/>
                </a:solidFill>
              </a:rPr>
              <a:t>δεικτων</a:t>
            </a:r>
            <a:r>
              <a:rPr lang="el-GR" dirty="0" smtClean="0">
                <a:solidFill>
                  <a:schemeClr val="bg1"/>
                </a:solidFill>
              </a:rPr>
              <a:t> </a:t>
            </a:r>
            <a:r>
              <a:rPr lang="el-GR" dirty="0" err="1" smtClean="0">
                <a:solidFill>
                  <a:schemeClr val="bg1"/>
                </a:solidFill>
              </a:rPr>
              <a:t>φλεγμονης</a:t>
            </a:r>
            <a:endParaRPr lang="el-GR" dirty="0" smtClean="0">
              <a:solidFill>
                <a:schemeClr val="bg1"/>
              </a:solidFill>
            </a:endParaRPr>
          </a:p>
          <a:p>
            <a:r>
              <a:rPr lang="el-GR" dirty="0" err="1" smtClean="0">
                <a:solidFill>
                  <a:schemeClr val="bg1"/>
                </a:solidFill>
              </a:rPr>
              <a:t>Επαναληψη</a:t>
            </a:r>
            <a:r>
              <a:rPr lang="el-GR" dirty="0" smtClean="0">
                <a:solidFill>
                  <a:schemeClr val="bg1"/>
                </a:solidFill>
              </a:rPr>
              <a:t> </a:t>
            </a:r>
            <a:r>
              <a:rPr lang="en-US" dirty="0" smtClean="0">
                <a:solidFill>
                  <a:schemeClr val="bg1"/>
                </a:solidFill>
              </a:rPr>
              <a:t>MRI  </a:t>
            </a:r>
            <a:r>
              <a:rPr lang="el-GR" dirty="0" err="1" smtClean="0">
                <a:solidFill>
                  <a:schemeClr val="bg1"/>
                </a:solidFill>
              </a:rPr>
              <a:t>επιδεινωση</a:t>
            </a:r>
            <a:r>
              <a:rPr lang="el-GR" dirty="0" smtClean="0">
                <a:solidFill>
                  <a:schemeClr val="bg1"/>
                </a:solidFill>
              </a:rPr>
              <a:t> </a:t>
            </a:r>
            <a:r>
              <a:rPr lang="el-GR" dirty="0" err="1" smtClean="0">
                <a:solidFill>
                  <a:schemeClr val="bg1"/>
                </a:solidFill>
              </a:rPr>
              <a:t>ακτινολογικων</a:t>
            </a:r>
            <a:r>
              <a:rPr lang="el-GR" dirty="0" smtClean="0">
                <a:solidFill>
                  <a:schemeClr val="bg1"/>
                </a:solidFill>
              </a:rPr>
              <a:t> </a:t>
            </a:r>
            <a:r>
              <a:rPr lang="el-GR" dirty="0" err="1" smtClean="0">
                <a:solidFill>
                  <a:schemeClr val="bg1"/>
                </a:solidFill>
              </a:rPr>
              <a:t>ευρηματων</a:t>
            </a:r>
            <a:r>
              <a:rPr lang="el-GR" dirty="0" smtClean="0">
                <a:solidFill>
                  <a:schemeClr val="bg1"/>
                </a:solidFill>
              </a:rPr>
              <a:t>.</a:t>
            </a:r>
          </a:p>
          <a:p>
            <a:r>
              <a:rPr lang="el-GR" dirty="0" err="1" smtClean="0">
                <a:solidFill>
                  <a:schemeClr val="bg1"/>
                </a:solidFill>
              </a:rPr>
              <a:t>Ανοικτη</a:t>
            </a:r>
            <a:r>
              <a:rPr lang="el-GR" dirty="0" smtClean="0">
                <a:solidFill>
                  <a:schemeClr val="bg1"/>
                </a:solidFill>
              </a:rPr>
              <a:t> </a:t>
            </a:r>
            <a:r>
              <a:rPr lang="el-GR" dirty="0" err="1" smtClean="0">
                <a:solidFill>
                  <a:schemeClr val="bg1"/>
                </a:solidFill>
              </a:rPr>
              <a:t>βιοψια</a:t>
            </a:r>
            <a:r>
              <a:rPr lang="el-GR" dirty="0" smtClean="0">
                <a:solidFill>
                  <a:schemeClr val="bg1"/>
                </a:solidFill>
              </a:rPr>
              <a:t> – ν/χ  Ν. Λ/</a:t>
            </a:r>
            <a:r>
              <a:rPr lang="el-GR" dirty="0" err="1" smtClean="0">
                <a:solidFill>
                  <a:schemeClr val="bg1"/>
                </a:solidFill>
              </a:rPr>
              <a:t>σιας</a:t>
            </a:r>
            <a:r>
              <a:rPr lang="el-GR" dirty="0" smtClean="0">
                <a:solidFill>
                  <a:schemeClr val="bg1"/>
                </a:solidFill>
              </a:rPr>
              <a:t> </a:t>
            </a:r>
            <a:r>
              <a:rPr lang="el-GR" dirty="0" err="1" smtClean="0">
                <a:solidFill>
                  <a:schemeClr val="bg1"/>
                </a:solidFill>
              </a:rPr>
              <a:t>Απριλιος</a:t>
            </a:r>
            <a:r>
              <a:rPr lang="el-GR" dirty="0" smtClean="0">
                <a:solidFill>
                  <a:schemeClr val="bg1"/>
                </a:solidFill>
              </a:rPr>
              <a:t> 2016</a:t>
            </a:r>
          </a:p>
          <a:p>
            <a:pPr marL="0" indent="0">
              <a:buNone/>
            </a:pPr>
            <a:endParaRPr lang="en-US" b="1" i="1" dirty="0" smtClean="0">
              <a:solidFill>
                <a:srgbClr val="FFFF00"/>
              </a:solidFill>
            </a:endParaRPr>
          </a:p>
          <a:p>
            <a:pPr marL="0" indent="0">
              <a:buNone/>
            </a:pPr>
            <a:r>
              <a:rPr lang="en-US" b="1" i="1" dirty="0">
                <a:solidFill>
                  <a:srgbClr val="FFFF00"/>
                </a:solidFill>
              </a:rPr>
              <a:t> </a:t>
            </a:r>
            <a:r>
              <a:rPr lang="en-US" b="1" i="1" dirty="0" smtClean="0">
                <a:solidFill>
                  <a:srgbClr val="FFFF00"/>
                </a:solidFill>
              </a:rPr>
              <a:t>   </a:t>
            </a:r>
            <a:r>
              <a:rPr lang="en-US" b="1" i="1" dirty="0" err="1" smtClean="0">
                <a:solidFill>
                  <a:srgbClr val="FFFF00"/>
                </a:solidFill>
              </a:rPr>
              <a:t>Echinococcus</a:t>
            </a:r>
            <a:r>
              <a:rPr lang="en-US" b="1" i="1" dirty="0" smtClean="0">
                <a:solidFill>
                  <a:srgbClr val="FFFF00"/>
                </a:solidFill>
              </a:rPr>
              <a:t> </a:t>
            </a:r>
            <a:r>
              <a:rPr lang="en-US" b="1" i="1" dirty="0" err="1" smtClean="0">
                <a:solidFill>
                  <a:srgbClr val="FFFF00"/>
                </a:solidFill>
              </a:rPr>
              <a:t>multilocularis</a:t>
            </a:r>
            <a:r>
              <a:rPr lang="en-US" b="1" i="1" dirty="0" smtClean="0">
                <a:solidFill>
                  <a:srgbClr val="FFFF00"/>
                </a:solidFill>
              </a:rPr>
              <a:t> – </a:t>
            </a:r>
            <a:r>
              <a:rPr lang="el-GR" b="1" i="1" dirty="0" err="1" smtClean="0">
                <a:solidFill>
                  <a:srgbClr val="FFFF00"/>
                </a:solidFill>
              </a:rPr>
              <a:t>θυγατρικες</a:t>
            </a:r>
            <a:r>
              <a:rPr lang="el-GR" b="1" i="1" dirty="0" smtClean="0">
                <a:solidFill>
                  <a:srgbClr val="FFFF00"/>
                </a:solidFill>
              </a:rPr>
              <a:t> </a:t>
            </a:r>
            <a:r>
              <a:rPr lang="el-GR" b="1" i="1" dirty="0" err="1" smtClean="0">
                <a:solidFill>
                  <a:srgbClr val="FFFF00"/>
                </a:solidFill>
              </a:rPr>
              <a:t>κυστεις</a:t>
            </a:r>
            <a:endParaRPr lang="el-GR" b="1" i="1" dirty="0" smtClean="0">
              <a:solidFill>
                <a:srgbClr val="FFFF00"/>
              </a:solidFill>
            </a:endParaRPr>
          </a:p>
          <a:p>
            <a:r>
              <a:rPr lang="el-GR" dirty="0" err="1" smtClean="0">
                <a:solidFill>
                  <a:schemeClr val="bg1"/>
                </a:solidFill>
              </a:rPr>
              <a:t>Διακοπη</a:t>
            </a:r>
            <a:r>
              <a:rPr lang="el-GR" dirty="0" smtClean="0">
                <a:solidFill>
                  <a:schemeClr val="bg1"/>
                </a:solidFill>
              </a:rPr>
              <a:t> </a:t>
            </a:r>
            <a:r>
              <a:rPr lang="en-US" dirty="0" err="1" smtClean="0">
                <a:solidFill>
                  <a:schemeClr val="bg1"/>
                </a:solidFill>
              </a:rPr>
              <a:t>antiTB</a:t>
            </a:r>
            <a:r>
              <a:rPr lang="en-US" dirty="0" smtClean="0">
                <a:solidFill>
                  <a:schemeClr val="bg1"/>
                </a:solidFill>
              </a:rPr>
              <a:t> </a:t>
            </a:r>
            <a:r>
              <a:rPr lang="el-GR" dirty="0" err="1" smtClean="0">
                <a:solidFill>
                  <a:schemeClr val="bg1"/>
                </a:solidFill>
              </a:rPr>
              <a:t>αγωγης</a:t>
            </a:r>
            <a:endParaRPr lang="el-GR" dirty="0" smtClean="0">
              <a:solidFill>
                <a:schemeClr val="bg1"/>
              </a:solidFill>
            </a:endParaRPr>
          </a:p>
          <a:p>
            <a:r>
              <a:rPr lang="el-GR" dirty="0" err="1" smtClean="0">
                <a:solidFill>
                  <a:schemeClr val="bg1"/>
                </a:solidFill>
              </a:rPr>
              <a:t>Εναρξη</a:t>
            </a:r>
            <a:r>
              <a:rPr lang="el-GR" dirty="0" smtClean="0">
                <a:solidFill>
                  <a:schemeClr val="bg1"/>
                </a:solidFill>
              </a:rPr>
              <a:t> </a:t>
            </a:r>
            <a:r>
              <a:rPr lang="el-GR" dirty="0" err="1" smtClean="0">
                <a:solidFill>
                  <a:schemeClr val="bg1"/>
                </a:solidFill>
              </a:rPr>
              <a:t>αγωγης</a:t>
            </a:r>
            <a:r>
              <a:rPr lang="el-GR" dirty="0" smtClean="0">
                <a:solidFill>
                  <a:schemeClr val="bg1"/>
                </a:solidFill>
              </a:rPr>
              <a:t> με</a:t>
            </a:r>
            <a:r>
              <a:rPr lang="en-US" dirty="0" smtClean="0">
                <a:solidFill>
                  <a:schemeClr val="bg1"/>
                </a:solidFill>
              </a:rPr>
              <a:t> </a:t>
            </a:r>
            <a:r>
              <a:rPr lang="en-US" dirty="0" err="1" smtClean="0">
                <a:solidFill>
                  <a:schemeClr val="bg1"/>
                </a:solidFill>
              </a:rPr>
              <a:t>Mebendazole</a:t>
            </a:r>
            <a:r>
              <a:rPr lang="en-US" dirty="0" smtClean="0">
                <a:solidFill>
                  <a:schemeClr val="bg1"/>
                </a:solidFill>
              </a:rPr>
              <a:t>.</a:t>
            </a:r>
            <a:r>
              <a:rPr lang="el-GR" dirty="0" smtClean="0">
                <a:solidFill>
                  <a:schemeClr val="bg1"/>
                </a:solidFill>
              </a:rPr>
              <a:t> </a:t>
            </a:r>
          </a:p>
          <a:p>
            <a:endParaRPr lang="en-US" dirty="0">
              <a:solidFill>
                <a:schemeClr val="bg1"/>
              </a:solidFill>
            </a:endParaRPr>
          </a:p>
        </p:txBody>
      </p:sp>
      <p:sp>
        <p:nvSpPr>
          <p:cNvPr id="4" name="Down Arrow 3"/>
          <p:cNvSpPr/>
          <p:nvPr/>
        </p:nvSpPr>
        <p:spPr>
          <a:xfrm>
            <a:off x="3145971" y="3863182"/>
            <a:ext cx="1012372" cy="566057"/>
          </a:xfrm>
          <a:prstGeom prst="downArrow">
            <a:avLst/>
          </a:prstGeom>
          <a:solidFill>
            <a:srgbClr val="C0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692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7080"/>
            <a:ext cx="7142556" cy="1045973"/>
          </a:xfrm>
        </p:spPr>
        <p:txBody>
          <a:bodyPr/>
          <a:lstStyle/>
          <a:p>
            <a:endParaRPr lang="en-US"/>
          </a:p>
        </p:txBody>
      </p:sp>
      <p:sp>
        <p:nvSpPr>
          <p:cNvPr id="3" name="Content Placeholder 2"/>
          <p:cNvSpPr>
            <a:spLocks noGrp="1"/>
          </p:cNvSpPr>
          <p:nvPr>
            <p:ph idx="1"/>
          </p:nvPr>
        </p:nvSpPr>
        <p:spPr>
          <a:xfrm>
            <a:off x="1981200" y="2299817"/>
            <a:ext cx="7142556" cy="4141763"/>
          </a:xfrm>
        </p:spPr>
        <p:txBody>
          <a:bodyPr/>
          <a:lstStyle/>
          <a:p>
            <a:endParaRPr lang="en-US" dirty="0"/>
          </a:p>
        </p:txBody>
      </p:sp>
      <p:pic>
        <p:nvPicPr>
          <p:cNvPr id="5126" name="Picture 6" descr="C:\Users\MRIDiag4.YGIA\Desktop\LUMBAR SPINE_274891\export--12793859.jpg"/>
          <p:cNvPicPr>
            <a:picLocks noChangeAspect="1" noChangeArrowheads="1"/>
          </p:cNvPicPr>
          <p:nvPr/>
        </p:nvPicPr>
        <p:blipFill>
          <a:blip r:embed="rId2" cstate="print"/>
          <a:srcRect t="5906"/>
          <a:stretch>
            <a:fillRect/>
          </a:stretch>
        </p:blipFill>
        <p:spPr bwMode="auto">
          <a:xfrm>
            <a:off x="1631984" y="417064"/>
            <a:ext cx="3953284" cy="3719797"/>
          </a:xfrm>
          <a:prstGeom prst="rect">
            <a:avLst/>
          </a:prstGeom>
          <a:noFill/>
        </p:spPr>
      </p:pic>
      <p:pic>
        <p:nvPicPr>
          <p:cNvPr id="5127" name="Picture 7" descr="C:\Users\MRIDiag4.YGIA\Desktop\LUMBAR SPINE_274891\export--12793861.jpg"/>
          <p:cNvPicPr>
            <a:picLocks noChangeAspect="1" noChangeArrowheads="1"/>
          </p:cNvPicPr>
          <p:nvPr/>
        </p:nvPicPr>
        <p:blipFill>
          <a:blip r:embed="rId3" cstate="print"/>
          <a:srcRect t="5906"/>
          <a:stretch>
            <a:fillRect/>
          </a:stretch>
        </p:blipFill>
        <p:spPr bwMode="auto">
          <a:xfrm>
            <a:off x="6240016" y="345056"/>
            <a:ext cx="3953284" cy="3719797"/>
          </a:xfrm>
          <a:prstGeom prst="rect">
            <a:avLst/>
          </a:prstGeom>
          <a:noFill/>
        </p:spPr>
      </p:pic>
      <p:pic>
        <p:nvPicPr>
          <p:cNvPr id="5128" name="Picture 8" descr="C:\Users\MRIDiag4.YGIA\Desktop\LUMBAR SPINE_274891\export--12793864.jpg"/>
          <p:cNvPicPr>
            <a:picLocks noChangeAspect="1" noChangeArrowheads="1"/>
          </p:cNvPicPr>
          <p:nvPr/>
        </p:nvPicPr>
        <p:blipFill>
          <a:blip r:embed="rId4" cstate="print"/>
          <a:srcRect t="5483"/>
          <a:stretch>
            <a:fillRect/>
          </a:stretch>
        </p:blipFill>
        <p:spPr bwMode="auto">
          <a:xfrm>
            <a:off x="1631984" y="3090282"/>
            <a:ext cx="4320000" cy="4083135"/>
          </a:xfrm>
          <a:prstGeom prst="rect">
            <a:avLst/>
          </a:prstGeom>
          <a:noFill/>
        </p:spPr>
      </p:pic>
      <p:pic>
        <p:nvPicPr>
          <p:cNvPr id="5129" name="Picture 9" descr="C:\Users\MRIDiag4.YGIA\Desktop\LUMBAR SPINE_274891\export--12793867.jpg"/>
          <p:cNvPicPr>
            <a:picLocks noChangeAspect="1" noChangeArrowheads="1"/>
          </p:cNvPicPr>
          <p:nvPr/>
        </p:nvPicPr>
        <p:blipFill>
          <a:blip r:embed="rId5" cstate="print"/>
          <a:srcRect t="6032"/>
          <a:stretch>
            <a:fillRect/>
          </a:stretch>
        </p:blipFill>
        <p:spPr bwMode="auto">
          <a:xfrm>
            <a:off x="6240016" y="3114012"/>
            <a:ext cx="4320000" cy="4059405"/>
          </a:xfrm>
          <a:prstGeom prst="rect">
            <a:avLst/>
          </a:prstGeom>
          <a:noFill/>
        </p:spPr>
      </p:pic>
    </p:spTree>
    <p:extLst>
      <p:ext uri="{BB962C8B-B14F-4D97-AF65-F5344CB8AC3E}">
        <p14:creationId xmlns:p14="http://schemas.microsoft.com/office/powerpoint/2010/main" val="544892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452" y="274638"/>
            <a:ext cx="6535947" cy="1143000"/>
          </a:xfrm>
        </p:spPr>
        <p:txBody>
          <a:bodyPr/>
          <a:lstStyle/>
          <a:p>
            <a:r>
              <a:rPr lang="en-US" dirty="0" smtClean="0">
                <a:solidFill>
                  <a:schemeClr val="bg1"/>
                </a:solidFill>
              </a:rPr>
              <a:t>CT of the lumbar spine</a:t>
            </a:r>
            <a:endParaRPr lang="en-US" dirty="0">
              <a:solidFill>
                <a:schemeClr val="bg1"/>
              </a:solidFill>
            </a:endParaRPr>
          </a:p>
        </p:txBody>
      </p:sp>
      <p:sp>
        <p:nvSpPr>
          <p:cNvPr id="3" name="Content Placeholder 2"/>
          <p:cNvSpPr>
            <a:spLocks noGrp="1"/>
          </p:cNvSpPr>
          <p:nvPr>
            <p:ph idx="1"/>
          </p:nvPr>
        </p:nvSpPr>
        <p:spPr>
          <a:xfrm>
            <a:off x="5960852" y="1600201"/>
            <a:ext cx="5621547" cy="4525963"/>
          </a:xfrm>
        </p:spPr>
        <p:txBody>
          <a:bodyPr>
            <a:normAutofit lnSpcReduction="10000"/>
          </a:bodyPr>
          <a:lstStyle/>
          <a:p>
            <a:pPr marL="0" indent="0">
              <a:buNone/>
            </a:pPr>
            <a:r>
              <a:rPr lang="en-US" dirty="0" smtClean="0">
                <a:solidFill>
                  <a:schemeClr val="bg1"/>
                </a:solidFill>
              </a:rPr>
              <a:t>Although the above findings are suggestive of infectious facet joint arthritis (TB) involving adjacent bones and soft tissues, primary or secondary bone tumor cannot be excluded. Further evaluation with MRI of the whole spine and biopsy (for histopathology and cultures) is advisable.</a:t>
            </a:r>
            <a:endParaRPr lang="en-US" dirty="0">
              <a:solidFill>
                <a:schemeClr val="bg1"/>
              </a:solidFill>
            </a:endParaRPr>
          </a:p>
        </p:txBody>
      </p:sp>
      <p:graphicFrame>
        <p:nvGraphicFramePr>
          <p:cNvPr id="4098" name="Object 2"/>
          <p:cNvGraphicFramePr>
            <a:graphicFrameLocks noChangeAspect="1"/>
          </p:cNvGraphicFramePr>
          <p:nvPr>
            <p:extLst>
              <p:ext uri="{D42A27DB-BD31-4B8C-83A1-F6EECF244321}">
                <p14:modId xmlns:p14="http://schemas.microsoft.com/office/powerpoint/2010/main" val="149669547"/>
              </p:ext>
            </p:extLst>
          </p:nvPr>
        </p:nvGraphicFramePr>
        <p:xfrm>
          <a:off x="368393" y="198409"/>
          <a:ext cx="4585115" cy="6488610"/>
        </p:xfrm>
        <a:graphic>
          <a:graphicData uri="http://schemas.openxmlformats.org/presentationml/2006/ole">
            <mc:AlternateContent xmlns:mc="http://schemas.openxmlformats.org/markup-compatibility/2006">
              <mc:Choice xmlns:v="urn:schemas-microsoft-com:vml" Requires="v">
                <p:oleObj spid="_x0000_s1054" name="Acrobat Document" r:id="rId3" imgW="5667122" imgH="8019837" progId="AcroExch.Document.7">
                  <p:embed/>
                </p:oleObj>
              </mc:Choice>
              <mc:Fallback>
                <p:oleObj name="Acrobat Document" r:id="rId3" imgW="5667122" imgH="8019837"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93" y="198409"/>
                        <a:ext cx="4585115" cy="6488610"/>
                      </a:xfrm>
                      <a:prstGeom prst="rect">
                        <a:avLst/>
                      </a:prstGeom>
                      <a:noFill/>
                      <a:ln>
                        <a:noFill/>
                      </a:ln>
                      <a:effectLst/>
                    </p:spPr>
                  </p:pic>
                </p:oleObj>
              </mc:Fallback>
            </mc:AlternateContent>
          </a:graphicData>
        </a:graphic>
      </p:graphicFrame>
      <p:sp>
        <p:nvSpPr>
          <p:cNvPr id="4" name="TextBox 3"/>
          <p:cNvSpPr txBox="1"/>
          <p:nvPr/>
        </p:nvSpPr>
        <p:spPr>
          <a:xfrm>
            <a:off x="769697" y="4037163"/>
            <a:ext cx="4063041" cy="810883"/>
          </a:xfrm>
          <a:prstGeom prst="rect">
            <a:avLst/>
          </a:prstGeom>
          <a:noFill/>
          <a:ln w="25400">
            <a:solidFill>
              <a:srgbClr val="FF0000"/>
            </a:solidFill>
          </a:ln>
        </p:spPr>
        <p:txBody>
          <a:bodyPr wrap="square" rtlCol="0">
            <a:spAutoFit/>
          </a:bodyPr>
          <a:lstStyle/>
          <a:p>
            <a:endParaRPr lang="en-US" dirty="0"/>
          </a:p>
        </p:txBody>
      </p:sp>
      <p:sp>
        <p:nvSpPr>
          <p:cNvPr id="6" name="TextBox 5"/>
          <p:cNvSpPr txBox="1"/>
          <p:nvPr/>
        </p:nvSpPr>
        <p:spPr>
          <a:xfrm>
            <a:off x="5673305" y="1417638"/>
            <a:ext cx="6002038" cy="4708526"/>
          </a:xfrm>
          <a:prstGeom prst="rect">
            <a:avLst/>
          </a:prstGeom>
          <a:noFill/>
          <a:ln w="25400">
            <a:solidFill>
              <a:srgbClr val="FF0000"/>
            </a:solidFill>
          </a:ln>
        </p:spPr>
        <p:txBody>
          <a:bodyPr wrap="square" rtlCol="0">
            <a:spAutoFit/>
          </a:bodyPr>
          <a:lstStyle/>
          <a:p>
            <a:endParaRPr lang="en-US" dirty="0"/>
          </a:p>
        </p:txBody>
      </p:sp>
      <p:sp>
        <p:nvSpPr>
          <p:cNvPr id="5" name="Right Arrow 4"/>
          <p:cNvSpPr/>
          <p:nvPr/>
        </p:nvSpPr>
        <p:spPr>
          <a:xfrm>
            <a:off x="4864368" y="4295955"/>
            <a:ext cx="808937" cy="29329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20484" y="1063955"/>
            <a:ext cx="1149856" cy="215444"/>
          </a:xfrm>
          <a:prstGeom prst="rect">
            <a:avLst/>
          </a:prstGeom>
          <a:solidFill>
            <a:schemeClr val="bg1">
              <a:lumMod val="85000"/>
            </a:schemeClr>
          </a:solidFill>
        </p:spPr>
        <p:txBody>
          <a:bodyPr wrap="square" rtlCol="0">
            <a:spAutoFit/>
          </a:bodyPr>
          <a:lstStyle/>
          <a:p>
            <a:endParaRPr lang="en-US" sz="800" dirty="0"/>
          </a:p>
        </p:txBody>
      </p:sp>
    </p:spTree>
    <p:extLst>
      <p:ext uri="{BB962C8B-B14F-4D97-AF65-F5344CB8AC3E}">
        <p14:creationId xmlns:p14="http://schemas.microsoft.com/office/powerpoint/2010/main" val="1725029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MRIDiag4.YGIA\Desktop\WHOLE SPINE_276110\export--12843945.jpg"/>
          <p:cNvPicPr>
            <a:picLocks noChangeAspect="1" noChangeArrowheads="1"/>
          </p:cNvPicPr>
          <p:nvPr/>
        </p:nvPicPr>
        <p:blipFill>
          <a:blip r:embed="rId2" cstate="print"/>
          <a:srcRect t="5906"/>
          <a:stretch>
            <a:fillRect/>
          </a:stretch>
        </p:blipFill>
        <p:spPr bwMode="auto">
          <a:xfrm>
            <a:off x="1524000" y="90755"/>
            <a:ext cx="4320000" cy="4064853"/>
          </a:xfrm>
          <a:prstGeom prst="rect">
            <a:avLst/>
          </a:prstGeom>
          <a:noFill/>
        </p:spPr>
      </p:pic>
      <p:pic>
        <p:nvPicPr>
          <p:cNvPr id="2051" name="Picture 3" descr="C:\Users\MRIDiag4.YGIA\Desktop\WHOLE SPINE_276110\export--12843946.jpg"/>
          <p:cNvPicPr>
            <a:picLocks noChangeAspect="1" noChangeArrowheads="1"/>
          </p:cNvPicPr>
          <p:nvPr/>
        </p:nvPicPr>
        <p:blipFill>
          <a:blip r:embed="rId3" cstate="print"/>
          <a:srcRect t="5906"/>
          <a:stretch>
            <a:fillRect/>
          </a:stretch>
        </p:blipFill>
        <p:spPr bwMode="auto">
          <a:xfrm>
            <a:off x="6348000" y="58350"/>
            <a:ext cx="4320000" cy="4064853"/>
          </a:xfrm>
          <a:prstGeom prst="rect">
            <a:avLst/>
          </a:prstGeom>
          <a:noFill/>
        </p:spPr>
      </p:pic>
      <p:pic>
        <p:nvPicPr>
          <p:cNvPr id="2052" name="Picture 4" descr="C:\Users\MRIDiag4.YGIA\Desktop\WHOLE SPINE_276110\export--12844009.jpg"/>
          <p:cNvPicPr>
            <a:picLocks noChangeAspect="1" noChangeArrowheads="1"/>
          </p:cNvPicPr>
          <p:nvPr/>
        </p:nvPicPr>
        <p:blipFill>
          <a:blip r:embed="rId4" cstate="print"/>
          <a:srcRect t="5906"/>
          <a:stretch>
            <a:fillRect/>
          </a:stretch>
        </p:blipFill>
        <p:spPr bwMode="auto">
          <a:xfrm>
            <a:off x="1524000" y="3238328"/>
            <a:ext cx="4320000" cy="4064853"/>
          </a:xfrm>
          <a:prstGeom prst="rect">
            <a:avLst/>
          </a:prstGeom>
          <a:noFill/>
        </p:spPr>
      </p:pic>
      <p:pic>
        <p:nvPicPr>
          <p:cNvPr id="2053" name="Picture 5" descr="C:\Users\MRIDiag4.YGIA\Desktop\WHOLE SPINE_276110\export--12844010.jpg"/>
          <p:cNvPicPr>
            <a:picLocks noChangeAspect="1" noChangeArrowheads="1"/>
          </p:cNvPicPr>
          <p:nvPr/>
        </p:nvPicPr>
        <p:blipFill>
          <a:blip r:embed="rId5" cstate="print"/>
          <a:srcRect t="5906"/>
          <a:stretch>
            <a:fillRect/>
          </a:stretch>
        </p:blipFill>
        <p:spPr bwMode="auto">
          <a:xfrm>
            <a:off x="6348000" y="3221076"/>
            <a:ext cx="4320000" cy="4064853"/>
          </a:xfrm>
          <a:prstGeom prst="rect">
            <a:avLst/>
          </a:prstGeom>
          <a:noFill/>
        </p:spPr>
      </p:pic>
    </p:spTree>
    <p:extLst>
      <p:ext uri="{BB962C8B-B14F-4D97-AF65-F5344CB8AC3E}">
        <p14:creationId xmlns:p14="http://schemas.microsoft.com/office/powerpoint/2010/main" val="3209934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349</TotalTime>
  <Words>1119</Words>
  <Application>Microsoft Office PowerPoint</Application>
  <PresentationFormat>Widescreen</PresentationFormat>
  <Paragraphs>118</Paragraphs>
  <Slides>27</Slides>
  <Notes>0</Notes>
  <HiddenSlides>3</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1" baseType="lpstr">
      <vt:lpstr>Arial</vt:lpstr>
      <vt:lpstr>Calibri</vt:lpstr>
      <vt:lpstr>1_Office Theme</vt:lpstr>
      <vt:lpstr>Acrobat Document</vt:lpstr>
      <vt:lpstr>ΣΠΑΝΙΑ ΠΕΡΙΠΤΩΣΗ  ΛΟΙΜΩΔΟΥΣ ΣΠΟΝΔΥΛΟΑΡΘΡΙΤΙΔΟΣ</vt:lpstr>
      <vt:lpstr>ΚΤ , A, 30/06/1975 , ΒΟΥΛΓΑΡΙΑ</vt:lpstr>
      <vt:lpstr>PowerPoint Presentation</vt:lpstr>
      <vt:lpstr>ΚΤ , A, 30/06/1975 , ΒΟΥΛΓΑΡΙΑ</vt:lpstr>
      <vt:lpstr>Τι κανουμε – πολλοι ιατροι – πολλες γνωμες?</vt:lpstr>
      <vt:lpstr>ΜΕΤΑ ΑΠΟ 1 ΧΡΟΝΟ …..</vt:lpstr>
      <vt:lpstr>PowerPoint Presentation</vt:lpstr>
      <vt:lpstr>CT of the lumbar spine</vt:lpstr>
      <vt:lpstr>`</vt:lpstr>
      <vt:lpstr>PowerPoint Presentation</vt:lpstr>
      <vt:lpstr>MRI of the lumbar spine</vt:lpstr>
      <vt:lpstr>PowerPoint Presentation</vt:lpstr>
      <vt:lpstr>PowerPoint Presentation</vt:lpstr>
      <vt:lpstr>Aspiration biopsy</vt:lpstr>
      <vt:lpstr>Follow-up MRI April 2016</vt:lpstr>
      <vt:lpstr>PowerPoint Presentation</vt:lpstr>
      <vt:lpstr>PowerPoint Presentation</vt:lpstr>
      <vt:lpstr>PowerPoint Presentation</vt:lpstr>
      <vt:lpstr>PowerPoint Presentation</vt:lpstr>
      <vt:lpstr>CHARACTERISTICS OF PARASITIC ARTHRITIS</vt:lpstr>
      <vt:lpstr>PARASITIC ARTHRITIDES</vt:lpstr>
      <vt:lpstr>ECHINOCOCCUS MULTILOCULARIS </vt:lpstr>
      <vt:lpstr>Parasites -- Mechanisms of tissue injury</vt:lpstr>
      <vt:lpstr>ADVANCED Pub MED SEARCH 10 YEARS</vt:lpstr>
      <vt:lpstr>Spinal manifestations of Hydatid Disease: a case series of 36 patients. Kataji et al . World Neurosurgery 2013  1990 -- 2007</vt:lpstr>
      <vt:lpstr>HYDATID SPINAL MANIFESTATIONS -- DEW</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ΣΠΑΝΙΑ ΠΕΡΙΠΤΩΣΗ ΛΟΙΜΩΔΟΥΣ ΣΠΟΝΔΥΛΟΔΙΣΚΙΤΙΔΟΣ</dc:title>
  <dc:creator>Michalis Michailidis</dc:creator>
  <cp:lastModifiedBy>Michalis Michailidis</cp:lastModifiedBy>
  <cp:revision>41</cp:revision>
  <dcterms:created xsi:type="dcterms:W3CDTF">2016-09-02T06:29:43Z</dcterms:created>
  <dcterms:modified xsi:type="dcterms:W3CDTF">2016-10-21T07:55:27Z</dcterms:modified>
</cp:coreProperties>
</file>