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91" r:id="rId4"/>
    <p:sldId id="283" r:id="rId5"/>
    <p:sldId id="273" r:id="rId6"/>
    <p:sldId id="266" r:id="rId7"/>
    <p:sldId id="262" r:id="rId8"/>
    <p:sldId id="270" r:id="rId9"/>
    <p:sldId id="259" r:id="rId10"/>
    <p:sldId id="257" r:id="rId11"/>
    <p:sldId id="263" r:id="rId12"/>
    <p:sldId id="271" r:id="rId13"/>
    <p:sldId id="281" r:id="rId14"/>
    <p:sldId id="284" r:id="rId15"/>
    <p:sldId id="277" r:id="rId16"/>
    <p:sldId id="282" r:id="rId17"/>
    <p:sldId id="275" r:id="rId18"/>
    <p:sldId id="285" r:id="rId19"/>
    <p:sldId id="274" r:id="rId20"/>
    <p:sldId id="288" r:id="rId21"/>
    <p:sldId id="287" r:id="rId22"/>
    <p:sldId id="279" r:id="rId23"/>
    <p:sldId id="280" r:id="rId24"/>
    <p:sldId id="290" r:id="rId25"/>
    <p:sldId id="265" r:id="rId26"/>
    <p:sldId id="286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il Tzanakakis" initials="MT" lastIdx="1" clrIdx="0">
    <p:extLst>
      <p:ext uri="{19B8F6BF-5375-455C-9EA6-DF929625EA0E}">
        <p15:presenceInfo xmlns:p15="http://schemas.microsoft.com/office/powerpoint/2012/main" userId="33c781effbdcce8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BD7C-F185-4581-B8F1-E97F16DADCA9}" type="datetimeFigureOut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D0E-279A-49E0-ABD7-25397B7B95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815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BD7C-F185-4581-B8F1-E97F16DADCA9}" type="datetimeFigureOut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D0E-279A-49E0-ABD7-25397B7B95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693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BD7C-F185-4581-B8F1-E97F16DADCA9}" type="datetimeFigureOut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D0E-279A-49E0-ABD7-25397B7B95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952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BD7C-F185-4581-B8F1-E97F16DADCA9}" type="datetimeFigureOut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D0E-279A-49E0-ABD7-25397B7B95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27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BD7C-F185-4581-B8F1-E97F16DADCA9}" type="datetimeFigureOut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D0E-279A-49E0-ABD7-25397B7B95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536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BD7C-F185-4581-B8F1-E97F16DADCA9}" type="datetimeFigureOut">
              <a:rPr lang="el-GR" smtClean="0"/>
              <a:t>29/10/2016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D0E-279A-49E0-ABD7-25397B7B95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8739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BD7C-F185-4581-B8F1-E97F16DADCA9}" type="datetimeFigureOut">
              <a:rPr lang="el-GR" smtClean="0"/>
              <a:t>29/10/2016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D0E-279A-49E0-ABD7-25397B7B95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19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BD7C-F185-4581-B8F1-E97F16DADCA9}" type="datetimeFigureOut">
              <a:rPr lang="el-GR" smtClean="0"/>
              <a:t>29/10/2016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D0E-279A-49E0-ABD7-25397B7B95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798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BD7C-F185-4581-B8F1-E97F16DADCA9}" type="datetimeFigureOut">
              <a:rPr lang="el-GR" smtClean="0"/>
              <a:t>29/10/2016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D0E-279A-49E0-ABD7-25397B7B95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666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BD7C-F185-4581-B8F1-E97F16DADCA9}" type="datetimeFigureOut">
              <a:rPr lang="el-GR" smtClean="0"/>
              <a:t>29/10/2016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D0E-279A-49E0-ABD7-25397B7B95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589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BD7C-F185-4581-B8F1-E97F16DADCA9}" type="datetimeFigureOut">
              <a:rPr lang="el-GR" smtClean="0"/>
              <a:t>29/10/2016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3DD0E-279A-49E0-ABD7-25397B7B95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864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BD7C-F185-4581-B8F1-E97F16DADCA9}" type="datetimeFigureOut">
              <a:rPr lang="el-GR" smtClean="0"/>
              <a:t>29/10/2016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3DD0E-279A-49E0-ABD7-25397B7B953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37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98140" y="1839255"/>
            <a:ext cx="9144000" cy="2113766"/>
          </a:xfrm>
        </p:spPr>
        <p:txBody>
          <a:bodyPr>
            <a:noAutofit/>
          </a:bodyPr>
          <a:lstStyle/>
          <a:p>
            <a:r>
              <a:rPr lang="en-US" sz="4000" b="1" dirty="0"/>
              <a:t>“State of the art”</a:t>
            </a:r>
            <a:r>
              <a:rPr lang="el-GR" sz="4000" b="1" dirty="0"/>
              <a:t> παρακολούθηση ασθενών με Ρευματολογικά νοσήματα και ΧΝΝ σταδίου ΙΙΙ-Ι</a:t>
            </a:r>
            <a:r>
              <a:rPr lang="en-US" sz="4000" b="1" dirty="0"/>
              <a:t>V </a:t>
            </a: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292281" y="5820032"/>
            <a:ext cx="2899718" cy="1037968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Μ. Τζανακάκης </a:t>
            </a:r>
          </a:p>
          <a:p>
            <a:r>
              <a:rPr lang="el-GR" dirty="0"/>
              <a:t>Νεφρολόγος</a:t>
            </a:r>
          </a:p>
          <a:p>
            <a:r>
              <a:rPr lang="el-GR" dirty="0"/>
              <a:t>Γ.Β.Ν.Η.</a:t>
            </a:r>
          </a:p>
        </p:txBody>
      </p:sp>
    </p:spTree>
    <p:extLst>
      <p:ext uri="{BB962C8B-B14F-4D97-AF65-F5344CB8AC3E}">
        <p14:creationId xmlns:p14="http://schemas.microsoft.com/office/powerpoint/2010/main" val="120347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342" y="126609"/>
            <a:ext cx="8356209" cy="65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Αποτέλεσμα εικόνας για iceberg chronic kidney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15" y="844062"/>
            <a:ext cx="6297638" cy="533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κειμένου 2"/>
          <p:cNvSpPr txBox="1">
            <a:spLocks/>
          </p:cNvSpPr>
          <p:nvPr/>
        </p:nvSpPr>
        <p:spPr>
          <a:xfrm>
            <a:off x="1" y="1174654"/>
            <a:ext cx="4825218" cy="44242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3200" dirty="0"/>
              <a:t>Σκοπός</a:t>
            </a:r>
          </a:p>
          <a:p>
            <a:endParaRPr lang="el-GR" sz="3200" dirty="0"/>
          </a:p>
          <a:p>
            <a:pPr marL="914400" lvl="1" indent="-457200"/>
            <a:r>
              <a:rPr lang="el-GR" sz="2800" dirty="0"/>
              <a:t>Καθυστέρηση</a:t>
            </a:r>
          </a:p>
          <a:p>
            <a:pPr lvl="1"/>
            <a:endParaRPr lang="el-GR" sz="2800" dirty="0"/>
          </a:p>
          <a:p>
            <a:pPr marL="914400" lvl="1" indent="-457200"/>
            <a:r>
              <a:rPr lang="el-GR" sz="2800" dirty="0"/>
              <a:t>Έγκαιρη διάγνωση και θεραπεία των παραγόντων </a:t>
            </a:r>
          </a:p>
          <a:p>
            <a:pPr marL="914400" lvl="1" indent="-457200"/>
            <a:r>
              <a:rPr lang="el-GR" sz="2800" dirty="0"/>
              <a:t>Προετοιμασία για το στάδιο </a:t>
            </a:r>
            <a:r>
              <a:rPr lang="en-US" sz="2800" dirty="0"/>
              <a:t>V</a:t>
            </a:r>
            <a:endParaRPr lang="el-GR" sz="2800" dirty="0"/>
          </a:p>
          <a:p>
            <a:pPr marL="914400" lvl="1" indent="-457200"/>
            <a:endParaRPr lang="el-GR" sz="2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7539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Θέση κειμένου 2"/>
          <p:cNvSpPr txBox="1">
            <a:spLocks/>
          </p:cNvSpPr>
          <p:nvPr/>
        </p:nvSpPr>
        <p:spPr>
          <a:xfrm>
            <a:off x="337248" y="5022585"/>
            <a:ext cx="11733207" cy="153081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33" name="Θέση κειμένου 2"/>
          <p:cNvSpPr txBox="1">
            <a:spLocks/>
          </p:cNvSpPr>
          <p:nvPr/>
        </p:nvSpPr>
        <p:spPr>
          <a:xfrm>
            <a:off x="389668" y="2796643"/>
            <a:ext cx="11757115" cy="17979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77106" y="154745"/>
            <a:ext cx="9659327" cy="70990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Επιπλοκές στη ΧΝΝ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893211" y="850532"/>
            <a:ext cx="2827113" cy="40175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Νεφρική Λειτουργία</a:t>
            </a:r>
          </a:p>
        </p:txBody>
      </p:sp>
      <p:sp>
        <p:nvSpPr>
          <p:cNvPr id="4" name="Θέση κειμένου 2"/>
          <p:cNvSpPr txBox="1">
            <a:spLocks/>
          </p:cNvSpPr>
          <p:nvPr/>
        </p:nvSpPr>
        <p:spPr>
          <a:xfrm>
            <a:off x="3038622" y="3505923"/>
            <a:ext cx="1854589" cy="5189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000" b="1" dirty="0" err="1">
                <a:solidFill>
                  <a:schemeClr val="tx1"/>
                </a:solidFill>
              </a:rPr>
              <a:t>Υπερκαλιαιμία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5" name="Θέση κειμένου 2"/>
          <p:cNvSpPr txBox="1">
            <a:spLocks/>
          </p:cNvSpPr>
          <p:nvPr/>
        </p:nvSpPr>
        <p:spPr>
          <a:xfrm>
            <a:off x="7783309" y="2099243"/>
            <a:ext cx="1958052" cy="6718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Ca / P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6" name="Θέση κειμένου 2"/>
          <p:cNvSpPr txBox="1">
            <a:spLocks/>
          </p:cNvSpPr>
          <p:nvPr/>
        </p:nvSpPr>
        <p:spPr>
          <a:xfrm>
            <a:off x="900332" y="3295373"/>
            <a:ext cx="1892045" cy="1057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000" b="1" dirty="0">
                <a:solidFill>
                  <a:schemeClr val="tx1"/>
                </a:solidFill>
              </a:rPr>
              <a:t>Κατακράτηση Να και </a:t>
            </a:r>
            <a:r>
              <a:rPr lang="el-GR" sz="2000" b="1" dirty="0" err="1">
                <a:solidFill>
                  <a:schemeClr val="tx1"/>
                </a:solidFill>
              </a:rPr>
              <a:t>Υπερογκαιμία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7" name="Θέση κειμένου 2"/>
          <p:cNvSpPr txBox="1">
            <a:spLocks/>
          </p:cNvSpPr>
          <p:nvPr/>
        </p:nvSpPr>
        <p:spPr>
          <a:xfrm>
            <a:off x="1026942" y="2099243"/>
            <a:ext cx="1519310" cy="4884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Na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8" name="Θέση κειμένου 2"/>
          <p:cNvSpPr txBox="1">
            <a:spLocks/>
          </p:cNvSpPr>
          <p:nvPr/>
        </p:nvSpPr>
        <p:spPr>
          <a:xfrm>
            <a:off x="10373424" y="3426486"/>
            <a:ext cx="1385845" cy="6718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>
                <a:solidFill>
                  <a:schemeClr val="tx1"/>
                </a:solidFill>
              </a:rPr>
              <a:t>Αναιμία</a:t>
            </a:r>
          </a:p>
        </p:txBody>
      </p:sp>
      <p:sp>
        <p:nvSpPr>
          <p:cNvPr id="9" name="Θέση κειμένου 2"/>
          <p:cNvSpPr txBox="1">
            <a:spLocks/>
          </p:cNvSpPr>
          <p:nvPr/>
        </p:nvSpPr>
        <p:spPr>
          <a:xfrm>
            <a:off x="5458971" y="2099243"/>
            <a:ext cx="2057460" cy="6718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 err="1">
                <a:solidFill>
                  <a:schemeClr val="tx1"/>
                </a:solidFill>
              </a:rPr>
              <a:t>Οξεοβασική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Ισορροπία</a:t>
            </a:r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10009819" y="2099243"/>
            <a:ext cx="2113056" cy="6718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 err="1">
                <a:solidFill>
                  <a:schemeClr val="tx1"/>
                </a:solidFill>
              </a:rPr>
              <a:t>Ερυθροποίηση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1" name="Θέση κειμένου 2"/>
          <p:cNvSpPr txBox="1">
            <a:spLocks/>
          </p:cNvSpPr>
          <p:nvPr/>
        </p:nvSpPr>
        <p:spPr>
          <a:xfrm>
            <a:off x="3038622" y="2103505"/>
            <a:ext cx="1688123" cy="4842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>
                <a:solidFill>
                  <a:schemeClr val="tx1"/>
                </a:solidFill>
              </a:rPr>
              <a:t>Αποβολή </a:t>
            </a:r>
            <a:r>
              <a:rPr lang="en-US" b="1" dirty="0">
                <a:solidFill>
                  <a:schemeClr val="tx1"/>
                </a:solidFill>
              </a:rPr>
              <a:t>K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2" name="Θέση κειμένου 2"/>
          <p:cNvSpPr txBox="1">
            <a:spLocks/>
          </p:cNvSpPr>
          <p:nvPr/>
        </p:nvSpPr>
        <p:spPr>
          <a:xfrm>
            <a:off x="5458971" y="3467519"/>
            <a:ext cx="1912500" cy="6718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000" b="1" dirty="0">
                <a:solidFill>
                  <a:schemeClr val="tx1"/>
                </a:solidFill>
              </a:rPr>
              <a:t>Μεταβολική Οξέωση</a:t>
            </a:r>
          </a:p>
        </p:txBody>
      </p:sp>
      <p:sp>
        <p:nvSpPr>
          <p:cNvPr id="13" name="Θέση κειμένου 2"/>
          <p:cNvSpPr txBox="1">
            <a:spLocks/>
          </p:cNvSpPr>
          <p:nvPr/>
        </p:nvSpPr>
        <p:spPr>
          <a:xfrm>
            <a:off x="7783309" y="3348934"/>
            <a:ext cx="1975583" cy="12398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P           PTH</a:t>
            </a:r>
          </a:p>
          <a:p>
            <a:r>
              <a:rPr lang="en-US" b="1" dirty="0">
                <a:solidFill>
                  <a:schemeClr val="tx1"/>
                </a:solidFill>
              </a:rPr>
              <a:t>   Ca</a:t>
            </a:r>
          </a:p>
          <a:p>
            <a:r>
              <a:rPr lang="en-US" b="1" dirty="0">
                <a:solidFill>
                  <a:schemeClr val="tx1"/>
                </a:solidFill>
              </a:rPr>
              <a:t>Calcitriol</a:t>
            </a:r>
          </a:p>
          <a:p>
            <a:endParaRPr lang="el-GR" dirty="0"/>
          </a:p>
        </p:txBody>
      </p:sp>
      <p:cxnSp>
        <p:nvCxnSpPr>
          <p:cNvPr id="15" name="Ευθύγραμμο βέλος σύνδεσης 14"/>
          <p:cNvCxnSpPr/>
          <p:nvPr/>
        </p:nvCxnSpPr>
        <p:spPr>
          <a:xfrm>
            <a:off x="7958087" y="878406"/>
            <a:ext cx="0" cy="401754"/>
          </a:xfrm>
          <a:prstGeom prst="straightConnector1">
            <a:avLst/>
          </a:prstGeom>
          <a:ln w="76200" cmpd="sng">
            <a:solidFill>
              <a:srgbClr val="FF0000"/>
            </a:solidFill>
            <a:prstDash val="solid"/>
            <a:headEnd w="lg" len="lg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/>
          <p:nvPr/>
        </p:nvCxnSpPr>
        <p:spPr>
          <a:xfrm>
            <a:off x="6203852" y="1280160"/>
            <a:ext cx="1" cy="3516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/>
          <p:cNvCxnSpPr/>
          <p:nvPr/>
        </p:nvCxnSpPr>
        <p:spPr>
          <a:xfrm>
            <a:off x="1477106" y="1631852"/>
            <a:ext cx="98605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ύγραμμο βέλος σύνδεσης 22"/>
          <p:cNvCxnSpPr/>
          <p:nvPr/>
        </p:nvCxnSpPr>
        <p:spPr>
          <a:xfrm>
            <a:off x="1800665" y="1631852"/>
            <a:ext cx="0" cy="3235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/>
          <p:cNvCxnSpPr/>
          <p:nvPr/>
        </p:nvCxnSpPr>
        <p:spPr>
          <a:xfrm>
            <a:off x="3894406" y="1650608"/>
            <a:ext cx="0" cy="3235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ύγραμμο βέλος σύνδεσης 24"/>
          <p:cNvCxnSpPr/>
          <p:nvPr/>
        </p:nvCxnSpPr>
        <p:spPr>
          <a:xfrm>
            <a:off x="6306768" y="1650608"/>
            <a:ext cx="0" cy="3235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/>
          <p:nvPr/>
        </p:nvCxnSpPr>
        <p:spPr>
          <a:xfrm>
            <a:off x="8762335" y="1631850"/>
            <a:ext cx="0" cy="3235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ύγραμμο βέλος σύνδεσης 26"/>
          <p:cNvCxnSpPr/>
          <p:nvPr/>
        </p:nvCxnSpPr>
        <p:spPr>
          <a:xfrm>
            <a:off x="11066347" y="1631851"/>
            <a:ext cx="0" cy="3235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Θέση κειμένου 2"/>
          <p:cNvSpPr txBox="1">
            <a:spLocks/>
          </p:cNvSpPr>
          <p:nvPr/>
        </p:nvSpPr>
        <p:spPr>
          <a:xfrm>
            <a:off x="784304" y="5223059"/>
            <a:ext cx="2004586" cy="8510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sz="2000" b="1" dirty="0">
                <a:solidFill>
                  <a:schemeClr val="tx1"/>
                </a:solidFill>
              </a:rPr>
              <a:t>Περιορισμός και Διουρητικά</a:t>
            </a:r>
          </a:p>
        </p:txBody>
      </p:sp>
      <p:sp>
        <p:nvSpPr>
          <p:cNvPr id="29" name="Θέση κειμένου 2"/>
          <p:cNvSpPr txBox="1">
            <a:spLocks/>
          </p:cNvSpPr>
          <p:nvPr/>
        </p:nvSpPr>
        <p:spPr>
          <a:xfrm>
            <a:off x="2924014" y="5240282"/>
            <a:ext cx="2321169" cy="10901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>
                <a:solidFill>
                  <a:schemeClr val="tx1"/>
                </a:solidFill>
              </a:rPr>
              <a:t>Δίαιτα , Αγωγή Αποφυγή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l-GR" b="1" dirty="0">
                <a:solidFill>
                  <a:schemeClr val="tx1"/>
                </a:solidFill>
              </a:rPr>
              <a:t>ΜΣΑΦ , ΑΜΕΑ  </a:t>
            </a:r>
          </a:p>
        </p:txBody>
      </p:sp>
      <p:sp>
        <p:nvSpPr>
          <p:cNvPr id="30" name="Θέση κειμένου 2"/>
          <p:cNvSpPr txBox="1">
            <a:spLocks/>
          </p:cNvSpPr>
          <p:nvPr/>
        </p:nvSpPr>
        <p:spPr>
          <a:xfrm>
            <a:off x="5690734" y="5235865"/>
            <a:ext cx="1448973" cy="5235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>
                <a:solidFill>
                  <a:schemeClr val="tx1"/>
                </a:solidFill>
              </a:rPr>
              <a:t>Σόδα</a:t>
            </a:r>
          </a:p>
        </p:txBody>
      </p:sp>
      <p:sp>
        <p:nvSpPr>
          <p:cNvPr id="31" name="Θέση κειμένου 2"/>
          <p:cNvSpPr txBox="1">
            <a:spLocks/>
          </p:cNvSpPr>
          <p:nvPr/>
        </p:nvSpPr>
        <p:spPr>
          <a:xfrm>
            <a:off x="7304631" y="5235865"/>
            <a:ext cx="2321169" cy="5235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l-GR" b="1" dirty="0">
                <a:solidFill>
                  <a:schemeClr val="tx1"/>
                </a:solidFill>
              </a:rPr>
              <a:t>Δεσμευτικά του</a:t>
            </a:r>
            <a:r>
              <a:rPr lang="en-US" b="1" dirty="0">
                <a:solidFill>
                  <a:schemeClr val="tx1"/>
                </a:solidFill>
              </a:rPr>
              <a:t> P , </a:t>
            </a:r>
            <a:r>
              <a:rPr lang="el-GR" b="1" dirty="0" err="1">
                <a:solidFill>
                  <a:schemeClr val="tx1"/>
                </a:solidFill>
              </a:rPr>
              <a:t>Ασβέστιομιμητικά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32" name="Θέση κειμένου 2"/>
          <p:cNvSpPr txBox="1">
            <a:spLocks/>
          </p:cNvSpPr>
          <p:nvPr/>
        </p:nvSpPr>
        <p:spPr>
          <a:xfrm>
            <a:off x="10041551" y="5140026"/>
            <a:ext cx="1901920" cy="6193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EPO</a:t>
            </a:r>
            <a:r>
              <a:rPr lang="el-GR" b="1" dirty="0">
                <a:solidFill>
                  <a:schemeClr val="tx1"/>
                </a:solidFill>
              </a:rPr>
              <a:t> , </a:t>
            </a:r>
            <a:r>
              <a:rPr lang="en-US" b="1" dirty="0">
                <a:solidFill>
                  <a:schemeClr val="tx1"/>
                </a:solidFill>
              </a:rPr>
              <a:t>Fe</a:t>
            </a:r>
            <a:endParaRPr lang="el-GR" b="1" dirty="0">
              <a:solidFill>
                <a:schemeClr val="tx1"/>
              </a:solidFill>
            </a:endParaRPr>
          </a:p>
        </p:txBody>
      </p:sp>
      <p:cxnSp>
        <p:nvCxnSpPr>
          <p:cNvPr id="37" name="Ευθύγραμμο βέλος σύνδεσης 36"/>
          <p:cNvCxnSpPr/>
          <p:nvPr/>
        </p:nvCxnSpPr>
        <p:spPr>
          <a:xfrm flipH="1">
            <a:off x="1798248" y="2731567"/>
            <a:ext cx="2417" cy="464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Ευθύγραμμο βέλος σύνδεσης 42"/>
          <p:cNvCxnSpPr/>
          <p:nvPr/>
        </p:nvCxnSpPr>
        <p:spPr>
          <a:xfrm flipH="1">
            <a:off x="1786597" y="4448861"/>
            <a:ext cx="1" cy="6338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ύγραμμο βέλος σύνδεσης 44"/>
          <p:cNvCxnSpPr/>
          <p:nvPr/>
        </p:nvCxnSpPr>
        <p:spPr>
          <a:xfrm flipH="1">
            <a:off x="3880266" y="2777581"/>
            <a:ext cx="2417" cy="464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Ευθύγραμμο βέλος σύνδεσης 45"/>
          <p:cNvCxnSpPr/>
          <p:nvPr/>
        </p:nvCxnSpPr>
        <p:spPr>
          <a:xfrm flipH="1">
            <a:off x="3894406" y="4506322"/>
            <a:ext cx="2417" cy="464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Ευθύγραμμο βέλος σύνδεσης 46"/>
          <p:cNvCxnSpPr/>
          <p:nvPr/>
        </p:nvCxnSpPr>
        <p:spPr>
          <a:xfrm flipH="1">
            <a:off x="6306767" y="2964403"/>
            <a:ext cx="2417" cy="464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Ευθύγραμμο βέλος σύνδεσης 47"/>
          <p:cNvCxnSpPr/>
          <p:nvPr/>
        </p:nvCxnSpPr>
        <p:spPr>
          <a:xfrm flipH="1">
            <a:off x="6304350" y="4433865"/>
            <a:ext cx="2417" cy="464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Ευθύγραμμο βέλος σύνδεσης 48"/>
          <p:cNvCxnSpPr/>
          <p:nvPr/>
        </p:nvCxnSpPr>
        <p:spPr>
          <a:xfrm flipH="1">
            <a:off x="8759918" y="2815791"/>
            <a:ext cx="2417" cy="464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Ευθύγραμμο βέλος σύνδεσης 49"/>
          <p:cNvCxnSpPr/>
          <p:nvPr/>
        </p:nvCxnSpPr>
        <p:spPr>
          <a:xfrm flipH="1">
            <a:off x="8771100" y="4675736"/>
            <a:ext cx="2417" cy="464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Ευθύγραμμο βέλος σύνδεσης 50"/>
          <p:cNvCxnSpPr/>
          <p:nvPr/>
        </p:nvCxnSpPr>
        <p:spPr>
          <a:xfrm flipH="1">
            <a:off x="11066347" y="2867988"/>
            <a:ext cx="2417" cy="464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Ευθύγραμμο βέλος σύνδεσης 51"/>
          <p:cNvCxnSpPr/>
          <p:nvPr/>
        </p:nvCxnSpPr>
        <p:spPr>
          <a:xfrm flipH="1">
            <a:off x="11066347" y="4491591"/>
            <a:ext cx="2417" cy="4642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Ευθύγραμμο βέλος σύνδεσης 52"/>
          <p:cNvCxnSpPr/>
          <p:nvPr/>
        </p:nvCxnSpPr>
        <p:spPr>
          <a:xfrm>
            <a:off x="8532518" y="3737619"/>
            <a:ext cx="0" cy="401754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headEnd w="lg" len="lg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Ευθύγραμμο βέλος σύνδεσης 53"/>
          <p:cNvCxnSpPr/>
          <p:nvPr/>
        </p:nvCxnSpPr>
        <p:spPr>
          <a:xfrm>
            <a:off x="9095225" y="4139373"/>
            <a:ext cx="0" cy="401754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headEnd w="lg" len="lg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Ευθύγραμμο βέλος σύνδεσης 55"/>
          <p:cNvCxnSpPr/>
          <p:nvPr/>
        </p:nvCxnSpPr>
        <p:spPr>
          <a:xfrm flipV="1">
            <a:off x="8257735" y="3322220"/>
            <a:ext cx="0" cy="358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Ευθύγραμμο βέλος σύνδεσης 59"/>
          <p:cNvCxnSpPr/>
          <p:nvPr/>
        </p:nvCxnSpPr>
        <p:spPr>
          <a:xfrm flipV="1">
            <a:off x="9380806" y="3322219"/>
            <a:ext cx="0" cy="358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92666"/>
            <a:ext cx="10515600" cy="1054244"/>
          </a:xfrm>
        </p:spPr>
        <p:txBody>
          <a:bodyPr/>
          <a:lstStyle/>
          <a:p>
            <a:pPr algn="ctr"/>
            <a:r>
              <a:rPr lang="el-GR" dirty="0"/>
              <a:t>Παράγοντες εξέλιξης της ΧΝΝ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1700790"/>
            <a:ext cx="10515600" cy="41804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Αρτηριακή υπέρταση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1"/>
                </a:solidFill>
              </a:rPr>
              <a:t>Πρωτεινουρία</a:t>
            </a:r>
            <a:r>
              <a:rPr lang="el-GR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Αναιμία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1"/>
                </a:solidFill>
              </a:rPr>
              <a:t>Δυσλιπιδαιμία</a:t>
            </a:r>
            <a:endParaRPr lang="el-G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Υπεργλυκαιμία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Κακή  θρέψη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Κάπνισμα ( Ανεξάρτητος παράγοντας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Χρήση δυνητικά </a:t>
            </a:r>
            <a:r>
              <a:rPr lang="el-GR" dirty="0" err="1">
                <a:solidFill>
                  <a:schemeClr val="tx1"/>
                </a:solidFill>
              </a:rPr>
              <a:t>νεφροτοξικών</a:t>
            </a:r>
            <a:r>
              <a:rPr lang="el-GR" dirty="0">
                <a:solidFill>
                  <a:schemeClr val="tx1"/>
                </a:solidFill>
              </a:rPr>
              <a:t> φαρμάκων</a:t>
            </a:r>
          </a:p>
        </p:txBody>
      </p:sp>
    </p:spTree>
    <p:extLst>
      <p:ext uri="{BB962C8B-B14F-4D97-AF65-F5344CB8AC3E}">
        <p14:creationId xmlns:p14="http://schemas.microsoft.com/office/powerpoint/2010/main" val="264911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00530" y="233766"/>
            <a:ext cx="6527410" cy="808379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Αλάτι και Νερό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36429" y="2208628"/>
            <a:ext cx="10844334" cy="422030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2 -3 </a:t>
            </a:r>
            <a:r>
              <a:rPr lang="en-US" dirty="0">
                <a:solidFill>
                  <a:schemeClr val="tx1"/>
                </a:solidFill>
              </a:rPr>
              <a:t>gr </a:t>
            </a:r>
            <a:r>
              <a:rPr lang="en-US" dirty="0" err="1">
                <a:solidFill>
                  <a:schemeClr val="tx1"/>
                </a:solidFill>
              </a:rPr>
              <a:t>NaCl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χρειαζόμαστε καθημερινά , ποσότητα που βρίσκεται στις τροφές…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1"/>
                </a:solidFill>
              </a:rPr>
              <a:t>Νεφροπροστατευτική</a:t>
            </a:r>
            <a:r>
              <a:rPr lang="el-GR" dirty="0">
                <a:solidFill>
                  <a:schemeClr val="tx1"/>
                </a:solidFill>
              </a:rPr>
              <a:t> και </a:t>
            </a:r>
            <a:r>
              <a:rPr lang="el-GR" dirty="0" err="1">
                <a:solidFill>
                  <a:schemeClr val="tx1"/>
                </a:solidFill>
              </a:rPr>
              <a:t>καρδιοπροσταευτική</a:t>
            </a:r>
            <a:r>
              <a:rPr lang="el-GR" dirty="0">
                <a:solidFill>
                  <a:schemeClr val="tx1"/>
                </a:solidFill>
              </a:rPr>
              <a:t> δράση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Na </a:t>
            </a:r>
            <a:r>
              <a:rPr lang="el-GR" dirty="0">
                <a:solidFill>
                  <a:schemeClr val="tx1"/>
                </a:solidFill>
              </a:rPr>
              <a:t>ούρων &lt; 80 σε καλά ρυθμισμένη ή χαμηλή ΑΠ μπορεί να επιτραπεί η επιπλέον προσθήκη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Νερό τόσο ώστε να μην διψάμε…..και να εξασφαλίζεται διούρηση 2 </a:t>
            </a:r>
            <a:r>
              <a:rPr lang="en-US" dirty="0" err="1">
                <a:solidFill>
                  <a:schemeClr val="tx1"/>
                </a:solidFill>
              </a:rPr>
              <a:t>lt</a:t>
            </a:r>
            <a:r>
              <a:rPr lang="en-US" dirty="0">
                <a:solidFill>
                  <a:schemeClr val="tx1"/>
                </a:solidFill>
              </a:rPr>
              <a:t>/24 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MDRD - </a:t>
            </a:r>
            <a:r>
              <a:rPr lang="el-GR" dirty="0">
                <a:solidFill>
                  <a:schemeClr val="tx1"/>
                </a:solidFill>
              </a:rPr>
              <a:t>…οι ασθενείς που λάμβαναν μεγάλη ποσότητα υγρών και είχαν </a:t>
            </a:r>
            <a:r>
              <a:rPr lang="el-GR" dirty="0" err="1">
                <a:solidFill>
                  <a:schemeClr val="tx1"/>
                </a:solidFill>
              </a:rPr>
              <a:t>διουρηση</a:t>
            </a:r>
            <a:r>
              <a:rPr lang="el-GR" dirty="0">
                <a:solidFill>
                  <a:schemeClr val="tx1"/>
                </a:solidFill>
              </a:rPr>
              <a:t> &gt;2.85</a:t>
            </a:r>
            <a:r>
              <a:rPr lang="en-US" dirty="0" err="1">
                <a:solidFill>
                  <a:schemeClr val="tx1"/>
                </a:solidFill>
              </a:rPr>
              <a:t>lt</a:t>
            </a:r>
            <a:r>
              <a:rPr lang="en-US" dirty="0">
                <a:solidFill>
                  <a:schemeClr val="tx1"/>
                </a:solidFill>
              </a:rPr>
              <a:t> /24h , </a:t>
            </a:r>
            <a:r>
              <a:rPr lang="el-GR" dirty="0">
                <a:solidFill>
                  <a:schemeClr val="tx1"/>
                </a:solidFill>
              </a:rPr>
              <a:t>είχαν μεγαλύτερη απώλεια νεφρικής λειτουργίας …. (1,5</a:t>
            </a:r>
            <a:r>
              <a:rPr lang="en-US" dirty="0">
                <a:solidFill>
                  <a:schemeClr val="tx1"/>
                </a:solidFill>
              </a:rPr>
              <a:t>ml/min/</a:t>
            </a:r>
            <a:r>
              <a:rPr lang="el-GR" dirty="0">
                <a:solidFill>
                  <a:schemeClr val="tx1"/>
                </a:solidFill>
              </a:rPr>
              <a:t>έτος)</a:t>
            </a:r>
          </a:p>
        </p:txBody>
      </p:sp>
      <p:pic>
        <p:nvPicPr>
          <p:cNvPr id="9218" name="Picture 2" descr="Αποτέλεσμα εικόνας για βόσπορο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442" y="0"/>
            <a:ext cx="3701948" cy="208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884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69475" y="337624"/>
            <a:ext cx="9550107" cy="88626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Αρτηριακή Υπέρταση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6728" y="1974273"/>
            <a:ext cx="10515600" cy="30542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Είναι παρόν στο 80 - 85% των ασθενών με ΧΝΝ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Η θεραπεία της μειώνει τόσο  λευκωματουρία όσο και τον καρδιαγγειακό κίνδυνο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1"/>
                </a:solidFill>
              </a:rPr>
              <a:t>Δίατα</a:t>
            </a:r>
            <a:r>
              <a:rPr lang="el-GR" dirty="0">
                <a:solidFill>
                  <a:schemeClr val="tx1"/>
                </a:solidFill>
              </a:rPr>
              <a:t> , αλλαγή τρόπου ζωής και θεραπευτική αγωγή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Ιδανικά &lt; 125/80 </a:t>
            </a:r>
            <a:r>
              <a:rPr lang="en-US" dirty="0">
                <a:solidFill>
                  <a:schemeClr val="tx1"/>
                </a:solidFill>
              </a:rPr>
              <a:t>mmHg </a:t>
            </a:r>
            <a:r>
              <a:rPr lang="el-GR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0834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48345" y="365126"/>
            <a:ext cx="6816438" cy="923348"/>
          </a:xfrm>
        </p:spPr>
        <p:txBody>
          <a:bodyPr/>
          <a:lstStyle/>
          <a:p>
            <a:pPr algn="ctr"/>
            <a:r>
              <a:rPr lang="el-GR" dirty="0"/>
              <a:t>Θεραπευτική αγωγή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85262"/>
          </a:xfrm>
        </p:spPr>
        <p:txBody>
          <a:bodyPr/>
          <a:lstStyle/>
          <a:p>
            <a:pPr algn="ctr"/>
            <a:r>
              <a:rPr lang="el-GR" dirty="0"/>
              <a:t>Φαρμακευτική Αγωγή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Μικρές δόσεις ΑΜΕΑ</a:t>
            </a:r>
          </a:p>
          <a:p>
            <a:r>
              <a:rPr lang="el-GR" dirty="0"/>
              <a:t>Διουρητικά της αγκύλης</a:t>
            </a:r>
          </a:p>
          <a:p>
            <a:endParaRPr lang="el-GR" dirty="0"/>
          </a:p>
          <a:p>
            <a:r>
              <a:rPr lang="en-US" dirty="0"/>
              <a:t>ARB</a:t>
            </a:r>
            <a:endParaRPr lang="el-GR" dirty="0"/>
          </a:p>
          <a:p>
            <a:r>
              <a:rPr lang="el-GR" dirty="0"/>
              <a:t>β </a:t>
            </a:r>
            <a:r>
              <a:rPr lang="el-GR" dirty="0" err="1"/>
              <a:t>αποκλιστές</a:t>
            </a:r>
            <a:endParaRPr lang="el-GR" dirty="0"/>
          </a:p>
          <a:p>
            <a:r>
              <a:rPr lang="el-GR" dirty="0"/>
              <a:t>Αναστολείς </a:t>
            </a:r>
            <a:r>
              <a:rPr lang="en-US" dirty="0"/>
              <a:t>Ca</a:t>
            </a:r>
            <a:endParaRPr lang="el-GR" dirty="0"/>
          </a:p>
          <a:p>
            <a:r>
              <a:rPr lang="el-GR" dirty="0"/>
              <a:t>Α1 </a:t>
            </a:r>
            <a:r>
              <a:rPr lang="el-GR" dirty="0" err="1"/>
              <a:t>αποκλειστές</a:t>
            </a:r>
            <a:endParaRPr lang="el-GR" dirty="0"/>
          </a:p>
          <a:p>
            <a:r>
              <a:rPr lang="el-GR" dirty="0"/>
              <a:t>Συνδυασμός ΑΜΕΑ+</a:t>
            </a:r>
            <a:r>
              <a:rPr lang="en-US" dirty="0"/>
              <a:t>ARB </a:t>
            </a:r>
            <a:endParaRPr lang="el-GR" dirty="0"/>
          </a:p>
          <a:p>
            <a:r>
              <a:rPr lang="el-GR" dirty="0"/>
              <a:t>Ανταγωνιστές </a:t>
            </a:r>
            <a:r>
              <a:rPr lang="el-GR" dirty="0" err="1"/>
              <a:t>αλδοστερόνης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85262"/>
          </a:xfrm>
        </p:spPr>
        <p:txBody>
          <a:bodyPr/>
          <a:lstStyle/>
          <a:p>
            <a:pPr algn="ctr"/>
            <a:r>
              <a:rPr lang="el-GR" dirty="0"/>
              <a:t>ΠΡΟΣΟΧΗ !!!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Στο κάλιο!!!</a:t>
            </a:r>
            <a:r>
              <a:rPr lang="en-US" dirty="0"/>
              <a:t> , </a:t>
            </a:r>
            <a:r>
              <a:rPr lang="el-GR" dirty="0"/>
              <a:t>Βήχας</a:t>
            </a:r>
            <a:r>
              <a:rPr lang="en-US" dirty="0"/>
              <a:t> , </a:t>
            </a:r>
            <a:r>
              <a:rPr lang="el-GR" dirty="0" err="1"/>
              <a:t>Κρεατινίνη</a:t>
            </a:r>
            <a:r>
              <a:rPr lang="el-GR" dirty="0"/>
              <a:t> </a:t>
            </a:r>
          </a:p>
          <a:p>
            <a:r>
              <a:rPr lang="el-GR" dirty="0"/>
              <a:t>Οίδημα και ΚΑ </a:t>
            </a:r>
          </a:p>
          <a:p>
            <a:r>
              <a:rPr lang="el-GR" dirty="0"/>
              <a:t>Αποφυγή σε </a:t>
            </a:r>
            <a:r>
              <a:rPr lang="el-GR" dirty="0" err="1"/>
              <a:t>πολυκυστική</a:t>
            </a:r>
            <a:r>
              <a:rPr lang="el-GR" dirty="0"/>
              <a:t> νόσο</a:t>
            </a:r>
          </a:p>
          <a:p>
            <a:r>
              <a:rPr lang="el-GR" dirty="0"/>
              <a:t>Μπορούν να είναι και πρώτη επιλογή</a:t>
            </a:r>
            <a:endParaRPr lang="en-US" dirty="0"/>
          </a:p>
          <a:p>
            <a:endParaRPr lang="en-US" dirty="0"/>
          </a:p>
          <a:p>
            <a:r>
              <a:rPr lang="el-GR" dirty="0"/>
              <a:t>Σε σοβαρή λευκωματουρία</a:t>
            </a:r>
          </a:p>
          <a:p>
            <a:r>
              <a:rPr lang="el-GR" dirty="0"/>
              <a:t>Προσοχή στο Κάλιο</a:t>
            </a:r>
          </a:p>
        </p:txBody>
      </p:sp>
    </p:spTree>
    <p:extLst>
      <p:ext uri="{BB962C8B-B14F-4D97-AF65-F5344CB8AC3E}">
        <p14:creationId xmlns:p14="http://schemas.microsoft.com/office/powerpoint/2010/main" val="200518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85068" y="331105"/>
            <a:ext cx="9437565" cy="76617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Αναιμία και ΧΝΝ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58593" y="2268293"/>
            <a:ext cx="4096288" cy="237404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1"/>
                </a:solidFill>
              </a:rPr>
              <a:t>Ορθόχρωμη</a:t>
            </a:r>
            <a:r>
              <a:rPr lang="el-GR" dirty="0">
                <a:solidFill>
                  <a:schemeClr val="tx1"/>
                </a:solidFill>
              </a:rPr>
              <a:t> , </a:t>
            </a:r>
            <a:r>
              <a:rPr lang="el-GR" dirty="0" err="1">
                <a:solidFill>
                  <a:schemeClr val="tx1"/>
                </a:solidFill>
              </a:rPr>
              <a:t>ορθοκυτταρική</a:t>
            </a:r>
            <a:endParaRPr lang="el-G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 &lt; </a:t>
            </a:r>
            <a:r>
              <a:rPr lang="sv-SE" dirty="0">
                <a:solidFill>
                  <a:schemeClr val="tx1"/>
                </a:solidFill>
              </a:rPr>
              <a:t>60 mL/min per 1.73 m2</a:t>
            </a:r>
            <a:endParaRPr lang="el-GR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0244" name="Picture 4" descr="Αποτέλεσμα εικόνας για anemia and chronic kidney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895" y="1463259"/>
            <a:ext cx="6865035" cy="500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518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90429"/>
            <a:ext cx="10515600" cy="85058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Πότε </a:t>
            </a:r>
            <a:r>
              <a:rPr lang="en-US" dirty="0"/>
              <a:t>,</a:t>
            </a:r>
            <a:r>
              <a:rPr lang="el-GR" dirty="0"/>
              <a:t> Πώς</a:t>
            </a:r>
            <a:r>
              <a:rPr lang="en-US" dirty="0"/>
              <a:t> </a:t>
            </a:r>
            <a:r>
              <a:rPr lang="el-GR" dirty="0"/>
              <a:t>και Γιατί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53549" y="1308296"/>
            <a:ext cx="6173861" cy="479542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Συμπτώματα 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Μετά από διερεύνηση και αποκλεισμό άλλων αιτιών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Σε </a:t>
            </a:r>
            <a:r>
              <a:rPr lang="en-US" dirty="0" err="1">
                <a:solidFill>
                  <a:schemeClr val="tx1"/>
                </a:solidFill>
              </a:rPr>
              <a:t>Hgb</a:t>
            </a:r>
            <a:r>
              <a:rPr lang="en-US" dirty="0">
                <a:solidFill>
                  <a:schemeClr val="tx1"/>
                </a:solidFill>
              </a:rPr>
              <a:t> &lt; 1</a:t>
            </a:r>
            <a:r>
              <a:rPr lang="el-GR" dirty="0">
                <a:solidFill>
                  <a:schemeClr val="tx1"/>
                </a:solidFill>
              </a:rPr>
              <a:t>0 </a:t>
            </a:r>
            <a:r>
              <a:rPr lang="en-US" dirty="0">
                <a:solidFill>
                  <a:schemeClr val="tx1"/>
                </a:solidFill>
              </a:rPr>
              <a:t>g/l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Με στόχο 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Φερριτίνη &gt; 100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Hgb</a:t>
            </a:r>
            <a:r>
              <a:rPr lang="en-US" dirty="0">
                <a:solidFill>
                  <a:schemeClr val="tx1"/>
                </a:solidFill>
              </a:rPr>
              <a:t> &gt; 11 g/l  &amp; &lt; 13g/l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l-G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Χρησιμοποιούμε </a:t>
            </a:r>
            <a:r>
              <a:rPr lang="en-US" dirty="0">
                <a:solidFill>
                  <a:schemeClr val="tx1"/>
                </a:solidFill>
              </a:rPr>
              <a:t>Fe  </a:t>
            </a:r>
            <a:r>
              <a:rPr lang="el-GR" dirty="0">
                <a:solidFill>
                  <a:schemeClr val="tx1"/>
                </a:solidFill>
              </a:rPr>
              <a:t>και </a:t>
            </a:r>
            <a:r>
              <a:rPr lang="en-US" dirty="0">
                <a:solidFill>
                  <a:schemeClr val="tx1"/>
                </a:solidFill>
              </a:rPr>
              <a:t>EPO… B12….Folic acid…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…. </a:t>
            </a:r>
            <a:r>
              <a:rPr lang="el-GR" dirty="0">
                <a:solidFill>
                  <a:schemeClr val="tx1"/>
                </a:solidFill>
              </a:rPr>
              <a:t>Καλύτερη ποιότητα ζωής ……βελτίωση της πρόγνωσης….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11266" name="Picture 2" descr="Αποτέλεσμα εικόνας για anaemia in chronic kidney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914" y="1440620"/>
            <a:ext cx="4839286" cy="505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36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81286" y="204496"/>
            <a:ext cx="8016728" cy="83651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Οστεοπόρωση και ΧΝΝ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61511" y="1339827"/>
            <a:ext cx="5020310" cy="50187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Οι ασθενείς με ΧΝΝ παρουσιάζουν συχνά οστεοπόρωση και κατάγματα…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Σε ασθενείς με ΧΝΝ Ι ,ΙΙ ,ΙΙΙ με φυσιολογικό </a:t>
            </a:r>
            <a:r>
              <a:rPr lang="en-US" dirty="0">
                <a:solidFill>
                  <a:schemeClr val="tx1"/>
                </a:solidFill>
              </a:rPr>
              <a:t>Ca , P </a:t>
            </a:r>
            <a:r>
              <a:rPr lang="el-GR" dirty="0">
                <a:solidFill>
                  <a:schemeClr val="tx1"/>
                </a:solidFill>
              </a:rPr>
              <a:t>και </a:t>
            </a:r>
            <a:r>
              <a:rPr lang="en-US" dirty="0">
                <a:solidFill>
                  <a:schemeClr val="tx1"/>
                </a:solidFill>
              </a:rPr>
              <a:t>PTH </a:t>
            </a:r>
            <a:r>
              <a:rPr lang="el-GR" dirty="0">
                <a:solidFill>
                  <a:schemeClr val="tx1"/>
                </a:solidFill>
              </a:rPr>
              <a:t>……….δεν οφείλεται στη ΧΝΝ…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Η διάγνωση σε ασθενείς με ΧΝΝ δεν είναι εύκολη…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Η συνύπαρξη με ΧΝΝ ….θέτει περιορισμούς στην θεραπευτική αγωγή…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Θέση κειμένου 2"/>
          <p:cNvSpPr txBox="1">
            <a:spLocks/>
          </p:cNvSpPr>
          <p:nvPr/>
        </p:nvSpPr>
        <p:spPr>
          <a:xfrm>
            <a:off x="6259634" y="1339827"/>
            <a:ext cx="5020310" cy="5018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Η κλινική διάκριση από την νεφρική οστική νόσο…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Καλύτερη μέθοδος μέτρησης ΟΠ και η συσχέτιση της με τα κατάγματα…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Η επάρκεια μόνο της θεραπείας της νεφρικής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l-GR" dirty="0" err="1">
                <a:solidFill>
                  <a:schemeClr val="tx1"/>
                </a:solidFill>
              </a:rPr>
              <a:t>στικής</a:t>
            </a:r>
            <a:r>
              <a:rPr lang="el-GR" dirty="0">
                <a:solidFill>
                  <a:schemeClr val="tx1"/>
                </a:solidFill>
              </a:rPr>
              <a:t> νόσου σε ασθενείς με ΧΝΝ ΙΙΙ και Ι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l-GR" dirty="0">
                <a:solidFill>
                  <a:schemeClr val="tx1"/>
                </a:solidFill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Η ασφάλεια της συνήθους αγωγής…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25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485232"/>
            <a:ext cx="10515600" cy="84745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ΧΝΝ και Ρευματολογικοί Ασθενείς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2282360"/>
            <a:ext cx="4654550" cy="165659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… </a:t>
            </a:r>
            <a:r>
              <a:rPr lang="el-GR" dirty="0">
                <a:solidFill>
                  <a:schemeClr val="tx1"/>
                </a:solidFill>
              </a:rPr>
              <a:t>το 18% των ασθενών που παρακολουθείται στις ρευματολογικές κλινικές βρέθηκε να έχει </a:t>
            </a:r>
            <a:r>
              <a:rPr lang="en-US" dirty="0">
                <a:solidFill>
                  <a:schemeClr val="tx1"/>
                </a:solidFill>
              </a:rPr>
              <a:t>GFR &lt; 60 ml/min …..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697" y="1916600"/>
            <a:ext cx="6333498" cy="330251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995" y="6226753"/>
            <a:ext cx="4960200" cy="52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7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442499"/>
            <a:ext cx="10515600" cy="739187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Θεραπεία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1181685"/>
            <a:ext cx="10515600" cy="519097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1"/>
                </a:solidFill>
              </a:rPr>
              <a:t>Τεριπαρατίδη</a:t>
            </a:r>
            <a:r>
              <a:rPr lang="el-GR" dirty="0">
                <a:solidFill>
                  <a:schemeClr val="tx1"/>
                </a:solidFill>
              </a:rPr>
              <a:t> ….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κύριος αναβολικός παράγοντας για την θεραπεία της </a:t>
            </a:r>
            <a:r>
              <a:rPr lang="el-GR" dirty="0" err="1">
                <a:solidFill>
                  <a:schemeClr val="tx1"/>
                </a:solidFill>
              </a:rPr>
              <a:t>μεταεμμηνοπασιακής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οστεόπρωσης</a:t>
            </a:r>
            <a:r>
              <a:rPr lang="el-GR" dirty="0">
                <a:solidFill>
                  <a:schemeClr val="tx1"/>
                </a:solidFill>
              </a:rPr>
              <a:t>……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Στις κλινικές μελέτες δεν συμπεριελήφθησαν ασθενείς με ΧΝΝ &gt; ΙΙΙ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1"/>
                </a:solidFill>
              </a:rPr>
              <a:t>Διφωσφονικά</a:t>
            </a:r>
            <a:r>
              <a:rPr lang="el-GR" dirty="0">
                <a:solidFill>
                  <a:schemeClr val="tx1"/>
                </a:solidFill>
              </a:rPr>
              <a:t> 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Περισσότερο </a:t>
            </a:r>
            <a:r>
              <a:rPr lang="el-GR" dirty="0" err="1">
                <a:solidFill>
                  <a:schemeClr val="tx1"/>
                </a:solidFill>
              </a:rPr>
              <a:t>διαδεμένα</a:t>
            </a:r>
            <a:r>
              <a:rPr lang="el-GR" dirty="0">
                <a:solidFill>
                  <a:schemeClr val="tx1"/>
                </a:solidFill>
              </a:rPr>
              <a:t> και δραστικά….αλλά….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Λίγα δεδομένα στην ΧΝΝ…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Δεν είναι όλα τα ίδια…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1"/>
                </a:solidFill>
              </a:rPr>
              <a:t>Ρισεδρονάτη</a:t>
            </a:r>
            <a:r>
              <a:rPr lang="el-GR" dirty="0">
                <a:solidFill>
                  <a:schemeClr val="tx1"/>
                </a:solidFill>
              </a:rPr>
              <a:t>….σε ΧΝΝ ασθενείς….αποδείχθηκε ασφαλής και αποτελεσματική …..αλλά μικρός χρόνος παρακολούθησης των ασθενών…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1"/>
                </a:solidFill>
              </a:rPr>
              <a:t>Αλεδρονάτη</a:t>
            </a:r>
            <a:r>
              <a:rPr lang="el-GR" dirty="0">
                <a:solidFill>
                  <a:schemeClr val="tx1"/>
                </a:solidFill>
              </a:rPr>
              <a:t>….μελέτη </a:t>
            </a:r>
            <a:r>
              <a:rPr lang="en-US" dirty="0">
                <a:solidFill>
                  <a:schemeClr val="tx1"/>
                </a:solidFill>
              </a:rPr>
              <a:t>FIT 6458</a:t>
            </a:r>
            <a:r>
              <a:rPr lang="el-GR" dirty="0">
                <a:solidFill>
                  <a:schemeClr val="tx1"/>
                </a:solidFill>
              </a:rPr>
              <a:t> ασθενείς… 10% &lt; 45 </a:t>
            </a:r>
            <a:r>
              <a:rPr lang="en-US" dirty="0">
                <a:solidFill>
                  <a:schemeClr val="tx1"/>
                </a:solidFill>
              </a:rPr>
              <a:t>min…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…</a:t>
            </a:r>
            <a:r>
              <a:rPr lang="el-GR" dirty="0">
                <a:solidFill>
                  <a:schemeClr val="tx1"/>
                </a:solidFill>
              </a:rPr>
              <a:t>μάλλον ΝΑΙ σε </a:t>
            </a:r>
            <a:r>
              <a:rPr lang="en-US" dirty="0">
                <a:solidFill>
                  <a:schemeClr val="tx1"/>
                </a:solidFill>
              </a:rPr>
              <a:t>GFR &gt; 35ml/min…</a:t>
            </a:r>
            <a:r>
              <a:rPr lang="el-GR" dirty="0">
                <a:solidFill>
                  <a:schemeClr val="tx1"/>
                </a:solidFill>
              </a:rPr>
              <a:t>χρειάζεται προσοχή στην </a:t>
            </a:r>
            <a:r>
              <a:rPr lang="el-GR" dirty="0" err="1">
                <a:solidFill>
                  <a:schemeClr val="tx1"/>
                </a:solidFill>
              </a:rPr>
              <a:t>υπασβεστιαιμία</a:t>
            </a:r>
            <a:r>
              <a:rPr lang="el-GR" dirty="0">
                <a:solidFill>
                  <a:schemeClr val="tx1"/>
                </a:solidFill>
              </a:rPr>
              <a:t> που </a:t>
            </a:r>
            <a:r>
              <a:rPr lang="el-GR" dirty="0" err="1">
                <a:solidFill>
                  <a:schemeClr val="tx1"/>
                </a:solidFill>
              </a:rPr>
              <a:t>προκαλλουν</a:t>
            </a:r>
            <a:r>
              <a:rPr lang="el-GR" dirty="0">
                <a:solidFill>
                  <a:schemeClr val="tx1"/>
                </a:solidFill>
              </a:rPr>
              <a:t>…έξαρση δευτεροπαθούς </a:t>
            </a:r>
            <a:r>
              <a:rPr lang="el-GR" dirty="0" err="1">
                <a:solidFill>
                  <a:schemeClr val="tx1"/>
                </a:solidFill>
              </a:rPr>
              <a:t>υπερπαραθυρεοειδισμού</a:t>
            </a:r>
            <a:r>
              <a:rPr lang="el-GR" dirty="0">
                <a:solidFill>
                  <a:schemeClr val="tx1"/>
                </a:solidFill>
              </a:rPr>
              <a:t>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l-G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 err="1">
                <a:solidFill>
                  <a:schemeClr val="tx1"/>
                </a:solidFill>
              </a:rPr>
              <a:t>Δενοσουμάμπη</a:t>
            </a:r>
            <a:r>
              <a:rPr lang="el-GR" dirty="0">
                <a:solidFill>
                  <a:schemeClr val="tx1"/>
                </a:solidFill>
              </a:rPr>
              <a:t>…</a:t>
            </a:r>
            <a:r>
              <a:rPr lang="el-GR" dirty="0" err="1">
                <a:solidFill>
                  <a:schemeClr val="tx1"/>
                </a:solidFill>
              </a:rPr>
              <a:t>μονοκλωνικό</a:t>
            </a:r>
            <a:r>
              <a:rPr lang="el-GR" dirty="0">
                <a:solidFill>
                  <a:schemeClr val="tx1"/>
                </a:solidFill>
              </a:rPr>
              <a:t> αντίσωμα </a:t>
            </a:r>
            <a:r>
              <a:rPr lang="el-GR" dirty="0" err="1">
                <a:solidFill>
                  <a:schemeClr val="tx1"/>
                </a:solidFill>
              </a:rPr>
              <a:t>αντι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RANK ligand..</a:t>
            </a:r>
            <a:r>
              <a:rPr lang="el-GR" dirty="0">
                <a:solidFill>
                  <a:schemeClr val="tx1"/>
                </a:solidFill>
              </a:rPr>
              <a:t>δεν υπάρχουν δεδομένα…</a:t>
            </a:r>
          </a:p>
        </p:txBody>
      </p:sp>
    </p:spTree>
    <p:extLst>
      <p:ext uri="{BB962C8B-B14F-4D97-AF65-F5344CB8AC3E}">
        <p14:creationId xmlns:p14="http://schemas.microsoft.com/office/powerpoint/2010/main" val="3800617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359241"/>
            <a:ext cx="10515600" cy="766176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Θεραπεία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1294229"/>
            <a:ext cx="10515600" cy="16459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ΧΝΝ Ι και ΙΙ …..θεραπεία όπως στο γενικό </a:t>
            </a:r>
            <a:r>
              <a:rPr lang="el-GR" dirty="0" err="1">
                <a:solidFill>
                  <a:schemeClr val="tx1"/>
                </a:solidFill>
              </a:rPr>
              <a:t>πλυθυσμό</a:t>
            </a:r>
            <a:r>
              <a:rPr lang="el-GR" dirty="0">
                <a:solidFill>
                  <a:schemeClr val="tx1"/>
                </a:solidFill>
              </a:rPr>
              <a:t>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ΧΝΝ ΙΙΙ …….με φυσιολογικές τιμές </a:t>
            </a:r>
            <a:r>
              <a:rPr lang="en-US" dirty="0">
                <a:solidFill>
                  <a:schemeClr val="tx1"/>
                </a:solidFill>
              </a:rPr>
              <a:t>Ca , P </a:t>
            </a:r>
            <a:r>
              <a:rPr lang="el-GR" dirty="0">
                <a:solidFill>
                  <a:schemeClr val="tx1"/>
                </a:solidFill>
              </a:rPr>
              <a:t>και </a:t>
            </a:r>
            <a:r>
              <a:rPr lang="en-US" dirty="0">
                <a:solidFill>
                  <a:schemeClr val="tx1"/>
                </a:solidFill>
              </a:rPr>
              <a:t>PTH….</a:t>
            </a:r>
            <a:r>
              <a:rPr lang="el-GR" dirty="0">
                <a:solidFill>
                  <a:schemeClr val="tx1"/>
                </a:solidFill>
              </a:rPr>
              <a:t>ομοίως…..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ΧΝΝ </a:t>
            </a:r>
            <a:r>
              <a:rPr lang="en-US" dirty="0">
                <a:solidFill>
                  <a:schemeClr val="tx1"/>
                </a:solidFill>
              </a:rPr>
              <a:t>IV …..</a:t>
            </a:r>
            <a:r>
              <a:rPr lang="el-GR" dirty="0">
                <a:solidFill>
                  <a:schemeClr val="tx1"/>
                </a:solidFill>
              </a:rPr>
              <a:t>αντιμετώπιση της νεφρικής οστικής νόσου….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67" y="2785403"/>
            <a:ext cx="9158067" cy="322150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354" y="6309393"/>
            <a:ext cx="4748237" cy="30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96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2" y="182880"/>
            <a:ext cx="11633980" cy="5964702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718" y="6328109"/>
            <a:ext cx="2951353" cy="41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9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30657" y="359240"/>
            <a:ext cx="7717985" cy="752108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ΣΥΜΠΕΡΑΣΜΑΤΑ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49" y="1761856"/>
            <a:ext cx="10515600" cy="269760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Η αντιμετώπιση της ΧΝΝ προ τελικού σταδίου είναι υπόθεση όλων μας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Ο ασθενής ενημερώνεται … και ενημερώνει…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Αποφυγή </a:t>
            </a:r>
            <a:r>
              <a:rPr lang="el-GR" dirty="0" err="1">
                <a:solidFill>
                  <a:schemeClr val="tx1"/>
                </a:solidFill>
              </a:rPr>
              <a:t>νεφροτοξικών</a:t>
            </a:r>
            <a:r>
              <a:rPr lang="el-GR" dirty="0">
                <a:solidFill>
                  <a:schemeClr val="tx1"/>
                </a:solidFill>
              </a:rPr>
              <a:t> φαρμάκων…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Συνεχώς νέες θεραπείες στα Ρευματολογικά νοσήματα…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Καταγραφή και ανακοίνωση των παρενεργειών της αγωγής μας…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schemeClr val="tx1"/>
              </a:solidFill>
            </a:endParaRPr>
          </a:p>
          <a:p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50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7801" y="304801"/>
            <a:ext cx="9603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/>
              <a:t>FDA</a:t>
            </a:r>
            <a:endParaRPr lang="en-US" sz="3600" dirty="0"/>
          </a:p>
        </p:txBody>
      </p:sp>
      <p:pic>
        <p:nvPicPr>
          <p:cNvPr id="26626" name="Picture 2" descr="https://abigideablog.files.wordpress.com/2014/12/in-god-we-trus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838200"/>
            <a:ext cx="5029200" cy="5029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467600" y="6019800"/>
            <a:ext cx="2625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William Edwards Deming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3276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Αποτέλεσμα εικόνας για iceberg chronic kidney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2" y="323558"/>
            <a:ext cx="11422965" cy="630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70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49966" y="928467"/>
            <a:ext cx="7231966" cy="1209822"/>
          </a:xfrm>
        </p:spPr>
        <p:txBody>
          <a:bodyPr>
            <a:normAutofit/>
          </a:bodyPr>
          <a:lstStyle/>
          <a:p>
            <a:pPr algn="ctr"/>
            <a:r>
              <a:rPr lang="el-GR" sz="4800" b="1" dirty="0"/>
              <a:t>ΕΥΧΑΡΙΣΤΩ</a:t>
            </a:r>
          </a:p>
        </p:txBody>
      </p:sp>
      <p:pic>
        <p:nvPicPr>
          <p:cNvPr id="12290" name="Picture 2" descr="Αποτέλεσμα εικόνας για chronic kidney disease and heal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875" y="2324907"/>
            <a:ext cx="7177019" cy="343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790947" y="5949257"/>
            <a:ext cx="1015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/>
              <a:t>"Κάλλιο </a:t>
            </a:r>
            <a:r>
              <a:rPr lang="el-GR" sz="2800" b="1" dirty="0" err="1"/>
              <a:t>προλαμβάνειν</a:t>
            </a:r>
            <a:r>
              <a:rPr lang="el-GR" sz="2800" b="1" dirty="0"/>
              <a:t> παρά </a:t>
            </a:r>
            <a:r>
              <a:rPr lang="el-GR" sz="2800" b="1" dirty="0" err="1"/>
              <a:t>θεραπεύειν</a:t>
            </a:r>
            <a:r>
              <a:rPr lang="el-GR" sz="2800" b="1" dirty="0"/>
              <a:t>..."</a:t>
            </a:r>
          </a:p>
        </p:txBody>
      </p:sp>
    </p:spTree>
    <p:extLst>
      <p:ext uri="{BB962C8B-B14F-4D97-AF65-F5344CB8AC3E}">
        <p14:creationId xmlns:p14="http://schemas.microsoft.com/office/powerpoint/2010/main" val="551450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98140" y="1839255"/>
            <a:ext cx="9144000" cy="2113766"/>
          </a:xfrm>
        </p:spPr>
        <p:txBody>
          <a:bodyPr>
            <a:noAutofit/>
          </a:bodyPr>
          <a:lstStyle/>
          <a:p>
            <a:r>
              <a:rPr lang="en-US" sz="4000" b="1" dirty="0"/>
              <a:t>“State of the art”</a:t>
            </a:r>
            <a:r>
              <a:rPr lang="el-GR" sz="4000" b="1" dirty="0"/>
              <a:t> παρακολούθηση ασθενών με Ρευματολογικά νοσήματα και ΧΝΝ προ τελικού Σταδίου</a:t>
            </a:r>
            <a:endParaRPr lang="el-GR" sz="4000" dirty="0"/>
          </a:p>
        </p:txBody>
      </p:sp>
    </p:spTree>
    <p:extLst>
      <p:ext uri="{BB962C8B-B14F-4D97-AF65-F5344CB8AC3E}">
        <p14:creationId xmlns:p14="http://schemas.microsoft.com/office/powerpoint/2010/main" val="2520263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34905" y="373309"/>
            <a:ext cx="9785936" cy="822445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Σκοπός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1195755"/>
            <a:ext cx="10515600" cy="48938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Γνωριμία και Υπενθύμιση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Κατάρριψη μύθων 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Οι Νεφρολόγοι διακόπτουν όλα τα φάρμακα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Πίνετε πολύ νερό για να σώσετε τα νεφρά σας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Μην τρώτε αλάτι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Είμαστε όλοι μέρος του προβλήματος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‘Όσο το δυνατόν σωστή φροντίδα των ασθενών με ΧΝΝ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946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17785" y="317036"/>
            <a:ext cx="9729665" cy="850581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err="1"/>
              <a:t>Περίπτωσεις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9318" y="1818126"/>
            <a:ext cx="4515729" cy="3682342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Γυναίκα 55 ετών , με ΡΑ υπό ΜΤΧ 15</a:t>
            </a:r>
            <a:r>
              <a:rPr lang="en-US" b="1" dirty="0">
                <a:solidFill>
                  <a:schemeClr val="tx1"/>
                </a:solidFill>
              </a:rPr>
              <a:t>mg/dl </a:t>
            </a:r>
            <a:r>
              <a:rPr lang="el-GR" b="1" dirty="0">
                <a:solidFill>
                  <a:schemeClr val="tx1"/>
                </a:solidFill>
              </a:rPr>
              <a:t>σε ύφεση , με ιστορικό ΣΔ από 15 </a:t>
            </a:r>
            <a:r>
              <a:rPr lang="el-GR" b="1" dirty="0" err="1">
                <a:solidFill>
                  <a:schemeClr val="tx1"/>
                </a:solidFill>
              </a:rPr>
              <a:t>ετίας</a:t>
            </a:r>
            <a:r>
              <a:rPr lang="el-GR" b="1" dirty="0">
                <a:solidFill>
                  <a:schemeClr val="tx1"/>
                </a:solidFill>
              </a:rPr>
              <a:t> με καλό έλεγχο , ΑΥ καλά ελεγχόμενη  με κρεατινίνη1,6 </a:t>
            </a:r>
            <a:r>
              <a:rPr lang="en-US" b="1" dirty="0">
                <a:solidFill>
                  <a:schemeClr val="tx1"/>
                </a:solidFill>
              </a:rPr>
              <a:t>mg/dl </a:t>
            </a:r>
            <a:r>
              <a:rPr lang="el-GR" b="1" dirty="0">
                <a:solidFill>
                  <a:schemeClr val="tx1"/>
                </a:solidFill>
              </a:rPr>
              <a:t>σε 2 μήνες</a:t>
            </a:r>
          </a:p>
        </p:txBody>
      </p:sp>
      <p:sp>
        <p:nvSpPr>
          <p:cNvPr id="4" name="Θέση κειμένου 2"/>
          <p:cNvSpPr txBox="1">
            <a:spLocks/>
          </p:cNvSpPr>
          <p:nvPr/>
        </p:nvSpPr>
        <p:spPr>
          <a:xfrm>
            <a:off x="6288257" y="1818126"/>
            <a:ext cx="5368681" cy="35557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solidFill>
                  <a:schemeClr val="tx1"/>
                </a:solidFill>
              </a:rPr>
              <a:t>Άντρας 22 ετών , χωρίς γνωστό ιστορικό , με άλγος οσφύος και αρθραλγίες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Έχει λάβει ΜΣΑΦ περιστασιακά τους τελευταίους 6 μήνες χωρίς βελτίωση</a:t>
            </a:r>
          </a:p>
          <a:p>
            <a:r>
              <a:rPr lang="el-GR" b="1" dirty="0">
                <a:solidFill>
                  <a:schemeClr val="tx1"/>
                </a:solidFill>
              </a:rPr>
              <a:t>Από τον εργαστηριακό του </a:t>
            </a:r>
            <a:r>
              <a:rPr lang="el-GR" b="1" dirty="0" err="1">
                <a:solidFill>
                  <a:schemeClr val="tx1"/>
                </a:solidFill>
              </a:rPr>
              <a:t>ελέγχο</a:t>
            </a:r>
            <a:r>
              <a:rPr lang="el-GR" b="1" dirty="0">
                <a:solidFill>
                  <a:schemeClr val="tx1"/>
                </a:solidFill>
              </a:rPr>
              <a:t> προ 4 </a:t>
            </a:r>
            <a:r>
              <a:rPr lang="el-GR" b="1" dirty="0" err="1">
                <a:solidFill>
                  <a:schemeClr val="tx1"/>
                </a:solidFill>
              </a:rPr>
              <a:t>μήνου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:</a:t>
            </a:r>
          </a:p>
          <a:p>
            <a:r>
              <a:rPr lang="el-GR" b="1" dirty="0">
                <a:solidFill>
                  <a:schemeClr val="tx1"/>
                </a:solidFill>
              </a:rPr>
              <a:t>Γεν αίματος 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l-GR" b="1" dirty="0" err="1">
                <a:solidFill>
                  <a:schemeClr val="tx1"/>
                </a:solidFill>
              </a:rPr>
              <a:t>κφ</a:t>
            </a:r>
            <a:endParaRPr lang="el-GR" b="1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Ουρία </a:t>
            </a:r>
            <a:r>
              <a:rPr lang="en-US" b="1" dirty="0">
                <a:solidFill>
                  <a:schemeClr val="tx1"/>
                </a:solidFill>
              </a:rPr>
              <a:t>: 45 mg / dl , </a:t>
            </a:r>
            <a:r>
              <a:rPr lang="el-GR" b="1" dirty="0" err="1">
                <a:solidFill>
                  <a:schemeClr val="tx1"/>
                </a:solidFill>
              </a:rPr>
              <a:t>Κρετινίνη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: 1,</a:t>
            </a:r>
            <a:r>
              <a:rPr lang="el-GR" b="1" dirty="0">
                <a:solidFill>
                  <a:schemeClr val="tx1"/>
                </a:solidFill>
              </a:rPr>
              <a:t>6 </a:t>
            </a:r>
            <a:r>
              <a:rPr lang="en-US" b="1" dirty="0">
                <a:solidFill>
                  <a:schemeClr val="tx1"/>
                </a:solidFill>
              </a:rPr>
              <a:t>mg/dl</a:t>
            </a:r>
          </a:p>
          <a:p>
            <a:r>
              <a:rPr lang="el-GR" b="1" dirty="0">
                <a:solidFill>
                  <a:schemeClr val="tx1"/>
                </a:solidFill>
              </a:rPr>
              <a:t>Γενική ούρων </a:t>
            </a:r>
            <a:r>
              <a:rPr lang="en-US" b="1" dirty="0">
                <a:solidFill>
                  <a:schemeClr val="tx1"/>
                </a:solidFill>
              </a:rPr>
              <a:t>: </a:t>
            </a:r>
            <a:r>
              <a:rPr lang="en-US" b="1" dirty="0" err="1">
                <a:solidFill>
                  <a:schemeClr val="tx1"/>
                </a:solidFill>
              </a:rPr>
              <a:t>Prot</a:t>
            </a:r>
            <a:r>
              <a:rPr lang="en-US" b="1" dirty="0">
                <a:solidFill>
                  <a:schemeClr val="tx1"/>
                </a:solidFill>
              </a:rPr>
              <a:t> ( +) , </a:t>
            </a:r>
            <a:r>
              <a:rPr lang="en-US" b="1" dirty="0" err="1">
                <a:solidFill>
                  <a:schemeClr val="tx1"/>
                </a:solidFill>
              </a:rPr>
              <a:t>Bl</a:t>
            </a:r>
            <a:r>
              <a:rPr lang="en-US" b="1" dirty="0">
                <a:solidFill>
                  <a:schemeClr val="tx1"/>
                </a:solidFill>
              </a:rPr>
              <a:t> ( -)</a:t>
            </a:r>
            <a:endParaRPr lang="el-GR" b="1" dirty="0">
              <a:solidFill>
                <a:schemeClr val="tx1"/>
              </a:solidFill>
            </a:endParaRPr>
          </a:p>
          <a:p>
            <a:r>
              <a:rPr lang="el-GR" b="1" dirty="0">
                <a:solidFill>
                  <a:schemeClr val="tx1"/>
                </a:solidFill>
              </a:rPr>
              <a:t>Η επανάληψη του εργαστηριακού του ελέγχου επιβεβαιώνει τις τιμές</a:t>
            </a:r>
          </a:p>
        </p:txBody>
      </p:sp>
    </p:spTree>
    <p:extLst>
      <p:ext uri="{BB962C8B-B14F-4D97-AF65-F5344CB8AC3E}">
        <p14:creationId xmlns:p14="http://schemas.microsoft.com/office/powerpoint/2010/main" val="106690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12874" y="618978"/>
            <a:ext cx="10334576" cy="1392702"/>
          </a:xfrm>
        </p:spPr>
        <p:txBody>
          <a:bodyPr/>
          <a:lstStyle/>
          <a:p>
            <a:pPr algn="ctr"/>
            <a:r>
              <a:rPr lang="el-GR" dirty="0"/>
              <a:t>Τι ορίζουμε ως ΧΝΝ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41008" y="2447781"/>
            <a:ext cx="6336567" cy="2335234"/>
          </a:xfrm>
        </p:spPr>
        <p:txBody>
          <a:bodyPr>
            <a:normAutofit lnSpcReduction="10000"/>
          </a:bodyPr>
          <a:lstStyle/>
          <a:p>
            <a:r>
              <a:rPr lang="el-GR" sz="3200" dirty="0">
                <a:solidFill>
                  <a:schemeClr val="tx1"/>
                </a:solidFill>
              </a:rPr>
              <a:t>Παρουσία </a:t>
            </a:r>
          </a:p>
          <a:p>
            <a:endParaRPr lang="el-GR" sz="32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1"/>
                </a:solidFill>
              </a:rPr>
              <a:t>νεφρικής βλάβης ή </a:t>
            </a:r>
          </a:p>
          <a:p>
            <a:pPr lvl="1"/>
            <a:endParaRPr lang="el-GR" sz="2800" dirty="0">
              <a:solidFill>
                <a:schemeClr val="tx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schemeClr val="tx1"/>
                </a:solidFill>
              </a:rPr>
              <a:t>μειωμένη νεφρική λειτουργία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l-GR" sz="2800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sp>
        <p:nvSpPr>
          <p:cNvPr id="6" name="Δεξί άγκιστρο 5"/>
          <p:cNvSpPr/>
          <p:nvPr/>
        </p:nvSpPr>
        <p:spPr>
          <a:xfrm>
            <a:off x="7399607" y="3024554"/>
            <a:ext cx="393895" cy="2025747"/>
          </a:xfrm>
          <a:prstGeom prst="rightBrac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8806374" y="3024554"/>
            <a:ext cx="24055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/>
              <a:t>για τρεις ή περισσότερους μήνες, ανεξάρτητα από την αιτία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8313399" y="6212617"/>
            <a:ext cx="2898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KDOQI and KDIGO guidelines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89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/>
              <a:t>Στάδια</a:t>
            </a:r>
          </a:p>
        </p:txBody>
      </p:sp>
      <p:pic>
        <p:nvPicPr>
          <p:cNvPr id="5122" name="Picture 2" descr="Αποτέλεσμα εικόνας για stages chronic kidney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2" y="1690688"/>
            <a:ext cx="11633981" cy="508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719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Αποτέλεσμα εικόνας για stages chronic kidney dis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56" y="675249"/>
            <a:ext cx="9481625" cy="571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4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παγόβουν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3" y="0"/>
            <a:ext cx="120929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50926" y="5852417"/>
            <a:ext cx="2072102" cy="392249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l-GR" sz="2600" b="1" dirty="0"/>
              <a:t>Στάδιο</a:t>
            </a:r>
            <a:r>
              <a:rPr lang="el-GR" sz="2400" b="1" dirty="0"/>
              <a:t> 1</a:t>
            </a:r>
          </a:p>
        </p:txBody>
      </p:sp>
      <p:sp useBgFill="1">
        <p:nvSpPr>
          <p:cNvPr id="4" name="Τίτλος 1"/>
          <p:cNvSpPr txBox="1">
            <a:spLocks/>
          </p:cNvSpPr>
          <p:nvPr/>
        </p:nvSpPr>
        <p:spPr>
          <a:xfrm>
            <a:off x="1050926" y="5038956"/>
            <a:ext cx="2072102" cy="39224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/>
              <a:t>Στάδιο 2</a:t>
            </a:r>
          </a:p>
        </p:txBody>
      </p:sp>
      <p:sp useBgFill="1">
        <p:nvSpPr>
          <p:cNvPr id="5" name="Τίτλος 1"/>
          <p:cNvSpPr txBox="1">
            <a:spLocks/>
          </p:cNvSpPr>
          <p:nvPr/>
        </p:nvSpPr>
        <p:spPr>
          <a:xfrm>
            <a:off x="1050926" y="4125633"/>
            <a:ext cx="2072102" cy="39224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/>
              <a:t>Στάδιο 3</a:t>
            </a:r>
          </a:p>
        </p:txBody>
      </p:sp>
      <p:sp useBgFill="1">
        <p:nvSpPr>
          <p:cNvPr id="6" name="Τίτλος 1"/>
          <p:cNvSpPr txBox="1">
            <a:spLocks/>
          </p:cNvSpPr>
          <p:nvPr/>
        </p:nvSpPr>
        <p:spPr>
          <a:xfrm>
            <a:off x="1050926" y="3134995"/>
            <a:ext cx="2072102" cy="39224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/>
              <a:t>Στάδιο 4</a:t>
            </a:r>
          </a:p>
        </p:txBody>
      </p:sp>
      <p:sp useBgFill="1">
        <p:nvSpPr>
          <p:cNvPr id="7" name="Τίτλος 1"/>
          <p:cNvSpPr txBox="1">
            <a:spLocks/>
          </p:cNvSpPr>
          <p:nvPr/>
        </p:nvSpPr>
        <p:spPr>
          <a:xfrm>
            <a:off x="1050926" y="1523551"/>
            <a:ext cx="2072102" cy="39224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b="1" dirty="0"/>
              <a:t>Στάδιο 5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8046717" y="5852417"/>
            <a:ext cx="2954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n = 5,900,000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8046717" y="4997933"/>
            <a:ext cx="2954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n = 5,300,000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8046717" y="3933107"/>
            <a:ext cx="2954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n = 7,600,000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8046717" y="2926450"/>
            <a:ext cx="2954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n = 400,000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8046718" y="1496327"/>
            <a:ext cx="2954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n = 400,000</a:t>
            </a:r>
            <a:endParaRPr lang="el-GR" sz="3200" b="1" dirty="0">
              <a:solidFill>
                <a:srgbClr val="FF0000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3" y="0"/>
            <a:ext cx="7524214" cy="506437"/>
          </a:xfrm>
          <a:prstGeom prst="rect">
            <a:avLst/>
          </a:prstGeom>
        </p:spPr>
      </p:pic>
      <p:pic>
        <p:nvPicPr>
          <p:cNvPr id="2052" name="Picture 4" descr="Αποτέλεσμα εικόνας για stages chronic kidney dise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67" y="927649"/>
            <a:ext cx="9567265" cy="511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7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854</Words>
  <Application>Microsoft Office PowerPoint</Application>
  <PresentationFormat>Ευρεία οθόνη</PresentationFormat>
  <Paragraphs>166</Paragraphs>
  <Slides>26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Θέμα του Office</vt:lpstr>
      <vt:lpstr>“State of the art” παρακολούθηση ασθενών με Ρευματολογικά νοσήματα και ΧΝΝ σταδίου ΙΙΙ-ΙV </vt:lpstr>
      <vt:lpstr>ΧΝΝ και Ρευματολογικοί Ασθενείς</vt:lpstr>
      <vt:lpstr>“State of the art” παρακολούθηση ασθενών με Ρευματολογικά νοσήματα και ΧΝΝ προ τελικού Σταδίου</vt:lpstr>
      <vt:lpstr>Σκοπός</vt:lpstr>
      <vt:lpstr>Περίπτωσεις</vt:lpstr>
      <vt:lpstr>Τι ορίζουμε ως ΧΝΝ</vt:lpstr>
      <vt:lpstr>Στάδια</vt:lpstr>
      <vt:lpstr>Παρουσίαση του PowerPoint</vt:lpstr>
      <vt:lpstr>Στάδιο 1</vt:lpstr>
      <vt:lpstr>Παρουσίαση του PowerPoint</vt:lpstr>
      <vt:lpstr>Παρουσίαση του PowerPoint</vt:lpstr>
      <vt:lpstr>Επιπλοκές στη ΧΝΝ</vt:lpstr>
      <vt:lpstr>Παράγοντες εξέλιξης της ΧΝΝ</vt:lpstr>
      <vt:lpstr>Αλάτι και Νερό</vt:lpstr>
      <vt:lpstr>Αρτηριακή Υπέρταση</vt:lpstr>
      <vt:lpstr>Θεραπευτική αγωγή</vt:lpstr>
      <vt:lpstr>Αναιμία και ΧΝΝ</vt:lpstr>
      <vt:lpstr>Πότε , Πώς και Γιατί</vt:lpstr>
      <vt:lpstr>Οστεοπόρωση και ΧΝΝ</vt:lpstr>
      <vt:lpstr>Θεραπεία</vt:lpstr>
      <vt:lpstr>Θεραπεία</vt:lpstr>
      <vt:lpstr>Παρουσίαση του PowerPoint</vt:lpstr>
      <vt:lpstr>ΣΥΜΠΕΡΑΣΜΑΤΑ</vt:lpstr>
      <vt:lpstr>Παρουσίαση του PowerPoint</vt:lpstr>
      <vt:lpstr>Παρουσίαση του PowerPoint</vt:lpstr>
      <vt:lpstr>ΕΥΧΑΡΙΣΤΩ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“State of the art” παρακολούθηση ασθενών με Ρευματολογικά νοσήματα και ΧΝΝ σταδίου ΙΙΙ-ΙV</dc:title>
  <dc:creator>Michail Tzanakakis</dc:creator>
  <cp:lastModifiedBy>Michail Tzanakakis</cp:lastModifiedBy>
  <cp:revision>71</cp:revision>
  <dcterms:created xsi:type="dcterms:W3CDTF">2016-10-27T18:19:12Z</dcterms:created>
  <dcterms:modified xsi:type="dcterms:W3CDTF">2016-10-29T10:01:42Z</dcterms:modified>
</cp:coreProperties>
</file>