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75" r:id="rId3"/>
    <p:sldId id="276" r:id="rId4"/>
    <p:sldId id="269" r:id="rId5"/>
    <p:sldId id="277" r:id="rId6"/>
    <p:sldId id="278" r:id="rId7"/>
    <p:sldId id="261" r:id="rId8"/>
    <p:sldId id="279" r:id="rId9"/>
    <p:sldId id="257" r:id="rId10"/>
    <p:sldId id="262" r:id="rId11"/>
    <p:sldId id="271" r:id="rId12"/>
    <p:sldId id="263" r:id="rId13"/>
    <p:sldId id="264" r:id="rId14"/>
    <p:sldId id="265" r:id="rId15"/>
    <p:sldId id="266" r:id="rId16"/>
    <p:sldId id="268"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EEAF88-9AA6-45F6-ABD4-9047D2A8F33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l-GR"/>
        </a:p>
      </dgm:t>
    </dgm:pt>
    <dgm:pt modelId="{1562FD76-C418-43F5-B44D-0E2582E222F4}">
      <dgm:prSet phldrT="[Κείμενο]" custT="1"/>
      <dgm:spPr/>
      <dgm:t>
        <a:bodyPr/>
        <a:lstStyle/>
        <a:p>
          <a:r>
            <a:rPr lang="el-GR" sz="1800" b="1" dirty="0" smtClean="0"/>
            <a:t>Ενημέρωση ευαισθητοποίηση</a:t>
          </a:r>
          <a:endParaRPr lang="el-GR" sz="1800" b="1" dirty="0"/>
        </a:p>
      </dgm:t>
    </dgm:pt>
    <dgm:pt modelId="{FB3C332B-DCEE-4305-97A3-74E0AB68EAE6}" type="parTrans" cxnId="{42BE35B3-B8BF-450F-908B-B42544BCD008}">
      <dgm:prSet/>
      <dgm:spPr/>
      <dgm:t>
        <a:bodyPr/>
        <a:lstStyle/>
        <a:p>
          <a:endParaRPr lang="el-GR" sz="1800"/>
        </a:p>
      </dgm:t>
    </dgm:pt>
    <dgm:pt modelId="{4F3944DD-E2C0-4F6E-93C6-357FB0315129}" type="sibTrans" cxnId="{42BE35B3-B8BF-450F-908B-B42544BCD008}">
      <dgm:prSet/>
      <dgm:spPr/>
      <dgm:t>
        <a:bodyPr/>
        <a:lstStyle/>
        <a:p>
          <a:endParaRPr lang="el-GR" sz="1800"/>
        </a:p>
      </dgm:t>
    </dgm:pt>
    <dgm:pt modelId="{45DAAEA2-D20F-4BC9-BA0E-99E3D05AC702}">
      <dgm:prSet phldrT="[Κείμενο]" custT="1"/>
      <dgm:spPr/>
      <dgm:t>
        <a:bodyPr/>
        <a:lstStyle/>
        <a:p>
          <a:r>
            <a:rPr lang="el-GR" sz="1800" dirty="0" smtClean="0"/>
            <a:t>Συντονισμός όλων των δραστηριοτήτων της ΕΡΕ-ΕΠΕΡΕ και των ΕΝΩΣΕΩΝ </a:t>
          </a:r>
          <a:endParaRPr lang="el-GR" sz="1800" dirty="0"/>
        </a:p>
      </dgm:t>
    </dgm:pt>
    <dgm:pt modelId="{41D1BC90-FC20-4FB0-8BDC-A4B453564F3F}" type="parTrans" cxnId="{E9C0D5B9-4A0A-422D-B1F4-5FA4F2668F5E}">
      <dgm:prSet/>
      <dgm:spPr/>
      <dgm:t>
        <a:bodyPr/>
        <a:lstStyle/>
        <a:p>
          <a:endParaRPr lang="el-GR" sz="1800"/>
        </a:p>
      </dgm:t>
    </dgm:pt>
    <dgm:pt modelId="{7167BB2C-B596-4C57-9659-E97D7E2BC275}" type="sibTrans" cxnId="{E9C0D5B9-4A0A-422D-B1F4-5FA4F2668F5E}">
      <dgm:prSet/>
      <dgm:spPr/>
      <dgm:t>
        <a:bodyPr/>
        <a:lstStyle/>
        <a:p>
          <a:endParaRPr lang="el-GR" sz="1800"/>
        </a:p>
      </dgm:t>
    </dgm:pt>
    <dgm:pt modelId="{22365C40-1726-4947-9336-136C8730C2A2}">
      <dgm:prSet phldrT="[Κείμενο]" custT="1"/>
      <dgm:spPr/>
      <dgm:t>
        <a:bodyPr/>
        <a:lstStyle/>
        <a:p>
          <a:r>
            <a:rPr lang="el-GR" sz="1800" dirty="0" smtClean="0"/>
            <a:t>Ενημέρωση κοινού, πολιτείας, επαγγελματιών υγείας.</a:t>
          </a:r>
          <a:endParaRPr lang="el-GR" sz="1800" dirty="0"/>
        </a:p>
      </dgm:t>
    </dgm:pt>
    <dgm:pt modelId="{F41DF874-6366-4FF5-A414-863C948F2291}" type="parTrans" cxnId="{2D647651-D44B-43BD-B4D6-8B1F898222EC}">
      <dgm:prSet/>
      <dgm:spPr/>
      <dgm:t>
        <a:bodyPr/>
        <a:lstStyle/>
        <a:p>
          <a:endParaRPr lang="el-GR" sz="1800"/>
        </a:p>
      </dgm:t>
    </dgm:pt>
    <dgm:pt modelId="{6C3FEDBF-4E43-460E-AA10-F9E739CE01AD}" type="sibTrans" cxnId="{2D647651-D44B-43BD-B4D6-8B1F898222EC}">
      <dgm:prSet/>
      <dgm:spPr/>
      <dgm:t>
        <a:bodyPr/>
        <a:lstStyle/>
        <a:p>
          <a:endParaRPr lang="el-GR" sz="1800"/>
        </a:p>
      </dgm:t>
    </dgm:pt>
    <dgm:pt modelId="{E653CEF6-EBC8-4F79-B2B7-8A8BEB3C49F8}">
      <dgm:prSet phldrT="[Κείμενο]" custT="1"/>
      <dgm:spPr/>
      <dgm:t>
        <a:bodyPr/>
        <a:lstStyle/>
        <a:p>
          <a:r>
            <a:rPr lang="el-GR" sz="1800" dirty="0" smtClean="0"/>
            <a:t>Θεσμοθέτηση των «προτύπων φροντίδας» ανά ΡΠ </a:t>
          </a:r>
          <a:endParaRPr lang="el-GR" sz="1800" dirty="0"/>
        </a:p>
      </dgm:t>
    </dgm:pt>
    <dgm:pt modelId="{0FA79013-577B-4D9B-9C05-AF78270B09E2}" type="sibTrans" cxnId="{0F4EE29C-B3AB-4FD0-AABA-3C0FFFC0E693}">
      <dgm:prSet/>
      <dgm:spPr/>
      <dgm:t>
        <a:bodyPr/>
        <a:lstStyle/>
        <a:p>
          <a:endParaRPr lang="el-GR" sz="1800"/>
        </a:p>
      </dgm:t>
    </dgm:pt>
    <dgm:pt modelId="{4CB79136-E0D9-4682-A7F9-66BB870EA1EF}" type="parTrans" cxnId="{0F4EE29C-B3AB-4FD0-AABA-3C0FFFC0E693}">
      <dgm:prSet/>
      <dgm:spPr/>
      <dgm:t>
        <a:bodyPr/>
        <a:lstStyle/>
        <a:p>
          <a:endParaRPr lang="el-GR" sz="1800"/>
        </a:p>
      </dgm:t>
    </dgm:pt>
    <dgm:pt modelId="{1AE6A414-2349-4F08-B21A-D2028CF3EC12}">
      <dgm:prSet phldrT="[Κείμενο]" custT="1"/>
      <dgm:spPr/>
      <dgm:t>
        <a:bodyPr/>
        <a:lstStyle/>
        <a:p>
          <a:r>
            <a:rPr lang="el-GR" sz="1800" dirty="0" smtClean="0"/>
            <a:t>Άμεση ολοκλήρωση του «Υγειονομικού Χάρτη» της χώρας </a:t>
          </a:r>
          <a:endParaRPr lang="el-GR" sz="1800" dirty="0"/>
        </a:p>
      </dgm:t>
    </dgm:pt>
    <dgm:pt modelId="{19C61F5F-A901-4836-A6B8-5D0D417F70E0}" type="sibTrans" cxnId="{56ED0738-7681-454F-80DD-7F4EBC4264B3}">
      <dgm:prSet/>
      <dgm:spPr/>
      <dgm:t>
        <a:bodyPr/>
        <a:lstStyle/>
        <a:p>
          <a:endParaRPr lang="el-GR" sz="1800"/>
        </a:p>
      </dgm:t>
    </dgm:pt>
    <dgm:pt modelId="{298DFE07-6A98-4377-9FAF-7B0A7AAEFBD3}" type="parTrans" cxnId="{56ED0738-7681-454F-80DD-7F4EBC4264B3}">
      <dgm:prSet/>
      <dgm:spPr/>
      <dgm:t>
        <a:bodyPr/>
        <a:lstStyle/>
        <a:p>
          <a:endParaRPr lang="el-GR" sz="1800"/>
        </a:p>
      </dgm:t>
    </dgm:pt>
    <dgm:pt modelId="{8020BAC8-9AE4-4756-863F-983EB32A12E1}">
      <dgm:prSet phldrT="[Κείμενο]" custT="1"/>
      <dgm:spPr/>
      <dgm:t>
        <a:bodyPr/>
        <a:lstStyle/>
        <a:p>
          <a:r>
            <a:rPr lang="el-GR" sz="1800" b="1" dirty="0" smtClean="0"/>
            <a:t>Πολιτικές υγείας </a:t>
          </a:r>
          <a:endParaRPr lang="el-GR" sz="1800" b="1" dirty="0"/>
        </a:p>
      </dgm:t>
    </dgm:pt>
    <dgm:pt modelId="{87060AF1-58AA-467A-B680-A73AAB40B7CE}" type="sibTrans" cxnId="{088B772A-D340-4F82-A10D-D5681CFAC108}">
      <dgm:prSet/>
      <dgm:spPr/>
      <dgm:t>
        <a:bodyPr/>
        <a:lstStyle/>
        <a:p>
          <a:endParaRPr lang="el-GR" sz="1800"/>
        </a:p>
      </dgm:t>
    </dgm:pt>
    <dgm:pt modelId="{7A0A4128-C5C9-4358-956E-729B4933659A}" type="parTrans" cxnId="{088B772A-D340-4F82-A10D-D5681CFAC108}">
      <dgm:prSet/>
      <dgm:spPr/>
      <dgm:t>
        <a:bodyPr/>
        <a:lstStyle/>
        <a:p>
          <a:endParaRPr lang="el-GR" sz="1800"/>
        </a:p>
      </dgm:t>
    </dgm:pt>
    <dgm:pt modelId="{B3DF9776-E73B-4E1A-AE07-55BC4A348DED}">
      <dgm:prSet phldrT="[Κείμενο]" custT="1"/>
      <dgm:spPr/>
      <dgm:t>
        <a:bodyPr/>
        <a:lstStyle/>
        <a:p>
          <a:r>
            <a:rPr lang="el-GR" sz="1800" dirty="0" smtClean="0"/>
            <a:t> Αξιολόγηση απήχησης.</a:t>
          </a:r>
          <a:endParaRPr lang="el-GR" sz="1800" dirty="0"/>
        </a:p>
      </dgm:t>
    </dgm:pt>
    <dgm:pt modelId="{026D6377-493C-46C9-A01D-C545EBD430E5}" type="parTrans" cxnId="{1D13A55A-AABD-4A26-B263-E8F8E4AB34A0}">
      <dgm:prSet/>
      <dgm:spPr/>
    </dgm:pt>
    <dgm:pt modelId="{BDCF2DD0-D919-4B41-AB93-18E190CE43EF}" type="sibTrans" cxnId="{1D13A55A-AABD-4A26-B263-E8F8E4AB34A0}">
      <dgm:prSet/>
      <dgm:spPr/>
    </dgm:pt>
    <dgm:pt modelId="{077873A2-EF09-4F4E-B713-429D01AD68A8}" type="pres">
      <dgm:prSet presAssocID="{CAEEAF88-9AA6-45F6-ABD4-9047D2A8F339}" presName="linearFlow" presStyleCnt="0">
        <dgm:presLayoutVars>
          <dgm:dir/>
          <dgm:animLvl val="lvl"/>
          <dgm:resizeHandles val="exact"/>
        </dgm:presLayoutVars>
      </dgm:prSet>
      <dgm:spPr/>
      <dgm:t>
        <a:bodyPr/>
        <a:lstStyle/>
        <a:p>
          <a:endParaRPr lang="el-GR"/>
        </a:p>
      </dgm:t>
    </dgm:pt>
    <dgm:pt modelId="{7FB56D5E-0445-4215-961C-C5926C8CFB35}" type="pres">
      <dgm:prSet presAssocID="{8020BAC8-9AE4-4756-863F-983EB32A12E1}" presName="composite" presStyleCnt="0"/>
      <dgm:spPr/>
    </dgm:pt>
    <dgm:pt modelId="{E9520BAC-0B66-435D-8B21-765AE4D60513}" type="pres">
      <dgm:prSet presAssocID="{8020BAC8-9AE4-4756-863F-983EB32A12E1}" presName="parentText" presStyleLbl="alignNode1" presStyleIdx="0" presStyleCnt="2" custLinFactNeighborX="902" custLinFactNeighborY="1719">
        <dgm:presLayoutVars>
          <dgm:chMax val="1"/>
          <dgm:bulletEnabled val="1"/>
        </dgm:presLayoutVars>
      </dgm:prSet>
      <dgm:spPr/>
      <dgm:t>
        <a:bodyPr/>
        <a:lstStyle/>
        <a:p>
          <a:endParaRPr lang="el-GR"/>
        </a:p>
      </dgm:t>
    </dgm:pt>
    <dgm:pt modelId="{8810DF20-FB0F-49C5-A8CE-EF910DE99632}" type="pres">
      <dgm:prSet presAssocID="{8020BAC8-9AE4-4756-863F-983EB32A12E1}" presName="descendantText" presStyleLbl="alignAcc1" presStyleIdx="0" presStyleCnt="2">
        <dgm:presLayoutVars>
          <dgm:bulletEnabled val="1"/>
        </dgm:presLayoutVars>
      </dgm:prSet>
      <dgm:spPr/>
      <dgm:t>
        <a:bodyPr/>
        <a:lstStyle/>
        <a:p>
          <a:endParaRPr lang="el-GR"/>
        </a:p>
      </dgm:t>
    </dgm:pt>
    <dgm:pt modelId="{F3A39A08-6F2F-4ABC-BF44-BABFC3F4B965}" type="pres">
      <dgm:prSet presAssocID="{87060AF1-58AA-467A-B680-A73AAB40B7CE}" presName="sp" presStyleCnt="0"/>
      <dgm:spPr/>
    </dgm:pt>
    <dgm:pt modelId="{7DF48E2E-D318-4A2B-A69A-4858BE51899B}" type="pres">
      <dgm:prSet presAssocID="{1562FD76-C418-43F5-B44D-0E2582E222F4}" presName="composite" presStyleCnt="0"/>
      <dgm:spPr/>
    </dgm:pt>
    <dgm:pt modelId="{90A6E20F-E851-40D7-BB68-82F8C63F070F}" type="pres">
      <dgm:prSet presAssocID="{1562FD76-C418-43F5-B44D-0E2582E222F4}" presName="parentText" presStyleLbl="alignNode1" presStyleIdx="1" presStyleCnt="2">
        <dgm:presLayoutVars>
          <dgm:chMax val="1"/>
          <dgm:bulletEnabled val="1"/>
        </dgm:presLayoutVars>
      </dgm:prSet>
      <dgm:spPr/>
      <dgm:t>
        <a:bodyPr/>
        <a:lstStyle/>
        <a:p>
          <a:endParaRPr lang="el-GR"/>
        </a:p>
      </dgm:t>
    </dgm:pt>
    <dgm:pt modelId="{130446FE-D555-4F1C-A946-ADF26E967772}" type="pres">
      <dgm:prSet presAssocID="{1562FD76-C418-43F5-B44D-0E2582E222F4}" presName="descendantText" presStyleLbl="alignAcc1" presStyleIdx="1" presStyleCnt="2">
        <dgm:presLayoutVars>
          <dgm:bulletEnabled val="1"/>
        </dgm:presLayoutVars>
      </dgm:prSet>
      <dgm:spPr/>
      <dgm:t>
        <a:bodyPr/>
        <a:lstStyle/>
        <a:p>
          <a:endParaRPr lang="el-GR"/>
        </a:p>
      </dgm:t>
    </dgm:pt>
  </dgm:ptLst>
  <dgm:cxnLst>
    <dgm:cxn modelId="{56ED0738-7681-454F-80DD-7F4EBC4264B3}" srcId="{8020BAC8-9AE4-4756-863F-983EB32A12E1}" destId="{1AE6A414-2349-4F08-B21A-D2028CF3EC12}" srcOrd="0" destOrd="0" parTransId="{298DFE07-6A98-4377-9FAF-7B0A7AAEFBD3}" sibTransId="{19C61F5F-A901-4836-A6B8-5D0D417F70E0}"/>
    <dgm:cxn modelId="{088B772A-D340-4F82-A10D-D5681CFAC108}" srcId="{CAEEAF88-9AA6-45F6-ABD4-9047D2A8F339}" destId="{8020BAC8-9AE4-4756-863F-983EB32A12E1}" srcOrd="0" destOrd="0" parTransId="{7A0A4128-C5C9-4358-956E-729B4933659A}" sibTransId="{87060AF1-58AA-467A-B680-A73AAB40B7CE}"/>
    <dgm:cxn modelId="{338A00BF-BF53-4E16-834D-98E4A675C0B4}" type="presOf" srcId="{E653CEF6-EBC8-4F79-B2B7-8A8BEB3C49F8}" destId="{8810DF20-FB0F-49C5-A8CE-EF910DE99632}" srcOrd="0" destOrd="1" presId="urn:microsoft.com/office/officeart/2005/8/layout/chevron2"/>
    <dgm:cxn modelId="{861E32B2-D736-4453-B630-DC1100DF4BDB}" type="presOf" srcId="{45DAAEA2-D20F-4BC9-BA0E-99E3D05AC702}" destId="{130446FE-D555-4F1C-A946-ADF26E967772}" srcOrd="0" destOrd="0" presId="urn:microsoft.com/office/officeart/2005/8/layout/chevron2"/>
    <dgm:cxn modelId="{0F4EE29C-B3AB-4FD0-AABA-3C0FFFC0E693}" srcId="{8020BAC8-9AE4-4756-863F-983EB32A12E1}" destId="{E653CEF6-EBC8-4F79-B2B7-8A8BEB3C49F8}" srcOrd="1" destOrd="0" parTransId="{4CB79136-E0D9-4682-A7F9-66BB870EA1EF}" sibTransId="{0FA79013-577B-4D9B-9C05-AF78270B09E2}"/>
    <dgm:cxn modelId="{E9C0D5B9-4A0A-422D-B1F4-5FA4F2668F5E}" srcId="{1562FD76-C418-43F5-B44D-0E2582E222F4}" destId="{45DAAEA2-D20F-4BC9-BA0E-99E3D05AC702}" srcOrd="0" destOrd="0" parTransId="{41D1BC90-FC20-4FB0-8BDC-A4B453564F3F}" sibTransId="{7167BB2C-B596-4C57-9659-E97D7E2BC275}"/>
    <dgm:cxn modelId="{42BE35B3-B8BF-450F-908B-B42544BCD008}" srcId="{CAEEAF88-9AA6-45F6-ABD4-9047D2A8F339}" destId="{1562FD76-C418-43F5-B44D-0E2582E222F4}" srcOrd="1" destOrd="0" parTransId="{FB3C332B-DCEE-4305-97A3-74E0AB68EAE6}" sibTransId="{4F3944DD-E2C0-4F6E-93C6-357FB0315129}"/>
    <dgm:cxn modelId="{D41E030D-3227-4D57-876B-1F8EED534417}" type="presOf" srcId="{1AE6A414-2349-4F08-B21A-D2028CF3EC12}" destId="{8810DF20-FB0F-49C5-A8CE-EF910DE99632}" srcOrd="0" destOrd="0" presId="urn:microsoft.com/office/officeart/2005/8/layout/chevron2"/>
    <dgm:cxn modelId="{343764FD-95DA-48A2-9BD0-4F2185E06697}" type="presOf" srcId="{CAEEAF88-9AA6-45F6-ABD4-9047D2A8F339}" destId="{077873A2-EF09-4F4E-B713-429D01AD68A8}" srcOrd="0" destOrd="0" presId="urn:microsoft.com/office/officeart/2005/8/layout/chevron2"/>
    <dgm:cxn modelId="{C5EDD59E-9315-4ACD-B883-C65E0CCBDBA9}" type="presOf" srcId="{B3DF9776-E73B-4E1A-AE07-55BC4A348DED}" destId="{130446FE-D555-4F1C-A946-ADF26E967772}" srcOrd="0" destOrd="2" presId="urn:microsoft.com/office/officeart/2005/8/layout/chevron2"/>
    <dgm:cxn modelId="{0A8111EC-0EE5-4EC0-924D-6FE134496AF1}" type="presOf" srcId="{22365C40-1726-4947-9336-136C8730C2A2}" destId="{130446FE-D555-4F1C-A946-ADF26E967772}" srcOrd="0" destOrd="1" presId="urn:microsoft.com/office/officeart/2005/8/layout/chevron2"/>
    <dgm:cxn modelId="{109DEC57-CA8A-4E70-8230-F8B434CF7DEF}" type="presOf" srcId="{8020BAC8-9AE4-4756-863F-983EB32A12E1}" destId="{E9520BAC-0B66-435D-8B21-765AE4D60513}" srcOrd="0" destOrd="0" presId="urn:microsoft.com/office/officeart/2005/8/layout/chevron2"/>
    <dgm:cxn modelId="{EF53C365-073A-4870-BF18-E3AA91EDE9B2}" type="presOf" srcId="{1562FD76-C418-43F5-B44D-0E2582E222F4}" destId="{90A6E20F-E851-40D7-BB68-82F8C63F070F}" srcOrd="0" destOrd="0" presId="urn:microsoft.com/office/officeart/2005/8/layout/chevron2"/>
    <dgm:cxn modelId="{2D647651-D44B-43BD-B4D6-8B1F898222EC}" srcId="{1562FD76-C418-43F5-B44D-0E2582E222F4}" destId="{22365C40-1726-4947-9336-136C8730C2A2}" srcOrd="1" destOrd="0" parTransId="{F41DF874-6366-4FF5-A414-863C948F2291}" sibTransId="{6C3FEDBF-4E43-460E-AA10-F9E739CE01AD}"/>
    <dgm:cxn modelId="{1D13A55A-AABD-4A26-B263-E8F8E4AB34A0}" srcId="{1562FD76-C418-43F5-B44D-0E2582E222F4}" destId="{B3DF9776-E73B-4E1A-AE07-55BC4A348DED}" srcOrd="2" destOrd="0" parTransId="{026D6377-493C-46C9-A01D-C545EBD430E5}" sibTransId="{BDCF2DD0-D919-4B41-AB93-18E190CE43EF}"/>
    <dgm:cxn modelId="{8C61D3C8-769E-4B50-A092-CD05F5C14DAA}" type="presParOf" srcId="{077873A2-EF09-4F4E-B713-429D01AD68A8}" destId="{7FB56D5E-0445-4215-961C-C5926C8CFB35}" srcOrd="0" destOrd="0" presId="urn:microsoft.com/office/officeart/2005/8/layout/chevron2"/>
    <dgm:cxn modelId="{B06C247C-08AA-4AE0-A164-DB63BEC24D07}" type="presParOf" srcId="{7FB56D5E-0445-4215-961C-C5926C8CFB35}" destId="{E9520BAC-0B66-435D-8B21-765AE4D60513}" srcOrd="0" destOrd="0" presId="urn:microsoft.com/office/officeart/2005/8/layout/chevron2"/>
    <dgm:cxn modelId="{5418BABE-90DF-4872-95EA-538C5076E6AD}" type="presParOf" srcId="{7FB56D5E-0445-4215-961C-C5926C8CFB35}" destId="{8810DF20-FB0F-49C5-A8CE-EF910DE99632}" srcOrd="1" destOrd="0" presId="urn:microsoft.com/office/officeart/2005/8/layout/chevron2"/>
    <dgm:cxn modelId="{FA321FFD-2F46-45A3-9429-9862DAD8D98D}" type="presParOf" srcId="{077873A2-EF09-4F4E-B713-429D01AD68A8}" destId="{F3A39A08-6F2F-4ABC-BF44-BABFC3F4B965}" srcOrd="1" destOrd="0" presId="urn:microsoft.com/office/officeart/2005/8/layout/chevron2"/>
    <dgm:cxn modelId="{31E228D0-6DA7-4FE5-B3CF-68F896B1FC8F}" type="presParOf" srcId="{077873A2-EF09-4F4E-B713-429D01AD68A8}" destId="{7DF48E2E-D318-4A2B-A69A-4858BE51899B}" srcOrd="2" destOrd="0" presId="urn:microsoft.com/office/officeart/2005/8/layout/chevron2"/>
    <dgm:cxn modelId="{2A0CBE66-37EC-4A65-9E13-AC2394DB3016}" type="presParOf" srcId="{7DF48E2E-D318-4A2B-A69A-4858BE51899B}" destId="{90A6E20F-E851-40D7-BB68-82F8C63F070F}" srcOrd="0" destOrd="0" presId="urn:microsoft.com/office/officeart/2005/8/layout/chevron2"/>
    <dgm:cxn modelId="{C87D558E-33B0-49F3-8609-F1CB3A1986DB}" type="presParOf" srcId="{7DF48E2E-D318-4A2B-A69A-4858BE51899B}" destId="{130446FE-D555-4F1C-A946-ADF26E967772}"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EEAF88-9AA6-45F6-ABD4-9047D2A8F33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l-GR"/>
        </a:p>
      </dgm:t>
    </dgm:pt>
    <dgm:pt modelId="{4F2EF4F7-ED65-4FEA-8FD8-DA9E93C8CA6A}">
      <dgm:prSet phldrT="[Κείμενο]" custT="1"/>
      <dgm:spPr/>
      <dgm:t>
        <a:bodyPr/>
        <a:lstStyle/>
        <a:p>
          <a:endParaRPr lang="el-GR" sz="1800" b="1" dirty="0" smtClean="0"/>
        </a:p>
        <a:p>
          <a:r>
            <a:rPr lang="el-GR" sz="1800" b="1" dirty="0" smtClean="0"/>
            <a:t>Αρχεία καταγραφής </a:t>
          </a:r>
          <a:r>
            <a:rPr lang="el-GR" sz="1800" b="1" dirty="0" err="1" smtClean="0"/>
            <a:t>ρευμ</a:t>
          </a:r>
          <a:r>
            <a:rPr lang="el-GR" sz="1800" b="1" dirty="0" smtClean="0"/>
            <a:t>/</a:t>
          </a:r>
          <a:r>
            <a:rPr lang="el-GR" sz="1800" b="1" dirty="0" err="1" smtClean="0"/>
            <a:t>θών</a:t>
          </a:r>
          <a:endParaRPr lang="el-GR" sz="1800" b="1" dirty="0"/>
        </a:p>
      </dgm:t>
    </dgm:pt>
    <dgm:pt modelId="{1F1B7A97-C44F-422B-82F3-4DCE9B4FC440}" type="parTrans" cxnId="{73AC324C-9101-46A6-A4F2-002A57EF6055}">
      <dgm:prSet/>
      <dgm:spPr/>
      <dgm:t>
        <a:bodyPr/>
        <a:lstStyle/>
        <a:p>
          <a:endParaRPr lang="el-GR" sz="1800"/>
        </a:p>
      </dgm:t>
    </dgm:pt>
    <dgm:pt modelId="{176F36C3-593F-413E-9CD6-C4DC528FFF59}" type="sibTrans" cxnId="{73AC324C-9101-46A6-A4F2-002A57EF6055}">
      <dgm:prSet/>
      <dgm:spPr/>
      <dgm:t>
        <a:bodyPr/>
        <a:lstStyle/>
        <a:p>
          <a:endParaRPr lang="el-GR" sz="1800"/>
        </a:p>
      </dgm:t>
    </dgm:pt>
    <dgm:pt modelId="{1E3C03E5-8EE6-4137-B4C0-045E96F723D2}">
      <dgm:prSet phldrT="[Κείμενο]" custT="1"/>
      <dgm:spPr/>
      <dgm:t>
        <a:bodyPr/>
        <a:lstStyle/>
        <a:p>
          <a:r>
            <a:rPr lang="el-GR" sz="1800" dirty="0" smtClean="0"/>
            <a:t>Ενσωμάτωση στο σύστημα της ηλεκτρονικής </a:t>
          </a:r>
          <a:r>
            <a:rPr lang="el-GR" sz="1800" dirty="0" err="1" smtClean="0"/>
            <a:t>συνταγογράφησης</a:t>
          </a:r>
          <a:r>
            <a:rPr lang="el-GR" sz="1800" dirty="0" smtClean="0"/>
            <a:t> ενιαίου Μητρώου Ασθενών με Ρευματικές </a:t>
          </a:r>
          <a:r>
            <a:rPr lang="el-GR" sz="1800" dirty="0" smtClean="0"/>
            <a:t>Παθήσεις (</a:t>
          </a:r>
          <a:r>
            <a:rPr lang="en-US" sz="1800" dirty="0" smtClean="0"/>
            <a:t>registries)</a:t>
          </a:r>
          <a:endParaRPr lang="el-GR" sz="1800" dirty="0"/>
        </a:p>
      </dgm:t>
    </dgm:pt>
    <dgm:pt modelId="{EF01A83E-8D40-49D3-9755-F2570669B364}" type="parTrans" cxnId="{ED308B68-D01E-4D93-8A14-9EA30AAC2BB8}">
      <dgm:prSet/>
      <dgm:spPr/>
      <dgm:t>
        <a:bodyPr/>
        <a:lstStyle/>
        <a:p>
          <a:endParaRPr lang="el-GR" sz="1800"/>
        </a:p>
      </dgm:t>
    </dgm:pt>
    <dgm:pt modelId="{C24EF295-F3B2-47B9-8920-DE5021556DFF}" type="sibTrans" cxnId="{ED308B68-D01E-4D93-8A14-9EA30AAC2BB8}">
      <dgm:prSet/>
      <dgm:spPr/>
      <dgm:t>
        <a:bodyPr/>
        <a:lstStyle/>
        <a:p>
          <a:endParaRPr lang="el-GR" sz="1800"/>
        </a:p>
      </dgm:t>
    </dgm:pt>
    <dgm:pt modelId="{016A7D47-EEEA-4828-B218-413F77CCA1A7}">
      <dgm:prSet phldrT="[Κείμενο]" custT="1"/>
      <dgm:spPr/>
      <dgm:t>
        <a:bodyPr/>
        <a:lstStyle/>
        <a:p>
          <a:r>
            <a:rPr lang="el-GR" sz="1800" dirty="0" smtClean="0"/>
            <a:t>Η ανάπτυξη ενός ολοκληρωμένου «Εθνικού Αρχείου Βιολογικών Παραγόντων»</a:t>
          </a:r>
          <a:endParaRPr lang="el-GR" sz="1800" dirty="0"/>
        </a:p>
      </dgm:t>
    </dgm:pt>
    <dgm:pt modelId="{15BDB0B2-6DA3-406E-A92C-0E239D67A98E}" type="parTrans" cxnId="{FE66D0D9-683E-487F-91B8-B063830D8640}">
      <dgm:prSet/>
      <dgm:spPr/>
      <dgm:t>
        <a:bodyPr/>
        <a:lstStyle/>
        <a:p>
          <a:endParaRPr lang="el-GR" sz="1800"/>
        </a:p>
      </dgm:t>
    </dgm:pt>
    <dgm:pt modelId="{588BF942-7862-46C2-A7FF-D7C8153084D2}" type="sibTrans" cxnId="{FE66D0D9-683E-487F-91B8-B063830D8640}">
      <dgm:prSet/>
      <dgm:spPr/>
      <dgm:t>
        <a:bodyPr/>
        <a:lstStyle/>
        <a:p>
          <a:endParaRPr lang="el-GR" sz="1800"/>
        </a:p>
      </dgm:t>
    </dgm:pt>
    <dgm:pt modelId="{CB43A00A-2314-4999-92FA-99BF5FA9FAAE}">
      <dgm:prSet phldrT="[Κείμενο]" custT="1"/>
      <dgm:spPr/>
      <dgm:t>
        <a:bodyPr/>
        <a:lstStyle/>
        <a:p>
          <a:r>
            <a:rPr lang="el-GR" sz="1800" b="1" dirty="0" smtClean="0"/>
            <a:t>Υποστήριξη </a:t>
          </a:r>
          <a:r>
            <a:rPr lang="el-GR" sz="1800" b="1" dirty="0" err="1" smtClean="0"/>
            <a:t>ρευμ</a:t>
          </a:r>
          <a:r>
            <a:rPr lang="el-GR" sz="1800" b="1" dirty="0" smtClean="0"/>
            <a:t>/</a:t>
          </a:r>
          <a:r>
            <a:rPr lang="el-GR" sz="1800" b="1" dirty="0" err="1" smtClean="0"/>
            <a:t>θών</a:t>
          </a:r>
          <a:endParaRPr lang="el-GR" sz="1800" b="1" dirty="0"/>
        </a:p>
      </dgm:t>
    </dgm:pt>
    <dgm:pt modelId="{49D81DB1-9AE0-45CD-AF1F-757F4A932506}" type="parTrans" cxnId="{69346FE6-FC64-44A4-86B7-03648001B8FE}">
      <dgm:prSet/>
      <dgm:spPr/>
      <dgm:t>
        <a:bodyPr/>
        <a:lstStyle/>
        <a:p>
          <a:endParaRPr lang="el-GR" sz="1800"/>
        </a:p>
      </dgm:t>
    </dgm:pt>
    <dgm:pt modelId="{098DA2BF-B017-49CF-95EF-EB75A2987644}" type="sibTrans" cxnId="{69346FE6-FC64-44A4-86B7-03648001B8FE}">
      <dgm:prSet/>
      <dgm:spPr/>
      <dgm:t>
        <a:bodyPr/>
        <a:lstStyle/>
        <a:p>
          <a:endParaRPr lang="el-GR" sz="1800"/>
        </a:p>
      </dgm:t>
    </dgm:pt>
    <dgm:pt modelId="{310BD519-B1C6-4628-AF50-1D51B711DFF8}">
      <dgm:prSet phldrT="[Κείμενο]" custT="1"/>
      <dgm:spPr/>
      <dgm:t>
        <a:bodyPr/>
        <a:lstStyle/>
        <a:p>
          <a:r>
            <a:rPr lang="el-GR" sz="1800" dirty="0" smtClean="0"/>
            <a:t>Απλούστευση των γραφειοκρατικών διαδικασιών για προμήθεια φαρμάκων Ν3816</a:t>
          </a:r>
          <a:endParaRPr lang="el-GR" sz="1800" dirty="0"/>
        </a:p>
      </dgm:t>
    </dgm:pt>
    <dgm:pt modelId="{65DEA2F1-8A08-4775-A7CC-FE548BF2514F}" type="parTrans" cxnId="{D6E2E8BF-25A0-45C8-BC42-493D1B68648B}">
      <dgm:prSet/>
      <dgm:spPr/>
      <dgm:t>
        <a:bodyPr/>
        <a:lstStyle/>
        <a:p>
          <a:endParaRPr lang="el-GR" sz="1800"/>
        </a:p>
      </dgm:t>
    </dgm:pt>
    <dgm:pt modelId="{388D2E96-3D61-433C-AC14-6AEA827DD6BE}" type="sibTrans" cxnId="{D6E2E8BF-25A0-45C8-BC42-493D1B68648B}">
      <dgm:prSet/>
      <dgm:spPr/>
      <dgm:t>
        <a:bodyPr/>
        <a:lstStyle/>
        <a:p>
          <a:endParaRPr lang="el-GR" sz="1800"/>
        </a:p>
      </dgm:t>
    </dgm:pt>
    <dgm:pt modelId="{702E20AB-B577-4713-A4F3-1C5213AAFEAA}">
      <dgm:prSet phldrT="[Κείμενο]" custT="1"/>
      <dgm:spPr/>
      <dgm:t>
        <a:bodyPr/>
        <a:lstStyle/>
        <a:p>
          <a:r>
            <a:rPr lang="el-GR" sz="1800" dirty="0" smtClean="0"/>
            <a:t>Αναθεώρηση του κώδικα Αναπηρίας</a:t>
          </a:r>
          <a:endParaRPr lang="el-GR" sz="1800" dirty="0"/>
        </a:p>
      </dgm:t>
    </dgm:pt>
    <dgm:pt modelId="{ABD6E452-9EF3-4D31-8C5A-F969CE509AB0}" type="parTrans" cxnId="{E8736D92-330D-4033-97FB-B7ECCB8687F6}">
      <dgm:prSet/>
      <dgm:spPr/>
      <dgm:t>
        <a:bodyPr/>
        <a:lstStyle/>
        <a:p>
          <a:endParaRPr lang="el-GR" sz="1800"/>
        </a:p>
      </dgm:t>
    </dgm:pt>
    <dgm:pt modelId="{E710197B-09E4-4C59-A13E-9599DE7DF498}" type="sibTrans" cxnId="{E8736D92-330D-4033-97FB-B7ECCB8687F6}">
      <dgm:prSet/>
      <dgm:spPr/>
      <dgm:t>
        <a:bodyPr/>
        <a:lstStyle/>
        <a:p>
          <a:endParaRPr lang="el-GR" sz="1800"/>
        </a:p>
      </dgm:t>
    </dgm:pt>
    <dgm:pt modelId="{ED52105E-ED1B-4E60-81B7-C7A9D9BDCB27}">
      <dgm:prSet phldrT="[Κείμενο]" custT="1"/>
      <dgm:spPr/>
      <dgm:t>
        <a:bodyPr/>
        <a:lstStyle/>
        <a:p>
          <a:r>
            <a:rPr lang="el-GR" sz="1800" dirty="0" smtClean="0"/>
            <a:t>Ανάπτυξη και ενίσχυση των υποστηρικτικών προγραμμάτων των Ενώσεων Ασθενών (ψυχολογική, διατροφική, φυσική άσκηση)</a:t>
          </a:r>
          <a:endParaRPr lang="el-GR" sz="1800" dirty="0"/>
        </a:p>
      </dgm:t>
    </dgm:pt>
    <dgm:pt modelId="{4B8C6306-B151-4DC5-BFD9-16062C2EB1A5}" type="parTrans" cxnId="{AF09B81B-5FA5-4E5C-AEBD-09DA59FEB952}">
      <dgm:prSet/>
      <dgm:spPr/>
      <dgm:t>
        <a:bodyPr/>
        <a:lstStyle/>
        <a:p>
          <a:endParaRPr lang="el-GR" sz="1800"/>
        </a:p>
      </dgm:t>
    </dgm:pt>
    <dgm:pt modelId="{A46766DF-CC26-4B38-919A-11980E2F8B73}" type="sibTrans" cxnId="{AF09B81B-5FA5-4E5C-AEBD-09DA59FEB952}">
      <dgm:prSet/>
      <dgm:spPr/>
      <dgm:t>
        <a:bodyPr/>
        <a:lstStyle/>
        <a:p>
          <a:endParaRPr lang="el-GR" sz="1800"/>
        </a:p>
      </dgm:t>
    </dgm:pt>
    <dgm:pt modelId="{A7B7DE54-45E3-4A4E-BEE0-52C3C9712677}">
      <dgm:prSet phldrT="[Κείμενο]" custT="1"/>
      <dgm:spPr/>
      <dgm:t>
        <a:bodyPr/>
        <a:lstStyle/>
        <a:p>
          <a:endParaRPr lang="el-GR" sz="1800" dirty="0"/>
        </a:p>
      </dgm:t>
    </dgm:pt>
    <dgm:pt modelId="{FBD81EC3-84C5-412F-80F7-D1D554793730}" type="parTrans" cxnId="{3BC4C36E-E9AF-497E-90D0-3A50421E53B5}">
      <dgm:prSet/>
      <dgm:spPr/>
      <dgm:t>
        <a:bodyPr/>
        <a:lstStyle/>
        <a:p>
          <a:endParaRPr lang="el-GR" sz="1800"/>
        </a:p>
      </dgm:t>
    </dgm:pt>
    <dgm:pt modelId="{0AA7FBF6-F912-4894-9AA1-01F92B05355E}" type="sibTrans" cxnId="{3BC4C36E-E9AF-497E-90D0-3A50421E53B5}">
      <dgm:prSet/>
      <dgm:spPr/>
      <dgm:t>
        <a:bodyPr/>
        <a:lstStyle/>
        <a:p>
          <a:endParaRPr lang="el-GR" sz="1800"/>
        </a:p>
      </dgm:t>
    </dgm:pt>
    <dgm:pt modelId="{DCF501D9-87AB-467B-AD5C-1038EF3B605F}">
      <dgm:prSet phldrT="[Κείμενο]" custT="1"/>
      <dgm:spPr/>
      <dgm:t>
        <a:bodyPr/>
        <a:lstStyle/>
        <a:p>
          <a:r>
            <a:rPr lang="el-GR" sz="1800" dirty="0" smtClean="0"/>
            <a:t>Διευκόλυνση πρόσβασης στους </a:t>
          </a:r>
          <a:r>
            <a:rPr lang="el-GR" sz="1800" dirty="0" err="1" smtClean="0"/>
            <a:t>ρευμ</a:t>
          </a:r>
          <a:r>
            <a:rPr lang="el-GR" sz="1800" dirty="0" smtClean="0"/>
            <a:t>/</a:t>
          </a:r>
          <a:r>
            <a:rPr lang="el-GR" sz="1800" dirty="0" err="1" smtClean="0"/>
            <a:t>θεις</a:t>
          </a:r>
          <a:r>
            <a:rPr lang="el-GR" sz="1800" dirty="0" smtClean="0"/>
            <a:t> με αναπηρία</a:t>
          </a:r>
          <a:endParaRPr lang="el-GR" sz="1800" dirty="0"/>
        </a:p>
      </dgm:t>
    </dgm:pt>
    <dgm:pt modelId="{019152F0-AE9A-4771-83DA-8CD0CF1408D7}" type="parTrans" cxnId="{2E38B77D-A559-4E8F-AA8E-FE1CB223F247}">
      <dgm:prSet/>
      <dgm:spPr/>
      <dgm:t>
        <a:bodyPr/>
        <a:lstStyle/>
        <a:p>
          <a:endParaRPr lang="el-GR"/>
        </a:p>
      </dgm:t>
    </dgm:pt>
    <dgm:pt modelId="{3CEBEB3F-1EB7-454F-A5FF-EAD6E68681E5}" type="sibTrans" cxnId="{2E38B77D-A559-4E8F-AA8E-FE1CB223F247}">
      <dgm:prSet/>
      <dgm:spPr/>
      <dgm:t>
        <a:bodyPr/>
        <a:lstStyle/>
        <a:p>
          <a:endParaRPr lang="el-GR"/>
        </a:p>
      </dgm:t>
    </dgm:pt>
    <dgm:pt modelId="{077873A2-EF09-4F4E-B713-429D01AD68A8}" type="pres">
      <dgm:prSet presAssocID="{CAEEAF88-9AA6-45F6-ABD4-9047D2A8F339}" presName="linearFlow" presStyleCnt="0">
        <dgm:presLayoutVars>
          <dgm:dir/>
          <dgm:animLvl val="lvl"/>
          <dgm:resizeHandles val="exact"/>
        </dgm:presLayoutVars>
      </dgm:prSet>
      <dgm:spPr/>
      <dgm:t>
        <a:bodyPr/>
        <a:lstStyle/>
        <a:p>
          <a:endParaRPr lang="el-GR"/>
        </a:p>
      </dgm:t>
    </dgm:pt>
    <dgm:pt modelId="{D3558198-77A6-4284-84D8-F3210226A55C}" type="pres">
      <dgm:prSet presAssocID="{4F2EF4F7-ED65-4FEA-8FD8-DA9E93C8CA6A}" presName="composite" presStyleCnt="0"/>
      <dgm:spPr/>
    </dgm:pt>
    <dgm:pt modelId="{5FBEEB0F-6D08-4CDF-AF39-73EA17641D31}" type="pres">
      <dgm:prSet presAssocID="{4F2EF4F7-ED65-4FEA-8FD8-DA9E93C8CA6A}" presName="parentText" presStyleLbl="alignNode1" presStyleIdx="0" presStyleCnt="2">
        <dgm:presLayoutVars>
          <dgm:chMax val="1"/>
          <dgm:bulletEnabled val="1"/>
        </dgm:presLayoutVars>
      </dgm:prSet>
      <dgm:spPr/>
      <dgm:t>
        <a:bodyPr/>
        <a:lstStyle/>
        <a:p>
          <a:endParaRPr lang="el-GR"/>
        </a:p>
      </dgm:t>
    </dgm:pt>
    <dgm:pt modelId="{69E1B541-2E75-45D5-9CD1-8D21BC49760D}" type="pres">
      <dgm:prSet presAssocID="{4F2EF4F7-ED65-4FEA-8FD8-DA9E93C8CA6A}" presName="descendantText" presStyleLbl="alignAcc1" presStyleIdx="0" presStyleCnt="2">
        <dgm:presLayoutVars>
          <dgm:bulletEnabled val="1"/>
        </dgm:presLayoutVars>
      </dgm:prSet>
      <dgm:spPr/>
      <dgm:t>
        <a:bodyPr/>
        <a:lstStyle/>
        <a:p>
          <a:endParaRPr lang="el-GR"/>
        </a:p>
      </dgm:t>
    </dgm:pt>
    <dgm:pt modelId="{808318AF-B8D6-4333-B9B1-4DC166EDB703}" type="pres">
      <dgm:prSet presAssocID="{176F36C3-593F-413E-9CD6-C4DC528FFF59}" presName="sp" presStyleCnt="0"/>
      <dgm:spPr/>
    </dgm:pt>
    <dgm:pt modelId="{07C2EC86-5AA5-4C43-9172-3D3AE9E0390B}" type="pres">
      <dgm:prSet presAssocID="{CB43A00A-2314-4999-92FA-99BF5FA9FAAE}" presName="composite" presStyleCnt="0"/>
      <dgm:spPr/>
    </dgm:pt>
    <dgm:pt modelId="{866225D6-E6E2-4E5C-A33E-DB10FE906962}" type="pres">
      <dgm:prSet presAssocID="{CB43A00A-2314-4999-92FA-99BF5FA9FAAE}" presName="parentText" presStyleLbl="alignNode1" presStyleIdx="1" presStyleCnt="2" custLinFactNeighborX="160" custLinFactNeighborY="-25366">
        <dgm:presLayoutVars>
          <dgm:chMax val="1"/>
          <dgm:bulletEnabled val="1"/>
        </dgm:presLayoutVars>
      </dgm:prSet>
      <dgm:spPr/>
      <dgm:t>
        <a:bodyPr/>
        <a:lstStyle/>
        <a:p>
          <a:endParaRPr lang="el-GR"/>
        </a:p>
      </dgm:t>
    </dgm:pt>
    <dgm:pt modelId="{7D13DF46-9660-44C3-8C94-65F7C3D36B1D}" type="pres">
      <dgm:prSet presAssocID="{CB43A00A-2314-4999-92FA-99BF5FA9FAAE}" presName="descendantText" presStyleLbl="alignAcc1" presStyleIdx="1" presStyleCnt="2" custScaleX="96665" custScaleY="179654" custLinFactNeighborX="-1685" custLinFactNeighborY="-490">
        <dgm:presLayoutVars>
          <dgm:bulletEnabled val="1"/>
        </dgm:presLayoutVars>
      </dgm:prSet>
      <dgm:spPr/>
      <dgm:t>
        <a:bodyPr/>
        <a:lstStyle/>
        <a:p>
          <a:endParaRPr lang="el-GR"/>
        </a:p>
      </dgm:t>
    </dgm:pt>
  </dgm:ptLst>
  <dgm:cxnLst>
    <dgm:cxn modelId="{39B74522-679A-4BC0-A940-837704313CCD}" type="presOf" srcId="{DCF501D9-87AB-467B-AD5C-1038EF3B605F}" destId="{7D13DF46-9660-44C3-8C94-65F7C3D36B1D}" srcOrd="0" destOrd="0" presId="urn:microsoft.com/office/officeart/2005/8/layout/chevron2"/>
    <dgm:cxn modelId="{69346FE6-FC64-44A4-86B7-03648001B8FE}" srcId="{CAEEAF88-9AA6-45F6-ABD4-9047D2A8F339}" destId="{CB43A00A-2314-4999-92FA-99BF5FA9FAAE}" srcOrd="1" destOrd="0" parTransId="{49D81DB1-9AE0-45CD-AF1F-757F4A932506}" sibTransId="{098DA2BF-B017-49CF-95EF-EB75A2987644}"/>
    <dgm:cxn modelId="{73AC324C-9101-46A6-A4F2-002A57EF6055}" srcId="{CAEEAF88-9AA6-45F6-ABD4-9047D2A8F339}" destId="{4F2EF4F7-ED65-4FEA-8FD8-DA9E93C8CA6A}" srcOrd="0" destOrd="0" parTransId="{1F1B7A97-C44F-422B-82F3-4DCE9B4FC440}" sibTransId="{176F36C3-593F-413E-9CD6-C4DC528FFF59}"/>
    <dgm:cxn modelId="{AF09B81B-5FA5-4E5C-AEBD-09DA59FEB952}" srcId="{CB43A00A-2314-4999-92FA-99BF5FA9FAAE}" destId="{ED52105E-ED1B-4E60-81B7-C7A9D9BDCB27}" srcOrd="3" destOrd="0" parTransId="{4B8C6306-B151-4DC5-BFD9-16062C2EB1A5}" sibTransId="{A46766DF-CC26-4B38-919A-11980E2F8B73}"/>
    <dgm:cxn modelId="{23C3C461-0AFE-4ED8-B6A0-86EBB0DA0A1D}" type="presOf" srcId="{ED52105E-ED1B-4E60-81B7-C7A9D9BDCB27}" destId="{7D13DF46-9660-44C3-8C94-65F7C3D36B1D}" srcOrd="0" destOrd="3" presId="urn:microsoft.com/office/officeart/2005/8/layout/chevron2"/>
    <dgm:cxn modelId="{3BC4C36E-E9AF-497E-90D0-3A50421E53B5}" srcId="{CB43A00A-2314-4999-92FA-99BF5FA9FAAE}" destId="{A7B7DE54-45E3-4A4E-BEE0-52C3C9712677}" srcOrd="4" destOrd="0" parTransId="{FBD81EC3-84C5-412F-80F7-D1D554793730}" sibTransId="{0AA7FBF6-F912-4894-9AA1-01F92B05355E}"/>
    <dgm:cxn modelId="{2E38B77D-A559-4E8F-AA8E-FE1CB223F247}" srcId="{CB43A00A-2314-4999-92FA-99BF5FA9FAAE}" destId="{DCF501D9-87AB-467B-AD5C-1038EF3B605F}" srcOrd="0" destOrd="0" parTransId="{019152F0-AE9A-4771-83DA-8CD0CF1408D7}" sibTransId="{3CEBEB3F-1EB7-454F-A5FF-EAD6E68681E5}"/>
    <dgm:cxn modelId="{D6E2E8BF-25A0-45C8-BC42-493D1B68648B}" srcId="{CB43A00A-2314-4999-92FA-99BF5FA9FAAE}" destId="{310BD519-B1C6-4628-AF50-1D51B711DFF8}" srcOrd="1" destOrd="0" parTransId="{65DEA2F1-8A08-4775-A7CC-FE548BF2514F}" sibTransId="{388D2E96-3D61-433C-AC14-6AEA827DD6BE}"/>
    <dgm:cxn modelId="{291D7A14-4DAB-4F73-9C67-0218816506D6}" type="presOf" srcId="{1E3C03E5-8EE6-4137-B4C0-045E96F723D2}" destId="{69E1B541-2E75-45D5-9CD1-8D21BC49760D}" srcOrd="0" destOrd="0" presId="urn:microsoft.com/office/officeart/2005/8/layout/chevron2"/>
    <dgm:cxn modelId="{5ADB05A9-EBFA-45A0-A11F-73356AC7E365}" type="presOf" srcId="{016A7D47-EEEA-4828-B218-413F77CCA1A7}" destId="{69E1B541-2E75-45D5-9CD1-8D21BC49760D}" srcOrd="0" destOrd="1" presId="urn:microsoft.com/office/officeart/2005/8/layout/chevron2"/>
    <dgm:cxn modelId="{F5701EE6-E50A-473A-B78F-CDA89FF43EB3}" type="presOf" srcId="{CAEEAF88-9AA6-45F6-ABD4-9047D2A8F339}" destId="{077873A2-EF09-4F4E-B713-429D01AD68A8}" srcOrd="0" destOrd="0" presId="urn:microsoft.com/office/officeart/2005/8/layout/chevron2"/>
    <dgm:cxn modelId="{B03F9FF5-7350-4813-88CC-6B7562AD25FC}" type="presOf" srcId="{CB43A00A-2314-4999-92FA-99BF5FA9FAAE}" destId="{866225D6-E6E2-4E5C-A33E-DB10FE906962}" srcOrd="0" destOrd="0" presId="urn:microsoft.com/office/officeart/2005/8/layout/chevron2"/>
    <dgm:cxn modelId="{ED308B68-D01E-4D93-8A14-9EA30AAC2BB8}" srcId="{4F2EF4F7-ED65-4FEA-8FD8-DA9E93C8CA6A}" destId="{1E3C03E5-8EE6-4137-B4C0-045E96F723D2}" srcOrd="0" destOrd="0" parTransId="{EF01A83E-8D40-49D3-9755-F2570669B364}" sibTransId="{C24EF295-F3B2-47B9-8920-DE5021556DFF}"/>
    <dgm:cxn modelId="{FE66D0D9-683E-487F-91B8-B063830D8640}" srcId="{4F2EF4F7-ED65-4FEA-8FD8-DA9E93C8CA6A}" destId="{016A7D47-EEEA-4828-B218-413F77CCA1A7}" srcOrd="1" destOrd="0" parTransId="{15BDB0B2-6DA3-406E-A92C-0E239D67A98E}" sibTransId="{588BF942-7862-46C2-A7FF-D7C8153084D2}"/>
    <dgm:cxn modelId="{5D9722E6-D8F2-48A7-8F91-E4593EAF710A}" type="presOf" srcId="{4F2EF4F7-ED65-4FEA-8FD8-DA9E93C8CA6A}" destId="{5FBEEB0F-6D08-4CDF-AF39-73EA17641D31}" srcOrd="0" destOrd="0" presId="urn:microsoft.com/office/officeart/2005/8/layout/chevron2"/>
    <dgm:cxn modelId="{9F3B0143-B9E7-493B-B0C6-46CB7E1AF2E3}" type="presOf" srcId="{702E20AB-B577-4713-A4F3-1C5213AAFEAA}" destId="{7D13DF46-9660-44C3-8C94-65F7C3D36B1D}" srcOrd="0" destOrd="2" presId="urn:microsoft.com/office/officeart/2005/8/layout/chevron2"/>
    <dgm:cxn modelId="{9AA197EE-B14D-4F4C-BAAF-98ECC77B8DD9}" type="presOf" srcId="{310BD519-B1C6-4628-AF50-1D51B711DFF8}" destId="{7D13DF46-9660-44C3-8C94-65F7C3D36B1D}" srcOrd="0" destOrd="1" presId="urn:microsoft.com/office/officeart/2005/8/layout/chevron2"/>
    <dgm:cxn modelId="{E8736D92-330D-4033-97FB-B7ECCB8687F6}" srcId="{CB43A00A-2314-4999-92FA-99BF5FA9FAAE}" destId="{702E20AB-B577-4713-A4F3-1C5213AAFEAA}" srcOrd="2" destOrd="0" parTransId="{ABD6E452-9EF3-4D31-8C5A-F969CE509AB0}" sibTransId="{E710197B-09E4-4C59-A13E-9599DE7DF498}"/>
    <dgm:cxn modelId="{85DA6508-62DB-456C-BB92-3E87395FDDD7}" type="presOf" srcId="{A7B7DE54-45E3-4A4E-BEE0-52C3C9712677}" destId="{7D13DF46-9660-44C3-8C94-65F7C3D36B1D}" srcOrd="0" destOrd="4" presId="urn:microsoft.com/office/officeart/2005/8/layout/chevron2"/>
    <dgm:cxn modelId="{9C066FC3-A4E5-4F62-81E2-946F3385E664}" type="presParOf" srcId="{077873A2-EF09-4F4E-B713-429D01AD68A8}" destId="{D3558198-77A6-4284-84D8-F3210226A55C}" srcOrd="0" destOrd="0" presId="urn:microsoft.com/office/officeart/2005/8/layout/chevron2"/>
    <dgm:cxn modelId="{41F209C3-22EA-45CB-9292-E8FEC032D283}" type="presParOf" srcId="{D3558198-77A6-4284-84D8-F3210226A55C}" destId="{5FBEEB0F-6D08-4CDF-AF39-73EA17641D31}" srcOrd="0" destOrd="0" presId="urn:microsoft.com/office/officeart/2005/8/layout/chevron2"/>
    <dgm:cxn modelId="{5FCB53E0-61CE-49F6-B265-AC59D3C93CE1}" type="presParOf" srcId="{D3558198-77A6-4284-84D8-F3210226A55C}" destId="{69E1B541-2E75-45D5-9CD1-8D21BC49760D}" srcOrd="1" destOrd="0" presId="urn:microsoft.com/office/officeart/2005/8/layout/chevron2"/>
    <dgm:cxn modelId="{9303355F-5883-422B-87C7-A6C22D66000E}" type="presParOf" srcId="{077873A2-EF09-4F4E-B713-429D01AD68A8}" destId="{808318AF-B8D6-4333-B9B1-4DC166EDB703}" srcOrd="1" destOrd="0" presId="urn:microsoft.com/office/officeart/2005/8/layout/chevron2"/>
    <dgm:cxn modelId="{92B240B0-2FE5-4885-90AC-8464A3A7CD99}" type="presParOf" srcId="{077873A2-EF09-4F4E-B713-429D01AD68A8}" destId="{07C2EC86-5AA5-4C43-9172-3D3AE9E0390B}" srcOrd="2" destOrd="0" presId="urn:microsoft.com/office/officeart/2005/8/layout/chevron2"/>
    <dgm:cxn modelId="{9F13980B-2EBB-4B51-9147-7AEB8B78B92B}" type="presParOf" srcId="{07C2EC86-5AA5-4C43-9172-3D3AE9E0390B}" destId="{866225D6-E6E2-4E5C-A33E-DB10FE906962}" srcOrd="0" destOrd="0" presId="urn:microsoft.com/office/officeart/2005/8/layout/chevron2"/>
    <dgm:cxn modelId="{F6BD919E-F75A-4940-8365-CB0B57D7D82D}" type="presParOf" srcId="{07C2EC86-5AA5-4C43-9172-3D3AE9E0390B}" destId="{7D13DF46-9660-44C3-8C94-65F7C3D36B1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566A88-F9B2-41DE-8EA0-A88595018A6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l-GR"/>
        </a:p>
      </dgm:t>
    </dgm:pt>
    <dgm:pt modelId="{CAC7D8CE-3320-40E1-8DD9-201EB7A59547}">
      <dgm:prSet phldrT="[Κείμενο]" custT="1"/>
      <dgm:spPr/>
      <dgm:t>
        <a:bodyPr/>
        <a:lstStyle/>
        <a:p>
          <a:r>
            <a:rPr lang="el-GR" sz="1800" b="1" dirty="0" smtClean="0"/>
            <a:t>Εθελοντισμός</a:t>
          </a:r>
          <a:endParaRPr lang="el-GR" sz="1800" b="1" dirty="0"/>
        </a:p>
      </dgm:t>
    </dgm:pt>
    <dgm:pt modelId="{4846777A-9AF9-4FB9-82F8-64CB063C68E5}" type="parTrans" cxnId="{EC229ADB-E765-4915-8556-A1BC4DEDEFF4}">
      <dgm:prSet/>
      <dgm:spPr/>
      <dgm:t>
        <a:bodyPr/>
        <a:lstStyle/>
        <a:p>
          <a:endParaRPr lang="el-GR" sz="1800"/>
        </a:p>
      </dgm:t>
    </dgm:pt>
    <dgm:pt modelId="{36705B86-E794-4831-B1A7-DE8956FA0D08}" type="sibTrans" cxnId="{EC229ADB-E765-4915-8556-A1BC4DEDEFF4}">
      <dgm:prSet/>
      <dgm:spPr/>
      <dgm:t>
        <a:bodyPr/>
        <a:lstStyle/>
        <a:p>
          <a:endParaRPr lang="el-GR" sz="1800"/>
        </a:p>
      </dgm:t>
    </dgm:pt>
    <dgm:pt modelId="{7BC7E7DB-9C34-4D22-B8A8-7D9FA454F7CC}">
      <dgm:prSet phldrT="[Κείμενο]" custT="1"/>
      <dgm:spPr/>
      <dgm:t>
        <a:bodyPr/>
        <a:lstStyle/>
        <a:p>
          <a:r>
            <a:rPr lang="el-GR" sz="1800" dirty="0" smtClean="0"/>
            <a:t>Δημιουργία δικτύου παροχής ρευματολογικών υπηρεσιών σε ανασφάλιστους ή οικονομικά αδύναμους ασθενείς</a:t>
          </a:r>
          <a:endParaRPr lang="el-GR" sz="1800" dirty="0"/>
        </a:p>
      </dgm:t>
    </dgm:pt>
    <dgm:pt modelId="{06DBB673-F6CD-4CDF-94E1-D03028CA5D0B}" type="parTrans" cxnId="{278EE0AE-26C4-417C-99D1-57176C8B9C27}">
      <dgm:prSet/>
      <dgm:spPr/>
      <dgm:t>
        <a:bodyPr/>
        <a:lstStyle/>
        <a:p>
          <a:endParaRPr lang="el-GR" sz="1800"/>
        </a:p>
      </dgm:t>
    </dgm:pt>
    <dgm:pt modelId="{247613B3-929E-4B05-B026-C5B4BDA5CFD5}" type="sibTrans" cxnId="{278EE0AE-26C4-417C-99D1-57176C8B9C27}">
      <dgm:prSet/>
      <dgm:spPr/>
      <dgm:t>
        <a:bodyPr/>
        <a:lstStyle/>
        <a:p>
          <a:endParaRPr lang="el-GR" sz="1800"/>
        </a:p>
      </dgm:t>
    </dgm:pt>
    <dgm:pt modelId="{D30AA28E-4D10-4D97-939A-E568F84139C6}">
      <dgm:prSet phldrT="[Κείμενο]" custT="1"/>
      <dgm:spPr/>
      <dgm:t>
        <a:bodyPr/>
        <a:lstStyle/>
        <a:p>
          <a:r>
            <a:rPr lang="el-GR" sz="1800" dirty="0" smtClean="0"/>
            <a:t>Δημόσια πρόσκληση προσέλευσης Εθελοντών.</a:t>
          </a:r>
          <a:endParaRPr lang="el-GR" sz="1800" dirty="0"/>
        </a:p>
      </dgm:t>
    </dgm:pt>
    <dgm:pt modelId="{1BD0EF68-6F0B-4889-B6F9-C71BE8DAB3CA}" type="parTrans" cxnId="{D1A62423-FE29-4A33-8FF9-CD42E97FC0B2}">
      <dgm:prSet/>
      <dgm:spPr/>
      <dgm:t>
        <a:bodyPr/>
        <a:lstStyle/>
        <a:p>
          <a:endParaRPr lang="el-GR" sz="1800"/>
        </a:p>
      </dgm:t>
    </dgm:pt>
    <dgm:pt modelId="{FEBF216E-DB38-4E99-ABE7-BAEE222ED161}" type="sibTrans" cxnId="{D1A62423-FE29-4A33-8FF9-CD42E97FC0B2}">
      <dgm:prSet/>
      <dgm:spPr/>
      <dgm:t>
        <a:bodyPr/>
        <a:lstStyle/>
        <a:p>
          <a:endParaRPr lang="el-GR" sz="1800"/>
        </a:p>
      </dgm:t>
    </dgm:pt>
    <dgm:pt modelId="{2EE65E42-F1E7-4D24-976B-4C116628C680}">
      <dgm:prSet phldrT="[Κείμενο]" custT="1"/>
      <dgm:spPr/>
      <dgm:t>
        <a:bodyPr/>
        <a:lstStyle/>
        <a:p>
          <a:r>
            <a:rPr lang="el-GR" sz="1800" b="1" dirty="0" smtClean="0"/>
            <a:t>Εκπαίδευση,</a:t>
          </a:r>
        </a:p>
        <a:p>
          <a:r>
            <a:rPr lang="el-GR" sz="1800" b="1" dirty="0" smtClean="0"/>
            <a:t>έρευνα</a:t>
          </a:r>
          <a:endParaRPr lang="el-GR" sz="1800" b="1" dirty="0"/>
        </a:p>
      </dgm:t>
    </dgm:pt>
    <dgm:pt modelId="{32A5E8E5-0454-4B91-A307-024274A726F3}" type="parTrans" cxnId="{8D5421EE-D9FF-4E5A-8CDF-8EC9AB8EB5BA}">
      <dgm:prSet/>
      <dgm:spPr/>
      <dgm:t>
        <a:bodyPr/>
        <a:lstStyle/>
        <a:p>
          <a:endParaRPr lang="el-GR" sz="1800"/>
        </a:p>
      </dgm:t>
    </dgm:pt>
    <dgm:pt modelId="{F6EC1491-03F0-4281-8057-731E9CAFF5D1}" type="sibTrans" cxnId="{8D5421EE-D9FF-4E5A-8CDF-8EC9AB8EB5BA}">
      <dgm:prSet/>
      <dgm:spPr/>
      <dgm:t>
        <a:bodyPr/>
        <a:lstStyle/>
        <a:p>
          <a:endParaRPr lang="el-GR" sz="1800"/>
        </a:p>
      </dgm:t>
    </dgm:pt>
    <dgm:pt modelId="{B111DF91-8439-4A30-9ABA-9927F03715AE}">
      <dgm:prSet phldrT="[Κείμενο]" custT="1"/>
      <dgm:spPr/>
      <dgm:t>
        <a:bodyPr/>
        <a:lstStyle/>
        <a:p>
          <a:r>
            <a:rPr lang="el-GR" sz="1800" dirty="0" smtClean="0"/>
            <a:t>Συντονισμένες παρεμβάσεις ενημέρωσης</a:t>
          </a:r>
          <a:r>
            <a:rPr lang="en-US" sz="1800" dirty="0" smtClean="0"/>
            <a:t> </a:t>
          </a:r>
          <a:r>
            <a:rPr lang="el-GR" sz="1800" dirty="0" smtClean="0"/>
            <a:t>σε Υπουργεία Υγείας και Παιδείας, στο ΚΕΣΥ, σε Εκπαιδευτικά Ιδρύματα</a:t>
          </a:r>
          <a:endParaRPr lang="el-GR" sz="1800" dirty="0"/>
        </a:p>
      </dgm:t>
    </dgm:pt>
    <dgm:pt modelId="{0ED76B7E-E1F8-49BC-8219-9441433DFE70}" type="parTrans" cxnId="{DE2091C1-7313-419D-9EA8-611B3226CE34}">
      <dgm:prSet/>
      <dgm:spPr/>
      <dgm:t>
        <a:bodyPr/>
        <a:lstStyle/>
        <a:p>
          <a:endParaRPr lang="el-GR" sz="1800"/>
        </a:p>
      </dgm:t>
    </dgm:pt>
    <dgm:pt modelId="{608E625E-328C-4671-96D1-922AFA331C3A}" type="sibTrans" cxnId="{DE2091C1-7313-419D-9EA8-611B3226CE34}">
      <dgm:prSet/>
      <dgm:spPr/>
      <dgm:t>
        <a:bodyPr/>
        <a:lstStyle/>
        <a:p>
          <a:endParaRPr lang="el-GR" sz="1800"/>
        </a:p>
      </dgm:t>
    </dgm:pt>
    <dgm:pt modelId="{EB9C7767-D571-4B2F-9877-7B7799B0D20D}">
      <dgm:prSet phldrT="[Κείμενο]" custT="1"/>
      <dgm:spPr/>
      <dgm:t>
        <a:bodyPr/>
        <a:lstStyle/>
        <a:p>
          <a:r>
            <a:rPr lang="el-GR" sz="1800" dirty="0" smtClean="0"/>
            <a:t>Εφαρμογή προγράμματος εκπαίδευσης και αυτοδιαχείρισης νοσημάτων για τους ασθενείς από τις ενώσεις ασθενών και εμπλουτισμός του ιστοσελίδων  των Ενώσεων.</a:t>
          </a:r>
          <a:endParaRPr lang="el-GR" sz="1800" dirty="0"/>
        </a:p>
      </dgm:t>
    </dgm:pt>
    <dgm:pt modelId="{1134E955-263B-444B-9F2C-4E4E6C673B37}" type="parTrans" cxnId="{D0569CEC-CB80-4BB6-B404-2F5A8C00B014}">
      <dgm:prSet/>
      <dgm:spPr/>
      <dgm:t>
        <a:bodyPr/>
        <a:lstStyle/>
        <a:p>
          <a:endParaRPr lang="el-GR" sz="1800"/>
        </a:p>
      </dgm:t>
    </dgm:pt>
    <dgm:pt modelId="{675D9267-6794-404F-8831-2314B71BBF92}" type="sibTrans" cxnId="{D0569CEC-CB80-4BB6-B404-2F5A8C00B014}">
      <dgm:prSet/>
      <dgm:spPr/>
      <dgm:t>
        <a:bodyPr/>
        <a:lstStyle/>
        <a:p>
          <a:endParaRPr lang="el-GR" sz="1800"/>
        </a:p>
      </dgm:t>
    </dgm:pt>
    <dgm:pt modelId="{B566152F-8115-4E5D-A477-4E5802C3A082}">
      <dgm:prSet phldrT="[Κείμενο]" custT="1"/>
      <dgm:spPr/>
      <dgm:t>
        <a:bodyPr/>
        <a:lstStyle/>
        <a:p>
          <a:r>
            <a:rPr lang="el-GR" sz="1800" dirty="0" smtClean="0"/>
            <a:t> Διαμόρφωση Μητρώου Εθελοντών</a:t>
          </a:r>
          <a:endParaRPr lang="el-GR" sz="1800" dirty="0"/>
        </a:p>
      </dgm:t>
    </dgm:pt>
    <dgm:pt modelId="{25F0012A-D1E8-42E3-B981-6D0305248D18}" type="parTrans" cxnId="{5BD048F4-802E-40D0-8DF6-61F41C90FF32}">
      <dgm:prSet/>
      <dgm:spPr/>
      <dgm:t>
        <a:bodyPr/>
        <a:lstStyle/>
        <a:p>
          <a:endParaRPr lang="el-GR"/>
        </a:p>
      </dgm:t>
    </dgm:pt>
    <dgm:pt modelId="{EF1CF632-5BF7-4C2C-80F9-E5AB5E6CBC10}" type="sibTrans" cxnId="{5BD048F4-802E-40D0-8DF6-61F41C90FF32}">
      <dgm:prSet/>
      <dgm:spPr/>
      <dgm:t>
        <a:bodyPr/>
        <a:lstStyle/>
        <a:p>
          <a:endParaRPr lang="el-GR"/>
        </a:p>
      </dgm:t>
    </dgm:pt>
    <dgm:pt modelId="{073158F8-6179-4A1D-8C7A-C424A283ADC5}">
      <dgm:prSet phldrT="[Κείμενο]" custT="1"/>
      <dgm:spPr/>
      <dgm:t>
        <a:bodyPr/>
        <a:lstStyle/>
        <a:p>
          <a:r>
            <a:rPr lang="en-US" sz="1800" dirty="0" smtClean="0"/>
            <a:t> </a:t>
          </a:r>
          <a:r>
            <a:rPr lang="el-GR" sz="1800" dirty="0" smtClean="0"/>
            <a:t>Ενεργοποίηση των  ομάδων εργασίας της ΕΡΕ-ΕΠΕΡΕ για τη διεξαγωγή ερευνητικών πρωτοκόλλων σε συνεργασία με τις κλινικές που διεξάγουν έρευνα </a:t>
          </a:r>
          <a:endParaRPr lang="el-GR" sz="1800" dirty="0"/>
        </a:p>
      </dgm:t>
    </dgm:pt>
    <dgm:pt modelId="{28FA929D-289C-45C8-9375-AE64CC140D20}" type="parTrans" cxnId="{846D0F03-3091-41C2-9442-11266910AA02}">
      <dgm:prSet/>
      <dgm:spPr/>
    </dgm:pt>
    <dgm:pt modelId="{6CF18C3A-7DDD-4FF0-AF2B-A180ABF56C9D}" type="sibTrans" cxnId="{846D0F03-3091-41C2-9442-11266910AA02}">
      <dgm:prSet/>
      <dgm:spPr/>
    </dgm:pt>
    <dgm:pt modelId="{2FC95A27-540D-4E16-8D1D-46A5FFD9CF80}">
      <dgm:prSet phldrT="[Κείμενο]" custT="1"/>
      <dgm:spPr/>
      <dgm:t>
        <a:bodyPr/>
        <a:lstStyle/>
        <a:p>
          <a:r>
            <a:rPr lang="el-GR" sz="1800" dirty="0" smtClean="0"/>
            <a:t>Έναρξη λειτουργίας καταγραφής δεδομένων στο Μητρώο ασθενών </a:t>
          </a:r>
          <a:endParaRPr lang="el-GR" sz="1800" dirty="0"/>
        </a:p>
      </dgm:t>
    </dgm:pt>
    <dgm:pt modelId="{64C5E8BE-D903-4171-A441-C5764D5CC60E}" type="parTrans" cxnId="{BF7542EE-4C60-4751-9B13-6139815B634A}">
      <dgm:prSet/>
      <dgm:spPr/>
    </dgm:pt>
    <dgm:pt modelId="{F4E08486-B285-433A-BC66-4FDB8E01C73F}" type="sibTrans" cxnId="{BF7542EE-4C60-4751-9B13-6139815B634A}">
      <dgm:prSet/>
      <dgm:spPr/>
    </dgm:pt>
    <dgm:pt modelId="{3A385460-41C1-4BCA-9BD5-0B6007B4582F}" type="pres">
      <dgm:prSet presAssocID="{F7566A88-F9B2-41DE-8EA0-A88595018A6E}" presName="linearFlow" presStyleCnt="0">
        <dgm:presLayoutVars>
          <dgm:dir/>
          <dgm:animLvl val="lvl"/>
          <dgm:resizeHandles val="exact"/>
        </dgm:presLayoutVars>
      </dgm:prSet>
      <dgm:spPr/>
      <dgm:t>
        <a:bodyPr/>
        <a:lstStyle/>
        <a:p>
          <a:endParaRPr lang="el-GR"/>
        </a:p>
      </dgm:t>
    </dgm:pt>
    <dgm:pt modelId="{EE4E2AF5-74AC-4393-A369-ADF3EF7CC05C}" type="pres">
      <dgm:prSet presAssocID="{CAC7D8CE-3320-40E1-8DD9-201EB7A59547}" presName="composite" presStyleCnt="0"/>
      <dgm:spPr/>
    </dgm:pt>
    <dgm:pt modelId="{706C26A9-E729-43D9-9DD3-1D86E64C2B53}" type="pres">
      <dgm:prSet presAssocID="{CAC7D8CE-3320-40E1-8DD9-201EB7A59547}" presName="parentText" presStyleLbl="alignNode1" presStyleIdx="0" presStyleCnt="2" custLinFactNeighborX="5394" custLinFactNeighborY="-17444">
        <dgm:presLayoutVars>
          <dgm:chMax val="1"/>
          <dgm:bulletEnabled val="1"/>
        </dgm:presLayoutVars>
      </dgm:prSet>
      <dgm:spPr/>
      <dgm:t>
        <a:bodyPr/>
        <a:lstStyle/>
        <a:p>
          <a:endParaRPr lang="el-GR"/>
        </a:p>
      </dgm:t>
    </dgm:pt>
    <dgm:pt modelId="{A5EDF2C8-3D39-4663-B3D9-B1BDC38EA535}" type="pres">
      <dgm:prSet presAssocID="{CAC7D8CE-3320-40E1-8DD9-201EB7A59547}" presName="descendantText" presStyleLbl="alignAcc1" presStyleIdx="0" presStyleCnt="2" custScaleX="98255" custScaleY="155541" custLinFactNeighborX="329" custLinFactNeighborY="-14170">
        <dgm:presLayoutVars>
          <dgm:bulletEnabled val="1"/>
        </dgm:presLayoutVars>
      </dgm:prSet>
      <dgm:spPr/>
      <dgm:t>
        <a:bodyPr/>
        <a:lstStyle/>
        <a:p>
          <a:endParaRPr lang="el-GR"/>
        </a:p>
      </dgm:t>
    </dgm:pt>
    <dgm:pt modelId="{B1734C0E-47C8-4017-8C6D-9BE7F5F40897}" type="pres">
      <dgm:prSet presAssocID="{36705B86-E794-4831-B1A7-DE8956FA0D08}" presName="sp" presStyleCnt="0"/>
      <dgm:spPr/>
    </dgm:pt>
    <dgm:pt modelId="{267D3E7D-AE0C-4772-8DD8-BA1CDEEC3614}" type="pres">
      <dgm:prSet presAssocID="{2EE65E42-F1E7-4D24-976B-4C116628C680}" presName="composite" presStyleCnt="0"/>
      <dgm:spPr/>
    </dgm:pt>
    <dgm:pt modelId="{87269170-59D2-44F7-ABF9-9C8612976DCB}" type="pres">
      <dgm:prSet presAssocID="{2EE65E42-F1E7-4D24-976B-4C116628C680}" presName="parentText" presStyleLbl="alignNode1" presStyleIdx="1" presStyleCnt="2" custLinFactNeighborY="-33339">
        <dgm:presLayoutVars>
          <dgm:chMax val="1"/>
          <dgm:bulletEnabled val="1"/>
        </dgm:presLayoutVars>
      </dgm:prSet>
      <dgm:spPr/>
      <dgm:t>
        <a:bodyPr/>
        <a:lstStyle/>
        <a:p>
          <a:endParaRPr lang="el-GR"/>
        </a:p>
      </dgm:t>
    </dgm:pt>
    <dgm:pt modelId="{5F259566-B51E-4FDA-9C83-BA3F94E7883C}" type="pres">
      <dgm:prSet presAssocID="{2EE65E42-F1E7-4D24-976B-4C116628C680}" presName="descendantText" presStyleLbl="alignAcc1" presStyleIdx="1" presStyleCnt="2" custScaleY="199785" custLinFactNeighborX="1010">
        <dgm:presLayoutVars>
          <dgm:bulletEnabled val="1"/>
        </dgm:presLayoutVars>
      </dgm:prSet>
      <dgm:spPr/>
      <dgm:t>
        <a:bodyPr/>
        <a:lstStyle/>
        <a:p>
          <a:endParaRPr lang="el-GR"/>
        </a:p>
      </dgm:t>
    </dgm:pt>
  </dgm:ptLst>
  <dgm:cxnLst>
    <dgm:cxn modelId="{740A6949-A873-44DC-84DB-306C6BFBD8AB}" type="presOf" srcId="{B566152F-8115-4E5D-A477-4E5802C3A082}" destId="{A5EDF2C8-3D39-4663-B3D9-B1BDC38EA535}" srcOrd="0" destOrd="2" presId="urn:microsoft.com/office/officeart/2005/8/layout/chevron2"/>
    <dgm:cxn modelId="{3C5DDA95-E2E0-48FB-A6D3-FC99A96752B4}" type="presOf" srcId="{F7566A88-F9B2-41DE-8EA0-A88595018A6E}" destId="{3A385460-41C1-4BCA-9BD5-0B6007B4582F}" srcOrd="0" destOrd="0" presId="urn:microsoft.com/office/officeart/2005/8/layout/chevron2"/>
    <dgm:cxn modelId="{D1A62423-FE29-4A33-8FF9-CD42E97FC0B2}" srcId="{CAC7D8CE-3320-40E1-8DD9-201EB7A59547}" destId="{D30AA28E-4D10-4D97-939A-E568F84139C6}" srcOrd="1" destOrd="0" parTransId="{1BD0EF68-6F0B-4889-B6F9-C71BE8DAB3CA}" sibTransId="{FEBF216E-DB38-4E99-ABE7-BAEE222ED161}"/>
    <dgm:cxn modelId="{846D0F03-3091-41C2-9442-11266910AA02}" srcId="{2EE65E42-F1E7-4D24-976B-4C116628C680}" destId="{073158F8-6179-4A1D-8C7A-C424A283ADC5}" srcOrd="2" destOrd="0" parTransId="{28FA929D-289C-45C8-9375-AE64CC140D20}" sibTransId="{6CF18C3A-7DDD-4FF0-AF2B-A180ABF56C9D}"/>
    <dgm:cxn modelId="{5BD048F4-802E-40D0-8DF6-61F41C90FF32}" srcId="{CAC7D8CE-3320-40E1-8DD9-201EB7A59547}" destId="{B566152F-8115-4E5D-A477-4E5802C3A082}" srcOrd="2" destOrd="0" parTransId="{25F0012A-D1E8-42E3-B981-6D0305248D18}" sibTransId="{EF1CF632-5BF7-4C2C-80F9-E5AB5E6CBC10}"/>
    <dgm:cxn modelId="{278EE0AE-26C4-417C-99D1-57176C8B9C27}" srcId="{CAC7D8CE-3320-40E1-8DD9-201EB7A59547}" destId="{7BC7E7DB-9C34-4D22-B8A8-7D9FA454F7CC}" srcOrd="0" destOrd="0" parTransId="{06DBB673-F6CD-4CDF-94E1-D03028CA5D0B}" sibTransId="{247613B3-929E-4B05-B026-C5B4BDA5CFD5}"/>
    <dgm:cxn modelId="{64777945-3D0E-4DFB-959F-4CBFA110BC75}" type="presOf" srcId="{2EE65E42-F1E7-4D24-976B-4C116628C680}" destId="{87269170-59D2-44F7-ABF9-9C8612976DCB}" srcOrd="0" destOrd="0" presId="urn:microsoft.com/office/officeart/2005/8/layout/chevron2"/>
    <dgm:cxn modelId="{58B0016E-781C-4A3D-8D5D-B6FB4BDA6455}" type="presOf" srcId="{7BC7E7DB-9C34-4D22-B8A8-7D9FA454F7CC}" destId="{A5EDF2C8-3D39-4663-B3D9-B1BDC38EA535}" srcOrd="0" destOrd="0" presId="urn:microsoft.com/office/officeart/2005/8/layout/chevron2"/>
    <dgm:cxn modelId="{CD106150-5B3E-4219-AC27-1E7CFBC67B0C}" type="presOf" srcId="{CAC7D8CE-3320-40E1-8DD9-201EB7A59547}" destId="{706C26A9-E729-43D9-9DD3-1D86E64C2B53}" srcOrd="0" destOrd="0" presId="urn:microsoft.com/office/officeart/2005/8/layout/chevron2"/>
    <dgm:cxn modelId="{D0569CEC-CB80-4BB6-B404-2F5A8C00B014}" srcId="{2EE65E42-F1E7-4D24-976B-4C116628C680}" destId="{EB9C7767-D571-4B2F-9877-7B7799B0D20D}" srcOrd="1" destOrd="0" parTransId="{1134E955-263B-444B-9F2C-4E4E6C673B37}" sibTransId="{675D9267-6794-404F-8831-2314B71BBF92}"/>
    <dgm:cxn modelId="{67607C06-7CAF-44C9-BA87-6A2BC134D87C}" type="presOf" srcId="{073158F8-6179-4A1D-8C7A-C424A283ADC5}" destId="{5F259566-B51E-4FDA-9C83-BA3F94E7883C}" srcOrd="0" destOrd="2" presId="urn:microsoft.com/office/officeart/2005/8/layout/chevron2"/>
    <dgm:cxn modelId="{8D5421EE-D9FF-4E5A-8CDF-8EC9AB8EB5BA}" srcId="{F7566A88-F9B2-41DE-8EA0-A88595018A6E}" destId="{2EE65E42-F1E7-4D24-976B-4C116628C680}" srcOrd="1" destOrd="0" parTransId="{32A5E8E5-0454-4B91-A307-024274A726F3}" sibTransId="{F6EC1491-03F0-4281-8057-731E9CAFF5D1}"/>
    <dgm:cxn modelId="{DE2091C1-7313-419D-9EA8-611B3226CE34}" srcId="{2EE65E42-F1E7-4D24-976B-4C116628C680}" destId="{B111DF91-8439-4A30-9ABA-9927F03715AE}" srcOrd="0" destOrd="0" parTransId="{0ED76B7E-E1F8-49BC-8219-9441433DFE70}" sibTransId="{608E625E-328C-4671-96D1-922AFA331C3A}"/>
    <dgm:cxn modelId="{BF7542EE-4C60-4751-9B13-6139815B634A}" srcId="{2EE65E42-F1E7-4D24-976B-4C116628C680}" destId="{2FC95A27-540D-4E16-8D1D-46A5FFD9CF80}" srcOrd="3" destOrd="0" parTransId="{64C5E8BE-D903-4171-A441-C5764D5CC60E}" sibTransId="{F4E08486-B285-433A-BC66-4FDB8E01C73F}"/>
    <dgm:cxn modelId="{D2DDB144-84C3-49C6-97A8-0ECB23F86A39}" type="presOf" srcId="{B111DF91-8439-4A30-9ABA-9927F03715AE}" destId="{5F259566-B51E-4FDA-9C83-BA3F94E7883C}" srcOrd="0" destOrd="0" presId="urn:microsoft.com/office/officeart/2005/8/layout/chevron2"/>
    <dgm:cxn modelId="{3B7E027B-583E-4840-9F63-110B8D2B9BE9}" type="presOf" srcId="{D30AA28E-4D10-4D97-939A-E568F84139C6}" destId="{A5EDF2C8-3D39-4663-B3D9-B1BDC38EA535}" srcOrd="0" destOrd="1" presId="urn:microsoft.com/office/officeart/2005/8/layout/chevron2"/>
    <dgm:cxn modelId="{69B2ACC3-4F14-4345-B2B6-3EF63FFAB860}" type="presOf" srcId="{EB9C7767-D571-4B2F-9877-7B7799B0D20D}" destId="{5F259566-B51E-4FDA-9C83-BA3F94E7883C}" srcOrd="0" destOrd="1" presId="urn:microsoft.com/office/officeart/2005/8/layout/chevron2"/>
    <dgm:cxn modelId="{0E76DC79-CE0C-464E-9AD2-03B606A4DEE5}" type="presOf" srcId="{2FC95A27-540D-4E16-8D1D-46A5FFD9CF80}" destId="{5F259566-B51E-4FDA-9C83-BA3F94E7883C}" srcOrd="0" destOrd="3" presId="urn:microsoft.com/office/officeart/2005/8/layout/chevron2"/>
    <dgm:cxn modelId="{EC229ADB-E765-4915-8556-A1BC4DEDEFF4}" srcId="{F7566A88-F9B2-41DE-8EA0-A88595018A6E}" destId="{CAC7D8CE-3320-40E1-8DD9-201EB7A59547}" srcOrd="0" destOrd="0" parTransId="{4846777A-9AF9-4FB9-82F8-64CB063C68E5}" sibTransId="{36705B86-E794-4831-B1A7-DE8956FA0D08}"/>
    <dgm:cxn modelId="{C04B4294-8C0C-4BBC-960C-3280CF88175B}" type="presParOf" srcId="{3A385460-41C1-4BCA-9BD5-0B6007B4582F}" destId="{EE4E2AF5-74AC-4393-A369-ADF3EF7CC05C}" srcOrd="0" destOrd="0" presId="urn:microsoft.com/office/officeart/2005/8/layout/chevron2"/>
    <dgm:cxn modelId="{648871EC-FFC2-4F89-9141-8478D092B617}" type="presParOf" srcId="{EE4E2AF5-74AC-4393-A369-ADF3EF7CC05C}" destId="{706C26A9-E729-43D9-9DD3-1D86E64C2B53}" srcOrd="0" destOrd="0" presId="urn:microsoft.com/office/officeart/2005/8/layout/chevron2"/>
    <dgm:cxn modelId="{FCFD5EB7-3BC4-47E4-B0AD-9A2DA6A3B08C}" type="presParOf" srcId="{EE4E2AF5-74AC-4393-A369-ADF3EF7CC05C}" destId="{A5EDF2C8-3D39-4663-B3D9-B1BDC38EA535}" srcOrd="1" destOrd="0" presId="urn:microsoft.com/office/officeart/2005/8/layout/chevron2"/>
    <dgm:cxn modelId="{A0DA90CC-9924-44EA-8CE5-6B5E02A6230C}" type="presParOf" srcId="{3A385460-41C1-4BCA-9BD5-0B6007B4582F}" destId="{B1734C0E-47C8-4017-8C6D-9BE7F5F40897}" srcOrd="1" destOrd="0" presId="urn:microsoft.com/office/officeart/2005/8/layout/chevron2"/>
    <dgm:cxn modelId="{A34C5AE1-31E2-446F-81A1-844ABE42999A}" type="presParOf" srcId="{3A385460-41C1-4BCA-9BD5-0B6007B4582F}" destId="{267D3E7D-AE0C-4772-8DD8-BA1CDEEC3614}" srcOrd="2" destOrd="0" presId="urn:microsoft.com/office/officeart/2005/8/layout/chevron2"/>
    <dgm:cxn modelId="{E798EC0B-C9F2-4BD3-9DF3-6F2777407DE2}" type="presParOf" srcId="{267D3E7D-AE0C-4772-8DD8-BA1CDEEC3614}" destId="{87269170-59D2-44F7-ABF9-9C8612976DCB}" srcOrd="0" destOrd="0" presId="urn:microsoft.com/office/officeart/2005/8/layout/chevron2"/>
    <dgm:cxn modelId="{7C49EFD5-7C80-4FE3-B2ED-349E2C40F37E}" type="presParOf" srcId="{267D3E7D-AE0C-4772-8DD8-BA1CDEEC3614}" destId="{5F259566-B51E-4FDA-9C83-BA3F94E7883C}"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520BAC-0B66-435D-8B21-765AE4D60513}">
      <dsp:nvSpPr>
        <dsp:cNvPr id="0" name=""/>
        <dsp:cNvSpPr/>
      </dsp:nvSpPr>
      <dsp:spPr>
        <a:xfrm rot="5400000">
          <a:off x="-345143" y="404664"/>
          <a:ext cx="2402069" cy="168144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b="1" kern="1200" dirty="0" smtClean="0"/>
            <a:t>Πολιτικές υγείας </a:t>
          </a:r>
          <a:endParaRPr lang="el-GR" sz="1800" b="1" kern="1200" dirty="0"/>
        </a:p>
      </dsp:txBody>
      <dsp:txXfrm rot="5400000">
        <a:off x="-345143" y="404664"/>
        <a:ext cx="2402069" cy="1681448"/>
      </dsp:txXfrm>
    </dsp:sp>
    <dsp:sp modelId="{8810DF20-FB0F-49C5-A8CE-EF910DE99632}">
      <dsp:nvSpPr>
        <dsp:cNvPr id="0" name=""/>
        <dsp:cNvSpPr/>
      </dsp:nvSpPr>
      <dsp:spPr>
        <a:xfrm rot="5400000">
          <a:off x="4174851" y="-2490340"/>
          <a:ext cx="1561345" cy="65481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kern="1200" dirty="0" smtClean="0"/>
            <a:t>Άμεση ολοκλήρωση του «Υγειονομικού Χάρτη» της χώρας </a:t>
          </a:r>
          <a:endParaRPr lang="el-GR" sz="1800" kern="1200" dirty="0"/>
        </a:p>
        <a:p>
          <a:pPr marL="171450" lvl="1" indent="-171450" algn="l" defTabSz="800100">
            <a:lnSpc>
              <a:spcPct val="90000"/>
            </a:lnSpc>
            <a:spcBef>
              <a:spcPct val="0"/>
            </a:spcBef>
            <a:spcAft>
              <a:spcPct val="15000"/>
            </a:spcAft>
            <a:buChar char="••"/>
          </a:pPr>
          <a:r>
            <a:rPr lang="el-GR" sz="1800" kern="1200" dirty="0" smtClean="0"/>
            <a:t>Θεσμοθέτηση των «προτύπων φροντίδας» ανά ΡΠ </a:t>
          </a:r>
          <a:endParaRPr lang="el-GR" sz="1800" kern="1200" dirty="0"/>
        </a:p>
      </dsp:txBody>
      <dsp:txXfrm rot="5400000">
        <a:off x="4174851" y="-2490340"/>
        <a:ext cx="1561345" cy="6548151"/>
      </dsp:txXfrm>
    </dsp:sp>
    <dsp:sp modelId="{90A6E20F-E851-40D7-BB68-82F8C63F070F}">
      <dsp:nvSpPr>
        <dsp:cNvPr id="0" name=""/>
        <dsp:cNvSpPr/>
      </dsp:nvSpPr>
      <dsp:spPr>
        <a:xfrm rot="5400000">
          <a:off x="-360310" y="2481140"/>
          <a:ext cx="2402069" cy="168144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b="1" kern="1200" dirty="0" smtClean="0"/>
            <a:t>Ενημέρωση ευαισθητοποίηση</a:t>
          </a:r>
          <a:endParaRPr lang="el-GR" sz="1800" b="1" kern="1200" dirty="0"/>
        </a:p>
      </dsp:txBody>
      <dsp:txXfrm rot="5400000">
        <a:off x="-360310" y="2481140"/>
        <a:ext cx="2402069" cy="1681448"/>
      </dsp:txXfrm>
    </dsp:sp>
    <dsp:sp modelId="{130446FE-D555-4F1C-A946-ADF26E967772}">
      <dsp:nvSpPr>
        <dsp:cNvPr id="0" name=""/>
        <dsp:cNvSpPr/>
      </dsp:nvSpPr>
      <dsp:spPr>
        <a:xfrm rot="5400000">
          <a:off x="4174441" y="-372161"/>
          <a:ext cx="1562166" cy="65481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kern="1200" dirty="0" smtClean="0"/>
            <a:t>Συντονισμός όλων των δραστηριοτήτων της ΕΡΕ-ΕΠΕΡΕ και των ΕΝΩΣΕΩΝ </a:t>
          </a:r>
          <a:endParaRPr lang="el-GR" sz="1800" kern="1200" dirty="0"/>
        </a:p>
        <a:p>
          <a:pPr marL="171450" lvl="1" indent="-171450" algn="l" defTabSz="800100">
            <a:lnSpc>
              <a:spcPct val="90000"/>
            </a:lnSpc>
            <a:spcBef>
              <a:spcPct val="0"/>
            </a:spcBef>
            <a:spcAft>
              <a:spcPct val="15000"/>
            </a:spcAft>
            <a:buChar char="••"/>
          </a:pPr>
          <a:r>
            <a:rPr lang="el-GR" sz="1800" kern="1200" dirty="0" smtClean="0"/>
            <a:t>Ενημέρωση κοινού, πολιτείας, επαγγελματιών υγείας.</a:t>
          </a:r>
          <a:endParaRPr lang="el-GR" sz="1800" kern="1200" dirty="0"/>
        </a:p>
        <a:p>
          <a:pPr marL="171450" lvl="1" indent="-171450" algn="l" defTabSz="800100">
            <a:lnSpc>
              <a:spcPct val="90000"/>
            </a:lnSpc>
            <a:spcBef>
              <a:spcPct val="0"/>
            </a:spcBef>
            <a:spcAft>
              <a:spcPct val="15000"/>
            </a:spcAft>
            <a:buChar char="••"/>
          </a:pPr>
          <a:r>
            <a:rPr lang="el-GR" sz="1800" kern="1200" dirty="0" smtClean="0"/>
            <a:t> Αξιολόγηση απήχησης.</a:t>
          </a:r>
          <a:endParaRPr lang="el-GR" sz="1800" kern="1200" dirty="0"/>
        </a:p>
      </dsp:txBody>
      <dsp:txXfrm rot="5400000">
        <a:off x="4174441" y="-372161"/>
        <a:ext cx="1562166" cy="654815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BEEB0F-6D08-4CDF-AF39-73EA17641D31}">
      <dsp:nvSpPr>
        <dsp:cNvPr id="0" name=""/>
        <dsp:cNvSpPr/>
      </dsp:nvSpPr>
      <dsp:spPr>
        <a:xfrm rot="5400000">
          <a:off x="-316596" y="320643"/>
          <a:ext cx="2110642" cy="147744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l-GR" sz="1800" b="1" kern="1200" dirty="0" smtClean="0"/>
        </a:p>
        <a:p>
          <a:pPr lvl="0" algn="ctr" defTabSz="800100">
            <a:lnSpc>
              <a:spcPct val="90000"/>
            </a:lnSpc>
            <a:spcBef>
              <a:spcPct val="0"/>
            </a:spcBef>
            <a:spcAft>
              <a:spcPct val="35000"/>
            </a:spcAft>
          </a:pPr>
          <a:r>
            <a:rPr lang="el-GR" sz="1800" b="1" kern="1200" dirty="0" smtClean="0"/>
            <a:t>Αρχεία καταγραφής </a:t>
          </a:r>
          <a:r>
            <a:rPr lang="el-GR" sz="1800" b="1" kern="1200" dirty="0" err="1" smtClean="0"/>
            <a:t>ρευμ</a:t>
          </a:r>
          <a:r>
            <a:rPr lang="el-GR" sz="1800" b="1" kern="1200" dirty="0" smtClean="0"/>
            <a:t>/</a:t>
          </a:r>
          <a:r>
            <a:rPr lang="el-GR" sz="1800" b="1" kern="1200" dirty="0" err="1" smtClean="0"/>
            <a:t>θών</a:t>
          </a:r>
          <a:endParaRPr lang="el-GR" sz="1800" b="1" kern="1200" dirty="0"/>
        </a:p>
      </dsp:txBody>
      <dsp:txXfrm rot="5400000">
        <a:off x="-316596" y="320643"/>
        <a:ext cx="2110642" cy="1477449"/>
      </dsp:txXfrm>
    </dsp:sp>
    <dsp:sp modelId="{69E1B541-2E75-45D5-9CD1-8D21BC49760D}">
      <dsp:nvSpPr>
        <dsp:cNvPr id="0" name=""/>
        <dsp:cNvSpPr/>
      </dsp:nvSpPr>
      <dsp:spPr>
        <a:xfrm rot="5400000">
          <a:off x="4167205" y="-2685708"/>
          <a:ext cx="1372638" cy="675215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kern="1200" dirty="0" smtClean="0"/>
            <a:t>Ενσωμάτωση στο σύστημα της ηλεκτρονικής </a:t>
          </a:r>
          <a:r>
            <a:rPr lang="el-GR" sz="1800" kern="1200" dirty="0" err="1" smtClean="0"/>
            <a:t>συνταγογράφησης</a:t>
          </a:r>
          <a:r>
            <a:rPr lang="el-GR" sz="1800" kern="1200" dirty="0" smtClean="0"/>
            <a:t> ενιαίου Μητρώου Ασθενών με Ρευματικές </a:t>
          </a:r>
          <a:r>
            <a:rPr lang="el-GR" sz="1800" kern="1200" dirty="0" smtClean="0"/>
            <a:t>Παθήσεις (</a:t>
          </a:r>
          <a:r>
            <a:rPr lang="en-US" sz="1800" kern="1200" dirty="0" smtClean="0"/>
            <a:t>registries)</a:t>
          </a:r>
          <a:endParaRPr lang="el-GR" sz="1800" kern="1200" dirty="0"/>
        </a:p>
        <a:p>
          <a:pPr marL="171450" lvl="1" indent="-171450" algn="l" defTabSz="800100">
            <a:lnSpc>
              <a:spcPct val="90000"/>
            </a:lnSpc>
            <a:spcBef>
              <a:spcPct val="0"/>
            </a:spcBef>
            <a:spcAft>
              <a:spcPct val="15000"/>
            </a:spcAft>
            <a:buChar char="••"/>
          </a:pPr>
          <a:r>
            <a:rPr lang="el-GR" sz="1800" kern="1200" dirty="0" smtClean="0"/>
            <a:t>Η ανάπτυξη ενός ολοκληρωμένου «Εθνικού Αρχείου Βιολογικών Παραγόντων»</a:t>
          </a:r>
          <a:endParaRPr lang="el-GR" sz="1800" kern="1200" dirty="0"/>
        </a:p>
      </dsp:txBody>
      <dsp:txXfrm rot="5400000">
        <a:off x="4167205" y="-2685708"/>
        <a:ext cx="1372638" cy="6752150"/>
      </dsp:txXfrm>
    </dsp:sp>
    <dsp:sp modelId="{866225D6-E6E2-4E5C-A33E-DB10FE906962}">
      <dsp:nvSpPr>
        <dsp:cNvPr id="0" name=""/>
        <dsp:cNvSpPr/>
      </dsp:nvSpPr>
      <dsp:spPr>
        <a:xfrm rot="5400000">
          <a:off x="-314232" y="2192484"/>
          <a:ext cx="2110642" cy="147744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b="1" kern="1200" dirty="0" smtClean="0"/>
            <a:t>Υποστήριξη </a:t>
          </a:r>
          <a:r>
            <a:rPr lang="el-GR" sz="1800" b="1" kern="1200" dirty="0" err="1" smtClean="0"/>
            <a:t>ρευμ</a:t>
          </a:r>
          <a:r>
            <a:rPr lang="el-GR" sz="1800" b="1" kern="1200" dirty="0" smtClean="0"/>
            <a:t>/</a:t>
          </a:r>
          <a:r>
            <a:rPr lang="el-GR" sz="1800" b="1" kern="1200" dirty="0" err="1" smtClean="0"/>
            <a:t>θών</a:t>
          </a:r>
          <a:endParaRPr lang="el-GR" sz="1800" b="1" kern="1200" dirty="0"/>
        </a:p>
      </dsp:txBody>
      <dsp:txXfrm rot="5400000">
        <a:off x="-314232" y="2192484"/>
        <a:ext cx="2110642" cy="1477449"/>
      </dsp:txXfrm>
    </dsp:sp>
    <dsp:sp modelId="{7D13DF46-9660-44C3-8C94-65F7C3D36B1D}">
      <dsp:nvSpPr>
        <dsp:cNvPr id="0" name=""/>
        <dsp:cNvSpPr/>
      </dsp:nvSpPr>
      <dsp:spPr>
        <a:xfrm rot="5400000">
          <a:off x="3507398" y="-172973"/>
          <a:ext cx="2464704" cy="652696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kern="1200" dirty="0" smtClean="0"/>
            <a:t>Διευκόλυνση πρόσβασης στους </a:t>
          </a:r>
          <a:r>
            <a:rPr lang="el-GR" sz="1800" kern="1200" dirty="0" err="1" smtClean="0"/>
            <a:t>ρευμ</a:t>
          </a:r>
          <a:r>
            <a:rPr lang="el-GR" sz="1800" kern="1200" dirty="0" smtClean="0"/>
            <a:t>/</a:t>
          </a:r>
          <a:r>
            <a:rPr lang="el-GR" sz="1800" kern="1200" dirty="0" err="1" smtClean="0"/>
            <a:t>θεις</a:t>
          </a:r>
          <a:r>
            <a:rPr lang="el-GR" sz="1800" kern="1200" dirty="0" smtClean="0"/>
            <a:t> με αναπηρία</a:t>
          </a:r>
          <a:endParaRPr lang="el-GR" sz="1800" kern="1200" dirty="0"/>
        </a:p>
        <a:p>
          <a:pPr marL="171450" lvl="1" indent="-171450" algn="l" defTabSz="800100">
            <a:lnSpc>
              <a:spcPct val="90000"/>
            </a:lnSpc>
            <a:spcBef>
              <a:spcPct val="0"/>
            </a:spcBef>
            <a:spcAft>
              <a:spcPct val="15000"/>
            </a:spcAft>
            <a:buChar char="••"/>
          </a:pPr>
          <a:r>
            <a:rPr lang="el-GR" sz="1800" kern="1200" dirty="0" smtClean="0"/>
            <a:t>Απλούστευση των γραφειοκρατικών διαδικασιών για προμήθεια φαρμάκων Ν3816</a:t>
          </a:r>
          <a:endParaRPr lang="el-GR" sz="1800" kern="1200" dirty="0"/>
        </a:p>
        <a:p>
          <a:pPr marL="171450" lvl="1" indent="-171450" algn="l" defTabSz="800100">
            <a:lnSpc>
              <a:spcPct val="90000"/>
            </a:lnSpc>
            <a:spcBef>
              <a:spcPct val="0"/>
            </a:spcBef>
            <a:spcAft>
              <a:spcPct val="15000"/>
            </a:spcAft>
            <a:buChar char="••"/>
          </a:pPr>
          <a:r>
            <a:rPr lang="el-GR" sz="1800" kern="1200" dirty="0" smtClean="0"/>
            <a:t>Αναθεώρηση του κώδικα Αναπηρίας</a:t>
          </a:r>
          <a:endParaRPr lang="el-GR" sz="1800" kern="1200" dirty="0"/>
        </a:p>
        <a:p>
          <a:pPr marL="171450" lvl="1" indent="-171450" algn="l" defTabSz="800100">
            <a:lnSpc>
              <a:spcPct val="90000"/>
            </a:lnSpc>
            <a:spcBef>
              <a:spcPct val="0"/>
            </a:spcBef>
            <a:spcAft>
              <a:spcPct val="15000"/>
            </a:spcAft>
            <a:buChar char="••"/>
          </a:pPr>
          <a:r>
            <a:rPr lang="el-GR" sz="1800" kern="1200" dirty="0" smtClean="0"/>
            <a:t>Ανάπτυξη και ενίσχυση των υποστηρικτικών προγραμμάτων των Ενώσεων Ασθενών (ψυχολογική, διατροφική, φυσική άσκηση)</a:t>
          </a:r>
          <a:endParaRPr lang="el-GR" sz="1800" kern="1200" dirty="0"/>
        </a:p>
        <a:p>
          <a:pPr marL="171450" lvl="1" indent="-171450" algn="l" defTabSz="800100">
            <a:lnSpc>
              <a:spcPct val="90000"/>
            </a:lnSpc>
            <a:spcBef>
              <a:spcPct val="0"/>
            </a:spcBef>
            <a:spcAft>
              <a:spcPct val="15000"/>
            </a:spcAft>
            <a:buChar char="••"/>
          </a:pPr>
          <a:endParaRPr lang="el-GR" sz="1800" kern="1200" dirty="0"/>
        </a:p>
      </dsp:txBody>
      <dsp:txXfrm rot="5400000">
        <a:off x="3507398" y="-172973"/>
        <a:ext cx="2464704" cy="652696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6C26A9-E729-43D9-9DD3-1D86E64C2B53}">
      <dsp:nvSpPr>
        <dsp:cNvPr id="0" name=""/>
        <dsp:cNvSpPr/>
      </dsp:nvSpPr>
      <dsp:spPr>
        <a:xfrm rot="5400000">
          <a:off x="-220678" y="310433"/>
          <a:ext cx="1966094" cy="137626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b="1" kern="1200" dirty="0" smtClean="0"/>
            <a:t>Εθελοντισμός</a:t>
          </a:r>
          <a:endParaRPr lang="el-GR" sz="1800" b="1" kern="1200" dirty="0"/>
        </a:p>
      </dsp:txBody>
      <dsp:txXfrm rot="5400000">
        <a:off x="-220678" y="310433"/>
        <a:ext cx="1966094" cy="1376266"/>
      </dsp:txXfrm>
    </dsp:sp>
    <dsp:sp modelId="{A5EDF2C8-3D39-4663-B3D9-B1BDC38EA535}">
      <dsp:nvSpPr>
        <dsp:cNvPr id="0" name=""/>
        <dsp:cNvSpPr/>
      </dsp:nvSpPr>
      <dsp:spPr>
        <a:xfrm rot="5400000">
          <a:off x="3971361" y="-2509415"/>
          <a:ext cx="1987753" cy="700658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kern="1200" dirty="0" smtClean="0"/>
            <a:t>Δημιουργία δικτύου παροχής ρευματολογικών υπηρεσιών σε ανασφάλιστους ή οικονομικά αδύναμους ασθενείς</a:t>
          </a:r>
          <a:endParaRPr lang="el-GR" sz="1800" kern="1200" dirty="0"/>
        </a:p>
        <a:p>
          <a:pPr marL="171450" lvl="1" indent="-171450" algn="l" defTabSz="800100">
            <a:lnSpc>
              <a:spcPct val="90000"/>
            </a:lnSpc>
            <a:spcBef>
              <a:spcPct val="0"/>
            </a:spcBef>
            <a:spcAft>
              <a:spcPct val="15000"/>
            </a:spcAft>
            <a:buChar char="••"/>
          </a:pPr>
          <a:r>
            <a:rPr lang="el-GR" sz="1800" kern="1200" dirty="0" smtClean="0"/>
            <a:t>Δημόσια πρόσκληση προσέλευσης Εθελοντών.</a:t>
          </a:r>
          <a:endParaRPr lang="el-GR" sz="1800" kern="1200" dirty="0"/>
        </a:p>
        <a:p>
          <a:pPr marL="171450" lvl="1" indent="-171450" algn="l" defTabSz="800100">
            <a:lnSpc>
              <a:spcPct val="90000"/>
            </a:lnSpc>
            <a:spcBef>
              <a:spcPct val="0"/>
            </a:spcBef>
            <a:spcAft>
              <a:spcPct val="15000"/>
            </a:spcAft>
            <a:buChar char="••"/>
          </a:pPr>
          <a:r>
            <a:rPr lang="el-GR" sz="1800" kern="1200" dirty="0" smtClean="0"/>
            <a:t> Διαμόρφωση Μητρώου Εθελοντών</a:t>
          </a:r>
          <a:endParaRPr lang="el-GR" sz="1800" kern="1200" dirty="0"/>
        </a:p>
      </dsp:txBody>
      <dsp:txXfrm rot="5400000">
        <a:off x="3971361" y="-2509415"/>
        <a:ext cx="1987753" cy="7006585"/>
      </dsp:txXfrm>
    </dsp:sp>
    <dsp:sp modelId="{87269170-59D2-44F7-ABF9-9C8612976DCB}">
      <dsp:nvSpPr>
        <dsp:cNvPr id="0" name=""/>
        <dsp:cNvSpPr/>
      </dsp:nvSpPr>
      <dsp:spPr>
        <a:xfrm rot="5400000">
          <a:off x="-294914" y="2378280"/>
          <a:ext cx="1966094" cy="137626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b="1" kern="1200" dirty="0" smtClean="0"/>
            <a:t>Εκπαίδευση,</a:t>
          </a:r>
        </a:p>
        <a:p>
          <a:pPr lvl="0" algn="ctr" defTabSz="800100">
            <a:lnSpc>
              <a:spcPct val="90000"/>
            </a:lnSpc>
            <a:spcBef>
              <a:spcPct val="0"/>
            </a:spcBef>
            <a:spcAft>
              <a:spcPct val="35000"/>
            </a:spcAft>
          </a:pPr>
          <a:r>
            <a:rPr lang="el-GR" sz="1800" b="1" kern="1200" dirty="0" smtClean="0"/>
            <a:t>έρευνα</a:t>
          </a:r>
          <a:endParaRPr lang="el-GR" sz="1800" b="1" kern="1200" dirty="0"/>
        </a:p>
      </dsp:txBody>
      <dsp:txXfrm rot="5400000">
        <a:off x="-294914" y="2378280"/>
        <a:ext cx="1966094" cy="1376266"/>
      </dsp:txXfrm>
    </dsp:sp>
    <dsp:sp modelId="{5F259566-B51E-4FDA-9C83-BA3F94E7883C}">
      <dsp:nvSpPr>
        <dsp:cNvPr id="0" name=""/>
        <dsp:cNvSpPr/>
      </dsp:nvSpPr>
      <dsp:spPr>
        <a:xfrm rot="5400000">
          <a:off x="3664518" y="-187351"/>
          <a:ext cx="2554517" cy="713102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kern="1200" dirty="0" smtClean="0"/>
            <a:t>Συντονισμένες παρεμβάσεις ενημέρωσης</a:t>
          </a:r>
          <a:r>
            <a:rPr lang="en-US" sz="1800" kern="1200" dirty="0" smtClean="0"/>
            <a:t> </a:t>
          </a:r>
          <a:r>
            <a:rPr lang="el-GR" sz="1800" kern="1200" dirty="0" smtClean="0"/>
            <a:t>σε Υπουργεία Υγείας και Παιδείας, στο ΚΕΣΥ, σε Εκπαιδευτικά Ιδρύματα</a:t>
          </a:r>
          <a:endParaRPr lang="el-GR" sz="1800" kern="1200" dirty="0"/>
        </a:p>
        <a:p>
          <a:pPr marL="171450" lvl="1" indent="-171450" algn="l" defTabSz="800100">
            <a:lnSpc>
              <a:spcPct val="90000"/>
            </a:lnSpc>
            <a:spcBef>
              <a:spcPct val="0"/>
            </a:spcBef>
            <a:spcAft>
              <a:spcPct val="15000"/>
            </a:spcAft>
            <a:buChar char="••"/>
          </a:pPr>
          <a:r>
            <a:rPr lang="el-GR" sz="1800" kern="1200" dirty="0" smtClean="0"/>
            <a:t>Εφαρμογή προγράμματος εκπαίδευσης και αυτοδιαχείρισης νοσημάτων για τους ασθενείς από τις ενώσεις ασθενών και εμπλουτισμός του ιστοσελίδων  των Ενώσεων.</a:t>
          </a:r>
          <a:endParaRPr lang="el-GR" sz="1800" kern="1200" dirty="0"/>
        </a:p>
        <a:p>
          <a:pPr marL="171450" lvl="1" indent="-171450" algn="l" defTabSz="800100">
            <a:lnSpc>
              <a:spcPct val="90000"/>
            </a:lnSpc>
            <a:spcBef>
              <a:spcPct val="0"/>
            </a:spcBef>
            <a:spcAft>
              <a:spcPct val="15000"/>
            </a:spcAft>
            <a:buChar char="••"/>
          </a:pPr>
          <a:r>
            <a:rPr lang="en-US" sz="1800" kern="1200" dirty="0" smtClean="0"/>
            <a:t> </a:t>
          </a:r>
          <a:r>
            <a:rPr lang="el-GR" sz="1800" kern="1200" dirty="0" smtClean="0"/>
            <a:t>Ενεργοποίηση των  ομάδων εργασίας της ΕΡΕ-ΕΠΕΡΕ για τη διεξαγωγή ερευνητικών πρωτοκόλλων σε συνεργασία με τις κλινικές που διεξάγουν έρευνα </a:t>
          </a:r>
          <a:endParaRPr lang="el-GR" sz="1800" kern="1200" dirty="0"/>
        </a:p>
        <a:p>
          <a:pPr marL="171450" lvl="1" indent="-171450" algn="l" defTabSz="800100">
            <a:lnSpc>
              <a:spcPct val="90000"/>
            </a:lnSpc>
            <a:spcBef>
              <a:spcPct val="0"/>
            </a:spcBef>
            <a:spcAft>
              <a:spcPct val="15000"/>
            </a:spcAft>
            <a:buChar char="••"/>
          </a:pPr>
          <a:r>
            <a:rPr lang="el-GR" sz="1800" kern="1200" dirty="0" smtClean="0"/>
            <a:t>Έναρξη λειτουργίας καταγραφής δεδομένων στο Μητρώο ασθενών </a:t>
          </a:r>
          <a:endParaRPr lang="el-GR" sz="1800" kern="1200" dirty="0"/>
        </a:p>
      </dsp:txBody>
      <dsp:txXfrm rot="5400000">
        <a:off x="3664518" y="-187351"/>
        <a:ext cx="2554517" cy="713102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B8D7728-0612-40DE-8701-EDDEFCE0BD98}" type="datetimeFigureOut">
              <a:rPr lang="el-GR" smtClean="0"/>
              <a:pPr/>
              <a:t>26/10/2016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560A1-2D26-4105-B7D1-A33E40B92FF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B8D7728-0612-40DE-8701-EDDEFCE0BD98}" type="datetimeFigureOut">
              <a:rPr lang="el-GR" smtClean="0"/>
              <a:pPr/>
              <a:t>26/10/2016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560A1-2D26-4105-B7D1-A33E40B92FF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B8D7728-0612-40DE-8701-EDDEFCE0BD98}" type="datetimeFigureOut">
              <a:rPr lang="el-GR" smtClean="0"/>
              <a:pPr/>
              <a:t>26/10/2016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560A1-2D26-4105-B7D1-A33E40B92FF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B8D7728-0612-40DE-8701-EDDEFCE0BD98}" type="datetimeFigureOut">
              <a:rPr lang="el-GR" smtClean="0"/>
              <a:pPr/>
              <a:t>26/10/2016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560A1-2D26-4105-B7D1-A33E40B92FF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B8D7728-0612-40DE-8701-EDDEFCE0BD98}" type="datetimeFigureOut">
              <a:rPr lang="el-GR" smtClean="0"/>
              <a:pPr/>
              <a:t>26/10/2016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560A1-2D26-4105-B7D1-A33E40B92FF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B8D7728-0612-40DE-8701-EDDEFCE0BD98}" type="datetimeFigureOut">
              <a:rPr lang="el-GR" smtClean="0"/>
              <a:pPr/>
              <a:t>26/10/2016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F560A1-2D26-4105-B7D1-A33E40B92FF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B8D7728-0612-40DE-8701-EDDEFCE0BD98}" type="datetimeFigureOut">
              <a:rPr lang="el-GR" smtClean="0"/>
              <a:pPr/>
              <a:t>26/10/2016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7F560A1-2D26-4105-B7D1-A33E40B92FF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B8D7728-0612-40DE-8701-EDDEFCE0BD98}" type="datetimeFigureOut">
              <a:rPr lang="el-GR" smtClean="0"/>
              <a:pPr/>
              <a:t>26/10/2016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7F560A1-2D26-4105-B7D1-A33E40B92FF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B8D7728-0612-40DE-8701-EDDEFCE0BD98}" type="datetimeFigureOut">
              <a:rPr lang="el-GR" smtClean="0"/>
              <a:pPr/>
              <a:t>26/10/2016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7F560A1-2D26-4105-B7D1-A33E40B92FF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B8D7728-0612-40DE-8701-EDDEFCE0BD98}" type="datetimeFigureOut">
              <a:rPr lang="el-GR" smtClean="0"/>
              <a:pPr/>
              <a:t>26/10/2016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F560A1-2D26-4105-B7D1-A33E40B92FF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B8D7728-0612-40DE-8701-EDDEFCE0BD98}" type="datetimeFigureOut">
              <a:rPr lang="el-GR" smtClean="0"/>
              <a:pPr/>
              <a:t>26/10/2016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F560A1-2D26-4105-B7D1-A33E40B92FF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D7728-0612-40DE-8701-EDDEFCE0BD98}" type="datetimeFigureOut">
              <a:rPr lang="el-GR" smtClean="0"/>
              <a:pPr/>
              <a:t>26/10/2016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560A1-2D26-4105-B7D1-A33E40B92FF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082354"/>
          </a:xfrm>
        </p:spPr>
        <p:txBody>
          <a:bodyPr/>
          <a:lstStyle/>
          <a:p>
            <a:endParaRPr lang="el-GR" dirty="0"/>
          </a:p>
        </p:txBody>
      </p:sp>
      <p:sp>
        <p:nvSpPr>
          <p:cNvPr id="3" name="2 - Θέση περιεχομένου"/>
          <p:cNvSpPr>
            <a:spLocks noGrp="1"/>
          </p:cNvSpPr>
          <p:nvPr>
            <p:ph idx="1"/>
          </p:nvPr>
        </p:nvSpPr>
        <p:spPr>
          <a:xfrm>
            <a:off x="457200" y="4149080"/>
            <a:ext cx="8229600" cy="2448272"/>
          </a:xfrm>
        </p:spPr>
        <p:txBody>
          <a:bodyPr>
            <a:normAutofit/>
          </a:bodyPr>
          <a:lstStyle/>
          <a:p>
            <a:pPr>
              <a:buNone/>
            </a:pPr>
            <a:r>
              <a:rPr lang="el-GR" dirty="0" smtClean="0"/>
              <a:t>   </a:t>
            </a:r>
            <a:r>
              <a:rPr lang="el-GR" b="1" dirty="0" smtClean="0">
                <a:solidFill>
                  <a:schemeClr val="tx2"/>
                </a:solidFill>
              </a:rPr>
              <a:t>Εθνικό Σχέδιο Δράσης για την αντιμετώπιση των ρευματικών νοσημάτων:  αναγκαιότητα, προτεραιότητες, προσδοκίες.</a:t>
            </a:r>
          </a:p>
          <a:p>
            <a:pPr>
              <a:buNone/>
            </a:pPr>
            <a:r>
              <a:rPr lang="el-GR" dirty="0" smtClean="0"/>
              <a:t>                                            </a:t>
            </a:r>
            <a:r>
              <a:rPr lang="el-GR" sz="2800" b="1" i="1" dirty="0" smtClean="0">
                <a:solidFill>
                  <a:schemeClr val="tx2"/>
                </a:solidFill>
              </a:rPr>
              <a:t>Κατερίνα </a:t>
            </a:r>
            <a:r>
              <a:rPr lang="el-GR" sz="2800" b="1" i="1" dirty="0" err="1" smtClean="0">
                <a:solidFill>
                  <a:schemeClr val="tx2"/>
                </a:solidFill>
              </a:rPr>
              <a:t>Κουτσογιάννη</a:t>
            </a:r>
            <a:endParaRPr lang="el-GR" sz="2800" b="1" i="1" dirty="0" smtClean="0">
              <a:solidFill>
                <a:schemeClr val="tx2"/>
              </a:solidFill>
            </a:endParaRPr>
          </a:p>
          <a:p>
            <a:pPr>
              <a:buNone/>
            </a:pPr>
            <a:endParaRPr lang="el-GR" dirty="0" smtClean="0"/>
          </a:p>
          <a:p>
            <a:pPr>
              <a:buNone/>
            </a:pPr>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467544" y="260649"/>
            <a:ext cx="8352928" cy="374441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507288" cy="1143000"/>
          </a:xfrm>
        </p:spPr>
        <p:txBody>
          <a:bodyPr>
            <a:normAutofit/>
          </a:bodyPr>
          <a:lstStyle/>
          <a:p>
            <a:r>
              <a:rPr lang="el-GR" sz="3200" b="1" dirty="0" smtClean="0"/>
              <a:t>Προτεραιότητες –ιεραρχήσεις ανά άξονα δράσης</a:t>
            </a:r>
            <a:endParaRPr lang="el-GR" sz="3200" b="1" dirty="0"/>
          </a:p>
        </p:txBody>
      </p:sp>
      <p:graphicFrame>
        <p:nvGraphicFramePr>
          <p:cNvPr id="5" name="4 - Θέση περιεχομένου"/>
          <p:cNvGraphicFramePr>
            <a:graphicFrameLocks noGrp="1"/>
          </p:cNvGraphicFramePr>
          <p:nvPr>
            <p:ph idx="1"/>
            <p:extLst>
              <p:ext uri="{D42A27DB-BD31-4B8C-83A1-F6EECF244321}">
                <p14:modId xmlns="" xmlns:p14="http://schemas.microsoft.com/office/powerpoint/2010/main" val="23456534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 Τίτλος"/>
          <p:cNvSpPr>
            <a:spLocks noGrp="1"/>
          </p:cNvSpPr>
          <p:nvPr>
            <p:ph type="title"/>
          </p:nvPr>
        </p:nvSpPr>
        <p:spPr>
          <a:xfrm>
            <a:off x="457200" y="274638"/>
            <a:ext cx="8507288" cy="1143000"/>
          </a:xfrm>
        </p:spPr>
        <p:txBody>
          <a:bodyPr>
            <a:normAutofit/>
          </a:bodyPr>
          <a:lstStyle/>
          <a:p>
            <a:r>
              <a:rPr lang="el-GR" sz="3200" b="1" dirty="0" smtClean="0"/>
              <a:t>Προτεραιότητες –ιεραρχήσεις ανά άξονα δράσης</a:t>
            </a:r>
            <a:endParaRPr lang="el-GR" sz="3200" b="1" dirty="0"/>
          </a:p>
        </p:txBody>
      </p:sp>
      <p:graphicFrame>
        <p:nvGraphicFramePr>
          <p:cNvPr id="7" name="4 - Θέση περιεχομένου"/>
          <p:cNvGraphicFramePr>
            <a:graphicFrameLocks noGrp="1"/>
          </p:cNvGraphicFramePr>
          <p:nvPr>
            <p:ph idx="1"/>
            <p:extLst>
              <p:ext uri="{D42A27DB-BD31-4B8C-83A1-F6EECF244321}">
                <p14:modId xmlns="" xmlns:p14="http://schemas.microsoft.com/office/powerpoint/2010/main" val="799197468"/>
              </p:ext>
            </p:extLst>
          </p:nvPr>
        </p:nvGraphicFramePr>
        <p:xfrm>
          <a:off x="457200" y="170080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29631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507288" cy="1143000"/>
          </a:xfrm>
        </p:spPr>
        <p:txBody>
          <a:bodyPr>
            <a:normAutofit fontScale="90000"/>
          </a:bodyPr>
          <a:lstStyle/>
          <a:p>
            <a:r>
              <a:rPr lang="el-GR" sz="3200" b="1" dirty="0" smtClean="0"/>
              <a:t>Προτεραιότητες –ιεραρχήσεις ανά άξονα δράσης</a:t>
            </a:r>
            <a:r>
              <a:rPr lang="en-US" sz="3200" b="1" dirty="0" smtClean="0"/>
              <a:t/>
            </a:r>
            <a:br>
              <a:rPr lang="en-US" sz="3200" b="1" dirty="0" smtClean="0"/>
            </a:br>
            <a:endParaRPr lang="el-GR" sz="3200" b="1" dirty="0"/>
          </a:p>
        </p:txBody>
      </p:sp>
      <p:graphicFrame>
        <p:nvGraphicFramePr>
          <p:cNvPr id="4" name="3 - Θέση περιεχομένου"/>
          <p:cNvGraphicFramePr>
            <a:graphicFrameLocks noGrp="1"/>
          </p:cNvGraphicFramePr>
          <p:nvPr>
            <p:ph idx="1"/>
            <p:extLst>
              <p:ext uri="{D42A27DB-BD31-4B8C-83A1-F6EECF244321}">
                <p14:modId xmlns="" xmlns:p14="http://schemas.microsoft.com/office/powerpoint/2010/main" val="3036850588"/>
              </p:ext>
            </p:extLst>
          </p:nvPr>
        </p:nvGraphicFramePr>
        <p:xfrm>
          <a:off x="457200" y="1417638"/>
          <a:ext cx="8507288"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9"/>
            <a:ext cx="8229600" cy="1512168"/>
          </a:xfrm>
        </p:spPr>
        <p:txBody>
          <a:bodyPr>
            <a:normAutofit/>
          </a:bodyPr>
          <a:lstStyle/>
          <a:p>
            <a:pPr fontAlgn="auto">
              <a:spcAft>
                <a:spcPts val="0"/>
              </a:spcAft>
              <a:defRPr/>
            </a:pPr>
            <a:r>
              <a:rPr lang="el-GR" sz="4000" b="1" dirty="0" smtClean="0"/>
              <a:t>Αναμενόμενα αποτελέσματα από ένα επιτυχημένο Σχέδιο Δράσης</a:t>
            </a:r>
            <a:endParaRPr lang="el-GR" sz="4000" b="1" dirty="0"/>
          </a:p>
        </p:txBody>
      </p:sp>
      <p:sp>
        <p:nvSpPr>
          <p:cNvPr id="3" name="2 - Θέση περιεχομένου"/>
          <p:cNvSpPr>
            <a:spLocks noGrp="1"/>
          </p:cNvSpPr>
          <p:nvPr>
            <p:ph idx="1"/>
          </p:nvPr>
        </p:nvSpPr>
        <p:spPr>
          <a:xfrm>
            <a:off x="457200" y="1772816"/>
            <a:ext cx="8229600" cy="4801022"/>
          </a:xfrm>
        </p:spPr>
        <p:txBody>
          <a:bodyPr>
            <a:normAutofit fontScale="92500" lnSpcReduction="20000"/>
          </a:bodyPr>
          <a:lstStyle/>
          <a:p>
            <a:pPr marL="365760" indent="-256032" fontAlgn="auto">
              <a:spcAft>
                <a:spcPts val="0"/>
              </a:spcAft>
              <a:buClr>
                <a:schemeClr val="accent3"/>
              </a:buClr>
              <a:buFont typeface="Georgia"/>
              <a:buChar char="•"/>
              <a:defRPr/>
            </a:pPr>
            <a:r>
              <a:rPr lang="el-GR" sz="2600" dirty="0" smtClean="0"/>
              <a:t>ανάδειξη των ρευματικών νοσημάτων ως ένα σημαντικό πρόβλημα υγείας και η  αντιμετώπισης του ως τέτοιο από την πολιτεία</a:t>
            </a:r>
          </a:p>
          <a:p>
            <a:pPr marL="365760" indent="-256032" fontAlgn="auto">
              <a:spcAft>
                <a:spcPts val="0"/>
              </a:spcAft>
              <a:buClr>
                <a:schemeClr val="accent3"/>
              </a:buClr>
              <a:buFont typeface="Georgia"/>
              <a:buChar char="•"/>
              <a:defRPr/>
            </a:pPr>
            <a:r>
              <a:rPr lang="el-GR" sz="2600" dirty="0" smtClean="0"/>
              <a:t>αναβάθμιση της ποιότητας των παρεχομένων υπηρεσιών υγείας προς τους ρευματοπαθείς, έτσι ώστε να τους παρέχονται  υψηλού επιπέδου υπηρεσίες υγείας (παρά το δυσμενές περιβάλλον)εξασφαλίζοντας έτσι εξάλειψη της αναπηρίας  αύξηση του προσδόκιμου επιβίωσης και βελτίωση της ποιότητας ζωής  τους </a:t>
            </a:r>
          </a:p>
          <a:p>
            <a:pPr marL="365760" indent="-256032" fontAlgn="auto">
              <a:spcAft>
                <a:spcPts val="0"/>
              </a:spcAft>
              <a:buClr>
                <a:schemeClr val="accent3"/>
              </a:buClr>
              <a:buFont typeface="Georgia"/>
              <a:buChar char="•"/>
              <a:defRPr/>
            </a:pPr>
            <a:r>
              <a:rPr lang="el-GR" sz="2600" dirty="0" smtClean="0"/>
              <a:t>σημαντική μείωση του κόστους περίθαλψης των ρευματικών παθήσεων τόσο λόγω της αναμενόμενης μείωσης της συχνότητας των υποτροπών και της αναπηρίας, όσο και λόγω της βελτίωσης της φαρμακευτικής περίθαλψης των νοσημάτων αυτών αλλά και  λόγω της έγκαιρης διάγνωσης και  αντιμετώπισης τους</a:t>
            </a:r>
          </a:p>
          <a:p>
            <a:pPr marL="365760" indent="-256032" fontAlgn="auto">
              <a:spcAft>
                <a:spcPts val="0"/>
              </a:spcAft>
              <a:buClr>
                <a:schemeClr val="accent3"/>
              </a:buClr>
              <a:buFont typeface="Georgia"/>
              <a:buChar char="•"/>
              <a:defRPr/>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 Θέση περιεχομένου"/>
          <p:cNvSpPr>
            <a:spLocks noGrp="1"/>
          </p:cNvSpPr>
          <p:nvPr>
            <p:ph idx="1"/>
          </p:nvPr>
        </p:nvSpPr>
        <p:spPr>
          <a:xfrm>
            <a:off x="457200" y="981075"/>
            <a:ext cx="8229600" cy="5145088"/>
          </a:xfrm>
        </p:spPr>
        <p:txBody>
          <a:bodyPr/>
          <a:lstStyle/>
          <a:p>
            <a:r>
              <a:rPr lang="el-GR" dirty="0" smtClean="0"/>
              <a:t> </a:t>
            </a:r>
            <a:r>
              <a:rPr lang="el-GR" sz="2400" dirty="0" smtClean="0"/>
              <a:t>μείωση του έμμεσου οικονομικού κόστους που οφείλεται στη χαμένη παραγωγικότητα</a:t>
            </a:r>
            <a:r>
              <a:rPr lang="en-US" sz="2400" dirty="0" smtClean="0"/>
              <a:t> </a:t>
            </a:r>
            <a:r>
              <a:rPr lang="el-GR" sz="2400" dirty="0" smtClean="0"/>
              <a:t>και απώλεια ωρών εργασίας λόγω νοσηρότητας και αναπηρίας </a:t>
            </a:r>
            <a:endParaRPr lang="en-US" sz="2400" dirty="0" smtClean="0"/>
          </a:p>
          <a:p>
            <a:r>
              <a:rPr lang="el-GR" sz="2400" dirty="0"/>
              <a:t>εκπαίδευση  ιατρών άλλων ειδικοτήτων στην ρευματολογία και εξειδίκευση άλλων επαγγελματιών υγείας (νοσηλευτών, φυσικοθεραπευτών, ψυχολόγων) </a:t>
            </a:r>
          </a:p>
          <a:p>
            <a:r>
              <a:rPr lang="el-GR" sz="2400" dirty="0" smtClean="0"/>
              <a:t>ενδυνάμωση και εκπαίδευση των ρευματοπαθών μέσω των οργανώσεων τους, ώστε να έχουν  μεγαλύτερη εμπλοκή  τόσο στην διαχείριση της υγείας τους, όσο και στην λήψη αποφάσεων για ζητήματα που τους αφορούν</a:t>
            </a:r>
          </a:p>
          <a:p>
            <a:r>
              <a:rPr lang="el-GR" sz="2400" dirty="0" smtClean="0"/>
              <a:t>Προαγωγή της έρευνας για τις ρευματικές παθήσεις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a:xfrm>
            <a:off x="457200" y="1143000"/>
            <a:ext cx="8229600" cy="4949825"/>
          </a:xfrm>
        </p:spPr>
        <p:txBody>
          <a:bodyPr/>
          <a:lstStyle/>
          <a:p>
            <a:r>
              <a:rPr lang="en-US" altLang="el-GR" dirty="0" smtClean="0"/>
              <a:t/>
            </a:r>
            <a:br>
              <a:rPr lang="en-US" altLang="el-GR" dirty="0" smtClean="0"/>
            </a:br>
            <a:r>
              <a:rPr lang="en-US" altLang="el-GR" dirty="0"/>
              <a:t/>
            </a:r>
            <a:br>
              <a:rPr lang="en-US" altLang="el-GR" dirty="0"/>
            </a:br>
            <a:r>
              <a:rPr lang="el-GR" altLang="el-GR" dirty="0" smtClean="0"/>
              <a:t/>
            </a:r>
            <a:br>
              <a:rPr lang="el-GR" altLang="el-GR" dirty="0" smtClean="0"/>
            </a:br>
            <a:r>
              <a:rPr lang="el-GR" altLang="el-GR" dirty="0" smtClean="0"/>
              <a:t>Ευχαριστώ για την προσοχή σας!</a:t>
            </a:r>
          </a:p>
        </p:txBody>
      </p:sp>
      <p:pic>
        <p:nvPicPr>
          <p:cNvPr id="19459" name="Picture 2" descr="C:\Users\User\Desktop\Διαφορες εικονες ΣΡΚ ποστερ\αισιοδοξια[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491880" y="738187"/>
            <a:ext cx="4752206" cy="287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399269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55875" y="549275"/>
            <a:ext cx="6399213" cy="3600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483" name="Ορθογώνιο 7"/>
          <p:cNvSpPr>
            <a:spLocks noChangeArrowheads="1"/>
          </p:cNvSpPr>
          <p:nvPr/>
        </p:nvSpPr>
        <p:spPr bwMode="auto">
          <a:xfrm>
            <a:off x="539750" y="3919538"/>
            <a:ext cx="8415338" cy="203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r>
              <a:rPr lang="en-US" altLang="el-GR" b="1">
                <a:solidFill>
                  <a:srgbClr val="0070C0"/>
                </a:solidFill>
                <a:latin typeface="Calibri" panose="020F0502020204030204" pitchFamily="34" charset="0"/>
              </a:rPr>
              <a:t>                   </a:t>
            </a:r>
          </a:p>
          <a:p>
            <a:r>
              <a:rPr lang="en-US" altLang="el-GR" b="1">
                <a:solidFill>
                  <a:srgbClr val="0070C0"/>
                </a:solidFill>
                <a:latin typeface="Calibri" panose="020F0502020204030204" pitchFamily="34" charset="0"/>
              </a:rPr>
              <a:t>                   srcrete.gr</a:t>
            </a:r>
          </a:p>
          <a:p>
            <a:r>
              <a:rPr lang="en-US" altLang="el-GR" b="1">
                <a:solidFill>
                  <a:srgbClr val="0070C0"/>
                </a:solidFill>
                <a:latin typeface="Calibri" panose="020F0502020204030204" pitchFamily="34" charset="0"/>
              </a:rPr>
              <a:t>                         </a:t>
            </a:r>
          </a:p>
          <a:p>
            <a:endParaRPr lang="en-US" altLang="el-GR" b="1">
              <a:solidFill>
                <a:srgbClr val="0070C0"/>
              </a:solidFill>
              <a:latin typeface="Calibri" panose="020F0502020204030204" pitchFamily="34" charset="0"/>
            </a:endParaRPr>
          </a:p>
          <a:p>
            <a:r>
              <a:rPr lang="en-US" altLang="el-GR" b="1">
                <a:solidFill>
                  <a:srgbClr val="0070C0"/>
                </a:solidFill>
                <a:latin typeface="Calibri" panose="020F0502020204030204" pitchFamily="34" charset="0"/>
              </a:rPr>
              <a:t>                   www.facebook.com/arthritis.crete</a:t>
            </a:r>
          </a:p>
          <a:p>
            <a:r>
              <a:rPr lang="en-US" altLang="el-GR" b="1">
                <a:solidFill>
                  <a:srgbClr val="0070C0"/>
                </a:solidFill>
                <a:latin typeface="Calibri" panose="020F0502020204030204" pitchFamily="34" charset="0"/>
              </a:rPr>
              <a:t>                                     </a:t>
            </a:r>
          </a:p>
          <a:p>
            <a:r>
              <a:rPr lang="en-US" altLang="el-GR" b="1">
                <a:solidFill>
                  <a:srgbClr val="0070C0"/>
                </a:solidFill>
                <a:latin typeface="Calibri" panose="020F0502020204030204" pitchFamily="34" charset="0"/>
              </a:rPr>
              <a:t> The           </a:t>
            </a:r>
            <a:r>
              <a:rPr lang="en-US" altLang="el-GR" b="1" i="1">
                <a:solidFill>
                  <a:srgbClr val="0070C0"/>
                </a:solidFill>
                <a:latin typeface="Calibri" panose="020F0502020204030204" pitchFamily="34" charset="0"/>
              </a:rPr>
              <a:t>Arthritis Foundation of Crete</a:t>
            </a:r>
            <a:endParaRPr lang="el-GR" altLang="el-GR" b="1" i="1">
              <a:solidFill>
                <a:srgbClr val="0070C0"/>
              </a:solidFill>
              <a:latin typeface="Calibri" panose="020F0502020204030204" pitchFamily="34" charset="0"/>
            </a:endParaRPr>
          </a:p>
        </p:txBody>
      </p:sp>
      <p:pic>
        <p:nvPicPr>
          <p:cNvPr id="20484" name="Picture 5" descr="C:\Users\User\Desktop\image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55650" y="4724400"/>
            <a:ext cx="719138"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485" name="Picture 6" descr="C:\Users\User\Desktop\images ll.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r="11716"/>
          <a:stretch>
            <a:fillRect/>
          </a:stretch>
        </p:blipFill>
        <p:spPr bwMode="auto">
          <a:xfrm>
            <a:off x="728663" y="5591175"/>
            <a:ext cx="719137" cy="719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486" name="Picture 7" descr="C:\Users\User\Desktop\images;;;klk.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8663" y="3919538"/>
            <a:ext cx="719137"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786831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a:xfrm>
            <a:off x="457200" y="260649"/>
            <a:ext cx="8229600" cy="1152127"/>
          </a:xfrm>
        </p:spPr>
        <p:txBody>
          <a:bodyPr/>
          <a:lstStyle/>
          <a:p>
            <a:r>
              <a:rPr lang="el-GR" b="1" dirty="0" smtClean="0"/>
              <a:t>Η ανάγκη</a:t>
            </a:r>
            <a:endParaRPr lang="el-GR" b="1" dirty="0" smtClean="0"/>
          </a:p>
        </p:txBody>
      </p:sp>
      <p:sp>
        <p:nvSpPr>
          <p:cNvPr id="9219" name="2 - Θέση περιεχομένου"/>
          <p:cNvSpPr>
            <a:spLocks noGrp="1"/>
          </p:cNvSpPr>
          <p:nvPr>
            <p:ph idx="1"/>
          </p:nvPr>
        </p:nvSpPr>
        <p:spPr>
          <a:xfrm>
            <a:off x="457200" y="1412776"/>
            <a:ext cx="8229600" cy="5161062"/>
          </a:xfrm>
        </p:spPr>
        <p:txBody>
          <a:bodyPr>
            <a:normAutofit lnSpcReduction="10000"/>
          </a:bodyPr>
          <a:lstStyle/>
          <a:p>
            <a:pPr>
              <a:buFont typeface="Georgia" pitchFamily="18" charset="0"/>
              <a:buNone/>
            </a:pPr>
            <a:r>
              <a:rPr lang="el-GR" dirty="0" smtClean="0"/>
              <a:t>   Η  ενημέρωση και ευαισθητοποίηση τόσο της κοινής γνώμης όσο και της πολιτείας είναι αντιστρόφως ανάλογα της σοβαρότητας και των κοινωνικοοικονομικών επιπτώσεων των ρευματικών νοσημάτων.</a:t>
            </a:r>
          </a:p>
          <a:p>
            <a:pPr>
              <a:buFont typeface="Georgia" pitchFamily="18" charset="0"/>
              <a:buNone/>
            </a:pPr>
            <a:r>
              <a:rPr lang="el-GR" dirty="0" smtClean="0"/>
              <a:t>   Η έλλειψη πολιτικής υγείας για την αντιμετώπιση  των Ρευματικών Παθήσεων έχουν σαν αποτέλεσμα την καθυστερημένη διάγνωση , τη δυσχερή πρόσβαση σε εξειδικευμένες υπηρεσίες υγείας</a:t>
            </a:r>
            <a:r>
              <a:rPr lang="en-US" dirty="0" smtClean="0"/>
              <a:t> </a:t>
            </a:r>
            <a:r>
              <a:rPr lang="el-GR" dirty="0" smtClean="0"/>
              <a:t>και το αυξημένο κόστος περίθαλψης.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539750" y="1052513"/>
            <a:ext cx="8229600" cy="5113337"/>
          </a:xfrm>
        </p:spPr>
        <p:txBody>
          <a:bodyPr/>
          <a:lstStyle/>
          <a:p>
            <a:pPr>
              <a:buFont typeface="Georgia" pitchFamily="18" charset="0"/>
              <a:buNone/>
            </a:pPr>
            <a:r>
              <a:rPr lang="el-GR" sz="4400" smtClean="0"/>
              <a:t>  Επομένως η υιοθέτηση ενός  </a:t>
            </a:r>
            <a:r>
              <a:rPr lang="el-GR" sz="4400" u="sng" smtClean="0"/>
              <a:t>Εθνικού Σχεδίου Δράσης </a:t>
            </a:r>
            <a:r>
              <a:rPr lang="el-GR" sz="4400" smtClean="0"/>
              <a:t>για την αντιμετώπιση των Ρευματικών Νοσημάτων κρίνεται </a:t>
            </a:r>
            <a:r>
              <a:rPr lang="el-GR" sz="4400" u="sng" smtClean="0"/>
              <a:t>απαραίτητο</a:t>
            </a:r>
            <a:r>
              <a:rPr lang="el-GR" sz="4400" smtClean="0"/>
              <a:t> ειδικά στις σημερινές δύσκολες οικονομικές συγκυρίες</a:t>
            </a:r>
            <a:r>
              <a:rPr lang="el-GR"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332656"/>
            <a:ext cx="8229600" cy="5793507"/>
          </a:xfrm>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el-GR" sz="4400" b="1" dirty="0" smtClean="0"/>
              <a:t>Στόχος μας η υλοποίηση και εφαρμογή του Εθνικού Σχεδίου Δράσης με την συνεργασία όλων των εμπλεκομένων, μέσα στα προκαθορισμένα χρονοδιαγράμματα παρά το δυσμενές περιβάλλον στο χώρο της υγείας.</a:t>
            </a:r>
            <a:endParaRPr lang="el-GR" sz="4400" b="1" dirty="0"/>
          </a:p>
        </p:txBody>
      </p:sp>
    </p:spTree>
    <p:extLst>
      <p:ext uri="{BB962C8B-B14F-4D97-AF65-F5344CB8AC3E}">
        <p14:creationId xmlns="" xmlns:p14="http://schemas.microsoft.com/office/powerpoint/2010/main" val="146550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997200"/>
            <a:ext cx="8229600" cy="3128963"/>
          </a:xfrm>
        </p:spPr>
        <p:txBody>
          <a:bodyPr>
            <a:normAutofit fontScale="62500" lnSpcReduction="20000"/>
          </a:bodyPr>
          <a:lstStyle/>
          <a:p>
            <a:pPr marL="365760" indent="-256032" fontAlgn="auto">
              <a:spcAft>
                <a:spcPts val="0"/>
              </a:spcAft>
              <a:buClr>
                <a:schemeClr val="accent3"/>
              </a:buClr>
              <a:buFont typeface="Georgia"/>
              <a:buNone/>
              <a:defRPr/>
            </a:pPr>
            <a:r>
              <a:rPr lang="el-GR" b="1" dirty="0" smtClean="0"/>
              <a:t>      Εθνικά Σχέδια Δράσης</a:t>
            </a:r>
          </a:p>
          <a:p>
            <a:pPr marL="365760" indent="-256032" fontAlgn="auto">
              <a:spcAft>
                <a:spcPts val="0"/>
              </a:spcAft>
              <a:buClr>
                <a:schemeClr val="accent3"/>
              </a:buClr>
              <a:buFont typeface="Georgia"/>
              <a:buNone/>
              <a:defRPr/>
            </a:pPr>
            <a:r>
              <a:rPr lang="el-GR" dirty="0" smtClean="0"/>
              <a:t>      To Εθνικό Σχέδιο Δράσης για την Δημόσια Υγεία είναι η πρώτη προσπάθεια στην υγειονομική ιστορία της χώρας για να αποκτήσουμε ολοκληρωμένη και σύγχρονη στρατηγική πρόληψης και προαγωγής υγείας, η οποία θα ανταποκρίνεται στις σύγχρονες επιδημιολογικές προκλήσεις και δεδομένα. </a:t>
            </a:r>
            <a:br>
              <a:rPr lang="el-GR" dirty="0" smtClean="0"/>
            </a:br>
            <a:r>
              <a:rPr lang="el-GR" dirty="0" smtClean="0"/>
              <a:t>Βασική επιδίωξη του έργου είναι η ανάδειξη της Δημόσιας Υγείας ως κορυφαίο ζήτημα κοινωνικής πολιτικής και η εξασφάλιση εθνική πολιτικής, η οποία θα διασφαλίζει την πρόληψη των ασθενειών και την ποιότητα ζωή του πολίτη.</a:t>
            </a:r>
          </a:p>
          <a:p>
            <a:pPr marL="365760" indent="-256032" fontAlgn="auto">
              <a:spcAft>
                <a:spcPts val="0"/>
              </a:spcAft>
              <a:buClr>
                <a:schemeClr val="accent3"/>
              </a:buClr>
              <a:buFont typeface="Georgia"/>
              <a:buNone/>
              <a:defRPr/>
            </a:pPr>
            <a:r>
              <a:rPr lang="el-GR" dirty="0" smtClean="0"/>
              <a:t>                                    </a:t>
            </a:r>
            <a:r>
              <a:rPr lang="el-GR" b="1" i="1" dirty="0" smtClean="0"/>
              <a:t>Έχουν κατατεθεί 16  Εθνικά σχέδια δράσης</a:t>
            </a:r>
            <a:endParaRPr lang="el-GR" b="1" i="1" dirty="0"/>
          </a:p>
        </p:txBody>
      </p:sp>
      <p:pic>
        <p:nvPicPr>
          <p:cNvPr id="13315" name="Picture 2" descr="C:\Users\User\Desktop\ipourgeio-ygeias[1].jpg"/>
          <p:cNvPicPr>
            <a:picLocks noChangeAspect="1" noChangeArrowheads="1"/>
          </p:cNvPicPr>
          <p:nvPr/>
        </p:nvPicPr>
        <p:blipFill>
          <a:blip r:embed="rId2" cstate="print"/>
          <a:srcRect/>
          <a:stretch>
            <a:fillRect/>
          </a:stretch>
        </p:blipFill>
        <p:spPr bwMode="auto">
          <a:xfrm>
            <a:off x="4787900" y="0"/>
            <a:ext cx="4176713" cy="27813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 Θέση περιεχομένου"/>
          <p:cNvSpPr>
            <a:spLocks noGrp="1"/>
          </p:cNvSpPr>
          <p:nvPr>
            <p:ph idx="1"/>
          </p:nvPr>
        </p:nvSpPr>
        <p:spPr>
          <a:xfrm>
            <a:off x="457200" y="2492375"/>
            <a:ext cx="8229600" cy="3633788"/>
          </a:xfrm>
        </p:spPr>
        <p:txBody>
          <a:bodyPr/>
          <a:lstStyle/>
          <a:p>
            <a:pPr>
              <a:buFont typeface="Georgia" pitchFamily="18" charset="0"/>
              <a:buNone/>
            </a:pPr>
            <a:r>
              <a:rPr lang="el-GR" b="1" smtClean="0">
                <a:latin typeface="Segoe Script" pitchFamily="34" charset="0"/>
              </a:rPr>
              <a:t>  Όμως θέλουμε ένα ακόμα Εθνικό Σχέδιο Δράσης ;</a:t>
            </a:r>
          </a:p>
          <a:p>
            <a:pPr>
              <a:buFont typeface="Georgia" pitchFamily="18" charset="0"/>
              <a:buNone/>
            </a:pPr>
            <a:r>
              <a:rPr lang="el-GR" b="1" smtClean="0">
                <a:latin typeface="Segoe Script" pitchFamily="34" charset="0"/>
              </a:rPr>
              <a:t>  Κάτω από ποιες </a:t>
            </a:r>
          </a:p>
          <a:p>
            <a:pPr>
              <a:buFont typeface="Georgia" pitchFamily="18" charset="0"/>
              <a:buNone/>
            </a:pPr>
            <a:r>
              <a:rPr lang="el-GR" b="1" smtClean="0">
                <a:latin typeface="Segoe Script" pitchFamily="34" charset="0"/>
              </a:rPr>
              <a:t>  προϋποθέσεις θα είναι</a:t>
            </a:r>
          </a:p>
          <a:p>
            <a:pPr>
              <a:buFont typeface="Georgia" pitchFamily="18" charset="0"/>
              <a:buNone/>
            </a:pPr>
            <a:r>
              <a:rPr lang="el-GR" b="1" smtClean="0">
                <a:latin typeface="Segoe Script" pitchFamily="34" charset="0"/>
              </a:rPr>
              <a:t>   αποτελεσματικό;  </a:t>
            </a:r>
          </a:p>
        </p:txBody>
      </p:sp>
      <p:pic>
        <p:nvPicPr>
          <p:cNvPr id="14339" name="Picture 2" descr="C:\Users\User\Desktop\imagesN3XT7OTB.jpg"/>
          <p:cNvPicPr>
            <a:picLocks noChangeAspect="1" noChangeArrowheads="1"/>
          </p:cNvPicPr>
          <p:nvPr/>
        </p:nvPicPr>
        <p:blipFill>
          <a:blip r:embed="rId2" cstate="print"/>
          <a:srcRect/>
          <a:stretch>
            <a:fillRect/>
          </a:stretch>
        </p:blipFill>
        <p:spPr bwMode="auto">
          <a:xfrm>
            <a:off x="5940425" y="3213100"/>
            <a:ext cx="2219325" cy="304958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a:xfrm>
            <a:off x="467544" y="-243408"/>
            <a:ext cx="8229600" cy="2016224"/>
          </a:xfrm>
        </p:spPr>
        <p:txBody>
          <a:bodyPr>
            <a:normAutofit/>
          </a:bodyPr>
          <a:lstStyle/>
          <a:p>
            <a:r>
              <a:rPr lang="el-GR" sz="3600" b="1" dirty="0" smtClean="0"/>
              <a:t>Χαρακτηριστικά ενός αποτελεσματικού και ολοκληρωμένου Εθνικού Σχεδίου Δράσης </a:t>
            </a:r>
          </a:p>
        </p:txBody>
      </p:sp>
      <p:sp>
        <p:nvSpPr>
          <p:cNvPr id="3" name="2 - Θέση περιεχομένου"/>
          <p:cNvSpPr>
            <a:spLocks noGrp="1"/>
          </p:cNvSpPr>
          <p:nvPr>
            <p:ph idx="1"/>
          </p:nvPr>
        </p:nvSpPr>
        <p:spPr>
          <a:xfrm>
            <a:off x="457200" y="1700808"/>
            <a:ext cx="8229600" cy="4425355"/>
          </a:xfrm>
        </p:spPr>
        <p:txBody>
          <a:bodyPr>
            <a:normAutofit fontScale="92500" lnSpcReduction="20000"/>
          </a:bodyPr>
          <a:lstStyle/>
          <a:p>
            <a:pPr marL="365760" indent="-256032" fontAlgn="auto">
              <a:spcAft>
                <a:spcPts val="0"/>
              </a:spcAft>
              <a:buClr>
                <a:schemeClr val="accent3"/>
              </a:buClr>
              <a:buFont typeface="Georgia"/>
              <a:buChar char="•"/>
              <a:defRPr/>
            </a:pPr>
            <a:r>
              <a:rPr lang="el-GR" dirty="0" smtClean="0"/>
              <a:t>Αποτέλεσμα  συνεργασίας όλων των εμπλεκομένων μερών(επιστημονική κοινότητα, επαγγελματίες υγείας, πολιτεία, οργανώσεις ασθενών)</a:t>
            </a:r>
          </a:p>
          <a:p>
            <a:pPr marL="365760" indent="-256032" fontAlgn="auto">
              <a:spcAft>
                <a:spcPts val="0"/>
              </a:spcAft>
              <a:buClr>
                <a:schemeClr val="accent3"/>
              </a:buClr>
              <a:buFont typeface="Georgia"/>
              <a:buChar char="•"/>
              <a:defRPr/>
            </a:pPr>
            <a:r>
              <a:rPr lang="el-GR" dirty="0" smtClean="0"/>
              <a:t>Σύντομο </a:t>
            </a:r>
            <a:r>
              <a:rPr lang="en-US" dirty="0" smtClean="0"/>
              <a:t>,</a:t>
            </a:r>
            <a:r>
              <a:rPr lang="el-GR" dirty="0" smtClean="0"/>
              <a:t> κατανοητό</a:t>
            </a:r>
            <a:r>
              <a:rPr lang="en-US" dirty="0" smtClean="0"/>
              <a:t>  </a:t>
            </a:r>
            <a:r>
              <a:rPr lang="el-GR" dirty="0" smtClean="0"/>
              <a:t>και υλοποιήσιμο</a:t>
            </a:r>
          </a:p>
          <a:p>
            <a:pPr marL="365760" indent="-256032" fontAlgn="auto">
              <a:spcAft>
                <a:spcPts val="0"/>
              </a:spcAft>
              <a:buClr>
                <a:schemeClr val="accent3"/>
              </a:buClr>
              <a:buFont typeface="Georgia"/>
              <a:buChar char="•"/>
              <a:defRPr/>
            </a:pPr>
            <a:r>
              <a:rPr lang="el-GR" dirty="0" smtClean="0"/>
              <a:t>Συγκεκριμένους  ξεκάθαρους άξονες δράσης</a:t>
            </a:r>
          </a:p>
          <a:p>
            <a:pPr marL="365760" indent="-256032" fontAlgn="auto">
              <a:spcAft>
                <a:spcPts val="0"/>
              </a:spcAft>
              <a:buClr>
                <a:schemeClr val="accent3"/>
              </a:buClr>
              <a:buFont typeface="Georgia"/>
              <a:buChar char="•"/>
              <a:defRPr/>
            </a:pPr>
            <a:r>
              <a:rPr lang="el-GR" dirty="0" smtClean="0"/>
              <a:t>Φορείς υλοποίησης τους και ανάλυση κόστους</a:t>
            </a:r>
          </a:p>
          <a:p>
            <a:pPr marL="365760" indent="-256032" fontAlgn="auto">
              <a:spcAft>
                <a:spcPts val="0"/>
              </a:spcAft>
              <a:buClr>
                <a:schemeClr val="accent3"/>
              </a:buClr>
              <a:buFont typeface="Georgia"/>
              <a:buChar char="•"/>
              <a:defRPr/>
            </a:pPr>
            <a:r>
              <a:rPr lang="el-GR" dirty="0" smtClean="0"/>
              <a:t>Συγκεκριμένα χρονοδιαγράμματα</a:t>
            </a:r>
          </a:p>
          <a:p>
            <a:pPr marL="365760" indent="-256032" fontAlgn="auto">
              <a:spcAft>
                <a:spcPts val="0"/>
              </a:spcAft>
              <a:buClr>
                <a:schemeClr val="accent3"/>
              </a:buClr>
              <a:buFont typeface="Georgia"/>
              <a:buChar char="•"/>
              <a:defRPr/>
            </a:pPr>
            <a:r>
              <a:rPr lang="el-GR" u="sng" dirty="0" smtClean="0"/>
              <a:t>Έλεγχος υλοποίησης </a:t>
            </a:r>
            <a:r>
              <a:rPr lang="en-US" u="sng" dirty="0" smtClean="0"/>
              <a:t>,</a:t>
            </a:r>
            <a:r>
              <a:rPr lang="el-GR" u="sng" dirty="0" smtClean="0"/>
              <a:t> εφαρμογής</a:t>
            </a:r>
            <a:r>
              <a:rPr lang="en-US" u="sng" dirty="0" smtClean="0"/>
              <a:t> </a:t>
            </a:r>
            <a:r>
              <a:rPr lang="el-GR" u="sng" dirty="0" smtClean="0"/>
              <a:t>και αξιολόγηση.</a:t>
            </a:r>
            <a:endParaRPr lang="el-GR"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628800"/>
          </a:xfrm>
        </p:spPr>
        <p:txBody>
          <a:bodyPr>
            <a:normAutofit fontScale="90000"/>
          </a:bodyPr>
          <a:lstStyle/>
          <a:p>
            <a:r>
              <a:rPr lang="el-GR" sz="3100" dirty="0" smtClean="0"/>
              <a:t/>
            </a:r>
            <a:br>
              <a:rPr lang="el-GR" sz="3100" dirty="0" smtClean="0"/>
            </a:br>
            <a:r>
              <a:rPr lang="el-GR" sz="3100" b="1" dirty="0" smtClean="0"/>
              <a:t>ΕΘΝΙΚΟ ΣΧΕΔΙΟ ΔΡΑΣΗΣ ΓΙΑ </a:t>
            </a:r>
            <a:r>
              <a:rPr lang="el-GR" sz="3100" b="1" dirty="0" smtClean="0"/>
              <a:t>ΤΙΣ ΡΕΥΜΑΤΙΚΕΣ ΠΑΘΗΣΕΙΣ</a:t>
            </a:r>
            <a:r>
              <a:rPr lang="el-GR" sz="3100" dirty="0" smtClean="0"/>
              <a:t/>
            </a:r>
            <a:br>
              <a:rPr lang="el-GR" sz="3100" dirty="0" smtClean="0"/>
            </a:br>
            <a:r>
              <a:rPr lang="el-GR" sz="3100" b="1" dirty="0" smtClean="0"/>
              <a:t>2015-2019</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25000" lnSpcReduction="20000"/>
          </a:bodyPr>
          <a:lstStyle/>
          <a:p>
            <a:pPr>
              <a:buNone/>
            </a:pPr>
            <a:r>
              <a:rPr lang="el-GR" b="1" dirty="0" smtClean="0"/>
              <a:t>        </a:t>
            </a:r>
            <a:r>
              <a:rPr lang="el-GR" sz="8000" b="1" dirty="0" smtClean="0"/>
              <a:t>ΣΥΝΤΑΚΤΕΣ </a:t>
            </a:r>
            <a:r>
              <a:rPr lang="el-GR" sz="8000" b="1" dirty="0" smtClean="0"/>
              <a:t>ΤΟΥ ΕΘΝΙΚΟΥ ΣΧΕΔΙΟΥ ΔΡΑΣΗΣ</a:t>
            </a:r>
            <a:endParaRPr lang="el-GR" sz="8000" dirty="0" smtClean="0"/>
          </a:p>
          <a:p>
            <a:pPr>
              <a:buNone/>
            </a:pPr>
            <a:r>
              <a:rPr lang="el-GR" sz="8000" b="1" dirty="0" smtClean="0"/>
              <a:t>    ΓΙΑ </a:t>
            </a:r>
            <a:r>
              <a:rPr lang="el-GR" sz="8000" b="1" dirty="0" smtClean="0"/>
              <a:t>ΤΙΣ ΡΕΥΜΑΤΙΚΕΣ ΠΑΘΗΣΕΙΣ</a:t>
            </a:r>
            <a:endParaRPr lang="el-GR" sz="8000" dirty="0" smtClean="0"/>
          </a:p>
          <a:p>
            <a:pPr>
              <a:buNone/>
            </a:pPr>
            <a:r>
              <a:rPr lang="el-GR" sz="8000" b="1" dirty="0" smtClean="0"/>
              <a:t> </a:t>
            </a:r>
            <a:endParaRPr lang="el-GR" sz="8000" dirty="0" smtClean="0"/>
          </a:p>
          <a:p>
            <a:pPr lvl="0">
              <a:buFont typeface="Wingdings" pitchFamily="2" charset="2"/>
              <a:buChar char="v"/>
            </a:pPr>
            <a:r>
              <a:rPr lang="el-GR" sz="8000" b="1" dirty="0" smtClean="0"/>
              <a:t>Η Ελληνική Ρευματολογική Εταιρεία &amp; Επαγγελματική Ένωση Ρευματολόγων Ελλάδος (Ε.Ρ.Ε. - ΕΠ.Ε.Ρ.Ε.)</a:t>
            </a:r>
            <a:endParaRPr lang="el-GR" sz="8000" dirty="0" smtClean="0"/>
          </a:p>
          <a:p>
            <a:pPr>
              <a:buNone/>
            </a:pPr>
            <a:r>
              <a:rPr lang="el-GR" sz="8000" b="1" dirty="0" smtClean="0"/>
              <a:t> </a:t>
            </a:r>
            <a:endParaRPr lang="el-GR" sz="8000" dirty="0" smtClean="0"/>
          </a:p>
          <a:p>
            <a:pPr lvl="0">
              <a:buFont typeface="Wingdings" pitchFamily="2" charset="2"/>
              <a:buChar char="v"/>
            </a:pPr>
            <a:r>
              <a:rPr lang="el-GR" sz="8000" b="1" dirty="0" smtClean="0"/>
              <a:t>Οι Ενώσεις Ατόμων με Ρευματικές Παθήσεις</a:t>
            </a:r>
            <a:r>
              <a:rPr lang="el-GR" sz="8000" b="1" dirty="0" smtClean="0"/>
              <a:t>:</a:t>
            </a:r>
          </a:p>
          <a:p>
            <a:pPr lvl="0">
              <a:buFont typeface="Wingdings" pitchFamily="2" charset="2"/>
              <a:buChar char="v"/>
            </a:pPr>
            <a:endParaRPr lang="el-GR" sz="8000" dirty="0" smtClean="0"/>
          </a:p>
          <a:p>
            <a:pPr lvl="0">
              <a:buFont typeface="Wingdings" pitchFamily="2" charset="2"/>
              <a:buChar char="Ø"/>
            </a:pPr>
            <a:r>
              <a:rPr lang="el-GR" sz="8000" dirty="0" smtClean="0"/>
              <a:t>Ελληνική Εταιρεία </a:t>
            </a:r>
            <a:r>
              <a:rPr lang="el-GR" sz="8000" dirty="0" err="1" smtClean="0"/>
              <a:t>Αντιρευματικού</a:t>
            </a:r>
            <a:r>
              <a:rPr lang="el-GR" sz="8000" dirty="0" smtClean="0"/>
              <a:t> Αγώνα (ΕΛ.Ε.ΑΝ.Α.)</a:t>
            </a:r>
          </a:p>
          <a:p>
            <a:pPr lvl="0">
              <a:buFont typeface="Wingdings" pitchFamily="2" charset="2"/>
              <a:buChar char="Ø"/>
            </a:pPr>
            <a:r>
              <a:rPr lang="el-GR" sz="8000" dirty="0" smtClean="0"/>
              <a:t>Σύλλογος Γονέων και Κηδεμόνων των Παιδιών με Χρόνιες Ρευματοπάθειες </a:t>
            </a:r>
          </a:p>
          <a:p>
            <a:pPr lvl="0">
              <a:buFont typeface="Wingdings" pitchFamily="2" charset="2"/>
              <a:buChar char="Ø"/>
            </a:pPr>
            <a:r>
              <a:rPr lang="el-GR" sz="8000" dirty="0" smtClean="0"/>
              <a:t>Σύλλογος Ρευματοπαθών Κρήτης</a:t>
            </a:r>
          </a:p>
          <a:p>
            <a:pPr lvl="0">
              <a:buFont typeface="Wingdings" pitchFamily="2" charset="2"/>
              <a:buChar char="Ø"/>
            </a:pPr>
            <a:r>
              <a:rPr lang="el-GR" sz="8000" dirty="0" smtClean="0"/>
              <a:t>Δωδεκανησιακός Σύλλογος </a:t>
            </a:r>
            <a:r>
              <a:rPr lang="el-GR" sz="8000" dirty="0" err="1" smtClean="0"/>
              <a:t>Αυτοανόσων</a:t>
            </a:r>
            <a:r>
              <a:rPr lang="el-GR" sz="8000" dirty="0" smtClean="0"/>
              <a:t> Νοσημάτων Αρθρίτιδας και Λύκου «ΘΑΛΕΙΑ» </a:t>
            </a:r>
          </a:p>
          <a:p>
            <a:pPr lvl="0">
              <a:buFont typeface="Wingdings" pitchFamily="2" charset="2"/>
              <a:buChar char="Ø"/>
            </a:pPr>
            <a:r>
              <a:rPr lang="el-GR" sz="8000" dirty="0" smtClean="0"/>
              <a:t>Σύλλογος Γονέων Παιδιών με Ρευματοπάθεια (Αθήνα) </a:t>
            </a:r>
          </a:p>
          <a:p>
            <a:pPr>
              <a:buNone/>
            </a:pPr>
            <a:r>
              <a:rPr lang="el-GR" b="1" dirty="0" smtClean="0"/>
              <a:t> </a:t>
            </a:r>
            <a:endParaRPr lang="el-GR" dirty="0" smtClean="0"/>
          </a:p>
          <a:p>
            <a:pPr>
              <a:buNone/>
            </a:pPr>
            <a:r>
              <a:rPr lang="el-GR" b="1" dirty="0" smtClean="0"/>
              <a:t> </a:t>
            </a:r>
            <a:endParaRPr lang="el-GR" dirty="0" smtClean="0"/>
          </a:p>
          <a:p>
            <a:pPr>
              <a:buNone/>
            </a:pPr>
            <a:r>
              <a:rPr lang="el-GR" b="1" dirty="0" smtClean="0"/>
              <a:t> </a:t>
            </a:r>
            <a:endParaRPr lang="el-GR"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60648"/>
            <a:ext cx="8229600" cy="5865515"/>
          </a:xfrm>
        </p:spPr>
        <p:txBody>
          <a:bodyPr>
            <a:normAutofit fontScale="85000" lnSpcReduction="10000"/>
          </a:bodyPr>
          <a:lstStyle/>
          <a:p>
            <a:r>
              <a:rPr lang="el-GR" u="sng" dirty="0" smtClean="0"/>
              <a:t>28/5/2014  - </a:t>
            </a:r>
            <a:r>
              <a:rPr lang="en-US" u="sng" dirty="0" smtClean="0"/>
              <a:t>Forum </a:t>
            </a:r>
            <a:r>
              <a:rPr lang="el-GR" u="sng" dirty="0" smtClean="0"/>
              <a:t>για την σύνταξη Ε.Σ.Δ</a:t>
            </a:r>
            <a:r>
              <a:rPr lang="el-GR" dirty="0" smtClean="0"/>
              <a:t>.</a:t>
            </a:r>
          </a:p>
          <a:p>
            <a:pPr>
              <a:buNone/>
            </a:pPr>
            <a:r>
              <a:rPr lang="el-GR" dirty="0" smtClean="0"/>
              <a:t>   Πρώτη συζήτηση για την αναγκαιότητα, την ανάλυση στόχων με συμμετοχή οργανώσεων ασθενών, επιστημονικής κοινότητας και άλλων φορέων </a:t>
            </a:r>
          </a:p>
          <a:p>
            <a:r>
              <a:rPr lang="en-US" u="sng" dirty="0" smtClean="0"/>
              <a:t>11/12/2014</a:t>
            </a:r>
            <a:r>
              <a:rPr lang="el-GR" u="sng" dirty="0" smtClean="0"/>
              <a:t>- </a:t>
            </a:r>
            <a:r>
              <a:rPr lang="en-US" u="sng" dirty="0" smtClean="0"/>
              <a:t>24o </a:t>
            </a:r>
            <a:r>
              <a:rPr lang="el-GR" u="sng" dirty="0" smtClean="0"/>
              <a:t>Συνέδριο Ρευματολογίας</a:t>
            </a:r>
          </a:p>
          <a:p>
            <a:pPr>
              <a:buNone/>
            </a:pPr>
            <a:r>
              <a:rPr lang="el-GR" dirty="0" smtClean="0"/>
              <a:t>    Παρουσίαση </a:t>
            </a:r>
            <a:r>
              <a:rPr lang="el-GR" dirty="0"/>
              <a:t>των τελικών κειμένων των αξόνων δράσης για το </a:t>
            </a:r>
            <a:r>
              <a:rPr lang="el-GR" dirty="0" smtClean="0"/>
              <a:t>Ε.Σ.Δ. </a:t>
            </a:r>
            <a:r>
              <a:rPr lang="el-GR" dirty="0"/>
              <a:t>Το τελικό κείμενο </a:t>
            </a:r>
            <a:r>
              <a:rPr lang="el-GR" dirty="0" smtClean="0"/>
              <a:t> τέθηκε </a:t>
            </a:r>
            <a:r>
              <a:rPr lang="el-GR" dirty="0"/>
              <a:t>σε δημόσια </a:t>
            </a:r>
            <a:r>
              <a:rPr lang="el-GR" dirty="0" smtClean="0"/>
              <a:t>διαβούλευση στις ιστοσελίδες ΕΡΕ-ΕΠΕΡΕ και οργανώσεων ασθενών.</a:t>
            </a:r>
          </a:p>
          <a:p>
            <a:r>
              <a:rPr lang="el-GR" dirty="0" smtClean="0"/>
              <a:t>29/11/2015 -</a:t>
            </a:r>
            <a:r>
              <a:rPr lang="el-GR" u="sng" dirty="0" smtClean="0"/>
              <a:t>FORUM STAKEHOLDERS για τις Ρευματικές παθήσεις </a:t>
            </a:r>
          </a:p>
          <a:p>
            <a:pPr>
              <a:buNone/>
            </a:pPr>
            <a:r>
              <a:rPr lang="el-GR" dirty="0" smtClean="0"/>
              <a:t>    Επεξεργασία των ομάδων εργασίας ανά άξονα δράσης των προτεραιοτήτων και ορισμός χρονοδιαγράμματος. </a:t>
            </a:r>
            <a:endParaRPr lang="en-US" dirty="0" smtClean="0"/>
          </a:p>
          <a:p>
            <a:r>
              <a:rPr lang="el-GR" u="sng" dirty="0" smtClean="0"/>
              <a:t>26/1/2016 – Έγκριση του Ε.Σ.Δ. από το ΚΕΣΥ </a:t>
            </a:r>
            <a:endParaRPr lang="el-GR"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TotalTime>
  <Words>751</Words>
  <Application>Microsoft Office PowerPoint</Application>
  <PresentationFormat>Προβολή στην οθόνη (4:3)</PresentationFormat>
  <Paragraphs>89</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Διαφάνεια 1</vt:lpstr>
      <vt:lpstr>Η ανάγκη</vt:lpstr>
      <vt:lpstr>Διαφάνεια 3</vt:lpstr>
      <vt:lpstr>Διαφάνεια 4</vt:lpstr>
      <vt:lpstr>Διαφάνεια 5</vt:lpstr>
      <vt:lpstr>Διαφάνεια 6</vt:lpstr>
      <vt:lpstr>Χαρακτηριστικά ενός αποτελεσματικού και ολοκληρωμένου Εθνικού Σχεδίου Δράσης </vt:lpstr>
      <vt:lpstr> ΕΘΝΙΚΟ ΣΧΕΔΙΟ ΔΡΑΣΗΣ ΓΙΑ ΤΙΣ ΡΕΥΜΑΤΙΚΕΣ ΠΑΘΗΣΕΙΣ 2015-2019 </vt:lpstr>
      <vt:lpstr>Διαφάνεια 9</vt:lpstr>
      <vt:lpstr>Προτεραιότητες –ιεραρχήσεις ανά άξονα δράσης</vt:lpstr>
      <vt:lpstr>Προτεραιότητες –ιεραρχήσεις ανά άξονα δράσης</vt:lpstr>
      <vt:lpstr>Προτεραιότητες –ιεραρχήσεις ανά άξονα δράσης </vt:lpstr>
      <vt:lpstr>Αναμενόμενα αποτελέσματα από ένα επιτυχημένο Σχέδιο Δράσης</vt:lpstr>
      <vt:lpstr>Διαφάνεια 14</vt:lpstr>
      <vt:lpstr>   Ευχαριστώ για την προσοχή σας!</vt:lpstr>
      <vt:lpstr>Διαφάνεια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46</cp:revision>
  <dcterms:created xsi:type="dcterms:W3CDTF">2016-05-09T18:17:26Z</dcterms:created>
  <dcterms:modified xsi:type="dcterms:W3CDTF">2016-10-26T17:00:27Z</dcterms:modified>
</cp:coreProperties>
</file>