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59" r:id="rId4"/>
    <p:sldId id="285" r:id="rId5"/>
    <p:sldId id="286" r:id="rId6"/>
    <p:sldId id="296" r:id="rId7"/>
    <p:sldId id="261" r:id="rId8"/>
    <p:sldId id="297" r:id="rId9"/>
    <p:sldId id="263" r:id="rId10"/>
    <p:sldId id="264" r:id="rId11"/>
    <p:sldId id="265" r:id="rId12"/>
    <p:sldId id="266" r:id="rId13"/>
    <p:sldId id="267" r:id="rId14"/>
    <p:sldId id="268" r:id="rId15"/>
    <p:sldId id="29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251215125887044E-2"/>
          <c:y val="3.0831228624714966E-2"/>
          <c:w val="0.94374878487411362"/>
          <c:h val="0.691075247411437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RA</c:v>
                </c:pt>
                <c:pt idx="1">
                  <c:v>AS</c:v>
                </c:pt>
                <c:pt idx="2">
                  <c:v>PsA</c:v>
                </c:pt>
                <c:pt idx="3">
                  <c:v>SpA</c:v>
                </c:pt>
                <c:pt idx="4">
                  <c:v>Eyes</c:v>
                </c:pt>
                <c:pt idx="5">
                  <c:v>Adamantiade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33</c:v>
                </c:pt>
                <c:pt idx="2">
                  <c:v>16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736960"/>
        <c:axId val="5373952"/>
        <c:axId val="0"/>
      </c:bar3DChart>
      <c:catAx>
        <c:axId val="3373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5373952"/>
        <c:crosses val="autoZero"/>
        <c:auto val="1"/>
        <c:lblAlgn val="ctr"/>
        <c:lblOffset val="100"/>
        <c:noMultiLvlLbl val="0"/>
      </c:catAx>
      <c:valAx>
        <c:axId val="53739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1" dirty="0" smtClean="0"/>
                  <a:t>%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3.2686886361427212E-5"/>
              <c:y val="1.566755354830287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73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3AA9-E140-43D6-A930-8B963591225F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0B7-1B4F-48B4-AB05-6396BD2C2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Inflectra</a:t>
            </a:r>
            <a:r>
              <a:rPr lang="en-US" dirty="0" smtClean="0"/>
              <a:t>’ - </a:t>
            </a:r>
            <a:r>
              <a:rPr lang="el-GR" dirty="0" smtClean="0"/>
              <a:t>Εμπειρία στην Κύπρο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103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 Joseph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Crete October 2016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 : Θ      </a:t>
            </a:r>
            <a:endParaRPr lang="en-US" dirty="0"/>
          </a:p>
        </p:txBody>
      </p:sp>
      <p:pic>
        <p:nvPicPr>
          <p:cNvPr id="1027" name="Picture 3" descr="C:\Users\j.joseph\Desktop\Snips\Snip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782482" cy="3943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Προηγούμενος βιολογικός παράγοντας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52936"/>
            <a:ext cx="8229600" cy="4525963"/>
          </a:xfrm>
        </p:spPr>
        <p:txBody>
          <a:bodyPr/>
          <a:lstStyle/>
          <a:p>
            <a:r>
              <a:rPr lang="en-US" dirty="0" smtClean="0"/>
              <a:t>~ 90% Biologic ‘naïve’…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.joseph\Desktop\Snips\Start dat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552728" cy="480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.joseph\Desktop\Snips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998301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Πόσο καιρό </a:t>
            </a:r>
            <a:r>
              <a:rPr lang="el-GR" dirty="0" smtClean="0"/>
              <a:t>το παίρνει;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520241" cy="28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.joseph\Desktop\Dartmoor 2016\20160719_164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369" y="836712"/>
            <a:ext cx="9424369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Διακοπή φαρμάκου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Διάρκεια θεραπείας πριν την διακοπή</a:t>
            </a:r>
            <a:endParaRPr lang="en-US" dirty="0"/>
          </a:p>
        </p:txBody>
      </p:sp>
      <p:pic>
        <p:nvPicPr>
          <p:cNvPr id="1026" name="Picture 2" descr="C:\Users\j.joseph\Desktop\Snips\Time taken B4 stoppi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8271586" cy="325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j.joseph\Desktop\Snips\reason for stopping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57" y="1406666"/>
            <a:ext cx="8837295" cy="389454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Άλλοι λόγοι διακοπής (11):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Πνευμονική </a:t>
            </a:r>
            <a:r>
              <a:rPr lang="el-GR" dirty="0" err="1" smtClean="0"/>
              <a:t>ίνωση</a:t>
            </a:r>
            <a:r>
              <a:rPr lang="el-GR" dirty="0" smtClean="0"/>
              <a:t> (1)</a:t>
            </a:r>
          </a:p>
          <a:p>
            <a:r>
              <a:rPr lang="el-GR" dirty="0" smtClean="0"/>
              <a:t>Διαδικαστικά / κόστος / άλλες αιτίες (7)</a:t>
            </a:r>
          </a:p>
          <a:p>
            <a:r>
              <a:rPr lang="el-GR" dirty="0" smtClean="0"/>
              <a:t>Διερεύνηση νεοπλασίας Θυρεοειδούς (1)</a:t>
            </a:r>
          </a:p>
          <a:p>
            <a:r>
              <a:rPr lang="el-GR" dirty="0" smtClean="0"/>
              <a:t>‘ Άσχετοι λόγοι’  (2)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6124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Remicade</a:t>
            </a:r>
            <a:r>
              <a:rPr lang="en-US" dirty="0" smtClean="0"/>
              <a:t> </a:t>
            </a:r>
            <a:r>
              <a:rPr lang="en-US" dirty="0"/>
              <a:t>(infliximab) has been authorized in the EU since 1999 and recorded European sales of almost €2 billion in </a:t>
            </a:r>
            <a:r>
              <a:rPr lang="en-US" dirty="0" smtClean="0"/>
              <a:t>2013</a:t>
            </a:r>
          </a:p>
          <a:p>
            <a:r>
              <a:rPr lang="en-US" dirty="0" err="1" smtClean="0"/>
              <a:t>Inflectra</a:t>
            </a:r>
            <a:r>
              <a:rPr lang="en-US" dirty="0" smtClean="0"/>
              <a:t> </a:t>
            </a:r>
            <a:r>
              <a:rPr lang="en-US" dirty="0"/>
              <a:t>received its license from the EC in September </a:t>
            </a:r>
            <a:r>
              <a:rPr lang="en-US" dirty="0" smtClean="0"/>
              <a:t>2013</a:t>
            </a:r>
          </a:p>
          <a:p>
            <a:r>
              <a:rPr lang="en-US" dirty="0" err="1"/>
              <a:t>Inflectra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launched in Central </a:t>
            </a:r>
            <a:r>
              <a:rPr lang="en-US" dirty="0"/>
              <a:t>and Eastern Europe, and some smaller Western European markets due to earlier patent </a:t>
            </a:r>
            <a:r>
              <a:rPr lang="en-US" dirty="0" smtClean="0"/>
              <a:t>expiry</a:t>
            </a:r>
          </a:p>
          <a:p>
            <a:r>
              <a:rPr lang="en-US" dirty="0" smtClean="0"/>
              <a:t>Now rest of Europe (total of 24countries)</a:t>
            </a:r>
          </a:p>
          <a:p>
            <a:r>
              <a:rPr lang="en-US" dirty="0" smtClean="0"/>
              <a:t>Available in 31 countries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Plan to launch in USA in Oct/Nov although a fight is going 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pic>
        <p:nvPicPr>
          <p:cNvPr id="2050" name="Picture 2" descr="C:\Users\j.joseph\Desktop\Snips\Side effect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41048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Συγκεκριμένα…</a:t>
            </a:r>
            <a:endParaRPr lang="en-US" dirty="0"/>
          </a:p>
        </p:txBody>
      </p:sp>
      <p:pic>
        <p:nvPicPr>
          <p:cNvPr id="3074" name="Picture 2" descr="C:\Users\j.joseph\Desktop\Snips\Specific side effect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775177" cy="374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Λοιμώξεις (8)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Ανώτερου αναπνευστικού (2)</a:t>
            </a:r>
          </a:p>
          <a:p>
            <a:r>
              <a:rPr lang="el-GR" dirty="0" smtClean="0"/>
              <a:t>Έρπις Ζωστήρας (2)</a:t>
            </a:r>
          </a:p>
          <a:p>
            <a:r>
              <a:rPr lang="el-GR" dirty="0" smtClean="0"/>
              <a:t>Ιγμορίτιδα</a:t>
            </a:r>
          </a:p>
          <a:p>
            <a:r>
              <a:rPr lang="el-GR" dirty="0" smtClean="0"/>
              <a:t>Δάκτυλο ποδός </a:t>
            </a:r>
          </a:p>
          <a:p>
            <a:r>
              <a:rPr lang="el-GR" dirty="0" smtClean="0"/>
              <a:t>Ουρολοίμωξη</a:t>
            </a:r>
          </a:p>
          <a:p>
            <a:r>
              <a:rPr lang="el-GR" dirty="0" smtClean="0"/>
              <a:t>Γαστρεντερίτιδα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‘ Άλλες ‘   παρενέργειες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Ηπατική δυσλειτουργία (2)</a:t>
            </a:r>
          </a:p>
          <a:p>
            <a:r>
              <a:rPr lang="el-GR" dirty="0" smtClean="0"/>
              <a:t>Νεφρική</a:t>
            </a:r>
          </a:p>
          <a:p>
            <a:r>
              <a:rPr lang="el-GR" dirty="0" smtClean="0"/>
              <a:t>‘Οστικά άλγη’</a:t>
            </a:r>
          </a:p>
          <a:p>
            <a:r>
              <a:rPr lang="el-GR" dirty="0" smtClean="0"/>
              <a:t>Υπέρταση +Ταχυκαρδία</a:t>
            </a:r>
          </a:p>
          <a:p>
            <a:r>
              <a:rPr lang="el-GR" dirty="0" smtClean="0"/>
              <a:t>Ψωρίαση</a:t>
            </a:r>
          </a:p>
          <a:p>
            <a:r>
              <a:rPr lang="el-GR" dirty="0" smtClean="0"/>
              <a:t>Μυοσίτιδα</a:t>
            </a:r>
          </a:p>
          <a:p>
            <a:r>
              <a:rPr lang="el-GR" dirty="0" smtClean="0"/>
              <a:t>Κατάθλιψη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Γνώριζε ο ασθενής πως έπαιρνε βιοομοειδές;</a:t>
            </a:r>
            <a:endParaRPr lang="en-US" dirty="0"/>
          </a:p>
        </p:txBody>
      </p:sp>
      <p:pic>
        <p:nvPicPr>
          <p:cNvPr id="2050" name="Picture 2" descr="C:\Users\j.joseph\Desktop\Snips\Known that its biosimilar.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97467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πληροφορήθηκε;</a:t>
            </a:r>
            <a:endParaRPr lang="en-US" dirty="0"/>
          </a:p>
        </p:txBody>
      </p:sp>
      <p:pic>
        <p:nvPicPr>
          <p:cNvPr id="3074" name="Picture 2" descr="C:\Users\j.joseph\Desktop\Snips\Info on biosimila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25400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Είχε αντίρρηση;</a:t>
            </a:r>
            <a:endParaRPr lang="en-US" dirty="0"/>
          </a:p>
        </p:txBody>
      </p:sp>
      <p:pic>
        <p:nvPicPr>
          <p:cNvPr id="4098" name="Picture 2" descr="C:\Users\j.joseph\Desktop\Snips\Problem with biosimila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988840"/>
            <a:ext cx="10387937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Ανησυχίες ασθενών για το φάρμακο</a:t>
            </a:r>
            <a:endParaRPr lang="en-US" dirty="0"/>
          </a:p>
        </p:txBody>
      </p:sp>
      <p:pic>
        <p:nvPicPr>
          <p:cNvPr id="1026" name="Picture 2" descr="C:\Users\j.joseph\Desktop\Snips\Concern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153" y="2672390"/>
            <a:ext cx="6763694" cy="238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.joseph\Desktop\Snips\Patient satisfac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44824"/>
            <a:ext cx="958832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Πόσο ευχαριστημένος ήταν ο ιατρός για κάθε ασθενή;</a:t>
            </a:r>
            <a:endParaRPr lang="en-US" dirty="0"/>
          </a:p>
        </p:txBody>
      </p:sp>
      <p:pic>
        <p:nvPicPr>
          <p:cNvPr id="3074" name="Picture 2" descr="C:\Users\j.joseph\Desktop\Snips\Doctor satisfac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463" y="1700808"/>
            <a:ext cx="10727182" cy="410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09758"/>
            <a:ext cx="8229600" cy="61206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Cyprus – since 2014</a:t>
            </a:r>
          </a:p>
          <a:p>
            <a:r>
              <a:rPr lang="en-US" dirty="0" smtClean="0"/>
              <a:t>We all had / have concerns (13/14 rheumatologists had concerns in 2014)</a:t>
            </a:r>
          </a:p>
          <a:p>
            <a:r>
              <a:rPr lang="en-US" dirty="0" smtClean="0"/>
              <a:t>REK – consensus statement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fought to keep existing patients on ‘</a:t>
            </a:r>
            <a:r>
              <a:rPr lang="en-US" dirty="0" err="1" smtClean="0"/>
              <a:t>Remicade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We accepted all new patients to go on </a:t>
            </a:r>
            <a:r>
              <a:rPr lang="en-US" dirty="0" err="1" smtClean="0"/>
              <a:t>biosimilar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Company</a:t>
            </a:r>
            <a:r>
              <a:rPr lang="en-US" dirty="0" smtClean="0"/>
              <a:t> – rather non-existent (info, support, financial issues)</a:t>
            </a:r>
          </a:p>
          <a:p>
            <a:r>
              <a:rPr lang="en-US" dirty="0"/>
              <a:t>D</a:t>
            </a:r>
            <a:r>
              <a:rPr lang="en-US" dirty="0" smtClean="0"/>
              <a:t>ealt with pharmaceutical services and that was it!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Summary – </a:t>
            </a:r>
            <a:r>
              <a:rPr lang="en-US" b="1" dirty="0" err="1" smtClean="0">
                <a:solidFill>
                  <a:srgbClr val="0070C0"/>
                </a:solidFill>
              </a:rPr>
              <a:t>Inflectra</a:t>
            </a:r>
            <a:r>
              <a:rPr lang="en-US" b="1" dirty="0" smtClean="0">
                <a:solidFill>
                  <a:srgbClr val="0070C0"/>
                </a:solidFill>
              </a:rPr>
              <a:t> available since 2014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160 pts</a:t>
            </a:r>
          </a:p>
          <a:p>
            <a:r>
              <a:rPr lang="en-US" b="1" dirty="0" smtClean="0"/>
              <a:t>40% RA, 56% </a:t>
            </a:r>
            <a:r>
              <a:rPr lang="en-US" b="1" dirty="0" err="1" smtClean="0"/>
              <a:t>SpA</a:t>
            </a:r>
            <a:r>
              <a:rPr lang="en-US" b="1" dirty="0" smtClean="0"/>
              <a:t>, (+  a few eyes + </a:t>
            </a:r>
            <a:r>
              <a:rPr lang="en-US" b="1" dirty="0" err="1" smtClean="0"/>
              <a:t>Behcet’s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90% Biologic naïve</a:t>
            </a:r>
          </a:p>
          <a:p>
            <a:r>
              <a:rPr lang="en-US" b="1" dirty="0" smtClean="0"/>
              <a:t>2/3 continuing on ‘</a:t>
            </a:r>
            <a:r>
              <a:rPr lang="en-US" b="1" dirty="0" err="1" smtClean="0"/>
              <a:t>Inflectra</a:t>
            </a:r>
            <a:r>
              <a:rPr lang="en-US" b="1" dirty="0" smtClean="0"/>
              <a:t>’</a:t>
            </a:r>
          </a:p>
          <a:p>
            <a:r>
              <a:rPr lang="en-US" b="1" dirty="0" smtClean="0"/>
              <a:t>Taking it 		25% over a year</a:t>
            </a:r>
          </a:p>
          <a:p>
            <a:pPr>
              <a:buNone/>
            </a:pPr>
            <a:r>
              <a:rPr lang="en-US" b="1" dirty="0" smtClean="0"/>
              <a:t>				25% 6 -12 months</a:t>
            </a:r>
          </a:p>
          <a:p>
            <a:pPr>
              <a:buNone/>
            </a:pPr>
            <a:r>
              <a:rPr lang="en-US" b="1" dirty="0" smtClean="0"/>
              <a:t>				25% 1-6 months</a:t>
            </a:r>
          </a:p>
          <a:p>
            <a:pPr>
              <a:buNone/>
            </a:pPr>
            <a:r>
              <a:rPr lang="en-US" b="1" dirty="0" smtClean="0"/>
              <a:t>				25% less than 3 months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Διακοπή</a:t>
            </a:r>
            <a:r>
              <a:rPr lang="en-US" b="1" dirty="0" smtClean="0">
                <a:solidFill>
                  <a:srgbClr val="0070C0"/>
                </a:solidFill>
              </a:rPr>
              <a:t> (34%)</a:t>
            </a:r>
            <a:r>
              <a:rPr lang="el-GR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9% σε λιγότερο από 1 μήνα</a:t>
            </a:r>
          </a:p>
          <a:p>
            <a:r>
              <a:rPr lang="el-GR" b="1" dirty="0" smtClean="0"/>
              <a:t>56% σε 1-6 μήνες</a:t>
            </a:r>
          </a:p>
          <a:p>
            <a:r>
              <a:rPr lang="el-GR" b="1" dirty="0" smtClean="0"/>
              <a:t>18% σε περισσότερο από 1 χρόνο</a:t>
            </a:r>
          </a:p>
          <a:p>
            <a:endParaRPr lang="el-GR" b="1" dirty="0" smtClean="0"/>
          </a:p>
          <a:p>
            <a:r>
              <a:rPr lang="el-GR" b="1" u="sng" dirty="0" smtClean="0"/>
              <a:t>Λόγοι</a:t>
            </a:r>
            <a:r>
              <a:rPr lang="en-US" b="1" u="sng" dirty="0" smtClean="0"/>
              <a:t> </a:t>
            </a:r>
            <a:r>
              <a:rPr lang="el-GR" b="1" u="sng" dirty="0" smtClean="0"/>
              <a:t>διακοπής:</a:t>
            </a:r>
          </a:p>
          <a:p>
            <a:pPr>
              <a:buNone/>
            </a:pPr>
            <a:r>
              <a:rPr lang="el-GR" b="1" dirty="0" smtClean="0"/>
              <a:t>	30% Παρενέργειες  </a:t>
            </a:r>
          </a:p>
          <a:p>
            <a:pPr>
              <a:buNone/>
            </a:pPr>
            <a:r>
              <a:rPr lang="el-GR" b="1" dirty="0" smtClean="0"/>
              <a:t>	22% </a:t>
            </a:r>
            <a:r>
              <a:rPr lang="en-US" b="1" dirty="0" smtClean="0"/>
              <a:t>primary failure</a:t>
            </a:r>
          </a:p>
          <a:p>
            <a:pPr>
              <a:buNone/>
            </a:pPr>
            <a:r>
              <a:rPr lang="en-US" b="1" dirty="0" smtClean="0"/>
              <a:t>	10%  secondary failure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Παρενέργειες - Από 160 ασθενείς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8 Λοιμώξεις (2 ‘σοβαρές’)</a:t>
            </a:r>
          </a:p>
          <a:p>
            <a:r>
              <a:rPr lang="el-GR" b="1" dirty="0" smtClean="0"/>
              <a:t>8 εξανθήματα</a:t>
            </a:r>
          </a:p>
          <a:p>
            <a:r>
              <a:rPr lang="el-GR" b="1" dirty="0" smtClean="0"/>
              <a:t>9 πονοκέφαλο</a:t>
            </a:r>
          </a:p>
          <a:p>
            <a:r>
              <a:rPr lang="el-GR" b="1" dirty="0" smtClean="0"/>
              <a:t>5  σοβαρή αλλεργική αντίδραση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94% ήξεραν πως έπαιρναν βιοομοειδές</a:t>
            </a:r>
          </a:p>
          <a:p>
            <a:r>
              <a:rPr lang="el-GR" b="1" dirty="0" smtClean="0"/>
              <a:t>Κύριες έγνοιες – τοξικότητα &amp; αποτελεσματικότητα</a:t>
            </a:r>
          </a:p>
          <a:p>
            <a:endParaRPr lang="el-GR" b="1" dirty="0" smtClean="0"/>
          </a:p>
          <a:p>
            <a:r>
              <a:rPr lang="el-GR" b="1" dirty="0" smtClean="0"/>
              <a:t>Ιατρός ευχαριστημένος / η:</a:t>
            </a:r>
          </a:p>
          <a:p>
            <a:pPr>
              <a:buNone/>
            </a:pPr>
            <a:r>
              <a:rPr lang="el-GR" b="1" dirty="0" smtClean="0"/>
              <a:t>		Αρκετά / πολύ – 66%</a:t>
            </a:r>
          </a:p>
          <a:p>
            <a:pPr>
              <a:buNone/>
            </a:pPr>
            <a:r>
              <a:rPr lang="el-GR" b="1" dirty="0" smtClean="0"/>
              <a:t>		Καθόλου – 15%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Γενικά καλή η αρχή;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j.joseph\Desktop\Dartmoor 2016\20160719_123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93" y="1700809"/>
            <a:ext cx="9151480" cy="5147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</a:t>
            </a:r>
            <a:r>
              <a:rPr lang="el-GR" b="1" dirty="0" smtClean="0"/>
              <a:t>ΡΕΚ    31/07/2014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Δήλωση τοποθέτησης σχετικά με τη χρήση βιοπαρόμοιων φαρμάκων σε ρευματοπάθειες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 smtClean="0"/>
              <a:t> 1)  Τα </a:t>
            </a:r>
            <a:r>
              <a:rPr lang="el-GR" b="1" dirty="0" err="1" smtClean="0"/>
              <a:t>βιοπαρόμοια</a:t>
            </a:r>
            <a:r>
              <a:rPr lang="el-GR" b="1" dirty="0" smtClean="0"/>
              <a:t> φάρμακα δεν είναι ανταλλάξιμα με τα πρωτότυπα και ως εκ τούτου δεν θα πρέπει να γίνεται αυτόματη αντικατάσταση σε επίπεδο φαρμακείου.</a:t>
            </a:r>
            <a:endParaRPr lang="el-GR" dirty="0" smtClean="0"/>
          </a:p>
          <a:p>
            <a:r>
              <a:rPr lang="el-GR" b="1" dirty="0" smtClean="0"/>
              <a:t> 2)   Δεν πρέπει να </a:t>
            </a:r>
            <a:r>
              <a:rPr lang="el-GR" b="1" dirty="0" err="1" smtClean="0"/>
              <a:t>συνταγογραφούνται</a:t>
            </a:r>
            <a:r>
              <a:rPr lang="el-GR" b="1" dirty="0" smtClean="0"/>
              <a:t> </a:t>
            </a:r>
            <a:r>
              <a:rPr lang="el-GR" b="1" dirty="0" err="1" smtClean="0"/>
              <a:t>βιοπαρόμοια</a:t>
            </a:r>
            <a:r>
              <a:rPr lang="el-GR" b="1" dirty="0" smtClean="0"/>
              <a:t> φάρμακα σε ασθενείς που ήδη λαμβάνουν το πρωτότυπο φάρμακο μέχρι να γίνουν διαθέσιμα περαιτέρω δεδομένα.</a:t>
            </a:r>
            <a:endParaRPr lang="el-GR" dirty="0" smtClean="0"/>
          </a:p>
          <a:p>
            <a:r>
              <a:rPr lang="el-GR" b="1" dirty="0" smtClean="0"/>
              <a:t>  3)   Θα πρέπει να υπάρχει σαφές σχέδιο </a:t>
            </a:r>
            <a:r>
              <a:rPr lang="el-GR" b="1" dirty="0" err="1" smtClean="0"/>
              <a:t>φαρμακοεπαγρύπνησης</a:t>
            </a:r>
            <a:r>
              <a:rPr lang="el-GR" b="1" dirty="0" smtClean="0"/>
              <a:t> και στοιχεία μητρώου όλων των ασθενών που λαμβάνουν πρωτότυπα και </a:t>
            </a:r>
            <a:r>
              <a:rPr lang="el-GR" b="1" dirty="0" err="1" smtClean="0"/>
              <a:t>βιοπαρόμοια</a:t>
            </a:r>
            <a:r>
              <a:rPr lang="el-GR" b="1" dirty="0" smtClean="0"/>
              <a:t> φάρμακα.</a:t>
            </a:r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.joseph\Desktop\Dartmoor 2016\20160720_102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1"/>
            <a:ext cx="1060644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4943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Μακρύς δρόμος – ξεκινήσαμε…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εμπειρία μέχρι τώρα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Ερωτηματολόγιο</a:t>
            </a:r>
          </a:p>
          <a:p>
            <a:endParaRPr lang="el-GR" dirty="0"/>
          </a:p>
          <a:p>
            <a:r>
              <a:rPr lang="el-GR" dirty="0" smtClean="0"/>
              <a:t>1 για κάθε ασθενή</a:t>
            </a:r>
          </a:p>
          <a:p>
            <a:endParaRPr lang="el-GR" dirty="0"/>
          </a:p>
          <a:p>
            <a:r>
              <a:rPr lang="el-GR" dirty="0" smtClean="0"/>
              <a:t>Στο διαδύχτιο</a:t>
            </a:r>
          </a:p>
          <a:p>
            <a:endParaRPr lang="el-GR" dirty="0"/>
          </a:p>
          <a:p>
            <a:r>
              <a:rPr lang="el-GR" dirty="0" smtClean="0"/>
              <a:t>Άμεση και πλήρης ανταπόκριση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160 Ασθενείς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Διαγνώσεις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229600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413</Words>
  <Application>Microsoft Office PowerPoint</Application>
  <PresentationFormat>On-screen Show (4:3)</PresentationFormat>
  <Paragraphs>98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‘Inflectra’ - Εμπειρία στην Κύπρο</vt:lpstr>
      <vt:lpstr>PowerPoint Presentation</vt:lpstr>
      <vt:lpstr>PowerPoint Presentation</vt:lpstr>
      <vt:lpstr>  ΡΕΚ    31/07/2014 Δήλωση τοποθέτησης σχετικά με τη χρήση βιοπαρόμοιων φαρμάκων σε ρευματοπάθειες</vt:lpstr>
      <vt:lpstr>PowerPoint Presentation</vt:lpstr>
      <vt:lpstr>PowerPoint Presentation</vt:lpstr>
      <vt:lpstr>Η εμπειρία μέχρι τώρα</vt:lpstr>
      <vt:lpstr>160 Ασθενείς</vt:lpstr>
      <vt:lpstr>Διαγνώσεις</vt:lpstr>
      <vt:lpstr>Α : Θ      </vt:lpstr>
      <vt:lpstr>Προηγούμενος βιολογικός παράγοντας</vt:lpstr>
      <vt:lpstr>PowerPoint Presentation</vt:lpstr>
      <vt:lpstr>PowerPoint Presentation</vt:lpstr>
      <vt:lpstr>Πόσο καιρό το παίρνει; </vt:lpstr>
      <vt:lpstr>PowerPoint Presentation</vt:lpstr>
      <vt:lpstr>Διακοπή φαρμάκου</vt:lpstr>
      <vt:lpstr>Διάρκεια θεραπείας πριν την διακοπή</vt:lpstr>
      <vt:lpstr>PowerPoint Presentation</vt:lpstr>
      <vt:lpstr>Άλλοι λόγοι διακοπής (11):</vt:lpstr>
      <vt:lpstr>Side effects</vt:lpstr>
      <vt:lpstr>Συγκεκριμένα…</vt:lpstr>
      <vt:lpstr>Λοιμώξεις (8)</vt:lpstr>
      <vt:lpstr> ‘ Άλλες ‘   παρενέργειες</vt:lpstr>
      <vt:lpstr>Γνώριζε ο ασθενής πως έπαιρνε βιοομοειδές;</vt:lpstr>
      <vt:lpstr>Πως πληροφορήθηκε;</vt:lpstr>
      <vt:lpstr>Είχε αντίρρηση;</vt:lpstr>
      <vt:lpstr>Ανησυχίες ασθενών για το φάρμακο</vt:lpstr>
      <vt:lpstr>PowerPoint Presentation</vt:lpstr>
      <vt:lpstr>Πόσο ευχαριστημένος ήταν ο ιατρός για κάθε ασθενή;</vt:lpstr>
      <vt:lpstr>Summary – Inflectra available since 2014</vt:lpstr>
      <vt:lpstr>Διακοπή (34%) </vt:lpstr>
      <vt:lpstr>Παρενέργειες - Από 160 ασθενείς</vt:lpstr>
      <vt:lpstr>PowerPoint Presentation</vt:lpstr>
      <vt:lpstr>Γενικά καλή η αρχή;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Inflectra – Experience in Cyprus</dc:title>
  <dc:creator>j.joseph</dc:creator>
  <cp:lastModifiedBy>ismail - [2010]</cp:lastModifiedBy>
  <cp:revision>37</cp:revision>
  <dcterms:created xsi:type="dcterms:W3CDTF">2016-10-18T04:33:49Z</dcterms:created>
  <dcterms:modified xsi:type="dcterms:W3CDTF">2016-10-29T04:29:21Z</dcterms:modified>
</cp:coreProperties>
</file>