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57" r:id="rId4"/>
    <p:sldId id="293" r:id="rId5"/>
    <p:sldId id="294" r:id="rId6"/>
    <p:sldId id="327" r:id="rId7"/>
    <p:sldId id="258" r:id="rId8"/>
    <p:sldId id="259" r:id="rId9"/>
    <p:sldId id="260" r:id="rId10"/>
    <p:sldId id="262" r:id="rId11"/>
    <p:sldId id="266" r:id="rId12"/>
    <p:sldId id="267" r:id="rId13"/>
    <p:sldId id="268" r:id="rId14"/>
    <p:sldId id="269" r:id="rId15"/>
    <p:sldId id="270" r:id="rId16"/>
    <p:sldId id="271" r:id="rId17"/>
    <p:sldId id="272" r:id="rId18"/>
    <p:sldId id="278" r:id="rId19"/>
    <p:sldId id="279" r:id="rId20"/>
    <p:sldId id="288" r:id="rId21"/>
    <p:sldId id="328" r:id="rId22"/>
    <p:sldId id="329" r:id="rId23"/>
    <p:sldId id="344" r:id="rId24"/>
    <p:sldId id="345" r:id="rId25"/>
    <p:sldId id="346" r:id="rId26"/>
    <p:sldId id="348" r:id="rId27"/>
    <p:sldId id="347" r:id="rId28"/>
    <p:sldId id="349" r:id="rId29"/>
    <p:sldId id="350" r:id="rId30"/>
    <p:sldId id="282" r:id="rId31"/>
    <p:sldId id="283" r:id="rId32"/>
    <p:sldId id="284" r:id="rId33"/>
    <p:sldId id="330" r:id="rId34"/>
    <p:sldId id="285" r:id="rId35"/>
    <p:sldId id="286" r:id="rId36"/>
    <p:sldId id="287" r:id="rId37"/>
    <p:sldId id="317" r:id="rId38"/>
    <p:sldId id="332" r:id="rId39"/>
    <p:sldId id="320" r:id="rId40"/>
    <p:sldId id="318" r:id="rId41"/>
    <p:sldId id="336" r:id="rId42"/>
    <p:sldId id="299" r:id="rId43"/>
    <p:sldId id="351" r:id="rId44"/>
    <p:sldId id="352" r:id="rId45"/>
    <p:sldId id="301" r:id="rId46"/>
    <p:sldId id="307" r:id="rId47"/>
    <p:sldId id="302" r:id="rId48"/>
    <p:sldId id="303" r:id="rId49"/>
    <p:sldId id="334" r:id="rId50"/>
    <p:sldId id="292" r:id="rId51"/>
    <p:sldId id="296" r:id="rId52"/>
    <p:sldId id="304" r:id="rId53"/>
    <p:sldId id="305" r:id="rId54"/>
    <p:sldId id="308" r:id="rId55"/>
    <p:sldId id="310" r:id="rId56"/>
    <p:sldId id="311" r:id="rId57"/>
    <p:sldId id="312" r:id="rId58"/>
    <p:sldId id="313" r:id="rId59"/>
    <p:sldId id="314" r:id="rId60"/>
    <p:sldId id="315" r:id="rId61"/>
    <p:sldId id="297" r:id="rId62"/>
    <p:sldId id="298" r:id="rId63"/>
    <p:sldId id="335" r:id="rId64"/>
    <p:sldId id="338" r:id="rId65"/>
    <p:sldId id="274" r:id="rId66"/>
    <p:sldId id="273" r:id="rId67"/>
    <p:sldId id="275" r:id="rId68"/>
    <p:sldId id="323" r:id="rId69"/>
    <p:sldId id="277" r:id="rId70"/>
    <p:sldId id="353" r:id="rId71"/>
    <p:sldId id="339" r:id="rId72"/>
    <p:sldId id="340" r:id="rId73"/>
    <p:sldId id="341" r:id="rId74"/>
    <p:sldId id="342" r:id="rId75"/>
    <p:sldId id="354" r:id="rId76"/>
    <p:sldId id="355" r:id="rId77"/>
    <p:sldId id="343" r:id="rId78"/>
    <p:sldId id="324"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52" d="100"/>
        <a:sy n="5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6AE63E1-BE00-4EDC-A140-A1BE2C18F787}" type="datetimeFigureOut">
              <a:rPr lang="en-US">
                <a:solidFill>
                  <a:prstClr val="black">
                    <a:tint val="75000"/>
                  </a:prstClr>
                </a:solidFill>
              </a:rPr>
              <a:pPr>
                <a:def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C5C90C-F40E-44CA-BBC6-2E5603990B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61148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24CEB8-E7D9-4A87-A536-FA621792C243}" type="datetimeFigureOut">
              <a:rPr lang="en-US">
                <a:solidFill>
                  <a:prstClr val="black">
                    <a:tint val="75000"/>
                  </a:prstClr>
                </a:solidFill>
              </a:rPr>
              <a:pPr>
                <a:def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0C5A61-EAEC-4E3F-82E5-D845BEFE4D0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69954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76046B-CDD1-412F-8ACB-59016F7A008B}" type="datetimeFigureOut">
              <a:rPr lang="en-US">
                <a:solidFill>
                  <a:prstClr val="black">
                    <a:tint val="75000"/>
                  </a:prstClr>
                </a:solidFill>
              </a:rPr>
              <a:pPr>
                <a:def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3109E19-57CC-4CA5-833B-93E1A76F1C7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0192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6AE63E1-BE00-4EDC-A140-A1BE2C18F787}" type="datetimeFigureOut">
              <a:rPr lang="en-US">
                <a:solidFill>
                  <a:prstClr val="black">
                    <a:tint val="75000"/>
                  </a:prstClr>
                </a:solidFill>
              </a:rPr>
              <a:pPr>
                <a:def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C5C90C-F40E-44CA-BBC6-2E5603990B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9609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22E8B4C-2312-4208-A33A-BF7B6E19DB27}" type="datetimeFigureOut">
              <a:rPr lang="en-US">
                <a:solidFill>
                  <a:prstClr val="black">
                    <a:tint val="75000"/>
                  </a:prstClr>
                </a:solidFill>
              </a:rPr>
              <a:pPr>
                <a:def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C3D8A1-2D0D-4F20-A6EC-6BC6EE6E43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1887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011CCF0-AA54-4847-9612-3A752A7478E0}" type="datetimeFigureOut">
              <a:rPr lang="en-US">
                <a:solidFill>
                  <a:prstClr val="black">
                    <a:tint val="75000"/>
                  </a:prstClr>
                </a:solidFill>
              </a:rPr>
              <a:pPr>
                <a:def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0C8C5B-4E8C-43DD-9402-49ADF5F160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0803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379F22C-574F-4003-A3AF-9ABFDD25D401}" type="datetimeFigureOut">
              <a:rPr lang="en-US">
                <a:solidFill>
                  <a:prstClr val="black">
                    <a:tint val="75000"/>
                  </a:prstClr>
                </a:solidFill>
              </a:rPr>
              <a:pPr>
                <a:defRPr/>
              </a:pPr>
              <a:t>10/28/2016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828C68-6197-4D16-922D-D352EFC360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3460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6CB2E73-F64F-4E4C-87FA-3C9A0B2F99B9}" type="datetimeFigureOut">
              <a:rPr lang="en-US">
                <a:solidFill>
                  <a:prstClr val="black">
                    <a:tint val="75000"/>
                  </a:prstClr>
                </a:solidFill>
              </a:rPr>
              <a:pPr>
                <a:defRPr/>
              </a:pPr>
              <a:t>10/28/2016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DCC8BE-8F94-488B-8E9E-97070A917B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627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C67F377-CE89-4123-95CE-1BCE96445945}" type="datetimeFigureOut">
              <a:rPr lang="en-US">
                <a:solidFill>
                  <a:prstClr val="black">
                    <a:tint val="75000"/>
                  </a:prstClr>
                </a:solidFill>
              </a:rPr>
              <a:pPr>
                <a:defRPr/>
              </a:pPr>
              <a:t>10/28/2016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0B94F34-C546-4393-A4E7-88FDBEA4B4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8703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3B0EC2F-4380-4B3B-BA4B-E2035FE762B7}" type="datetimeFigureOut">
              <a:rPr lang="en-US">
                <a:solidFill>
                  <a:prstClr val="black">
                    <a:tint val="75000"/>
                  </a:prstClr>
                </a:solidFill>
              </a:rPr>
              <a:pPr>
                <a:defRPr/>
              </a:pPr>
              <a:t>10/28/2016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6DC67F8-8F3C-40C8-A963-DFEE8245B6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87211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540A87-CA73-4B48-B387-32781F84DDB0}" type="datetimeFigureOut">
              <a:rPr lang="en-US">
                <a:solidFill>
                  <a:prstClr val="black">
                    <a:tint val="75000"/>
                  </a:prstClr>
                </a:solidFill>
              </a:rPr>
              <a:pPr>
                <a:defRPr/>
              </a:pPr>
              <a:t>10/28/2016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22E52D6-8BAA-47EA-9205-F4D6A20DEEB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26894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22E8B4C-2312-4208-A33A-BF7B6E19DB27}" type="datetimeFigureOut">
              <a:rPr lang="en-US">
                <a:solidFill>
                  <a:prstClr val="black">
                    <a:tint val="75000"/>
                  </a:prstClr>
                </a:solidFill>
              </a:rPr>
              <a:pPr>
                <a:def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C3D8A1-2D0D-4F20-A6EC-6BC6EE6E43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81414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6C1B0E-3226-4CB2-91FA-40A4C823712F}" type="datetimeFigureOut">
              <a:rPr lang="en-US">
                <a:solidFill>
                  <a:prstClr val="black">
                    <a:tint val="75000"/>
                  </a:prstClr>
                </a:solidFill>
              </a:rPr>
              <a:pPr>
                <a:defRPr/>
              </a:pPr>
              <a:t>10/28/2016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7C67163-D2CE-4344-BF9A-8BCE8AA9074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3328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24CEB8-E7D9-4A87-A536-FA621792C243}" type="datetimeFigureOut">
              <a:rPr lang="en-US">
                <a:solidFill>
                  <a:prstClr val="black">
                    <a:tint val="75000"/>
                  </a:prstClr>
                </a:solidFill>
              </a:rPr>
              <a:pPr>
                <a:def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0C5A61-EAEC-4E3F-82E5-D845BEFE4D0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63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76046B-CDD1-412F-8ACB-59016F7A008B}" type="datetimeFigureOut">
              <a:rPr lang="en-US">
                <a:solidFill>
                  <a:prstClr val="black">
                    <a:tint val="75000"/>
                  </a:prstClr>
                </a:solidFill>
              </a:rPr>
              <a:pPr>
                <a:def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3109E19-57CC-4CA5-833B-93E1A76F1C7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5679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0091F1-01BE-409C-8BC3-59C9A0122F21}" type="datetimeFigureOut">
              <a:rPr lang="en-US" smtClean="0">
                <a:solidFill>
                  <a:prstClr val="black">
                    <a:tint val="75000"/>
                  </a:prstClr>
                </a:solidFill>
              </a: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12B2EA-B5A2-4A69-B113-FF4793F30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935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0091F1-01BE-409C-8BC3-59C9A0122F21}" type="datetimeFigureOut">
              <a:rPr lang="en-US" smtClean="0">
                <a:solidFill>
                  <a:prstClr val="black">
                    <a:tint val="75000"/>
                  </a:prstClr>
                </a:solidFill>
              </a: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12B2EA-B5A2-4A69-B113-FF4793F30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505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0091F1-01BE-409C-8BC3-59C9A0122F21}" type="datetimeFigureOut">
              <a:rPr lang="en-US" smtClean="0">
                <a:solidFill>
                  <a:prstClr val="black">
                    <a:tint val="75000"/>
                  </a:prstClr>
                </a:solidFill>
              </a: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12B2EA-B5A2-4A69-B113-FF4793F30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6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0091F1-01BE-409C-8BC3-59C9A0122F21}" type="datetimeFigureOut">
              <a:rPr lang="en-US" smtClean="0">
                <a:solidFill>
                  <a:prstClr val="black">
                    <a:tint val="75000"/>
                  </a:prstClr>
                </a:solidFill>
              </a:rPr>
              <a:pPr/>
              <a:t>10/28/2016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12B2EA-B5A2-4A69-B113-FF4793F30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83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0091F1-01BE-409C-8BC3-59C9A0122F21}" type="datetimeFigureOut">
              <a:rPr lang="en-US" smtClean="0">
                <a:solidFill>
                  <a:prstClr val="black">
                    <a:tint val="75000"/>
                  </a:prstClr>
                </a:solidFill>
              </a:rPr>
              <a:pPr/>
              <a:t>10/28/2016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12B2EA-B5A2-4A69-B113-FF4793F30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2480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0091F1-01BE-409C-8BC3-59C9A0122F21}" type="datetimeFigureOut">
              <a:rPr lang="en-US" smtClean="0">
                <a:solidFill>
                  <a:prstClr val="black">
                    <a:tint val="75000"/>
                  </a:prstClr>
                </a:solidFill>
              </a:rPr>
              <a:pPr/>
              <a:t>10/28/2016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12B2EA-B5A2-4A69-B113-FF4793F30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726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091F1-01BE-409C-8BC3-59C9A0122F21}" type="datetimeFigureOut">
              <a:rPr lang="en-US" smtClean="0">
                <a:solidFill>
                  <a:prstClr val="black">
                    <a:tint val="75000"/>
                  </a:prstClr>
                </a:solidFill>
              </a:rPr>
              <a:pPr/>
              <a:t>10/28/2016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12B2EA-B5A2-4A69-B113-FF4793F30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3873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011CCF0-AA54-4847-9612-3A752A7478E0}" type="datetimeFigureOut">
              <a:rPr lang="en-US">
                <a:solidFill>
                  <a:prstClr val="black">
                    <a:tint val="75000"/>
                  </a:prstClr>
                </a:solidFill>
              </a:rPr>
              <a:pPr>
                <a:def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0C8C5B-4E8C-43DD-9402-49ADF5F160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72330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0091F1-01BE-409C-8BC3-59C9A0122F21}" type="datetimeFigureOut">
              <a:rPr lang="en-US" smtClean="0">
                <a:solidFill>
                  <a:prstClr val="black">
                    <a:tint val="75000"/>
                  </a:prstClr>
                </a:solidFill>
              </a:rPr>
              <a:pPr/>
              <a:t>10/28/2016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12B2EA-B5A2-4A69-B113-FF4793F30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344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0091F1-01BE-409C-8BC3-59C9A0122F21}" type="datetimeFigureOut">
              <a:rPr lang="en-US" smtClean="0">
                <a:solidFill>
                  <a:prstClr val="black">
                    <a:tint val="75000"/>
                  </a:prstClr>
                </a:solidFill>
              </a:rPr>
              <a:pPr/>
              <a:t>10/28/2016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12B2EA-B5A2-4A69-B113-FF4793F30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042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0091F1-01BE-409C-8BC3-59C9A0122F21}" type="datetimeFigureOut">
              <a:rPr lang="en-US" smtClean="0">
                <a:solidFill>
                  <a:prstClr val="black">
                    <a:tint val="75000"/>
                  </a:prstClr>
                </a:solidFill>
              </a: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12B2EA-B5A2-4A69-B113-FF4793F30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862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0091F1-01BE-409C-8BC3-59C9A0122F21}" type="datetimeFigureOut">
              <a:rPr lang="en-US" smtClean="0">
                <a:solidFill>
                  <a:prstClr val="black">
                    <a:tint val="75000"/>
                  </a:prstClr>
                </a:solidFill>
              </a:rPr>
              <a:pPr/>
              <a:t>10/28/2016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12B2EA-B5A2-4A69-B113-FF4793F30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70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379F22C-574F-4003-A3AF-9ABFDD25D401}" type="datetimeFigureOut">
              <a:rPr lang="en-US">
                <a:solidFill>
                  <a:prstClr val="black">
                    <a:tint val="75000"/>
                  </a:prstClr>
                </a:solidFill>
              </a:rPr>
              <a:pPr>
                <a:defRPr/>
              </a:pPr>
              <a:t>10/28/2016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828C68-6197-4D16-922D-D352EFC360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7246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6CB2E73-F64F-4E4C-87FA-3C9A0B2F99B9}" type="datetimeFigureOut">
              <a:rPr lang="en-US">
                <a:solidFill>
                  <a:prstClr val="black">
                    <a:tint val="75000"/>
                  </a:prstClr>
                </a:solidFill>
              </a:rPr>
              <a:pPr>
                <a:defRPr/>
              </a:pPr>
              <a:t>10/28/2016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DCC8BE-8F94-488B-8E9E-97070A917B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5498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C67F377-CE89-4123-95CE-1BCE96445945}" type="datetimeFigureOut">
              <a:rPr lang="en-US">
                <a:solidFill>
                  <a:prstClr val="black">
                    <a:tint val="75000"/>
                  </a:prstClr>
                </a:solidFill>
              </a:rPr>
              <a:pPr>
                <a:defRPr/>
              </a:pPr>
              <a:t>10/28/2016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0B94F34-C546-4393-A4E7-88FDBEA4B4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87482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3B0EC2F-4380-4B3B-BA4B-E2035FE762B7}" type="datetimeFigureOut">
              <a:rPr lang="en-US">
                <a:solidFill>
                  <a:prstClr val="black">
                    <a:tint val="75000"/>
                  </a:prstClr>
                </a:solidFill>
              </a:rPr>
              <a:pPr>
                <a:defRPr/>
              </a:pPr>
              <a:t>10/28/2016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6DC67F8-8F3C-40C8-A963-DFEE8245B6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1773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540A87-CA73-4B48-B387-32781F84DDB0}" type="datetimeFigureOut">
              <a:rPr lang="en-US">
                <a:solidFill>
                  <a:prstClr val="black">
                    <a:tint val="75000"/>
                  </a:prstClr>
                </a:solidFill>
              </a:rPr>
              <a:pPr>
                <a:defRPr/>
              </a:pPr>
              <a:t>10/28/2016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22E52D6-8BAA-47EA-9205-F4D6A20DEEB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1494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6C1B0E-3226-4CB2-91FA-40A4C823712F}" type="datetimeFigureOut">
              <a:rPr lang="en-US">
                <a:solidFill>
                  <a:prstClr val="black">
                    <a:tint val="75000"/>
                  </a:prstClr>
                </a:solidFill>
              </a:rPr>
              <a:pPr>
                <a:defRPr/>
              </a:pPr>
              <a:t>10/28/2016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7C67163-D2CE-4344-BF9A-8BCE8AA9074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5824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402EAC9-C91C-41AD-845F-0A2D91E0780B}" type="datetimeFigureOut">
              <a:rPr lang="en-US">
                <a:solidFill>
                  <a:prstClr val="black">
                    <a:tint val="75000"/>
                  </a:prstClr>
                </a:solidFill>
              </a:rPr>
              <a:pPr>
                <a:defRPr/>
              </a:pPr>
              <a:t>10/28/2016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20A2246-0144-4D8A-9AD8-D7E918B609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2397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402EAC9-C91C-41AD-845F-0A2D91E0780B}" type="datetimeFigureOut">
              <a:rPr lang="en-US">
                <a:solidFill>
                  <a:prstClr val="black">
                    <a:tint val="75000"/>
                  </a:prstClr>
                </a:solidFill>
              </a:rPr>
              <a:pPr>
                <a:defRPr/>
              </a:pPr>
              <a:t>10/28/2016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20A2246-0144-4D8A-9AD8-D7E918B609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74927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091F1-01BE-409C-8BC3-59C9A0122F21}" type="datetimeFigureOut">
              <a:rPr lang="en-US" smtClean="0">
                <a:solidFill>
                  <a:prstClr val="black">
                    <a:tint val="75000"/>
                  </a:prstClr>
                </a:solidFill>
              </a:rPr>
              <a:pPr/>
              <a:t>10/28/2016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2B2EA-B5A2-4A69-B113-FF4793F30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6806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hyperlink" Target="https://www.ncbi.nlm.nih.gov/pubmed/22198500/" TargetMode="Externa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hyperlink" Target="https://www.ncbi.nlm.nih.gov/pubmed/12014213" TargetMode="Externa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4338" name="Title 1"/>
          <p:cNvSpPr>
            <a:spLocks noGrp="1"/>
          </p:cNvSpPr>
          <p:nvPr>
            <p:ph type="ctrTitle" idx="4294967295"/>
          </p:nvPr>
        </p:nvSpPr>
        <p:spPr>
          <a:xfrm>
            <a:off x="685800" y="2130425"/>
            <a:ext cx="7772400" cy="1470025"/>
          </a:xfrm>
        </p:spPr>
        <p:txBody>
          <a:bodyPr/>
          <a:lstStyle/>
          <a:p>
            <a:pPr eaLnBrk="1" hangingPunct="1"/>
            <a:r>
              <a:rPr lang="en-GB" smtClean="0"/>
              <a:t>Adamantiades – Behcet Disease with vascular involvement</a:t>
            </a:r>
          </a:p>
        </p:txBody>
      </p:sp>
      <p:sp>
        <p:nvSpPr>
          <p:cNvPr id="3" name="Subtitle 2"/>
          <p:cNvSpPr>
            <a:spLocks noGrp="1"/>
          </p:cNvSpPr>
          <p:nvPr>
            <p:ph type="subTitle" idx="4294967295"/>
          </p:nvPr>
        </p:nvSpPr>
        <p:spPr>
          <a:xfrm>
            <a:off x="2484438" y="4868863"/>
            <a:ext cx="6400800" cy="1752600"/>
          </a:xfrm>
        </p:spPr>
        <p:txBody>
          <a:bodyPr rtlCol="0">
            <a:normAutofit/>
          </a:bodyPr>
          <a:lstStyle/>
          <a:p>
            <a:pPr marL="0" indent="0" algn="ctr" eaLnBrk="1" fontAlgn="auto" hangingPunct="1">
              <a:spcAft>
                <a:spcPts val="0"/>
              </a:spcAft>
              <a:buFont typeface="Arial" pitchFamily="34" charset="0"/>
              <a:buNone/>
              <a:defRPr/>
            </a:pPr>
            <a:r>
              <a:rPr lang="en-GB" dirty="0" smtClean="0">
                <a:solidFill>
                  <a:schemeClr val="tx1">
                    <a:tint val="75000"/>
                  </a:schemeClr>
                </a:solidFill>
              </a:rPr>
              <a:t>J Joseph</a:t>
            </a:r>
          </a:p>
          <a:p>
            <a:pPr marL="0" indent="0" algn="ctr" eaLnBrk="1" fontAlgn="auto" hangingPunct="1">
              <a:spcAft>
                <a:spcPts val="0"/>
              </a:spcAft>
              <a:buFont typeface="Arial" pitchFamily="34" charset="0"/>
              <a:buNone/>
              <a:defRPr/>
            </a:pPr>
            <a:r>
              <a:rPr lang="en-GB" dirty="0" smtClean="0">
                <a:solidFill>
                  <a:schemeClr val="tx1">
                    <a:tint val="75000"/>
                  </a:schemeClr>
                </a:solidFill>
              </a:rPr>
              <a:t>Crete  / Cyprus meeting</a:t>
            </a:r>
          </a:p>
          <a:p>
            <a:pPr marL="0" indent="0" algn="ctr" eaLnBrk="1" fontAlgn="auto" hangingPunct="1">
              <a:spcAft>
                <a:spcPts val="0"/>
              </a:spcAft>
              <a:buFont typeface="Arial" pitchFamily="34" charset="0"/>
              <a:buNone/>
              <a:defRPr/>
            </a:pPr>
            <a:r>
              <a:rPr lang="en-GB" dirty="0" smtClean="0">
                <a:solidFill>
                  <a:schemeClr val="tx1">
                    <a:tint val="75000"/>
                  </a:schemeClr>
                </a:solidFill>
              </a:rPr>
              <a:t>Presented 2011/2013/2016</a:t>
            </a:r>
          </a:p>
        </p:txBody>
      </p:sp>
    </p:spTree>
    <p:extLst>
      <p:ext uri="{BB962C8B-B14F-4D97-AF65-F5344CB8AC3E}">
        <p14:creationId xmlns:p14="http://schemas.microsoft.com/office/powerpoint/2010/main" val="36674335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Above knee…</a:t>
            </a:r>
          </a:p>
        </p:txBody>
      </p:sp>
      <p:pic>
        <p:nvPicPr>
          <p:cNvPr id="24579" name="Picture 2" descr="C:\Users\user\AppData\Local\Microsoft\Windows\Temporary Internet Files\Content.Outlook\GSEPSGH4\PANARETOU AGIS 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5400" y="1447800"/>
            <a:ext cx="9282113" cy="4876800"/>
          </a:xfrm>
          <a:noFill/>
        </p:spPr>
      </p:pic>
      <p:sp>
        <p:nvSpPr>
          <p:cNvPr id="24580" name="TextBox 4"/>
          <p:cNvSpPr txBox="1">
            <a:spLocks noChangeArrowheads="1"/>
          </p:cNvSpPr>
          <p:nvPr/>
        </p:nvSpPr>
        <p:spPr bwMode="auto">
          <a:xfrm>
            <a:off x="228600" y="1752600"/>
            <a:ext cx="407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a:solidFill>
                  <a:prstClr val="white"/>
                </a:solidFill>
              </a:rPr>
              <a:t>R</a:t>
            </a:r>
          </a:p>
        </p:txBody>
      </p:sp>
    </p:spTree>
    <p:extLst>
      <p:ext uri="{BB962C8B-B14F-4D97-AF65-F5344CB8AC3E}">
        <p14:creationId xmlns:p14="http://schemas.microsoft.com/office/powerpoint/2010/main" val="36422890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Popliteal fossa</a:t>
            </a:r>
          </a:p>
        </p:txBody>
      </p:sp>
      <p:pic>
        <p:nvPicPr>
          <p:cNvPr id="25603" name="Picture 2" descr="C:\Users\user\AppData\Local\Microsoft\Windows\Temporary Internet Files\Content.Outlook\GSEPSGH4\PANARETOU AGIS 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57200" y="1524000"/>
            <a:ext cx="8229600" cy="4484687"/>
          </a:xfrm>
          <a:noFill/>
        </p:spPr>
      </p:pic>
      <p:sp>
        <p:nvSpPr>
          <p:cNvPr id="25604" name="TextBox 4"/>
          <p:cNvSpPr txBox="1">
            <a:spLocks noChangeArrowheads="1"/>
          </p:cNvSpPr>
          <p:nvPr/>
        </p:nvSpPr>
        <p:spPr bwMode="auto">
          <a:xfrm>
            <a:off x="685800" y="20574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b="1">
                <a:solidFill>
                  <a:prstClr val="white"/>
                </a:solidFill>
              </a:rPr>
              <a:t>R</a:t>
            </a:r>
          </a:p>
        </p:txBody>
      </p:sp>
    </p:spTree>
    <p:extLst>
      <p:ext uri="{BB962C8B-B14F-4D97-AF65-F5344CB8AC3E}">
        <p14:creationId xmlns:p14="http://schemas.microsoft.com/office/powerpoint/2010/main" val="29752202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Underwent thrombectomy</a:t>
            </a:r>
          </a:p>
        </p:txBody>
      </p:sp>
      <p:sp>
        <p:nvSpPr>
          <p:cNvPr id="26627" name="Content Placeholder 2"/>
          <p:cNvSpPr>
            <a:spLocks noGrp="1"/>
          </p:cNvSpPr>
          <p:nvPr>
            <p:ph idx="1"/>
          </p:nvPr>
        </p:nvSpPr>
        <p:spPr/>
        <p:txBody>
          <a:bodyPr/>
          <a:lstStyle/>
          <a:p>
            <a:pPr>
              <a:buFont typeface="Arial" charset="0"/>
              <a:buNone/>
            </a:pPr>
            <a:endParaRPr lang="el-GR" smtClean="0"/>
          </a:p>
        </p:txBody>
      </p:sp>
    </p:spTree>
    <p:extLst>
      <p:ext uri="{BB962C8B-B14F-4D97-AF65-F5344CB8AC3E}">
        <p14:creationId xmlns:p14="http://schemas.microsoft.com/office/powerpoint/2010/main" val="1300695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el-GR" smtClean="0"/>
          </a:p>
        </p:txBody>
      </p:sp>
      <p:pic>
        <p:nvPicPr>
          <p:cNvPr id="27651"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0" y="-198438"/>
            <a:ext cx="4191000" cy="7446963"/>
          </a:xfrm>
          <a:noFill/>
        </p:spPr>
      </p:pic>
    </p:spTree>
    <p:extLst>
      <p:ext uri="{BB962C8B-B14F-4D97-AF65-F5344CB8AC3E}">
        <p14:creationId xmlns:p14="http://schemas.microsoft.com/office/powerpoint/2010/main" val="1281493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el-GR" smtClean="0"/>
          </a:p>
        </p:txBody>
      </p:sp>
      <p:pic>
        <p:nvPicPr>
          <p:cNvPr id="28675" name="Picture 4" descr="C:\Users\user\Desktop\IMG_337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362200" y="228600"/>
            <a:ext cx="4800600" cy="6400800"/>
          </a:xfrm>
          <a:noFill/>
        </p:spPr>
      </p:pic>
    </p:spTree>
    <p:extLst>
      <p:ext uri="{BB962C8B-B14F-4D97-AF65-F5344CB8AC3E}">
        <p14:creationId xmlns:p14="http://schemas.microsoft.com/office/powerpoint/2010/main" val="26041981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t>Then angioplasty on stent stenosis</a:t>
            </a:r>
          </a:p>
        </p:txBody>
      </p:sp>
      <p:sp>
        <p:nvSpPr>
          <p:cNvPr id="29699" name="Content Placeholder 2"/>
          <p:cNvSpPr>
            <a:spLocks noGrp="1"/>
          </p:cNvSpPr>
          <p:nvPr>
            <p:ph idx="1"/>
          </p:nvPr>
        </p:nvSpPr>
        <p:spPr>
          <a:xfrm>
            <a:off x="457200" y="2057400"/>
            <a:ext cx="8229600" cy="4525963"/>
          </a:xfrm>
        </p:spPr>
        <p:txBody>
          <a:bodyPr/>
          <a:lstStyle/>
          <a:p>
            <a:endParaRPr lang="en-US" dirty="0" smtClean="0"/>
          </a:p>
        </p:txBody>
      </p:sp>
    </p:spTree>
    <p:extLst>
      <p:ext uri="{BB962C8B-B14F-4D97-AF65-F5344CB8AC3E}">
        <p14:creationId xmlns:p14="http://schemas.microsoft.com/office/powerpoint/2010/main" val="33026053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In the past 2 years</a:t>
            </a:r>
            <a:endParaRPr lang="en-US" dirty="0"/>
          </a:p>
        </p:txBody>
      </p:sp>
      <p:sp>
        <p:nvSpPr>
          <p:cNvPr id="3" name="Content Placeholder 2"/>
          <p:cNvSpPr>
            <a:spLocks noGrp="1"/>
          </p:cNvSpPr>
          <p:nvPr>
            <p:ph idx="1"/>
          </p:nvPr>
        </p:nvSpPr>
        <p:spPr>
          <a:xfrm>
            <a:off x="457200" y="1219200"/>
            <a:ext cx="8229600" cy="4525963"/>
          </a:xfrm>
        </p:spPr>
        <p:txBody>
          <a:bodyPr/>
          <a:lstStyle/>
          <a:p>
            <a:r>
              <a:rPr lang="en-US" dirty="0" smtClean="0"/>
              <a:t>Around 10 episodes of fast AF</a:t>
            </a:r>
          </a:p>
          <a:p>
            <a:r>
              <a:rPr lang="en-US" dirty="0" smtClean="0"/>
              <a:t>Cardiac sounding chest pain (previous coronary angiograms normal) </a:t>
            </a:r>
          </a:p>
          <a:p>
            <a:r>
              <a:rPr lang="en-US" dirty="0" smtClean="0"/>
              <a:t>New Coronary Angiography</a:t>
            </a:r>
          </a:p>
          <a:p>
            <a:pPr marL="0" indent="0">
              <a:buNone/>
            </a:pPr>
            <a:r>
              <a:rPr lang="en-US" dirty="0"/>
              <a:t>	</a:t>
            </a:r>
            <a:r>
              <a:rPr lang="en-US" dirty="0" smtClean="0"/>
              <a:t>Overweight</a:t>
            </a:r>
          </a:p>
          <a:p>
            <a:pPr marL="0" indent="0">
              <a:buNone/>
            </a:pPr>
            <a:r>
              <a:rPr lang="en-US" dirty="0"/>
              <a:t>	</a:t>
            </a:r>
            <a:r>
              <a:rPr lang="en-US" dirty="0" smtClean="0"/>
              <a:t>Huge family history</a:t>
            </a:r>
          </a:p>
          <a:p>
            <a:pPr marL="0" indent="0">
              <a:buNone/>
            </a:pPr>
            <a:r>
              <a:rPr lang="en-US" dirty="0"/>
              <a:t>	</a:t>
            </a:r>
            <a:r>
              <a:rPr lang="en-US" dirty="0" smtClean="0"/>
              <a:t>Smoker until 2 years before</a:t>
            </a:r>
          </a:p>
          <a:p>
            <a:pPr marL="0" indent="0">
              <a:buNone/>
            </a:pPr>
            <a:r>
              <a:rPr lang="en-US" dirty="0"/>
              <a:t>	</a:t>
            </a:r>
            <a:r>
              <a:rPr lang="en-US" dirty="0" smtClean="0"/>
              <a:t>Borderline diabetes</a:t>
            </a:r>
          </a:p>
          <a:p>
            <a:pPr marL="0" indent="0">
              <a:buNone/>
            </a:pPr>
            <a:r>
              <a:rPr lang="en-US" dirty="0"/>
              <a:t>	</a:t>
            </a:r>
            <a:r>
              <a:rPr lang="en-US" dirty="0" smtClean="0"/>
              <a:t>Long term steroids </a:t>
            </a:r>
          </a:p>
          <a:p>
            <a:pPr marL="0" indent="0">
              <a:buNone/>
            </a:pPr>
            <a:r>
              <a:rPr lang="en-US" dirty="0"/>
              <a:t>	</a:t>
            </a:r>
            <a:r>
              <a:rPr lang="en-US" dirty="0" smtClean="0"/>
              <a:t>Long term inflammation</a:t>
            </a:r>
            <a:endParaRPr lang="en-US" dirty="0"/>
          </a:p>
        </p:txBody>
      </p:sp>
    </p:spTree>
    <p:extLst>
      <p:ext uri="{BB962C8B-B14F-4D97-AF65-F5344CB8AC3E}">
        <p14:creationId xmlns:p14="http://schemas.microsoft.com/office/powerpoint/2010/main" val="3548904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Angiography</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28146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LAD pre stent</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295400" y="1066800"/>
            <a:ext cx="731520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LAD post stent</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2438400" y="1524000"/>
            <a:ext cx="26593800" cy="24305310"/>
          </a:xfrm>
          <a:prstGeom prst="rect">
            <a:avLst/>
          </a:prstGeom>
          <a:noFill/>
          <a:ln w="9525">
            <a:noFill/>
            <a:miter lim="800000"/>
            <a:headEnd/>
            <a:tailEnd/>
          </a:ln>
          <a:effectLst/>
        </p:spPr>
      </p:pic>
    </p:spTree>
    <p:extLst>
      <p:ext uri="{BB962C8B-B14F-4D97-AF65-F5344CB8AC3E}">
        <p14:creationId xmlns:p14="http://schemas.microsoft.com/office/powerpoint/2010/main" val="1515532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server\users\j.joseph\My Documents\WORK\AP Angios\PANARETOU1.gif"/>
          <p:cNvPicPr>
            <a:picLocks noChangeAspect="1" noChangeArrowheads="1"/>
          </p:cNvPicPr>
          <p:nvPr/>
        </p:nvPicPr>
        <p:blipFill>
          <a:blip r:embed="rId2" cstate="print"/>
          <a:srcRect/>
          <a:stretch>
            <a:fillRect/>
          </a:stretch>
        </p:blipFill>
        <p:spPr bwMode="auto">
          <a:xfrm>
            <a:off x="1752600" y="751157"/>
            <a:ext cx="5715000" cy="5831179"/>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Re-stenosis</a:t>
            </a:r>
            <a:endParaRPr lang="en-US" dirty="0"/>
          </a:p>
        </p:txBody>
      </p:sp>
      <p:pic>
        <p:nvPicPr>
          <p:cNvPr id="3075" name="Picture 3"/>
          <p:cNvPicPr>
            <a:picLocks noChangeAspect="1" noChangeArrowheads="1"/>
          </p:cNvPicPr>
          <p:nvPr/>
        </p:nvPicPr>
        <p:blipFill>
          <a:blip r:embed="rId2" cstate="print"/>
          <a:srcRect/>
          <a:stretch>
            <a:fillRect/>
          </a:stretch>
        </p:blipFill>
        <p:spPr bwMode="auto">
          <a:xfrm>
            <a:off x="1752600" y="1752600"/>
            <a:ext cx="25679400" cy="23469600"/>
          </a:xfrm>
          <a:prstGeom prst="rect">
            <a:avLst/>
          </a:prstGeom>
          <a:noFill/>
          <a:ln w="9525">
            <a:noFill/>
            <a:miter lim="800000"/>
            <a:headEnd/>
            <a:tailEnd/>
          </a:ln>
          <a:effectLst/>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31984720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Προηγούμενο Ιστορικό</a:t>
            </a:r>
            <a:endParaRPr lang="en-US" dirty="0"/>
          </a:p>
        </p:txBody>
      </p:sp>
      <p:sp>
        <p:nvSpPr>
          <p:cNvPr id="3" name="Content Placeholder 2"/>
          <p:cNvSpPr>
            <a:spLocks noGrp="1"/>
          </p:cNvSpPr>
          <p:nvPr>
            <p:ph idx="1"/>
          </p:nvPr>
        </p:nvSpPr>
        <p:spPr/>
        <p:txBody>
          <a:bodyPr>
            <a:normAutofit fontScale="92500" lnSpcReduction="20000"/>
          </a:bodyPr>
          <a:lstStyle/>
          <a:p>
            <a:r>
              <a:rPr lang="el-GR" dirty="0" smtClean="0"/>
              <a:t>Νόσος </a:t>
            </a:r>
            <a:r>
              <a:rPr lang="el-GR" dirty="0"/>
              <a:t>του </a:t>
            </a:r>
            <a:r>
              <a:rPr lang="en-GB" dirty="0" err="1"/>
              <a:t>Behcet</a:t>
            </a:r>
            <a:r>
              <a:rPr lang="el-GR" dirty="0"/>
              <a:t>. </a:t>
            </a:r>
            <a:r>
              <a:rPr lang="el-GR" dirty="0" smtClean="0"/>
              <a:t>Σε </a:t>
            </a:r>
            <a:r>
              <a:rPr lang="el-GR" dirty="0" err="1" smtClean="0"/>
              <a:t>ανασοκατασταλτικά</a:t>
            </a:r>
            <a:r>
              <a:rPr lang="el-GR" dirty="0" smtClean="0"/>
              <a:t> και στεροειδή. </a:t>
            </a:r>
          </a:p>
          <a:p>
            <a:r>
              <a:rPr lang="el-GR" dirty="0" smtClean="0"/>
              <a:t>Προηγούμενα </a:t>
            </a:r>
            <a:r>
              <a:rPr lang="en-GB" dirty="0"/>
              <a:t>PCI </a:t>
            </a:r>
            <a:r>
              <a:rPr lang="el-GR" dirty="0"/>
              <a:t>στα στεφανιαία.    </a:t>
            </a:r>
          </a:p>
          <a:p>
            <a:r>
              <a:rPr lang="el-GR" dirty="0" smtClean="0"/>
              <a:t>Πολλαπλές </a:t>
            </a:r>
            <a:r>
              <a:rPr lang="el-GR" dirty="0" err="1"/>
              <a:t>ενδαγγειακές</a:t>
            </a:r>
            <a:r>
              <a:rPr lang="el-GR" dirty="0"/>
              <a:t> θεραπείες στις αρτηρίες των κάτω άκρων.  </a:t>
            </a:r>
            <a:endParaRPr lang="el-GR" dirty="0" smtClean="0"/>
          </a:p>
          <a:p>
            <a:r>
              <a:rPr lang="el-GR" dirty="0" err="1" smtClean="0"/>
              <a:t>Επιπλεγμένη</a:t>
            </a:r>
            <a:r>
              <a:rPr lang="el-GR" dirty="0" smtClean="0"/>
              <a:t> </a:t>
            </a:r>
            <a:r>
              <a:rPr lang="el-GR" dirty="0"/>
              <a:t>αντιμετώπιση κήλης κοιλιακού τοιχώματος. </a:t>
            </a:r>
            <a:endParaRPr lang="el-GR" dirty="0" smtClean="0"/>
          </a:p>
          <a:p>
            <a:r>
              <a:rPr lang="el-GR" dirty="0" smtClean="0"/>
              <a:t>Σοβαρά </a:t>
            </a:r>
            <a:r>
              <a:rPr lang="el-GR" dirty="0"/>
              <a:t>αυξημένο ΒΜΙ.  </a:t>
            </a:r>
            <a:endParaRPr lang="el-GR" dirty="0" smtClean="0"/>
          </a:p>
          <a:p>
            <a:r>
              <a:rPr lang="el-GR" dirty="0" smtClean="0"/>
              <a:t>Διαβήτης </a:t>
            </a:r>
            <a:endParaRPr lang="en-US" dirty="0"/>
          </a:p>
          <a:p>
            <a:r>
              <a:rPr lang="el-GR" dirty="0"/>
              <a:t> </a:t>
            </a:r>
            <a:endParaRPr lang="en-US" dirty="0"/>
          </a:p>
          <a:p>
            <a:endParaRPr lang="en-US" dirty="0"/>
          </a:p>
        </p:txBody>
      </p:sp>
    </p:spTree>
    <p:extLst>
      <p:ext uri="{BB962C8B-B14F-4D97-AF65-F5344CB8AC3E}">
        <p14:creationId xmlns:p14="http://schemas.microsoft.com/office/powerpoint/2010/main" val="40247964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10000"/>
          </a:bodyPr>
          <a:lstStyle/>
          <a:p>
            <a:r>
              <a:rPr lang="el-GR" dirty="0" smtClean="0"/>
              <a:t>Επεισόδια </a:t>
            </a:r>
            <a:r>
              <a:rPr lang="el-GR" b="1" dirty="0" smtClean="0"/>
              <a:t>ασταθούς στηθάγχης</a:t>
            </a:r>
            <a:r>
              <a:rPr lang="el-GR" dirty="0" smtClean="0"/>
              <a:t>, κόπωσης και δυσκολίας στην αναπνοή.   </a:t>
            </a:r>
          </a:p>
          <a:p>
            <a:r>
              <a:rPr lang="el-GR" dirty="0" err="1" smtClean="0"/>
              <a:t>Στεφανιογραφία</a:t>
            </a:r>
            <a:r>
              <a:rPr lang="el-GR" dirty="0" smtClean="0"/>
              <a:t> έδειξε σοβαρή στένωση </a:t>
            </a:r>
            <a:r>
              <a:rPr lang="el-GR" b="1" dirty="0" smtClean="0"/>
              <a:t>πρόσθιου κατιόντα κλάδου </a:t>
            </a:r>
            <a:r>
              <a:rPr lang="el-GR" dirty="0" smtClean="0"/>
              <a:t>και διαγωνίου.  </a:t>
            </a:r>
            <a:r>
              <a:rPr lang="el-GR" dirty="0" err="1" smtClean="0"/>
              <a:t>Διαδερμική</a:t>
            </a:r>
            <a:r>
              <a:rPr lang="el-GR" dirty="0" smtClean="0"/>
              <a:t> αντιμετώπιση της στεφανιαίας νόσου κρίθηκε αδύνατη.</a:t>
            </a:r>
          </a:p>
          <a:p>
            <a:r>
              <a:rPr lang="en-GB" dirty="0" smtClean="0"/>
              <a:t>Echo </a:t>
            </a:r>
            <a:r>
              <a:rPr lang="el-GR" dirty="0" smtClean="0"/>
              <a:t>(ΤΤΕ, ΤΟΕ) έδειξε σοβαρή </a:t>
            </a:r>
            <a:r>
              <a:rPr lang="el-GR" b="1" dirty="0" smtClean="0"/>
              <a:t>ανεπάρκεια αορτικής βαλβίδας</a:t>
            </a:r>
            <a:r>
              <a:rPr lang="el-GR" dirty="0" smtClean="0"/>
              <a:t>. Μειωμένο κλάσμα εξώθησης και διάταση αριστερής κοιλίας (γύρω στα 45%)</a:t>
            </a:r>
            <a:endParaRPr lang="en-US" dirty="0"/>
          </a:p>
        </p:txBody>
      </p:sp>
    </p:spTree>
    <p:extLst>
      <p:ext uri="{BB962C8B-B14F-4D97-AF65-F5344CB8AC3E}">
        <p14:creationId xmlns:p14="http://schemas.microsoft.com/office/powerpoint/2010/main" val="22779718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sz="4000" b="1" dirty="0" smtClean="0"/>
              <a:t>Spectrum of cardiac lesions in </a:t>
            </a:r>
            <a:r>
              <a:rPr lang="en-US" sz="4000" b="1" dirty="0" err="1" smtClean="0"/>
              <a:t>Behçet</a:t>
            </a:r>
            <a:r>
              <a:rPr lang="en-US" sz="4000" b="1" dirty="0" smtClean="0"/>
              <a:t> disease: a series of 52 patients and review of the literature. Geri G et al </a:t>
            </a:r>
            <a:endParaRPr lang="en-US" sz="4000" b="1" dirty="0"/>
          </a:p>
        </p:txBody>
      </p:sp>
      <p:sp>
        <p:nvSpPr>
          <p:cNvPr id="3" name="Content Placeholder 2"/>
          <p:cNvSpPr>
            <a:spLocks noGrp="1"/>
          </p:cNvSpPr>
          <p:nvPr>
            <p:ph idx="1"/>
          </p:nvPr>
        </p:nvSpPr>
        <p:spPr>
          <a:xfrm>
            <a:off x="467544" y="2204864"/>
            <a:ext cx="8229600" cy="4525963"/>
          </a:xfrm>
        </p:spPr>
        <p:txBody>
          <a:bodyPr>
            <a:normAutofit fontScale="47500" lnSpcReduction="20000"/>
          </a:bodyPr>
          <a:lstStyle/>
          <a:p>
            <a:r>
              <a:rPr lang="en-US" dirty="0" smtClean="0">
                <a:hlinkClick r:id="rId2" tooltip="Medicine."/>
              </a:rPr>
              <a:t>Medicine (Baltimore).</a:t>
            </a:r>
            <a:r>
              <a:rPr lang="en-US" dirty="0" smtClean="0"/>
              <a:t> 2012 Jan;91(1):25-34. </a:t>
            </a:r>
            <a:r>
              <a:rPr lang="en-US" dirty="0" err="1" smtClean="0"/>
              <a:t>doi</a:t>
            </a:r>
            <a:r>
              <a:rPr lang="en-US" dirty="0" smtClean="0"/>
              <a:t>: 10.1097/MD.0b013e3182428f49.</a:t>
            </a:r>
          </a:p>
          <a:p>
            <a:endParaRPr lang="en-GB" dirty="0"/>
          </a:p>
          <a:p>
            <a:r>
              <a:rPr lang="en-US" b="1" dirty="0" smtClean="0"/>
              <a:t>Abstract</a:t>
            </a:r>
          </a:p>
          <a:p>
            <a:r>
              <a:rPr lang="en-US" dirty="0" smtClean="0"/>
              <a:t>Cardiac abnormalities in patients with </a:t>
            </a:r>
            <a:r>
              <a:rPr lang="en-US" dirty="0" err="1" smtClean="0"/>
              <a:t>Behçet</a:t>
            </a:r>
            <a:r>
              <a:rPr lang="en-US" dirty="0" smtClean="0"/>
              <a:t> disease (BD) include pericarditis, myocarditis, endocarditis with </a:t>
            </a:r>
            <a:r>
              <a:rPr lang="en-US" dirty="0" err="1" smtClean="0"/>
              <a:t>valvular</a:t>
            </a:r>
            <a:r>
              <a:rPr lang="en-US" dirty="0" smtClean="0"/>
              <a:t> regurgitation, </a:t>
            </a:r>
            <a:r>
              <a:rPr lang="en-US" dirty="0" err="1" smtClean="0"/>
              <a:t>intracardiac</a:t>
            </a:r>
            <a:r>
              <a:rPr lang="en-US" dirty="0" smtClean="0"/>
              <a:t> thrombosis, </a:t>
            </a:r>
            <a:r>
              <a:rPr lang="en-US" dirty="0" err="1" smtClean="0"/>
              <a:t>endomyocardial</a:t>
            </a:r>
            <a:r>
              <a:rPr lang="en-US" dirty="0" smtClean="0"/>
              <a:t> fibrosis, coronary arteritis with or without myocardial infarction, and aneurysms of the coronary arteries or sinus of Valsalva. Data regarding the clinical spectrum, prevalence, and outcome of cardiac lesions in BD are lacking. In this study, we report the main characteristics, treatment, and long-term outcomes of </a:t>
            </a:r>
            <a:r>
              <a:rPr lang="en-US" b="1" dirty="0" smtClean="0"/>
              <a:t>52 patients with cardiac lesions from a cohort of 807 (6%) </a:t>
            </a:r>
            <a:r>
              <a:rPr lang="en-US" dirty="0" smtClean="0"/>
              <a:t>BD patients. Forty-five (86.5%) patients were male, with a mean (±SD) age at BD diagnosis of 29.3 ± 10.3 </a:t>
            </a:r>
            <a:r>
              <a:rPr lang="en-US" dirty="0" err="1" smtClean="0"/>
              <a:t>years.Cardiac</a:t>
            </a:r>
            <a:r>
              <a:rPr lang="en-US" dirty="0" smtClean="0"/>
              <a:t> involvement was the first feature of BD in 17 (32.7%) patients. Cardiac lesions included pericarditis (n = 20; 38.5%), endocarditis (mostly aortic insufficiency) (n = 14; 26.9%), </a:t>
            </a:r>
            <a:r>
              <a:rPr lang="en-US" dirty="0" err="1" smtClean="0"/>
              <a:t>intracardiac</a:t>
            </a:r>
            <a:r>
              <a:rPr lang="en-US" dirty="0" smtClean="0"/>
              <a:t> thrombosis (n = 10; 19.2%), myocardial infarction (n = 9; 17.3%), </a:t>
            </a:r>
            <a:r>
              <a:rPr lang="en-US" dirty="0" err="1" smtClean="0"/>
              <a:t>endomyocardial</a:t>
            </a:r>
            <a:r>
              <a:rPr lang="en-US" dirty="0" smtClean="0"/>
              <a:t> fibrosis (n = 4; 7.7%) and myocardial aneurysm (n = 1; 1.9%). Patients with cardiac involvement were more frequently male (86.5% vs. 64.9%; p &lt; 0.01) and had more arterial (42.3% vs. 11.1%; p &lt; 0.01) and venous lesions (59.6% vs. 35.8%; p &lt; 0.01) compared to those without cardiac manifestations. Factors associated with complete remission of cardiac involvement were treatment regimens with oral anticoagulants, </a:t>
            </a:r>
            <a:r>
              <a:rPr lang="en-US" dirty="0" err="1" smtClean="0"/>
              <a:t>immunosuppressants</a:t>
            </a:r>
            <a:r>
              <a:rPr lang="en-US" dirty="0" smtClean="0"/>
              <a:t>, and colchicine. The 5-year survival rate was 83.6% and 95.8% (p = 0.03) in BD patients with and without cardiac involvement, respectively. After a median (Q1-Q3) follow-up of 3.0 (1.75-4.2) years, 8 patients had died, in 3 cases directly related to cardiac </a:t>
            </a:r>
            <a:r>
              <a:rPr lang="en-US" dirty="0" err="1" smtClean="0"/>
              <a:t>involvement.In</a:t>
            </a:r>
            <a:r>
              <a:rPr lang="en-US" dirty="0" smtClean="0"/>
              <a:t> conclusion, cardiac lesions affected </a:t>
            </a:r>
            <a:r>
              <a:rPr lang="en-US" b="1" dirty="0" smtClean="0"/>
              <a:t>6% of our large cohort </a:t>
            </a:r>
            <a:r>
              <a:rPr lang="en-US" dirty="0" smtClean="0"/>
              <a:t>of BD patients. The prognosis of cardiac involvement in BD is poor and improves with oral anticoagulation, immunosuppressive therapy, and colchicine.</a:t>
            </a:r>
          </a:p>
          <a:p>
            <a:endParaRPr lang="en-US" dirty="0"/>
          </a:p>
        </p:txBody>
      </p:sp>
    </p:spTree>
    <p:extLst>
      <p:ext uri="{BB962C8B-B14F-4D97-AF65-F5344CB8AC3E}">
        <p14:creationId xmlns:p14="http://schemas.microsoft.com/office/powerpoint/2010/main" val="32690647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hlinkClick r:id="rId2" tooltip="The Korean journal of internal medicine."/>
              </a:rPr>
              <a:t>Korean J Intern Med.</a:t>
            </a:r>
            <a:r>
              <a:rPr lang="en-US" sz="2000" dirty="0" smtClean="0"/>
              <a:t> 2002 Mar;17(1):51-6.</a:t>
            </a:r>
            <a:r>
              <a:rPr lang="en-US" dirty="0" smtClean="0"/>
              <a:t/>
            </a:r>
            <a:br>
              <a:rPr lang="en-US" dirty="0" smtClean="0"/>
            </a:br>
            <a:r>
              <a:rPr lang="en-US" sz="2000" b="1" dirty="0" smtClean="0"/>
              <a:t>Aortic valve involvement in </a:t>
            </a:r>
            <a:r>
              <a:rPr lang="en-US" sz="2000" b="1" dirty="0" err="1" smtClean="0"/>
              <a:t>Behçet's</a:t>
            </a:r>
            <a:r>
              <a:rPr lang="en-US" sz="2000" b="1" dirty="0" smtClean="0"/>
              <a:t> disease. A clinical study of 9 patients.</a:t>
            </a:r>
            <a:br>
              <a:rPr lang="en-US" sz="2000" b="1" dirty="0" smtClean="0"/>
            </a:br>
            <a:r>
              <a:rPr lang="en-US" sz="2000" dirty="0" smtClean="0"/>
              <a:t>Lee C</a:t>
            </a:r>
            <a:r>
              <a:rPr lang="el-GR" sz="2000" dirty="0" smtClean="0"/>
              <a:t> </a:t>
            </a:r>
            <a:r>
              <a:rPr lang="en-GB" sz="2000" dirty="0" smtClean="0"/>
              <a:t>et al</a:t>
            </a:r>
            <a:endParaRPr lang="en-US" sz="4800" dirty="0"/>
          </a:p>
        </p:txBody>
      </p:sp>
      <p:sp>
        <p:nvSpPr>
          <p:cNvPr id="3" name="Content Placeholder 2"/>
          <p:cNvSpPr>
            <a:spLocks noGrp="1"/>
          </p:cNvSpPr>
          <p:nvPr>
            <p:ph idx="1"/>
          </p:nvPr>
        </p:nvSpPr>
        <p:spPr/>
        <p:txBody>
          <a:bodyPr>
            <a:normAutofit fontScale="40000" lnSpcReduction="20000"/>
          </a:bodyPr>
          <a:lstStyle/>
          <a:p>
            <a:r>
              <a:rPr lang="en-US" b="1" dirty="0" smtClean="0"/>
              <a:t>Abstract</a:t>
            </a:r>
          </a:p>
          <a:p>
            <a:r>
              <a:rPr lang="en-US" b="1" dirty="0" smtClean="0"/>
              <a:t>OBJECTIVES: </a:t>
            </a:r>
          </a:p>
          <a:p>
            <a:r>
              <a:rPr lang="en-US" dirty="0" smtClean="0"/>
              <a:t>To assess the clinical features, pathologic findings, postoperative results and the effects of immunosuppressive therapy in patients with </a:t>
            </a:r>
            <a:r>
              <a:rPr lang="en-US" dirty="0" err="1" smtClean="0"/>
              <a:t>Behçet's</a:t>
            </a:r>
            <a:r>
              <a:rPr lang="en-US" dirty="0" smtClean="0"/>
              <a:t> disease (BD).</a:t>
            </a:r>
          </a:p>
          <a:p>
            <a:r>
              <a:rPr lang="en-US" b="1" dirty="0" smtClean="0"/>
              <a:t>METHODS: </a:t>
            </a:r>
          </a:p>
          <a:p>
            <a:r>
              <a:rPr lang="en-US" dirty="0" smtClean="0"/>
              <a:t>We reviewed the postoperative course of the 9 BD patients who underwent a total of 17 aortic valve replacement procedures with prosthetic valves.</a:t>
            </a:r>
          </a:p>
          <a:p>
            <a:r>
              <a:rPr lang="en-US" b="1" dirty="0" smtClean="0"/>
              <a:t>RESULTS: </a:t>
            </a:r>
          </a:p>
          <a:p>
            <a:r>
              <a:rPr lang="en-US" dirty="0" smtClean="0"/>
              <a:t>Histological examination of the aortic valve commonly revealed diffuse </a:t>
            </a:r>
            <a:r>
              <a:rPr lang="en-US" dirty="0" err="1" smtClean="0"/>
              <a:t>myxoid</a:t>
            </a:r>
            <a:r>
              <a:rPr lang="en-US" dirty="0" smtClean="0"/>
              <a:t> degeneration (75 percent). Of 17 valve replacement surgeries, 13 surgeries resulted in complications, such as detachment of the prosthetic valve with </a:t>
            </a:r>
            <a:r>
              <a:rPr lang="en-US" dirty="0" err="1" smtClean="0"/>
              <a:t>perivalvular</a:t>
            </a:r>
            <a:r>
              <a:rPr lang="en-US" dirty="0" smtClean="0"/>
              <a:t> leakage and dehiscence of the sternotomy wound, within an average of 5 months (range from 1 month to 14 months). The rate of prosthetic valve detachment was 76 percent (13 of 17 surgeries). Four of the 9 patients (44 percent) who underwent aortic valve replacement procedures died of heart failure or infection associated with the detachment of the prosthetic valve, and </a:t>
            </a:r>
            <a:r>
              <a:rPr lang="en-US" dirty="0" err="1" smtClean="0"/>
              <a:t>perivalvular</a:t>
            </a:r>
            <a:r>
              <a:rPr lang="en-US" dirty="0" smtClean="0"/>
              <a:t> leakage within an average of 9 months. Aortic insufficiency associated with dehiscence of the prosthetic valve developed in 11 of 12 surgical cases (92 percent) with a mechanical valve and 2 of 5 surgical cases (40 percent) with tissue valves. Thirteen of 15 surgeries (87 percent) which were not given postoperative immunosuppressive therapy developed complications, while none of 2 surgeries that used postoperative immunosuppressive therapy with prednisolone (1 mg/kg/day) and azathioprine (100 mg/day) had these complications.</a:t>
            </a:r>
          </a:p>
          <a:p>
            <a:r>
              <a:rPr lang="en-US" b="1" dirty="0" smtClean="0"/>
              <a:t>CONCLUSION: </a:t>
            </a:r>
          </a:p>
          <a:p>
            <a:r>
              <a:rPr lang="en-US" dirty="0" smtClean="0"/>
              <a:t>The rates of prosthetic valve detachment in BD involving aortic valve were higher than those of other diseases. Aortic valve involvement was also one of the poor prognostic factors in BD. Intensive postoperative immunosuppressive therapy and surgical methods may be important factors for postoperative results.</a:t>
            </a:r>
          </a:p>
          <a:p>
            <a:endParaRPr lang="en-US" dirty="0"/>
          </a:p>
        </p:txBody>
      </p:sp>
    </p:spTree>
    <p:extLst>
      <p:ext uri="{BB962C8B-B14F-4D97-AF65-F5344CB8AC3E}">
        <p14:creationId xmlns:p14="http://schemas.microsoft.com/office/powerpoint/2010/main" val="1558776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Αντικατάσταση αορτικής βαλβίδας σε νόσο του </a:t>
            </a:r>
            <a:r>
              <a:rPr lang="en-GB" dirty="0" err="1" smtClean="0"/>
              <a:t>Behcet</a:t>
            </a:r>
            <a:endParaRPr lang="en-US" dirty="0"/>
          </a:p>
        </p:txBody>
      </p:sp>
      <p:sp>
        <p:nvSpPr>
          <p:cNvPr id="3" name="Content Placeholder 2"/>
          <p:cNvSpPr>
            <a:spLocks noGrp="1"/>
          </p:cNvSpPr>
          <p:nvPr>
            <p:ph idx="1"/>
          </p:nvPr>
        </p:nvSpPr>
        <p:spPr/>
        <p:txBody>
          <a:bodyPr>
            <a:normAutofit lnSpcReduction="10000"/>
          </a:bodyPr>
          <a:lstStyle/>
          <a:p>
            <a:r>
              <a:rPr lang="el-GR" dirty="0" smtClean="0"/>
              <a:t>Συχνά καταλήγει σε αποκόλληση του αορτικού μοσχεύματος που είναι επιπλοκή υψηλού κινδύνου για την ζωή του ασθενή</a:t>
            </a:r>
          </a:p>
          <a:p>
            <a:endParaRPr lang="el-GR" dirty="0"/>
          </a:p>
          <a:p>
            <a:r>
              <a:rPr lang="el-GR" dirty="0" smtClean="0"/>
              <a:t>Διάφορες χειρουργικές στρατηγικές έχουν προταθεί για να μειωθεί η συχνότητα αυτής της επιπλοκής, η αποτελεσματικότητα των οποίων δεν είναι σίγουρη (μικρά νούμερα ασθενών στις μελέτες της βιβλιογραφίας) </a:t>
            </a:r>
            <a:endParaRPr lang="en-US" dirty="0"/>
          </a:p>
        </p:txBody>
      </p:sp>
    </p:spTree>
    <p:extLst>
      <p:ext uri="{BB962C8B-B14F-4D97-AF65-F5344CB8AC3E}">
        <p14:creationId xmlns:p14="http://schemas.microsoft.com/office/powerpoint/2010/main" val="14154978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Χειρουργική επέμβαση-επείγουσα</a:t>
            </a:r>
            <a:br>
              <a:rPr lang="el-GR" dirty="0" smtClean="0"/>
            </a:br>
            <a:r>
              <a:rPr lang="el-GR" dirty="0" smtClean="0"/>
              <a:t>(7/9/16)</a:t>
            </a:r>
            <a:endParaRPr lang="en-US" dirty="0"/>
          </a:p>
        </p:txBody>
      </p:sp>
      <p:sp>
        <p:nvSpPr>
          <p:cNvPr id="3" name="Content Placeholder 2"/>
          <p:cNvSpPr>
            <a:spLocks noGrp="1"/>
          </p:cNvSpPr>
          <p:nvPr>
            <p:ph idx="1"/>
          </p:nvPr>
        </p:nvSpPr>
        <p:spPr/>
        <p:txBody>
          <a:bodyPr>
            <a:normAutofit fontScale="92500"/>
          </a:bodyPr>
          <a:lstStyle/>
          <a:p>
            <a:r>
              <a:rPr lang="el-GR" dirty="0" smtClean="0"/>
              <a:t>αντικατάσταση </a:t>
            </a:r>
            <a:r>
              <a:rPr lang="el-GR" dirty="0"/>
              <a:t>αορτικής βαλβίδας (</a:t>
            </a:r>
            <a:r>
              <a:rPr lang="en-GB" dirty="0" err="1"/>
              <a:t>Medronic</a:t>
            </a:r>
            <a:r>
              <a:rPr lang="en-GB" dirty="0"/>
              <a:t> Mosaic</a:t>
            </a:r>
            <a:r>
              <a:rPr lang="el-GR" dirty="0"/>
              <a:t> 21 </a:t>
            </a:r>
            <a:r>
              <a:rPr lang="en-GB" dirty="0"/>
              <a:t>mm biological</a:t>
            </a:r>
            <a:r>
              <a:rPr lang="el-GR" dirty="0"/>
              <a:t>) μετά από κάλυψη του αορτικού δακτυλίου με </a:t>
            </a:r>
            <a:r>
              <a:rPr lang="el-GR" dirty="0" smtClean="0"/>
              <a:t>κυκλοτερή ταινία </a:t>
            </a:r>
            <a:r>
              <a:rPr lang="el-GR" dirty="0" err="1" smtClean="0"/>
              <a:t>αυτόλογου</a:t>
            </a:r>
            <a:r>
              <a:rPr lang="el-GR" dirty="0" smtClean="0"/>
              <a:t> περικαρδίου για προστασία ενάντια σε μελλοντική αποκόλληση του μοσχεύματος</a:t>
            </a:r>
          </a:p>
          <a:p>
            <a:r>
              <a:rPr lang="el-GR" dirty="0" err="1" smtClean="0"/>
              <a:t>αορτο</a:t>
            </a:r>
            <a:r>
              <a:rPr lang="el-GR" dirty="0" smtClean="0"/>
              <a:t>-στεφανιαία </a:t>
            </a:r>
            <a:r>
              <a:rPr lang="el-GR" dirty="0"/>
              <a:t>παράκαμψη Χ 2 (αριστερή έσω μαστική αρτηρία στον πρόσθιο κατιόντα κλάδο,  φλεβικό </a:t>
            </a:r>
            <a:r>
              <a:rPr lang="el-GR" dirty="0" err="1"/>
              <a:t>μοσχεύμα</a:t>
            </a:r>
            <a:r>
              <a:rPr lang="el-GR" dirty="0"/>
              <a:t> στον πρώτο </a:t>
            </a:r>
            <a:r>
              <a:rPr lang="el-GR" dirty="0" smtClean="0"/>
              <a:t>διαγώνιο </a:t>
            </a:r>
            <a:r>
              <a:rPr lang="el-GR" dirty="0" err="1" smtClean="0"/>
              <a:t>κλαδο</a:t>
            </a:r>
            <a:r>
              <a:rPr lang="el-GR" dirty="0" smtClean="0"/>
              <a:t>).</a:t>
            </a:r>
            <a:endParaRPr lang="en-US" dirty="0"/>
          </a:p>
          <a:p>
            <a:endParaRPr lang="en-US" dirty="0"/>
          </a:p>
        </p:txBody>
      </p:sp>
    </p:spTree>
    <p:extLst>
      <p:ext uri="{BB962C8B-B14F-4D97-AF65-F5344CB8AC3E}">
        <p14:creationId xmlns:p14="http://schemas.microsoft.com/office/powerpoint/2010/main" val="3789837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80308"/>
            <a:ext cx="6624736" cy="6641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5801564"/>
            <a:ext cx="8063579" cy="1077218"/>
          </a:xfrm>
          <a:prstGeom prst="rect">
            <a:avLst/>
          </a:prstGeom>
          <a:noFill/>
        </p:spPr>
        <p:txBody>
          <a:bodyPr wrap="square" rtlCol="0">
            <a:spAutoFit/>
          </a:bodyPr>
          <a:lstStyle/>
          <a:p>
            <a:r>
              <a:rPr lang="el-GR" sz="3200" dirty="0" smtClean="0">
                <a:solidFill>
                  <a:prstClr val="black"/>
                </a:solidFill>
              </a:rPr>
              <a:t>Με κίτρινο είναι η κυκλοτερής επένδυση του αορτικού δακτυλίου με περικάρδιο</a:t>
            </a:r>
            <a:endParaRPr lang="en-US" sz="3200" dirty="0">
              <a:solidFill>
                <a:prstClr val="black"/>
              </a:solidFill>
            </a:endParaRPr>
          </a:p>
        </p:txBody>
      </p:sp>
    </p:spTree>
    <p:extLst>
      <p:ext uri="{BB962C8B-B14F-4D97-AF65-F5344CB8AC3E}">
        <p14:creationId xmlns:p14="http://schemas.microsoft.com/office/powerpoint/2010/main" val="3185006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Problem list</a:t>
            </a:r>
            <a:endParaRPr lang="en-US" dirty="0"/>
          </a:p>
        </p:txBody>
      </p:sp>
      <p:sp>
        <p:nvSpPr>
          <p:cNvPr id="3" name="Content Placeholder 2"/>
          <p:cNvSpPr>
            <a:spLocks noGrp="1"/>
          </p:cNvSpPr>
          <p:nvPr>
            <p:ph idx="1"/>
          </p:nvPr>
        </p:nvSpPr>
        <p:spPr>
          <a:xfrm>
            <a:off x="381000" y="1066800"/>
            <a:ext cx="8229600" cy="4525963"/>
          </a:xfrm>
        </p:spPr>
        <p:txBody>
          <a:bodyPr/>
          <a:lstStyle/>
          <a:p>
            <a:r>
              <a:rPr lang="en-US" dirty="0" err="1" smtClean="0"/>
              <a:t>Adamantiades</a:t>
            </a:r>
            <a:r>
              <a:rPr lang="en-US" dirty="0" smtClean="0"/>
              <a:t> dis. for years (steroids/weight)</a:t>
            </a:r>
          </a:p>
          <a:p>
            <a:r>
              <a:rPr lang="en-US" dirty="0" smtClean="0"/>
              <a:t>Repeated </a:t>
            </a:r>
            <a:r>
              <a:rPr lang="en-US" dirty="0" err="1" smtClean="0"/>
              <a:t>Iritis</a:t>
            </a:r>
            <a:endParaRPr lang="en-US" dirty="0" smtClean="0"/>
          </a:p>
          <a:p>
            <a:r>
              <a:rPr lang="en-US" dirty="0" smtClean="0"/>
              <a:t>Osteoporotic fractures</a:t>
            </a:r>
          </a:p>
          <a:p>
            <a:r>
              <a:rPr lang="en-US" dirty="0" smtClean="0"/>
              <a:t>Popliteal Aneurysms 40 x 4cm graft / 2 stents</a:t>
            </a:r>
          </a:p>
          <a:p>
            <a:r>
              <a:rPr lang="en-US" dirty="0" err="1" smtClean="0"/>
              <a:t>Ischaemic</a:t>
            </a:r>
            <a:r>
              <a:rPr lang="en-US" dirty="0" smtClean="0"/>
              <a:t> foot x 2</a:t>
            </a:r>
          </a:p>
          <a:p>
            <a:r>
              <a:rPr lang="en-US" dirty="0" smtClean="0"/>
              <a:t>Colon cancer</a:t>
            </a:r>
          </a:p>
          <a:p>
            <a:r>
              <a:rPr lang="en-US" dirty="0" smtClean="0"/>
              <a:t>Atrial fibrillation – anticoagulants - bleeding</a:t>
            </a:r>
          </a:p>
          <a:p>
            <a:r>
              <a:rPr lang="en-US" dirty="0" smtClean="0"/>
              <a:t>Coronary disease – stents – stenosed</a:t>
            </a:r>
          </a:p>
          <a:p>
            <a:r>
              <a:rPr lang="en-US" dirty="0" smtClean="0"/>
              <a:t>Aortic valve regurgitation</a:t>
            </a:r>
          </a:p>
          <a:p>
            <a:r>
              <a:rPr lang="en-US" dirty="0" smtClean="0"/>
              <a:t>CABG </a:t>
            </a:r>
            <a:r>
              <a:rPr lang="en-US" dirty="0" smtClean="0"/>
              <a:t>and Aortic valve replacement</a:t>
            </a:r>
          </a:p>
          <a:p>
            <a:endParaRPr lang="en-US" dirty="0"/>
          </a:p>
        </p:txBody>
      </p:sp>
    </p:spTree>
    <p:extLst>
      <p:ext uri="{BB962C8B-B14F-4D97-AF65-F5344CB8AC3E}">
        <p14:creationId xmlns:p14="http://schemas.microsoft.com/office/powerpoint/2010/main" val="18618425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weeks ago calf  pain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427966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server\users\j.joseph\My Documents\WORK\AP Angios\PANARETOU5.gif"/>
          <p:cNvPicPr>
            <a:picLocks noChangeAspect="1" noChangeArrowheads="1"/>
          </p:cNvPicPr>
          <p:nvPr/>
        </p:nvPicPr>
        <p:blipFill>
          <a:blip r:embed="rId2" cstate="print"/>
          <a:srcRect/>
          <a:stretch>
            <a:fillRect/>
          </a:stretch>
        </p:blipFill>
        <p:spPr bwMode="auto">
          <a:xfrm>
            <a:off x="3032929" y="0"/>
            <a:ext cx="2148671" cy="6858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Angiogram </a:t>
            </a:r>
            <a:endParaRPr lang="en-US" dirty="0"/>
          </a:p>
        </p:txBody>
      </p:sp>
      <p:sp>
        <p:nvSpPr>
          <p:cNvPr id="3" name="Content Placeholder 2"/>
          <p:cNvSpPr>
            <a:spLocks noGrp="1"/>
          </p:cNvSpPr>
          <p:nvPr>
            <p:ph idx="1"/>
          </p:nvPr>
        </p:nvSpPr>
        <p:spPr/>
        <p:txBody>
          <a:bodyPr/>
          <a:lstStyle/>
          <a:p>
            <a:r>
              <a:rPr lang="en-US" dirty="0" smtClean="0"/>
              <a:t>Leaking popliteal aneurysm and thrombus</a:t>
            </a:r>
          </a:p>
          <a:p>
            <a:endParaRPr lang="en-US" dirty="0"/>
          </a:p>
          <a:p>
            <a:r>
              <a:rPr lang="en-US" dirty="0" smtClean="0"/>
              <a:t>Fistula between artery distal  to stent and the (old by passed) aneurysm!</a:t>
            </a:r>
            <a:endParaRPr lang="en-US" dirty="0"/>
          </a:p>
        </p:txBody>
      </p:sp>
    </p:spTree>
    <p:extLst>
      <p:ext uri="{BB962C8B-B14F-4D97-AF65-F5344CB8AC3E}">
        <p14:creationId xmlns:p14="http://schemas.microsoft.com/office/powerpoint/2010/main" val="2108535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528454" y="304800"/>
            <a:ext cx="16149056" cy="14759375"/>
          </a:xfrm>
          <a:prstGeom prst="rect">
            <a:avLst/>
          </a:prstGeom>
          <a:noFill/>
          <a:ln w="9525">
            <a:noFill/>
            <a:miter lim="800000"/>
            <a:headEnd/>
            <a:tailEnd/>
          </a:ln>
          <a:effectLst/>
        </p:spPr>
      </p:pic>
    </p:spTree>
    <p:extLst>
      <p:ext uri="{BB962C8B-B14F-4D97-AF65-F5344CB8AC3E}">
        <p14:creationId xmlns:p14="http://schemas.microsoft.com/office/powerpoint/2010/main" val="22638520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Treated by interventional radiologist</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16842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now OK…</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172866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Lessons / questions</a:t>
            </a:r>
            <a:endParaRPr lang="en-US" dirty="0"/>
          </a:p>
        </p:txBody>
      </p:sp>
      <p:sp>
        <p:nvSpPr>
          <p:cNvPr id="3" name="Content Placeholder 2"/>
          <p:cNvSpPr>
            <a:spLocks noGrp="1"/>
          </p:cNvSpPr>
          <p:nvPr>
            <p:ph idx="1"/>
          </p:nvPr>
        </p:nvSpPr>
        <p:spPr>
          <a:xfrm>
            <a:off x="457200" y="838200"/>
            <a:ext cx="8229600" cy="5638800"/>
          </a:xfrm>
        </p:spPr>
        <p:txBody>
          <a:bodyPr/>
          <a:lstStyle/>
          <a:p>
            <a:r>
              <a:rPr lang="en-US" dirty="0" smtClean="0"/>
              <a:t>Vascular </a:t>
            </a:r>
            <a:r>
              <a:rPr lang="en-US" dirty="0" err="1" smtClean="0"/>
              <a:t>Adamantiades</a:t>
            </a:r>
            <a:r>
              <a:rPr lang="en-US" dirty="0" smtClean="0"/>
              <a:t> disease difficult</a:t>
            </a:r>
          </a:p>
          <a:p>
            <a:r>
              <a:rPr lang="en-US" dirty="0" smtClean="0"/>
              <a:t>Aneurysms, </a:t>
            </a:r>
            <a:r>
              <a:rPr lang="en-US" dirty="0" err="1" smtClean="0"/>
              <a:t>thromboses</a:t>
            </a:r>
            <a:r>
              <a:rPr lang="en-US" dirty="0" smtClean="0"/>
              <a:t>, Endocarditis </a:t>
            </a:r>
            <a:r>
              <a:rPr lang="en-US" dirty="0"/>
              <a:t>myocarditis </a:t>
            </a:r>
            <a:r>
              <a:rPr lang="en-US" dirty="0" smtClean="0"/>
              <a:t>pericarditis,  M.I    </a:t>
            </a:r>
          </a:p>
          <a:p>
            <a:r>
              <a:rPr lang="en-US" dirty="0" smtClean="0"/>
              <a:t>Surgical </a:t>
            </a:r>
            <a:r>
              <a:rPr lang="en-US" dirty="0" smtClean="0"/>
              <a:t>sites / vessel anastomoses break down or become aneurysmal</a:t>
            </a:r>
          </a:p>
          <a:p>
            <a:r>
              <a:rPr lang="en-US" b="1" dirty="0" smtClean="0"/>
              <a:t>Aggressive </a:t>
            </a:r>
            <a:r>
              <a:rPr lang="en-US" b="1" dirty="0"/>
              <a:t>control of </a:t>
            </a:r>
            <a:r>
              <a:rPr lang="en-US" b="1" dirty="0" smtClean="0"/>
              <a:t>inflammation</a:t>
            </a:r>
          </a:p>
          <a:p>
            <a:r>
              <a:rPr lang="en-US" b="1" dirty="0" smtClean="0"/>
              <a:t>This </a:t>
            </a:r>
            <a:r>
              <a:rPr lang="en-US" b="1" dirty="0" err="1" smtClean="0"/>
              <a:t>pt</a:t>
            </a:r>
            <a:r>
              <a:rPr lang="en-US" b="1" dirty="0" smtClean="0"/>
              <a:t> had </a:t>
            </a:r>
            <a:r>
              <a:rPr lang="en-US" b="1" dirty="0" smtClean="0"/>
              <a:t>years of ‘inflammation’ and nothing else… but he didn’t follow advice…</a:t>
            </a:r>
          </a:p>
          <a:p>
            <a:r>
              <a:rPr lang="en-US" dirty="0" err="1" smtClean="0"/>
              <a:t>C</a:t>
            </a:r>
            <a:r>
              <a:rPr lang="en-US" dirty="0" err="1" smtClean="0"/>
              <a:t>yclophos</a:t>
            </a:r>
            <a:r>
              <a:rPr lang="en-US" dirty="0" smtClean="0"/>
              <a:t>/</a:t>
            </a:r>
            <a:r>
              <a:rPr lang="en-US" dirty="0" err="1" smtClean="0"/>
              <a:t>ciclosporin</a:t>
            </a:r>
            <a:r>
              <a:rPr lang="en-US" dirty="0" smtClean="0"/>
              <a:t>/Azathioprine/steroids +</a:t>
            </a:r>
            <a:endParaRPr lang="en-US" dirty="0" smtClean="0"/>
          </a:p>
          <a:p>
            <a:r>
              <a:rPr lang="en-US" b="1" dirty="0" smtClean="0">
                <a:solidFill>
                  <a:srgbClr val="FF0000"/>
                </a:solidFill>
              </a:rPr>
              <a:t>Now?? </a:t>
            </a:r>
            <a:endParaRPr lang="en-US" dirty="0" smtClean="0"/>
          </a:p>
        </p:txBody>
      </p:sp>
    </p:spTree>
    <p:extLst>
      <p:ext uri="{BB962C8B-B14F-4D97-AF65-F5344CB8AC3E}">
        <p14:creationId xmlns:p14="http://schemas.microsoft.com/office/powerpoint/2010/main" val="18033625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descr="Z:\desktop\Morphou Karavostasi 23.1.2016\20160123_103810.jpg"/>
          <p:cNvPicPr>
            <a:picLocks noGrp="1" noChangeAspect="1" noChangeArrowheads="1"/>
          </p:cNvPicPr>
          <p:nvPr>
            <p:ph idx="1"/>
          </p:nvPr>
        </p:nvPicPr>
        <p:blipFill>
          <a:blip r:embed="rId2" cstate="print"/>
          <a:srcRect/>
          <a:stretch>
            <a:fillRect/>
          </a:stretch>
        </p:blipFill>
        <p:spPr bwMode="auto">
          <a:xfrm>
            <a:off x="-381000" y="990600"/>
            <a:ext cx="9618133" cy="54102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joseph\Desktop\Cy.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10135732" cy="566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614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descr="Z:\desktop\Morphou Karavostasi 23.1.2016\20160123_104001.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descr="Z:\desktop\Morphou Karavostasi 23.1.2016\20160123_100717.jpg"/>
          <p:cNvPicPr>
            <a:picLocks noGrp="1" noChangeAspect="1" noChangeArrowheads="1"/>
          </p:cNvPicPr>
          <p:nvPr>
            <p:ph idx="1"/>
          </p:nvPr>
        </p:nvPicPr>
        <p:blipFill>
          <a:blip r:embed="rId2" cstate="print"/>
          <a:srcRect/>
          <a:stretch>
            <a:fillRect/>
          </a:stretch>
        </p:blipFill>
        <p:spPr bwMode="auto">
          <a:xfrm>
            <a:off x="-1371600" y="381000"/>
            <a:ext cx="11026423" cy="6202363"/>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r>
              <a:rPr lang="en-US" baseline="30000" dirty="0" smtClean="0"/>
              <a:t>st</a:t>
            </a:r>
            <a:r>
              <a:rPr lang="en-US" dirty="0" smtClean="0"/>
              <a:t> visit</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52032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lstStyle/>
          <a:p>
            <a:r>
              <a:rPr lang="en-US" dirty="0" smtClean="0"/>
              <a:t>Years of </a:t>
            </a:r>
            <a:r>
              <a:rPr lang="en-US" dirty="0" err="1" smtClean="0"/>
              <a:t>iritis</a:t>
            </a:r>
            <a:endParaRPr lang="en-US" dirty="0" smtClean="0"/>
          </a:p>
          <a:p>
            <a:r>
              <a:rPr lang="en-US" dirty="0" smtClean="0"/>
              <a:t>Years of high inflammatory markers</a:t>
            </a:r>
          </a:p>
          <a:p>
            <a:r>
              <a:rPr lang="en-US" dirty="0" smtClean="0"/>
              <a:t>Occasional EN/</a:t>
            </a:r>
            <a:r>
              <a:rPr lang="en-US" dirty="0" err="1" smtClean="0"/>
              <a:t>pustular</a:t>
            </a:r>
            <a:r>
              <a:rPr lang="en-US" dirty="0" smtClean="0"/>
              <a:t> lesions/arthritis</a:t>
            </a:r>
          </a:p>
          <a:p>
            <a:r>
              <a:rPr lang="en-US" dirty="0" smtClean="0"/>
              <a:t>‘Abuse’ of  corticosteroids</a:t>
            </a:r>
          </a:p>
          <a:p>
            <a:endParaRPr lang="en-US" dirty="0"/>
          </a:p>
          <a:p>
            <a:r>
              <a:rPr lang="en-US" dirty="0" smtClean="0"/>
              <a:t>Made own decisions</a:t>
            </a:r>
          </a:p>
          <a:p>
            <a:endParaRPr lang="en-US" dirty="0"/>
          </a:p>
          <a:p>
            <a:r>
              <a:rPr lang="en-US" dirty="0" smtClean="0"/>
              <a:t>Then came the popliteal aneurysms</a:t>
            </a:r>
            <a:endParaRPr lang="en-US" dirty="0"/>
          </a:p>
        </p:txBody>
      </p:sp>
    </p:spTree>
    <p:extLst>
      <p:ext uri="{BB962C8B-B14F-4D97-AF65-F5344CB8AC3E}">
        <p14:creationId xmlns:p14="http://schemas.microsoft.com/office/powerpoint/2010/main" val="9371930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Z:\desktop\Kyrenia\20160207_114103.jpg"/>
          <p:cNvPicPr>
            <a:picLocks noGrp="1" noChangeAspect="1" noChangeArrowheads="1"/>
          </p:cNvPicPr>
          <p:nvPr>
            <p:ph idx="1"/>
          </p:nvPr>
        </p:nvPicPr>
        <p:blipFill>
          <a:blip r:embed="rId2" cstate="print"/>
          <a:srcRect/>
          <a:stretch>
            <a:fillRect/>
          </a:stretch>
        </p:blipFill>
        <p:spPr bwMode="auto">
          <a:xfrm>
            <a:off x="-533400" y="685800"/>
            <a:ext cx="10701866" cy="60198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Z:\desktop\Kyrenia\20160207_083029.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extLst>
      <p:ext uri="{BB962C8B-B14F-4D97-AF65-F5344CB8AC3E}">
        <p14:creationId xmlns:p14="http://schemas.microsoft.com/office/powerpoint/2010/main" val="42064970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Z:\desktop\Keryneia Karavas Orka Livera Kormakitis\20160410_073510.jpg"/>
          <p:cNvPicPr>
            <a:picLocks noGrp="1" noChangeAspect="1" noChangeArrowheads="1"/>
          </p:cNvPicPr>
          <p:nvPr>
            <p:ph idx="1"/>
          </p:nvPr>
        </p:nvPicPr>
        <p:blipFill>
          <a:blip r:embed="rId2" cstate="print"/>
          <a:srcRect/>
          <a:stretch>
            <a:fillRect/>
          </a:stretch>
        </p:blipFill>
        <p:spPr bwMode="auto">
          <a:xfrm>
            <a:off x="1" y="1062038"/>
            <a:ext cx="9848272" cy="5539653"/>
          </a:xfrm>
          <a:prstGeom prst="rect">
            <a:avLst/>
          </a:prstGeom>
          <a:noFill/>
        </p:spPr>
      </p:pic>
    </p:spTree>
    <p:extLst>
      <p:ext uri="{BB962C8B-B14F-4D97-AF65-F5344CB8AC3E}">
        <p14:creationId xmlns:p14="http://schemas.microsoft.com/office/powerpoint/2010/main" val="39511032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Z:\desktop\Kyrenia\20160207_091650.jpg"/>
          <p:cNvPicPr>
            <a:picLocks noGrp="1" noChangeAspect="1" noChangeArrowheads="1"/>
          </p:cNvPicPr>
          <p:nvPr>
            <p:ph idx="1"/>
          </p:nvPr>
        </p:nvPicPr>
        <p:blipFill>
          <a:blip r:embed="rId2" cstate="print"/>
          <a:srcRect/>
          <a:stretch>
            <a:fillRect/>
          </a:stretch>
        </p:blipFill>
        <p:spPr bwMode="auto">
          <a:xfrm>
            <a:off x="-381000" y="914400"/>
            <a:ext cx="9942689" cy="5592763"/>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Z:\desktop\Keryneia Karavas Orka Livera Kormakitis\20160410_084157.jpg"/>
          <p:cNvPicPr>
            <a:picLocks noGrp="1" noChangeAspect="1" noChangeArrowheads="1"/>
          </p:cNvPicPr>
          <p:nvPr>
            <p:ph idx="1"/>
          </p:nvPr>
        </p:nvPicPr>
        <p:blipFill>
          <a:blip r:embed="rId2" cstate="print"/>
          <a:srcRect/>
          <a:stretch>
            <a:fillRect/>
          </a:stretch>
        </p:blipFill>
        <p:spPr bwMode="auto">
          <a:xfrm>
            <a:off x="-381000" y="762000"/>
            <a:ext cx="10078156" cy="5668963"/>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Z:\desktop\Kyrenia\20160207_092452_001.jpg"/>
          <p:cNvPicPr>
            <a:picLocks noGrp="1" noChangeAspect="1" noChangeArrowheads="1"/>
          </p:cNvPicPr>
          <p:nvPr>
            <p:ph idx="1"/>
          </p:nvPr>
        </p:nvPicPr>
        <p:blipFill>
          <a:blip r:embed="rId2" cstate="print"/>
          <a:srcRect/>
          <a:stretch>
            <a:fillRect/>
          </a:stretch>
        </p:blipFill>
        <p:spPr bwMode="auto">
          <a:xfrm>
            <a:off x="-168563" y="0"/>
            <a:ext cx="9347199" cy="52578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Z:\desktop\Kyrenia\20160207_092522.jpg"/>
          <p:cNvPicPr>
            <a:picLocks noGrp="1" noChangeAspect="1" noChangeArrowheads="1"/>
          </p:cNvPicPr>
          <p:nvPr>
            <p:ph idx="1"/>
          </p:nvPr>
        </p:nvPicPr>
        <p:blipFill>
          <a:blip r:embed="rId2" cstate="print"/>
          <a:srcRect/>
          <a:stretch>
            <a:fillRect/>
          </a:stretch>
        </p:blipFill>
        <p:spPr bwMode="auto">
          <a:xfrm>
            <a:off x="-304800" y="685800"/>
            <a:ext cx="9807223" cy="5516563"/>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joseph\Desktop\Cy.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10135732" cy="566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0383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j.joseph\AppData\Local\Microsoft\Windows\Temporary Internet Files\Content.Outlook\1EZY0JJH\Screenshot_20161027-065255 (2).png"/>
          <p:cNvPicPr>
            <a:picLocks noGrp="1" noChangeAspect="1" noChangeArrowheads="1"/>
          </p:cNvPicPr>
          <p:nvPr>
            <p:ph idx="1"/>
          </p:nvPr>
        </p:nvPicPr>
        <p:blipFill>
          <a:blip r:embed="rId2" cstate="print"/>
          <a:srcRect/>
          <a:stretch>
            <a:fillRect/>
          </a:stretch>
        </p:blipFill>
        <p:spPr bwMode="auto">
          <a:xfrm>
            <a:off x="2362200" y="-65352"/>
            <a:ext cx="3810000" cy="6773334"/>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Users\j.joseph\AppData\Local\Microsoft\Windows\Temporary Internet Files\Content.Outlook\1EZY0JJH\Screenshot_20161027-065324 (2).png"/>
          <p:cNvPicPr>
            <a:picLocks noGrp="1" noChangeAspect="1" noChangeArrowheads="1"/>
          </p:cNvPicPr>
          <p:nvPr>
            <p:ph idx="1"/>
          </p:nvPr>
        </p:nvPicPr>
        <p:blipFill>
          <a:blip r:embed="rId2" cstate="print"/>
          <a:srcRect/>
          <a:stretch>
            <a:fillRect/>
          </a:stretch>
        </p:blipFill>
        <p:spPr bwMode="auto">
          <a:xfrm>
            <a:off x="1676400" y="-1828800"/>
            <a:ext cx="5029200" cy="8940801"/>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p:cNvSpPr>
          <p:nvPr>
            <p:ph type="title" idx="4294967295"/>
          </p:nvPr>
        </p:nvSpPr>
        <p:spPr/>
        <p:txBody>
          <a:bodyPr/>
          <a:lstStyle/>
          <a:p>
            <a:pPr eaLnBrk="1" hangingPunct="1"/>
            <a:endParaRPr lang="el-GR" smtClean="0"/>
          </a:p>
        </p:txBody>
      </p:sp>
      <p:sp>
        <p:nvSpPr>
          <p:cNvPr id="15363" name="Rectangle 3"/>
          <p:cNvSpPr>
            <a:spLocks noGrp="1"/>
          </p:cNvSpPr>
          <p:nvPr>
            <p:ph type="body" idx="4294967295"/>
          </p:nvPr>
        </p:nvSpPr>
        <p:spPr/>
        <p:txBody>
          <a:bodyPr/>
          <a:lstStyle/>
          <a:p>
            <a:pPr eaLnBrk="1" hangingPunct="1"/>
            <a:endParaRPr lang="el-GR" smtClean="0"/>
          </a:p>
        </p:txBody>
      </p:sp>
      <p:pic>
        <p:nvPicPr>
          <p:cNvPr id="15364" name="Picture 4" descr="PANARETOU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387350"/>
            <a:ext cx="4448175" cy="724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4"/>
          <p:cNvSpPr txBox="1">
            <a:spLocks noChangeArrowheads="1"/>
          </p:cNvSpPr>
          <p:nvPr/>
        </p:nvSpPr>
        <p:spPr bwMode="auto">
          <a:xfrm>
            <a:off x="2362200" y="609600"/>
            <a:ext cx="407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prstClr val="white"/>
                </a:solidFill>
              </a:rPr>
              <a:t>R</a:t>
            </a:r>
          </a:p>
        </p:txBody>
      </p:sp>
      <p:sp>
        <p:nvSpPr>
          <p:cNvPr id="15366" name="TextBox 5"/>
          <p:cNvSpPr txBox="1">
            <a:spLocks noChangeArrowheads="1"/>
          </p:cNvSpPr>
          <p:nvPr/>
        </p:nvSpPr>
        <p:spPr bwMode="auto">
          <a:xfrm>
            <a:off x="6248400" y="6096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prstClr val="white"/>
                </a:solidFill>
              </a:rPr>
              <a:t>L</a:t>
            </a:r>
          </a:p>
        </p:txBody>
      </p:sp>
    </p:spTree>
    <p:extLst>
      <p:ext uri="{BB962C8B-B14F-4D97-AF65-F5344CB8AC3E}">
        <p14:creationId xmlns:p14="http://schemas.microsoft.com/office/powerpoint/2010/main" val="6790508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Z:\desktop\Keryneia Karavas Orka Livera Kormakitis\20160410_081315.jpg"/>
          <p:cNvPicPr>
            <a:picLocks noGrp="1" noChangeAspect="1" noChangeArrowheads="1"/>
          </p:cNvPicPr>
          <p:nvPr>
            <p:ph idx="1"/>
          </p:nvPr>
        </p:nvPicPr>
        <p:blipFill>
          <a:blip r:embed="rId2" cstate="print"/>
          <a:srcRect/>
          <a:stretch>
            <a:fillRect/>
          </a:stretch>
        </p:blipFill>
        <p:spPr bwMode="auto">
          <a:xfrm>
            <a:off x="-20782" y="1524000"/>
            <a:ext cx="11159836" cy="2611877"/>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Z:\desktop\Keryneia Karavas Orka Livera Kormakitis\20160410_084206.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Z:\desktop\Keryneia Karavas Orka Livera Kormakitis\20160410_093043.jpg"/>
          <p:cNvPicPr>
            <a:picLocks noGrp="1" noChangeAspect="1" noChangeArrowheads="1"/>
          </p:cNvPicPr>
          <p:nvPr>
            <p:ph idx="1"/>
          </p:nvPr>
        </p:nvPicPr>
        <p:blipFill>
          <a:blip r:embed="rId2" cstate="print"/>
          <a:srcRect/>
          <a:stretch>
            <a:fillRect/>
          </a:stretch>
        </p:blipFill>
        <p:spPr bwMode="auto">
          <a:xfrm>
            <a:off x="457200" y="2924119"/>
            <a:ext cx="8229600" cy="1878124"/>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Z:\desktop\Keryneia Karavas Orka Livera Kormakitis\20160410_104608.jpg"/>
          <p:cNvPicPr>
            <a:picLocks noGrp="1" noChangeAspect="1" noChangeArrowheads="1"/>
          </p:cNvPicPr>
          <p:nvPr>
            <p:ph idx="1"/>
          </p:nvPr>
        </p:nvPicPr>
        <p:blipFill>
          <a:blip r:embed="rId2" cstate="print"/>
          <a:srcRect/>
          <a:stretch>
            <a:fillRect/>
          </a:stretch>
        </p:blipFill>
        <p:spPr bwMode="auto">
          <a:xfrm>
            <a:off x="-76200" y="914400"/>
            <a:ext cx="9347199" cy="52578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Z:\desktop\Keryneia Karavas Orka Livera Kormakitis\20160410_104938.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5663"/>
            <a:ext cx="9144000" cy="514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descr="Z:\desktop\Keryneia Karavas Orka Livera Kormakitis\20160410_113652.jpg"/>
          <p:cNvPicPr>
            <a:picLocks noGrp="1" noChangeAspect="1" noChangeArrowheads="1"/>
          </p:cNvPicPr>
          <p:nvPr>
            <p:ph idx="1"/>
          </p:nvPr>
        </p:nvPicPr>
        <p:blipFill>
          <a:blip r:embed="rId2" cstate="print"/>
          <a:srcRect/>
          <a:stretch>
            <a:fillRect/>
          </a:stretch>
        </p:blipFill>
        <p:spPr bwMode="auto">
          <a:xfrm>
            <a:off x="-304800" y="1143000"/>
            <a:ext cx="9536289" cy="5364163"/>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descr="Z:\desktop\Keryneia Karavas Orka Livera Kormakitis\20160410_114417.jpg"/>
          <p:cNvPicPr>
            <a:picLocks noGrp="1" noChangeAspect="1" noChangeArrowheads="1"/>
          </p:cNvPicPr>
          <p:nvPr>
            <p:ph idx="1"/>
          </p:nvPr>
        </p:nvPicPr>
        <p:blipFill>
          <a:blip r:embed="rId2" cstate="print"/>
          <a:srcRect/>
          <a:stretch>
            <a:fillRect/>
          </a:stretch>
        </p:blipFill>
        <p:spPr bwMode="auto">
          <a:xfrm>
            <a:off x="2209800" y="-76200"/>
            <a:ext cx="4603254" cy="8183563"/>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descr="Z:\desktop\Keryneia Karavas Orka Livera Kormakitis\20160410_123216.jpg"/>
          <p:cNvPicPr>
            <a:picLocks noGrp="1" noChangeAspect="1" noChangeArrowheads="1"/>
          </p:cNvPicPr>
          <p:nvPr>
            <p:ph idx="1"/>
          </p:nvPr>
        </p:nvPicPr>
        <p:blipFill>
          <a:blip r:embed="rId2" cstate="print"/>
          <a:srcRect/>
          <a:stretch>
            <a:fillRect/>
          </a:stretch>
        </p:blipFill>
        <p:spPr bwMode="auto">
          <a:xfrm>
            <a:off x="-4876800" y="-1828800"/>
            <a:ext cx="20915489" cy="11764963"/>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j.joseph\Desktop\Elia Fteriha Sep 16\20160918_091609.jpg"/>
          <p:cNvPicPr>
            <a:picLocks noGrp="1" noChangeAspect="1" noChangeArrowheads="1"/>
          </p:cNvPicPr>
          <p:nvPr>
            <p:ph idx="1"/>
          </p:nvPr>
        </p:nvPicPr>
        <p:blipFill>
          <a:blip r:embed="rId2" cstate="print"/>
          <a:srcRect/>
          <a:stretch>
            <a:fillRect/>
          </a:stretch>
        </p:blipFill>
        <p:spPr bwMode="auto">
          <a:xfrm>
            <a:off x="-6927" y="685800"/>
            <a:ext cx="9129889" cy="513556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0"/>
            <a:ext cx="8229600" cy="1143000"/>
          </a:xfrm>
        </p:spPr>
        <p:txBody>
          <a:bodyPr/>
          <a:lstStyle/>
          <a:p>
            <a:pPr eaLnBrk="1" hangingPunct="1"/>
            <a:r>
              <a:rPr lang="en-US" dirty="0" smtClean="0"/>
              <a:t>We discussed  in 2011</a:t>
            </a:r>
          </a:p>
        </p:txBody>
      </p:sp>
      <p:sp>
        <p:nvSpPr>
          <p:cNvPr id="16387" name="Content Placeholder 2"/>
          <p:cNvSpPr>
            <a:spLocks noGrp="1"/>
          </p:cNvSpPr>
          <p:nvPr>
            <p:ph idx="1"/>
          </p:nvPr>
        </p:nvSpPr>
        <p:spPr>
          <a:xfrm>
            <a:off x="457200" y="1371600"/>
            <a:ext cx="8229600" cy="4525963"/>
          </a:xfrm>
        </p:spPr>
        <p:txBody>
          <a:bodyPr/>
          <a:lstStyle/>
          <a:p>
            <a:pPr eaLnBrk="1" hangingPunct="1"/>
            <a:r>
              <a:rPr lang="en-US" dirty="0" smtClean="0"/>
              <a:t>Left  Endovascular stent without further problems</a:t>
            </a:r>
          </a:p>
          <a:p>
            <a:pPr eaLnBrk="1" hangingPunct="1">
              <a:buFont typeface="Arial" charset="0"/>
              <a:buNone/>
            </a:pPr>
            <a:endParaRPr lang="en-US" dirty="0" smtClean="0"/>
          </a:p>
          <a:p>
            <a:pPr eaLnBrk="1" hangingPunct="1"/>
            <a:r>
              <a:rPr lang="en-US" dirty="0" smtClean="0"/>
              <a:t>On azathioprine and </a:t>
            </a:r>
            <a:r>
              <a:rPr lang="en-US" dirty="0" err="1" smtClean="0"/>
              <a:t>ciclosporin</a:t>
            </a:r>
            <a:endParaRPr lang="en-US" dirty="0" smtClean="0"/>
          </a:p>
          <a:p>
            <a:pPr eaLnBrk="1" hangingPunct="1">
              <a:buFont typeface="Arial" charset="0"/>
              <a:buNone/>
            </a:pPr>
            <a:endParaRPr lang="en-US" dirty="0" smtClean="0"/>
          </a:p>
          <a:p>
            <a:pPr eaLnBrk="1" hangingPunct="1"/>
            <a:endParaRPr lang="en-US" dirty="0" smtClean="0"/>
          </a:p>
          <a:p>
            <a:pPr eaLnBrk="1" hangingPunct="1">
              <a:buFont typeface="Arial" charset="0"/>
              <a:buNone/>
            </a:pPr>
            <a:endParaRPr lang="en-US" dirty="0" smtClean="0"/>
          </a:p>
          <a:p>
            <a:pPr eaLnBrk="1" hangingPunct="1">
              <a:buFont typeface="Arial" charset="0"/>
              <a:buNone/>
            </a:pPr>
            <a:endParaRPr lang="en-US" dirty="0" smtClean="0"/>
          </a:p>
        </p:txBody>
      </p:sp>
    </p:spTree>
    <p:extLst>
      <p:ext uri="{BB962C8B-B14F-4D97-AF65-F5344CB8AC3E}">
        <p14:creationId xmlns:p14="http://schemas.microsoft.com/office/powerpoint/2010/main" val="1059681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j.joseph\Desktop\Elia Fteriha Sep 16\20160918_091515.jpg"/>
          <p:cNvPicPr>
            <a:picLocks noGrp="1" noChangeAspect="1" noChangeArrowheads="1"/>
          </p:cNvPicPr>
          <p:nvPr>
            <p:ph idx="1"/>
          </p:nvPr>
        </p:nvPicPr>
        <p:blipFill>
          <a:blip r:embed="rId2" cstate="print"/>
          <a:srcRect/>
          <a:stretch>
            <a:fillRect/>
          </a:stretch>
        </p:blipFill>
        <p:spPr bwMode="auto">
          <a:xfrm>
            <a:off x="-1436510" y="838201"/>
            <a:ext cx="10701866" cy="60198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joseph\Desktop\Cy.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10135732" cy="566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0383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Dangerous without a telephone</a:t>
            </a:r>
            <a:endParaRPr lang="en-US" dirty="0"/>
          </a:p>
        </p:txBody>
      </p:sp>
    </p:spTree>
    <p:extLst>
      <p:ext uri="{BB962C8B-B14F-4D97-AF65-F5344CB8AC3E}">
        <p14:creationId xmlns:p14="http://schemas.microsoft.com/office/powerpoint/2010/main" val="39103905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en-US" smtClean="0"/>
          </a:p>
        </p:txBody>
      </p:sp>
      <p:pic>
        <p:nvPicPr>
          <p:cNvPr id="31747" name="Picture 2" descr="C:\Users\user\Desktop\photos and other media\Cornwall Aug 13\IMG_166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757094" y="-76199"/>
            <a:ext cx="10399331" cy="6934200"/>
          </a:xfrm>
          <a:noFill/>
        </p:spPr>
      </p:pic>
    </p:spTree>
    <p:extLst>
      <p:ext uri="{BB962C8B-B14F-4D97-AF65-F5344CB8AC3E}">
        <p14:creationId xmlns:p14="http://schemas.microsoft.com/office/powerpoint/2010/main" val="24857583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n-US" smtClean="0"/>
          </a:p>
        </p:txBody>
      </p:sp>
      <p:pic>
        <p:nvPicPr>
          <p:cNvPr id="30723" name="Picture 2" descr="C:\Users\user\Desktop\IMG_161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01609" y="0"/>
            <a:ext cx="10305867" cy="6871855"/>
          </a:xfrm>
          <a:noFill/>
        </p:spPr>
      </p:pic>
    </p:spTree>
    <p:extLst>
      <p:ext uri="{BB962C8B-B14F-4D97-AF65-F5344CB8AC3E}">
        <p14:creationId xmlns:p14="http://schemas.microsoft.com/office/powerpoint/2010/main" val="26238277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smtClean="0"/>
          </a:p>
        </p:txBody>
      </p:sp>
      <p:pic>
        <p:nvPicPr>
          <p:cNvPr id="32771" name="Picture 2" descr="C:\Users\user\Desktop\photos and other media\Cornwall Aug 13\IMG_167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069975" y="-228600"/>
            <a:ext cx="10213975" cy="6810375"/>
          </a:xfrm>
          <a:noFill/>
        </p:spPr>
      </p:pic>
    </p:spTree>
    <p:extLst>
      <p:ext uri="{BB962C8B-B14F-4D97-AF65-F5344CB8AC3E}">
        <p14:creationId xmlns:p14="http://schemas.microsoft.com/office/powerpoint/2010/main" val="125124166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Users\j.joseph\Desktop\Cnwl '16\20160718_191345.jpg"/>
          <p:cNvPicPr>
            <a:picLocks noGrp="1" noChangeAspect="1" noChangeArrowheads="1"/>
          </p:cNvPicPr>
          <p:nvPr>
            <p:ph idx="1"/>
          </p:nvPr>
        </p:nvPicPr>
        <p:blipFill>
          <a:blip r:embed="rId2" cstate="print"/>
          <a:srcRect/>
          <a:stretch>
            <a:fillRect/>
          </a:stretch>
        </p:blipFill>
        <p:spPr bwMode="auto">
          <a:xfrm>
            <a:off x="-381000" y="609600"/>
            <a:ext cx="10247489" cy="5764213"/>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US" smtClean="0"/>
          </a:p>
        </p:txBody>
      </p:sp>
      <p:pic>
        <p:nvPicPr>
          <p:cNvPr id="34819" name="Picture 2" descr="C:\Users\user\Desktop\Riccardo camera\P101074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320675"/>
            <a:ext cx="9723438" cy="7178675"/>
          </a:xfrm>
          <a:noFill/>
        </p:spPr>
      </p:pic>
    </p:spTree>
    <p:extLst>
      <p:ext uri="{BB962C8B-B14F-4D97-AF65-F5344CB8AC3E}">
        <p14:creationId xmlns:p14="http://schemas.microsoft.com/office/powerpoint/2010/main" val="20576020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7400" y="-685800"/>
            <a:ext cx="5105400" cy="817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4431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3858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Autumn 2013</a:t>
            </a:r>
          </a:p>
        </p:txBody>
      </p:sp>
      <p:sp>
        <p:nvSpPr>
          <p:cNvPr id="17411" name="Content Placeholder 2"/>
          <p:cNvSpPr>
            <a:spLocks noGrp="1"/>
          </p:cNvSpPr>
          <p:nvPr>
            <p:ph idx="1"/>
          </p:nvPr>
        </p:nvSpPr>
        <p:spPr/>
        <p:txBody>
          <a:bodyPr/>
          <a:lstStyle/>
          <a:p>
            <a:pPr marL="0" indent="0">
              <a:buNone/>
            </a:pPr>
            <a:endParaRPr lang="en-US" dirty="0" smtClean="0"/>
          </a:p>
        </p:txBody>
      </p:sp>
    </p:spTree>
    <p:extLst>
      <p:ext uri="{BB962C8B-B14F-4D97-AF65-F5344CB8AC3E}">
        <p14:creationId xmlns:p14="http://schemas.microsoft.com/office/powerpoint/2010/main" val="28471065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09112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318"/>
            <a:ext cx="9157855" cy="686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66565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81880"/>
            <a:ext cx="4953000" cy="679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0915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8063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318"/>
            <a:ext cx="9157855" cy="686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0547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86" y="228600"/>
            <a:ext cx="9191605"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0467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C:\Users\j.joseph\Desktop\Cnwl '16\20160721_165139.jpg"/>
          <p:cNvPicPr>
            <a:picLocks noGrp="1" noChangeAspect="1" noChangeArrowheads="1"/>
          </p:cNvPicPr>
          <p:nvPr>
            <p:ph idx="1"/>
          </p:nvPr>
        </p:nvPicPr>
        <p:blipFill>
          <a:blip r:embed="rId2" cstate="print"/>
          <a:srcRect/>
          <a:stretch>
            <a:fillRect/>
          </a:stretch>
        </p:blipFill>
        <p:spPr bwMode="auto">
          <a:xfrm>
            <a:off x="-457200" y="762000"/>
            <a:ext cx="9753599" cy="54864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err="1" smtClean="0"/>
              <a:t>Ca</a:t>
            </a:r>
            <a:r>
              <a:rPr lang="en-US" dirty="0" smtClean="0"/>
              <a:t> colon – surgery only</a:t>
            </a:r>
          </a:p>
        </p:txBody>
      </p:sp>
      <p:pic>
        <p:nvPicPr>
          <p:cNvPr id="19459"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447800" y="1371600"/>
            <a:ext cx="6146800" cy="5265738"/>
          </a:xfrm>
          <a:noFill/>
        </p:spPr>
      </p:pic>
    </p:spTree>
    <p:extLst>
      <p:ext uri="{BB962C8B-B14F-4D97-AF65-F5344CB8AC3E}">
        <p14:creationId xmlns:p14="http://schemas.microsoft.com/office/powerpoint/2010/main" val="2473677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el-GR" smtClean="0"/>
          </a:p>
        </p:txBody>
      </p:sp>
      <p:pic>
        <p:nvPicPr>
          <p:cNvPr id="23555" name="Picture 4" descr="C:\Users\user\AppData\Local\Microsoft\Windows\Temporary Internet Files\Content.Outlook\GSEPSGH4\PANARETOU AGIS 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590800" y="-98425"/>
            <a:ext cx="3505200" cy="7008813"/>
          </a:xfrm>
          <a:noFill/>
        </p:spPr>
      </p:pic>
      <p:sp>
        <p:nvSpPr>
          <p:cNvPr id="23556" name="TextBox 4"/>
          <p:cNvSpPr txBox="1">
            <a:spLocks noChangeArrowheads="1"/>
          </p:cNvSpPr>
          <p:nvPr/>
        </p:nvSpPr>
        <p:spPr bwMode="auto">
          <a:xfrm>
            <a:off x="2667000" y="762000"/>
            <a:ext cx="37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a:solidFill>
                  <a:prstClr val="white"/>
                </a:solidFill>
              </a:rPr>
              <a:t>L</a:t>
            </a:r>
          </a:p>
        </p:txBody>
      </p:sp>
    </p:spTree>
    <p:extLst>
      <p:ext uri="{BB962C8B-B14F-4D97-AF65-F5344CB8AC3E}">
        <p14:creationId xmlns:p14="http://schemas.microsoft.com/office/powerpoint/2010/main" val="391967838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TotalTime>
  <Words>1139</Words>
  <Application>Microsoft Office PowerPoint</Application>
  <PresentationFormat>On-screen Show (4:3)</PresentationFormat>
  <Paragraphs>106</Paragraphs>
  <Slides>76</Slides>
  <Notes>0</Notes>
  <HiddenSlides>0</HiddenSlides>
  <MMClips>0</MMClips>
  <ScaleCrop>false</ScaleCrop>
  <HeadingPairs>
    <vt:vector size="4" baseType="variant">
      <vt:variant>
        <vt:lpstr>Theme</vt:lpstr>
      </vt:variant>
      <vt:variant>
        <vt:i4>3</vt:i4>
      </vt:variant>
      <vt:variant>
        <vt:lpstr>Slide Titles</vt:lpstr>
      </vt:variant>
      <vt:variant>
        <vt:i4>76</vt:i4>
      </vt:variant>
    </vt:vector>
  </HeadingPairs>
  <TitlesOfParts>
    <vt:vector size="79" baseType="lpstr">
      <vt:lpstr>1_Office Theme</vt:lpstr>
      <vt:lpstr>2_Office Theme</vt:lpstr>
      <vt:lpstr>Office Theme</vt:lpstr>
      <vt:lpstr>Adamantiades – Behcet Disease with vascular involvement</vt:lpstr>
      <vt:lpstr>PowerPoint Presentation</vt:lpstr>
      <vt:lpstr>PowerPoint Presentation</vt:lpstr>
      <vt:lpstr>Background</vt:lpstr>
      <vt:lpstr>PowerPoint Presentation</vt:lpstr>
      <vt:lpstr>We discussed  in 2011</vt:lpstr>
      <vt:lpstr>Autumn 2013</vt:lpstr>
      <vt:lpstr>Ca colon – surgery only</vt:lpstr>
      <vt:lpstr>PowerPoint Presentation</vt:lpstr>
      <vt:lpstr>Above knee…</vt:lpstr>
      <vt:lpstr>Popliteal fossa</vt:lpstr>
      <vt:lpstr>Underwent thrombectomy</vt:lpstr>
      <vt:lpstr>PowerPoint Presentation</vt:lpstr>
      <vt:lpstr>PowerPoint Presentation</vt:lpstr>
      <vt:lpstr>Then angioplasty on stent stenosis</vt:lpstr>
      <vt:lpstr>In the past 2 years</vt:lpstr>
      <vt:lpstr>Angiography</vt:lpstr>
      <vt:lpstr>LAD pre stent</vt:lpstr>
      <vt:lpstr>LAD post stent</vt:lpstr>
      <vt:lpstr>Re-stenosis</vt:lpstr>
      <vt:lpstr>Προηγούμενο Ιστορικό</vt:lpstr>
      <vt:lpstr>PowerPoint Presentation</vt:lpstr>
      <vt:lpstr> Spectrum of cardiac lesions in Behçet disease: a series of 52 patients and review of the literature. Geri G et al </vt:lpstr>
      <vt:lpstr>Korean J Intern Med. 2002 Mar;17(1):51-6. Aortic valve involvement in Behçet's disease. A clinical study of 9 patients. Lee C et al</vt:lpstr>
      <vt:lpstr>Αντικατάσταση αορτικής βαλβίδας σε νόσο του Behcet</vt:lpstr>
      <vt:lpstr>Χειρουργική επέμβαση-επείγουσα (7/9/16)</vt:lpstr>
      <vt:lpstr>PowerPoint Presentation</vt:lpstr>
      <vt:lpstr>Problem list</vt:lpstr>
      <vt:lpstr>2 weeks ago calf  pain</vt:lpstr>
      <vt:lpstr>Angiogram </vt:lpstr>
      <vt:lpstr>PowerPoint Presentation</vt:lpstr>
      <vt:lpstr>Treated by interventional radiologist</vt:lpstr>
      <vt:lpstr>For now OK…</vt:lpstr>
      <vt:lpstr>Lessons / questions</vt:lpstr>
      <vt:lpstr>PowerPoint Presentation</vt:lpstr>
      <vt:lpstr>PowerPoint Presentation</vt:lpstr>
      <vt:lpstr>PowerPoint Presentation</vt:lpstr>
      <vt:lpstr>PowerPoint Presentation</vt:lpstr>
      <vt:lpstr>1st visit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ismail - [2010]</cp:lastModifiedBy>
  <cp:revision>23</cp:revision>
  <dcterms:created xsi:type="dcterms:W3CDTF">2016-10-23T07:41:36Z</dcterms:created>
  <dcterms:modified xsi:type="dcterms:W3CDTF">2016-10-28T10:01:12Z</dcterms:modified>
</cp:coreProperties>
</file>