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 id="2147483700" r:id="rId5"/>
  </p:sldMasterIdLst>
  <p:notesMasterIdLst>
    <p:notesMasterId r:id="rId60"/>
  </p:notesMasterIdLst>
  <p:sldIdLst>
    <p:sldId id="256" r:id="rId6"/>
    <p:sldId id="274" r:id="rId7"/>
    <p:sldId id="266" r:id="rId8"/>
    <p:sldId id="269" r:id="rId9"/>
    <p:sldId id="270" r:id="rId10"/>
    <p:sldId id="267" r:id="rId11"/>
    <p:sldId id="268" r:id="rId12"/>
    <p:sldId id="271" r:id="rId13"/>
    <p:sldId id="279" r:id="rId14"/>
    <p:sldId id="278" r:id="rId15"/>
    <p:sldId id="275" r:id="rId16"/>
    <p:sldId id="276" r:id="rId17"/>
    <p:sldId id="281" r:id="rId18"/>
    <p:sldId id="285" r:id="rId19"/>
    <p:sldId id="264" r:id="rId20"/>
    <p:sldId id="284" r:id="rId21"/>
    <p:sldId id="283" r:id="rId22"/>
    <p:sldId id="286" r:id="rId23"/>
    <p:sldId id="280" r:id="rId24"/>
    <p:sldId id="335" r:id="rId25"/>
    <p:sldId id="287" r:id="rId26"/>
    <p:sldId id="336" r:id="rId27"/>
    <p:sldId id="290" r:id="rId28"/>
    <p:sldId id="291" r:id="rId29"/>
    <p:sldId id="293" r:id="rId30"/>
    <p:sldId id="294" r:id="rId31"/>
    <p:sldId id="295" r:id="rId32"/>
    <p:sldId id="296" r:id="rId33"/>
    <p:sldId id="299" r:id="rId34"/>
    <p:sldId id="302" r:id="rId35"/>
    <p:sldId id="303" r:id="rId36"/>
    <p:sldId id="305" r:id="rId37"/>
    <p:sldId id="306" r:id="rId38"/>
    <p:sldId id="307" r:id="rId39"/>
    <p:sldId id="310" r:id="rId40"/>
    <p:sldId id="309" r:id="rId41"/>
    <p:sldId id="311" r:id="rId42"/>
    <p:sldId id="315" r:id="rId43"/>
    <p:sldId id="259" r:id="rId44"/>
    <p:sldId id="338" r:id="rId45"/>
    <p:sldId id="261" r:id="rId46"/>
    <p:sldId id="262" r:id="rId47"/>
    <p:sldId id="263" r:id="rId48"/>
    <p:sldId id="337" r:id="rId49"/>
    <p:sldId id="328" r:id="rId50"/>
    <p:sldId id="318" r:id="rId51"/>
    <p:sldId id="319" r:id="rId52"/>
    <p:sldId id="320" r:id="rId53"/>
    <p:sldId id="321" r:id="rId54"/>
    <p:sldId id="323" r:id="rId55"/>
    <p:sldId id="324" r:id="rId56"/>
    <p:sldId id="325" r:id="rId57"/>
    <p:sldId id="339" r:id="rId58"/>
    <p:sldId id="34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2288" autoAdjust="0"/>
  </p:normalViewPr>
  <p:slideViewPr>
    <p:cSldViewPr snapToGrid="0">
      <p:cViewPr varScale="1">
        <p:scale>
          <a:sx n="59" d="100"/>
          <a:sy n="59" d="100"/>
        </p:scale>
        <p:origin x="1176" y="78"/>
      </p:cViewPr>
      <p:guideLst/>
    </p:cSldViewPr>
  </p:slideViewPr>
  <p:notesTextViewPr>
    <p:cViewPr>
      <p:scale>
        <a:sx n="1" d="1"/>
        <a:sy n="1" d="1"/>
      </p:scale>
      <p:origin x="0" y="0"/>
    </p:cViewPr>
  </p:notesTextViewPr>
  <p:sorterViewPr>
    <p:cViewPr>
      <p:scale>
        <a:sx n="100" d="100"/>
        <a:sy n="100" d="100"/>
      </p:scale>
      <p:origin x="0" y="-219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1FFA9-8B7E-4C02-885C-78E2BA73E90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18FC4-EBD7-4CC0-A081-96FEEAEB6266}" type="slidenum">
              <a:rPr lang="en-US" smtClean="0"/>
              <a:t>‹#›</a:t>
            </a:fld>
            <a:endParaRPr lang="en-US"/>
          </a:p>
        </p:txBody>
      </p:sp>
    </p:spTree>
    <p:extLst>
      <p:ext uri="{BB962C8B-B14F-4D97-AF65-F5344CB8AC3E}">
        <p14:creationId xmlns:p14="http://schemas.microsoft.com/office/powerpoint/2010/main" val="260201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ejm.org/doi/full/10.1056/NEJMcpc1012550#ref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Figure 9.5 Regions of Sensory Innervation Supplied by Cutaneous Nerve Branches </a:t>
            </a:r>
            <a:r>
              <a:rPr lang="en-US" sz="1200" b="0" i="0" kern="1200" dirty="0">
                <a:solidFill>
                  <a:schemeClr val="tx1"/>
                </a:solidFill>
                <a:effectLst/>
                <a:latin typeface="+mn-lt"/>
                <a:ea typeface="+mn-ea"/>
                <a:cs typeface="+mn-cs"/>
              </a:rPr>
              <a:t> (After </a:t>
            </a:r>
            <a:r>
              <a:rPr lang="en-US" sz="1200" b="0" i="0" kern="1200" dirty="0" err="1">
                <a:solidFill>
                  <a:schemeClr val="tx1"/>
                </a:solidFill>
                <a:effectLst/>
                <a:latin typeface="+mn-lt"/>
                <a:ea typeface="+mn-ea"/>
                <a:cs typeface="+mn-cs"/>
              </a:rPr>
              <a:t>Devinsky</a:t>
            </a:r>
            <a:r>
              <a:rPr lang="en-US" sz="1200" b="0" i="0" kern="1200" dirty="0">
                <a:solidFill>
                  <a:schemeClr val="tx1"/>
                </a:solidFill>
                <a:effectLst/>
                <a:latin typeface="+mn-lt"/>
                <a:ea typeface="+mn-ea"/>
                <a:cs typeface="+mn-cs"/>
              </a:rPr>
              <a:t> O, </a:t>
            </a:r>
            <a:r>
              <a:rPr lang="en-US" sz="1200" b="0" i="0" kern="1200" dirty="0" err="1">
                <a:solidFill>
                  <a:schemeClr val="tx1"/>
                </a:solidFill>
                <a:effectLst/>
                <a:latin typeface="+mn-lt"/>
                <a:ea typeface="+mn-ea"/>
                <a:cs typeface="+mn-cs"/>
              </a:rPr>
              <a:t>Feldmann</a:t>
            </a:r>
            <a:r>
              <a:rPr lang="en-US" sz="1200" b="0" i="0" kern="1200" dirty="0">
                <a:solidFill>
                  <a:schemeClr val="tx1"/>
                </a:solidFill>
                <a:effectLst/>
                <a:latin typeface="+mn-lt"/>
                <a:ea typeface="+mn-ea"/>
                <a:cs typeface="+mn-cs"/>
              </a:rPr>
              <a:t> E. 1988. </a:t>
            </a:r>
            <a:r>
              <a:rPr lang="en-US" sz="1200" b="0" i="1" kern="1200" dirty="0">
                <a:solidFill>
                  <a:schemeClr val="tx1"/>
                </a:solidFill>
                <a:effectLst/>
                <a:latin typeface="+mn-lt"/>
                <a:ea typeface="+mn-ea"/>
                <a:cs typeface="+mn-cs"/>
              </a:rPr>
              <a:t>Examination of the Cranial and Peripheral Nerves</a:t>
            </a:r>
            <a:r>
              <a:rPr lang="en-US" sz="1200" b="0" i="0" kern="1200" dirty="0">
                <a:solidFill>
                  <a:schemeClr val="tx1"/>
                </a:solidFill>
                <a:effectLst/>
                <a:latin typeface="+mn-lt"/>
                <a:ea typeface="+mn-ea"/>
                <a:cs typeface="+mn-cs"/>
              </a:rPr>
              <a:t>. Churchill Livingstone, New York.)</a:t>
            </a:r>
            <a:endParaRPr lang="en-US" dirty="0"/>
          </a:p>
        </p:txBody>
      </p:sp>
      <p:sp>
        <p:nvSpPr>
          <p:cNvPr id="4" name="Slide Number Placeholder 3"/>
          <p:cNvSpPr>
            <a:spLocks noGrp="1"/>
          </p:cNvSpPr>
          <p:nvPr>
            <p:ph type="sldNum" sz="quarter" idx="10"/>
          </p:nvPr>
        </p:nvSpPr>
        <p:spPr/>
        <p:txBody>
          <a:bodyPr/>
          <a:lstStyle/>
          <a:p>
            <a:fld id="{D2818FC4-EBD7-4CC0-A081-96FEEAEB6266}" type="slidenum">
              <a:rPr lang="en-US" smtClean="0"/>
              <a:t>13</a:t>
            </a:fld>
            <a:endParaRPr lang="en-US"/>
          </a:p>
        </p:txBody>
      </p:sp>
    </p:spTree>
    <p:extLst>
      <p:ext uri="{BB962C8B-B14F-4D97-AF65-F5344CB8AC3E}">
        <p14:creationId xmlns:p14="http://schemas.microsoft.com/office/powerpoint/2010/main" val="161928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58B99-8632-446C-A733-AE046AC4ACF4}"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a:ln>
                <a:noFill/>
              </a:ln>
              <a:solidFill>
                <a:sysClr val="windowText" lastClr="000000"/>
              </a:solidFill>
              <a:effectLst/>
              <a:uLnTx/>
              <a:uFillTx/>
            </a:endParaRPr>
          </a:p>
        </p:txBody>
      </p:sp>
      <p:sp>
        <p:nvSpPr>
          <p:cNvPr id="4097" name="Rectangle 1"/>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1. Cellular Organization of the Peripheral Nervous System. There are two main types of sensory-nerve fibers (Panel A). The large sensory neuron in the dorsal-root ganglion projects to the periphery along a heavily myelinated fiber and innervates a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pacinian</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corpuscle. The small sensory neuron in the dorsal-root ganglion projects to the periphery along either a thinly myelinated fiber or an unmyelinated fiber (as shown) and terminates as free endings in the skin. Both types of fibers were affected in this patient. Degeneration of a dorsal-root ganglion cell leads to degeneration of the axon and myelin of its peripheral connection to the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pacinian</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corpuscle and of its central process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route to the gracile nucleus (Panel B). Adapted from Schaumburg et al.1 </a:t>
            </a:r>
          </a:p>
        </p:txBody>
      </p:sp>
    </p:spTree>
    <p:extLst>
      <p:ext uri="{BB962C8B-B14F-4D97-AF65-F5344CB8AC3E}">
        <p14:creationId xmlns:p14="http://schemas.microsoft.com/office/powerpoint/2010/main" val="371283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Figure 9.9 Nerve Conduction Study </a:t>
            </a:r>
            <a:r>
              <a:rPr lang="en-US" sz="1200" b="0" i="0" kern="1200" dirty="0">
                <a:solidFill>
                  <a:schemeClr val="tx1"/>
                </a:solidFill>
                <a:effectLst/>
                <a:latin typeface="+mn-lt"/>
                <a:ea typeface="+mn-ea"/>
                <a:cs typeface="+mn-cs"/>
              </a:rPr>
              <a:t> The compound motor action potential (CMAP) of the ulnar nerve was recorded in this example from a normal subject at several stimulus locations. (A) Stimulation of the ulnar nerve at the wrist and recording of CMAP from the abductor </a:t>
            </a:r>
            <a:r>
              <a:rPr lang="en-US" sz="1200" b="0" i="0" kern="1200" dirty="0" err="1">
                <a:solidFill>
                  <a:schemeClr val="tx1"/>
                </a:solidFill>
                <a:effectLst/>
                <a:latin typeface="+mn-lt"/>
                <a:ea typeface="+mn-ea"/>
                <a:cs typeface="+mn-cs"/>
              </a:rPr>
              <a:t>digiti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quinti</a:t>
            </a:r>
            <a:r>
              <a:rPr lang="en-US" sz="1200" b="0" i="0" kern="1200" dirty="0">
                <a:solidFill>
                  <a:schemeClr val="tx1"/>
                </a:solidFill>
                <a:effectLst/>
                <a:latin typeface="+mn-lt"/>
                <a:ea typeface="+mn-ea"/>
                <a:cs typeface="+mn-cs"/>
              </a:rPr>
              <a:t> in the hypothenar eminence. (B) Ulnar nerve stimulation just distal to the ulnar groove. (C) Ulnar nerve stimulation just proximal to the ulnar groove. (D) CMAP recordings for different stimulation sites. For each trace, the distance from the recording electrode (in centimeters) and the latency to CMAP onset (in milliseconds) are indicated to the left. Conduction velocities between adjacent stimulation sites (in meters per second) were calculated by dividing the distance between the two stimulation sites by the difference in motor latencies for the two sites. (After Rajesh KS, Thompson LL. 1989. </a:t>
            </a:r>
            <a:r>
              <a:rPr lang="en-US" sz="1200" b="0" i="1" kern="1200" dirty="0">
                <a:solidFill>
                  <a:schemeClr val="tx1"/>
                </a:solidFill>
                <a:effectLst/>
                <a:latin typeface="+mn-lt"/>
                <a:ea typeface="+mn-ea"/>
                <a:cs typeface="+mn-cs"/>
              </a:rPr>
              <a:t>The </a:t>
            </a:r>
            <a:r>
              <a:rPr lang="en-US" sz="1200" b="0" i="1" kern="1200" dirty="0" err="1">
                <a:solidFill>
                  <a:schemeClr val="tx1"/>
                </a:solidFill>
                <a:effectLst/>
                <a:latin typeface="+mn-lt"/>
                <a:ea typeface="+mn-ea"/>
                <a:cs typeface="+mn-cs"/>
              </a:rPr>
              <a:t>Electromyographer’s</a:t>
            </a:r>
            <a:r>
              <a:rPr lang="en-US" sz="1200" b="0" i="1" kern="1200" dirty="0">
                <a:solidFill>
                  <a:schemeClr val="tx1"/>
                </a:solidFill>
                <a:effectLst/>
                <a:latin typeface="+mn-lt"/>
                <a:ea typeface="+mn-ea"/>
                <a:cs typeface="+mn-cs"/>
              </a:rPr>
              <a:t> Handbook</a:t>
            </a:r>
            <a:r>
              <a:rPr lang="en-US" sz="1200" b="0" i="0" kern="1200" dirty="0">
                <a:solidFill>
                  <a:schemeClr val="tx1"/>
                </a:solidFill>
                <a:effectLst/>
                <a:latin typeface="+mn-lt"/>
                <a:ea typeface="+mn-ea"/>
                <a:cs typeface="+mn-cs"/>
              </a:rPr>
              <a:t>. 2nd Ed. Little, Brown, Boston.)</a:t>
            </a:r>
            <a:endParaRPr lang="en-US" dirty="0"/>
          </a:p>
        </p:txBody>
      </p:sp>
      <p:sp>
        <p:nvSpPr>
          <p:cNvPr id="4" name="Slide Number Placeholder 3"/>
          <p:cNvSpPr>
            <a:spLocks noGrp="1"/>
          </p:cNvSpPr>
          <p:nvPr>
            <p:ph type="sldNum" sz="quarter" idx="10"/>
          </p:nvPr>
        </p:nvSpPr>
        <p:spPr/>
        <p:txBody>
          <a:bodyPr/>
          <a:lstStyle/>
          <a:p>
            <a:fld id="{D2818FC4-EBD7-4CC0-A081-96FEEAEB6266}" type="slidenum">
              <a:rPr lang="en-US" smtClean="0"/>
              <a:t>19</a:t>
            </a:fld>
            <a:endParaRPr lang="en-US"/>
          </a:p>
        </p:txBody>
      </p:sp>
    </p:spTree>
    <p:extLst>
      <p:ext uri="{BB962C8B-B14F-4D97-AF65-F5344CB8AC3E}">
        <p14:creationId xmlns:p14="http://schemas.microsoft.com/office/powerpoint/2010/main" val="343110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striking finding revealed by the nerve-conduction studies was the marked attenuation of the sensory responses (</a:t>
            </a:r>
            <a:r>
              <a:rPr lang="en-US" sz="1200" b="1" i="0" kern="1200" cap="all" dirty="0">
                <a:solidFill>
                  <a:schemeClr val="tx1"/>
                </a:solidFill>
                <a:effectLst/>
                <a:latin typeface="+mn-lt"/>
                <a:ea typeface="+mn-ea"/>
                <a:cs typeface="+mn-cs"/>
              </a:rPr>
              <a:t>TABLE 1</a:t>
            </a:r>
            <a:r>
              <a:rPr lang="en-US" sz="1200" b="0" i="0" kern="1200" dirty="0">
                <a:solidFill>
                  <a:schemeClr val="tx1"/>
                </a:solidFill>
                <a:effectLst/>
                <a:latin typeface="+mn-lt"/>
                <a:ea typeface="+mn-ea"/>
                <a:cs typeface="+mn-cs"/>
              </a:rPr>
              <a:t>Results of Sensory-Nerve–Conduction Studies in the Patient.). Motor function was spared: median, ulnar, peroneal, and </a:t>
            </a:r>
            <a:r>
              <a:rPr lang="en-US" sz="1200" b="0" i="0" kern="1200" dirty="0" err="1">
                <a:solidFill>
                  <a:schemeClr val="tx1"/>
                </a:solidFill>
                <a:effectLst/>
                <a:latin typeface="+mn-lt"/>
                <a:ea typeface="+mn-ea"/>
                <a:cs typeface="+mn-cs"/>
              </a:rPr>
              <a:t>tibial</a:t>
            </a:r>
            <a:r>
              <a:rPr lang="en-US" sz="1200" b="0" i="0" kern="1200" dirty="0">
                <a:solidFill>
                  <a:schemeClr val="tx1"/>
                </a:solidFill>
                <a:effectLst/>
                <a:latin typeface="+mn-lt"/>
                <a:ea typeface="+mn-ea"/>
                <a:cs typeface="+mn-cs"/>
              </a:rPr>
              <a:t> motor-conduction studies, including F-wave responses, were uniformly normal. Moreover, the needle examination of selected upper- and lower-limb muscles was normal. There was no evidence of acquired demyelination that might have supported the Lewis–Sumner syndrome and no compelling evidence of multiple </a:t>
            </a:r>
            <a:r>
              <a:rPr lang="en-US" sz="1200" b="0" i="0" kern="1200" dirty="0" err="1">
                <a:solidFill>
                  <a:schemeClr val="tx1"/>
                </a:solidFill>
                <a:effectLst/>
                <a:latin typeface="+mn-lt"/>
                <a:ea typeface="+mn-ea"/>
                <a:cs typeface="+mn-cs"/>
              </a:rPr>
              <a:t>mononeuropathies</a:t>
            </a:r>
            <a:r>
              <a:rPr lang="en-US" sz="1200" b="0" i="0" kern="1200" dirty="0">
                <a:solidFill>
                  <a:schemeClr val="tx1"/>
                </a:solidFill>
                <a:effectLst/>
                <a:latin typeface="+mn-lt"/>
                <a:ea typeface="+mn-ea"/>
                <a:cs typeface="+mn-cs"/>
              </a:rPr>
              <a:t> that would have suggested a </a:t>
            </a:r>
            <a:r>
              <a:rPr lang="en-US" sz="1200" b="0" i="0" kern="1200" dirty="0" err="1">
                <a:solidFill>
                  <a:schemeClr val="tx1"/>
                </a:solidFill>
                <a:effectLst/>
                <a:latin typeface="+mn-lt"/>
                <a:ea typeface="+mn-ea"/>
                <a:cs typeface="+mn-cs"/>
              </a:rPr>
              <a:t>vasculitic</a:t>
            </a:r>
            <a:r>
              <a:rPr lang="en-US" sz="1200" b="0" i="0" kern="1200" dirty="0">
                <a:solidFill>
                  <a:schemeClr val="tx1"/>
                </a:solidFill>
                <a:effectLst/>
                <a:latin typeface="+mn-lt"/>
                <a:ea typeface="+mn-ea"/>
                <a:cs typeface="+mn-cs"/>
              </a:rPr>
              <a:t> neuropathic process. The sensory deficits were notable for a non–length-dependent pattern, which is consistent with the physical-examination findings: the sensory amplitudes of the upper extremities (median, ulnar, and radial nerves) were as diminished as or more so than those of the lower extremities (sural nerves). By contrast, in a length-dependent polyneuropathy, one would expect sural-nerve responses to be affected to a greater extent than median-, ulnar-, or radial-nerve sensory responses. Therefore, these </a:t>
            </a:r>
            <a:r>
              <a:rPr lang="en-US" sz="1200" b="0" i="0" kern="1200" dirty="0" err="1">
                <a:solidFill>
                  <a:schemeClr val="tx1"/>
                </a:solidFill>
                <a:effectLst/>
                <a:latin typeface="+mn-lt"/>
                <a:ea typeface="+mn-ea"/>
                <a:cs typeface="+mn-cs"/>
              </a:rPr>
              <a:t>electrodiagnostic</a:t>
            </a:r>
            <a:r>
              <a:rPr lang="en-US" sz="1200" b="0" i="0" kern="1200" dirty="0">
                <a:solidFill>
                  <a:schemeClr val="tx1"/>
                </a:solidFill>
                <a:effectLst/>
                <a:latin typeface="+mn-lt"/>
                <a:ea typeface="+mn-ea"/>
                <a:cs typeface="+mn-cs"/>
              </a:rPr>
              <a:t> findings were consistent with a sensory neuronopathy.</a:t>
            </a:r>
            <a:r>
              <a:rPr lang="en-US" sz="1200" b="0" i="0" u="none" strike="noStrike" kern="1200" dirty="0">
                <a:solidFill>
                  <a:schemeClr val="tx1"/>
                </a:solidFill>
                <a:effectLst/>
                <a:latin typeface="+mn-lt"/>
                <a:ea typeface="+mn-ea"/>
                <a:cs typeface="+mn-cs"/>
                <a:hlinkClick r:id="rId3"/>
              </a:rPr>
              <a:t>5</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818FC4-EBD7-4CC0-A081-96FEEAEB6266}" type="slidenum">
              <a:rPr lang="en-US" smtClean="0"/>
              <a:t>20</a:t>
            </a:fld>
            <a:endParaRPr lang="en-US"/>
          </a:p>
        </p:txBody>
      </p:sp>
    </p:spTree>
    <p:extLst>
      <p:ext uri="{BB962C8B-B14F-4D97-AF65-F5344CB8AC3E}">
        <p14:creationId xmlns:p14="http://schemas.microsoft.com/office/powerpoint/2010/main" val="128912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Figure 2. Sagittal Short-Tau Inversion Recovery (STIR) and Axial T</a:t>
            </a:r>
            <a:r>
              <a:rPr lang="en-US" altLang="en-US" sz="1200" baseline="-33000"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*-Weighted Images through the Parenchyma of the Cervical Spinal Cord. The STIR image (Panel A) shows patchy high-intensity signal abnormality involving the spinal cord, with a suggestion that the abnormal areas are primarily posterior in location. They extend from approximately C3 down to C6 level (lines at 1, 2, and 3 indicate levels corresponding to Panels B, C, and D, respectively). Axial T</a:t>
            </a:r>
            <a:r>
              <a:rPr lang="en-US" altLang="en-US" sz="1200" baseline="-33000"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*-weighted images show patchy </a:t>
            </a:r>
            <a:r>
              <a:rPr lang="en-US" alt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hyperintense</a:t>
            </a: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 signal abnormality involving the posterior columns (Panels B, C, and D; arrows). In comparison, a T</a:t>
            </a:r>
            <a:r>
              <a:rPr lang="en-US" altLang="en-US" sz="1200" baseline="-33000"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*-weighted axial image from a normal spinal cord (Panel E) shows clear delineation of central gray matter, which is more </a:t>
            </a:r>
            <a:r>
              <a:rPr lang="en-US" alt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hyperintense</a:t>
            </a: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 (light) than the surrounding white matter (dark).</a:t>
            </a:r>
          </a:p>
        </p:txBody>
      </p:sp>
      <p:sp>
        <p:nvSpPr>
          <p:cNvPr id="4" name="Slide Number Placeholder 3"/>
          <p:cNvSpPr>
            <a:spLocks noGrp="1"/>
          </p:cNvSpPr>
          <p:nvPr>
            <p:ph type="sldNum" sz="quarter" idx="10"/>
          </p:nvPr>
        </p:nvSpPr>
        <p:spPr/>
        <p:txBody>
          <a:bodyPr/>
          <a:lstStyle/>
          <a:p>
            <a:fld id="{D2818FC4-EBD7-4CC0-A081-96FEEAEB6266}" type="slidenum">
              <a:rPr lang="en-US" smtClean="0"/>
              <a:t>22</a:t>
            </a:fld>
            <a:endParaRPr lang="en-US"/>
          </a:p>
        </p:txBody>
      </p:sp>
    </p:spTree>
    <p:extLst>
      <p:ext uri="{BB962C8B-B14F-4D97-AF65-F5344CB8AC3E}">
        <p14:creationId xmlns:p14="http://schemas.microsoft.com/office/powerpoint/2010/main" val="84991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Figure 1. Photograph of the Patient's Lower Legs. There is a purpuric rash over the anterior surfaces of the ankles and the dorsal aspects of the feet, with a few </a:t>
            </a:r>
            <a:r>
              <a:rPr lang="en-US" alt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petechiae</a:t>
            </a: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 the changes are more marked on the left foot than on the right. (Photograph courtesy of Peter </a:t>
            </a:r>
            <a:r>
              <a:rPr lang="en-US" alt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Siao</a:t>
            </a:r>
            <a:r>
              <a:rPr lang="en-US" altLang="en-US" sz="1200" dirty="0">
                <a:latin typeface="Arial Unicode MS" panose="020B0604020202020204" pitchFamily="34" charset="-128"/>
                <a:ea typeface="Arial Unicode MS" panose="020B0604020202020204" pitchFamily="34" charset="-128"/>
                <a:cs typeface="Arial Unicode MS" panose="020B0604020202020204" pitchFamily="34" charset="-128"/>
              </a:rPr>
              <a:t>, M.D.)</a:t>
            </a:r>
          </a:p>
          <a:p>
            <a:r>
              <a:rPr lang="en-US" dirty="0"/>
              <a:t>Weight 159.1 kg, height 173 cm</a:t>
            </a:r>
          </a:p>
          <a:p>
            <a:r>
              <a:rPr lang="en-US" dirty="0"/>
              <a:t>Tense edema of the ankles and legs.</a:t>
            </a:r>
          </a:p>
          <a:p>
            <a:r>
              <a:rPr lang="en-US" dirty="0"/>
              <a:t>Skin over the lateral aspects of the feet was dry and scaling with a diffuse purpuric rash and a few </a:t>
            </a:r>
            <a:r>
              <a:rPr lang="en-US" dirty="0" err="1"/>
              <a:t>petechiae</a:t>
            </a:r>
            <a:r>
              <a:rPr lang="en-US" dirty="0"/>
              <a:t> on the anterior legs and dorsal aspects of the feet (L&gt;R)</a:t>
            </a:r>
          </a:p>
          <a:p>
            <a:r>
              <a:rPr lang="en-US" dirty="0"/>
              <a:t>Pain on light touch over the lateral aspects of both feet</a:t>
            </a:r>
          </a:p>
          <a:p>
            <a:r>
              <a:rPr lang="en-US" dirty="0"/>
              <a:t>Motor strength, deep-tendon reflexes and plantar responses: normal in both arms and legs</a:t>
            </a:r>
          </a:p>
          <a:p>
            <a:r>
              <a:rPr lang="en-US" dirty="0"/>
              <a:t>Reduced sensation to pinprick and vibration in the fourth and fifth toes bilaterally, worse on the left</a:t>
            </a:r>
          </a:p>
          <a:p>
            <a:r>
              <a:rPr lang="en-US" dirty="0"/>
              <a:t>Romberg test was negative, and tandem gait was normal</a:t>
            </a:r>
          </a:p>
          <a:p>
            <a:endParaRPr lang="en-US" dirty="0"/>
          </a:p>
        </p:txBody>
      </p:sp>
      <p:sp>
        <p:nvSpPr>
          <p:cNvPr id="4" name="Slide Number Placeholder 3"/>
          <p:cNvSpPr>
            <a:spLocks noGrp="1"/>
          </p:cNvSpPr>
          <p:nvPr>
            <p:ph type="sldNum" sz="quarter" idx="10"/>
          </p:nvPr>
        </p:nvSpPr>
        <p:spPr/>
        <p:txBody>
          <a:bodyPr/>
          <a:lstStyle/>
          <a:p>
            <a:fld id="{D2818FC4-EBD7-4CC0-A081-96FEEAEB6266}" type="slidenum">
              <a:rPr lang="en-US" smtClean="0"/>
              <a:t>30</a:t>
            </a:fld>
            <a:endParaRPr lang="en-US"/>
          </a:p>
        </p:txBody>
      </p:sp>
    </p:spTree>
    <p:extLst>
      <p:ext uri="{BB962C8B-B14F-4D97-AF65-F5344CB8AC3E}">
        <p14:creationId xmlns:p14="http://schemas.microsoft.com/office/powerpoint/2010/main" val="293362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1C04C9-532E-4C0D-8337-3931CBC47DDB}" type="slidenum">
              <a:rPr lang="en-US" altLang="en-US"/>
              <a:pPr/>
              <a:t>37</a:t>
            </a:fld>
            <a:endParaRPr lang="en-US" altLang="en-US"/>
          </a:p>
        </p:txBody>
      </p:sp>
      <p:sp>
        <p:nvSpPr>
          <p:cNvPr id="4097" name="Rectangle 1"/>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2. Biopsy Specimen of the Sural Nerve. A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lymphoplasmacytic</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infiltrate surrounds a small vein in the epineurium of the nerve (Panel A, hematoxylin and eosin). Step sections through a small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epineurial</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artery (Panel B, hematoxylin and eosin) reveal focal involvement by the inflammatory process and smooth-muscle hypertrophy. An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Epon</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-embedded cross section of the sural nerve (Panel C) that was 1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μm</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thick (toluidine blue) shows a markedly smaller number of myelinated fibers than normal (arrows). A trichrome-stained, paraffin-embedded longitudinal section (Panel D) shows a reduced number of myelinated fibers (red), an increased amount of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endoneurial</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collagen (green), and the presence of myelin </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ovoids</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(arrows), indicating Wallerian degeneration.</a:t>
            </a:r>
          </a:p>
        </p:txBody>
      </p:sp>
    </p:spTree>
    <p:extLst>
      <p:ext uri="{BB962C8B-B14F-4D97-AF65-F5344CB8AC3E}">
        <p14:creationId xmlns:p14="http://schemas.microsoft.com/office/powerpoint/2010/main" val="383339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8A21A2-AE6B-41AF-85BC-893A05203F82}"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336290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A21A2-AE6B-41AF-85BC-893A05203F82}"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145639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A21A2-AE6B-41AF-85BC-893A05203F82}"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301454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913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990"/>
            <a:ext cx="9144000" cy="2388253"/>
          </a:xfrm>
          <a:prstGeom prst="rect">
            <a:avLst/>
          </a:prstGeom>
        </p:spPr>
        <p:txBody>
          <a:bodyPr anchor="b"/>
          <a:lstStyle>
            <a:lvl1pPr algn="ctr">
              <a:defRPr sz="5294"/>
            </a:lvl1pPr>
          </a:lstStyle>
          <a:p>
            <a:r>
              <a:rPr lang="en-US"/>
              <a:t>Click to edit Master title style</a:t>
            </a:r>
          </a:p>
        </p:txBody>
      </p:sp>
      <p:sp>
        <p:nvSpPr>
          <p:cNvPr id="3" name="Subtitle 2"/>
          <p:cNvSpPr>
            <a:spLocks noGrp="1"/>
          </p:cNvSpPr>
          <p:nvPr>
            <p:ph type="subTitle" idx="1"/>
          </p:nvPr>
        </p:nvSpPr>
        <p:spPr>
          <a:xfrm>
            <a:off x="1524000" y="3602692"/>
            <a:ext cx="9144000" cy="1655669"/>
          </a:xfrm>
          <a:prstGeom prst="rect">
            <a:avLst/>
          </a:prstGeom>
        </p:spPr>
        <p:txBody>
          <a:bodyPr/>
          <a:lstStyle>
            <a:lvl1pPr marL="0" indent="0" algn="ctr">
              <a:buNone/>
              <a:defRPr sz="2118"/>
            </a:lvl1pPr>
            <a:lvl2pPr marL="403433" indent="0" algn="ctr">
              <a:buNone/>
              <a:defRPr sz="1765"/>
            </a:lvl2pPr>
            <a:lvl3pPr marL="806867" indent="0" algn="ctr">
              <a:buNone/>
              <a:defRPr sz="1588"/>
            </a:lvl3pPr>
            <a:lvl4pPr marL="1210300" indent="0" algn="ctr">
              <a:buNone/>
              <a:defRPr sz="1412"/>
            </a:lvl4pPr>
            <a:lvl5pPr marL="1613733" indent="0" algn="ctr">
              <a:buNone/>
              <a:defRPr sz="1412"/>
            </a:lvl5pPr>
            <a:lvl6pPr marL="2017166" indent="0" algn="ctr">
              <a:buNone/>
              <a:defRPr sz="1412"/>
            </a:lvl6pPr>
            <a:lvl7pPr marL="2420600" indent="0" algn="ctr">
              <a:buNone/>
              <a:defRPr sz="1412"/>
            </a:lvl7pPr>
            <a:lvl8pPr marL="2824033" indent="0" algn="ctr">
              <a:buNone/>
              <a:defRPr sz="1412"/>
            </a:lvl8pPr>
            <a:lvl9pPr marL="3227466" indent="0" algn="ctr">
              <a:buNone/>
              <a:defRPr sz="1412"/>
            </a:lvl9pPr>
          </a:lstStyle>
          <a:p>
            <a:r>
              <a:rPr lang="en-US"/>
              <a:t>Click to edit Master subtitle style</a:t>
            </a:r>
          </a:p>
        </p:txBody>
      </p:sp>
    </p:spTree>
    <p:extLst>
      <p:ext uri="{BB962C8B-B14F-4D97-AF65-F5344CB8AC3E}">
        <p14:creationId xmlns:p14="http://schemas.microsoft.com/office/powerpoint/2010/main" val="208850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970" y="1825159"/>
            <a:ext cx="10514061" cy="43520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790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273" y="1710298"/>
            <a:ext cx="10515985" cy="2851897"/>
          </a:xfrm>
          <a:prstGeom prst="rect">
            <a:avLst/>
          </a:prstGeom>
        </p:spPr>
        <p:txBody>
          <a:bodyPr anchor="b"/>
          <a:lstStyle>
            <a:lvl1pPr>
              <a:defRPr sz="5294"/>
            </a:lvl1pPr>
          </a:lstStyle>
          <a:p>
            <a:r>
              <a:rPr lang="en-US"/>
              <a:t>Click to edit Master title style</a:t>
            </a:r>
          </a:p>
        </p:txBody>
      </p:sp>
      <p:sp>
        <p:nvSpPr>
          <p:cNvPr id="3" name="Text Placeholder 2"/>
          <p:cNvSpPr>
            <a:spLocks noGrp="1"/>
          </p:cNvSpPr>
          <p:nvPr>
            <p:ph type="body" idx="1"/>
          </p:nvPr>
        </p:nvSpPr>
        <p:spPr>
          <a:xfrm>
            <a:off x="831273" y="4588809"/>
            <a:ext cx="10515985" cy="1500188"/>
          </a:xfrm>
          <a:prstGeom prst="rect">
            <a:avLst/>
          </a:prstGeom>
        </p:spPr>
        <p:txBody>
          <a:bodyPr/>
          <a:lstStyle>
            <a:lvl1pPr marL="0" indent="0">
              <a:buNone/>
              <a:defRPr sz="2118"/>
            </a:lvl1pPr>
            <a:lvl2pPr marL="403433" indent="0">
              <a:buNone/>
              <a:defRPr sz="1765"/>
            </a:lvl2pPr>
            <a:lvl3pPr marL="806867" indent="0">
              <a:buNone/>
              <a:defRPr sz="1588"/>
            </a:lvl3pPr>
            <a:lvl4pPr marL="1210300" indent="0">
              <a:buNone/>
              <a:defRPr sz="1412"/>
            </a:lvl4pPr>
            <a:lvl5pPr marL="1613733" indent="0">
              <a:buNone/>
              <a:defRPr sz="1412"/>
            </a:lvl5pPr>
            <a:lvl6pPr marL="2017166" indent="0">
              <a:buNone/>
              <a:defRPr sz="1412"/>
            </a:lvl6pPr>
            <a:lvl7pPr marL="2420600" indent="0">
              <a:buNone/>
              <a:defRPr sz="1412"/>
            </a:lvl7pPr>
            <a:lvl8pPr marL="2824033" indent="0">
              <a:buNone/>
              <a:defRPr sz="1412"/>
            </a:lvl8pPr>
            <a:lvl9pPr marL="3227466" indent="0">
              <a:buNone/>
              <a:defRPr sz="1412"/>
            </a:lvl9pPr>
          </a:lstStyle>
          <a:p>
            <a:pPr lvl="0"/>
            <a:r>
              <a:rPr lang="en-US"/>
              <a:t>Edit Master text styles</a:t>
            </a:r>
          </a:p>
        </p:txBody>
      </p:sp>
    </p:spTree>
    <p:extLst>
      <p:ext uri="{BB962C8B-B14F-4D97-AF65-F5344CB8AC3E}">
        <p14:creationId xmlns:p14="http://schemas.microsoft.com/office/powerpoint/2010/main" val="168575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970" y="1825159"/>
            <a:ext cx="5164667" cy="43520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363" y="1825159"/>
            <a:ext cx="5164667" cy="43520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8515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5985" cy="132509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8969" y="1680883"/>
            <a:ext cx="5158895" cy="823632"/>
          </a:xfrm>
          <a:prstGeom prst="rect">
            <a:avLst/>
          </a:prstGeo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Edit Master text styles</a:t>
            </a:r>
          </a:p>
        </p:txBody>
      </p:sp>
      <p:sp>
        <p:nvSpPr>
          <p:cNvPr id="4" name="Content Placeholder 3"/>
          <p:cNvSpPr>
            <a:spLocks noGrp="1"/>
          </p:cNvSpPr>
          <p:nvPr>
            <p:ph sz="half" idx="2"/>
          </p:nvPr>
        </p:nvSpPr>
        <p:spPr>
          <a:xfrm>
            <a:off x="838969" y="2504515"/>
            <a:ext cx="5158895" cy="368533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970" y="1680883"/>
            <a:ext cx="5181985" cy="823632"/>
          </a:xfrm>
          <a:prstGeom prst="rect">
            <a:avLst/>
          </a:prstGeo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Edit Master text styles</a:t>
            </a:r>
          </a:p>
        </p:txBody>
      </p:sp>
      <p:sp>
        <p:nvSpPr>
          <p:cNvPr id="6" name="Content Placeholder 5"/>
          <p:cNvSpPr>
            <a:spLocks noGrp="1"/>
          </p:cNvSpPr>
          <p:nvPr>
            <p:ph sz="quarter" idx="4"/>
          </p:nvPr>
        </p:nvSpPr>
        <p:spPr>
          <a:xfrm>
            <a:off x="6172970" y="2504515"/>
            <a:ext cx="5181985" cy="368533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522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22776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0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A21A2-AE6B-41AF-85BC-893A05203F82}"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1872781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69" y="456640"/>
            <a:ext cx="3933152" cy="1601041"/>
          </a:xfrm>
          <a:prstGeom prst="rect">
            <a:avLst/>
          </a:prstGeom>
        </p:spPr>
        <p:txBody>
          <a:bodyPr anchor="b"/>
          <a:lstStyle>
            <a:lvl1pPr>
              <a:defRPr sz="2824"/>
            </a:lvl1pPr>
          </a:lstStyle>
          <a:p>
            <a:r>
              <a:rPr lang="en-US"/>
              <a:t>Click to edit Master title style</a:t>
            </a:r>
          </a:p>
        </p:txBody>
      </p:sp>
      <p:sp>
        <p:nvSpPr>
          <p:cNvPr id="3" name="Content Placeholder 2"/>
          <p:cNvSpPr>
            <a:spLocks noGrp="1"/>
          </p:cNvSpPr>
          <p:nvPr>
            <p:ph idx="1"/>
          </p:nvPr>
        </p:nvSpPr>
        <p:spPr>
          <a:xfrm>
            <a:off x="5183910" y="987519"/>
            <a:ext cx="6171046" cy="4873158"/>
          </a:xfrm>
          <a:prstGeom prst="rect">
            <a:avLst/>
          </a:prstGeo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69" y="2057681"/>
            <a:ext cx="3933152" cy="3811400"/>
          </a:xfrm>
          <a:prstGeom prst="rect">
            <a:avLst/>
          </a:prstGeo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Edit Master text styles</a:t>
            </a:r>
          </a:p>
        </p:txBody>
      </p:sp>
    </p:spTree>
    <p:extLst>
      <p:ext uri="{BB962C8B-B14F-4D97-AF65-F5344CB8AC3E}">
        <p14:creationId xmlns:p14="http://schemas.microsoft.com/office/powerpoint/2010/main" val="580866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69" y="456640"/>
            <a:ext cx="3933152" cy="1601041"/>
          </a:xfrm>
          <a:prstGeom prst="rect">
            <a:avLst/>
          </a:prstGeom>
        </p:spPr>
        <p:txBody>
          <a:bodyPr anchor="b"/>
          <a:lstStyle>
            <a:lvl1pPr>
              <a:defRPr sz="2824"/>
            </a:lvl1pPr>
          </a:lstStyle>
          <a:p>
            <a:r>
              <a:rPr lang="en-US"/>
              <a:t>Click to edit Master title style</a:t>
            </a:r>
          </a:p>
        </p:txBody>
      </p:sp>
      <p:sp>
        <p:nvSpPr>
          <p:cNvPr id="3" name="Picture Placeholder 2"/>
          <p:cNvSpPr>
            <a:spLocks noGrp="1"/>
          </p:cNvSpPr>
          <p:nvPr>
            <p:ph type="pic" idx="1"/>
          </p:nvPr>
        </p:nvSpPr>
        <p:spPr>
          <a:xfrm>
            <a:off x="5183910" y="987519"/>
            <a:ext cx="6171046" cy="4873158"/>
          </a:xfrm>
          <a:prstGeom prst="rect">
            <a:avLst/>
          </a:prstGeom>
        </p:spPr>
        <p:txBody>
          <a:bodyPr/>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endParaRPr lang="en-US"/>
          </a:p>
        </p:txBody>
      </p:sp>
      <p:sp>
        <p:nvSpPr>
          <p:cNvPr id="4" name="Text Placeholder 3"/>
          <p:cNvSpPr>
            <a:spLocks noGrp="1"/>
          </p:cNvSpPr>
          <p:nvPr>
            <p:ph type="body" sz="half" idx="2"/>
          </p:nvPr>
        </p:nvSpPr>
        <p:spPr>
          <a:xfrm>
            <a:off x="838969" y="2057681"/>
            <a:ext cx="3933152" cy="3811400"/>
          </a:xfrm>
          <a:prstGeom prst="rect">
            <a:avLst/>
          </a:prstGeo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Edit Master text styles</a:t>
            </a:r>
          </a:p>
        </p:txBody>
      </p:sp>
    </p:spTree>
    <p:extLst>
      <p:ext uri="{BB962C8B-B14F-4D97-AF65-F5344CB8AC3E}">
        <p14:creationId xmlns:p14="http://schemas.microsoft.com/office/powerpoint/2010/main" val="107526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970" y="1825159"/>
            <a:ext cx="10514061" cy="435208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26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516" y="365593"/>
            <a:ext cx="2628515" cy="58116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970" y="365593"/>
            <a:ext cx="7700818" cy="5811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078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23888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94246-0E04-4E1F-9A34-6C6219012625}" type="slidenum">
              <a:rPr lang="en-US" altLang="en-US"/>
              <a:pPr>
                <a:defRPr/>
              </a:pPr>
              <a:t>‹#›</a:t>
            </a:fld>
            <a:endParaRPr lang="en-US" altLang="en-US"/>
          </a:p>
        </p:txBody>
      </p:sp>
    </p:spTree>
    <p:extLst>
      <p:ext uri="{BB962C8B-B14F-4D97-AF65-F5344CB8AC3E}">
        <p14:creationId xmlns:p14="http://schemas.microsoft.com/office/powerpoint/2010/main" val="4031267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1DF72-FDD5-4FBE-8A05-A1E6964B8D10}" type="slidenum">
              <a:rPr lang="en-US" altLang="en-US"/>
              <a:pPr>
                <a:defRPr/>
              </a:pPr>
              <a:t>‹#›</a:t>
            </a:fld>
            <a:endParaRPr lang="en-US" altLang="en-US"/>
          </a:p>
        </p:txBody>
      </p:sp>
    </p:spTree>
    <p:extLst>
      <p:ext uri="{BB962C8B-B14F-4D97-AF65-F5344CB8AC3E}">
        <p14:creationId xmlns:p14="http://schemas.microsoft.com/office/powerpoint/2010/main" val="103002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F4F0F0-F75F-47F1-A37E-149115F9FAD7}" type="slidenum">
              <a:rPr lang="en-US" altLang="en-US"/>
              <a:pPr>
                <a:defRPr/>
              </a:pPr>
              <a:t>‹#›</a:t>
            </a:fld>
            <a:endParaRPr lang="en-US" altLang="en-US"/>
          </a:p>
        </p:txBody>
      </p:sp>
    </p:spTree>
    <p:extLst>
      <p:ext uri="{BB962C8B-B14F-4D97-AF65-F5344CB8AC3E}">
        <p14:creationId xmlns:p14="http://schemas.microsoft.com/office/powerpoint/2010/main" val="45904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9A4379-6DBA-45F9-9F6A-2D6621B08A44}" type="slidenum">
              <a:rPr lang="en-US" altLang="en-US"/>
              <a:pPr>
                <a:defRPr/>
              </a:pPr>
              <a:t>‹#›</a:t>
            </a:fld>
            <a:endParaRPr lang="en-US" altLang="en-US"/>
          </a:p>
        </p:txBody>
      </p:sp>
    </p:spTree>
    <p:extLst>
      <p:ext uri="{BB962C8B-B14F-4D97-AF65-F5344CB8AC3E}">
        <p14:creationId xmlns:p14="http://schemas.microsoft.com/office/powerpoint/2010/main" val="3447498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DDAD40-D671-4220-A46A-2CF0B4731222}" type="slidenum">
              <a:rPr lang="en-US" altLang="en-US"/>
              <a:pPr>
                <a:defRPr/>
              </a:pPr>
              <a:t>‹#›</a:t>
            </a:fld>
            <a:endParaRPr lang="en-US" altLang="en-US"/>
          </a:p>
        </p:txBody>
      </p:sp>
    </p:spTree>
    <p:extLst>
      <p:ext uri="{BB962C8B-B14F-4D97-AF65-F5344CB8AC3E}">
        <p14:creationId xmlns:p14="http://schemas.microsoft.com/office/powerpoint/2010/main" val="185912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8A21A2-AE6B-41AF-85BC-893A05203F82}"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105694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FF735F-0688-44C9-8923-62702613C0E1}" type="slidenum">
              <a:rPr lang="en-US" altLang="en-US"/>
              <a:pPr>
                <a:defRPr/>
              </a:pPr>
              <a:t>‹#›</a:t>
            </a:fld>
            <a:endParaRPr lang="en-US" altLang="en-US"/>
          </a:p>
        </p:txBody>
      </p:sp>
    </p:spTree>
    <p:extLst>
      <p:ext uri="{BB962C8B-B14F-4D97-AF65-F5344CB8AC3E}">
        <p14:creationId xmlns:p14="http://schemas.microsoft.com/office/powerpoint/2010/main" val="3857732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2B3CC6-C5CA-4B8F-B5CA-721A02F5C21D}" type="slidenum">
              <a:rPr lang="en-US" altLang="en-US"/>
              <a:pPr>
                <a:defRPr/>
              </a:pPr>
              <a:t>‹#›</a:t>
            </a:fld>
            <a:endParaRPr lang="en-US" altLang="en-US"/>
          </a:p>
        </p:txBody>
      </p:sp>
    </p:spTree>
    <p:extLst>
      <p:ext uri="{BB962C8B-B14F-4D97-AF65-F5344CB8AC3E}">
        <p14:creationId xmlns:p14="http://schemas.microsoft.com/office/powerpoint/2010/main" val="1122871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E71A91-CC9A-4207-9F2D-CBD7EC2E145E}" type="slidenum">
              <a:rPr lang="en-US" altLang="en-US"/>
              <a:pPr>
                <a:defRPr/>
              </a:pPr>
              <a:t>‹#›</a:t>
            </a:fld>
            <a:endParaRPr lang="en-US" altLang="en-US"/>
          </a:p>
        </p:txBody>
      </p:sp>
    </p:spTree>
    <p:extLst>
      <p:ext uri="{BB962C8B-B14F-4D97-AF65-F5344CB8AC3E}">
        <p14:creationId xmlns:p14="http://schemas.microsoft.com/office/powerpoint/2010/main" val="392531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51CF7-CF09-44AC-8EDC-8B0B3F2B272B}" type="slidenum">
              <a:rPr lang="en-US" altLang="en-US"/>
              <a:pPr>
                <a:defRPr/>
              </a:pPr>
              <a:t>‹#›</a:t>
            </a:fld>
            <a:endParaRPr lang="en-US" altLang="en-US"/>
          </a:p>
        </p:txBody>
      </p:sp>
    </p:spTree>
    <p:extLst>
      <p:ext uri="{BB962C8B-B14F-4D97-AF65-F5344CB8AC3E}">
        <p14:creationId xmlns:p14="http://schemas.microsoft.com/office/powerpoint/2010/main" val="1743530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08FAA2-2C3E-438E-8943-C1B829414912}" type="slidenum">
              <a:rPr lang="en-US" altLang="en-US"/>
              <a:pPr>
                <a:defRPr/>
              </a:pPr>
              <a:t>‹#›</a:t>
            </a:fld>
            <a:endParaRPr lang="en-US" altLang="en-US"/>
          </a:p>
        </p:txBody>
      </p:sp>
    </p:spTree>
    <p:extLst>
      <p:ext uri="{BB962C8B-B14F-4D97-AF65-F5344CB8AC3E}">
        <p14:creationId xmlns:p14="http://schemas.microsoft.com/office/powerpoint/2010/main" val="3470514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0F3EDD-E999-40EB-AE60-B9D5C0B43CC0}" type="slidenum">
              <a:rPr lang="en-US" altLang="en-US"/>
              <a:pPr>
                <a:defRPr/>
              </a:pPr>
              <a:t>‹#›</a:t>
            </a:fld>
            <a:endParaRPr lang="en-US" altLang="en-US"/>
          </a:p>
        </p:txBody>
      </p:sp>
    </p:spTree>
    <p:extLst>
      <p:ext uri="{BB962C8B-B14F-4D97-AF65-F5344CB8AC3E}">
        <p14:creationId xmlns:p14="http://schemas.microsoft.com/office/powerpoint/2010/main" val="368782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8D036-18C1-4234-8084-742C55995215}" type="slidenum">
              <a:rPr lang="en-US" altLang="en-US"/>
              <a:pPr>
                <a:defRPr/>
              </a:pPr>
              <a:t>‹#›</a:t>
            </a:fld>
            <a:endParaRPr lang="en-US" altLang="en-US"/>
          </a:p>
        </p:txBody>
      </p:sp>
    </p:spTree>
    <p:extLst>
      <p:ext uri="{BB962C8B-B14F-4D97-AF65-F5344CB8AC3E}">
        <p14:creationId xmlns:p14="http://schemas.microsoft.com/office/powerpoint/2010/main" val="3470631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l-GR"/>
              <a:t>ΙΖ</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AB39FC-5C2D-4272-B604-393ABD77593E}" type="slidenum">
              <a:rPr lang="en-US" altLang="en-US"/>
              <a:pPr>
                <a:defRPr/>
              </a:pPr>
              <a:t>‹#›</a:t>
            </a:fld>
            <a:endParaRPr lang="en-US" altLang="en-US"/>
          </a:p>
        </p:txBody>
      </p:sp>
    </p:spTree>
    <p:extLst>
      <p:ext uri="{BB962C8B-B14F-4D97-AF65-F5344CB8AC3E}">
        <p14:creationId xmlns:p14="http://schemas.microsoft.com/office/powerpoint/2010/main" val="3158118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300D9B-83B7-4760-80E6-F5ACC45CCBE2}"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48B8F-E1FF-4DC8-AFC1-637E67FB7616}" type="slidenum">
              <a:rPr lang="en-US" altLang="en-US"/>
              <a:pPr>
                <a:defRPr/>
              </a:pPr>
              <a:t>‹#›</a:t>
            </a:fld>
            <a:endParaRPr lang="en-US" altLang="en-US"/>
          </a:p>
        </p:txBody>
      </p:sp>
    </p:spTree>
    <p:extLst>
      <p:ext uri="{BB962C8B-B14F-4D97-AF65-F5344CB8AC3E}">
        <p14:creationId xmlns:p14="http://schemas.microsoft.com/office/powerpoint/2010/main" val="3974004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F28602-5E6B-4536-9B79-2EA0857A909A}"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316081-131C-4D6A-886C-2C9035F803ED}" type="slidenum">
              <a:rPr lang="en-US" altLang="en-US"/>
              <a:pPr>
                <a:defRPr/>
              </a:pPr>
              <a:t>‹#›</a:t>
            </a:fld>
            <a:endParaRPr lang="en-US" altLang="en-US"/>
          </a:p>
        </p:txBody>
      </p:sp>
    </p:spTree>
    <p:extLst>
      <p:ext uri="{BB962C8B-B14F-4D97-AF65-F5344CB8AC3E}">
        <p14:creationId xmlns:p14="http://schemas.microsoft.com/office/powerpoint/2010/main" val="207568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8A21A2-AE6B-41AF-85BC-893A05203F82}"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1124117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0BCCD43-6255-43E9-BB11-BF6987454981}"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410556-C606-4C88-A08A-EC2A1D035D70}" type="slidenum">
              <a:rPr lang="en-US" altLang="en-US"/>
              <a:pPr>
                <a:defRPr/>
              </a:pPr>
              <a:t>‹#›</a:t>
            </a:fld>
            <a:endParaRPr lang="en-US" altLang="en-US"/>
          </a:p>
        </p:txBody>
      </p:sp>
    </p:spTree>
    <p:extLst>
      <p:ext uri="{BB962C8B-B14F-4D97-AF65-F5344CB8AC3E}">
        <p14:creationId xmlns:p14="http://schemas.microsoft.com/office/powerpoint/2010/main" val="1434896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F9AFDC-4C99-4C79-8820-705D281846E5}" type="datetimeFigureOut">
              <a:rPr lang="en-US"/>
              <a:pPr>
                <a:defRPr/>
              </a:pPr>
              <a:t>10/29/2016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3BE726-9F98-4D27-9384-18584109837B}" type="slidenum">
              <a:rPr lang="en-US" altLang="en-US"/>
              <a:pPr>
                <a:defRPr/>
              </a:pPr>
              <a:t>‹#›</a:t>
            </a:fld>
            <a:endParaRPr lang="en-US" altLang="en-US"/>
          </a:p>
        </p:txBody>
      </p:sp>
    </p:spTree>
    <p:extLst>
      <p:ext uri="{BB962C8B-B14F-4D97-AF65-F5344CB8AC3E}">
        <p14:creationId xmlns:p14="http://schemas.microsoft.com/office/powerpoint/2010/main" val="1068484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80591B0-E4D8-420C-9E24-8931FEE8D64E}" type="datetimeFigureOut">
              <a:rPr lang="en-US"/>
              <a:pPr>
                <a:defRPr/>
              </a:pPr>
              <a:t>10/29/2016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419ECB-19CC-4D99-B9E0-E32BF081D8BE}" type="slidenum">
              <a:rPr lang="en-US" altLang="en-US"/>
              <a:pPr>
                <a:defRPr/>
              </a:pPr>
              <a:t>‹#›</a:t>
            </a:fld>
            <a:endParaRPr lang="en-US" altLang="en-US"/>
          </a:p>
        </p:txBody>
      </p:sp>
    </p:spTree>
    <p:extLst>
      <p:ext uri="{BB962C8B-B14F-4D97-AF65-F5344CB8AC3E}">
        <p14:creationId xmlns:p14="http://schemas.microsoft.com/office/powerpoint/2010/main" val="3928048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D341026-9B10-4750-BC6B-70C695763565}" type="datetimeFigureOut">
              <a:rPr lang="en-US"/>
              <a:pPr>
                <a:defRPr/>
              </a:pPr>
              <a:t>10/29/2016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07BF80-A9C3-4838-B3B9-DFD855B9591A}" type="slidenum">
              <a:rPr lang="en-US" altLang="en-US"/>
              <a:pPr>
                <a:defRPr/>
              </a:pPr>
              <a:t>‹#›</a:t>
            </a:fld>
            <a:endParaRPr lang="en-US" altLang="en-US"/>
          </a:p>
        </p:txBody>
      </p:sp>
    </p:spTree>
    <p:extLst>
      <p:ext uri="{BB962C8B-B14F-4D97-AF65-F5344CB8AC3E}">
        <p14:creationId xmlns:p14="http://schemas.microsoft.com/office/powerpoint/2010/main" val="363766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A3D573-6E02-417A-B396-AE68E0CDA740}" type="datetimeFigureOut">
              <a:rPr lang="en-US"/>
              <a:pPr>
                <a:defRPr/>
              </a:pPr>
              <a:t>10/29/2016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3CAF01-C45A-43CF-98F1-3DE918208166}" type="slidenum">
              <a:rPr lang="en-US" altLang="en-US"/>
              <a:pPr>
                <a:defRPr/>
              </a:pPr>
              <a:t>‹#›</a:t>
            </a:fld>
            <a:endParaRPr lang="en-US" altLang="en-US"/>
          </a:p>
        </p:txBody>
      </p:sp>
    </p:spTree>
    <p:extLst>
      <p:ext uri="{BB962C8B-B14F-4D97-AF65-F5344CB8AC3E}">
        <p14:creationId xmlns:p14="http://schemas.microsoft.com/office/powerpoint/2010/main" val="3590626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6E284A-E3AD-4D34-AA2C-4BFB458DE029}" type="datetimeFigureOut">
              <a:rPr lang="en-US"/>
              <a:pPr>
                <a:defRPr/>
              </a:pPr>
              <a:t>10/29/2016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147CC5-E884-45D8-8DC7-E6240CA3CF7E}" type="slidenum">
              <a:rPr lang="en-US" altLang="en-US"/>
              <a:pPr>
                <a:defRPr/>
              </a:pPr>
              <a:t>‹#›</a:t>
            </a:fld>
            <a:endParaRPr lang="en-US" altLang="en-US"/>
          </a:p>
        </p:txBody>
      </p:sp>
    </p:spTree>
    <p:extLst>
      <p:ext uri="{BB962C8B-B14F-4D97-AF65-F5344CB8AC3E}">
        <p14:creationId xmlns:p14="http://schemas.microsoft.com/office/powerpoint/2010/main" val="3300685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288315-7173-4BCE-A2E5-2B3390E08A20}" type="datetimeFigureOut">
              <a:rPr lang="en-US"/>
              <a:pPr>
                <a:defRPr/>
              </a:pPr>
              <a:t>10/29/2016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78A5CC-D4CF-4ADC-B958-BDC4399FBF0E}" type="slidenum">
              <a:rPr lang="en-US" altLang="en-US"/>
              <a:pPr>
                <a:defRPr/>
              </a:pPr>
              <a:t>‹#›</a:t>
            </a:fld>
            <a:endParaRPr lang="en-US" altLang="en-US"/>
          </a:p>
        </p:txBody>
      </p:sp>
    </p:spTree>
    <p:extLst>
      <p:ext uri="{BB962C8B-B14F-4D97-AF65-F5344CB8AC3E}">
        <p14:creationId xmlns:p14="http://schemas.microsoft.com/office/powerpoint/2010/main" val="1086698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9E8A8B-0937-4B07-A92B-4D77A9797DDB}"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64AF2E-A609-4913-9891-DD9453FF8A78}" type="slidenum">
              <a:rPr lang="en-US" altLang="en-US"/>
              <a:pPr>
                <a:defRPr/>
              </a:pPr>
              <a:t>‹#›</a:t>
            </a:fld>
            <a:endParaRPr lang="en-US" altLang="en-US"/>
          </a:p>
        </p:txBody>
      </p:sp>
    </p:spTree>
    <p:extLst>
      <p:ext uri="{BB962C8B-B14F-4D97-AF65-F5344CB8AC3E}">
        <p14:creationId xmlns:p14="http://schemas.microsoft.com/office/powerpoint/2010/main" val="1006233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6ADB5E-254E-4CF7-A181-F8F1FFC80FBC}"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83255-7B29-4293-8042-E0C9C2AB229B}" type="slidenum">
              <a:rPr lang="en-US" altLang="en-US"/>
              <a:pPr>
                <a:defRPr/>
              </a:pPr>
              <a:t>‹#›</a:t>
            </a:fld>
            <a:endParaRPr lang="en-US" altLang="en-US"/>
          </a:p>
        </p:txBody>
      </p:sp>
    </p:spTree>
    <p:extLst>
      <p:ext uri="{BB962C8B-B14F-4D97-AF65-F5344CB8AC3E}">
        <p14:creationId xmlns:p14="http://schemas.microsoft.com/office/powerpoint/2010/main" val="2602866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0"/>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6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815A13FA-B143-47E1-A8A3-5210D9714951}" type="slidenum">
              <a:rPr lang="en-GB" altLang="en-US"/>
              <a:pPr>
                <a:defRPr/>
              </a:pPr>
              <a:t>‹#›</a:t>
            </a:fld>
            <a:endParaRPr lang="en-GB" altLang="en-US"/>
          </a:p>
        </p:txBody>
      </p:sp>
    </p:spTree>
    <p:extLst>
      <p:ext uri="{BB962C8B-B14F-4D97-AF65-F5344CB8AC3E}">
        <p14:creationId xmlns:p14="http://schemas.microsoft.com/office/powerpoint/2010/main" val="132208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8A21A2-AE6B-41AF-85BC-893A05203F82}"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948945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C17FF81-D5FB-44C9-BAB3-72CB192E147D}"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2B260B-0699-4A9F-BB68-714A3E46799B}" type="slidenum">
              <a:rPr lang="en-US" altLang="en-US"/>
              <a:pPr>
                <a:defRPr/>
              </a:pPr>
              <a:t>‹#›</a:t>
            </a:fld>
            <a:endParaRPr lang="en-US" altLang="en-US"/>
          </a:p>
        </p:txBody>
      </p:sp>
    </p:spTree>
    <p:extLst>
      <p:ext uri="{BB962C8B-B14F-4D97-AF65-F5344CB8AC3E}">
        <p14:creationId xmlns:p14="http://schemas.microsoft.com/office/powerpoint/2010/main" val="3755763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0A7166-3E00-42EE-8B25-633AC7A43057}"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E3F951-9D9E-48BA-8DAE-393B8BFE3F14}" type="slidenum">
              <a:rPr lang="en-US" altLang="en-US"/>
              <a:pPr>
                <a:defRPr/>
              </a:pPr>
              <a:t>‹#›</a:t>
            </a:fld>
            <a:endParaRPr lang="en-US" altLang="en-US"/>
          </a:p>
        </p:txBody>
      </p:sp>
    </p:spTree>
    <p:extLst>
      <p:ext uri="{BB962C8B-B14F-4D97-AF65-F5344CB8AC3E}">
        <p14:creationId xmlns:p14="http://schemas.microsoft.com/office/powerpoint/2010/main" val="2380515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124CD0-0C45-40EE-97B8-D168ED21A51B}"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A3A6A4-EA0E-494C-B169-2CE4DBDC58E2}" type="slidenum">
              <a:rPr lang="en-US" altLang="en-US"/>
              <a:pPr>
                <a:defRPr/>
              </a:pPr>
              <a:t>‹#›</a:t>
            </a:fld>
            <a:endParaRPr lang="en-US" altLang="en-US"/>
          </a:p>
        </p:txBody>
      </p:sp>
    </p:spTree>
    <p:extLst>
      <p:ext uri="{BB962C8B-B14F-4D97-AF65-F5344CB8AC3E}">
        <p14:creationId xmlns:p14="http://schemas.microsoft.com/office/powerpoint/2010/main" val="357167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3543E5-0269-4493-9A1F-E9FF40163CE1}" type="datetimeFigureOut">
              <a:rPr lang="en-US"/>
              <a:pPr>
                <a:defRPr/>
              </a:pPr>
              <a:t>10/29/2016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9C5EDF-23C5-4F7A-B209-1142B28B3AA2}" type="slidenum">
              <a:rPr lang="en-US" altLang="en-US"/>
              <a:pPr>
                <a:defRPr/>
              </a:pPr>
              <a:t>‹#›</a:t>
            </a:fld>
            <a:endParaRPr lang="en-US" altLang="en-US"/>
          </a:p>
        </p:txBody>
      </p:sp>
    </p:spTree>
    <p:extLst>
      <p:ext uri="{BB962C8B-B14F-4D97-AF65-F5344CB8AC3E}">
        <p14:creationId xmlns:p14="http://schemas.microsoft.com/office/powerpoint/2010/main" val="1919694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67A8CC-C1AF-4692-BE2A-8B446484BE6A}" type="datetimeFigureOut">
              <a:rPr lang="en-US"/>
              <a:pPr>
                <a:defRPr/>
              </a:pPr>
              <a:t>10/29/2016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DFC9CD-A655-4FA3-894F-8C0DACC40FBA}" type="slidenum">
              <a:rPr lang="en-US" altLang="en-US"/>
              <a:pPr>
                <a:defRPr/>
              </a:pPr>
              <a:t>‹#›</a:t>
            </a:fld>
            <a:endParaRPr lang="en-US" altLang="en-US"/>
          </a:p>
        </p:txBody>
      </p:sp>
    </p:spTree>
    <p:extLst>
      <p:ext uri="{BB962C8B-B14F-4D97-AF65-F5344CB8AC3E}">
        <p14:creationId xmlns:p14="http://schemas.microsoft.com/office/powerpoint/2010/main" val="1501005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CFE338D-7B29-4D0D-AD79-CA661E1772B8}" type="datetimeFigureOut">
              <a:rPr lang="en-US"/>
              <a:pPr>
                <a:defRPr/>
              </a:pPr>
              <a:t>10/29/2016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A6D9DC-1AD2-41E7-B546-BD8987A43559}" type="slidenum">
              <a:rPr lang="en-US" altLang="en-US"/>
              <a:pPr>
                <a:defRPr/>
              </a:pPr>
              <a:t>‹#›</a:t>
            </a:fld>
            <a:endParaRPr lang="en-US" altLang="en-US"/>
          </a:p>
        </p:txBody>
      </p:sp>
    </p:spTree>
    <p:extLst>
      <p:ext uri="{BB962C8B-B14F-4D97-AF65-F5344CB8AC3E}">
        <p14:creationId xmlns:p14="http://schemas.microsoft.com/office/powerpoint/2010/main" val="741451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7427DF-8110-4F32-AE14-77CC98AE2C73}" type="datetimeFigureOut">
              <a:rPr lang="en-US"/>
              <a:pPr>
                <a:defRPr/>
              </a:pPr>
              <a:t>10/29/2016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E4CD29-596E-4A16-94A5-E542F0D96C55}" type="slidenum">
              <a:rPr lang="en-US" altLang="en-US"/>
              <a:pPr>
                <a:defRPr/>
              </a:pPr>
              <a:t>‹#›</a:t>
            </a:fld>
            <a:endParaRPr lang="en-US" altLang="en-US"/>
          </a:p>
        </p:txBody>
      </p:sp>
    </p:spTree>
    <p:extLst>
      <p:ext uri="{BB962C8B-B14F-4D97-AF65-F5344CB8AC3E}">
        <p14:creationId xmlns:p14="http://schemas.microsoft.com/office/powerpoint/2010/main" val="2218069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9BA6C1-3DDA-4334-9B56-277B8A19AC4D}" type="datetimeFigureOut">
              <a:rPr lang="en-US"/>
              <a:pPr>
                <a:defRPr/>
              </a:pPr>
              <a:t>10/29/2016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B603A4-A6CA-40DD-A238-9A240B949E71}" type="slidenum">
              <a:rPr lang="en-US" altLang="en-US"/>
              <a:pPr>
                <a:defRPr/>
              </a:pPr>
              <a:t>‹#›</a:t>
            </a:fld>
            <a:endParaRPr lang="en-US" altLang="en-US"/>
          </a:p>
        </p:txBody>
      </p:sp>
    </p:spTree>
    <p:extLst>
      <p:ext uri="{BB962C8B-B14F-4D97-AF65-F5344CB8AC3E}">
        <p14:creationId xmlns:p14="http://schemas.microsoft.com/office/powerpoint/2010/main" val="4078147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54FA1A-FF39-4636-A905-4BA6F5AE7896}" type="datetimeFigureOut">
              <a:rPr lang="en-US"/>
              <a:pPr>
                <a:defRPr/>
              </a:pPr>
              <a:t>10/29/2016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AD2CBC-CA59-4B74-A37B-0F9B15F9AB00}" type="slidenum">
              <a:rPr lang="en-US" altLang="en-US"/>
              <a:pPr>
                <a:defRPr/>
              </a:pPr>
              <a:t>‹#›</a:t>
            </a:fld>
            <a:endParaRPr lang="en-US" altLang="en-US"/>
          </a:p>
        </p:txBody>
      </p:sp>
    </p:spTree>
    <p:extLst>
      <p:ext uri="{BB962C8B-B14F-4D97-AF65-F5344CB8AC3E}">
        <p14:creationId xmlns:p14="http://schemas.microsoft.com/office/powerpoint/2010/main" val="1459027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E58447-922A-43DA-B58A-CC07F88C7890}"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5E1045-8D22-4E27-B9A3-305C1E114B42}" type="slidenum">
              <a:rPr lang="en-US" altLang="en-US"/>
              <a:pPr>
                <a:defRPr/>
              </a:pPr>
              <a:t>‹#›</a:t>
            </a:fld>
            <a:endParaRPr lang="en-US" altLang="en-US"/>
          </a:p>
        </p:txBody>
      </p:sp>
    </p:spTree>
    <p:extLst>
      <p:ext uri="{BB962C8B-B14F-4D97-AF65-F5344CB8AC3E}">
        <p14:creationId xmlns:p14="http://schemas.microsoft.com/office/powerpoint/2010/main" val="116181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8A21A2-AE6B-41AF-85BC-893A05203F82}"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1318120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8A47CE-4DBB-421D-9CEA-07EC71466DA7}" type="datetimeFigureOut">
              <a:rPr lang="en-US"/>
              <a:pPr>
                <a:defRPr/>
              </a:pPr>
              <a:t>10/29/2016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5195D1-FA20-4025-8521-2D70D9061E05}" type="slidenum">
              <a:rPr lang="en-US" altLang="en-US"/>
              <a:pPr>
                <a:defRPr/>
              </a:pPr>
              <a:t>‹#›</a:t>
            </a:fld>
            <a:endParaRPr lang="en-US" altLang="en-US"/>
          </a:p>
        </p:txBody>
      </p:sp>
    </p:spTree>
    <p:extLst>
      <p:ext uri="{BB962C8B-B14F-4D97-AF65-F5344CB8AC3E}">
        <p14:creationId xmlns:p14="http://schemas.microsoft.com/office/powerpoint/2010/main" val="170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A21A2-AE6B-41AF-85BC-893A05203F82}"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310489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8A21A2-AE6B-41AF-85BC-893A05203F82}"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356349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8A21A2-AE6B-41AF-85BC-893A05203F82}"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CF588-F984-4956-A5F5-8B1706788ACD}" type="slidenum">
              <a:rPr lang="en-US" smtClean="0"/>
              <a:t>‹#›</a:t>
            </a:fld>
            <a:endParaRPr lang="en-US"/>
          </a:p>
        </p:txBody>
      </p:sp>
    </p:spTree>
    <p:extLst>
      <p:ext uri="{BB962C8B-B14F-4D97-AF65-F5344CB8AC3E}">
        <p14:creationId xmlns:p14="http://schemas.microsoft.com/office/powerpoint/2010/main" val="9079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A21A2-AE6B-41AF-85BC-893A05203F82}"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CF588-F984-4956-A5F5-8B1706788ACD}" type="slidenum">
              <a:rPr lang="en-US" smtClean="0"/>
              <a:t>‹#›</a:t>
            </a:fld>
            <a:endParaRPr lang="en-US"/>
          </a:p>
        </p:txBody>
      </p:sp>
    </p:spTree>
    <p:extLst>
      <p:ext uri="{BB962C8B-B14F-4D97-AF65-F5344CB8AC3E}">
        <p14:creationId xmlns:p14="http://schemas.microsoft.com/office/powerpoint/2010/main" val="115341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175107" cy="605117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88"/>
          </a:p>
        </p:txBody>
      </p:sp>
      <p:sp>
        <p:nvSpPr>
          <p:cNvPr id="1026" name="Rectangle 2"/>
          <p:cNvSpPr>
            <a:spLocks noChangeArrowheads="1"/>
          </p:cNvSpPr>
          <p:nvPr/>
        </p:nvSpPr>
        <p:spPr bwMode="auto">
          <a:xfrm>
            <a:off x="0" y="0"/>
            <a:ext cx="175107" cy="1057556"/>
          </a:xfrm>
          <a:prstGeom prst="rect">
            <a:avLst/>
          </a:prstGeom>
          <a:solidFill>
            <a:srgbClr val="000000"/>
          </a:solidFill>
          <a:ln>
            <a:noFill/>
          </a:ln>
          <a:effectLst/>
          <a:extLs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88"/>
          </a:p>
        </p:txBody>
      </p:sp>
    </p:spTree>
    <p:extLst>
      <p:ext uri="{BB962C8B-B14F-4D97-AF65-F5344CB8AC3E}">
        <p14:creationId xmlns:p14="http://schemas.microsoft.com/office/powerpoint/2010/main" val="258678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kern="1200">
          <a:solidFill>
            <a:srgbClr val="FFFFFF"/>
          </a:solidFill>
          <a:latin typeface="+mj-lt"/>
          <a:ea typeface="+mj-ea"/>
          <a:cs typeface="+mj-cs"/>
        </a:defRPr>
      </a:lvl1pPr>
      <a:lvl2pPr marL="655579" indent="-252146"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2pPr>
      <a:lvl3pPr marL="1008583"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3pPr>
      <a:lvl4pPr marL="1412016"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4pPr>
      <a:lvl5pPr marL="1815450"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5pPr>
      <a:lvl6pPr marL="2218883"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6pPr>
      <a:lvl7pPr marL="2622316"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7pPr>
      <a:lvl8pPr marL="3025750"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8pPr>
      <a:lvl9pPr marL="3429183" indent="-201717" algn="ctr" defTabSz="403433" rtl="0" fontAlgn="base" hangingPunct="0">
        <a:lnSpc>
          <a:spcPct val="93000"/>
        </a:lnSpc>
        <a:spcBef>
          <a:spcPct val="0"/>
        </a:spcBef>
        <a:spcAft>
          <a:spcPct val="0"/>
        </a:spcAft>
        <a:buClr>
          <a:srgbClr val="000000"/>
        </a:buClr>
        <a:buSzPct val="100000"/>
        <a:buFont typeface="Times New Roman" panose="02020603050405020304" pitchFamily="18" charset="0"/>
        <a:defRPr sz="3883">
          <a:solidFill>
            <a:srgbClr val="FFFFFF"/>
          </a:solidFill>
          <a:latin typeface="Arial" panose="020B0604020202020204" pitchFamily="34" charset="0"/>
          <a:cs typeface="IPAMincho" charset="0"/>
        </a:defRPr>
      </a:lvl9pPr>
    </p:titleStyle>
    <p:bodyStyle>
      <a:lvl1pPr marL="302575" indent="-302575" algn="l" defTabSz="403433" rtl="0" fontAlgn="base" hangingPunct="0">
        <a:lnSpc>
          <a:spcPct val="93000"/>
        </a:lnSpc>
        <a:spcBef>
          <a:spcPct val="0"/>
        </a:spcBef>
        <a:spcAft>
          <a:spcPts val="1257"/>
        </a:spcAft>
        <a:buClr>
          <a:srgbClr val="000000"/>
        </a:buClr>
        <a:buSzPct val="100000"/>
        <a:buFont typeface="Times New Roman" panose="02020603050405020304" pitchFamily="18" charset="0"/>
        <a:defRPr sz="2824" kern="1200">
          <a:solidFill>
            <a:srgbClr val="FFFFFF"/>
          </a:solidFill>
          <a:latin typeface="+mn-lt"/>
          <a:ea typeface="+mn-ea"/>
          <a:cs typeface="+mn-cs"/>
        </a:defRPr>
      </a:lvl1pPr>
      <a:lvl2pPr marL="655579" indent="-252146" algn="l" defTabSz="403433" rtl="0" fontAlgn="base" hangingPunct="0">
        <a:lnSpc>
          <a:spcPct val="93000"/>
        </a:lnSpc>
        <a:spcBef>
          <a:spcPct val="0"/>
        </a:spcBef>
        <a:spcAft>
          <a:spcPts val="1004"/>
        </a:spcAft>
        <a:buClr>
          <a:srgbClr val="000000"/>
        </a:buClr>
        <a:buSzPct val="100000"/>
        <a:buFont typeface="Times New Roman" panose="02020603050405020304" pitchFamily="18" charset="0"/>
        <a:defRPr sz="2471" kern="1200">
          <a:solidFill>
            <a:srgbClr val="FFFFFF"/>
          </a:solidFill>
          <a:latin typeface="+mn-lt"/>
          <a:ea typeface="+mn-ea"/>
          <a:cs typeface="+mn-cs"/>
        </a:defRPr>
      </a:lvl2pPr>
      <a:lvl3pPr marL="1008583" indent="-201717" algn="l" defTabSz="403433" rtl="0" fontAlgn="base" hangingPunct="0">
        <a:lnSpc>
          <a:spcPct val="93000"/>
        </a:lnSpc>
        <a:spcBef>
          <a:spcPct val="0"/>
        </a:spcBef>
        <a:spcAft>
          <a:spcPts val="750"/>
        </a:spcAft>
        <a:buClr>
          <a:srgbClr val="000000"/>
        </a:buClr>
        <a:buSzPct val="100000"/>
        <a:buFont typeface="Times New Roman" panose="02020603050405020304" pitchFamily="18" charset="0"/>
        <a:defRPr sz="2118" kern="1200">
          <a:solidFill>
            <a:srgbClr val="FFFFFF"/>
          </a:solidFill>
          <a:latin typeface="+mn-lt"/>
          <a:ea typeface="+mn-ea"/>
          <a:cs typeface="+mn-cs"/>
        </a:defRPr>
      </a:lvl3pPr>
      <a:lvl4pPr marL="1412016" indent="-201717" algn="l" defTabSz="403433" rtl="0" fontAlgn="base" hangingPunct="0">
        <a:lnSpc>
          <a:spcPct val="93000"/>
        </a:lnSpc>
        <a:spcBef>
          <a:spcPct val="0"/>
        </a:spcBef>
        <a:spcAft>
          <a:spcPts val="507"/>
        </a:spcAft>
        <a:buClr>
          <a:srgbClr val="000000"/>
        </a:buClr>
        <a:buSzPct val="100000"/>
        <a:buFont typeface="Times New Roman" panose="02020603050405020304" pitchFamily="18" charset="0"/>
        <a:defRPr sz="1765" kern="1200">
          <a:solidFill>
            <a:srgbClr val="FFFFFF"/>
          </a:solidFill>
          <a:latin typeface="+mn-lt"/>
          <a:ea typeface="+mn-ea"/>
          <a:cs typeface="+mn-cs"/>
        </a:defRPr>
      </a:lvl4pPr>
      <a:lvl5pPr marL="1815450" indent="-201717" algn="l" defTabSz="403433" rtl="0" fontAlgn="base" hangingPunct="0">
        <a:lnSpc>
          <a:spcPct val="93000"/>
        </a:lnSpc>
        <a:spcBef>
          <a:spcPct val="0"/>
        </a:spcBef>
        <a:spcAft>
          <a:spcPts val="254"/>
        </a:spcAft>
        <a:buClr>
          <a:srgbClr val="000000"/>
        </a:buClr>
        <a:buSzPct val="100000"/>
        <a:buFont typeface="Times New Roman" panose="02020603050405020304" pitchFamily="18" charset="0"/>
        <a:defRPr sz="1765" kern="1200">
          <a:solidFill>
            <a:srgbClr val="FFFFFF"/>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l-GR"/>
              <a:t>ΙΖ</a:t>
            </a: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0404E26-9576-4D1C-A62C-8DA3742CC7B4}" type="slidenum">
              <a:rPr lang="en-US" altLang="en-US"/>
              <a:pPr>
                <a:defRPr/>
              </a:pPr>
              <a:t>‹#›</a:t>
            </a:fld>
            <a:endParaRPr lang="en-US" altLang="en-US"/>
          </a:p>
        </p:txBody>
      </p:sp>
    </p:spTree>
    <p:extLst>
      <p:ext uri="{BB962C8B-B14F-4D97-AF65-F5344CB8AC3E}">
        <p14:creationId xmlns:p14="http://schemas.microsoft.com/office/powerpoint/2010/main" val="19314115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36B9B9D-C770-4DE6-8A8D-CA56FC09AA96}" type="datetimeFigureOut">
              <a:rPr lang="en-US"/>
              <a:pPr>
                <a:defRPr/>
              </a:pPr>
              <a:t>10/29/2016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8F74DA8-77A5-4836-A5B5-76CEFAE5DB2A}" type="slidenum">
              <a:rPr lang="en-US" altLang="en-US"/>
              <a:pPr>
                <a:defRPr/>
              </a:pPr>
              <a:t>‹#›</a:t>
            </a:fld>
            <a:endParaRPr lang="en-US" altLang="en-US"/>
          </a:p>
        </p:txBody>
      </p:sp>
    </p:spTree>
    <p:extLst>
      <p:ext uri="{BB962C8B-B14F-4D97-AF65-F5344CB8AC3E}">
        <p14:creationId xmlns:p14="http://schemas.microsoft.com/office/powerpoint/2010/main" val="834525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0188AE8-C335-4B9E-8BB3-C3A331433B8E}" type="datetimeFigureOut">
              <a:rPr lang="en-US"/>
              <a:pPr>
                <a:defRPr/>
              </a:pPr>
              <a:t>10/29/2016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7FFF414-1B4A-4E65-8644-27C2BF7BC6ED}" type="slidenum">
              <a:rPr lang="en-US" altLang="en-US"/>
              <a:pPr>
                <a:defRPr/>
              </a:pPr>
              <a:t>‹#›</a:t>
            </a:fld>
            <a:endParaRPr lang="en-US" altLang="en-US"/>
          </a:p>
        </p:txBody>
      </p:sp>
    </p:spTree>
    <p:extLst>
      <p:ext uri="{BB962C8B-B14F-4D97-AF65-F5344CB8AC3E}">
        <p14:creationId xmlns:p14="http://schemas.microsoft.com/office/powerpoint/2010/main" val="36048800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7493" b="1021"/>
          <a:stretch/>
        </p:blipFill>
        <p:spPr>
          <a:xfrm>
            <a:off x="20" y="-312821"/>
            <a:ext cx="12191980" cy="5576927"/>
          </a:xfrm>
          <a:prstGeom prst="rect">
            <a:avLst/>
          </a:prstGeom>
        </p:spPr>
      </p:pic>
      <p:cxnSp>
        <p:nvCxnSpPr>
          <p:cNvPr id="17"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5447479"/>
            <a:ext cx="7834193" cy="1264588"/>
          </a:xfrm>
        </p:spPr>
        <p:txBody>
          <a:bodyPr anchor="ctr">
            <a:normAutofit/>
          </a:bodyPr>
          <a:lstStyle/>
          <a:p>
            <a:pPr algn="l">
              <a:lnSpc>
                <a:spcPct val="70000"/>
              </a:lnSpc>
            </a:pPr>
            <a:r>
              <a:rPr lang="el-GR" sz="3300" dirty="0"/>
              <a:t>Η περιφερική </a:t>
            </a:r>
            <a:r>
              <a:rPr lang="el-GR" sz="3300" dirty="0" err="1"/>
              <a:t>πολυνευροπάθεια</a:t>
            </a:r>
            <a:r>
              <a:rPr lang="el-GR" sz="3300" dirty="0"/>
              <a:t> στα Ρευματικά νοσήματα – διαγνωστική και θεραπευτική προσέγγιση</a:t>
            </a:r>
            <a:endParaRPr lang="en-US" sz="3300" dirty="0"/>
          </a:p>
        </p:txBody>
      </p:sp>
      <p:sp>
        <p:nvSpPr>
          <p:cNvPr id="3" name="Subtitle 2"/>
          <p:cNvSpPr>
            <a:spLocks noGrp="1"/>
          </p:cNvSpPr>
          <p:nvPr>
            <p:ph type="subTitle" idx="1"/>
          </p:nvPr>
        </p:nvSpPr>
        <p:spPr>
          <a:xfrm>
            <a:off x="8611433" y="5447479"/>
            <a:ext cx="3355978" cy="1264587"/>
          </a:xfrm>
        </p:spPr>
        <p:txBody>
          <a:bodyPr anchor="ctr">
            <a:normAutofit/>
          </a:bodyPr>
          <a:lstStyle/>
          <a:p>
            <a:pPr algn="l">
              <a:lnSpc>
                <a:spcPct val="70000"/>
              </a:lnSpc>
            </a:pPr>
            <a:r>
              <a:rPr lang="el-GR" sz="1400" dirty="0"/>
              <a:t>Ιωάννης </a:t>
            </a:r>
            <a:r>
              <a:rPr lang="el-GR" sz="1400" dirty="0" err="1"/>
              <a:t>Ζαγανάς</a:t>
            </a:r>
            <a:endParaRPr lang="el-GR" sz="1400" dirty="0"/>
          </a:p>
          <a:p>
            <a:pPr algn="l">
              <a:lnSpc>
                <a:spcPct val="70000"/>
              </a:lnSpc>
            </a:pPr>
            <a:r>
              <a:rPr lang="el-GR" sz="1400" dirty="0"/>
              <a:t>Νευρολόγος,</a:t>
            </a:r>
          </a:p>
          <a:p>
            <a:pPr algn="l">
              <a:lnSpc>
                <a:spcPct val="70000"/>
              </a:lnSpc>
            </a:pPr>
            <a:r>
              <a:rPr lang="el-GR" sz="1400" dirty="0"/>
              <a:t>Επίκουρος Καθηγητής Νευρολογίας,</a:t>
            </a:r>
          </a:p>
          <a:p>
            <a:pPr algn="l">
              <a:lnSpc>
                <a:spcPct val="70000"/>
              </a:lnSpc>
            </a:pPr>
            <a:r>
              <a:rPr lang="el-GR" sz="1400" dirty="0"/>
              <a:t>Τμήμα Ιατρικής Πανεπιστημίου Κρήτης</a:t>
            </a:r>
            <a:endParaRPr lang="en-US" sz="1400" dirty="0"/>
          </a:p>
        </p:txBody>
      </p:sp>
    </p:spTree>
    <p:extLst>
      <p:ext uri="{BB962C8B-B14F-4D97-AF65-F5344CB8AC3E}">
        <p14:creationId xmlns:p14="http://schemas.microsoft.com/office/powerpoint/2010/main" val="4476332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1" descr="Lange1_1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88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7015164" y="288925"/>
            <a:ext cx="4859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l-GR" sz="1800" b="1" kern="0" dirty="0"/>
              <a:t>Subdivisions of the nervous system</a:t>
            </a:r>
            <a:endParaRPr lang="el-GR" altLang="el-GR" sz="1800" b="1" kern="0" dirty="0"/>
          </a:p>
          <a:p>
            <a:pPr>
              <a:spcBef>
                <a:spcPct val="0"/>
              </a:spcBef>
              <a:buNone/>
            </a:pPr>
            <a:endParaRPr lang="el-GR" altLang="el-GR" sz="1800" kern="0" dirty="0"/>
          </a:p>
          <a:p>
            <a:pPr>
              <a:spcBef>
                <a:spcPct val="0"/>
              </a:spcBef>
              <a:buAutoNum type="alphaLcParenR"/>
            </a:pPr>
            <a:r>
              <a:rPr lang="en-US" altLang="el-GR" sz="1800" kern="0" dirty="0"/>
              <a:t>Central NS </a:t>
            </a:r>
            <a:r>
              <a:rPr lang="el-GR" altLang="el-GR" sz="1800" kern="0" dirty="0"/>
              <a:t>(</a:t>
            </a:r>
            <a:r>
              <a:rPr lang="en-US" altLang="el-GR" sz="1800" kern="0" dirty="0"/>
              <a:t>brain and spinal cord</a:t>
            </a:r>
            <a:r>
              <a:rPr lang="el-GR" altLang="el-GR" sz="1800" kern="0" dirty="0"/>
              <a:t>)</a:t>
            </a:r>
            <a:endParaRPr lang="en-US" altLang="el-GR" sz="1800" kern="0" dirty="0"/>
          </a:p>
          <a:p>
            <a:pPr>
              <a:spcBef>
                <a:spcPct val="0"/>
              </a:spcBef>
              <a:buAutoNum type="alphaLcParenR"/>
            </a:pPr>
            <a:r>
              <a:rPr lang="en-US" altLang="el-GR" sz="1800" kern="0" dirty="0"/>
              <a:t>Peripheral NS</a:t>
            </a:r>
            <a:r>
              <a:rPr lang="el-GR" altLang="el-GR" sz="1800" kern="0" dirty="0"/>
              <a:t> (</a:t>
            </a:r>
            <a:r>
              <a:rPr lang="en-US" altLang="el-GR" sz="1800" kern="0" dirty="0"/>
              <a:t>cranial and spinal nerves</a:t>
            </a:r>
            <a:r>
              <a:rPr lang="el-GR" altLang="el-GR" sz="1800" kern="0" dirty="0"/>
              <a:t>)</a:t>
            </a:r>
          </a:p>
        </p:txBody>
      </p:sp>
    </p:spTree>
    <p:extLst>
      <p:ext uri="{BB962C8B-B14F-4D97-AF65-F5344CB8AC3E}">
        <p14:creationId xmlns:p14="http://schemas.microsoft.com/office/powerpoint/2010/main" val="104940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0"/>
            <a:ext cx="9525000" cy="6810375"/>
          </a:xfrm>
          <a:prstGeom prst="rect">
            <a:avLst/>
          </a:prstGeom>
        </p:spPr>
      </p:pic>
      <p:sp>
        <p:nvSpPr>
          <p:cNvPr id="3" name="Rectangle 2"/>
          <p:cNvSpPr/>
          <p:nvPr/>
        </p:nvSpPr>
        <p:spPr>
          <a:xfrm>
            <a:off x="-18247" y="0"/>
            <a:ext cx="6017994" cy="369332"/>
          </a:xfrm>
          <a:prstGeom prst="rect">
            <a:avLst/>
          </a:prstGeom>
        </p:spPr>
        <p:txBody>
          <a:bodyPr wrap="none">
            <a:spAutoFit/>
          </a:bodyPr>
          <a:lstStyle/>
          <a:p>
            <a:r>
              <a:rPr lang="en-US" b="1" dirty="0">
                <a:solidFill>
                  <a:srgbClr val="000000"/>
                </a:solidFill>
                <a:latin typeface="Verdana" panose="020B0604030504040204" pitchFamily="34" charset="0"/>
              </a:rPr>
              <a:t>Posterior Column–Medial </a:t>
            </a:r>
            <a:r>
              <a:rPr lang="en-US" b="1" dirty="0" err="1">
                <a:solidFill>
                  <a:srgbClr val="000000"/>
                </a:solidFill>
                <a:latin typeface="Verdana" panose="020B0604030504040204" pitchFamily="34" charset="0"/>
              </a:rPr>
              <a:t>Lemniscal</a:t>
            </a:r>
            <a:r>
              <a:rPr lang="en-US" b="1" dirty="0">
                <a:solidFill>
                  <a:srgbClr val="000000"/>
                </a:solidFill>
                <a:latin typeface="Verdana" panose="020B0604030504040204" pitchFamily="34" charset="0"/>
              </a:rPr>
              <a:t> Pathway</a:t>
            </a:r>
            <a:endParaRPr lang="en-US" dirty="0"/>
          </a:p>
        </p:txBody>
      </p:sp>
      <p:pic>
        <p:nvPicPr>
          <p:cNvPr id="4" name="Picture 10" descr="http://ebooks.sinauer.com/blumenfeld2e/images/thumb/NTCC2e-VI-03-p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75" y="4196813"/>
            <a:ext cx="2790925" cy="18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ebooks.sinauer.com/blumenfeld2e/images/thumb/NTCC2e-VI-03-p7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75" y="2225674"/>
            <a:ext cx="2790925" cy="17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69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4501" y="1"/>
            <a:ext cx="7937500" cy="6858000"/>
          </a:xfrm>
          <a:prstGeom prst="rect">
            <a:avLst/>
          </a:prstGeom>
        </p:spPr>
      </p:pic>
      <p:sp>
        <p:nvSpPr>
          <p:cNvPr id="3" name="Rectangle 2"/>
          <p:cNvSpPr/>
          <p:nvPr/>
        </p:nvSpPr>
        <p:spPr>
          <a:xfrm>
            <a:off x="150052" y="139184"/>
            <a:ext cx="3243196" cy="369332"/>
          </a:xfrm>
          <a:prstGeom prst="rect">
            <a:avLst/>
          </a:prstGeom>
        </p:spPr>
        <p:txBody>
          <a:bodyPr wrap="none">
            <a:spAutoFit/>
          </a:bodyPr>
          <a:lstStyle/>
          <a:p>
            <a:r>
              <a:rPr lang="en-US" b="1" dirty="0">
                <a:solidFill>
                  <a:srgbClr val="000000"/>
                </a:solidFill>
                <a:latin typeface="Verdana" panose="020B0604030504040204" pitchFamily="34" charset="0"/>
              </a:rPr>
              <a:t>Anterolateral Pathways</a:t>
            </a:r>
            <a:endParaRPr lang="en-US" dirty="0"/>
          </a:p>
        </p:txBody>
      </p:sp>
      <p:pic>
        <p:nvPicPr>
          <p:cNvPr id="4" name="Picture 2" descr="http://ebooks.sinauer.com/blumenfeld2e/images/NTCC2e-VI-03-p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52" y="4357089"/>
            <a:ext cx="3107498" cy="204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52" y="2252252"/>
            <a:ext cx="3107498" cy="20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67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38437" y="0"/>
            <a:ext cx="9453563" cy="6821672"/>
          </a:xfrm>
          <a:prstGeom prst="rect">
            <a:avLst/>
          </a:prstGeom>
        </p:spPr>
      </p:pic>
      <p:sp>
        <p:nvSpPr>
          <p:cNvPr id="3" name="Rectangle 2"/>
          <p:cNvSpPr/>
          <p:nvPr/>
        </p:nvSpPr>
        <p:spPr>
          <a:xfrm>
            <a:off x="0" y="0"/>
            <a:ext cx="6096000" cy="646331"/>
          </a:xfrm>
          <a:prstGeom prst="rect">
            <a:avLst/>
          </a:prstGeom>
        </p:spPr>
        <p:txBody>
          <a:bodyPr>
            <a:spAutoFit/>
          </a:bodyPr>
          <a:lstStyle/>
          <a:p>
            <a:r>
              <a:rPr lang="en-US" b="1" dirty="0"/>
              <a:t>Regions of Sensory Innervation Supplied</a:t>
            </a:r>
          </a:p>
          <a:p>
            <a:r>
              <a:rPr lang="en-US" b="1" dirty="0"/>
              <a:t>by Cutaneous Nerve Branches </a:t>
            </a:r>
            <a:endParaRPr lang="en-US" dirty="0"/>
          </a:p>
        </p:txBody>
      </p:sp>
    </p:spTree>
    <p:extLst>
      <p:ext uri="{BB962C8B-B14F-4D97-AF65-F5344CB8AC3E}">
        <p14:creationId xmlns:p14="http://schemas.microsoft.com/office/powerpoint/2010/main" val="366459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Yiannis\Desktop\Foitites\Νευρανατομία\Scans\DuusTopicalDiagn\Duus2_6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6024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C:\Users\Yiannis\Desktop\Foitites\Νευρανατομία\Scans\DuusTopicalDiagn\Duus2_7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1341438"/>
            <a:ext cx="276225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920719" cy="369332"/>
          </a:xfrm>
          <a:prstGeom prst="rect">
            <a:avLst/>
          </a:prstGeom>
        </p:spPr>
        <p:txBody>
          <a:bodyPr wrap="none">
            <a:spAutoFit/>
          </a:bodyPr>
          <a:lstStyle/>
          <a:p>
            <a:r>
              <a:rPr lang="en-US" b="1" dirty="0">
                <a:solidFill>
                  <a:srgbClr val="000000"/>
                </a:solidFill>
                <a:latin typeface="Verdana" panose="020B0604030504040204" pitchFamily="34" charset="0"/>
              </a:rPr>
              <a:t>Dermatomes </a:t>
            </a:r>
            <a:endParaRPr lang="en-US" dirty="0"/>
          </a:p>
        </p:txBody>
      </p:sp>
    </p:spTree>
    <p:extLst>
      <p:ext uri="{BB962C8B-B14F-4D97-AF65-F5344CB8AC3E}">
        <p14:creationId xmlns:p14="http://schemas.microsoft.com/office/powerpoint/2010/main" val="70114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766195" y="6324601"/>
            <a:ext cx="3425805" cy="395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anchor="ctr" anchorCtr="0" compatLnSpc="1">
            <a:prstTxWarp prst="textNoShape">
              <a:avLst/>
            </a:prstTxWarp>
          </a:bodyPr>
          <a:lstStyle/>
          <a:p>
            <a:pPr algn="l">
              <a:tabLst>
                <a:tab pos="638769" algn="l"/>
                <a:tab pos="1277539" algn="l"/>
                <a:tab pos="1916308" algn="l"/>
                <a:tab pos="2555077" algn="l"/>
                <a:tab pos="3193847" algn="l"/>
                <a:tab pos="3832616" algn="l"/>
                <a:tab pos="4471386" algn="l"/>
                <a:tab pos="5110155" algn="l"/>
                <a:tab pos="5748924" algn="l"/>
              </a:tabLst>
            </a:pPr>
            <a:r>
              <a:rPr lang="en-US" altLang="en-US" sz="1059" b="1" dirty="0">
                <a:solidFill>
                  <a:schemeClr val="tx1"/>
                </a:solidFill>
                <a:ea typeface="Arial Unicode MS" panose="020B0604020202020204" pitchFamily="34" charset="-128"/>
                <a:cs typeface="Arial Unicode MS" panose="020B0604020202020204" pitchFamily="34" charset="-128"/>
              </a:rPr>
              <a:t>Chad DA et al. N </a:t>
            </a:r>
            <a:r>
              <a:rPr lang="en-US" altLang="en-US" sz="1059" b="1" dirty="0" err="1">
                <a:solidFill>
                  <a:schemeClr val="tx1"/>
                </a:solidFill>
                <a:ea typeface="Arial Unicode MS" panose="020B0604020202020204" pitchFamily="34" charset="-128"/>
                <a:cs typeface="Arial Unicode MS" panose="020B0604020202020204" pitchFamily="34" charset="-128"/>
              </a:rPr>
              <a:t>Engl</a:t>
            </a:r>
            <a:r>
              <a:rPr lang="en-US" altLang="en-US" sz="1059" b="1" dirty="0">
                <a:solidFill>
                  <a:schemeClr val="tx1"/>
                </a:solidFill>
                <a:ea typeface="Arial Unicode MS" panose="020B0604020202020204" pitchFamily="34" charset="-128"/>
                <a:cs typeface="Arial Unicode MS" panose="020B0604020202020204" pitchFamily="34" charset="-128"/>
              </a:rPr>
              <a:t> J Med 2011;364:1856-1865.</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5501"/>
          <a:stretch/>
        </p:blipFill>
        <p:spPr bwMode="auto">
          <a:xfrm>
            <a:off x="0" y="0"/>
            <a:ext cx="455295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7360920" y="0"/>
            <a:ext cx="4831080"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pPr algn="ctr" defTabSz="806867">
              <a:lnSpc>
                <a:spcPct val="97000"/>
              </a:lnSpc>
              <a:tabLst>
                <a:tab pos="638769" algn="l"/>
                <a:tab pos="1277539" algn="l"/>
                <a:tab pos="1916308" algn="l"/>
                <a:tab pos="2555077" algn="l"/>
                <a:tab pos="3193847" algn="l"/>
                <a:tab pos="3832616" algn="l"/>
                <a:tab pos="4471386" algn="l"/>
                <a:tab pos="5110155" algn="l"/>
                <a:tab pos="5748924" algn="l"/>
                <a:tab pos="6387694" algn="l"/>
                <a:tab pos="7026463" algn="l"/>
                <a:tab pos="7665232" algn="l"/>
              </a:tabLst>
            </a:pPr>
            <a:r>
              <a:rPr lang="en-US" altLang="en-US" sz="2118" b="1" kern="0" dirty="0">
                <a:solidFill>
                  <a:schemeClr val="tx1"/>
                </a:solidFill>
                <a:ea typeface="Arial Unicode MS" panose="020B0604020202020204" pitchFamily="34" charset="-128"/>
                <a:cs typeface="Arial Unicode MS" panose="020B0604020202020204" pitchFamily="34" charset="-128"/>
              </a:rPr>
              <a:t>Cellular Organization of the Peripheral Nervous System</a:t>
            </a:r>
          </a:p>
        </p:txBody>
      </p:sp>
    </p:spTree>
    <p:extLst>
      <p:ext uri="{BB962C8B-B14F-4D97-AF65-F5344CB8AC3E}">
        <p14:creationId xmlns:p14="http://schemas.microsoft.com/office/powerpoint/2010/main" val="2668915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rotWithShape="1">
          <a:blip r:embed="rId2">
            <a:extLst>
              <a:ext uri="{28A0092B-C50C-407E-A947-70E740481C1C}">
                <a14:useLocalDpi xmlns:a14="http://schemas.microsoft.com/office/drawing/2010/main" val="0"/>
              </a:ext>
            </a:extLst>
          </a:blip>
          <a:srcRect t="7909"/>
          <a:stretch/>
        </p:blipFill>
        <p:spPr bwMode="auto">
          <a:xfrm>
            <a:off x="1524000" y="947057"/>
            <a:ext cx="9144000" cy="522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18857" y="212271"/>
            <a:ext cx="3739293" cy="461665"/>
          </a:xfrm>
          <a:prstGeom prst="rect">
            <a:avLst/>
          </a:prstGeom>
          <a:noFill/>
        </p:spPr>
        <p:txBody>
          <a:bodyPr wrap="none" rtlCol="0">
            <a:spAutoFit/>
          </a:bodyPr>
          <a:lstStyle/>
          <a:p>
            <a:r>
              <a:rPr lang="en-US" sz="2400" b="1" dirty="0"/>
              <a:t>Sensory Neuron Fiber Types</a:t>
            </a:r>
          </a:p>
        </p:txBody>
      </p:sp>
    </p:spTree>
    <p:extLst>
      <p:ext uri="{BB962C8B-B14F-4D97-AF65-F5344CB8AC3E}">
        <p14:creationId xmlns:p14="http://schemas.microsoft.com/office/powerpoint/2010/main" val="252014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60421" y="1825625"/>
            <a:ext cx="11193379" cy="4351338"/>
          </a:xfrm>
        </p:spPr>
        <p:txBody>
          <a:bodyPr>
            <a:normAutofit/>
          </a:bodyPr>
          <a:lstStyle/>
          <a:p>
            <a:pPr fontAlgn="base"/>
            <a:r>
              <a:rPr lang="en-US" dirty="0"/>
              <a:t>Sensory loss from dysfunction of both large and small nerve fibers</a:t>
            </a:r>
          </a:p>
          <a:p>
            <a:pPr fontAlgn="base"/>
            <a:r>
              <a:rPr lang="en-US" dirty="0"/>
              <a:t>Sensory deficits: bilateral and asymmetric (hands &gt; feet, R&gt;L)</a:t>
            </a:r>
          </a:p>
          <a:p>
            <a:pPr fontAlgn="base"/>
            <a:r>
              <a:rPr lang="en-US" dirty="0"/>
              <a:t>Loss of tendon reflexes: asymmetric</a:t>
            </a:r>
          </a:p>
          <a:p>
            <a:pPr fontAlgn="base"/>
            <a:r>
              <a:rPr lang="en-US" dirty="0"/>
              <a:t>Despite reported weakness, muscle atrophy and reduced strength were absent (subjective sense of weakness from impairment in proprioception) </a:t>
            </a:r>
          </a:p>
          <a:p>
            <a:pPr fontAlgn="base"/>
            <a:r>
              <a:rPr lang="en-US" dirty="0"/>
              <a:t>No evidence of </a:t>
            </a:r>
            <a:r>
              <a:rPr lang="en-US" dirty="0" err="1"/>
              <a:t>dysautonomia</a:t>
            </a:r>
            <a:r>
              <a:rPr lang="en-US" dirty="0"/>
              <a:t> (e.g. orthostatic hypotension)</a:t>
            </a:r>
          </a:p>
          <a:p>
            <a:pPr fontAlgn="base"/>
            <a:r>
              <a:rPr lang="en-US" dirty="0">
                <a:sym typeface="Wingdings" panose="05000000000000000000" pitchFamily="2" charset="2"/>
              </a:rPr>
              <a:t></a:t>
            </a:r>
            <a:r>
              <a:rPr lang="en-US" dirty="0"/>
              <a:t>neuropathy, not length-dependent</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258126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Electrophysiological testing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8921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38475" y="0"/>
            <a:ext cx="8698398" cy="6858000"/>
          </a:xfrm>
          <a:prstGeom prst="rect">
            <a:avLst/>
          </a:prstGeom>
        </p:spPr>
      </p:pic>
      <p:sp>
        <p:nvSpPr>
          <p:cNvPr id="3" name="Rectangle 2"/>
          <p:cNvSpPr/>
          <p:nvPr/>
        </p:nvSpPr>
        <p:spPr>
          <a:xfrm>
            <a:off x="0" y="348734"/>
            <a:ext cx="2609945" cy="646331"/>
          </a:xfrm>
          <a:prstGeom prst="rect">
            <a:avLst/>
          </a:prstGeom>
        </p:spPr>
        <p:txBody>
          <a:bodyPr wrap="none">
            <a:spAutoFit/>
          </a:bodyPr>
          <a:lstStyle/>
          <a:p>
            <a:r>
              <a:rPr lang="en-US" b="1" dirty="0"/>
              <a:t>Nerve Conduction Study </a:t>
            </a:r>
          </a:p>
          <a:p>
            <a:r>
              <a:rPr lang="en-US" b="1" dirty="0"/>
              <a:t>(Ulnar Nerve, motor)</a:t>
            </a:r>
            <a:endParaRPr lang="en-US" dirty="0"/>
          </a:p>
        </p:txBody>
      </p:sp>
    </p:spTree>
    <p:extLst>
      <p:ext uri="{BB962C8B-B14F-4D97-AF65-F5344CB8AC3E}">
        <p14:creationId xmlns:p14="http://schemas.microsoft.com/office/powerpoint/2010/main" val="61840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1"/>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l-GR" altLang="el-GR" sz="1400" kern="0"/>
              <a:t>ΙΖ</a:t>
            </a:r>
            <a:endParaRPr lang="en-US" altLang="el-GR" sz="1400" kern="0"/>
          </a:p>
        </p:txBody>
      </p:sp>
      <p:pic>
        <p:nvPicPr>
          <p:cNvPr id="6147" name="Picture 2" descr="H:\DCIM\102PHOTO\SAM_3807.JPG"/>
          <p:cNvPicPr>
            <a:picLocks noChangeAspect="1" noChangeArrowheads="1"/>
          </p:cNvPicPr>
          <p:nvPr/>
        </p:nvPicPr>
        <p:blipFill>
          <a:blip r:embed="rId2">
            <a:extLst>
              <a:ext uri="{28A0092B-C50C-407E-A947-70E740481C1C}">
                <a14:useLocalDpi xmlns:a14="http://schemas.microsoft.com/office/drawing/2010/main" val="0"/>
              </a:ext>
            </a:extLst>
          </a:blip>
          <a:srcRect l="14423" r="16611" b="9065"/>
          <a:stretch>
            <a:fillRect/>
          </a:stretch>
        </p:blipFill>
        <p:spPr bwMode="auto">
          <a:xfrm>
            <a:off x="1524001" y="-20638"/>
            <a:ext cx="78263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http://upload.wikimedia.org/wikipedia/commons/thumb/4/4d/Safety_Pin.jpg/640px-Safety_P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448050"/>
            <a:ext cx="19812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https://encrypted-tbn3.gstatic.com/images?q=tbn:ANd9GcTnANlPpgpTGZSUzDDioCviFyIMaFHoeLaEsgliAobn0yybuY0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4876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4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435250"/>
            <a:ext cx="10287000" cy="52312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79558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Neuroimaging studies</a:t>
            </a:r>
          </a:p>
        </p:txBody>
      </p:sp>
    </p:spTree>
    <p:extLst>
      <p:ext uri="{BB962C8B-B14F-4D97-AF65-F5344CB8AC3E}">
        <p14:creationId xmlns:p14="http://schemas.microsoft.com/office/powerpoint/2010/main" val="165644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pic>
        <p:nvPicPr>
          <p:cNvPr id="3" name="Picture 2"/>
          <p:cNvPicPr>
            <a:picLocks noChangeAspect="1"/>
          </p:cNvPicPr>
          <p:nvPr/>
        </p:nvPicPr>
        <p:blipFill>
          <a:blip r:embed="rId3"/>
          <a:stretch>
            <a:fillRect/>
          </a:stretch>
        </p:blipFill>
        <p:spPr>
          <a:xfrm>
            <a:off x="3262312" y="1325563"/>
            <a:ext cx="5667375" cy="4829175"/>
          </a:xfrm>
          <a:prstGeom prst="rect">
            <a:avLst/>
          </a:prstGeom>
        </p:spPr>
      </p:pic>
    </p:spTree>
    <p:extLst>
      <p:ext uri="{BB962C8B-B14F-4D97-AF65-F5344CB8AC3E}">
        <p14:creationId xmlns:p14="http://schemas.microsoft.com/office/powerpoint/2010/main" val="1508035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60421" y="1825625"/>
            <a:ext cx="11193379" cy="4351338"/>
          </a:xfrm>
        </p:spPr>
        <p:txBody>
          <a:bodyPr>
            <a:normAutofit/>
          </a:bodyPr>
          <a:lstStyle/>
          <a:p>
            <a:pPr fontAlgn="base"/>
            <a:r>
              <a:rPr lang="en-US" dirty="0"/>
              <a:t>Abnormal T</a:t>
            </a:r>
            <a:r>
              <a:rPr lang="en-US" baseline="-25000" dirty="0"/>
              <a:t>2</a:t>
            </a:r>
            <a:r>
              <a:rPr lang="en-US" dirty="0"/>
              <a:t> signal in spinal cord (especially posteriorly):</a:t>
            </a:r>
          </a:p>
          <a:p>
            <a:pPr lvl="1" fontAlgn="base"/>
            <a:r>
              <a:rPr lang="en-US" dirty="0"/>
              <a:t>Subacute combined degeneration</a:t>
            </a:r>
          </a:p>
          <a:p>
            <a:pPr lvl="1" fontAlgn="base"/>
            <a:r>
              <a:rPr lang="en-US" dirty="0"/>
              <a:t>Demyelinating conditions (multiple sclerosis)</a:t>
            </a:r>
          </a:p>
          <a:p>
            <a:pPr lvl="1" fontAlgn="base"/>
            <a:r>
              <a:rPr lang="en-US" dirty="0"/>
              <a:t>Transverse myelitis</a:t>
            </a:r>
          </a:p>
          <a:p>
            <a:pPr lvl="1" fontAlgn="base"/>
            <a:r>
              <a:rPr lang="en-US" dirty="0" err="1"/>
              <a:t>Tabes</a:t>
            </a:r>
            <a:r>
              <a:rPr lang="en-US" dirty="0"/>
              <a:t> dorsalis</a:t>
            </a:r>
          </a:p>
          <a:p>
            <a:pPr lvl="1" fontAlgn="base"/>
            <a:r>
              <a:rPr lang="en-US" dirty="0"/>
              <a:t>Myelopathies associated with HIV</a:t>
            </a:r>
          </a:p>
          <a:p>
            <a:pPr lvl="1" fontAlgn="base"/>
            <a:r>
              <a:rPr lang="en-US" dirty="0"/>
              <a:t>Sarcoidosis</a:t>
            </a:r>
          </a:p>
          <a:p>
            <a:pPr lvl="1" fontAlgn="base"/>
            <a:r>
              <a:rPr lang="en-US" dirty="0"/>
              <a:t>Connective-tissue disorder</a:t>
            </a:r>
          </a:p>
          <a:p>
            <a:pPr lvl="1" fontAlgn="base"/>
            <a:r>
              <a:rPr lang="en-US" dirty="0"/>
              <a:t>Cord infarction</a:t>
            </a:r>
          </a:p>
          <a:p>
            <a:pPr lvl="1" fontAlgn="base"/>
            <a:r>
              <a:rPr lang="en-US" dirty="0"/>
              <a:t>Dorsal-root </a:t>
            </a:r>
            <a:r>
              <a:rPr lang="en-US" dirty="0" err="1"/>
              <a:t>ganglionopathy</a:t>
            </a:r>
            <a:r>
              <a:rPr lang="en-US" dirty="0"/>
              <a:t> with secondary involvement of the posterior columns</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3792893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60421" y="1825625"/>
            <a:ext cx="12031579" cy="4351338"/>
          </a:xfrm>
        </p:spPr>
        <p:txBody>
          <a:bodyPr>
            <a:normAutofit/>
          </a:bodyPr>
          <a:lstStyle/>
          <a:p>
            <a:pPr lvl="1" fontAlgn="base"/>
            <a:r>
              <a:rPr lang="en-US" sz="2800" dirty="0"/>
              <a:t>Dorsal-root </a:t>
            </a:r>
            <a:r>
              <a:rPr lang="en-US" sz="2800" dirty="0" err="1"/>
              <a:t>ganglionopathy</a:t>
            </a:r>
            <a:r>
              <a:rPr lang="en-US" sz="2800" dirty="0"/>
              <a:t> with secondary involvement of the posterior columns</a:t>
            </a:r>
          </a:p>
          <a:p>
            <a:pPr lvl="2" fontAlgn="base"/>
            <a:r>
              <a:rPr lang="en-US" sz="2800" dirty="0"/>
              <a:t>Toxic </a:t>
            </a:r>
            <a:r>
              <a:rPr lang="en-US" sz="2800" dirty="0" err="1"/>
              <a:t>neuronopathy</a:t>
            </a:r>
            <a:r>
              <a:rPr lang="en-US" sz="2800" dirty="0"/>
              <a:t> (e.g. cisplatin or pyridoxine at mega levels)</a:t>
            </a:r>
          </a:p>
          <a:p>
            <a:pPr lvl="2" fontAlgn="base"/>
            <a:r>
              <a:rPr lang="en-US" sz="2800" dirty="0"/>
              <a:t>Paraneoplastic sensory </a:t>
            </a:r>
            <a:r>
              <a:rPr lang="en-US" sz="2800" dirty="0" err="1"/>
              <a:t>neuronopathy</a:t>
            </a:r>
            <a:r>
              <a:rPr lang="en-US" sz="2800" dirty="0"/>
              <a:t> (acute-days to subacute-months asymmetric onset, 90% small-cell lung carcinomas, in 80% of these anti-Hu positive)</a:t>
            </a:r>
          </a:p>
          <a:p>
            <a:pPr lvl="2" fontAlgn="base"/>
            <a:r>
              <a:rPr lang="en-US" sz="2800" dirty="0" err="1"/>
              <a:t>Neuronopathy</a:t>
            </a:r>
            <a:r>
              <a:rPr lang="en-US" sz="2800" dirty="0"/>
              <a:t> associated with </a:t>
            </a:r>
            <a:r>
              <a:rPr lang="en-US" sz="2800" dirty="0" err="1"/>
              <a:t>Sjögren's</a:t>
            </a:r>
            <a:r>
              <a:rPr lang="en-US" sz="2800" dirty="0"/>
              <a:t> syndrome</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249122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587" y="1653548"/>
            <a:ext cx="1956828"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5257800" y="2687209"/>
            <a:ext cx="6096000" cy="1466299"/>
          </a:xfrm>
          <a:prstGeom prst="rect">
            <a:avLst/>
          </a:prstGeom>
        </p:spPr>
        <p:txBody>
          <a:bodyPr>
            <a:spAutoFit/>
          </a:bodyPr>
          <a:lstStyle/>
          <a:p>
            <a:pPr>
              <a:lnSpc>
                <a:spcPct val="93000"/>
              </a:lnSpc>
              <a:spcBef>
                <a:spcPct val="0"/>
              </a:spcBef>
              <a:tabLst>
                <a:tab pos="723900" algn="l"/>
                <a:tab pos="1447800" algn="l"/>
                <a:tab pos="2171700" algn="l"/>
                <a:tab pos="2895600" algn="l"/>
                <a:tab pos="3619500" algn="l"/>
                <a:tab pos="4343400" algn="l"/>
                <a:tab pos="5067300" algn="l"/>
              </a:tabLst>
            </a:pPr>
            <a:r>
              <a:rPr lang="en-US" alt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Telangiectasias</a:t>
            </a: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 (that blanched with pressure and refilled within seconds) over the nasal bridge (Panel A), on the lips (Panel B), and on the fingers (Panel C).</a:t>
            </a:r>
          </a:p>
        </p:txBody>
      </p:sp>
    </p:spTree>
    <p:extLst>
      <p:ext uri="{BB962C8B-B14F-4D97-AF65-F5344CB8AC3E}">
        <p14:creationId xmlns:p14="http://schemas.microsoft.com/office/powerpoint/2010/main" val="43504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60421" y="1825625"/>
            <a:ext cx="11193379" cy="4351338"/>
          </a:xfrm>
        </p:spPr>
        <p:txBody>
          <a:bodyPr>
            <a:normAutofit/>
          </a:bodyPr>
          <a:lstStyle/>
          <a:p>
            <a:pPr lvl="1" fontAlgn="base"/>
            <a:r>
              <a:rPr lang="en-US" dirty="0"/>
              <a:t>Dorsal-root </a:t>
            </a:r>
            <a:r>
              <a:rPr lang="en-US" dirty="0" err="1"/>
              <a:t>ganglionopathy</a:t>
            </a:r>
            <a:endParaRPr lang="en-US" dirty="0"/>
          </a:p>
          <a:p>
            <a:pPr lvl="1" fontAlgn="base"/>
            <a:r>
              <a:rPr lang="en-US" dirty="0"/>
              <a:t>Positive tests for ANA and rheumatoid factor, elevated ESR</a:t>
            </a:r>
          </a:p>
          <a:p>
            <a:pPr lvl="1" fontAlgn="base"/>
            <a:r>
              <a:rPr lang="en-US" dirty="0"/>
              <a:t>Raynaud's phenomenon: relatively mild</a:t>
            </a:r>
          </a:p>
          <a:p>
            <a:pPr lvl="1" fontAlgn="base"/>
            <a:r>
              <a:rPr lang="en-US" dirty="0"/>
              <a:t>No history of sicca symptoms, rash, or </a:t>
            </a:r>
            <a:r>
              <a:rPr lang="en-US" dirty="0" err="1"/>
              <a:t>arthralgias</a:t>
            </a:r>
            <a:endParaRPr lang="en-US" dirty="0"/>
          </a:p>
          <a:p>
            <a:pPr lvl="1" fontAlgn="base"/>
            <a:r>
              <a:rPr lang="en-US" dirty="0"/>
              <a:t>Complete serologic evaluation:</a:t>
            </a:r>
          </a:p>
          <a:p>
            <a:pPr lvl="2" fontAlgn="base"/>
            <a:r>
              <a:rPr lang="en-US" dirty="0"/>
              <a:t>ANA assay (immunofluorescence on HEp-2 cells): classic speckled pattern</a:t>
            </a:r>
          </a:p>
          <a:p>
            <a:pPr lvl="2" fontAlgn="base"/>
            <a:r>
              <a:rPr lang="en-US" dirty="0"/>
              <a:t>Strongly positive anti-Ro antibodies (57.30 optical-density [OD] units; reference value, &lt;19.99) (</a:t>
            </a:r>
            <a:r>
              <a:rPr lang="en-US" dirty="0" err="1"/>
              <a:t>Sjögren's</a:t>
            </a:r>
            <a:r>
              <a:rPr lang="en-US" dirty="0"/>
              <a:t> syndrome but also occurs in systemic lupus erythematosus, inflammatory muscle disease, systemic sclerosis, and overlapping connective-tissue diseases)</a:t>
            </a:r>
          </a:p>
          <a:p>
            <a:pPr lvl="1" fontAlgn="base"/>
            <a:r>
              <a:rPr lang="en-US" dirty="0"/>
              <a:t>Rheumatologic diagnosis: overlap syndrome, with features of </a:t>
            </a:r>
            <a:r>
              <a:rPr lang="en-US" dirty="0" err="1"/>
              <a:t>Sjögren's</a:t>
            </a:r>
            <a:r>
              <a:rPr lang="en-US" dirty="0"/>
              <a:t> syndrome and limited systemic sclerosis</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216034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60421" y="1825625"/>
            <a:ext cx="12031579" cy="4351338"/>
          </a:xfrm>
        </p:spPr>
        <p:txBody>
          <a:bodyPr>
            <a:normAutofit/>
          </a:bodyPr>
          <a:lstStyle/>
          <a:p>
            <a:pPr lvl="1" fontAlgn="base"/>
            <a:r>
              <a:rPr lang="en-US" dirty="0"/>
              <a:t>Treatment approach: halt damage to the dorsal-root ganglia as quickly as possible</a:t>
            </a:r>
          </a:p>
          <a:p>
            <a:pPr lvl="2" fontAlgn="base"/>
            <a:r>
              <a:rPr lang="en-US" sz="2400" dirty="0"/>
              <a:t>6-month course of prednisone beginning at 60 mg per day, oral cyclophosphamide (100 mg per day) for 6 months, rituximab (1000 mg intravenously in two doses, 15 days apart), and pneumocystis prophylaxis</a:t>
            </a:r>
          </a:p>
          <a:p>
            <a:pPr lvl="2" fontAlgn="base"/>
            <a:r>
              <a:rPr lang="en-US" sz="2400" dirty="0"/>
              <a:t>Anti-Ro antibody titer became negative (0.71 OD units)</a:t>
            </a:r>
          </a:p>
          <a:p>
            <a:pPr lvl="2" fontAlgn="base"/>
            <a:r>
              <a:rPr lang="en-US" sz="2400" dirty="0"/>
              <a:t>Follow-up </a:t>
            </a:r>
            <a:r>
              <a:rPr lang="en-US" sz="2400" dirty="0" err="1"/>
              <a:t>electrodiagnostic</a:t>
            </a:r>
            <a:r>
              <a:rPr lang="en-US" sz="2400" dirty="0"/>
              <a:t> studies 1 year after: slight increase in the amplitude of the left radial and left sural responses</a:t>
            </a:r>
          </a:p>
          <a:p>
            <a:pPr lvl="2" fontAlgn="base"/>
            <a:r>
              <a:rPr lang="en-US" sz="2400" dirty="0"/>
              <a:t>Pain: little response to gabapentin, good response to </a:t>
            </a:r>
            <a:r>
              <a:rPr lang="en-US" sz="2400" dirty="0" err="1"/>
              <a:t>pregabalin</a:t>
            </a:r>
            <a:r>
              <a:rPr lang="en-US" sz="2400" dirty="0"/>
              <a:t> but with unacceptable side effects, currently nortriptyline and lamotrigine, with hydrocodone for breakthrough pain</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236061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3" name="Content Placeholder 2"/>
          <p:cNvSpPr>
            <a:spLocks noGrp="1"/>
          </p:cNvSpPr>
          <p:nvPr>
            <p:ph idx="1"/>
          </p:nvPr>
        </p:nvSpPr>
        <p:spPr>
          <a:xfrm>
            <a:off x="0" y="1216025"/>
            <a:ext cx="12192000" cy="5118100"/>
          </a:xfrm>
        </p:spPr>
        <p:txBody>
          <a:bodyPr>
            <a:normAutofit fontScale="92500"/>
          </a:bodyPr>
          <a:lstStyle/>
          <a:p>
            <a:r>
              <a:rPr lang="en-US" dirty="0"/>
              <a:t>5 months earlier: swelling of her ankles and lower legs (varied in severity from day to day, not affected by position)</a:t>
            </a:r>
          </a:p>
          <a:p>
            <a:r>
              <a:rPr lang="en-US" dirty="0"/>
              <a:t>6 weeks later: awakened by burning and stinging pain on the dorsal aspect of left foot</a:t>
            </a:r>
          </a:p>
          <a:p>
            <a:r>
              <a:rPr lang="en-US" dirty="0"/>
              <a:t>The paresthesia improved with naproxen</a:t>
            </a:r>
          </a:p>
          <a:p>
            <a:r>
              <a:rPr lang="en-US" dirty="0"/>
              <a:t>2 weeks later: pain recurred and involved both feet, with increased swelling of ankles and legs; a rash developed over her feet and toes and a 10-day course of </a:t>
            </a:r>
            <a:r>
              <a:rPr lang="en-US" dirty="0" err="1"/>
              <a:t>dicloxacillin</a:t>
            </a:r>
            <a:r>
              <a:rPr lang="en-US" dirty="0"/>
              <a:t> for presumed cellulitis was given </a:t>
            </a:r>
          </a:p>
          <a:p>
            <a:r>
              <a:rPr lang="en-US" dirty="0"/>
              <a:t>2 weeks later: spironolactone was prescribed and swelling of legs and ankles improved</a:t>
            </a:r>
          </a:p>
          <a:p>
            <a:r>
              <a:rPr lang="en-US" dirty="0"/>
              <a:t>However, the pain persisted, even after administration of NSAIDs, elevation, and icing, interfered with sleep</a:t>
            </a:r>
          </a:p>
          <a:p>
            <a:r>
              <a:rPr lang="en-US" dirty="0"/>
              <a:t>3 months later: referred to neurology</a:t>
            </a:r>
          </a:p>
        </p:txBody>
      </p:sp>
      <p:sp>
        <p:nvSpPr>
          <p:cNvPr id="4" name="Rectangle 2"/>
          <p:cNvSpPr txBox="1">
            <a:spLocks noChangeArrowheads="1"/>
          </p:cNvSpPr>
          <p:nvPr/>
        </p:nvSpPr>
        <p:spPr bwMode="auto">
          <a:xfrm>
            <a:off x="407055" y="6334125"/>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7331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3" name="Content Placeholder 2"/>
          <p:cNvSpPr>
            <a:spLocks noGrp="1"/>
          </p:cNvSpPr>
          <p:nvPr>
            <p:ph idx="1"/>
          </p:nvPr>
        </p:nvSpPr>
        <p:spPr>
          <a:xfrm>
            <a:off x="273705" y="1825625"/>
            <a:ext cx="11080095" cy="4351338"/>
          </a:xfrm>
        </p:spPr>
        <p:txBody>
          <a:bodyPr>
            <a:normAutofit/>
          </a:bodyPr>
          <a:lstStyle/>
          <a:p>
            <a:r>
              <a:rPr lang="en-US" dirty="0"/>
              <a:t>Depression and hypothyroidism diagnosed 4-5 years earlier</a:t>
            </a:r>
          </a:p>
          <a:p>
            <a:r>
              <a:rPr lang="en-US" dirty="0"/>
              <a:t>Mild iron-deficiency anemia</a:t>
            </a:r>
          </a:p>
          <a:p>
            <a:r>
              <a:rPr lang="en-US" dirty="0"/>
              <a:t>Medications: levothyroxine, fluoxetine, iron supplement, ibuprofen, spironolactone, and tramadol</a:t>
            </a:r>
          </a:p>
          <a:p>
            <a:r>
              <a:rPr lang="en-US" dirty="0"/>
              <a:t>She did not abuse alcohol or drugs</a:t>
            </a:r>
          </a:p>
          <a:p>
            <a:r>
              <a:rPr lang="en-US" dirty="0"/>
              <a:t>No family history of neurologic disease</a:t>
            </a:r>
          </a:p>
        </p:txBody>
      </p:sp>
      <p:sp>
        <p:nvSpPr>
          <p:cNvPr id="4" name="Rectangle 2"/>
          <p:cNvSpPr txBox="1">
            <a:spLocks noChangeArrowheads="1"/>
          </p:cNvSpPr>
          <p:nvPr/>
        </p:nvSpPr>
        <p:spPr bwMode="auto">
          <a:xfrm>
            <a:off x="27370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3987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06680" y="1825624"/>
            <a:ext cx="12085320" cy="4471591"/>
          </a:xfrm>
        </p:spPr>
        <p:txBody>
          <a:bodyPr>
            <a:normAutofit/>
          </a:bodyPr>
          <a:lstStyle/>
          <a:p>
            <a:pPr fontAlgn="base"/>
            <a:r>
              <a:rPr lang="en-US" dirty="0"/>
              <a:t>5 months earlier: hands and feet gradually began to feel as “wrapped tightly in bandages”</a:t>
            </a:r>
          </a:p>
          <a:p>
            <a:pPr fontAlgn="base"/>
            <a:r>
              <a:rPr lang="en-US" dirty="0"/>
              <a:t>2.5 months earlier: difficulty with fine motor control, recognizing objects by feel in hands</a:t>
            </a:r>
          </a:p>
          <a:p>
            <a:pPr fontAlgn="base"/>
            <a:r>
              <a:rPr lang="en-US" dirty="0"/>
              <a:t>1 month earlier: sensation of imbalance when closing her eyes, felt unstable while walking, numbness and tingling in hands and arms, intermittent shooting pain in the hands</a:t>
            </a:r>
          </a:p>
          <a:p>
            <a:pPr fontAlgn="base"/>
            <a:r>
              <a:rPr lang="en-US" dirty="0"/>
              <a:t>The symptoms progressed proximally in the right arm and left leg and affected the left arm and right leg in a milder fashion, also increased in severity </a:t>
            </a:r>
          </a:p>
          <a:p>
            <a:pPr fontAlgn="base"/>
            <a:r>
              <a:rPr lang="en-US" dirty="0"/>
              <a:t>Stiffness in her hands, worse in the morning </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72833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674" y="1273549"/>
            <a:ext cx="3531253"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bwMode="auto">
          <a:xfrm>
            <a:off x="2165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
        <p:nvSpPr>
          <p:cNvPr id="7" name="Content Placeholder 2"/>
          <p:cNvSpPr>
            <a:spLocks noGrp="1"/>
          </p:cNvSpPr>
          <p:nvPr>
            <p:ph idx="1"/>
          </p:nvPr>
        </p:nvSpPr>
        <p:spPr>
          <a:xfrm>
            <a:off x="1" y="1273549"/>
            <a:ext cx="7810500" cy="4351338"/>
          </a:xfrm>
        </p:spPr>
        <p:txBody>
          <a:bodyPr>
            <a:normAutofit fontScale="92500" lnSpcReduction="10000"/>
          </a:bodyPr>
          <a:lstStyle/>
          <a:p>
            <a:r>
              <a:rPr lang="en-US" dirty="0"/>
              <a:t>Weight 159.1 kg, height 173 cm</a:t>
            </a:r>
          </a:p>
          <a:p>
            <a:r>
              <a:rPr lang="en-US" dirty="0"/>
              <a:t>Tense edema of the ankles and legs.</a:t>
            </a:r>
          </a:p>
          <a:p>
            <a:r>
              <a:rPr lang="en-US" dirty="0"/>
              <a:t>Skin over the lateral aspects of feet: dry and scaling with a diffuse purpuric rash and a few </a:t>
            </a:r>
            <a:r>
              <a:rPr lang="en-US" dirty="0" err="1"/>
              <a:t>petechiae</a:t>
            </a:r>
            <a:r>
              <a:rPr lang="en-US" dirty="0"/>
              <a:t> on the anterior legs and dorsal aspects of the feet (L&gt;R)</a:t>
            </a:r>
          </a:p>
          <a:p>
            <a:r>
              <a:rPr lang="en-US" dirty="0"/>
              <a:t>Pain on light touch over the lateral aspects of both feet</a:t>
            </a:r>
          </a:p>
          <a:p>
            <a:r>
              <a:rPr lang="en-US" dirty="0"/>
              <a:t>Motor strength, deep-tendon reflexes and plantar responses: normal in both arms and legs</a:t>
            </a:r>
          </a:p>
          <a:p>
            <a:r>
              <a:rPr lang="en-US" dirty="0"/>
              <a:t>Reduced sensation to pinprick and vibration in the fourth and fifth toes bilaterally, worse on the left</a:t>
            </a:r>
          </a:p>
          <a:p>
            <a:r>
              <a:rPr lang="en-US" dirty="0"/>
              <a:t>Romberg test negative, tandem gait normal</a:t>
            </a:r>
          </a:p>
        </p:txBody>
      </p:sp>
    </p:spTree>
    <p:extLst>
      <p:ext uri="{BB962C8B-B14F-4D97-AF65-F5344CB8AC3E}">
        <p14:creationId xmlns:p14="http://schemas.microsoft.com/office/powerpoint/2010/main" val="347226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6" name="Rectangle 2"/>
          <p:cNvSpPr txBox="1">
            <a:spLocks noChangeArrowheads="1"/>
          </p:cNvSpPr>
          <p:nvPr/>
        </p:nvSpPr>
        <p:spPr bwMode="auto">
          <a:xfrm>
            <a:off x="2165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2"/>
          <a:stretch>
            <a:fillRect/>
          </a:stretch>
        </p:blipFill>
        <p:spPr>
          <a:xfrm>
            <a:off x="5715000" y="1325075"/>
            <a:ext cx="6477000" cy="5372540"/>
          </a:xfrm>
          <a:prstGeom prst="rect">
            <a:avLst/>
          </a:prstGeom>
        </p:spPr>
      </p:pic>
      <p:sp>
        <p:nvSpPr>
          <p:cNvPr id="5" name="Rectangle 4"/>
          <p:cNvSpPr/>
          <p:nvPr/>
        </p:nvSpPr>
        <p:spPr>
          <a:xfrm>
            <a:off x="0" y="2672053"/>
            <a:ext cx="5581650" cy="2308324"/>
          </a:xfrm>
          <a:prstGeom prst="rect">
            <a:avLst/>
          </a:prstGeom>
        </p:spPr>
        <p:txBody>
          <a:bodyPr wrap="square">
            <a:spAutoFit/>
          </a:bodyPr>
          <a:lstStyle/>
          <a:p>
            <a:pPr marL="285750" indent="-285750">
              <a:buFont typeface="Arial" panose="020B0604020202020204" pitchFamily="34" charset="0"/>
              <a:buChar char="•"/>
            </a:pPr>
            <a:r>
              <a:rPr lang="en-US" dirty="0">
                <a:solidFill>
                  <a:srgbClr val="333333"/>
                </a:solidFill>
                <a:latin typeface="arial" panose="020B0604020202020204" pitchFamily="34" charset="0"/>
              </a:rPr>
              <a:t>Normal levels of blood glucose after an overnight fast, TSH, B</a:t>
            </a:r>
            <a:r>
              <a:rPr lang="en-US" baseline="-25000" dirty="0">
                <a:solidFill>
                  <a:srgbClr val="333333"/>
                </a:solidFill>
                <a:latin typeface="arial" panose="020B0604020202020204" pitchFamily="34" charset="0"/>
              </a:rPr>
              <a:t>12</a:t>
            </a:r>
            <a:r>
              <a:rPr lang="en-US" dirty="0">
                <a:solidFill>
                  <a:srgbClr val="333333"/>
                </a:solidFill>
                <a:latin typeface="arial" panose="020B0604020202020204" pitchFamily="34" charset="0"/>
              </a:rPr>
              <a:t>, folate, and ACE.</a:t>
            </a:r>
          </a:p>
          <a:p>
            <a:pPr marL="285750" indent="-285750">
              <a:buFont typeface="Arial" panose="020B0604020202020204" pitchFamily="34" charset="0"/>
              <a:buChar char="•"/>
            </a:pPr>
            <a:r>
              <a:rPr lang="en-US" dirty="0">
                <a:solidFill>
                  <a:srgbClr val="333333"/>
                </a:solidFill>
                <a:latin typeface="arial" panose="020B0604020202020204" pitchFamily="34" charset="0"/>
              </a:rPr>
              <a:t>Tests negative for ANCA; RPR; rapid plasma </a:t>
            </a:r>
            <a:r>
              <a:rPr lang="en-US" dirty="0" err="1">
                <a:solidFill>
                  <a:srgbClr val="333333"/>
                </a:solidFill>
                <a:latin typeface="arial" panose="020B0604020202020204" pitchFamily="34" charset="0"/>
              </a:rPr>
              <a:t>reagin</a:t>
            </a:r>
            <a:r>
              <a:rPr lang="en-US" dirty="0">
                <a:solidFill>
                  <a:srgbClr val="333333"/>
                </a:solidFill>
                <a:latin typeface="arial" panose="020B0604020202020204" pitchFamily="34" charset="0"/>
              </a:rPr>
              <a:t>; </a:t>
            </a:r>
            <a:r>
              <a:rPr lang="en-US" dirty="0" err="1">
                <a:solidFill>
                  <a:srgbClr val="333333"/>
                </a:solidFill>
                <a:latin typeface="arial" panose="020B0604020202020204" pitchFamily="34" charset="0"/>
              </a:rPr>
              <a:t>cryoprotein</a:t>
            </a:r>
            <a:r>
              <a:rPr lang="en-US" dirty="0">
                <a:solidFill>
                  <a:srgbClr val="333333"/>
                </a:solidFill>
                <a:latin typeface="arial" panose="020B0604020202020204" pitchFamily="34" charset="0"/>
              </a:rPr>
              <a:t>; serum </a:t>
            </a:r>
            <a:r>
              <a:rPr lang="en-US" dirty="0" err="1">
                <a:solidFill>
                  <a:srgbClr val="333333"/>
                </a:solidFill>
                <a:latin typeface="arial" panose="020B0604020202020204" pitchFamily="34" charset="0"/>
              </a:rPr>
              <a:t>immunofixation</a:t>
            </a:r>
            <a:r>
              <a:rPr lang="en-US" dirty="0">
                <a:solidFill>
                  <a:srgbClr val="333333"/>
                </a:solidFill>
                <a:latin typeface="arial" panose="020B0604020202020204" pitchFamily="34" charset="0"/>
              </a:rPr>
              <a:t>; Lyme antibody; hepatitis B and C antibody; HIV antibody; anti–double-stranded DNA, anti-La, anti-Smith, anti-RNP, and anti–Scl-70 antibodies; and </a:t>
            </a:r>
            <a:r>
              <a:rPr lang="en-US" dirty="0" err="1">
                <a:solidFill>
                  <a:srgbClr val="333333"/>
                </a:solidFill>
                <a:latin typeface="arial" panose="020B0604020202020204" pitchFamily="34" charset="0"/>
              </a:rPr>
              <a:t>anticardiolipin</a:t>
            </a:r>
            <a:r>
              <a:rPr lang="en-US" dirty="0">
                <a:solidFill>
                  <a:srgbClr val="333333"/>
                </a:solidFill>
                <a:latin typeface="arial" panose="020B0604020202020204" pitchFamily="34" charset="0"/>
              </a:rPr>
              <a:t> antibodies.</a:t>
            </a:r>
            <a:endParaRPr lang="en-US" dirty="0"/>
          </a:p>
        </p:txBody>
      </p:sp>
    </p:spTree>
    <p:extLst>
      <p:ext uri="{BB962C8B-B14F-4D97-AF65-F5344CB8AC3E}">
        <p14:creationId xmlns:p14="http://schemas.microsoft.com/office/powerpoint/2010/main" val="2962350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3" name="Content Placeholder 2"/>
          <p:cNvSpPr>
            <a:spLocks noGrp="1"/>
          </p:cNvSpPr>
          <p:nvPr>
            <p:ph idx="1"/>
          </p:nvPr>
        </p:nvSpPr>
        <p:spPr>
          <a:xfrm>
            <a:off x="0" y="1825625"/>
            <a:ext cx="12192000" cy="4351338"/>
          </a:xfrm>
        </p:spPr>
        <p:txBody>
          <a:bodyPr>
            <a:normAutofit/>
          </a:bodyPr>
          <a:lstStyle/>
          <a:p>
            <a:r>
              <a:rPr lang="en-US" dirty="0"/>
              <a:t>Electrophysiological studies:</a:t>
            </a:r>
          </a:p>
          <a:p>
            <a:pPr lvl="1"/>
            <a:r>
              <a:rPr lang="en-US" dirty="0"/>
              <a:t>Absent bilateral sural and superficial peroneal sensory potentials</a:t>
            </a:r>
          </a:p>
          <a:p>
            <a:pPr lvl="1"/>
            <a:r>
              <a:rPr lang="en-US" dirty="0"/>
              <a:t>Median and ulnar sensory-nerve action potentials: normal in the left arm</a:t>
            </a:r>
          </a:p>
          <a:p>
            <a:pPr lvl="1"/>
            <a:r>
              <a:rPr lang="en-US" dirty="0"/>
              <a:t>Motor-conduction studies in the arms and legs: normal</a:t>
            </a:r>
          </a:p>
          <a:p>
            <a:pPr lvl="1"/>
            <a:r>
              <a:rPr lang="en-US" dirty="0"/>
              <a:t>Needle electromyogram: no abnormality in the gastrocnemius, tibialis anterior, or </a:t>
            </a:r>
            <a:r>
              <a:rPr lang="en-US" dirty="0" err="1"/>
              <a:t>paraspinal</a:t>
            </a:r>
            <a:r>
              <a:rPr lang="en-US" dirty="0"/>
              <a:t> muscles, fibrillations and positive sharp waves in the flexor </a:t>
            </a:r>
            <a:r>
              <a:rPr lang="en-US" dirty="0" err="1"/>
              <a:t>hallucis</a:t>
            </a:r>
            <a:r>
              <a:rPr lang="en-US" dirty="0"/>
              <a:t> brevis bilaterally (evidence for a length-dependent symmetric axonal polyneuropathy affecting both motor and sensory fibers)</a:t>
            </a:r>
          </a:p>
        </p:txBody>
      </p:sp>
      <p:sp>
        <p:nvSpPr>
          <p:cNvPr id="4" name="Rectangle 2"/>
          <p:cNvSpPr txBox="1">
            <a:spLocks noChangeArrowheads="1"/>
          </p:cNvSpPr>
          <p:nvPr/>
        </p:nvSpPr>
        <p:spPr bwMode="auto">
          <a:xfrm>
            <a:off x="3308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7772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3" name="Content Placeholder 2"/>
          <p:cNvSpPr>
            <a:spLocks noGrp="1"/>
          </p:cNvSpPr>
          <p:nvPr>
            <p:ph idx="1"/>
          </p:nvPr>
        </p:nvSpPr>
        <p:spPr>
          <a:xfrm>
            <a:off x="165427" y="1047750"/>
            <a:ext cx="11861145" cy="4972050"/>
          </a:xfrm>
        </p:spPr>
        <p:txBody>
          <a:bodyPr>
            <a:noAutofit/>
          </a:bodyPr>
          <a:lstStyle/>
          <a:p>
            <a:pPr marL="0" indent="0">
              <a:buNone/>
            </a:pPr>
            <a:r>
              <a:rPr lang="en-US" i="1" dirty="0"/>
              <a:t>In Summary:</a:t>
            </a:r>
          </a:p>
          <a:p>
            <a:pPr lvl="1"/>
            <a:r>
              <a:rPr lang="en-US" sz="2800" dirty="0"/>
              <a:t>Peripheral neuropathy, with acute onset, associated  swelling of ankles and legs, cutaneous lesions</a:t>
            </a:r>
          </a:p>
          <a:p>
            <a:pPr lvl="1"/>
            <a:r>
              <a:rPr lang="en-US" sz="2800" dirty="0"/>
              <a:t>Signs asymmetrical at onset and located in the lower legs in the distribution of the sural and superficial peroneal nerves bilaterally (sensation to pinprick and vibration reduced in the fourth and fifth toes bilaterally)</a:t>
            </a:r>
          </a:p>
          <a:p>
            <a:pPr lvl="1"/>
            <a:r>
              <a:rPr lang="en-US" sz="2800" dirty="0"/>
              <a:t>No ataxia and present deep-tendon reflexes: </a:t>
            </a:r>
            <a:r>
              <a:rPr lang="en-US" sz="2800" dirty="0" err="1"/>
              <a:t>ganglionopathy</a:t>
            </a:r>
            <a:r>
              <a:rPr lang="en-US" sz="2800" dirty="0"/>
              <a:t> (</a:t>
            </a:r>
            <a:r>
              <a:rPr lang="en-US" sz="2800" dirty="0" err="1"/>
              <a:t>neuronopathy</a:t>
            </a:r>
            <a:r>
              <a:rPr lang="en-US" sz="2800" dirty="0"/>
              <a:t>) ruled out</a:t>
            </a:r>
          </a:p>
          <a:p>
            <a:pPr lvl="1"/>
            <a:r>
              <a:rPr lang="en-US" sz="2800" dirty="0">
                <a:sym typeface="Wingdings" panose="05000000000000000000" pitchFamily="2" charset="2"/>
              </a:rPr>
              <a:t> </a:t>
            </a:r>
            <a:r>
              <a:rPr lang="en-US" sz="2800" dirty="0"/>
              <a:t>sensorimotor multiple </a:t>
            </a:r>
            <a:r>
              <a:rPr lang="en-US" sz="2800" dirty="0" err="1"/>
              <a:t>mononeuropathy</a:t>
            </a:r>
            <a:r>
              <a:rPr lang="en-US" sz="2800" dirty="0"/>
              <a:t> (</a:t>
            </a:r>
            <a:r>
              <a:rPr lang="en-US" sz="2800" dirty="0" err="1"/>
              <a:t>mononeuropathy</a:t>
            </a:r>
            <a:r>
              <a:rPr lang="en-US" sz="2800" dirty="0"/>
              <a:t> multiplex) affecting large and small myelinated fibers</a:t>
            </a:r>
          </a:p>
        </p:txBody>
      </p:sp>
      <p:sp>
        <p:nvSpPr>
          <p:cNvPr id="4" name="Rectangle 2"/>
          <p:cNvSpPr txBox="1">
            <a:spLocks noChangeArrowheads="1"/>
          </p:cNvSpPr>
          <p:nvPr/>
        </p:nvSpPr>
        <p:spPr bwMode="auto">
          <a:xfrm>
            <a:off x="3308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7409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3" name="Content Placeholder 2"/>
          <p:cNvSpPr>
            <a:spLocks noGrp="1"/>
          </p:cNvSpPr>
          <p:nvPr>
            <p:ph idx="1"/>
          </p:nvPr>
        </p:nvSpPr>
        <p:spPr>
          <a:xfrm>
            <a:off x="0" y="1825625"/>
            <a:ext cx="12192000" cy="4351338"/>
          </a:xfrm>
        </p:spPr>
        <p:txBody>
          <a:bodyPr>
            <a:normAutofit/>
          </a:bodyPr>
          <a:lstStyle/>
          <a:p>
            <a:pPr fontAlgn="base"/>
            <a:r>
              <a:rPr lang="en-US" dirty="0"/>
              <a:t>Predominantly sensory multiple </a:t>
            </a:r>
            <a:r>
              <a:rPr lang="en-US" dirty="0" err="1"/>
              <a:t>mononeuropathy</a:t>
            </a:r>
            <a:r>
              <a:rPr lang="en-US" dirty="0"/>
              <a:t> </a:t>
            </a:r>
            <a:endParaRPr lang="en-US" b="1" dirty="0"/>
          </a:p>
          <a:p>
            <a:pPr lvl="1" fontAlgn="base"/>
            <a:r>
              <a:rPr lang="en-US" dirty="0"/>
              <a:t>Sarcoidosis</a:t>
            </a:r>
          </a:p>
          <a:p>
            <a:pPr lvl="1" fontAlgn="base"/>
            <a:r>
              <a:rPr lang="en-US" dirty="0"/>
              <a:t>Malignant tumors</a:t>
            </a:r>
          </a:p>
          <a:p>
            <a:pPr lvl="1" fontAlgn="base"/>
            <a:r>
              <a:rPr lang="en-US" dirty="0"/>
              <a:t>Infections (retroviruses, leprosy, hepatitis, Lyme disease)</a:t>
            </a:r>
          </a:p>
          <a:p>
            <a:pPr lvl="1" fontAlgn="base"/>
            <a:r>
              <a:rPr lang="en-US" dirty="0" err="1"/>
              <a:t>Vasculitic</a:t>
            </a:r>
            <a:r>
              <a:rPr lang="en-US" dirty="0"/>
              <a:t> neuropathy (infarctions of the nerve fascicles </a:t>
            </a:r>
            <a:r>
              <a:rPr lang="en-US" dirty="0">
                <a:sym typeface="Wingdings" panose="05000000000000000000" pitchFamily="2" charset="2"/>
              </a:rPr>
              <a:t> </a:t>
            </a:r>
            <a:r>
              <a:rPr lang="en-US" dirty="0"/>
              <a:t>multifocal acute axonal lesions as a result of multiple small-vessel occlusions due to inflammation, and in some cases, </a:t>
            </a:r>
            <a:r>
              <a:rPr lang="en-US" dirty="0" err="1"/>
              <a:t>fibrinoid</a:t>
            </a:r>
            <a:r>
              <a:rPr lang="en-US" dirty="0"/>
              <a:t> necrosis within the walls of the vasa </a:t>
            </a:r>
            <a:r>
              <a:rPr lang="en-US" dirty="0" err="1"/>
              <a:t>nervorum</a:t>
            </a:r>
            <a:r>
              <a:rPr lang="en-US" dirty="0"/>
              <a:t>)</a:t>
            </a:r>
          </a:p>
        </p:txBody>
      </p:sp>
      <p:sp>
        <p:nvSpPr>
          <p:cNvPr id="4" name="Rectangle 2"/>
          <p:cNvSpPr txBox="1">
            <a:spLocks noChangeArrowheads="1"/>
          </p:cNvSpPr>
          <p:nvPr/>
        </p:nvSpPr>
        <p:spPr bwMode="auto">
          <a:xfrm>
            <a:off x="3308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9252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4" name="Rectangle 2"/>
          <p:cNvSpPr txBox="1">
            <a:spLocks noChangeArrowheads="1"/>
          </p:cNvSpPr>
          <p:nvPr/>
        </p:nvSpPr>
        <p:spPr bwMode="auto">
          <a:xfrm>
            <a:off x="3308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pic>
        <p:nvPicPr>
          <p:cNvPr id="6" name="Picture 5"/>
          <p:cNvPicPr>
            <a:picLocks noChangeAspect="1"/>
          </p:cNvPicPr>
          <p:nvPr/>
        </p:nvPicPr>
        <p:blipFill>
          <a:blip r:embed="rId2"/>
          <a:stretch>
            <a:fillRect/>
          </a:stretch>
        </p:blipFill>
        <p:spPr>
          <a:xfrm>
            <a:off x="7362825" y="698119"/>
            <a:ext cx="4829175" cy="6159881"/>
          </a:xfrm>
          <a:prstGeom prst="rect">
            <a:avLst/>
          </a:prstGeom>
        </p:spPr>
      </p:pic>
      <p:pic>
        <p:nvPicPr>
          <p:cNvPr id="9" name="Picture 8"/>
          <p:cNvPicPr>
            <a:picLocks noChangeAspect="1"/>
          </p:cNvPicPr>
          <p:nvPr/>
        </p:nvPicPr>
        <p:blipFill>
          <a:blip r:embed="rId3"/>
          <a:stretch>
            <a:fillRect/>
          </a:stretch>
        </p:blipFill>
        <p:spPr>
          <a:xfrm>
            <a:off x="1053893" y="1377620"/>
            <a:ext cx="5471013" cy="4337380"/>
          </a:xfrm>
          <a:prstGeom prst="rect">
            <a:avLst/>
          </a:prstGeom>
        </p:spPr>
      </p:pic>
    </p:spTree>
    <p:extLst>
      <p:ext uri="{BB962C8B-B14F-4D97-AF65-F5344CB8AC3E}">
        <p14:creationId xmlns:p14="http://schemas.microsoft.com/office/powerpoint/2010/main" val="322731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3" name="Content Placeholder 2"/>
          <p:cNvSpPr>
            <a:spLocks noGrp="1"/>
          </p:cNvSpPr>
          <p:nvPr>
            <p:ph idx="1"/>
          </p:nvPr>
        </p:nvSpPr>
        <p:spPr>
          <a:xfrm>
            <a:off x="330855" y="1825625"/>
            <a:ext cx="11861145" cy="4351338"/>
          </a:xfrm>
        </p:spPr>
        <p:txBody>
          <a:bodyPr>
            <a:normAutofit/>
          </a:bodyPr>
          <a:lstStyle/>
          <a:p>
            <a:pPr fontAlgn="base"/>
            <a:r>
              <a:rPr lang="en-US" dirty="0"/>
              <a:t>Biopsy of the left sural nerve to confirm the presence of axonal lesions induced by vasculitis</a:t>
            </a:r>
          </a:p>
          <a:p>
            <a:pPr fontAlgn="base"/>
            <a:r>
              <a:rPr lang="en-US" dirty="0"/>
              <a:t>Salivary-gland biopsy to rule out </a:t>
            </a:r>
            <a:r>
              <a:rPr lang="en-US" dirty="0" err="1"/>
              <a:t>Sjögren's</a:t>
            </a:r>
            <a:r>
              <a:rPr lang="en-US" dirty="0"/>
              <a:t> syndrome (</a:t>
            </a:r>
            <a:r>
              <a:rPr lang="en-US" dirty="0">
                <a:sym typeface="Wingdings" panose="05000000000000000000" pitchFamily="2" charset="2"/>
              </a:rPr>
              <a:t></a:t>
            </a:r>
            <a:r>
              <a:rPr lang="en-US" dirty="0"/>
              <a:t>mild </a:t>
            </a:r>
            <a:r>
              <a:rPr lang="en-US" dirty="0" err="1"/>
              <a:t>periductal</a:t>
            </a:r>
            <a:r>
              <a:rPr lang="en-US" dirty="0"/>
              <a:t> </a:t>
            </a:r>
            <a:r>
              <a:rPr lang="en-US" dirty="0" err="1"/>
              <a:t>lymphoplasmacytic</a:t>
            </a:r>
            <a:r>
              <a:rPr lang="en-US" dirty="0"/>
              <a:t> infiltrate that did not meet the criteria)</a:t>
            </a:r>
          </a:p>
        </p:txBody>
      </p:sp>
      <p:sp>
        <p:nvSpPr>
          <p:cNvPr id="4" name="Rectangle 2"/>
          <p:cNvSpPr txBox="1">
            <a:spLocks noChangeArrowheads="1"/>
          </p:cNvSpPr>
          <p:nvPr/>
        </p:nvSpPr>
        <p:spPr bwMode="auto">
          <a:xfrm>
            <a:off x="3308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35640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bwMode="auto">
          <a:xfrm>
            <a:off x="1816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177" y="1012732"/>
            <a:ext cx="6946247"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4328833" y="6150629"/>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9pPr>
          </a:lstStyle>
          <a:p>
            <a:pPr algn="ctr">
              <a:lnSpc>
                <a:spcPct val="97000"/>
              </a:lnSpc>
            </a:pPr>
            <a:r>
              <a:rPr lang="en-US" altLang="en-US" sz="2118" b="1" dirty="0">
                <a:solidFill>
                  <a:schemeClr val="tx1"/>
                </a:solidFill>
                <a:ea typeface="Arial Unicode MS" panose="020B0604020202020204" pitchFamily="34" charset="-128"/>
                <a:cs typeface="Arial Unicode MS" panose="020B0604020202020204" pitchFamily="34" charset="-128"/>
              </a:rPr>
              <a:t>Biopsy Specimen of the Sural Nerve</a:t>
            </a:r>
          </a:p>
        </p:txBody>
      </p:sp>
      <p:sp>
        <p:nvSpPr>
          <p:cNvPr id="6" name="Title 1"/>
          <p:cNvSpPr txBox="1">
            <a:spLocks/>
          </p:cNvSpPr>
          <p:nvPr/>
        </p:nvSpPr>
        <p:spPr>
          <a:xfrm>
            <a:off x="0" y="1"/>
            <a:ext cx="121920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t>A 27-Year-Old Woman with Pain and Swelling of the Legs</a:t>
            </a:r>
            <a:endParaRPr lang="en-US" sz="4000" dirty="0"/>
          </a:p>
        </p:txBody>
      </p:sp>
    </p:spTree>
    <p:extLst>
      <p:ext uri="{BB962C8B-B14F-4D97-AF65-F5344CB8AC3E}">
        <p14:creationId xmlns:p14="http://schemas.microsoft.com/office/powerpoint/2010/main" val="2231311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200"/>
          </a:xfrm>
        </p:spPr>
        <p:txBody>
          <a:bodyPr>
            <a:normAutofit/>
          </a:bodyPr>
          <a:lstStyle/>
          <a:p>
            <a:pPr algn="ctr"/>
            <a:r>
              <a:rPr lang="en-US" sz="4000" dirty="0"/>
              <a:t>A 27-Year-Old Woman with Pain and Swelling of the Legs</a:t>
            </a:r>
          </a:p>
        </p:txBody>
      </p:sp>
      <p:sp>
        <p:nvSpPr>
          <p:cNvPr id="3" name="Content Placeholder 2"/>
          <p:cNvSpPr>
            <a:spLocks noGrp="1"/>
          </p:cNvSpPr>
          <p:nvPr>
            <p:ph idx="1"/>
          </p:nvPr>
        </p:nvSpPr>
        <p:spPr>
          <a:xfrm>
            <a:off x="330855" y="1825625"/>
            <a:ext cx="11651595" cy="4351338"/>
          </a:xfrm>
        </p:spPr>
        <p:txBody>
          <a:bodyPr>
            <a:normAutofit/>
          </a:bodyPr>
          <a:lstStyle/>
          <a:p>
            <a:pPr fontAlgn="base"/>
            <a:r>
              <a:rPr lang="en-US" dirty="0"/>
              <a:t>Axonal neuropathy due to </a:t>
            </a:r>
            <a:r>
              <a:rPr lang="en-US" dirty="0" err="1"/>
              <a:t>lymphoplasmacytic</a:t>
            </a:r>
            <a:r>
              <a:rPr lang="en-US" dirty="0"/>
              <a:t> small-vessel vasculitis, associated with connective-tissue disease with features of </a:t>
            </a:r>
            <a:r>
              <a:rPr lang="en-US" dirty="0" err="1"/>
              <a:t>Sjögren's</a:t>
            </a:r>
            <a:r>
              <a:rPr lang="en-US" dirty="0"/>
              <a:t> syndrome</a:t>
            </a:r>
          </a:p>
          <a:p>
            <a:pPr fontAlgn="base"/>
            <a:r>
              <a:rPr lang="en-US" dirty="0"/>
              <a:t>Prednisone to 60 mg a day, for about 6 weeks, then gradually tapered and stopped over the period of 1 year</a:t>
            </a:r>
          </a:p>
          <a:p>
            <a:pPr fontAlgn="base"/>
            <a:r>
              <a:rPr lang="en-US" dirty="0"/>
              <a:t>6 years after the diagnosis: increasing symptoms of dry eyes and dry mouth, recurrent edema of the lower legs (</a:t>
            </a:r>
            <a:r>
              <a:rPr lang="en-US" dirty="0">
                <a:sym typeface="Wingdings" panose="05000000000000000000" pitchFamily="2" charset="2"/>
              </a:rPr>
              <a:t></a:t>
            </a:r>
            <a:r>
              <a:rPr lang="en-US" dirty="0"/>
              <a:t> hydroxychloroquine), no evidence of neuropathy</a:t>
            </a:r>
          </a:p>
        </p:txBody>
      </p:sp>
      <p:sp>
        <p:nvSpPr>
          <p:cNvPr id="4" name="Rectangle 2"/>
          <p:cNvSpPr txBox="1">
            <a:spLocks noChangeArrowheads="1"/>
          </p:cNvSpPr>
          <p:nvPr/>
        </p:nvSpPr>
        <p:spPr bwMode="auto">
          <a:xfrm>
            <a:off x="330855" y="6537231"/>
            <a:ext cx="6194051" cy="32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Vallat J et al. N Engl J Med 2007;356:1252-1259.</a:t>
            </a:r>
            <a:endParaRPr lang="en-US" altLang="en-US" sz="1059"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077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9407" y="924877"/>
            <a:ext cx="7134225" cy="4733925"/>
          </a:xfrm>
          <a:prstGeom prst="rect">
            <a:avLst/>
          </a:prstGeom>
        </p:spPr>
      </p:pic>
    </p:spTree>
    <p:extLst>
      <p:ext uri="{BB962C8B-B14F-4D97-AF65-F5344CB8AC3E}">
        <p14:creationId xmlns:p14="http://schemas.microsoft.com/office/powerpoint/2010/main" val="202407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06680" y="1825625"/>
            <a:ext cx="12085320" cy="4351338"/>
          </a:xfrm>
        </p:spPr>
        <p:txBody>
          <a:bodyPr>
            <a:normAutofit/>
          </a:bodyPr>
          <a:lstStyle/>
          <a:p>
            <a:pPr fontAlgn="base"/>
            <a:r>
              <a:rPr lang="en-US" dirty="0"/>
              <a:t>3 years earlier: episodes (for weeks) of numbness and tingling over the shoulders</a:t>
            </a:r>
          </a:p>
          <a:p>
            <a:pPr fontAlgn="base"/>
            <a:r>
              <a:rPr lang="en-US" dirty="0"/>
              <a:t>On examination at that time:</a:t>
            </a:r>
          </a:p>
          <a:p>
            <a:pPr lvl="1" fontAlgn="base"/>
            <a:r>
              <a:rPr lang="en-US" dirty="0"/>
              <a:t>Patchy loss of sensation of pinprick in the arms that did not conform to a dermatomal pattern, loss of pinprick sensation on the back</a:t>
            </a:r>
          </a:p>
          <a:p>
            <a:pPr lvl="1" fontAlgn="base"/>
            <a:r>
              <a:rPr lang="en-US" dirty="0"/>
              <a:t>MRI of the spine with contrast: normal</a:t>
            </a:r>
          </a:p>
          <a:p>
            <a:pPr fontAlgn="base"/>
            <a:r>
              <a:rPr lang="en-US" dirty="0"/>
              <a:t>No treatment was prescribed, and the symptoms resolved</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2022128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0"/>
            <a:ext cx="12058650" cy="1325563"/>
          </a:xfrm>
        </p:spPr>
        <p:txBody>
          <a:bodyPr/>
          <a:lstStyle/>
          <a:p>
            <a:pPr algn="ctr"/>
            <a:r>
              <a:rPr lang="en-US" dirty="0"/>
              <a:t>Pathological processes affecting peripheral nerves</a:t>
            </a:r>
          </a:p>
        </p:txBody>
      </p:sp>
      <p:sp>
        <p:nvSpPr>
          <p:cNvPr id="3" name="Content Placeholder 2"/>
          <p:cNvSpPr>
            <a:spLocks noGrp="1"/>
          </p:cNvSpPr>
          <p:nvPr>
            <p:ph idx="1"/>
          </p:nvPr>
        </p:nvSpPr>
        <p:spPr>
          <a:xfrm>
            <a:off x="0" y="1825625"/>
            <a:ext cx="12192000" cy="4351338"/>
          </a:xfrm>
        </p:spPr>
        <p:txBody>
          <a:bodyPr/>
          <a:lstStyle/>
          <a:p>
            <a:pPr marL="514350" indent="-514350">
              <a:buFont typeface="+mj-lt"/>
              <a:buAutoNum type="arabicPeriod"/>
            </a:pPr>
            <a:r>
              <a:rPr lang="en-US" dirty="0"/>
              <a:t>Wallerian degeneration due to axon interruption</a:t>
            </a:r>
          </a:p>
          <a:p>
            <a:pPr marL="514350" indent="-514350">
              <a:buFont typeface="+mj-lt"/>
              <a:buAutoNum type="arabicPeriod"/>
            </a:pPr>
            <a:r>
              <a:rPr lang="en-US" dirty="0"/>
              <a:t>Axonal degeneration (</a:t>
            </a:r>
            <a:r>
              <a:rPr lang="en-US" dirty="0" err="1"/>
              <a:t>axonopathy</a:t>
            </a:r>
            <a:r>
              <a:rPr lang="en-US" dirty="0"/>
              <a:t>)</a:t>
            </a:r>
          </a:p>
          <a:p>
            <a:pPr marL="514350" indent="-514350">
              <a:buFont typeface="+mj-lt"/>
              <a:buAutoNum type="arabicPeriod"/>
            </a:pPr>
            <a:r>
              <a:rPr lang="en-US" dirty="0"/>
              <a:t>Neuronal degeneration (</a:t>
            </a:r>
            <a:r>
              <a:rPr lang="en-US" dirty="0" err="1"/>
              <a:t>neuronopathy</a:t>
            </a:r>
            <a:r>
              <a:rPr lang="en-US" dirty="0"/>
              <a:t>)</a:t>
            </a:r>
          </a:p>
          <a:p>
            <a:pPr marL="514350" indent="-514350">
              <a:buFont typeface="+mj-lt"/>
              <a:buAutoNum type="arabicPeriod"/>
            </a:pPr>
            <a:r>
              <a:rPr lang="en-US" dirty="0"/>
              <a:t>Segmental demyelination (</a:t>
            </a:r>
            <a:r>
              <a:rPr lang="en-US" dirty="0" err="1"/>
              <a:t>myelinopathy</a:t>
            </a:r>
            <a:r>
              <a:rPr lang="en-US" dirty="0"/>
              <a:t>)</a:t>
            </a:r>
          </a:p>
          <a:p>
            <a:pPr marL="514350" indent="-514350">
              <a:buFont typeface="+mj-lt"/>
              <a:buAutoNum type="arabicPeriod"/>
            </a:pPr>
            <a:endParaRPr lang="en-US" dirty="0"/>
          </a:p>
        </p:txBody>
      </p:sp>
    </p:spTree>
    <p:extLst>
      <p:ext uri="{BB962C8B-B14F-4D97-AF65-F5344CB8AC3E}">
        <p14:creationId xmlns:p14="http://schemas.microsoft.com/office/powerpoint/2010/main" val="418803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884563"/>
            <a:ext cx="10222230" cy="5973437"/>
          </a:xfrm>
          <a:prstGeom prst="rect">
            <a:avLst/>
          </a:prstGeom>
        </p:spPr>
      </p:pic>
      <p:sp>
        <p:nvSpPr>
          <p:cNvPr id="3" name="Title 2"/>
          <p:cNvSpPr>
            <a:spLocks noGrp="1"/>
          </p:cNvSpPr>
          <p:nvPr>
            <p:ph type="title"/>
          </p:nvPr>
        </p:nvSpPr>
        <p:spPr>
          <a:xfrm>
            <a:off x="914400" y="0"/>
            <a:ext cx="10515600" cy="519438"/>
          </a:xfrm>
        </p:spPr>
        <p:txBody>
          <a:bodyPr>
            <a:normAutofit fontScale="90000"/>
          </a:bodyPr>
          <a:lstStyle/>
          <a:p>
            <a:r>
              <a:rPr lang="en-US" dirty="0"/>
              <a:t>2. Axonal degeneration</a:t>
            </a:r>
          </a:p>
        </p:txBody>
      </p:sp>
    </p:spTree>
    <p:extLst>
      <p:ext uri="{BB962C8B-B14F-4D97-AF65-F5344CB8AC3E}">
        <p14:creationId xmlns:p14="http://schemas.microsoft.com/office/powerpoint/2010/main" val="3608980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718457"/>
            <a:ext cx="9604664" cy="6139543"/>
          </a:xfrm>
          <a:prstGeom prst="rect">
            <a:avLst/>
          </a:prstGeom>
        </p:spPr>
      </p:pic>
      <p:sp>
        <p:nvSpPr>
          <p:cNvPr id="3" name="Title 2"/>
          <p:cNvSpPr txBox="1">
            <a:spLocks/>
          </p:cNvSpPr>
          <p:nvPr/>
        </p:nvSpPr>
        <p:spPr>
          <a:xfrm>
            <a:off x="914400" y="0"/>
            <a:ext cx="10515600" cy="51943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3. Sensory </a:t>
            </a:r>
            <a:r>
              <a:rPr lang="en-US" dirty="0" err="1"/>
              <a:t>neuronopathy</a:t>
            </a:r>
            <a:endParaRPr lang="en-US" dirty="0"/>
          </a:p>
        </p:txBody>
      </p:sp>
    </p:spTree>
    <p:extLst>
      <p:ext uri="{BB962C8B-B14F-4D97-AF65-F5344CB8AC3E}">
        <p14:creationId xmlns:p14="http://schemas.microsoft.com/office/powerpoint/2010/main" val="3216617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292" y="532447"/>
            <a:ext cx="10651717" cy="6325553"/>
          </a:xfrm>
          <a:prstGeom prst="rect">
            <a:avLst/>
          </a:prstGeom>
        </p:spPr>
      </p:pic>
      <p:sp>
        <p:nvSpPr>
          <p:cNvPr id="3" name="Title 2"/>
          <p:cNvSpPr txBox="1">
            <a:spLocks/>
          </p:cNvSpPr>
          <p:nvPr/>
        </p:nvSpPr>
        <p:spPr>
          <a:xfrm>
            <a:off x="914400" y="0"/>
            <a:ext cx="10515600" cy="51943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4. Segmental demyelination</a:t>
            </a:r>
          </a:p>
        </p:txBody>
      </p:sp>
    </p:spTree>
    <p:extLst>
      <p:ext uri="{BB962C8B-B14F-4D97-AF65-F5344CB8AC3E}">
        <p14:creationId xmlns:p14="http://schemas.microsoft.com/office/powerpoint/2010/main" val="1225670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9649" y="0"/>
            <a:ext cx="11084767" cy="6858000"/>
          </a:xfrm>
          <a:prstGeom prst="rect">
            <a:avLst/>
          </a:prstGeom>
        </p:spPr>
      </p:pic>
    </p:spTree>
    <p:extLst>
      <p:ext uri="{BB962C8B-B14F-4D97-AF65-F5344CB8AC3E}">
        <p14:creationId xmlns:p14="http://schemas.microsoft.com/office/powerpoint/2010/main" val="4257807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4000" dirty="0"/>
              <a:t>Connective tissue diseases and peripheral neuropathies</a:t>
            </a:r>
          </a:p>
        </p:txBody>
      </p:sp>
      <p:sp>
        <p:nvSpPr>
          <p:cNvPr id="3" name="Content Placeholder 2"/>
          <p:cNvSpPr>
            <a:spLocks noGrp="1"/>
          </p:cNvSpPr>
          <p:nvPr>
            <p:ph idx="1"/>
          </p:nvPr>
        </p:nvSpPr>
        <p:spPr/>
        <p:txBody>
          <a:bodyPr/>
          <a:lstStyle/>
          <a:p>
            <a:r>
              <a:rPr lang="en-US" dirty="0" err="1"/>
              <a:t>Vasculitic</a:t>
            </a:r>
            <a:r>
              <a:rPr lang="en-US" dirty="0"/>
              <a:t> neuropathy</a:t>
            </a:r>
          </a:p>
          <a:p>
            <a:r>
              <a:rPr lang="en-US" dirty="0"/>
              <a:t>Distal axonal polyneuropathy</a:t>
            </a:r>
          </a:p>
          <a:p>
            <a:r>
              <a:rPr lang="en-US" dirty="0"/>
              <a:t>Compression neuropathy</a:t>
            </a:r>
          </a:p>
          <a:p>
            <a:r>
              <a:rPr lang="en-US" dirty="0"/>
              <a:t>Sensory </a:t>
            </a:r>
            <a:r>
              <a:rPr lang="en-US" dirty="0" err="1"/>
              <a:t>neuronopathy</a:t>
            </a:r>
            <a:endParaRPr lang="en-US" dirty="0"/>
          </a:p>
          <a:p>
            <a:r>
              <a:rPr lang="en-US" dirty="0"/>
              <a:t>Trigeminal sensory neuropathy</a:t>
            </a:r>
          </a:p>
          <a:p>
            <a:r>
              <a:rPr lang="en-US" dirty="0"/>
              <a:t>Acute or chronic demyelinating polyneuropathy</a:t>
            </a:r>
          </a:p>
          <a:p>
            <a:r>
              <a:rPr lang="en-US" dirty="0" err="1"/>
              <a:t>Plexopathy</a:t>
            </a:r>
            <a:endParaRPr lang="en-US" dirty="0"/>
          </a:p>
        </p:txBody>
      </p:sp>
    </p:spTree>
    <p:extLst>
      <p:ext uri="{BB962C8B-B14F-4D97-AF65-F5344CB8AC3E}">
        <p14:creationId xmlns:p14="http://schemas.microsoft.com/office/powerpoint/2010/main" val="2459423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71550"/>
          </a:xfrm>
        </p:spPr>
        <p:txBody>
          <a:bodyPr/>
          <a:lstStyle/>
          <a:p>
            <a:r>
              <a:rPr lang="en-US" dirty="0"/>
              <a:t>Rheumatoid arthritis</a:t>
            </a:r>
          </a:p>
        </p:txBody>
      </p:sp>
      <p:sp>
        <p:nvSpPr>
          <p:cNvPr id="3" name="Content Placeholder 2"/>
          <p:cNvSpPr>
            <a:spLocks noGrp="1"/>
          </p:cNvSpPr>
          <p:nvPr>
            <p:ph idx="1"/>
          </p:nvPr>
        </p:nvSpPr>
        <p:spPr>
          <a:xfrm>
            <a:off x="0" y="1162051"/>
            <a:ext cx="12192000" cy="5086349"/>
          </a:xfrm>
        </p:spPr>
        <p:txBody>
          <a:bodyPr/>
          <a:lstStyle/>
          <a:p>
            <a:pPr marL="0" indent="0">
              <a:buNone/>
            </a:pPr>
            <a:r>
              <a:rPr lang="en-US" dirty="0"/>
              <a:t>Peripheral neuropathy in 1% to 10%, although EDX evidence may be found in up to 57% (Agarwal et al, 2008)</a:t>
            </a:r>
          </a:p>
          <a:p>
            <a:pPr marL="0" indent="0">
              <a:buNone/>
            </a:pPr>
            <a:r>
              <a:rPr lang="en-US" dirty="0"/>
              <a:t>(1) compression neuropathies </a:t>
            </a:r>
            <a:r>
              <a:rPr lang="en-US" dirty="0">
                <a:solidFill>
                  <a:srgbClr val="000000"/>
                </a:solidFill>
                <a:ea typeface="Times New Roman" panose="02020603050405020304" pitchFamily="18" charset="0"/>
              </a:rPr>
              <a:t>(e.g. carpal </a:t>
            </a:r>
            <a:r>
              <a:rPr lang="en-US" dirty="0" err="1">
                <a:solidFill>
                  <a:srgbClr val="000000"/>
                </a:solidFill>
                <a:ea typeface="Times New Roman" panose="02020603050405020304" pitchFamily="18" charset="0"/>
              </a:rPr>
              <a:t>tunel</a:t>
            </a:r>
            <a:r>
              <a:rPr lang="en-US" dirty="0">
                <a:solidFill>
                  <a:srgbClr val="000000"/>
                </a:solidFill>
                <a:ea typeface="Times New Roman" panose="02020603050405020304" pitchFamily="18" charset="0"/>
              </a:rPr>
              <a:t>)</a:t>
            </a:r>
            <a:r>
              <a:rPr lang="en-US" dirty="0"/>
              <a:t>, often found with early disease and caused by periarticular inflammation and fibrosis</a:t>
            </a:r>
          </a:p>
          <a:p>
            <a:pPr marL="0" indent="0">
              <a:buNone/>
            </a:pPr>
            <a:r>
              <a:rPr lang="en-US" dirty="0"/>
              <a:t>(2) Chronic distal symmetrical sensory polyneuropathy, possibly related to occlusive </a:t>
            </a:r>
            <a:r>
              <a:rPr lang="en-US" dirty="0" err="1"/>
              <a:t>vasculopathy</a:t>
            </a:r>
            <a:r>
              <a:rPr lang="en-US" dirty="0"/>
              <a:t> (dysesthesias, </a:t>
            </a:r>
            <a:r>
              <a:rPr lang="en-US" dirty="0" err="1"/>
              <a:t>paresthesias</a:t>
            </a:r>
            <a:r>
              <a:rPr lang="en-US" dirty="0"/>
              <a:t>, and loss of sensation in a patchy stocking-glove distribution)</a:t>
            </a:r>
          </a:p>
          <a:p>
            <a:pPr marL="0" indent="0">
              <a:buNone/>
            </a:pPr>
            <a:r>
              <a:rPr lang="en-US" dirty="0"/>
              <a:t>(3) </a:t>
            </a:r>
            <a:r>
              <a:rPr lang="en-US" dirty="0" err="1"/>
              <a:t>mononeuropathy</a:t>
            </a:r>
            <a:r>
              <a:rPr lang="en-US" dirty="0"/>
              <a:t> or multiple </a:t>
            </a:r>
            <a:r>
              <a:rPr lang="en-US" dirty="0" err="1"/>
              <a:t>mononeuropathies</a:t>
            </a:r>
            <a:r>
              <a:rPr lang="en-US" dirty="0"/>
              <a:t> (vasculitis)</a:t>
            </a:r>
          </a:p>
          <a:p>
            <a:pPr marL="0" indent="0">
              <a:buNone/>
            </a:pPr>
            <a:r>
              <a:rPr lang="en-US" dirty="0"/>
              <a:t>(4) Severe fulminating sensorimotor polyneuropathy (vasculitis)</a:t>
            </a:r>
          </a:p>
          <a:p>
            <a:pPr marL="0" indent="0">
              <a:buNone/>
            </a:pPr>
            <a:r>
              <a:rPr lang="en-US" dirty="0"/>
              <a:t>(5) Neuropathies caused by treatments</a:t>
            </a:r>
          </a:p>
          <a:p>
            <a:endParaRPr lang="en-US" dirty="0"/>
          </a:p>
        </p:txBody>
      </p:sp>
    </p:spTree>
    <p:extLst>
      <p:ext uri="{BB962C8B-B14F-4D97-AF65-F5344CB8AC3E}">
        <p14:creationId xmlns:p14="http://schemas.microsoft.com/office/powerpoint/2010/main" val="116681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88"/>
            <a:ext cx="10972800" cy="1143000"/>
          </a:xfrm>
        </p:spPr>
        <p:txBody>
          <a:bodyPr/>
          <a:lstStyle/>
          <a:p>
            <a:r>
              <a:rPr lang="en-US" dirty="0"/>
              <a:t>Rheumatoid arthritis</a:t>
            </a:r>
          </a:p>
        </p:txBody>
      </p:sp>
      <p:sp>
        <p:nvSpPr>
          <p:cNvPr id="3" name="Content Placeholder 2"/>
          <p:cNvSpPr>
            <a:spLocks noGrp="1"/>
          </p:cNvSpPr>
          <p:nvPr>
            <p:ph idx="1"/>
          </p:nvPr>
        </p:nvSpPr>
        <p:spPr>
          <a:xfrm>
            <a:off x="0" y="1284289"/>
            <a:ext cx="12192000" cy="4841876"/>
          </a:xfrm>
        </p:spPr>
        <p:txBody>
          <a:bodyPr/>
          <a:lstStyle/>
          <a:p>
            <a:pPr algn="just"/>
            <a:r>
              <a:rPr lang="en-US" dirty="0"/>
              <a:t>Compression neuropathies: treatment includes splints, local corticosteroids, or surgical decompression</a:t>
            </a:r>
          </a:p>
          <a:p>
            <a:pPr algn="just"/>
            <a:r>
              <a:rPr lang="en-US" dirty="0"/>
              <a:t>Chronic symmetrical, predominantly sensory polyneuropathy: prognosis is generally good, no specific treatment is recommended</a:t>
            </a:r>
          </a:p>
          <a:p>
            <a:endParaRPr lang="en-US" dirty="0"/>
          </a:p>
        </p:txBody>
      </p:sp>
    </p:spTree>
    <p:extLst>
      <p:ext uri="{BB962C8B-B14F-4D97-AF65-F5344CB8AC3E}">
        <p14:creationId xmlns:p14="http://schemas.microsoft.com/office/powerpoint/2010/main" val="3497602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88"/>
            <a:ext cx="10972800" cy="1143000"/>
          </a:xfrm>
        </p:spPr>
        <p:txBody>
          <a:bodyPr/>
          <a:lstStyle/>
          <a:p>
            <a:r>
              <a:rPr lang="en-US" dirty="0"/>
              <a:t>Rheumatoid arthritis</a:t>
            </a:r>
          </a:p>
        </p:txBody>
      </p:sp>
      <p:sp>
        <p:nvSpPr>
          <p:cNvPr id="3" name="Content Placeholder 2"/>
          <p:cNvSpPr>
            <a:spLocks noGrp="1"/>
          </p:cNvSpPr>
          <p:nvPr>
            <p:ph idx="1"/>
          </p:nvPr>
        </p:nvSpPr>
        <p:spPr>
          <a:xfrm>
            <a:off x="0" y="1284289"/>
            <a:ext cx="12192000" cy="4841876"/>
          </a:xfrm>
        </p:spPr>
        <p:txBody>
          <a:bodyPr/>
          <a:lstStyle/>
          <a:p>
            <a:r>
              <a:rPr lang="en-US" sz="2800" dirty="0"/>
              <a:t>Systemic vasculitis: severe chronic rheumatoid arthritis with poor prognosis (severe joint deformities, rheumatoid nodules, and cutaneous </a:t>
            </a:r>
            <a:r>
              <a:rPr lang="en-US" sz="2800" dirty="0" err="1"/>
              <a:t>vasculitic</a:t>
            </a:r>
            <a:r>
              <a:rPr lang="en-US" sz="2800" dirty="0"/>
              <a:t> lesions)</a:t>
            </a:r>
          </a:p>
          <a:p>
            <a:r>
              <a:rPr lang="en-US" sz="2800" dirty="0"/>
              <a:t>Rheumatoid vasculitis: frequently cause of </a:t>
            </a:r>
            <a:r>
              <a:rPr lang="en-US" sz="2800" dirty="0" err="1"/>
              <a:t>vasculitic</a:t>
            </a:r>
            <a:r>
              <a:rPr lang="en-US" sz="2800" dirty="0"/>
              <a:t> neuropathy (rheumatoid arthritis is a common disorder, affecting 2% to 5% of the general population)</a:t>
            </a:r>
          </a:p>
          <a:p>
            <a:r>
              <a:rPr lang="en-US" sz="2800" dirty="0"/>
              <a:t>Acute </a:t>
            </a:r>
            <a:r>
              <a:rPr lang="en-US" sz="2800" dirty="0" err="1"/>
              <a:t>mononeuropathy</a:t>
            </a:r>
            <a:r>
              <a:rPr lang="en-US" sz="2800" dirty="0"/>
              <a:t>, multiple </a:t>
            </a:r>
            <a:r>
              <a:rPr lang="en-US" sz="2800" dirty="0" err="1"/>
              <a:t>mononeuropathies</a:t>
            </a:r>
            <a:r>
              <a:rPr lang="en-US" sz="2800" dirty="0"/>
              <a:t>,  distal symmetrical sensorimotor polyneuropathy</a:t>
            </a:r>
          </a:p>
          <a:p>
            <a:r>
              <a:rPr lang="en-US" sz="2800" dirty="0"/>
              <a:t>Treatment: high-dose prednisone and cyclophosphamide</a:t>
            </a:r>
          </a:p>
        </p:txBody>
      </p:sp>
    </p:spTree>
    <p:extLst>
      <p:ext uri="{BB962C8B-B14F-4D97-AF65-F5344CB8AC3E}">
        <p14:creationId xmlns:p14="http://schemas.microsoft.com/office/powerpoint/2010/main" val="3147097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a:t>Systemic Lupus Erythematosus</a:t>
            </a:r>
            <a:endParaRPr lang="en-US" dirty="0"/>
          </a:p>
        </p:txBody>
      </p:sp>
      <p:sp>
        <p:nvSpPr>
          <p:cNvPr id="3" name="Content Placeholder 2"/>
          <p:cNvSpPr>
            <a:spLocks noGrp="1"/>
          </p:cNvSpPr>
          <p:nvPr>
            <p:ph idx="1"/>
          </p:nvPr>
        </p:nvSpPr>
        <p:spPr>
          <a:xfrm>
            <a:off x="0" y="1143001"/>
            <a:ext cx="12192000" cy="4983164"/>
          </a:xfrm>
        </p:spPr>
        <p:txBody>
          <a:bodyPr/>
          <a:lstStyle/>
          <a:p>
            <a:r>
              <a:rPr lang="en-US" dirty="0"/>
              <a:t>Peripheral neuropathy in 6% to 21% of patients </a:t>
            </a:r>
          </a:p>
          <a:p>
            <a:pPr lvl="1"/>
            <a:r>
              <a:rPr lang="en-US" dirty="0"/>
              <a:t>Symmetrical subacute or chronic axonal polyneuropathy with predominant sensory symptoms most common</a:t>
            </a:r>
          </a:p>
          <a:p>
            <a:pPr lvl="1"/>
            <a:r>
              <a:rPr lang="en-US" dirty="0" err="1"/>
              <a:t>Mononeuropathies</a:t>
            </a:r>
            <a:r>
              <a:rPr lang="en-US" dirty="0"/>
              <a:t>, brachial </a:t>
            </a:r>
            <a:r>
              <a:rPr lang="en-US" dirty="0" err="1"/>
              <a:t>plexopathy</a:t>
            </a:r>
            <a:r>
              <a:rPr lang="en-US" dirty="0"/>
              <a:t>, and GBS or CIDP occasionally</a:t>
            </a:r>
          </a:p>
          <a:p>
            <a:pPr lvl="1"/>
            <a:r>
              <a:rPr lang="en-US" dirty="0"/>
              <a:t>Sural nerve biopsy: perivascular inflammatory cell infiltration, only occasionally definite vasculitis</a:t>
            </a:r>
          </a:p>
          <a:p>
            <a:r>
              <a:rPr lang="en-US" dirty="0"/>
              <a:t>Polyneuropathy associated with SLE resulting in significant disability: immunosuppressive treatment (proven vasculitis: plasmapheresis, prednisone, and cyclophosphamide)</a:t>
            </a:r>
          </a:p>
        </p:txBody>
      </p:sp>
    </p:spTree>
    <p:extLst>
      <p:ext uri="{BB962C8B-B14F-4D97-AF65-F5344CB8AC3E}">
        <p14:creationId xmlns:p14="http://schemas.microsoft.com/office/powerpoint/2010/main" val="317257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06680" y="1825625"/>
            <a:ext cx="12085320" cy="4351338"/>
          </a:xfrm>
        </p:spPr>
        <p:txBody>
          <a:bodyPr>
            <a:normAutofit/>
          </a:bodyPr>
          <a:lstStyle/>
          <a:p>
            <a:pPr fontAlgn="base"/>
            <a:r>
              <a:rPr lang="en-US" sz="3200" dirty="0"/>
              <a:t>Mild Raynaud's phenomenon for years, with no digital ulceration</a:t>
            </a:r>
          </a:p>
          <a:p>
            <a:pPr fontAlgn="base"/>
            <a:r>
              <a:rPr lang="en-US" sz="3200" dirty="0"/>
              <a:t>Worked in an office</a:t>
            </a:r>
          </a:p>
          <a:p>
            <a:pPr fontAlgn="base"/>
            <a:r>
              <a:rPr lang="en-US" sz="3200" dirty="0"/>
              <a:t>25-pack-year smoking, alcohol in moderation, no use of illicit drugs or exposure to metals, toxins, or large doses of vitamin supplements</a:t>
            </a:r>
          </a:p>
          <a:p>
            <a:pPr fontAlgn="base"/>
            <a:r>
              <a:rPr lang="en-US" sz="3200" dirty="0"/>
              <a:t>Her brother and sister: ulcerative colitis, her sister: myasthenia gravis </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3192177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0"/>
            <a:ext cx="10972800" cy="876300"/>
          </a:xfrm>
        </p:spPr>
        <p:txBody>
          <a:bodyPr/>
          <a:lstStyle/>
          <a:p>
            <a:r>
              <a:rPr lang="en-US" b="1" dirty="0" err="1"/>
              <a:t>Sjögren</a:t>
            </a:r>
            <a:r>
              <a:rPr lang="en-US" b="1" dirty="0"/>
              <a:t> Syndrome</a:t>
            </a:r>
            <a:endParaRPr lang="en-US" dirty="0"/>
          </a:p>
        </p:txBody>
      </p:sp>
      <p:sp>
        <p:nvSpPr>
          <p:cNvPr id="3" name="Content Placeholder 2"/>
          <p:cNvSpPr>
            <a:spLocks noGrp="1"/>
          </p:cNvSpPr>
          <p:nvPr>
            <p:ph idx="1"/>
          </p:nvPr>
        </p:nvSpPr>
        <p:spPr>
          <a:xfrm>
            <a:off x="133350" y="876300"/>
            <a:ext cx="12058650" cy="5981700"/>
          </a:xfrm>
        </p:spPr>
        <p:txBody>
          <a:bodyPr/>
          <a:lstStyle/>
          <a:p>
            <a:r>
              <a:rPr lang="en-US" sz="2400" dirty="0"/>
              <a:t>Peripheral nerve involvement occurs in 10% to 32% (up to 62%) of patients with primary </a:t>
            </a:r>
            <a:r>
              <a:rPr lang="en-US" sz="2400" dirty="0" err="1"/>
              <a:t>Sjögren</a:t>
            </a:r>
            <a:r>
              <a:rPr lang="en-US" sz="2400" dirty="0"/>
              <a:t> syndrome, has a strong predilection for women  and may precede and overshadow the sicca symptoms, being the major presenting complaint</a:t>
            </a:r>
          </a:p>
          <a:p>
            <a:r>
              <a:rPr lang="en-US" sz="2400" dirty="0"/>
              <a:t>Presentations:</a:t>
            </a:r>
          </a:p>
          <a:p>
            <a:pPr lvl="1"/>
            <a:r>
              <a:rPr lang="en-US" sz="2400" dirty="0"/>
              <a:t>Distal symmetrical sensory neuropathy with mixed large- and small-fiber deficits (most common)</a:t>
            </a:r>
          </a:p>
          <a:p>
            <a:pPr lvl="1"/>
            <a:r>
              <a:rPr lang="en-US" sz="2400" dirty="0"/>
              <a:t>Sensorimotor neuropathy</a:t>
            </a:r>
          </a:p>
          <a:p>
            <a:pPr lvl="1"/>
            <a:r>
              <a:rPr lang="en-US" sz="2400" dirty="0"/>
              <a:t>Small-fiber neuropathy </a:t>
            </a:r>
          </a:p>
          <a:p>
            <a:pPr lvl="1"/>
            <a:r>
              <a:rPr lang="en-US" sz="2400" dirty="0" err="1"/>
              <a:t>Polyradiculoneuropathy</a:t>
            </a:r>
            <a:endParaRPr lang="en-US" sz="2400" dirty="0"/>
          </a:p>
          <a:p>
            <a:pPr lvl="1"/>
            <a:r>
              <a:rPr lang="en-US" sz="2400" dirty="0"/>
              <a:t>Multiple </a:t>
            </a:r>
            <a:r>
              <a:rPr lang="en-US" sz="2400" dirty="0" err="1"/>
              <a:t>mononeuropathies</a:t>
            </a:r>
            <a:endParaRPr lang="en-US" sz="2400" dirty="0"/>
          </a:p>
          <a:p>
            <a:pPr lvl="1"/>
            <a:r>
              <a:rPr lang="en-US" sz="2400" dirty="0"/>
              <a:t>Painful dorsal root </a:t>
            </a:r>
            <a:r>
              <a:rPr lang="en-US" sz="2400" dirty="0" err="1"/>
              <a:t>ganglionopathy</a:t>
            </a:r>
            <a:endParaRPr lang="en-US" sz="2400" dirty="0"/>
          </a:p>
          <a:p>
            <a:pPr lvl="1"/>
            <a:r>
              <a:rPr lang="en-US" sz="2400" dirty="0"/>
              <a:t>Trigeminal sensory neuropathy</a:t>
            </a:r>
          </a:p>
          <a:p>
            <a:pPr lvl="1"/>
            <a:r>
              <a:rPr lang="en-US" sz="2400" dirty="0"/>
              <a:t>Sensory ataxic </a:t>
            </a:r>
            <a:r>
              <a:rPr lang="en-US" sz="2400" dirty="0" err="1"/>
              <a:t>neuronopathy</a:t>
            </a:r>
            <a:endParaRPr lang="en-US" sz="2400" dirty="0"/>
          </a:p>
          <a:p>
            <a:pPr lvl="1"/>
            <a:r>
              <a:rPr lang="en-US" sz="2400" dirty="0"/>
              <a:t>Autonomic neuropathy</a:t>
            </a:r>
          </a:p>
          <a:p>
            <a:endParaRPr lang="en-US" sz="2400" dirty="0"/>
          </a:p>
        </p:txBody>
      </p:sp>
    </p:spTree>
    <p:extLst>
      <p:ext uri="{BB962C8B-B14F-4D97-AF65-F5344CB8AC3E}">
        <p14:creationId xmlns:p14="http://schemas.microsoft.com/office/powerpoint/2010/main" val="2412378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Sjögren</a:t>
            </a:r>
            <a:r>
              <a:rPr lang="en-US" b="1" dirty="0"/>
              <a:t> Syndrome</a:t>
            </a:r>
            <a:endParaRPr lang="en-US" dirty="0"/>
          </a:p>
        </p:txBody>
      </p:sp>
      <p:sp>
        <p:nvSpPr>
          <p:cNvPr id="3" name="Content Placeholder 2"/>
          <p:cNvSpPr>
            <a:spLocks noGrp="1"/>
          </p:cNvSpPr>
          <p:nvPr>
            <p:ph idx="1"/>
          </p:nvPr>
        </p:nvSpPr>
        <p:spPr/>
        <p:txBody>
          <a:bodyPr/>
          <a:lstStyle/>
          <a:p>
            <a:r>
              <a:rPr lang="en-US" dirty="0"/>
              <a:t>Reduced or absent SNAPs and normal or only mildly abnormal motor conduction studies</a:t>
            </a:r>
          </a:p>
          <a:p>
            <a:r>
              <a:rPr lang="en-US" dirty="0"/>
              <a:t>Sensory </a:t>
            </a:r>
            <a:r>
              <a:rPr lang="en-US" dirty="0" err="1"/>
              <a:t>ganglionopathy</a:t>
            </a:r>
            <a:r>
              <a:rPr lang="en-US" dirty="0"/>
              <a:t>: high-intensity lesions of the posterior columns on T2-weighted MRI of the cervical cord</a:t>
            </a:r>
          </a:p>
          <a:p>
            <a:r>
              <a:rPr lang="en-US" dirty="0"/>
              <a:t>Sural nerve biopsy: nonspecific perivascular lymphocytic infiltrates together with diffuse decrease in myelinated fibers</a:t>
            </a:r>
          </a:p>
          <a:p>
            <a:r>
              <a:rPr lang="en-US" dirty="0"/>
              <a:t>Vasculitis: rarely, in patients with multiple </a:t>
            </a:r>
            <a:r>
              <a:rPr lang="en-US" dirty="0" err="1"/>
              <a:t>mononeuropathies</a:t>
            </a:r>
            <a:endParaRPr lang="en-US" dirty="0"/>
          </a:p>
        </p:txBody>
      </p:sp>
    </p:spTree>
    <p:extLst>
      <p:ext uri="{BB962C8B-B14F-4D97-AF65-F5344CB8AC3E}">
        <p14:creationId xmlns:p14="http://schemas.microsoft.com/office/powerpoint/2010/main" val="1476528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b="1" dirty="0" err="1"/>
              <a:t>Sjögren</a:t>
            </a:r>
            <a:r>
              <a:rPr lang="en-US" b="1" dirty="0"/>
              <a:t> Syndrome</a:t>
            </a:r>
            <a:endParaRPr lang="en-US" dirty="0"/>
          </a:p>
        </p:txBody>
      </p:sp>
      <p:sp>
        <p:nvSpPr>
          <p:cNvPr id="3" name="Content Placeholder 2"/>
          <p:cNvSpPr>
            <a:spLocks noGrp="1"/>
          </p:cNvSpPr>
          <p:nvPr>
            <p:ph idx="1"/>
          </p:nvPr>
        </p:nvSpPr>
        <p:spPr/>
        <p:txBody>
          <a:bodyPr/>
          <a:lstStyle/>
          <a:p>
            <a:r>
              <a:rPr lang="en-US" dirty="0"/>
              <a:t>Treatment recommendations: small retrospective uncontrolled series or individual case reports</a:t>
            </a:r>
          </a:p>
          <a:p>
            <a:r>
              <a:rPr lang="en-US" dirty="0"/>
              <a:t>Most report improvement with corticosteroids, either alone or in combination with </a:t>
            </a:r>
            <a:r>
              <a:rPr lang="en-US" dirty="0" err="1"/>
              <a:t>immunosuppressants</a:t>
            </a:r>
            <a:r>
              <a:rPr lang="en-US" dirty="0"/>
              <a:t>, neutralizing antibodies to TNF-α, or IVIG</a:t>
            </a:r>
          </a:p>
        </p:txBody>
      </p:sp>
    </p:spTree>
    <p:extLst>
      <p:ext uri="{BB962C8B-B14F-4D97-AF65-F5344CB8AC3E}">
        <p14:creationId xmlns:p14="http://schemas.microsoft.com/office/powerpoint/2010/main" val="331540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Peripheral neuropathy a common occurrence in connective tissue disorders</a:t>
            </a:r>
          </a:p>
          <a:p>
            <a:r>
              <a:rPr lang="en-US" dirty="0"/>
              <a:t>Can precede the systemic manifestations of rheumatic disease</a:t>
            </a:r>
          </a:p>
          <a:p>
            <a:r>
              <a:rPr lang="en-US" dirty="0"/>
              <a:t>High degree of clinical suspicion and clinical and other testing can provide the diagnosis</a:t>
            </a:r>
          </a:p>
          <a:p>
            <a:r>
              <a:rPr lang="en-US" dirty="0"/>
              <a:t>Timely treatment essential for favorable long term prognosis</a:t>
            </a:r>
          </a:p>
        </p:txBody>
      </p:sp>
    </p:spTree>
    <p:extLst>
      <p:ext uri="{BB962C8B-B14F-4D97-AF65-F5344CB8AC3E}">
        <p14:creationId xmlns:p14="http://schemas.microsoft.com/office/powerpoint/2010/main" val="3052946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Ευχαριστώ για την προσοχή σας</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785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838200" y="1825625"/>
            <a:ext cx="11353800" cy="4351338"/>
          </a:xfrm>
        </p:spPr>
        <p:txBody>
          <a:bodyPr>
            <a:normAutofit/>
          </a:bodyPr>
          <a:lstStyle/>
          <a:p>
            <a:pPr fontAlgn="base"/>
            <a:r>
              <a:rPr lang="en-US" dirty="0"/>
              <a:t>Esophagogastroduodenoscopy: mild gastritis but otherwise normal </a:t>
            </a:r>
          </a:p>
          <a:p>
            <a:pPr fontAlgn="base"/>
            <a:r>
              <a:rPr lang="en-US" dirty="0"/>
              <a:t>CXR and contrast-CT of abdomen and pelvis: normal</a:t>
            </a:r>
          </a:p>
          <a:p>
            <a:pPr fontAlgn="base"/>
            <a:r>
              <a:rPr lang="en-US" dirty="0"/>
              <a:t>CBC, chemistry panel (including serum electrolytes), TSH, CRP: normal</a:t>
            </a:r>
          </a:p>
          <a:p>
            <a:pPr fontAlgn="base"/>
            <a:r>
              <a:rPr lang="en-US" b="1" dirty="0"/>
              <a:t>ANA: positive (titer unknown)</a:t>
            </a:r>
          </a:p>
          <a:p>
            <a:pPr fontAlgn="base"/>
            <a:r>
              <a:rPr lang="en-US" b="1" dirty="0"/>
              <a:t>Rheumatoid factor: 381 IU per milliliter (normal value, &lt;30)</a:t>
            </a:r>
          </a:p>
          <a:p>
            <a:pPr fontAlgn="base"/>
            <a:r>
              <a:rPr lang="en-US" b="1" dirty="0"/>
              <a:t>ESR: 65 mm per hour (normal rate, &lt;20)</a:t>
            </a:r>
          </a:p>
          <a:p>
            <a:pPr fontAlgn="base"/>
            <a:r>
              <a:rPr lang="en-US" dirty="0"/>
              <a:t>B</a:t>
            </a:r>
            <a:r>
              <a:rPr lang="en-US" baseline="-25000" dirty="0"/>
              <a:t>12</a:t>
            </a:r>
            <a:r>
              <a:rPr lang="en-US" dirty="0"/>
              <a:t>: normal. </a:t>
            </a:r>
          </a:p>
          <a:p>
            <a:pPr fontAlgn="base"/>
            <a:r>
              <a:rPr lang="en-US" i="1" dirty="0" err="1"/>
              <a:t>Borrelia</a:t>
            </a:r>
            <a:r>
              <a:rPr lang="en-US" i="1" dirty="0"/>
              <a:t> </a:t>
            </a:r>
            <a:r>
              <a:rPr lang="en-US" i="1" dirty="0" err="1"/>
              <a:t>burgdorferi</a:t>
            </a:r>
            <a:r>
              <a:rPr lang="en-US" dirty="0"/>
              <a:t> antibodies: negative</a:t>
            </a:r>
          </a:p>
          <a:p>
            <a:endParaRPr lang="en-US" dirty="0"/>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168132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0" y="1325562"/>
            <a:ext cx="12192000" cy="4934505"/>
          </a:xfrm>
        </p:spPr>
        <p:txBody>
          <a:bodyPr>
            <a:noAutofit/>
          </a:bodyPr>
          <a:lstStyle/>
          <a:p>
            <a:pPr fontAlgn="base"/>
            <a:r>
              <a:rPr lang="en-US" sz="2200" dirty="0"/>
              <a:t>Blood pressure 100/75 mm Hg, pulse 90 beats/minute while sitting  (no orthostatic change)</a:t>
            </a:r>
          </a:p>
          <a:p>
            <a:pPr fontAlgn="base"/>
            <a:r>
              <a:rPr lang="en-US" sz="2200" dirty="0"/>
              <a:t>Muscle tone and strength: normal</a:t>
            </a:r>
          </a:p>
          <a:p>
            <a:pPr fontAlgn="base"/>
            <a:r>
              <a:rPr lang="en-US" sz="2200" dirty="0"/>
              <a:t>Successive hand tapping on a table and finger tapping of the index finger on the interphalangeal joint of the thumb: slightly slowed on the right side</a:t>
            </a:r>
          </a:p>
          <a:p>
            <a:pPr fontAlgn="base"/>
            <a:r>
              <a:rPr lang="en-US" sz="2200" dirty="0"/>
              <a:t>Gait: normal; Romberg: swayed slightly; required support with tandem walking; able to walk on heels/toes</a:t>
            </a:r>
          </a:p>
          <a:p>
            <a:pPr fontAlgn="base"/>
            <a:r>
              <a:rPr lang="en-US" sz="2200" dirty="0"/>
              <a:t>Sensory examination:</a:t>
            </a:r>
          </a:p>
          <a:p>
            <a:pPr lvl="1" fontAlgn="base"/>
            <a:r>
              <a:rPr lang="en-US" sz="2200" dirty="0"/>
              <a:t>Vibration: severely diminished in fingers and forearm on the right, and less severely diminished on the left, absent in the left great toe and right great toe, severely reduced at the left ankle and nearly normal at the right ankle</a:t>
            </a:r>
          </a:p>
          <a:p>
            <a:pPr lvl="1" fontAlgn="base"/>
            <a:r>
              <a:rPr lang="en-US" sz="2200" dirty="0"/>
              <a:t>Joint position: severely impaired at the interphalangeal joint of the right thumb, intact on the left</a:t>
            </a:r>
          </a:p>
          <a:p>
            <a:pPr lvl="1" fontAlgn="base"/>
            <a:r>
              <a:rPr lang="en-US" sz="2200" dirty="0"/>
              <a:t>Difficulty identifying coins with either hand when eyes closed</a:t>
            </a:r>
          </a:p>
          <a:p>
            <a:pPr lvl="1" fontAlgn="base"/>
            <a:r>
              <a:rPr lang="en-US" sz="2200" dirty="0"/>
              <a:t>Pinprick : diminished throughout the arms and legs but present on trunk </a:t>
            </a:r>
          </a:p>
        </p:txBody>
      </p:sp>
      <p:sp>
        <p:nvSpPr>
          <p:cNvPr id="4" name="TextBox 3"/>
          <p:cNvSpPr txBox="1"/>
          <p:nvPr/>
        </p:nvSpPr>
        <p:spPr>
          <a:xfrm>
            <a:off x="7409505" y="6524398"/>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pic>
        <p:nvPicPr>
          <p:cNvPr id="5" name="Picture 4"/>
          <p:cNvPicPr>
            <a:picLocks noChangeAspect="1"/>
          </p:cNvPicPr>
          <p:nvPr/>
        </p:nvPicPr>
        <p:blipFill>
          <a:blip r:embed="rId2"/>
          <a:stretch>
            <a:fillRect/>
          </a:stretch>
        </p:blipFill>
        <p:spPr>
          <a:xfrm>
            <a:off x="11023104" y="5441919"/>
            <a:ext cx="1168896" cy="1451811"/>
          </a:xfrm>
          <a:prstGeom prst="rect">
            <a:avLst/>
          </a:prstGeom>
        </p:spPr>
      </p:pic>
    </p:spTree>
    <p:extLst>
      <p:ext uri="{BB962C8B-B14F-4D97-AF65-F5344CB8AC3E}">
        <p14:creationId xmlns:p14="http://schemas.microsoft.com/office/powerpoint/2010/main" val="140961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
        <p:nvSpPr>
          <p:cNvPr id="3" name="Content Placeholder 2"/>
          <p:cNvSpPr>
            <a:spLocks noGrp="1"/>
          </p:cNvSpPr>
          <p:nvPr>
            <p:ph idx="1"/>
          </p:nvPr>
        </p:nvSpPr>
        <p:spPr>
          <a:xfrm>
            <a:off x="160421" y="1825625"/>
            <a:ext cx="11193379" cy="4351338"/>
          </a:xfrm>
        </p:spPr>
        <p:txBody>
          <a:bodyPr>
            <a:normAutofit/>
          </a:bodyPr>
          <a:lstStyle/>
          <a:p>
            <a:pPr fontAlgn="base"/>
            <a:r>
              <a:rPr lang="en-US" dirty="0"/>
              <a:t>Summary: </a:t>
            </a:r>
          </a:p>
          <a:p>
            <a:pPr lvl="1" fontAlgn="base"/>
            <a:r>
              <a:rPr lang="en-US" dirty="0"/>
              <a:t>Diffuse, progressive sensory disorder for 5 months (arms &gt;legs)</a:t>
            </a:r>
          </a:p>
          <a:p>
            <a:pPr lvl="1" fontAlgn="base"/>
            <a:r>
              <a:rPr lang="en-US" dirty="0"/>
              <a:t>Tightness, pins and needles (</a:t>
            </a:r>
            <a:r>
              <a:rPr lang="en-US" dirty="0" err="1"/>
              <a:t>paresthesias</a:t>
            </a:r>
            <a:r>
              <a:rPr lang="en-US" dirty="0"/>
              <a:t>), “shooting pains”: </a:t>
            </a:r>
            <a:r>
              <a:rPr lang="en-US" b="1" dirty="0"/>
              <a:t>positive sensory symptoms</a:t>
            </a:r>
            <a:r>
              <a:rPr lang="en-US" dirty="0"/>
              <a:t> (spontaneous discharges from sensory nerves)</a:t>
            </a:r>
          </a:p>
          <a:p>
            <a:pPr lvl="1" fontAlgn="base"/>
            <a:r>
              <a:rPr lang="en-US" dirty="0"/>
              <a:t>Loss of feeling in hands and feet, inability to recognize objects by feel, diminished dexterity, poor balance: </a:t>
            </a:r>
            <a:r>
              <a:rPr lang="en-US" b="1" dirty="0"/>
              <a:t>negative sensory symptoms </a:t>
            </a:r>
            <a:r>
              <a:rPr lang="en-US" dirty="0"/>
              <a:t>(loss of sensory-nerve function)</a:t>
            </a:r>
          </a:p>
        </p:txBody>
      </p:sp>
      <p:sp>
        <p:nvSpPr>
          <p:cNvPr id="4" name="TextBox 3"/>
          <p:cNvSpPr txBox="1"/>
          <p:nvPr/>
        </p:nvSpPr>
        <p:spPr>
          <a:xfrm>
            <a:off x="8976360" y="6297216"/>
            <a:ext cx="3023969" cy="369332"/>
          </a:xfrm>
          <a:prstGeom prst="rect">
            <a:avLst/>
          </a:prstGeom>
          <a:noFill/>
        </p:spPr>
        <p:txBody>
          <a:bodyPr wrap="none" rtlCol="0">
            <a:spAutoFit/>
          </a:bodyPr>
          <a:lstStyle/>
          <a:p>
            <a:r>
              <a:rPr lang="en-US" dirty="0"/>
              <a:t>Chad et al, N </a:t>
            </a:r>
            <a:r>
              <a:rPr lang="en-US" dirty="0" err="1"/>
              <a:t>Engl</a:t>
            </a:r>
            <a:r>
              <a:rPr lang="en-US" dirty="0"/>
              <a:t> J Med, 2011</a:t>
            </a:r>
          </a:p>
        </p:txBody>
      </p:sp>
    </p:spTree>
    <p:extLst>
      <p:ext uri="{BB962C8B-B14F-4D97-AF65-F5344CB8AC3E}">
        <p14:creationId xmlns:p14="http://schemas.microsoft.com/office/powerpoint/2010/main" val="368696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2063750" y="2420938"/>
            <a:ext cx="8229600" cy="2476500"/>
          </a:xfrm>
        </p:spPr>
        <p:txBody>
          <a:bodyPr/>
          <a:lstStyle/>
          <a:p>
            <a:pPr eaLnBrk="1" hangingPunct="1"/>
            <a:r>
              <a:rPr lang="el-GR" altLang="el-GR" sz="5400" dirty="0"/>
              <a:t>1) </a:t>
            </a:r>
            <a:r>
              <a:rPr lang="en-US" altLang="el-GR" sz="5400" b="1" dirty="0"/>
              <a:t>Where is the lesion</a:t>
            </a:r>
            <a:r>
              <a:rPr lang="en-US" altLang="el-GR" sz="5400" dirty="0"/>
              <a:t>?</a:t>
            </a:r>
            <a:endParaRPr lang="el-GR" altLang="el-GR" sz="5400" dirty="0"/>
          </a:p>
          <a:p>
            <a:pPr eaLnBrk="1" hangingPunct="1"/>
            <a:r>
              <a:rPr lang="el-GR" altLang="el-GR" sz="5400" dirty="0"/>
              <a:t>2) </a:t>
            </a:r>
            <a:r>
              <a:rPr lang="en-US" altLang="el-GR" sz="5400" b="1" dirty="0"/>
              <a:t>What is the lesion?</a:t>
            </a:r>
            <a:endParaRPr lang="en-US" altLang="el-GR" sz="5400" dirty="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788" y="4724400"/>
            <a:ext cx="2843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0"/>
            <a:ext cx="12192000" cy="1325563"/>
          </a:xfrm>
        </p:spPr>
        <p:txBody>
          <a:bodyPr>
            <a:normAutofit/>
          </a:bodyPr>
          <a:lstStyle/>
          <a:p>
            <a:pPr algn="ctr"/>
            <a:r>
              <a:rPr lang="en-US" sz="3600" dirty="0"/>
              <a:t>A 52-year-old woman with asymmetric sensory loss and </a:t>
            </a:r>
            <a:r>
              <a:rPr lang="en-US" sz="3600" dirty="0" err="1"/>
              <a:t>paresthesias</a:t>
            </a:r>
            <a:r>
              <a:rPr lang="en-US" sz="3600" dirty="0"/>
              <a:t> in both arms and legs and impaired dexterity</a:t>
            </a:r>
          </a:p>
        </p:txBody>
      </p:sp>
    </p:spTree>
    <p:extLst>
      <p:ext uri="{BB962C8B-B14F-4D97-AF65-F5344CB8AC3E}">
        <p14:creationId xmlns:p14="http://schemas.microsoft.com/office/powerpoint/2010/main" val="3204939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IPAMincho"/>
      </a:majorFont>
      <a:minorFont>
        <a:latin typeface="Arial"/>
        <a:ea typeface=""/>
        <a:cs typeface="IPA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3017</Words>
  <Application>Microsoft Office PowerPoint</Application>
  <PresentationFormat>Widescreen</PresentationFormat>
  <Paragraphs>270</Paragraphs>
  <Slides>54</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54</vt:i4>
      </vt:variant>
    </vt:vector>
  </HeadingPairs>
  <TitlesOfParts>
    <vt:vector size="68" baseType="lpstr">
      <vt:lpstr>Arial Unicode MS</vt:lpstr>
      <vt:lpstr>Arial</vt:lpstr>
      <vt:lpstr>Arial</vt:lpstr>
      <vt:lpstr>Calibri</vt:lpstr>
      <vt:lpstr>Calibri Light</vt:lpstr>
      <vt:lpstr>IPAMincho</vt:lpstr>
      <vt:lpstr>Times New Roman</vt:lpstr>
      <vt:lpstr>Verdana</vt:lpstr>
      <vt:lpstr>Wingdings</vt:lpstr>
      <vt:lpstr>Office Theme</vt:lpstr>
      <vt:lpstr>1_Office Theme</vt:lpstr>
      <vt:lpstr>Default Design</vt:lpstr>
      <vt:lpstr>2_Office Theme</vt:lpstr>
      <vt:lpstr>3_Office Theme</vt:lpstr>
      <vt:lpstr>Η περιφερική πολυνευροπάθεια στα Ρευματικά νοσήματα – διαγνωστική και θεραπευτική προσέγγιση</vt:lpstr>
      <vt:lpstr>PowerPoint Presentation</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PowerPoint Presentation</vt:lpstr>
      <vt:lpstr>PowerPoint Presentation</vt:lpstr>
      <vt:lpstr>PowerPoint Presentation</vt:lpstr>
      <vt:lpstr>PowerPoint Presentation</vt:lpstr>
      <vt:lpstr>PowerPoint Presentation</vt:lpstr>
      <vt:lpstr>Chad DA et al. N Engl J Med 2011;364:1856-1865.</vt:lpstr>
      <vt:lpstr>PowerPoint Presentation</vt:lpstr>
      <vt:lpstr>A 52-year-old woman with asymmetric sensory loss and paresthesias in both arms and legs and impaired dexterity</vt:lpstr>
      <vt:lpstr>Electrophysiological testing</vt:lpstr>
      <vt:lpstr>PowerPoint Presentation</vt:lpstr>
      <vt:lpstr>A 52-year-old woman with asymmetric sensory loss and paresthesias in both arms and legs and impaired dexterity</vt:lpstr>
      <vt:lpstr>Neuroimaging studies</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52-year-old woman with asymmetric sensory loss and paresthesias in both arms and legs and impaired dexterity</vt:lpstr>
      <vt:lpstr>A 27-Year-Old Woman with Pain and Swelling of the Legs</vt:lpstr>
      <vt:lpstr>A 27-Year-Old Woman with Pain and Swelling of the Legs</vt:lpstr>
      <vt:lpstr>A 27-Year-Old Woman with Pain and Swelling of the Legs</vt:lpstr>
      <vt:lpstr>A 27-Year-Old Woman with Pain and Swelling of the Legs</vt:lpstr>
      <vt:lpstr>A 27-Year-Old Woman with Pain and Swelling of the Legs</vt:lpstr>
      <vt:lpstr>A 27-Year-Old Woman with Pain and Swelling of the Legs</vt:lpstr>
      <vt:lpstr>A 27-Year-Old Woman with Pain and Swelling of the Legs</vt:lpstr>
      <vt:lpstr>A 27-Year-Old Woman with Pain and Swelling of the Legs</vt:lpstr>
      <vt:lpstr>A 27-Year-Old Woman with Pain and Swelling of the Legs</vt:lpstr>
      <vt:lpstr>Vallat J et al. N Engl J Med 2007;356:1252-1259.</vt:lpstr>
      <vt:lpstr>A 27-Year-Old Woman with Pain and Swelling of the Legs</vt:lpstr>
      <vt:lpstr>PowerPoint Presentation</vt:lpstr>
      <vt:lpstr>Pathological processes affecting peripheral nerves</vt:lpstr>
      <vt:lpstr>2. Axonal degeneration</vt:lpstr>
      <vt:lpstr>PowerPoint Presentation</vt:lpstr>
      <vt:lpstr>PowerPoint Presentation</vt:lpstr>
      <vt:lpstr>PowerPoint Presentation</vt:lpstr>
      <vt:lpstr>Connective tissue diseases and peripheral neuropathies</vt:lpstr>
      <vt:lpstr>Rheumatoid arthritis</vt:lpstr>
      <vt:lpstr>Rheumatoid arthritis</vt:lpstr>
      <vt:lpstr>Rheumatoid arthritis</vt:lpstr>
      <vt:lpstr>Systemic Lupus Erythematosus</vt:lpstr>
      <vt:lpstr>Sjögren Syndrome</vt:lpstr>
      <vt:lpstr>Sjögren Syndrome</vt:lpstr>
      <vt:lpstr>Sjögren Syndrome</vt:lpstr>
      <vt:lpstr>Conclusions</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Επιπτώσεις της χημειοθεραπείας στις νοητικές λειτουργίες</dc:title>
  <dc:creator>Ioannis Zaganas</dc:creator>
  <cp:lastModifiedBy>Ioannis Zaganas</cp:lastModifiedBy>
  <cp:revision>81</cp:revision>
  <dcterms:created xsi:type="dcterms:W3CDTF">2016-10-09T07:01:21Z</dcterms:created>
  <dcterms:modified xsi:type="dcterms:W3CDTF">2016-10-29T06:42:01Z</dcterms:modified>
</cp:coreProperties>
</file>