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1" r:id="rId1"/>
  </p:sldMasterIdLst>
  <p:notesMasterIdLst>
    <p:notesMasterId r:id="rId34"/>
  </p:notesMasterIdLst>
  <p:sldIdLst>
    <p:sldId id="256" r:id="rId2"/>
    <p:sldId id="279" r:id="rId3"/>
    <p:sldId id="280" r:id="rId4"/>
    <p:sldId id="281" r:id="rId5"/>
    <p:sldId id="262" r:id="rId6"/>
    <p:sldId id="282" r:id="rId7"/>
    <p:sldId id="259" r:id="rId8"/>
    <p:sldId id="290" r:id="rId9"/>
    <p:sldId id="261" r:id="rId10"/>
    <p:sldId id="263" r:id="rId11"/>
    <p:sldId id="265" r:id="rId12"/>
    <p:sldId id="266" r:id="rId13"/>
    <p:sldId id="268" r:id="rId14"/>
    <p:sldId id="267" r:id="rId15"/>
    <p:sldId id="283" r:id="rId16"/>
    <p:sldId id="284" r:id="rId17"/>
    <p:sldId id="289" r:id="rId18"/>
    <p:sldId id="270" r:id="rId19"/>
    <p:sldId id="271" r:id="rId20"/>
    <p:sldId id="272" r:id="rId21"/>
    <p:sldId id="285" r:id="rId22"/>
    <p:sldId id="273" r:id="rId23"/>
    <p:sldId id="274" r:id="rId24"/>
    <p:sldId id="275" r:id="rId25"/>
    <p:sldId id="276" r:id="rId26"/>
    <p:sldId id="277" r:id="rId27"/>
    <p:sldId id="278" r:id="rId28"/>
    <p:sldId id="291" r:id="rId29"/>
    <p:sldId id="286" r:id="rId30"/>
    <p:sldId id="287" r:id="rId31"/>
    <p:sldId id="288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  <a:srgbClr val="0096FF"/>
    <a:srgbClr val="0432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528"/>
    <p:restoredTop sz="84691"/>
  </p:normalViewPr>
  <p:slideViewPr>
    <p:cSldViewPr snapToGrid="0" snapToObjects="1">
      <p:cViewPr varScale="1">
        <p:scale>
          <a:sx n="63" d="100"/>
          <a:sy n="63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34893161231299"/>
          <c:y val="1.9955526392534301E-2"/>
          <c:w val="0.63506055083633395"/>
          <c:h val="0.633534849810439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80000"/>
                      <a:lumOff val="2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80000"/>
                      <a:lumOff val="2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lumMod val="80000"/>
                      <a:lumOff val="2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lumMod val="80000"/>
                      <a:lumOff val="2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lumMod val="80000"/>
                      <a:lumOff val="2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lumMod val="80000"/>
                      <a:lumOff val="2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8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8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8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8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lumMod val="8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lumMod val="8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lumMod val="8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lumMod val="8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lumMod val="8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lumMod val="8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3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lumMod val="8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lumMod val="8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cat>
            <c:strRef>
              <c:f>Sheet1!$A$2:$A$25</c:f>
              <c:strCache>
                <c:ptCount val="24"/>
                <c:pt idx="0">
                  <c:v>Ηνωμένο Βασίλειο</c:v>
                </c:pt>
                <c:pt idx="1">
                  <c:v>Ελβετία</c:v>
                </c:pt>
                <c:pt idx="2">
                  <c:v>Σουηδία</c:v>
                </c:pt>
                <c:pt idx="3">
                  <c:v>Ισπανία</c:v>
                </c:pt>
                <c:pt idx="4">
                  <c:v>Σλοβακία</c:v>
                </c:pt>
                <c:pt idx="5">
                  <c:v>Σερβία</c:v>
                </c:pt>
                <c:pt idx="6">
                  <c:v>Νορβηγία</c:v>
                </c:pt>
                <c:pt idx="7">
                  <c:v>Ολλανδία</c:v>
                </c:pt>
                <c:pt idx="8">
                  <c:v>Λιθουανία</c:v>
                </c:pt>
                <c:pt idx="9">
                  <c:v>Λετονία</c:v>
                </c:pt>
                <c:pt idx="10">
                  <c:v>Ιταλία</c:v>
                </c:pt>
                <c:pt idx="11">
                  <c:v>Ελλάδα και Κύπρος</c:v>
                </c:pt>
                <c:pt idx="12">
                  <c:v>Γερμανία</c:v>
                </c:pt>
                <c:pt idx="13">
                  <c:v>Ιρλανδία</c:v>
                </c:pt>
                <c:pt idx="14">
                  <c:v>Φινλανδία</c:v>
                </c:pt>
                <c:pt idx="15">
                  <c:v>Γαλλία</c:v>
                </c:pt>
                <c:pt idx="16">
                  <c:v>Δανία</c:v>
                </c:pt>
                <c:pt idx="17">
                  <c:v>Τσεχία</c:v>
                </c:pt>
                <c:pt idx="18">
                  <c:v>Βοσνία Ερζεγοβίνη</c:v>
                </c:pt>
                <c:pt idx="19">
                  <c:v>Βέλγιο</c:v>
                </c:pt>
                <c:pt idx="20">
                  <c:v>Αυστρία</c:v>
                </c:pt>
                <c:pt idx="21">
                  <c:v>Αζερμπαϊτζάν</c:v>
                </c:pt>
                <c:pt idx="22">
                  <c:v>Ανδόρα</c:v>
                </c:pt>
                <c:pt idx="23">
                  <c:v>Άλλη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33</c:v>
                </c:pt>
                <c:pt idx="1">
                  <c:v>1</c:v>
                </c:pt>
                <c:pt idx="2">
                  <c:v>18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7</c:v>
                </c:pt>
                <c:pt idx="9">
                  <c:v>1</c:v>
                </c:pt>
                <c:pt idx="10">
                  <c:v>2</c:v>
                </c:pt>
                <c:pt idx="11">
                  <c:v>111</c:v>
                </c:pt>
                <c:pt idx="12">
                  <c:v>50</c:v>
                </c:pt>
                <c:pt idx="13">
                  <c:v>7</c:v>
                </c:pt>
                <c:pt idx="14">
                  <c:v>1</c:v>
                </c:pt>
                <c:pt idx="15">
                  <c:v>42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4</c:v>
                </c:pt>
                <c:pt idx="20">
                  <c:v>2</c:v>
                </c:pt>
                <c:pt idx="21">
                  <c:v>1</c:v>
                </c:pt>
                <c:pt idx="22">
                  <c:v>3</c:v>
                </c:pt>
                <c:pt idx="2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9075527616361E-2"/>
          <c:y val="0.68390726159230097"/>
          <c:w val="0.94162163284086997"/>
          <c:h val="0.30127792359288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effectLst>
                <a:outerShdw dist="50800" sx="1000" sy="1000" algn="ctr" rotWithShape="0">
                  <a:srgbClr val="000000"/>
                </a:outerShdw>
                <a:reflection endPos="0" dir="5400000" sy="-100000" algn="bl" rotWithShape="0"/>
              </a:effectLst>
              <a:latin typeface="Verdana" charset="0"/>
              <a:ea typeface="Verdana" charset="0"/>
              <a:cs typeface="Verdana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Θηλασμός μετά από κάθε εγκυμοσύνη</c:v>
                </c:pt>
                <c:pt idx="1">
                  <c:v>Δε θήλασε λόγω φαρμάκων</c:v>
                </c:pt>
                <c:pt idx="2">
                  <c:v>Δε θήλασε λόγω συμβουλής άλλου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198</c:v>
                </c:pt>
                <c:pt idx="1">
                  <c:v>77</c:v>
                </c:pt>
                <c:pt idx="2">
                  <c:v>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Θηλασμός μετά από κάθε εγκυμοσύνη</c:v>
                </c:pt>
                <c:pt idx="1">
                  <c:v>Δε θήλασε λόγω φαρμάκων</c:v>
                </c:pt>
                <c:pt idx="2">
                  <c:v>Δε θήλασε λόγω συμβουλής άλλου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117</c:v>
                </c:pt>
                <c:pt idx="1">
                  <c:v>202</c:v>
                </c:pt>
                <c:pt idx="2">
                  <c:v>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141776"/>
        <c:axId val="226142336"/>
      </c:barChart>
      <c:catAx>
        <c:axId val="226141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6142336"/>
        <c:crosses val="autoZero"/>
        <c:auto val="1"/>
        <c:lblAlgn val="ctr"/>
        <c:lblOffset val="100"/>
        <c:noMultiLvlLbl val="0"/>
      </c:catAx>
      <c:valAx>
        <c:axId val="226142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614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Διάρκεια Θηλασμού</c:v>
                </c:pt>
              </c:strCache>
            </c:strRef>
          </c:tx>
          <c:spPr>
            <a:solidFill>
              <a:srgbClr val="011893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11893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432FF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0096FF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76D6FF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cat>
            <c:strRef>
              <c:f>Sheet1!$A$2:$A$6</c:f>
              <c:strCache>
                <c:ptCount val="5"/>
                <c:pt idx="0">
                  <c:v>Καθόλου</c:v>
                </c:pt>
                <c:pt idx="1">
                  <c:v>40 μέρες</c:v>
                </c:pt>
                <c:pt idx="2">
                  <c:v>&lt; 6 μήνες</c:v>
                </c:pt>
                <c:pt idx="3">
                  <c:v>6 μήνες</c:v>
                </c:pt>
                <c:pt idx="4">
                  <c:v>&gt; 6 μήνες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79</c:v>
                </c:pt>
                <c:pt idx="1">
                  <c:v>72</c:v>
                </c:pt>
                <c:pt idx="2">
                  <c:v>59</c:v>
                </c:pt>
                <c:pt idx="3">
                  <c:v>37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26145136"/>
        <c:axId val="226144576"/>
      </c:barChart>
      <c:valAx>
        <c:axId val="22614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6145136"/>
        <c:crosses val="autoZero"/>
        <c:crossBetween val="between"/>
      </c:valAx>
      <c:catAx>
        <c:axId val="22614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6144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61904761904798E-2"/>
          <c:y val="2.9069767441860499E-2"/>
          <c:w val="0.42195767195767198"/>
          <c:h val="0.927325581395349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Διακοπή Θηλασμού Λόγω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2932669130644399E-2"/>
                  <c:y val="0.13377813905118999"/>
                </c:manualLayout>
              </c:layout>
              <c:tx>
                <c:rich>
                  <a:bodyPr/>
                  <a:lstStyle/>
                  <a:p>
                    <a:fld id="{3BFBC528-15E6-1347-B43F-422F4D2D6ACC}" type="PERCENTAGE">
                      <a:rPr lang="en-US" sz="1600" baseline="0" smtClean="0">
                        <a:latin typeface="Verdana" charset="0"/>
                        <a:ea typeface="Verdana" charset="0"/>
                        <a:cs typeface="Verdana" charset="0"/>
                      </a:rPr>
                      <a:pPr/>
                      <a:t>[PERCENTAGE]</a:t>
                    </a:fld>
                    <a:endParaRPr lang="el-G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6F6211-EA8F-874A-80BB-9A1954F84422}" type="PERCENTAGE">
                      <a:rPr lang="en-US" sz="1600" baseline="0" smtClean="0">
                        <a:latin typeface="Verdana" charset="0"/>
                        <a:ea typeface="Verdana" charset="0"/>
                        <a:cs typeface="Verdana" charset="0"/>
                      </a:rPr>
                      <a:pPr/>
                      <a:t>[PERCENTAGE]</a:t>
                    </a:fld>
                    <a:endParaRPr lang="el-GR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9B9E4D3-7106-CC41-B996-118691855170}" type="PERCENTAGE">
                      <a:rPr lang="en-US" sz="1600" baseline="0" smtClean="0">
                        <a:latin typeface="Verdana" charset="0"/>
                        <a:ea typeface="Verdana" charset="0"/>
                        <a:cs typeface="Verdana" charset="0"/>
                      </a:rPr>
                      <a:pPr/>
                      <a:t>[PERCENTAGE]</a:t>
                    </a:fld>
                    <a:endParaRPr lang="el-GR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7AFEED-E93C-7A4A-807D-C8A656650AFD}" type="PERCENTAGE">
                      <a:rPr lang="en-US" sz="1600" baseline="0" smtClean="0">
                        <a:latin typeface="Verdana" charset="0"/>
                        <a:ea typeface="Verdana" charset="0"/>
                        <a:cs typeface="Verdana" charset="0"/>
                      </a:rPr>
                      <a:pPr/>
                      <a:t>[PERCENTAGE]</a:t>
                    </a:fld>
                    <a:endParaRPr lang="el-GR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8.9912522095452294E-2"/>
                  <c:y val="-0.108956318831364"/>
                </c:manualLayout>
              </c:layout>
              <c:tx>
                <c:rich>
                  <a:bodyPr/>
                  <a:lstStyle/>
                  <a:p>
                    <a:fld id="{5E25B71E-2D4F-2946-AED2-50F06D28E0E7}" type="PERCENTAGE">
                      <a:rPr lang="en-US" sz="1600" baseline="0" smtClean="0">
                        <a:latin typeface="Verdana" charset="0"/>
                        <a:ea typeface="Verdana" charset="0"/>
                        <a:cs typeface="Verdana" charset="0"/>
                      </a:rPr>
                      <a:pPr/>
                      <a:t>[PERCENTAGE]</a:t>
                    </a:fld>
                    <a:endParaRPr lang="el-G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Φάρμακα</c:v>
                </c:pt>
                <c:pt idx="1">
                  <c:v>Εργασία</c:v>
                </c:pt>
                <c:pt idx="2">
                  <c:v>Συμβουλή Ειδικού</c:v>
                </c:pt>
                <c:pt idx="3">
                  <c:v>Αδιαθεσία</c:v>
                </c:pt>
                <c:pt idx="4">
                  <c:v>Άλλο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</c:v>
                </c:pt>
                <c:pt idx="1">
                  <c:v>30</c:v>
                </c:pt>
                <c:pt idx="2">
                  <c:v>9</c:v>
                </c:pt>
                <c:pt idx="3">
                  <c:v>28</c:v>
                </c:pt>
                <c:pt idx="4">
                  <c:v>117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455347099469705"/>
          <c:y val="0.18870968940244401"/>
          <c:w val="0.231760304515507"/>
          <c:h val="0.64217968263777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Σε ποιον απευθύνονται οι έγκυες γυναίκες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Ρευματολόγο</c:v>
                </c:pt>
                <c:pt idx="1">
                  <c:v>Γυναικολόγο</c:v>
                </c:pt>
                <c:pt idx="2">
                  <c:v>Παιδίατρο</c:v>
                </c:pt>
                <c:pt idx="3">
                  <c:v>Άλλο Ειδικό</c:v>
                </c:pt>
                <c:pt idx="4">
                  <c:v>Προσωπική Έρευνα</c:v>
                </c:pt>
                <c:pt idx="5">
                  <c:v>Πουθενά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175</c:v>
                </c:pt>
                <c:pt idx="1">
                  <c:v>137</c:v>
                </c:pt>
                <c:pt idx="2">
                  <c:v>31</c:v>
                </c:pt>
                <c:pt idx="3">
                  <c:v>72</c:v>
                </c:pt>
                <c:pt idx="4">
                  <c:v>59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697248"/>
        <c:axId val="226697808"/>
      </c:barChart>
      <c:catAx>
        <c:axId val="22669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6697808"/>
        <c:crosses val="autoZero"/>
        <c:auto val="1"/>
        <c:lblAlgn val="ctr"/>
        <c:lblOffset val="100"/>
        <c:noMultiLvlLbl val="0"/>
      </c:catAx>
      <c:valAx>
        <c:axId val="22669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669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Ένιωσαν Ανασφάλεια για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Εξέλιξη της ρευματοπάθειας</c:v>
                </c:pt>
                <c:pt idx="1">
                  <c:v>Προσπάθειες Σύλληψης</c:v>
                </c:pt>
                <c:pt idx="2">
                  <c:v>Εξέλιξη της εγκυμοσύνης</c:v>
                </c:pt>
                <c:pt idx="3">
                  <c:v>Υγεία του παιδιού</c:v>
                </c:pt>
                <c:pt idx="4">
                  <c:v>Μετέπειτα φροντίδα του παιδού</c:v>
                </c:pt>
                <c:pt idx="5">
                  <c:v>Ιατρική Υποστήριξη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152</c:v>
                </c:pt>
                <c:pt idx="1">
                  <c:v>122</c:v>
                </c:pt>
                <c:pt idx="2">
                  <c:v>173</c:v>
                </c:pt>
                <c:pt idx="3">
                  <c:v>191</c:v>
                </c:pt>
                <c:pt idx="4">
                  <c:v>175</c:v>
                </c:pt>
                <c:pt idx="5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700048"/>
        <c:axId val="226700608"/>
      </c:barChart>
      <c:catAx>
        <c:axId val="22670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6700608"/>
        <c:crosses val="autoZero"/>
        <c:auto val="1"/>
        <c:lblAlgn val="ctr"/>
        <c:lblOffset val="100"/>
        <c:noMultiLvlLbl val="0"/>
      </c:catAx>
      <c:valAx>
        <c:axId val="22670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670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Ικανοποιήση για την Ενημέρωση που έλαβαν από τους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 (καθόλου)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(πολύ)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47</c:v>
                </c:pt>
                <c:pt idx="2">
                  <c:v>88</c:v>
                </c:pt>
                <c:pt idx="3">
                  <c:v>93</c:v>
                </c:pt>
                <c:pt idx="4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371072"/>
        <c:axId val="227371632"/>
      </c:barChart>
      <c:catAx>
        <c:axId val="22737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7371632"/>
        <c:crosses val="autoZero"/>
        <c:auto val="1"/>
        <c:lblAlgn val="ctr"/>
        <c:lblOffset val="100"/>
        <c:noMultiLvlLbl val="0"/>
      </c:catAx>
      <c:valAx>
        <c:axId val="22737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737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Δεχτήκατε αμφιλεγόμενες πληροφορίες από τους ιατρούς σας</c:v>
                </c:pt>
                <c:pt idx="1">
                  <c:v>Χρειαστήκατε περισσότερες πληροφορίες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160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Δεχτήκατε αμφιλεγόμενες πληροφορίες από τους ιατρούς σας</c:v>
                </c:pt>
                <c:pt idx="1">
                  <c:v>Χρειαστήκατε περισσότερες πληροφορίες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204</c:v>
                </c:pt>
                <c:pt idx="1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7374432"/>
        <c:axId val="227374992"/>
      </c:barChart>
      <c:catAx>
        <c:axId val="22737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7374992"/>
        <c:crosses val="autoZero"/>
        <c:auto val="1"/>
        <c:lblAlgn val="ctr"/>
        <c:lblOffset val="100"/>
        <c:noMultiLvlLbl val="0"/>
      </c:catAx>
      <c:valAx>
        <c:axId val="22737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73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Verdana" charset="0"/>
          <a:ea typeface="Verdana" charset="0"/>
          <a:cs typeface="Verdana" charset="0"/>
        </a:defRPr>
      </a:pPr>
      <a:endParaRPr lang="el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38561214234399E-2"/>
          <c:y val="0.200781114617303"/>
          <c:w val="0.49399280619124702"/>
          <c:h val="0.759375137833714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Πόσες φορές επικοινώνησε ο γυναικολόγος με το ρευματολόγο σας</c:v>
                </c:pt>
              </c:strCache>
            </c:strRef>
          </c:tx>
          <c:spPr>
            <a:effectLst>
              <a:softEdge rad="0"/>
            </a:effectLst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3597719795571001"/>
                  <c:y val="-0.210108316307313"/>
                </c:manualLayout>
              </c:layout>
              <c:tx>
                <c:rich>
                  <a:bodyPr/>
                  <a:lstStyle/>
                  <a:p>
                    <a:fld id="{37001C62-868F-5C4A-B299-55D3E92346D4}" type="PERCENTAGE">
                      <a:rPr lang="en-US" sz="1600" baseline="0" smtClean="0">
                        <a:latin typeface="Verdana" charset="0"/>
                        <a:ea typeface="Verdana" charset="0"/>
                        <a:cs typeface="Verdana" charset="0"/>
                      </a:rPr>
                      <a:pPr/>
                      <a:t>[PERCENTAGE]</a:t>
                    </a:fld>
                    <a:endParaRPr lang="el-G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0518870730743301E-2"/>
                  <c:y val="0.16060536659661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4B4A845C-0FF9-AB4C-9766-4D58FE88605F}" type="PERCENTAGE">
                      <a:rPr lang="en-US" sz="1600" baseline="0">
                        <a:latin typeface="Verdana" charset="0"/>
                        <a:ea typeface="Verdana" charset="0"/>
                        <a:cs typeface="Verdana" charset="0"/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3928459033594098E-2"/>
                  <c:y val="0.152173957174337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9E8280-6CA8-1547-9B09-DB17E49AA637}" type="PERCENTAGE">
                      <a:rPr lang="en-US" sz="2800" baseline="0" smtClean="0">
                        <a:latin typeface="Verdana" charset="0"/>
                        <a:ea typeface="Verdana" charset="0"/>
                        <a:cs typeface="Verdana" charset="0"/>
                      </a:rPr>
                      <a:pPr>
                        <a:defRPr sz="2800"/>
                      </a:pPr>
                      <a:t>[PERCENTAGE]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Καθόλου</c:v>
                </c:pt>
                <c:pt idx="1">
                  <c:v>Μία φορά</c:v>
                </c:pt>
                <c:pt idx="2">
                  <c:v>Πολλές φορές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191</c:v>
                </c:pt>
                <c:pt idx="1">
                  <c:v>34</c:v>
                </c:pt>
                <c:pt idx="2">
                  <c:v>1.4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431915941312996"/>
          <c:y val="0.39140622592235302"/>
          <c:w val="0.26746151292668502"/>
          <c:h val="0.486173998143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57299577628297E-2"/>
          <c:y val="0.168113693259273"/>
          <c:w val="0.51211607192717901"/>
          <c:h val="0.754791231941120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Αριθμός Παιδιώ σε Κάθε Οικογένεια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Verdana" charset="0"/>
                        <a:ea typeface="Verdana" charset="0"/>
                        <a:cs typeface="Verdana" charset="0"/>
                      </a:defRPr>
                    </a:pPr>
                    <a:fld id="{94CC97CC-851B-F84D-BD3F-6B857CA61599}" type="PERCENTAGE">
                      <a:rPr lang="en-US" sz="1600" baseline="0" smtClean="0">
                        <a:latin typeface="Verdana" charset="0"/>
                        <a:ea typeface="Verdana" charset="0"/>
                        <a:cs typeface="Verdana" charset="0"/>
                      </a:rPr>
                      <a:pPr>
                        <a:defRPr sz="1600">
                          <a:latin typeface="Verdana" charset="0"/>
                          <a:ea typeface="Verdana" charset="0"/>
                          <a:cs typeface="Verdana" charset="0"/>
                        </a:defRPr>
                      </a:pPr>
                      <a:t>[PERCENTAGE]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Verdana" charset="0"/>
                      <a:ea typeface="Verdana" charset="0"/>
                      <a:cs typeface="Verdana" charset="0"/>
                    </a:defRPr>
                  </a:pPr>
                  <a:endParaRPr lang="el-G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22B106-7316-A449-A8E6-CEA3CAA0BC44}" type="PERCENTAGE">
                      <a:rPr lang="en-US" sz="1600" baseline="0" smtClean="0">
                        <a:latin typeface="Verdana" charset="0"/>
                        <a:ea typeface="Verdana" charset="0"/>
                        <a:cs typeface="Verdana" charset="0"/>
                      </a:rPr>
                      <a:pPr/>
                      <a:t>[PERCENTAGE]</a:t>
                    </a:fld>
                    <a:endParaRPr lang="el-GR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F8B4386B-6527-4A41-A827-15A6DDD5B443}" type="PERCENTAGE">
                      <a:rPr lang="en-US" sz="1600" baseline="0">
                        <a:latin typeface="Verdana" charset="0"/>
                        <a:ea typeface="Verdana" charset="0"/>
                        <a:cs typeface="Verdana" charset="0"/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Μεγαλύτερος του Προσχεδιασμένου</c:v>
                </c:pt>
                <c:pt idx="1">
                  <c:v>Επιθυμητός</c:v>
                </c:pt>
                <c:pt idx="2">
                  <c:v>Μικρότερος του προσχεδιασμένου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156</c:v>
                </c:pt>
                <c:pt idx="2">
                  <c:v>117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265637129865799"/>
          <c:y val="0.21716416634362601"/>
          <c:w val="0.32931545968725701"/>
          <c:h val="0.53535171375298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Ρευματοειδής Αρθρίτιδα</c:v>
                </c:pt>
                <c:pt idx="1">
                  <c:v>Συστηματικός Ερυθηματώδης Λύκος</c:v>
                </c:pt>
                <c:pt idx="2">
                  <c:v>Αγκυλοποιητική Σπονδυλαρθρίτιδα</c:v>
                </c:pt>
                <c:pt idx="3">
                  <c:v>Ινομυαλγία</c:v>
                </c:pt>
                <c:pt idx="4">
                  <c:v>Ψωριασική Αρθρίτιδα</c:v>
                </c:pt>
                <c:pt idx="5">
                  <c:v>Σύνδρομο Sjögren</c:v>
                </c:pt>
                <c:pt idx="6">
                  <c:v>Αντιφωσφολιπιδικό Σύνδρομο</c:v>
                </c:pt>
                <c:pt idx="7">
                  <c:v>Σκληροδερμία</c:v>
                </c:pt>
                <c:pt idx="8">
                  <c:v>Αγγειίτιδα</c:v>
                </c:pt>
                <c:pt idx="9">
                  <c:v>Άλλο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167</c:v>
                </c:pt>
                <c:pt idx="1">
                  <c:v>89</c:v>
                </c:pt>
                <c:pt idx="2">
                  <c:v>73</c:v>
                </c:pt>
                <c:pt idx="3">
                  <c:v>68</c:v>
                </c:pt>
                <c:pt idx="4">
                  <c:v>50</c:v>
                </c:pt>
                <c:pt idx="5">
                  <c:v>45</c:v>
                </c:pt>
                <c:pt idx="6">
                  <c:v>35</c:v>
                </c:pt>
                <c:pt idx="7">
                  <c:v>34</c:v>
                </c:pt>
                <c:pt idx="8">
                  <c:v>28</c:v>
                </c:pt>
                <c:pt idx="9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5"/>
        <c:axId val="167187040"/>
        <c:axId val="167187600"/>
      </c:barChart>
      <c:catAx>
        <c:axId val="16718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167187600"/>
        <c:crosses val="autoZero"/>
        <c:auto val="1"/>
        <c:lblAlgn val="ctr"/>
        <c:lblOffset val="100"/>
        <c:noMultiLvlLbl val="0"/>
      </c:catAx>
      <c:valAx>
        <c:axId val="16718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718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Αναιμία</c:v>
                </c:pt>
                <c:pt idx="1">
                  <c:v>Προβλήματα Θυρεοειδούς</c:v>
                </c:pt>
                <c:pt idx="2">
                  <c:v>Υπέρταση</c:v>
                </c:pt>
                <c:pt idx="3">
                  <c:v>Ψωρίαση</c:v>
                </c:pt>
                <c:pt idx="4">
                  <c:v>Υπερχοληστερολαιμία</c:v>
                </c:pt>
                <c:pt idx="5">
                  <c:v>Αναπνευστικά Προβλήματα</c:v>
                </c:pt>
                <c:pt idx="6">
                  <c:v>Διαβήτης</c:v>
                </c:pt>
                <c:pt idx="7">
                  <c:v>Ραγοειδίτιδα/ Ιρίτιδα</c:v>
                </c:pt>
                <c:pt idx="8">
                  <c:v>Καρδιαγγειακά Προβλήαμτα</c:v>
                </c:pt>
                <c:pt idx="9">
                  <c:v>Ελκώδη Κολίτιδα</c:v>
                </c:pt>
                <c:pt idx="10">
                  <c:v>Επιληπτικές Κρίσεις</c:v>
                </c:pt>
                <c:pt idx="11">
                  <c:v>Πνευμονική Εμβολή</c:v>
                </c:pt>
                <c:pt idx="12">
                  <c:v>Τίποτα από τα παραπάνω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93</c:v>
                </c:pt>
                <c:pt idx="1">
                  <c:v>73</c:v>
                </c:pt>
                <c:pt idx="2">
                  <c:v>66</c:v>
                </c:pt>
                <c:pt idx="3">
                  <c:v>57</c:v>
                </c:pt>
                <c:pt idx="4">
                  <c:v>45</c:v>
                </c:pt>
                <c:pt idx="5">
                  <c:v>41</c:v>
                </c:pt>
                <c:pt idx="6">
                  <c:v>37</c:v>
                </c:pt>
                <c:pt idx="7">
                  <c:v>35</c:v>
                </c:pt>
                <c:pt idx="8">
                  <c:v>32</c:v>
                </c:pt>
                <c:pt idx="9">
                  <c:v>15</c:v>
                </c:pt>
                <c:pt idx="10">
                  <c:v>8</c:v>
                </c:pt>
                <c:pt idx="11">
                  <c:v>6</c:v>
                </c:pt>
                <c:pt idx="12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189840"/>
        <c:axId val="167190400"/>
      </c:barChart>
      <c:catAx>
        <c:axId val="167189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167190400"/>
        <c:crosses val="autoZero"/>
        <c:auto val="1"/>
        <c:lblAlgn val="r"/>
        <c:lblOffset val="100"/>
        <c:noMultiLvlLbl val="0"/>
      </c:catAx>
      <c:valAx>
        <c:axId val="16719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718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Ακανόνιστους Κύκλους Περιόδου</c:v>
                </c:pt>
                <c:pt idx="1">
                  <c:v>Μητρορραγίες- Μηνορραγίες</c:v>
                </c:pt>
                <c:pt idx="2">
                  <c:v>Ινομοιώματα</c:v>
                </c:pt>
                <c:pt idx="3">
                  <c:v>Πολυκυστικές Ωοθήκες</c:v>
                </c:pt>
                <c:pt idx="4">
                  <c:v>Κυστικά Μορφώματα</c:v>
                </c:pt>
                <c:pt idx="5">
                  <c:v>Πολύποδες Τραχήλου/ Ενδομητρίου</c:v>
                </c:pt>
                <c:pt idx="6">
                  <c:v>Φλεγμονές</c:v>
                </c:pt>
                <c:pt idx="7">
                  <c:v>Ενδομητριωσικές Εστίες εκτός Ωοθηκών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120</c:v>
                </c:pt>
                <c:pt idx="1">
                  <c:v>76</c:v>
                </c:pt>
                <c:pt idx="2">
                  <c:v>41</c:v>
                </c:pt>
                <c:pt idx="3">
                  <c:v>40</c:v>
                </c:pt>
                <c:pt idx="4">
                  <c:v>39</c:v>
                </c:pt>
                <c:pt idx="5">
                  <c:v>30</c:v>
                </c:pt>
                <c:pt idx="6">
                  <c:v>29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5373248"/>
        <c:axId val="225373808"/>
      </c:barChart>
      <c:catAx>
        <c:axId val="22537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5373808"/>
        <c:crosses val="autoZero"/>
        <c:auto val="1"/>
        <c:lblAlgn val="ctr"/>
        <c:lblOffset val="100"/>
        <c:noMultiLvlLbl val="0"/>
      </c:catAx>
      <c:valAx>
        <c:axId val="22537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537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9900619218699"/>
          <c:y val="2.51861166440451E-2"/>
          <c:w val="0.64512819594614801"/>
          <c:h val="0.664570344915847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Κανενα παιδί</c:v>
                </c:pt>
                <c:pt idx="1">
                  <c:v>Ένα παιδί</c:v>
                </c:pt>
                <c:pt idx="2">
                  <c:v>Δύο παιδιά</c:v>
                </c:pt>
                <c:pt idx="3">
                  <c:v>Παραπάνω από δύο παιδιά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109</c:v>
                </c:pt>
                <c:pt idx="2">
                  <c:v>140</c:v>
                </c:pt>
                <c:pt idx="3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158474122773"/>
          <c:y val="0.74701015278771699"/>
          <c:w val="0.62680873021940198"/>
          <c:h val="0.22982406267802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Διακοπή Κύησης για Ιατρικούς Λόγους</c:v>
                </c:pt>
                <c:pt idx="1">
                  <c:v>Αποβολή &gt;3 μήνες</c:v>
                </c:pt>
                <c:pt idx="2">
                  <c:v>Εξωμήτριο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44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Διακοπή Κύησης για Ιατρικούς Λόγους</c:v>
                </c:pt>
                <c:pt idx="1">
                  <c:v>Αποβολή &gt;3 μήνες</c:v>
                </c:pt>
                <c:pt idx="2">
                  <c:v>Εξωμήτριο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316</c:v>
                </c:pt>
                <c:pt idx="1">
                  <c:v>302</c:v>
                </c:pt>
                <c:pt idx="2">
                  <c:v>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378848"/>
        <c:axId val="225379408"/>
      </c:barChart>
      <c:catAx>
        <c:axId val="22537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5379408"/>
        <c:crosses val="autoZero"/>
        <c:auto val="1"/>
        <c:lblAlgn val="ctr"/>
        <c:lblOffset val="100"/>
        <c:noMultiLvlLbl val="0"/>
      </c:catAx>
      <c:valAx>
        <c:axId val="22537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537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Πρόωρος Τοκετός</c:v>
                </c:pt>
                <c:pt idx="1">
                  <c:v>Κεφαλαλγίες</c:v>
                </c:pt>
                <c:pt idx="2">
                  <c:v>Νεογνό Υπολειπόμενης Ανάπτυξης</c:v>
                </c:pt>
                <c:pt idx="3">
                  <c:v>Πρωτεΐνη ή Λεύκωμα στα Ούρα</c:v>
                </c:pt>
                <c:pt idx="4">
                  <c:v>Προεκλαμψία</c:v>
                </c:pt>
                <c:pt idx="5">
                  <c:v>Προβλήματα με τον Πλακούντα</c:v>
                </c:pt>
                <c:pt idx="6">
                  <c:v>Διαβήτης Κύησης</c:v>
                </c:pt>
                <c:pt idx="7">
                  <c:v>Χαμηλό Αμνιακό Υγρό</c:v>
                </c:pt>
                <c:pt idx="8">
                  <c:v>Προβλήματα με την Καρδιά του Εμβρύου</c:v>
                </c:pt>
                <c:pt idx="9">
                  <c:v>Προβλήματα με το Συκώτι</c:v>
                </c:pt>
                <c:pt idx="10">
                  <c:v>Καρδιαγγειακά Προβλήματα</c:v>
                </c:pt>
                <c:pt idx="11">
                  <c:v>Επεισόδια Θρομβώσεων</c:v>
                </c:pt>
                <c:pt idx="12">
                  <c:v>Αιμολυτική Αναιμία</c:v>
                </c:pt>
                <c:pt idx="13">
                  <c:v>Πνευμονική Υπέρταση</c:v>
                </c:pt>
                <c:pt idx="14">
                  <c:v>Επιληπτικές Κρίσεις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114</c:v>
                </c:pt>
                <c:pt idx="1">
                  <c:v>73</c:v>
                </c:pt>
                <c:pt idx="2">
                  <c:v>58</c:v>
                </c:pt>
                <c:pt idx="3">
                  <c:v>49</c:v>
                </c:pt>
                <c:pt idx="4">
                  <c:v>45</c:v>
                </c:pt>
                <c:pt idx="5">
                  <c:v>26</c:v>
                </c:pt>
                <c:pt idx="6">
                  <c:v>25</c:v>
                </c:pt>
                <c:pt idx="7">
                  <c:v>22</c:v>
                </c:pt>
                <c:pt idx="8">
                  <c:v>13</c:v>
                </c:pt>
                <c:pt idx="9">
                  <c:v>13</c:v>
                </c:pt>
                <c:pt idx="10">
                  <c:v>12</c:v>
                </c:pt>
                <c:pt idx="11">
                  <c:v>10</c:v>
                </c:pt>
                <c:pt idx="12">
                  <c:v>8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5804000"/>
        <c:axId val="225804560"/>
      </c:barChart>
      <c:catAx>
        <c:axId val="22580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5804560"/>
        <c:crosses val="autoZero"/>
        <c:auto val="1"/>
        <c:lblAlgn val="ctr"/>
        <c:lblOffset val="100"/>
        <c:noMultiLvlLbl val="0"/>
      </c:catAx>
      <c:valAx>
        <c:axId val="225804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580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Αυτόματη Σύλληψη</c:v>
                </c:pt>
                <c:pt idx="1">
                  <c:v>Υποβοηθούμενη Αναπαραγωγή</c:v>
                </c:pt>
                <c:pt idx="2">
                  <c:v>Βοήθεια στην 1η εγκυμοσύνη</c:v>
                </c:pt>
                <c:pt idx="3">
                  <c:v>Βοήθεια στη 2η εγκυμοσύνη</c:v>
                </c:pt>
                <c:pt idx="4">
                  <c:v>Βοήθεια στη 3η εγκυμοσύνη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225</c:v>
                </c:pt>
                <c:pt idx="1">
                  <c:v>157</c:v>
                </c:pt>
                <c:pt idx="2">
                  <c:v>97</c:v>
                </c:pt>
                <c:pt idx="3">
                  <c:v>51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5806800"/>
        <c:axId val="225807360"/>
      </c:barChart>
      <c:catAx>
        <c:axId val="22580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5807360"/>
        <c:crosses val="autoZero"/>
        <c:auto val="1"/>
        <c:lblAlgn val="ctr"/>
        <c:lblOffset val="100"/>
        <c:noMultiLvlLbl val="0"/>
      </c:catAx>
      <c:valAx>
        <c:axId val="22580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580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Verdana" charset="0"/>
          <a:ea typeface="Verdana" charset="0"/>
          <a:cs typeface="Verdana" charset="0"/>
        </a:defRPr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Ύφεση της Ρευματοπάθειας μετά την Εγκυμοσύνη</c:v>
                </c:pt>
                <c:pt idx="1">
                  <c:v>Εξάρσεις της Ρευματοπάθειας μετά την Εγκυμοσύνη</c:v>
                </c:pt>
                <c:pt idx="2">
                  <c:v>Ύφεση της Ρευματοπάθειας κατά τη διάρκεια της Εγκυμοσύνης</c:v>
                </c:pt>
                <c:pt idx="3">
                  <c:v>Εξάρσεις της Ρευματοπάθειας κατά τη διάρκεια της Εγκυμοσύνης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130</c:v>
                </c:pt>
                <c:pt idx="2">
                  <c:v>105</c:v>
                </c:pt>
                <c:pt idx="3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5809600"/>
        <c:axId val="226138976"/>
      </c:barChart>
      <c:catAx>
        <c:axId val="22580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l-GR"/>
          </a:p>
        </c:txPr>
        <c:crossAx val="226138976"/>
        <c:crosses val="autoZero"/>
        <c:auto val="1"/>
        <c:lblAlgn val="ctr"/>
        <c:lblOffset val="100"/>
        <c:noMultiLvlLbl val="0"/>
      </c:catAx>
      <c:valAx>
        <c:axId val="22613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580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0.63355</cdr:x>
      <cdr:y>0.0716</cdr:y>
    </cdr:from>
    <cdr:to>
      <cdr:x>0.82119</cdr:x>
      <cdr:y>0.25564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9867" y="491067"/>
          <a:ext cx="1439332" cy="1262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l-GR" sz="1600" b="1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rPr>
            <a:t>11%</a:t>
          </a:r>
        </a:p>
        <a:p xmlns:a="http://schemas.openxmlformats.org/drawingml/2006/main">
          <a:r>
            <a:rPr lang="el-GR" sz="1600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rPr>
            <a:t>Ηνωμένο Βασίλειο</a:t>
          </a:r>
          <a:endParaRPr lang="en-US" sz="1600" dirty="0">
            <a:solidFill>
              <a:schemeClr val="bg1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0.87246</cdr:x>
      <cdr:y>0.70681</cdr:y>
    </cdr:from>
    <cdr:to>
      <cdr:x>0.96244</cdr:x>
      <cdr:y>0.80733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40333" y="2857500"/>
          <a:ext cx="973667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30%</a:t>
          </a:r>
          <a:endParaRPr lang="en-US" sz="1800" b="1" dirty="0">
            <a:solidFill>
              <a:srgbClr val="FF0000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0.27508</cdr:x>
      <cdr:y>0.46575</cdr:y>
    </cdr:from>
    <cdr:to>
      <cdr:x>0.46926</cdr:x>
      <cdr:y>0.54521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9333" y="2878667"/>
          <a:ext cx="1016000" cy="491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rPr>
            <a:t>39%</a:t>
          </a:r>
          <a:endParaRPr lang="en-US" sz="1800" dirty="0">
            <a:solidFill>
              <a:schemeClr val="bg1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  <cdr:relSizeAnchor xmlns:cdr="http://schemas.openxmlformats.org/drawingml/2006/chartDrawing">
    <cdr:from>
      <cdr:x>0.37864</cdr:x>
      <cdr:y>0.16164</cdr:y>
    </cdr:from>
    <cdr:to>
      <cdr:x>0.51456</cdr:x>
      <cdr:y>0.25753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81199" y="999066"/>
          <a:ext cx="711200" cy="592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rPr>
            <a:t>14%</a:t>
          </a:r>
          <a:endParaRPr lang="en-US" sz="1800" dirty="0">
            <a:solidFill>
              <a:schemeClr val="bg1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  <cdr:relSizeAnchor xmlns:cdr="http://schemas.openxmlformats.org/drawingml/2006/chartDrawing">
    <cdr:from>
      <cdr:x>0.589</cdr:x>
      <cdr:y>0.1726</cdr:y>
    </cdr:from>
    <cdr:to>
      <cdr:x>0.74434</cdr:x>
      <cdr:y>0.23562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81866" y="1066800"/>
          <a:ext cx="812800" cy="389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rPr>
            <a:t>17%</a:t>
          </a:r>
          <a:endParaRPr lang="en-US" sz="1800" dirty="0">
            <a:solidFill>
              <a:schemeClr val="bg1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0.57848</cdr:x>
      <cdr:y>0.21406</cdr:y>
    </cdr:from>
    <cdr:to>
      <cdr:x>0.75469</cdr:x>
      <cdr:y>0.30061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54133" y="913424"/>
          <a:ext cx="1691828" cy="369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AS, RA</a:t>
          </a:r>
          <a:endParaRPr lang="en-US" b="1" dirty="0">
            <a:solidFill>
              <a:srgbClr val="FF0000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  <cdr:relSizeAnchor xmlns:cdr="http://schemas.openxmlformats.org/drawingml/2006/chartDrawing">
    <cdr:from>
      <cdr:x>0.57848</cdr:x>
      <cdr:y>0.50652</cdr:y>
    </cdr:from>
    <cdr:to>
      <cdr:x>0.75469</cdr:x>
      <cdr:y>0.59307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54133" y="2161404"/>
          <a:ext cx="1691828" cy="369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SLE, AS</a:t>
          </a:r>
          <a:endParaRPr lang="en-US" b="1" dirty="0">
            <a:solidFill>
              <a:srgbClr val="FF0000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0.86275</cdr:x>
      <cdr:y>0.81173</cdr:y>
    </cdr:from>
    <cdr:to>
      <cdr:x>0.95588</cdr:x>
      <cdr:y>0.90123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940800" y="4453467"/>
          <a:ext cx="965200" cy="491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24%</a:t>
          </a:r>
          <a:endParaRPr lang="en-US" sz="1800" b="1" dirty="0">
            <a:solidFill>
              <a:srgbClr val="FF0000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0.73192</cdr:x>
      <cdr:y>0.67029</cdr:y>
    </cdr:from>
    <cdr:to>
      <cdr:x>0.95062</cdr:x>
      <cdr:y>0.77341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7283" y="2400585"/>
          <a:ext cx="2099783" cy="3693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AS</a:t>
          </a:r>
          <a:endParaRPr lang="en-US" b="1" dirty="0">
            <a:solidFill>
              <a:srgbClr val="FF0000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0.08483</cdr:x>
      <cdr:y>0.14286</cdr:y>
    </cdr:from>
    <cdr:to>
      <cdr:x>0.15008</cdr:x>
      <cdr:y>0.26132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0533" y="694268"/>
          <a:ext cx="677333" cy="575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0.09135</cdr:x>
      <cdr:y>0.21864</cdr:y>
    </cdr:from>
    <cdr:to>
      <cdr:x>0.17129</cdr:x>
      <cdr:y>0.30575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8267" y="1062567"/>
          <a:ext cx="829733" cy="42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6</a:t>
          </a:r>
          <a:r>
            <a:rPr lang="en-US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1</a:t>
          </a:r>
          <a:r>
            <a:rPr lang="el-GR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%</a:t>
          </a:r>
          <a:endParaRPr lang="en-US" sz="1800" b="1" dirty="0">
            <a:solidFill>
              <a:srgbClr val="FF0000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  <cdr:relSizeAnchor xmlns:cdr="http://schemas.openxmlformats.org/drawingml/2006/chartDrawing">
    <cdr:from>
      <cdr:x>0.24307</cdr:x>
      <cdr:y>0.33362</cdr:y>
    </cdr:from>
    <cdr:to>
      <cdr:x>0.323</cdr:x>
      <cdr:y>0.42073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23066" y="1621367"/>
          <a:ext cx="829733" cy="42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49</a:t>
          </a:r>
          <a:r>
            <a:rPr lang="el-GR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%</a:t>
          </a:r>
          <a:endParaRPr lang="en-US" sz="1800" b="1" dirty="0">
            <a:solidFill>
              <a:srgbClr val="FF0000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  <cdr:relSizeAnchor xmlns:cdr="http://schemas.openxmlformats.org/drawingml/2006/chartDrawing">
    <cdr:from>
      <cdr:x>0.40375</cdr:x>
      <cdr:y>0.18031</cdr:y>
    </cdr:from>
    <cdr:to>
      <cdr:x>0.48369</cdr:x>
      <cdr:y>0.26742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91000" y="876300"/>
          <a:ext cx="829733" cy="42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69</a:t>
          </a:r>
          <a:r>
            <a:rPr lang="el-GR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%</a:t>
          </a:r>
          <a:endParaRPr lang="en-US" sz="1800" b="1" dirty="0">
            <a:solidFill>
              <a:srgbClr val="FF0000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  <cdr:relSizeAnchor xmlns:cdr="http://schemas.openxmlformats.org/drawingml/2006/chartDrawing">
    <cdr:from>
      <cdr:x>0.86623</cdr:x>
      <cdr:y>0.3824</cdr:y>
    </cdr:from>
    <cdr:to>
      <cdr:x>0.94617</cdr:x>
      <cdr:y>0.46951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991600" y="1858434"/>
          <a:ext cx="829733" cy="42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4</a:t>
          </a:r>
          <a:r>
            <a:rPr lang="el-GR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2%</a:t>
          </a:r>
          <a:endParaRPr lang="en-US" sz="1800" b="1" dirty="0">
            <a:solidFill>
              <a:srgbClr val="FF0000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  <cdr:relSizeAnchor xmlns:cdr="http://schemas.openxmlformats.org/drawingml/2006/chartDrawing">
    <cdr:from>
      <cdr:x>0.71452</cdr:x>
      <cdr:y>0.17683</cdr:y>
    </cdr:from>
    <cdr:to>
      <cdr:x>0.79445</cdr:x>
      <cdr:y>0.26394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416800" y="859367"/>
          <a:ext cx="829733" cy="42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70</a:t>
          </a:r>
          <a:r>
            <a:rPr lang="el-GR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%</a:t>
          </a:r>
          <a:endParaRPr lang="en-US" sz="1800" b="1" dirty="0">
            <a:solidFill>
              <a:srgbClr val="FF0000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  <cdr:relSizeAnchor xmlns:cdr="http://schemas.openxmlformats.org/drawingml/2006/chartDrawing">
    <cdr:from>
      <cdr:x>0.55302</cdr:x>
      <cdr:y>0.13153</cdr:y>
    </cdr:from>
    <cdr:to>
      <cdr:x>0.63295</cdr:x>
      <cdr:y>0.21864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40400" y="639234"/>
          <a:ext cx="829733" cy="42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76</a:t>
          </a:r>
          <a:r>
            <a:rPr lang="el-GR" sz="1800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%</a:t>
          </a:r>
          <a:endParaRPr lang="en-US" sz="1800" b="1" dirty="0">
            <a:solidFill>
              <a:srgbClr val="FF0000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0.84486</cdr:x>
      <cdr:y>0.18625</cdr:y>
    </cdr:from>
    <cdr:to>
      <cdr:x>0.92749</cdr:x>
      <cdr:y>0.27794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83601" y="825501"/>
          <a:ext cx="829734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b="1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rPr>
            <a:t>21%</a:t>
          </a:r>
          <a:endParaRPr lang="en-US" sz="1800" b="1" dirty="0">
            <a:solidFill>
              <a:srgbClr val="FF0000"/>
            </a:solidFill>
            <a:latin typeface="Verdana" charset="0"/>
            <a:ea typeface="Verdana" charset="0"/>
            <a:cs typeface="Verdana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C302C-84A6-304F-B8B5-DC43086B4FC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AF406-19FC-BC41-B191-80E772DC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1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Normal: 16% irregular cycle,</a:t>
            </a:r>
            <a:r>
              <a:rPr lang="el-GR" dirty="0" smtClean="0"/>
              <a:t> </a:t>
            </a:r>
            <a:r>
              <a:rPr lang="el-GR" dirty="0" err="1" smtClean="0"/>
              <a:t>ινομ</a:t>
            </a:r>
            <a:endParaRPr lang="el-GR" dirty="0" smtClean="0"/>
          </a:p>
          <a:p>
            <a:endParaRPr lang="el-GR" baseline="0" dirty="0" smtClean="0"/>
          </a:p>
          <a:p>
            <a:r>
              <a:rPr lang="el-GR" baseline="0" dirty="0" err="1" smtClean="0"/>
              <a:t>Λογω</a:t>
            </a:r>
            <a:r>
              <a:rPr lang="el-GR" baseline="0" dirty="0" smtClean="0"/>
              <a:t> </a:t>
            </a:r>
            <a:r>
              <a:rPr lang="el-GR" baseline="0" dirty="0" err="1" smtClean="0"/>
              <a:t>υπερπλασιας</a:t>
            </a:r>
            <a:r>
              <a:rPr lang="el-GR" baseline="0" dirty="0" smtClean="0"/>
              <a:t>, </a:t>
            </a:r>
            <a:r>
              <a:rPr lang="el-GR" baseline="0" dirty="0" err="1" smtClean="0"/>
              <a:t>πολυποδα</a:t>
            </a:r>
            <a:r>
              <a:rPr lang="el-GR" baseline="0" dirty="0" smtClean="0"/>
              <a:t>, </a:t>
            </a:r>
            <a:r>
              <a:rPr lang="el-GR" baseline="0" dirty="0" err="1" smtClean="0"/>
              <a:t>κακοηθεια</a:t>
            </a:r>
            <a:r>
              <a:rPr lang="el-GR" baseline="0" dirty="0" smtClean="0"/>
              <a:t>-- </a:t>
            </a:r>
            <a:r>
              <a:rPr lang="el-GR" baseline="0" dirty="0" err="1" smtClean="0"/>
              <a:t>εμμηνοπαυση</a:t>
            </a:r>
            <a:r>
              <a:rPr lang="en-US" baseline="0" dirty="0" smtClean="0"/>
              <a:t> </a:t>
            </a:r>
            <a:endParaRPr lang="el-GR" baseline="0" dirty="0" smtClean="0"/>
          </a:p>
          <a:p>
            <a:r>
              <a:rPr lang="el-GR" baseline="0" dirty="0" err="1" smtClean="0"/>
              <a:t>Κυστικα</a:t>
            </a:r>
            <a:r>
              <a:rPr lang="el-GR" baseline="0" dirty="0" smtClean="0"/>
              <a:t> μορφώματα ωοθηκών (ορώδης, </a:t>
            </a:r>
            <a:r>
              <a:rPr lang="el-GR" baseline="0" dirty="0" err="1" smtClean="0"/>
              <a:t>μυκτής</a:t>
            </a:r>
            <a:r>
              <a:rPr lang="el-GR" baseline="0" dirty="0" smtClean="0"/>
              <a:t> υφής, </a:t>
            </a:r>
            <a:r>
              <a:rPr lang="el-GR" baseline="0" dirty="0" err="1" smtClean="0"/>
              <a:t>σοκολατοειδής</a:t>
            </a:r>
            <a:r>
              <a:rPr lang="el-GR" baseline="0" dirty="0" smtClean="0"/>
              <a:t>, </a:t>
            </a:r>
            <a:r>
              <a:rPr lang="el-GR" baseline="0" dirty="0" err="1" smtClean="0"/>
              <a:t>τερατώματα</a:t>
            </a:r>
            <a:r>
              <a:rPr lang="el-GR" baseline="0" dirty="0" smtClean="0"/>
              <a:t>- </a:t>
            </a:r>
            <a:r>
              <a:rPr lang="el-GR" baseline="0" dirty="0" err="1" smtClean="0"/>
              <a:t>δερμοειδή</a:t>
            </a:r>
            <a:r>
              <a:rPr lang="el-GR" baseline="0" dirty="0" smtClean="0"/>
              <a:t>– από εμβρυικά </a:t>
            </a:r>
            <a:r>
              <a:rPr lang="el-GR" baseline="0" dirty="0" err="1" smtClean="0"/>
              <a:t>κατάλειπα</a:t>
            </a:r>
            <a:r>
              <a:rPr lang="el-GR" baseline="0" dirty="0" smtClean="0"/>
              <a:t>)</a:t>
            </a:r>
          </a:p>
          <a:p>
            <a:endParaRPr lang="el-GR" baseline="0" dirty="0" smtClean="0"/>
          </a:p>
          <a:p>
            <a:r>
              <a:rPr lang="el-GR" baseline="0" dirty="0" smtClean="0"/>
              <a:t>Εδώ οι ακανόνιστοι κύκλοι είναι 30% κ μητρορραγίες </a:t>
            </a:r>
            <a:r>
              <a:rPr lang="el-GR" baseline="0" dirty="0" err="1" smtClean="0"/>
              <a:t>κλπ</a:t>
            </a:r>
            <a:r>
              <a:rPr lang="el-GR" baseline="0" dirty="0" smtClean="0"/>
              <a:t> 19%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F406-19FC-BC41-B191-80E772DC03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5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Ξεκίνησαν θεραπεία </a:t>
            </a:r>
            <a:r>
              <a:rPr lang="en-US" dirty="0" smtClean="0"/>
              <a:t>R=</a:t>
            </a:r>
            <a:r>
              <a:rPr lang="el-GR" dirty="0" smtClean="0"/>
              <a:t> 1-8 χρόνια</a:t>
            </a:r>
          </a:p>
          <a:p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Μόνο 17% των γυναικών δεν τεκνοποίησαν,  κάτω των 30, με πρόσφατη διάγνωση της </a:t>
            </a:r>
            <a:r>
              <a:rPr lang="el-GR" sz="1200" dirty="0" err="1" smtClean="0"/>
              <a:t>ρευματοπάθειας</a:t>
            </a:r>
            <a:endParaRPr lang="el-GR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F406-19FC-BC41-B191-80E772DC03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Preterm</a:t>
            </a:r>
            <a:r>
              <a:rPr lang="en-US" baseline="0" dirty="0" smtClean="0"/>
              <a:t> (extremely/ very/ </a:t>
            </a:r>
            <a:r>
              <a:rPr lang="en-US" baseline="0" dirty="0" err="1" smtClean="0"/>
              <a:t>moderalte</a:t>
            </a:r>
            <a:r>
              <a:rPr lang="en-US" baseline="0" dirty="0" smtClean="0"/>
              <a:t>-late) varies in </a:t>
            </a:r>
            <a:r>
              <a:rPr lang="en-US" baseline="0" dirty="0" err="1" smtClean="0"/>
              <a:t>btwn</a:t>
            </a:r>
            <a:r>
              <a:rPr lang="en-US" baseline="0" dirty="0" smtClean="0"/>
              <a:t> countries </a:t>
            </a:r>
            <a:r>
              <a:rPr lang="en-US" baseline="0" dirty="0" err="1" smtClean="0"/>
              <a:t>apo</a:t>
            </a:r>
            <a:r>
              <a:rPr lang="en-US" baseline="0" dirty="0" smtClean="0"/>
              <a:t> 5-18%</a:t>
            </a:r>
          </a:p>
          <a:p>
            <a:endParaRPr lang="en-US" baseline="0" dirty="0" smtClean="0"/>
          </a:p>
          <a:p>
            <a:r>
              <a:rPr lang="en-US" baseline="0" dirty="0" smtClean="0"/>
              <a:t>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F406-19FC-BC41-B191-80E772DC03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9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Πασχουν</a:t>
            </a:r>
            <a:r>
              <a:rPr lang="el-GR" dirty="0" smtClean="0"/>
              <a:t> από </a:t>
            </a:r>
            <a:r>
              <a:rPr lang="el-GR" dirty="0" err="1" smtClean="0"/>
              <a:t>συγγενεις</a:t>
            </a:r>
            <a:r>
              <a:rPr lang="el-GR" dirty="0" smtClean="0"/>
              <a:t> </a:t>
            </a:r>
            <a:r>
              <a:rPr lang="el-GR" dirty="0" err="1" smtClean="0"/>
              <a:t>ρευματοπάθεις</a:t>
            </a:r>
            <a:r>
              <a:rPr lang="el-GR" dirty="0" smtClean="0"/>
              <a:t> υποβάλλονται σε εξωσωματική </a:t>
            </a:r>
            <a:r>
              <a:rPr lang="el-GR" dirty="0" err="1" smtClean="0"/>
              <a:t>γονημοποίηση</a:t>
            </a:r>
            <a:r>
              <a:rPr lang="el-GR" dirty="0" smtClean="0"/>
              <a:t> μετά τους πρώτους τοκετούς</a:t>
            </a:r>
            <a:r>
              <a:rPr lang="el-GR" baseline="0" dirty="0" smtClean="0"/>
              <a:t> , δεν επέρχεται σύλληψη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F406-19FC-BC41-B191-80E772DC03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Ποικιλομορφία της </a:t>
            </a:r>
            <a:r>
              <a:rPr lang="el-GR" dirty="0" err="1" smtClean="0"/>
              <a:t>νοσου</a:t>
            </a:r>
            <a:r>
              <a:rPr lang="el-GR" baseline="0" dirty="0" smtClean="0"/>
              <a:t> και </a:t>
            </a:r>
            <a:r>
              <a:rPr lang="el-GR" baseline="0" dirty="0" err="1" smtClean="0"/>
              <a:t>εξατομικευση</a:t>
            </a:r>
            <a:r>
              <a:rPr lang="el-GR" baseline="0" dirty="0" smtClean="0"/>
              <a:t> των </a:t>
            </a:r>
            <a:r>
              <a:rPr lang="el-GR" baseline="0" dirty="0" err="1" smtClean="0"/>
              <a:t>συμπτωματων</a:t>
            </a:r>
            <a:r>
              <a:rPr lang="el-GR" baseline="0" dirty="0" smtClean="0"/>
              <a:t> του κάθε οργανισμού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F406-19FC-BC41-B191-80E772DC03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5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Και προχωράμε στην τελευταία ενότητα για την εμπειρία τους κατά τη διάρκεια της κύησης, </a:t>
            </a:r>
            <a:r>
              <a:rPr lang="el-GR" dirty="0" err="1" smtClean="0"/>
              <a:t>οπου</a:t>
            </a:r>
            <a:r>
              <a:rPr lang="el-GR" dirty="0" smtClean="0"/>
              <a:t> αρχικά ρωτήσαμε που </a:t>
            </a:r>
            <a:r>
              <a:rPr lang="el-GR" dirty="0" err="1" smtClean="0"/>
              <a:t>απευθυνθηκαν</a:t>
            </a:r>
            <a:r>
              <a:rPr lang="el-GR" dirty="0" smtClean="0"/>
              <a:t> για τον </a:t>
            </a:r>
            <a:r>
              <a:rPr lang="el-GR" dirty="0" err="1" smtClean="0"/>
              <a:t>ποργρραμματισμό</a:t>
            </a:r>
            <a:r>
              <a:rPr lang="el-GR" dirty="0" smtClean="0"/>
              <a:t> της εγκυμοσύνης και επέλεξαν κατά σειρά πρώτα το ρευματολόγο, </a:t>
            </a:r>
            <a:r>
              <a:rPr lang="el-GR" dirty="0" err="1" smtClean="0"/>
              <a:t>γυν</a:t>
            </a:r>
            <a:r>
              <a:rPr lang="el-GR" baseline="0" dirty="0" smtClean="0"/>
              <a:t> κ </a:t>
            </a:r>
            <a:r>
              <a:rPr lang="el-GR" baseline="0" dirty="0" err="1" smtClean="0"/>
              <a:t>υστερα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αλλλο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ειδικο</a:t>
            </a:r>
            <a:r>
              <a:rPr lang="el-GR" baseline="0" dirty="0" smtClean="0"/>
              <a:t>.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err="1" smtClean="0"/>
              <a:t>Αξιζει</a:t>
            </a:r>
            <a:r>
              <a:rPr lang="el-GR" dirty="0" smtClean="0"/>
              <a:t> να σημειωθεί ότι στο εξωτερικό  ο </a:t>
            </a:r>
            <a:r>
              <a:rPr lang="el-GR" dirty="0" err="1" smtClean="0"/>
              <a:t>ρευμ</a:t>
            </a:r>
            <a:r>
              <a:rPr lang="el-GR" dirty="0" smtClean="0"/>
              <a:t> υπερισχύει του </a:t>
            </a:r>
            <a:r>
              <a:rPr lang="el-GR" dirty="0" err="1" smtClean="0"/>
              <a:t>γυν</a:t>
            </a:r>
            <a:r>
              <a:rPr lang="el-GR" dirty="0" smtClean="0"/>
              <a:t> σε % 40 </a:t>
            </a:r>
            <a:r>
              <a:rPr lang="el-GR" dirty="0" err="1" smtClean="0"/>
              <a:t>αντι</a:t>
            </a:r>
            <a:r>
              <a:rPr lang="el-GR" dirty="0" smtClean="0"/>
              <a:t> 25%, ενώ σε </a:t>
            </a:r>
            <a:r>
              <a:rPr lang="el-GR" dirty="0" err="1" smtClean="0"/>
              <a:t>ελλάδα</a:t>
            </a:r>
            <a:r>
              <a:rPr lang="el-GR" dirty="0" smtClean="0"/>
              <a:t> κ </a:t>
            </a:r>
            <a:r>
              <a:rPr lang="el-GR" dirty="0" err="1" smtClean="0"/>
              <a:t>κύπρο</a:t>
            </a:r>
            <a:r>
              <a:rPr lang="el-GR" dirty="0" smtClean="0"/>
              <a:t> </a:t>
            </a:r>
            <a:r>
              <a:rPr lang="el-GR" dirty="0" err="1" smtClean="0"/>
              <a:t>φαινεται</a:t>
            </a:r>
            <a:r>
              <a:rPr lang="el-GR" dirty="0" smtClean="0"/>
              <a:t> η προτίμηση στις </a:t>
            </a:r>
            <a:r>
              <a:rPr lang="el-GR" baseline="0" dirty="0" smtClean="0"/>
              <a:t>ειδικότητες να αντιστρέφεται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F406-19FC-BC41-B191-80E772DC03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ιατρικη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μεριμνα</a:t>
            </a:r>
            <a:r>
              <a:rPr lang="el-GR" baseline="0" dirty="0" smtClean="0"/>
              <a:t> και </a:t>
            </a:r>
            <a:r>
              <a:rPr lang="el-GR" baseline="0" dirty="0" err="1" smtClean="0"/>
              <a:t>ενημερωση</a:t>
            </a:r>
            <a:r>
              <a:rPr lang="el-GR" baseline="0" dirty="0" smtClean="0"/>
              <a:t> που </a:t>
            </a:r>
            <a:r>
              <a:rPr lang="el-GR" baseline="0" dirty="0" err="1" smtClean="0"/>
              <a:t>λαμβανουν</a:t>
            </a:r>
            <a:r>
              <a:rPr lang="el-GR" baseline="0" dirty="0" smtClean="0"/>
              <a:t> είναι σε ένα βαθμό ανελλιπής </a:t>
            </a:r>
          </a:p>
          <a:p>
            <a:endParaRPr lang="el-GR" baseline="0" dirty="0" smtClean="0"/>
          </a:p>
          <a:p>
            <a:r>
              <a:rPr lang="el-GR" baseline="0" dirty="0" smtClean="0"/>
              <a:t>Η εικόνα αυτή αντιπροσωπεύει ένα </a:t>
            </a:r>
            <a:r>
              <a:rPr lang="el-GR" baseline="0" dirty="0" err="1" smtClean="0"/>
              <a:t>κλιμα</a:t>
            </a:r>
            <a:r>
              <a:rPr lang="el-GR" baseline="0" dirty="0" smtClean="0"/>
              <a:t> </a:t>
            </a:r>
            <a:r>
              <a:rPr lang="el-GR" baseline="0" dirty="0" err="1" smtClean="0"/>
              <a:t>σύγχισης</a:t>
            </a:r>
            <a:r>
              <a:rPr lang="el-GR" baseline="0" dirty="0" smtClean="0"/>
              <a:t> και αναστάτωσης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Meletwntas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psixologia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twn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gunaikwn</a:t>
            </a:r>
            <a:r>
              <a:rPr lang="en-US" baseline="0" dirty="0" smtClean="0"/>
              <a:t> paratiri8ike </a:t>
            </a:r>
            <a:r>
              <a:rPr lang="en-US" baseline="0" dirty="0" err="1" smtClean="0"/>
              <a:t>oti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distixws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polles</a:t>
            </a:r>
            <a:r>
              <a:rPr lang="en-US" baseline="0" dirty="0" smtClean="0"/>
              <a:t> nio8oun </a:t>
            </a:r>
            <a:r>
              <a:rPr lang="en-US" baseline="0" dirty="0" err="1" smtClean="0"/>
              <a:t>anasfaleia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endParaRPr lang="el-GR" baseline="0" dirty="0" smtClean="0"/>
          </a:p>
          <a:p>
            <a:r>
              <a:rPr lang="el-GR" baseline="0" dirty="0" smtClean="0"/>
              <a:t> </a:t>
            </a:r>
          </a:p>
          <a:p>
            <a:r>
              <a:rPr lang="el-GR" baseline="0" dirty="0" smtClean="0"/>
              <a:t>Αυτή είναι μια εικόνα </a:t>
            </a:r>
            <a:r>
              <a:rPr lang="el-GR" baseline="0" dirty="0" err="1" smtClean="0"/>
              <a:t>σύγχισης</a:t>
            </a:r>
            <a:r>
              <a:rPr lang="el-GR" baseline="0" dirty="0" smtClean="0"/>
              <a:t> που ίσως δείχνει ότι η ενημέρωση που λαμβάνουν είναι εν μέρη ελλιπής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F406-19FC-BC41-B191-80E772DC03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Άλλος</a:t>
            </a:r>
            <a:r>
              <a:rPr lang="el-GR" baseline="0" dirty="0" smtClean="0"/>
              <a:t> ένας παράγοντας ανασφάλειας ίσως είναι και η χαμηλή επικοινωνία </a:t>
            </a:r>
            <a:r>
              <a:rPr lang="el-GR" baseline="0" dirty="0" err="1" smtClean="0"/>
              <a:t>γυν-ρευμ</a:t>
            </a:r>
            <a:r>
              <a:rPr lang="el-GR" baseline="0" dirty="0" smtClean="0"/>
              <a:t>. </a:t>
            </a:r>
            <a:r>
              <a:rPr lang="el-GR" baseline="0" dirty="0" err="1" smtClean="0"/>
              <a:t>Οπου</a:t>
            </a:r>
            <a:r>
              <a:rPr lang="el-GR" baseline="0" dirty="0" smtClean="0"/>
              <a:t> το 84% </a:t>
            </a:r>
            <a:r>
              <a:rPr lang="el-GR" baseline="0" dirty="0" err="1" smtClean="0"/>
              <a:t>σήλωσε</a:t>
            </a:r>
            <a:r>
              <a:rPr lang="el-GR" baseline="0" dirty="0" smtClean="0"/>
              <a:t> οι 2 γιατροί δεν επικοινώνησαν καθόλου μεταξύ τους κ το 99% </a:t>
            </a:r>
            <a:r>
              <a:rPr lang="el-GR" baseline="0" dirty="0" err="1" smtClean="0"/>
              <a:t>οτί</a:t>
            </a:r>
            <a:r>
              <a:rPr lang="el-GR" baseline="0" dirty="0" smtClean="0"/>
              <a:t> η επικοινωνία είναι ελάχιστη. Ποσοστά τρομαχτικά </a:t>
            </a:r>
            <a:r>
              <a:rPr lang="el-GR" baseline="0" dirty="0" err="1" smtClean="0"/>
              <a:t>υψηλα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F406-19FC-BC41-B191-80E772DC03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Προβλήματα</a:t>
            </a:r>
            <a:r>
              <a:rPr lang="el-GR" baseline="0" dirty="0" smtClean="0"/>
              <a:t> γονιμοποίησης επηρεάζουν το ;</a:t>
            </a:r>
            <a:r>
              <a:rPr lang="el-GR" baseline="0" dirty="0" err="1" smtClean="0"/>
              <a:t>θαλιτυ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οφ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λιφε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F406-19FC-BC41-B191-80E772DC03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9BEE1F2-AA99-E545-ABAF-AFEFEA5253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AAAC9E-1218-0C45-9143-C1358CF4423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87022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E1F2-AA99-E545-ABAF-AFEFEA5253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AC9E-1218-0C45-9143-C1358CF4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2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E1F2-AA99-E545-ABAF-AFEFEA5253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AC9E-1218-0C45-9143-C1358CF4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6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E1F2-AA99-E545-ABAF-AFEFEA5253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AC9E-1218-0C45-9143-C1358CF4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BEE1F2-AA99-E545-ABAF-AFEFEA5253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AAAC9E-1218-0C45-9143-C1358CF442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40737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E1F2-AA99-E545-ABAF-AFEFEA5253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AC9E-1218-0C45-9143-C1358CF4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3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E1F2-AA99-E545-ABAF-AFEFEA5253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AC9E-1218-0C45-9143-C1358CF4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2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E1F2-AA99-E545-ABAF-AFEFEA5253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AC9E-1218-0C45-9143-C1358CF4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E1F2-AA99-E545-ABAF-AFEFEA5253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AC9E-1218-0C45-9143-C1358CF4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1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BEE1F2-AA99-E545-ABAF-AFEFEA5253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AAAC9E-1218-0C45-9143-C1358CF442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9182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BEE1F2-AA99-E545-ABAF-AFEFEA5253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AAAC9E-1218-0C45-9143-C1358CF442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368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9BEE1F2-AA99-E545-ABAF-AFEFEA5253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BAAAC9E-1218-0C45-9143-C1358CF442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736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2448854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Verdana" charset="0"/>
                <a:ea typeface="Verdana" charset="0"/>
                <a:cs typeface="Verdana" charset="0"/>
              </a:rPr>
              <a:t>Ρευματοπαθειες </a:t>
            </a: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κατ</a:t>
            </a:r>
            <a:r>
              <a:rPr lang="en-US" smtClean="0">
                <a:latin typeface="Verdana" charset="0"/>
                <a:ea typeface="Verdana" charset="0"/>
                <a:cs typeface="Verdana" charset="0"/>
              </a:rPr>
              <a:t>A</a:t>
            </a:r>
            <a:r>
              <a:rPr lang="el-GR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dirty="0">
                <a:latin typeface="Verdana" charset="0"/>
                <a:ea typeface="Verdana" charset="0"/>
                <a:cs typeface="Verdana" charset="0"/>
              </a:rPr>
              <a:t>την </a:t>
            </a:r>
            <a:r>
              <a:rPr lang="el-GR" dirty="0" err="1">
                <a:latin typeface="Verdana" charset="0"/>
                <a:ea typeface="Verdana" charset="0"/>
                <a:cs typeface="Verdana" charset="0"/>
              </a:rPr>
              <a:t>εγκυμοσυνη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30714"/>
            <a:ext cx="9601200" cy="1485900"/>
          </a:xfrm>
        </p:spPr>
        <p:txBody>
          <a:bodyPr/>
          <a:lstStyle/>
          <a:p>
            <a:r>
              <a:rPr lang="el-GR" dirty="0" smtClean="0"/>
              <a:t>Ρευματολογικό ιστορικό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149843"/>
              </p:ext>
            </p:extLst>
          </p:nvPr>
        </p:nvGraphicFramePr>
        <p:xfrm>
          <a:off x="1141412" y="1435329"/>
          <a:ext cx="10491788" cy="511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7467" y="973664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 smtClean="0">
                <a:latin typeface="Verdana" charset="0"/>
                <a:ea typeface="Verdana" charset="0"/>
                <a:cs typeface="Verdana" charset="0"/>
              </a:rPr>
              <a:t>Συννοσηρότητες</a:t>
            </a:r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sz="2400" dirty="0" smtClean="0">
                <a:latin typeface="Verdana" charset="0"/>
                <a:ea typeface="Verdana" charset="0"/>
                <a:cs typeface="Verdana" charset="0"/>
              </a:rPr>
              <a:t>και Άλλοι Παράγοντες Κινδύνου</a:t>
            </a:r>
            <a:endParaRPr lang="en-US" sz="24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780964"/>
            <a:ext cx="4047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Hb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&gt; </a:t>
            </a:r>
            <a:r>
              <a:rPr lang="el-GR" sz="2000" b="1" dirty="0" err="1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Θυρεοειδ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o</a:t>
            </a:r>
            <a:r>
              <a:rPr lang="el-GR" sz="2000" b="1" dirty="0" err="1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ύς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&gt; HTN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16%&gt; 13%&gt; 11%</a:t>
            </a:r>
            <a:endParaRPr lang="en-US" sz="2000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l-GR" sz="40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Γυναικολογικές </a:t>
            </a:r>
            <a:r>
              <a:rPr lang="el-GR" sz="400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Συννοσυρότητες</a:t>
            </a:r>
            <a:endParaRPr lang="en-US" sz="40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981533"/>
              </p:ext>
            </p:extLst>
          </p:nvPr>
        </p:nvGraphicFramePr>
        <p:xfrm>
          <a:off x="1371600" y="2171700"/>
          <a:ext cx="10820399" cy="404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64133" y="4656667"/>
            <a:ext cx="846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19%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5" y="355600"/>
            <a:ext cx="9905998" cy="1905000"/>
          </a:xfrm>
        </p:spPr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Τεκνοποίηση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223321"/>
              </p:ext>
            </p:extLst>
          </p:nvPr>
        </p:nvGraphicFramePr>
        <p:xfrm>
          <a:off x="5571067" y="355600"/>
          <a:ext cx="6366933" cy="618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1416" y="1947332"/>
            <a:ext cx="5123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sz="2400" dirty="0" smtClean="0">
                <a:latin typeface="Verdana" charset="0"/>
                <a:ea typeface="Verdana" charset="0"/>
                <a:cs typeface="Verdana" charset="0"/>
              </a:rPr>
              <a:t>83% επιτυχής σύλληψη και τεκνοποίηση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7999" y="3076601"/>
            <a:ext cx="9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30%</a:t>
            </a:r>
            <a:endParaRPr lang="en-US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Πάσχον Έμβρυο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929390"/>
              </p:ext>
            </p:extLst>
          </p:nvPr>
        </p:nvGraphicFramePr>
        <p:xfrm>
          <a:off x="1371600" y="2027198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60533" y="1845733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4%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4400" y="3149600"/>
            <a:ext cx="93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13%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9067" y="4216400"/>
            <a:ext cx="98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10%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5733" y="1639385"/>
            <a:ext cx="169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AS, RA, </a:t>
            </a:r>
            <a:r>
              <a:rPr lang="en-US" b="1" dirty="0" err="1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Sj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4073"/>
            <a:ext cx="9601200" cy="1485900"/>
          </a:xfrm>
        </p:spPr>
        <p:txBody>
          <a:bodyPr>
            <a:norm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l-GR" sz="40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Επιπλοκές κύησης</a:t>
            </a:r>
            <a:endParaRPr lang="en-US" sz="40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213034"/>
              </p:ext>
            </p:extLst>
          </p:nvPr>
        </p:nvGraphicFramePr>
        <p:xfrm>
          <a:off x="1066800" y="1371600"/>
          <a:ext cx="10363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27334" y="3325290"/>
            <a:ext cx="516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Πρόωρος τοκετός&gt;Κεφαλαλγίες&gt; </a:t>
            </a:r>
            <a:r>
              <a:rPr lang="en-US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SGA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Verdana" charset="0"/>
                <a:ea typeface="Verdana" charset="0"/>
                <a:cs typeface="Verdana" charset="0"/>
              </a:rPr>
              <a:t>Σύλληψη</a:t>
            </a:r>
            <a:endParaRPr lang="en-US" sz="4000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494433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65733" y="4572000"/>
            <a:ext cx="118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59%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Verdana" charset="0"/>
                <a:ea typeface="Verdana" charset="0"/>
                <a:cs typeface="Verdana" charset="0"/>
              </a:rPr>
              <a:t>Ρευματοπάθεια</a:t>
            </a:r>
            <a:r>
              <a:rPr lang="el-GR" dirty="0">
                <a:latin typeface="Verdana" charset="0"/>
                <a:ea typeface="Verdana" charset="0"/>
                <a:cs typeface="Verdana" charset="0"/>
              </a:rPr>
              <a:t> &amp; Εγκυμοσύνη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71047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98933" y="2302933"/>
            <a:ext cx="209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AS, RA, SLE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8933" y="3892034"/>
            <a:ext cx="209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RA, EDS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8933" y="3097483"/>
            <a:ext cx="209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AS, RA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105400"/>
          </a:xfrm>
        </p:spPr>
        <p:txBody>
          <a:bodyPr>
            <a:normAutofit/>
          </a:bodyPr>
          <a:lstStyle/>
          <a:p>
            <a:pPr algn="ctr"/>
            <a:r>
              <a:rPr lang="el-GR" sz="5400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l-GR" sz="5400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l-GR" sz="5400" dirty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l-GR" sz="5400" dirty="0">
                <a:latin typeface="Verdana" charset="0"/>
                <a:ea typeface="Verdana" charset="0"/>
                <a:cs typeface="Verdana" charset="0"/>
              </a:rPr>
            </a:br>
            <a:r>
              <a:rPr lang="el-GR" sz="5400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l-GR" sz="5400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l-GR" sz="5400" b="1" dirty="0" smtClean="0">
                <a:latin typeface="Verdana" charset="0"/>
                <a:ea typeface="Verdana" charset="0"/>
                <a:cs typeface="Verdana" charset="0"/>
              </a:rPr>
              <a:t>Θηλασμός</a:t>
            </a:r>
            <a:endParaRPr lang="en-US" sz="5400" b="1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Θηλασμός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966136"/>
              </p:ext>
            </p:extLst>
          </p:nvPr>
        </p:nvGraphicFramePr>
        <p:xfrm>
          <a:off x="1371600" y="1557867"/>
          <a:ext cx="9601200" cy="484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87066" y="4199983"/>
            <a:ext cx="82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63%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2958584"/>
            <a:ext cx="82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28%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199" y="1717185"/>
            <a:ext cx="82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24%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6266" y="4098899"/>
            <a:ext cx="82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37</a:t>
            </a:r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%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Διάρκεια Θηλασμού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347411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1" y="3707368"/>
            <a:ext cx="115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-55%-</a:t>
            </a:r>
            <a:endParaRPr lang="en-US" b="1" dirty="0">
              <a:solidFill>
                <a:srgbClr val="0070C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244667" cy="1485900"/>
          </a:xfrm>
        </p:spPr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Δυσκολίες Κύησης </a:t>
            </a:r>
            <a:r>
              <a:rPr lang="el-GR" dirty="0" err="1" smtClean="0">
                <a:latin typeface="Verdana" charset="0"/>
                <a:ea typeface="Verdana" charset="0"/>
                <a:cs typeface="Verdana" charset="0"/>
              </a:rPr>
              <a:t>Ρευματοπαθών</a:t>
            </a: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 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468" y="2709341"/>
            <a:ext cx="3031067" cy="3581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>
                <a:latin typeface="Verdana" charset="0"/>
                <a:ea typeface="Verdana" charset="0"/>
                <a:cs typeface="Verdana" charset="0"/>
              </a:rPr>
              <a:t>ΜΗΤΕΡΑΣ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1" dirty="0">
              <a:latin typeface="Verdana" charset="0"/>
              <a:ea typeface="Verdana" charset="0"/>
              <a:cs typeface="Verdana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Προβλήματα σύλληψης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Επιπλοκές κύησης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Επιπλοκές τοκετού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Δυσκολίες μετά τη γέννα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Ψυχολογία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l-GR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0927" y="2710940"/>
            <a:ext cx="2286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Verdana" charset="0"/>
                <a:ea typeface="Verdana" charset="0"/>
                <a:cs typeface="Verdana" charset="0"/>
              </a:rPr>
              <a:t>ΕΜΒΡΥΟΥ/ ΝΕΟΓΝΟΥ</a:t>
            </a:r>
          </a:p>
          <a:p>
            <a:endParaRPr lang="el-GR" sz="2000" b="1" dirty="0"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l-GR" sz="2000" dirty="0" smtClean="0">
                <a:latin typeface="Verdana" charset="0"/>
                <a:ea typeface="Verdana" charset="0"/>
                <a:cs typeface="Verdana" charset="0"/>
              </a:rPr>
              <a:t>Αποβολές</a:t>
            </a:r>
          </a:p>
          <a:p>
            <a:pPr marL="285750" indent="-285750">
              <a:buFont typeface="Wingdings" charset="2"/>
              <a:buChar char="§"/>
            </a:pPr>
            <a:r>
              <a:rPr lang="el-GR" sz="2000" dirty="0" smtClean="0">
                <a:latin typeface="Verdana" charset="0"/>
                <a:ea typeface="Verdana" charset="0"/>
                <a:cs typeface="Verdana" charset="0"/>
              </a:rPr>
              <a:t>Τοξικότητα</a:t>
            </a:r>
            <a:endParaRPr lang="en-US" sz="20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9064" y="2709341"/>
            <a:ext cx="30310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Verdana" charset="0"/>
                <a:ea typeface="Verdana" charset="0"/>
                <a:cs typeface="Verdana" charset="0"/>
              </a:rPr>
              <a:t>ΠΑΘΗΣΗΣ</a:t>
            </a:r>
          </a:p>
          <a:p>
            <a:endParaRPr lang="el-GR" sz="2000" b="1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l-GR" sz="2000" dirty="0" smtClean="0">
                <a:latin typeface="Verdana" charset="0"/>
                <a:ea typeface="Verdana" charset="0"/>
                <a:cs typeface="Verdana" charset="0"/>
              </a:rPr>
              <a:t>Έξαρση/ Ύφεση της πάθησης κατά την κύηση ή μετά τον τοκετό</a:t>
            </a:r>
          </a:p>
          <a:p>
            <a:pPr marL="342900" indent="-342900">
              <a:buFont typeface="Wingdings" charset="2"/>
              <a:buChar char="§"/>
            </a:pPr>
            <a:r>
              <a:rPr lang="el-GR" sz="2000" dirty="0" smtClean="0">
                <a:latin typeface="Verdana" charset="0"/>
                <a:ea typeface="Verdana" charset="0"/>
                <a:cs typeface="Verdana" charset="0"/>
              </a:rPr>
              <a:t>Αλλαγή θεραπείας</a:t>
            </a:r>
            <a:endParaRPr lang="en-US" sz="20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Διακοπή Θηλασμού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388679"/>
              </p:ext>
            </p:extLst>
          </p:nvPr>
        </p:nvGraphicFramePr>
        <p:xfrm>
          <a:off x="1016000" y="1405467"/>
          <a:ext cx="9956800" cy="524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399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l-GR" sz="5400" b="1" dirty="0" smtClean="0">
                <a:latin typeface="Verdana" charset="0"/>
                <a:ea typeface="Verdana" charset="0"/>
                <a:cs typeface="Verdana" charset="0"/>
              </a:rPr>
              <a:t>Γενική Ανταπόκριση</a:t>
            </a:r>
            <a:r>
              <a:rPr lang="el-GR" sz="5400" b="1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l-GR" sz="5400" b="1" smtClean="0">
                <a:latin typeface="Verdana" charset="0"/>
                <a:ea typeface="Verdana" charset="0"/>
                <a:cs typeface="Verdana" charset="0"/>
              </a:rPr>
            </a:br>
            <a:r>
              <a:rPr lang="el-GR" sz="5400" b="1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l-GR" sz="5400" b="1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l-GR" sz="5400" b="1" dirty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l-GR" sz="5400" b="1" dirty="0">
                <a:latin typeface="Verdana" charset="0"/>
                <a:ea typeface="Verdana" charset="0"/>
                <a:cs typeface="Verdana" charset="0"/>
              </a:rPr>
            </a:br>
            <a:r>
              <a:rPr lang="el-GR" sz="5400" b="1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l-GR" sz="5400" b="1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l-GR" sz="5400" b="1" dirty="0" smtClean="0">
                <a:latin typeface="Verdana" charset="0"/>
                <a:ea typeface="Verdana" charset="0"/>
                <a:cs typeface="Verdana" charset="0"/>
              </a:rPr>
              <a:t>Προσωπική Εμπειρία</a:t>
            </a:r>
            <a:endParaRPr lang="en-US" sz="5400" b="1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482604"/>
            <a:ext cx="9990667" cy="14859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Πού απευθύνονται για τον προγραμματισμό της εγκυμοσύνης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;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313552"/>
              </p:ext>
            </p:extLst>
          </p:nvPr>
        </p:nvGraphicFramePr>
        <p:xfrm>
          <a:off x="914401" y="1968505"/>
          <a:ext cx="11159066" cy="461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8665" y="2103971"/>
            <a:ext cx="6485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Εξωτερικό</a:t>
            </a:r>
            <a:r>
              <a:rPr lang="en-US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:</a:t>
            </a:r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Ρευματολόγος &gt; Γυναικολόγος</a:t>
            </a:r>
          </a:p>
          <a:p>
            <a:r>
              <a:rPr lang="el-GR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	</a:t>
            </a:r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	        40% &gt; 25%</a:t>
            </a:r>
            <a:endParaRPr lang="en-US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en-US" b="1" dirty="0" smtClean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Ελλάδα &amp; Κύπρο</a:t>
            </a:r>
            <a:r>
              <a:rPr lang="en-US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Γυναικολόγος</a:t>
            </a:r>
            <a:r>
              <a:rPr lang="en-US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&gt; </a:t>
            </a:r>
            <a:r>
              <a:rPr lang="el-GR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Ρευματολόγος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			41% &gt; 30% 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Λόγοι Ανασφάλειας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924676"/>
              </p:ext>
            </p:extLst>
          </p:nvPr>
        </p:nvGraphicFramePr>
        <p:xfrm>
          <a:off x="1151467" y="1777999"/>
          <a:ext cx="10380133" cy="485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1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Ικανοποίηση Ενημέρωσης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77038"/>
              </p:ext>
            </p:extLst>
          </p:nvPr>
        </p:nvGraphicFramePr>
        <p:xfrm>
          <a:off x="1371599" y="2171700"/>
          <a:ext cx="10041467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85666" y="2171700"/>
            <a:ext cx="829734" cy="406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30%</a:t>
            </a:r>
            <a:endParaRPr lang="en-US" sz="1800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8667" y="3895726"/>
            <a:ext cx="829734" cy="406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13%</a:t>
            </a:r>
            <a:endParaRPr lang="en-US" sz="1800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6065" y="4311650"/>
            <a:ext cx="829734" cy="406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9</a:t>
            </a:r>
            <a:r>
              <a:rPr lang="el-GR" sz="18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%</a:t>
            </a:r>
            <a:endParaRPr lang="en-US" sz="1800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8266" y="2374900"/>
            <a:ext cx="829734" cy="406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27%</a:t>
            </a:r>
            <a:endParaRPr lang="en-US" sz="1800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Προσωπική Ανταπόκριση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43351"/>
              </p:ext>
            </p:extLst>
          </p:nvPr>
        </p:nvGraphicFramePr>
        <p:xfrm>
          <a:off x="1371600" y="2285999"/>
          <a:ext cx="9753600" cy="40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0" y="2472267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54%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00" y="3860800"/>
            <a:ext cx="80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32%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666" y="313267"/>
            <a:ext cx="9601200" cy="1485900"/>
          </a:xfrm>
        </p:spPr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Επικοινωνία </a:t>
            </a:r>
            <a:br>
              <a:rPr lang="el-GR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Γυναικολόγου-Ρευματολόγου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82919"/>
              </p:ext>
            </p:extLst>
          </p:nvPr>
        </p:nvGraphicFramePr>
        <p:xfrm>
          <a:off x="1117600" y="1185333"/>
          <a:ext cx="91609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73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566400" cy="1485900"/>
          </a:xfrm>
        </p:spPr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Αριθμός παιδιών σε </a:t>
            </a:r>
            <a:r>
              <a:rPr lang="el-GR" smtClean="0">
                <a:latin typeface="Verdana" charset="0"/>
                <a:ea typeface="Verdana" charset="0"/>
                <a:cs typeface="Verdana" charset="0"/>
              </a:rPr>
              <a:t>κάθε οικογένεια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233107"/>
              </p:ext>
            </p:extLst>
          </p:nvPr>
        </p:nvGraphicFramePr>
        <p:xfrm>
          <a:off x="829733" y="948267"/>
          <a:ext cx="11362267" cy="567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5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Αδυναμίες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Απουσία διαχωρισμού απαντήσεων βάση </a:t>
            </a:r>
            <a:r>
              <a:rPr lang="el-GR" dirty="0" err="1" smtClean="0">
                <a:latin typeface="Verdana" charset="0"/>
                <a:ea typeface="Verdana" charset="0"/>
                <a:cs typeface="Verdana" charset="0"/>
              </a:rPr>
              <a:t>ρευματοπάθειας</a:t>
            </a:r>
            <a:endParaRPr lang="el-GR" dirty="0" smtClean="0">
              <a:latin typeface="Verdana" charset="0"/>
              <a:ea typeface="Verdana" charset="0"/>
              <a:cs typeface="Verdana" charset="0"/>
            </a:endParaRPr>
          </a:p>
          <a:p>
            <a:endParaRPr lang="el-GR" dirty="0">
              <a:latin typeface="Verdana" charset="0"/>
              <a:ea typeface="Verdana" charset="0"/>
              <a:cs typeface="Verdana" charset="0"/>
            </a:endParaRPr>
          </a:p>
          <a:p>
            <a:endParaRPr lang="el-GR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Εσφαλμένες αναφορές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Κύρια Συμπεράσματα- Περίληψη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10820401" cy="3581400"/>
          </a:xfrm>
        </p:spPr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η=378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dirty="0" smtClean="0">
                <a:latin typeface="Verdana" charset="0"/>
                <a:ea typeface="Verdana" charset="0"/>
                <a:cs typeface="Verdana" charset="0"/>
              </a:rPr>
            </a:br>
            <a:endParaRPr lang="el-GR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26 Χώρες της Ευρώπης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dirty="0" smtClean="0">
                <a:latin typeface="Verdana" charset="0"/>
                <a:ea typeface="Verdana" charset="0"/>
                <a:cs typeface="Verdana" charset="0"/>
              </a:rPr>
            </a:br>
            <a:endParaRPr lang="el-GR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Ευρύ φάσμα </a:t>
            </a:r>
            <a:r>
              <a:rPr lang="el-GR" dirty="0" err="1" smtClean="0">
                <a:latin typeface="Verdana" charset="0"/>
                <a:ea typeface="Verdana" charset="0"/>
                <a:cs typeface="Verdana" charset="0"/>
              </a:rPr>
              <a:t>ρευματοπαθειών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en-US" b="1" dirty="0" smtClean="0">
                <a:latin typeface="Verdana" charset="0"/>
                <a:ea typeface="Verdana" charset="0"/>
                <a:cs typeface="Verdana" charset="0"/>
              </a:rPr>
              <a:t>RA&gt; SLE&gt; AS</a:t>
            </a:r>
            <a:br>
              <a:rPr lang="en-US" b="1" dirty="0" smtClean="0">
                <a:latin typeface="Verdana" charset="0"/>
                <a:ea typeface="Verdana" charset="0"/>
                <a:cs typeface="Verdana" charset="0"/>
              </a:rPr>
            </a:br>
            <a:endParaRPr lang="en-US" b="1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Συνηθέστερες επιπλοκές κύησης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el-GR" b="1" dirty="0" smtClean="0">
                <a:latin typeface="Verdana" charset="0"/>
                <a:ea typeface="Verdana" charset="0"/>
                <a:cs typeface="Verdana" charset="0"/>
              </a:rPr>
              <a:t>Πρόωρος τοκετός &gt; Κεφαλαλγία &gt; </a:t>
            </a:r>
            <a:r>
              <a:rPr lang="en-US" b="1" dirty="0" smtClean="0">
                <a:latin typeface="Verdana" charset="0"/>
                <a:ea typeface="Verdana" charset="0"/>
                <a:cs typeface="Verdana" charset="0"/>
              </a:rPr>
              <a:t>SGA</a:t>
            </a:r>
            <a:r>
              <a:rPr lang="el-GR" b="1" dirty="0" smtClean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54"/>
            <a:ext cx="10299700" cy="256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774"/>
            <a:ext cx="6282269" cy="45654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902560"/>
            <a:ext cx="9017000" cy="2552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10" y="3467960"/>
            <a:ext cx="6625090" cy="311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Verdana" charset="0"/>
                <a:ea typeface="Verdana" charset="0"/>
                <a:cs typeface="Verdana" charset="0"/>
              </a:rPr>
              <a:t>Κύρια Συμπεράσματα- Περίληψη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Θηλασμός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en-US" b="1" dirty="0" smtClean="0">
                <a:latin typeface="Verdana" charset="0"/>
                <a:ea typeface="Verdana" charset="0"/>
                <a:cs typeface="Verdana" charset="0"/>
              </a:rPr>
              <a:t>63%</a:t>
            </a:r>
            <a:endParaRPr lang="el-GR" b="1" dirty="0" smtClean="0">
              <a:latin typeface="Verdana" charset="0"/>
              <a:ea typeface="Verdana" charset="0"/>
              <a:cs typeface="Verdana" charset="0"/>
            </a:endParaRPr>
          </a:p>
          <a:p>
            <a:endParaRPr lang="en-US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Διακοπή θηλασμού για άλλους λόγους εκτός ιατρικούς ή εργασιακούς </a:t>
            </a:r>
          </a:p>
          <a:p>
            <a:endParaRPr lang="el-GR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Φειδωλές πληροφορίες και χαμηλή επικοινωνία Γυναικολόγου-Ρευματολόγου οδηγούν σε ανασφάλεια</a:t>
            </a:r>
          </a:p>
          <a:p>
            <a:endParaRPr lang="el-GR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Ικανοποιητική ενημέρωση μόνο στο </a:t>
            </a:r>
            <a:r>
              <a:rPr lang="el-GR" b="1" dirty="0" smtClean="0">
                <a:latin typeface="Verdana" charset="0"/>
                <a:ea typeface="Verdana" charset="0"/>
                <a:cs typeface="Verdana" charset="0"/>
              </a:rPr>
              <a:t>51%</a:t>
            </a: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 των γυναικών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Μελλοντικές Γραμμές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96533"/>
            <a:ext cx="9601200" cy="3970867"/>
          </a:xfrm>
        </p:spPr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Καλύτερη πληροφόρηση/ εκπαίδευση ασθενών</a:t>
            </a:r>
          </a:p>
          <a:p>
            <a:endParaRPr lang="el-GR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l-GR" dirty="0" err="1" smtClean="0">
                <a:latin typeface="Verdana" charset="0"/>
                <a:ea typeface="Verdana" charset="0"/>
                <a:cs typeface="Verdana" charset="0"/>
              </a:rPr>
              <a:t>Στοχευμένος</a:t>
            </a: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 προγραμματισμός εγκυμοσύνης</a:t>
            </a:r>
          </a:p>
          <a:p>
            <a:endParaRPr lang="el-GR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Καλύτερη συνεργασία Ρευματολόγου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-</a:t>
            </a:r>
            <a:r>
              <a:rPr lang="el-GR" dirty="0">
                <a:latin typeface="Verdana" charset="0"/>
                <a:ea typeface="Verdana" charset="0"/>
                <a:cs typeface="Verdana" charset="0"/>
              </a:rPr>
              <a:t> Γυναικολόγου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endParaRPr lang="el-GR" dirty="0" smtClean="0">
              <a:latin typeface="Verdana" charset="0"/>
              <a:ea typeface="Verdana" charset="0"/>
              <a:cs typeface="Verdana" charset="0"/>
            </a:endParaRPr>
          </a:p>
          <a:p>
            <a:endParaRPr lang="el-GR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Επιπρόσθετη μείωση επιπλοκών κύησης και τοκετού</a:t>
            </a:r>
          </a:p>
          <a:p>
            <a:endParaRPr lang="el-GR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Βήματα προόδου στη σύλληψη και τεκνοποίηση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4495800"/>
            <a:ext cx="9601200" cy="1485900"/>
          </a:xfrm>
        </p:spPr>
        <p:txBody>
          <a:bodyPr/>
          <a:lstStyle/>
          <a:p>
            <a:pPr algn="ctr"/>
            <a:r>
              <a:rPr lang="el-GR" b="1" smtClean="0">
                <a:latin typeface="Verdana" charset="0"/>
                <a:ea typeface="Verdana" charset="0"/>
                <a:cs typeface="Verdana" charset="0"/>
              </a:rPr>
              <a:t>Ευχαριστώ</a:t>
            </a:r>
            <a:endParaRPr lang="en-US" b="1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7067" y="1744133"/>
            <a:ext cx="8517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l-GR" sz="2000" dirty="0" smtClean="0">
                <a:latin typeface="Verdana" charset="0"/>
                <a:ea typeface="Verdana" charset="0"/>
                <a:cs typeface="Verdana" charset="0"/>
              </a:rPr>
              <a:t>Ανασκόπηση</a:t>
            </a:r>
            <a:r>
              <a:rPr lang="en-US" sz="2000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l-GR" sz="2000" dirty="0" smtClean="0">
                <a:latin typeface="Verdana" charset="0"/>
                <a:ea typeface="Verdana" charset="0"/>
                <a:cs typeface="Verdana" charset="0"/>
              </a:rPr>
              <a:t>στην Ευρώπη</a:t>
            </a:r>
            <a:r>
              <a:rPr lang="en-US" sz="2000" dirty="0" smtClean="0">
                <a:latin typeface="Verdana" charset="0"/>
                <a:ea typeface="Verdana" charset="0"/>
                <a:cs typeface="Verdana" charset="0"/>
              </a:rPr>
              <a:t>:</a:t>
            </a:r>
            <a:endParaRPr lang="el-GR" sz="2000" dirty="0" smtClean="0"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Wingdings" charset="2"/>
              <a:buChar char="§"/>
            </a:pPr>
            <a:endParaRPr lang="el-GR" sz="20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	</a:t>
            </a:r>
            <a:r>
              <a:rPr lang="en-US" sz="2000" dirty="0" smtClean="0">
                <a:latin typeface="Verdana" charset="0"/>
                <a:ea typeface="Verdana" charset="0"/>
                <a:cs typeface="Verdana" charset="0"/>
              </a:rPr>
              <a:t>- </a:t>
            </a:r>
            <a:r>
              <a:rPr lang="el-GR" sz="2000" dirty="0" smtClean="0">
                <a:latin typeface="Verdana" charset="0"/>
                <a:ea typeface="Verdana" charset="0"/>
                <a:cs typeface="Verdana" charset="0"/>
              </a:rPr>
              <a:t>ιατρικής μέριμνας</a:t>
            </a:r>
            <a:r>
              <a:rPr lang="en-US" sz="2000" dirty="0" smtClean="0"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el-GR" sz="2000" dirty="0" smtClean="0">
                <a:latin typeface="Verdana" charset="0"/>
                <a:ea typeface="Verdana" charset="0"/>
                <a:cs typeface="Verdana" charset="0"/>
              </a:rPr>
              <a:t>προετοιμασία, θεραπεία, επιπλοκές</a:t>
            </a:r>
            <a:r>
              <a:rPr lang="el-GR" sz="2000" dirty="0">
                <a:latin typeface="Verdana" charset="0"/>
                <a:ea typeface="Verdana" charset="0"/>
                <a:cs typeface="Verdana" charset="0"/>
              </a:rPr>
              <a:t>)</a:t>
            </a:r>
            <a:r>
              <a:rPr lang="el-GR" sz="2000" dirty="0" smtClean="0">
                <a:latin typeface="Verdana" charset="0"/>
                <a:ea typeface="Verdana" charset="0"/>
                <a:cs typeface="Verdana" charset="0"/>
              </a:rPr>
              <a:t> </a:t>
            </a:r>
            <a:endParaRPr lang="en-US" sz="2000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	</a:t>
            </a:r>
            <a:r>
              <a:rPr lang="en-US" sz="2000" dirty="0" smtClean="0">
                <a:latin typeface="Verdana" charset="0"/>
                <a:ea typeface="Verdana" charset="0"/>
                <a:cs typeface="Verdana" charset="0"/>
              </a:rPr>
              <a:t>-</a:t>
            </a:r>
            <a:r>
              <a:rPr lang="el-GR" sz="2000" dirty="0" smtClean="0">
                <a:latin typeface="Verdana" charset="0"/>
                <a:ea typeface="Verdana" charset="0"/>
                <a:cs typeface="Verdana" charset="0"/>
              </a:rPr>
              <a:t> ενημέρωσης/ πληροφοριών   </a:t>
            </a:r>
            <a:br>
              <a:rPr lang="el-GR" sz="2000" dirty="0" smtClean="0">
                <a:latin typeface="Verdana" charset="0"/>
                <a:ea typeface="Verdana" charset="0"/>
                <a:cs typeface="Verdana" charset="0"/>
              </a:rPr>
            </a:br>
            <a:endParaRPr lang="el-GR" sz="2000" dirty="0"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l-GR" sz="2000" dirty="0">
                <a:latin typeface="Verdana" charset="0"/>
                <a:ea typeface="Verdana" charset="0"/>
                <a:cs typeface="Verdana" charset="0"/>
              </a:rPr>
              <a:t>Γυναίκες </a:t>
            </a:r>
            <a:r>
              <a:rPr lang="el-GR" sz="2000" dirty="0" err="1" smtClean="0">
                <a:latin typeface="Verdana" charset="0"/>
                <a:ea typeface="Verdana" charset="0"/>
                <a:cs typeface="Verdana" charset="0"/>
              </a:rPr>
              <a:t>Ρευματοπαθείς</a:t>
            </a:r>
            <a:endParaRPr lang="el-GR" sz="20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Μεθοδολογία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175931"/>
            <a:ext cx="523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Verdana" charset="0"/>
                <a:ea typeface="Verdana" charset="0"/>
                <a:cs typeface="Verdana" charset="0"/>
              </a:rPr>
              <a:t>Ηλεκτρονικό Ερωτηματολόγιο</a:t>
            </a:r>
            <a:endParaRPr lang="el-GR" sz="2400" b="1" dirty="0">
              <a:latin typeface="Verdana" charset="0"/>
              <a:ea typeface="Verdana" charset="0"/>
              <a:cs typeface="Verdana" charset="0"/>
            </a:endParaRPr>
          </a:p>
          <a:p>
            <a:pPr marL="1200150" lvl="2" indent="-285750">
              <a:buFontTx/>
              <a:buChar char="-"/>
            </a:pP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Ρ</a:t>
            </a:r>
            <a:r>
              <a:rPr lang="el-GR" dirty="0">
                <a:latin typeface="Verdana" charset="0"/>
                <a:ea typeface="Verdana" charset="0"/>
                <a:cs typeface="Verdana" charset="0"/>
              </a:rPr>
              <a:t>ευματολογικό </a:t>
            </a: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ιστορικό</a:t>
            </a:r>
          </a:p>
          <a:p>
            <a:pPr marL="1200150" lvl="2" indent="-285750">
              <a:buFontTx/>
              <a:buChar char="-"/>
            </a:pP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Γυναικολογικό ιστορικό</a:t>
            </a:r>
            <a:endParaRPr lang="el-GR" dirty="0">
              <a:latin typeface="Verdana" charset="0"/>
              <a:ea typeface="Verdana" charset="0"/>
              <a:cs typeface="Verdana" charset="0"/>
            </a:endParaRPr>
          </a:p>
          <a:p>
            <a:pPr marL="1200150" lvl="2" indent="-285750">
              <a:buFontTx/>
              <a:buChar char="-"/>
            </a:pP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Θηλασμός</a:t>
            </a:r>
            <a:endParaRPr lang="el-GR" dirty="0">
              <a:latin typeface="Verdana" charset="0"/>
              <a:ea typeface="Verdana" charset="0"/>
              <a:cs typeface="Verdana" charset="0"/>
            </a:endParaRPr>
          </a:p>
          <a:p>
            <a:pPr marL="1200150" lvl="2" indent="-285750">
              <a:buFontTx/>
              <a:buChar char="-"/>
            </a:pP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Προσωπική εμπειρία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4622800"/>
            <a:ext cx="629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l-GR" sz="2400" b="1" dirty="0">
                <a:latin typeface="Verdana" charset="0"/>
                <a:ea typeface="Verdana" charset="0"/>
                <a:cs typeface="Verdana" charset="0"/>
              </a:rPr>
              <a:t>Συλλογή στοιχείων για 3 μήνες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Verdana" charset="0"/>
                <a:ea typeface="Verdana" charset="0"/>
                <a:cs typeface="Verdana" charset="0"/>
              </a:rPr>
              <a:t>Μεθοδολογία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175931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Verdana" charset="0"/>
                <a:ea typeface="Verdana" charset="0"/>
                <a:cs typeface="Verdana" charset="0"/>
              </a:rPr>
              <a:t>Κριτήρια Συμμετοχής</a:t>
            </a:r>
            <a:endParaRPr lang="el-GR" sz="2400" b="1" dirty="0">
              <a:latin typeface="Verdana" charset="0"/>
              <a:ea typeface="Verdana" charset="0"/>
              <a:cs typeface="Verdana" charset="0"/>
            </a:endParaRPr>
          </a:p>
          <a:p>
            <a:pPr marL="1200150" lvl="2" indent="-285750">
              <a:buFontTx/>
              <a:buChar char="-"/>
            </a:pP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Γυναίκες </a:t>
            </a:r>
            <a:r>
              <a:rPr lang="el-GR" dirty="0" err="1" smtClean="0">
                <a:latin typeface="Verdana" charset="0"/>
                <a:ea typeface="Verdana" charset="0"/>
                <a:cs typeface="Verdana" charset="0"/>
              </a:rPr>
              <a:t>ρευματοπαθείς</a:t>
            </a:r>
            <a:r>
              <a:rPr lang="el-GR" dirty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l-GR" dirty="0">
                <a:latin typeface="Verdana" charset="0"/>
                <a:ea typeface="Verdana" charset="0"/>
                <a:cs typeface="Verdana" charset="0"/>
              </a:rPr>
            </a:br>
            <a:endParaRPr lang="el-GR" dirty="0" smtClean="0">
              <a:latin typeface="Verdana" charset="0"/>
              <a:ea typeface="Verdana" charset="0"/>
              <a:cs typeface="Verdana" charset="0"/>
            </a:endParaRPr>
          </a:p>
          <a:p>
            <a:pPr marL="1200150" lvl="2" indent="-285750">
              <a:buFontTx/>
              <a:buChar char="-"/>
            </a:pP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Διάγνωση </a:t>
            </a:r>
            <a:r>
              <a:rPr lang="el-GR" b="1" dirty="0" smtClean="0">
                <a:latin typeface="Verdana" charset="0"/>
                <a:ea typeface="Verdana" charset="0"/>
                <a:cs typeface="Verdana" charset="0"/>
              </a:rPr>
              <a:t>πριν </a:t>
            </a: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την πρώτη προσπάθεια σύλληψης έως και </a:t>
            </a:r>
            <a:r>
              <a:rPr lang="el-GR" b="1" dirty="0" smtClean="0">
                <a:latin typeface="Verdana" charset="0"/>
                <a:ea typeface="Verdana" charset="0"/>
                <a:cs typeface="Verdana" charset="0"/>
              </a:rPr>
              <a:t>πριν</a:t>
            </a: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 την τελευταία εγκυμοσύνη</a:t>
            </a:r>
            <a:endParaRPr lang="en-US" dirty="0" smtClean="0">
              <a:latin typeface="Verdana" charset="0"/>
              <a:ea typeface="Verdana" charset="0"/>
              <a:cs typeface="Verdana" charset="0"/>
            </a:endParaRPr>
          </a:p>
          <a:p>
            <a:pPr marL="1200150" lvl="2" indent="-285750">
              <a:buFontTx/>
              <a:buChar char="-"/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marL="1200150" lvl="2" indent="-285750">
              <a:buFontTx/>
              <a:buChar char="-"/>
            </a:pPr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Προσπάθεια εγκυμοσύνης</a:t>
            </a:r>
          </a:p>
        </p:txBody>
      </p:sp>
    </p:spTree>
    <p:extLst>
      <p:ext uri="{BB962C8B-B14F-4D97-AF65-F5344CB8AC3E}">
        <p14:creationId xmlns:p14="http://schemas.microsoft.com/office/powerpoint/2010/main" val="4419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4209063" cy="713014"/>
          </a:xfrm>
        </p:spPr>
        <p:txBody>
          <a:bodyPr>
            <a:normAutofit/>
          </a:bodyPr>
          <a:lstStyle/>
          <a:p>
            <a:r>
              <a:rPr lang="el-GR" dirty="0" smtClean="0"/>
              <a:t>Αποτελέσματα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874276"/>
              </p:ext>
            </p:extLst>
          </p:nvPr>
        </p:nvGraphicFramePr>
        <p:xfrm>
          <a:off x="4521200" y="0"/>
          <a:ext cx="7670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4881" y="2135414"/>
            <a:ext cx="55392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-   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n= </a:t>
            </a:r>
            <a:r>
              <a:rPr lang="el-GR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378</a:t>
            </a:r>
            <a:endParaRPr lang="en-US" sz="2000" dirty="0" smtClean="0">
              <a:solidFill>
                <a:schemeClr val="tx2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Tx/>
              <a:buChar char="-"/>
            </a:pPr>
            <a:r>
              <a:rPr lang="el-GR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26 Χώρες</a:t>
            </a:r>
          </a:p>
          <a:p>
            <a:pPr marL="285750" indent="-285750">
              <a:buFontTx/>
              <a:buChar char="-"/>
            </a:pPr>
            <a:r>
              <a:rPr lang="el-GR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Μέση ηλικία ≃ 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41</a:t>
            </a:r>
            <a:r>
              <a:rPr lang="el-GR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 ετών, </a:t>
            </a:r>
            <a:r>
              <a:rPr lang="el-GR" sz="2000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(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sz="2000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-</a:t>
            </a:r>
            <a:r>
              <a:rPr lang="el-GR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7</a:t>
            </a:r>
            <a:r>
              <a:rPr lang="el-GR" sz="2000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l-GR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 ετών)</a:t>
            </a:r>
          </a:p>
          <a:p>
            <a:pPr marL="285750" indent="-285750">
              <a:buFontTx/>
              <a:buChar char="-"/>
            </a:pPr>
            <a:r>
              <a:rPr lang="el-GR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Θ</a:t>
            </a:r>
            <a:r>
              <a:rPr lang="el-GR" sz="2000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εραπείας ≃ 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12</a:t>
            </a:r>
            <a:r>
              <a:rPr lang="el-GR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 έτη </a:t>
            </a:r>
          </a:p>
          <a:p>
            <a:pPr marL="285750" indent="-285750">
              <a:buFontTx/>
              <a:buChar char="-"/>
            </a:pPr>
            <a:endParaRPr lang="el-GR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08079" y="3302000"/>
            <a:ext cx="213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36%</a:t>
            </a:r>
            <a:r>
              <a:rPr lang="el-GR" sz="1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l-GR" sz="1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l-GR" sz="1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Ελλάδα &amp; Κύπρος</a:t>
            </a:r>
            <a:endParaRPr lang="en-US" sz="1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3076" y="2427801"/>
            <a:ext cx="139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16% </a:t>
            </a:r>
            <a:r>
              <a:rPr lang="el-GR" sz="1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Γερμανία</a:t>
            </a:r>
            <a:endParaRPr lang="en-US" sz="1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0133" y="1168400"/>
            <a:ext cx="121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14%</a:t>
            </a:r>
          </a:p>
          <a:p>
            <a:r>
              <a:rPr lang="el-GR" sz="1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Γαλλία</a:t>
            </a:r>
            <a:endParaRPr lang="en-US" sz="1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133" y="2514600"/>
            <a:ext cx="9601200" cy="1485900"/>
          </a:xfrm>
        </p:spPr>
        <p:txBody>
          <a:bodyPr>
            <a:normAutofit/>
          </a:bodyPr>
          <a:lstStyle/>
          <a:p>
            <a:r>
              <a:rPr lang="el-GR" sz="4800" b="1" smtClean="0">
                <a:latin typeface="Verdana" charset="0"/>
                <a:ea typeface="Verdana" charset="0"/>
                <a:cs typeface="Verdana" charset="0"/>
              </a:rPr>
              <a:t>Ρευματολογικό Ιστορικό</a:t>
            </a:r>
            <a:endParaRPr lang="en-US" sz="4800" b="1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Verdana" charset="0"/>
                <a:ea typeface="Verdana" charset="0"/>
                <a:cs typeface="Verdana" charset="0"/>
              </a:rPr>
              <a:t>Ρευματολογικό Ιστορικό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71815"/>
              </p:ext>
            </p:extLst>
          </p:nvPr>
        </p:nvGraphicFramePr>
        <p:xfrm>
          <a:off x="1371599" y="2285999"/>
          <a:ext cx="10481733" cy="40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14800" y="1473203"/>
            <a:ext cx="4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Verdana" charset="0"/>
                <a:ea typeface="Verdana" charset="0"/>
                <a:cs typeface="Verdana" charset="0"/>
              </a:rPr>
              <a:t>Ανταπόκριση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23865" y="3386667"/>
            <a:ext cx="2929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RA &gt; SLE &gt; AS</a:t>
            </a:r>
            <a:br>
              <a:rPr lang="en-US" sz="20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27%&gt; 14%&gt; 12%</a:t>
            </a:r>
            <a:endParaRPr lang="en-US" sz="2000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20051</TotalTime>
  <Words>635</Words>
  <Application>Microsoft Office PowerPoint</Application>
  <PresentationFormat>Widescreen</PresentationFormat>
  <Paragraphs>190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Franklin Gothic Book</vt:lpstr>
      <vt:lpstr>Verdana</vt:lpstr>
      <vt:lpstr>Wingdings</vt:lpstr>
      <vt:lpstr>Crop</vt:lpstr>
      <vt:lpstr>Ρευματοπαθειες κατA την εγκυμοσυνη</vt:lpstr>
      <vt:lpstr>Δυσκολίες Κύησης Ρευματοπαθών </vt:lpstr>
      <vt:lpstr>PowerPoint Presentation</vt:lpstr>
      <vt:lpstr>Σκοπός</vt:lpstr>
      <vt:lpstr>Μεθοδολογία</vt:lpstr>
      <vt:lpstr>Μεθοδολογία</vt:lpstr>
      <vt:lpstr>Αποτελέσματα</vt:lpstr>
      <vt:lpstr>Ρευματολογικό Ιστορικό</vt:lpstr>
      <vt:lpstr>Ρευματολογικό Ιστορικό</vt:lpstr>
      <vt:lpstr>Ρευματολογικό ιστορικό</vt:lpstr>
      <vt:lpstr>Γυναικολογικές Συννοσυρότητες</vt:lpstr>
      <vt:lpstr>Τεκνοποίηση</vt:lpstr>
      <vt:lpstr>Πάσχον Έμβρυο</vt:lpstr>
      <vt:lpstr>Επιπλοκές κύησης</vt:lpstr>
      <vt:lpstr>Σύλληψη</vt:lpstr>
      <vt:lpstr>Ρευματοπάθεια &amp; Εγκυμοσύνη</vt:lpstr>
      <vt:lpstr>   Θηλασμός</vt:lpstr>
      <vt:lpstr>Θηλασμός</vt:lpstr>
      <vt:lpstr>Διάρκεια Θηλασμού</vt:lpstr>
      <vt:lpstr>Διακοπή Θηλασμού</vt:lpstr>
      <vt:lpstr>Γενική Ανταπόκριση    Προσωπική Εμπειρία</vt:lpstr>
      <vt:lpstr>Πού απευθύνονται για τον προγραμματισμό της εγκυμοσύνης;</vt:lpstr>
      <vt:lpstr>Λόγοι Ανασφάλειας</vt:lpstr>
      <vt:lpstr>Ικανοποίηση Ενημέρωσης</vt:lpstr>
      <vt:lpstr>Προσωπική Ανταπόκριση</vt:lpstr>
      <vt:lpstr>Επικοινωνία  Γυναικολόγου-Ρευματολόγου</vt:lpstr>
      <vt:lpstr>Αριθμός παιδιών σε κάθε οικογένεια</vt:lpstr>
      <vt:lpstr>Αδυναμίες</vt:lpstr>
      <vt:lpstr>Κύρια Συμπεράσματα- Περίληψη</vt:lpstr>
      <vt:lpstr>Κύρια Συμπεράσματα- Περίληψη</vt:lpstr>
      <vt:lpstr>Μελλοντικές Γραμμές</vt:lpstr>
      <vt:lpstr>Ευχαριστώ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120</cp:revision>
  <dcterms:created xsi:type="dcterms:W3CDTF">2016-10-07T13:44:05Z</dcterms:created>
  <dcterms:modified xsi:type="dcterms:W3CDTF">2016-10-28T14:43:11Z</dcterms:modified>
</cp:coreProperties>
</file>