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79" r:id="rId2"/>
    <p:sldId id="256" r:id="rId3"/>
    <p:sldId id="257" r:id="rId4"/>
    <p:sldId id="277" r:id="rId5"/>
    <p:sldId id="286" r:id="rId6"/>
    <p:sldId id="261" r:id="rId7"/>
    <p:sldId id="287" r:id="rId8"/>
    <p:sldId id="263" r:id="rId9"/>
    <p:sldId id="288" r:id="rId10"/>
    <p:sldId id="289" r:id="rId11"/>
    <p:sldId id="267" r:id="rId12"/>
    <p:sldId id="293" r:id="rId13"/>
    <p:sldId id="291" r:id="rId14"/>
    <p:sldId id="294" r:id="rId15"/>
    <p:sldId id="271" r:id="rId16"/>
    <p:sldId id="295" r:id="rId17"/>
    <p:sldId id="296" r:id="rId18"/>
    <p:sldId id="292" r:id="rId19"/>
    <p:sldId id="298" r:id="rId20"/>
    <p:sldId id="258" r:id="rId21"/>
    <p:sldId id="280" r:id="rId22"/>
    <p:sldId id="282" r:id="rId23"/>
    <p:sldId id="281" r:id="rId24"/>
    <p:sldId id="297" r:id="rId25"/>
    <p:sldId id="285" r:id="rId26"/>
  </p:sldIdLst>
  <p:sldSz cx="9144000" cy="6858000" type="screen4x3"/>
  <p:notesSz cx="6858000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86380" autoAdjust="0"/>
  </p:normalViewPr>
  <p:slideViewPr>
    <p:cSldViewPr>
      <p:cViewPr varScale="1">
        <p:scale>
          <a:sx n="113" d="100"/>
          <a:sy n="113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912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E67223-8E5C-4D0B-B464-E58036007CD9}" type="datetimeFigureOut">
              <a:rPr lang="en-US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n-US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B560EB-1B86-4A92-ACA8-7D82992E2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9797-31C4-4EF6-91BB-93096CB87A32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F74F-8A4C-4A4E-96F7-EC4FD664D6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FE8F-47A0-4133-85B9-0BE46D933F08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10D7-E6C5-4B0A-88DD-DF8047B1E1F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A797-280C-4E17-B9DD-78B313C0E033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893E0-564B-49B3-9982-7BE40E3389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506C-DDBC-40A2-8D18-C0D5BD1EC814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0D40-E48A-490C-8FD2-C8820B5F13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60524-B933-4F24-83A2-B92E2EEDB593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77FA-60A4-4F18-9C74-A5DACE817F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B6CC-EA5F-4CAD-8F59-6E899167DCEA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C680-2E64-443E-BEED-14B937799B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FAF8-53F0-462D-AA09-B8E8462FC836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8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522A7-4F3C-4406-9D62-74C9986FC9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0D0F-0C48-45F0-A38C-807C2E4F2D62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4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F8F7-AE9C-417B-938E-4A87A5543A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370F-8C5B-4C3C-A0F5-0D8BFEF12247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6205-C7DC-4F09-AF86-5D9E98A5B5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9CD7D-9D32-49C4-ADBA-29A3D3440F97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6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7D24-FAEE-409B-9A35-99A0D532FB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Ψαλίδισμα και στρογγύλεμα μίας γωνίας του ορθογωνίου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11 - Ορθογώνιο τρίγωνο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736C-0C77-4382-A70C-79E78D3E6F73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10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B1FD9-E53F-4A75-94A4-0FAC390CFE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C00D034-5B73-4154-A117-7478FF2BA145}" type="datetimeFigureOut">
              <a:rPr lang="el-GR"/>
              <a:pPr>
                <a:defRPr/>
              </a:pPr>
              <a:t>27/10/2016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EF883E8-49A8-4B63-B85B-82D8E68F46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33" name="1 - Ομάδα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2" r:id="rId9"/>
    <p:sldLayoutId id="2147483970" r:id="rId10"/>
    <p:sldLayoutId id="2147483971" r:id="rId11"/>
  </p:sldLayoutIdLst>
  <p:transition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838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mtClean="0"/>
              <a:t/>
            </a:r>
            <a:br>
              <a:rPr lang="el-GR" altLang="el-GR" smtClean="0"/>
            </a:br>
            <a:endParaRPr lang="en-GB" altLang="el-GR" smtClean="0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85800" y="12954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el-GR" sz="2400">
                <a:solidFill>
                  <a:schemeClr val="tx2"/>
                </a:solidFill>
                <a:cs typeface="Arial" charset="0"/>
              </a:rPr>
              <a:t>Ο ΡΟΛΟΣ ΤΟΥ ΝΟΣΗΛΕΥΤΗ ΣΤΗΝ ΦΡΟΝΤΙΔΑ ΡΕΥΜΑΤΟΠΑΘΩΝ ΑΣΘΕΝΩΝ</a:t>
            </a:r>
            <a:endParaRPr lang="en-GB" altLang="el-GR" sz="2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219200" y="5410200"/>
            <a:ext cx="6096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1400" b="1">
                <a:latin typeface="Calibri" pitchFamily="34" charset="0"/>
                <a:cs typeface="Times New Roman" pitchFamily="18" charset="0"/>
              </a:rPr>
              <a:t>8ο Κρήτο-Κυπριακό Συμπόσιο Ρευματολογίας</a:t>
            </a:r>
          </a:p>
          <a:p>
            <a:pPr algn="ctr">
              <a:spcBef>
                <a:spcPct val="50000"/>
              </a:spcBef>
            </a:pPr>
            <a:r>
              <a:rPr lang="el-GR" altLang="el-GR" sz="1400" b="1">
                <a:latin typeface="Calibri" pitchFamily="34" charset="0"/>
                <a:cs typeface="Times New Roman" pitchFamily="18" charset="0"/>
              </a:rPr>
              <a:t>Διλήμματα και προβληματισμοί στην καθημερινή πρακτική της Ρευματολογίας</a:t>
            </a:r>
          </a:p>
          <a:p>
            <a:pPr algn="ctr">
              <a:spcBef>
                <a:spcPct val="50000"/>
              </a:spcBef>
            </a:pPr>
            <a:r>
              <a:rPr lang="el-GR" altLang="el-GR" sz="1400" b="1">
                <a:latin typeface="Calibri" pitchFamily="34" charset="0"/>
                <a:cs typeface="Times New Roman" pitchFamily="18" charset="0"/>
              </a:rPr>
              <a:t>Κρήτη  28-30  Οκτωβρίου 2016</a:t>
            </a:r>
          </a:p>
          <a:p>
            <a:pPr>
              <a:spcBef>
                <a:spcPct val="50000"/>
              </a:spcBef>
            </a:pPr>
            <a:endParaRPr lang="en-GB" altLang="el-GR" sz="1400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76475"/>
            <a:ext cx="7993063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28687"/>
          </a:xfrm>
        </p:spPr>
        <p:txBody>
          <a:bodyPr/>
          <a:lstStyle/>
          <a:p>
            <a:pPr eaLnBrk="1" hangingPunct="1"/>
            <a:r>
              <a:rPr 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3 . Τηλεφωνικές υπηρεσίες</a:t>
            </a:r>
            <a:endParaRPr lang="en-US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Text Placeholder 2"/>
          <p:cNvSpPr>
            <a:spLocks noGrp="1"/>
          </p:cNvSpPr>
          <p:nvPr>
            <p:ph type="body" idx="1"/>
          </p:nvPr>
        </p:nvSpPr>
        <p:spPr>
          <a:xfrm>
            <a:off x="285750" y="2357438"/>
            <a:ext cx="7572375" cy="928687"/>
          </a:xfrm>
        </p:spPr>
        <p:txBody>
          <a:bodyPr/>
          <a:lstStyle/>
          <a:p>
            <a:pPr eaLnBrk="1" hangingPunct="1"/>
            <a:r>
              <a:rPr lang="el-GR" sz="1800" u="sng" smtClean="0">
                <a:solidFill>
                  <a:schemeClr val="tx1"/>
                </a:solidFill>
                <a:latin typeface="Arial" charset="0"/>
                <a:cs typeface="Arial" charset="0"/>
              </a:rPr>
              <a:t>Παροχές</a:t>
            </a:r>
            <a:r>
              <a:rPr lang="en-US" sz="1800" u="sng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l-GR" sz="1800" u="sng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endParaRPr lang="en-US" sz="1800" u="sng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l-GR" sz="1800" u="sng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buClrTx/>
              <a:buFont typeface="Arial" charset="0"/>
              <a:buChar char="•"/>
            </a:pPr>
            <a:r>
              <a:rPr lang="en-US" sz="1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l-GR" sz="1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Πρώτης γραμμής βοήθεια και ενημέρωση στο κοινό</a:t>
            </a:r>
          </a:p>
          <a:p>
            <a:pPr eaLnBrk="1" hangingPunct="1">
              <a:buClrTx/>
              <a:buFont typeface="Arial" charset="0"/>
              <a:buChar char="•"/>
            </a:pPr>
            <a:r>
              <a:rPr lang="en-US" sz="1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l-GR" sz="1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Συνεχή υποστήριξη και συμβουλευτική </a:t>
            </a:r>
          </a:p>
          <a:p>
            <a:pPr eaLnBrk="1" hangingPunct="1"/>
            <a:endParaRPr lang="en-US" smtClean="0"/>
          </a:p>
        </p:txBody>
      </p:sp>
      <p:sp>
        <p:nvSpPr>
          <p:cNvPr id="23555" name="Text Placeholder 4"/>
          <p:cNvSpPr>
            <a:spLocks noGrp="1"/>
          </p:cNvSpPr>
          <p:nvPr>
            <p:ph type="body" sz="half" idx="3"/>
          </p:nvPr>
        </p:nvSpPr>
        <p:spPr>
          <a:xfrm>
            <a:off x="5214938" y="3933825"/>
            <a:ext cx="3929062" cy="863600"/>
          </a:xfrm>
        </p:spPr>
        <p:txBody>
          <a:bodyPr/>
          <a:lstStyle/>
          <a:p>
            <a:pPr eaLnBrk="1" hangingPunct="1"/>
            <a:r>
              <a:rPr lang="el-GR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Έτσι οι ασθενείς κερδίζουν :</a:t>
            </a:r>
          </a:p>
          <a:p>
            <a:pPr eaLnBrk="1" hangingPunct="1"/>
            <a:endParaRPr lang="en-US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quarter" idx="2"/>
          </p:nvPr>
        </p:nvSpPr>
        <p:spPr>
          <a:xfrm>
            <a:off x="285750" y="2997200"/>
            <a:ext cx="3786188" cy="38608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l-GR" sz="1800" b="1" smtClean="0"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1800" b="1" u="sng" smtClean="0">
              <a:cs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l-GR" sz="1800" b="1" u="sng" smtClean="0">
                <a:latin typeface="Arial" charset="0"/>
                <a:cs typeface="Arial" charset="0"/>
              </a:rPr>
              <a:t>Στόχοι</a:t>
            </a:r>
            <a:r>
              <a:rPr lang="en-US" sz="1800" b="1" u="sng" smtClean="0">
                <a:latin typeface="Arial" charset="0"/>
                <a:cs typeface="Arial" charset="0"/>
              </a:rPr>
              <a:t> </a:t>
            </a:r>
            <a:r>
              <a:rPr lang="el-GR" sz="1800" b="1" u="sng" smtClean="0">
                <a:latin typeface="Arial" charset="0"/>
                <a:cs typeface="Arial" charset="0"/>
              </a:rPr>
              <a:t>:</a:t>
            </a:r>
          </a:p>
          <a:p>
            <a:pPr eaLnBrk="1" hangingPunct="1"/>
            <a:endParaRPr lang="el-GR" sz="1800" smtClean="0">
              <a:cs typeface="Arial" charset="0"/>
            </a:endParaRPr>
          </a:p>
          <a:p>
            <a:pPr eaLnBrk="1" hangingPunct="1">
              <a:buClrTx/>
            </a:pPr>
            <a:r>
              <a:rPr lang="el-GR" sz="1800" b="1" smtClean="0">
                <a:latin typeface="Arial" charset="0"/>
                <a:cs typeface="Arial" charset="0"/>
              </a:rPr>
              <a:t>Άμεση παροχή πληροφοριών </a:t>
            </a:r>
            <a:r>
              <a:rPr lang="el-GR" sz="1800" smtClean="0">
                <a:latin typeface="Arial" charset="0"/>
                <a:cs typeface="Arial" charset="0"/>
              </a:rPr>
              <a:t>για την πρόληψη, αντιμετώπιση και διαχείριση επιπλοκών</a:t>
            </a:r>
          </a:p>
          <a:p>
            <a:pPr eaLnBrk="1" hangingPunct="1">
              <a:buClrTx/>
            </a:pPr>
            <a:endParaRPr lang="el-GR" sz="1800" smtClean="0">
              <a:latin typeface="Arial" charset="0"/>
              <a:cs typeface="Arial" charset="0"/>
            </a:endParaRPr>
          </a:p>
          <a:p>
            <a:pPr eaLnBrk="1" hangingPunct="1">
              <a:buClrTx/>
            </a:pPr>
            <a:r>
              <a:rPr lang="el-GR" sz="1800" smtClean="0">
                <a:latin typeface="Arial" charset="0"/>
                <a:cs typeface="Arial" charset="0"/>
              </a:rPr>
              <a:t>Άμεση εξυπηρέτηση όταν η </a:t>
            </a:r>
            <a:r>
              <a:rPr lang="el-GR" sz="1800" b="1" smtClean="0">
                <a:latin typeface="Arial" charset="0"/>
                <a:cs typeface="Arial" charset="0"/>
              </a:rPr>
              <a:t>επίσκεψη </a:t>
            </a:r>
            <a:r>
              <a:rPr lang="el-GR" sz="1800" smtClean="0">
                <a:latin typeface="Arial" charset="0"/>
                <a:cs typeface="Arial" charset="0"/>
              </a:rPr>
              <a:t>στο ρευματολόγο δεν είναι εφικτή</a:t>
            </a:r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/>
          </a:p>
        </p:txBody>
      </p:sp>
      <p:sp>
        <p:nvSpPr>
          <p:cNvPr id="23557" name="Content Placeholder 5"/>
          <p:cNvSpPr>
            <a:spLocks noGrp="1"/>
          </p:cNvSpPr>
          <p:nvPr>
            <p:ph sz="quarter" idx="4"/>
          </p:nvPr>
        </p:nvSpPr>
        <p:spPr>
          <a:xfrm>
            <a:off x="5500688" y="4292600"/>
            <a:ext cx="3500437" cy="22796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l-GR" sz="2000" smtClean="0"/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Σωστή </a:t>
            </a:r>
            <a:r>
              <a:rPr lang="el-GR" sz="1800" b="1" smtClean="0">
                <a:latin typeface="Arial" charset="0"/>
                <a:cs typeface="Arial" charset="0"/>
              </a:rPr>
              <a:t>καθοδήγηση</a:t>
            </a:r>
            <a:endParaRPr lang="en-US" sz="1800" b="1" smtClean="0">
              <a:latin typeface="Arial" charset="0"/>
              <a:cs typeface="Arial" charset="0"/>
            </a:endParaRPr>
          </a:p>
          <a:p>
            <a:pPr eaLnBrk="1" hangingPunct="1">
              <a:buClrTx/>
              <a:buFont typeface="Wingdings" pitchFamily="2" charset="2"/>
              <a:buChar char="ü"/>
            </a:pPr>
            <a:endParaRPr lang="el-GR" sz="1800" smtClean="0">
              <a:latin typeface="Arial" charset="0"/>
              <a:cs typeface="Arial" charset="0"/>
            </a:endParaRP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Αίσθημα συνεχούς </a:t>
            </a:r>
            <a:r>
              <a:rPr lang="el-GR" sz="1800" b="1" smtClean="0">
                <a:latin typeface="Arial" charset="0"/>
                <a:cs typeface="Arial" charset="0"/>
              </a:rPr>
              <a:t>προσβασιμότητας </a:t>
            </a:r>
            <a:r>
              <a:rPr lang="el-GR" sz="1800" smtClean="0">
                <a:latin typeface="Arial" charset="0"/>
                <a:cs typeface="Arial" charset="0"/>
              </a:rPr>
              <a:t>στην παροχή φροντίδας</a:t>
            </a:r>
          </a:p>
          <a:p>
            <a:pPr eaLnBrk="1" hangingPunct="1"/>
            <a:endParaRPr lang="en-US" smtClean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785813"/>
            <a:ext cx="37861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71750" y="142875"/>
            <a:ext cx="6115050" cy="1214438"/>
          </a:xfrm>
        </p:spPr>
        <p:txBody>
          <a:bodyPr/>
          <a:lstStyle/>
          <a:p>
            <a:pPr eaLnBrk="1" hangingPunct="1"/>
            <a:r>
              <a:rPr 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</a:t>
            </a:r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</a:t>
            </a:r>
            <a:r>
              <a:rPr 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4 . Διαλογή </a:t>
            </a:r>
            <a:r>
              <a:rPr lang="el-GR" sz="1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(TRIAGE)</a:t>
            </a:r>
            <a:endParaRPr lang="en-US" sz="1600" b="1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3" y="2428875"/>
            <a:ext cx="4071937" cy="14287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νοσηλευτής πρέπει να  συμμετέχει στην διαλογή ασθενών  (TRIAGE) προκειμένου</a:t>
            </a:r>
            <a:r>
              <a:rPr lang="en-US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1800" dirty="0"/>
          </a:p>
        </p:txBody>
      </p:sp>
      <p:sp>
        <p:nvSpPr>
          <p:cNvPr id="25603" name="Text Placeholder 4"/>
          <p:cNvSpPr>
            <a:spLocks noGrp="1"/>
          </p:cNvSpPr>
          <p:nvPr>
            <p:ph type="body" sz="half" idx="3"/>
          </p:nvPr>
        </p:nvSpPr>
        <p:spPr>
          <a:xfrm>
            <a:off x="5000625" y="2643188"/>
            <a:ext cx="4143375" cy="1143000"/>
          </a:xfrm>
        </p:spPr>
        <p:txBody>
          <a:bodyPr/>
          <a:lstStyle/>
          <a:p>
            <a:pPr eaLnBrk="1" hangingPunct="1"/>
            <a:r>
              <a:rPr lang="el-GR" sz="1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Ο νοσηλευτής  πρέπει να  παρέχει υποστήριξη στη θεραπευτική απόφαση  του ασθενούς καθότι είναι:</a:t>
            </a:r>
          </a:p>
          <a:p>
            <a:pPr eaLnBrk="1" hangingPunct="1"/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14313" y="4000500"/>
            <a:ext cx="4283075" cy="2125663"/>
          </a:xfrm>
        </p:spPr>
        <p:txBody>
          <a:bodyPr>
            <a:norm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Να διακρίνει την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σπουδαιότητα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των συμπτωμάτων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Να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παραπέμπει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τους ασθενείς πιο γρήγορα στον Ρευματολόγο ή σε γιατρό άλλης ειδικότητας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5605" name="Content Placeholder 5"/>
          <p:cNvSpPr>
            <a:spLocks noGrp="1"/>
          </p:cNvSpPr>
          <p:nvPr>
            <p:ph sz="quarter" idx="4"/>
          </p:nvPr>
        </p:nvSpPr>
        <p:spPr>
          <a:xfrm>
            <a:off x="4857750" y="4000500"/>
            <a:ext cx="4041775" cy="21256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l-GR" sz="2000" smtClean="0"/>
              <a:t> </a:t>
            </a:r>
            <a:r>
              <a:rPr lang="el-GR" sz="1800" b="1" smtClean="0">
                <a:latin typeface="Arial" charset="0"/>
                <a:cs typeface="Arial" charset="0"/>
              </a:rPr>
              <a:t>Συνδετικός κρίκος </a:t>
            </a:r>
            <a:r>
              <a:rPr lang="el-GR" sz="1800" smtClean="0">
                <a:latin typeface="Arial" charset="0"/>
                <a:cs typeface="Arial" charset="0"/>
              </a:rPr>
              <a:t>(Επιστημονική Ομάδα) </a:t>
            </a:r>
          </a:p>
          <a:p>
            <a:pPr eaLnBrk="1" hangingPunct="1">
              <a:spcBef>
                <a:spcPct val="0"/>
              </a:spcBef>
              <a:buClrTx/>
              <a:buFont typeface="Wingdings 2" pitchFamily="18" charset="2"/>
              <a:buNone/>
            </a:pPr>
            <a:endParaRPr lang="el-GR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Char char="Ø"/>
            </a:pPr>
            <a:r>
              <a:rPr lang="el-GR" sz="1800" smtClean="0">
                <a:latin typeface="Arial" charset="0"/>
                <a:cs typeface="Arial" charset="0"/>
              </a:rPr>
              <a:t> </a:t>
            </a:r>
            <a:r>
              <a:rPr lang="el-GR" sz="1800" b="1" smtClean="0">
                <a:latin typeface="Arial" charset="0"/>
                <a:cs typeface="Arial" charset="0"/>
              </a:rPr>
              <a:t>Γνώστης</a:t>
            </a:r>
            <a:r>
              <a:rPr lang="el-GR" sz="1800" smtClean="0">
                <a:latin typeface="Arial" charset="0"/>
                <a:cs typeface="Arial" charset="0"/>
              </a:rPr>
              <a:t> των περισσότερων ασθενών και των συγγενών τους (Αμεσότητα)</a:t>
            </a:r>
          </a:p>
          <a:p>
            <a:pPr eaLnBrk="1" hangingPunct="1"/>
            <a:endParaRPr lang="en-US" smtClean="0"/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714375" y="5214938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642938" y="5929313"/>
            <a:ext cx="813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Λόγω της συχνής επίσκεψης στο νοσηλευτή και της τακτικής τηλεφωνικής επικοινωνίας διαμορφώνεται ισχυρός δεσμός </a:t>
            </a:r>
            <a:r>
              <a:rPr lang="el-GR" b="1"/>
              <a:t>ασθενούς –νοσηλευτή</a:t>
            </a:r>
          </a:p>
        </p:txBody>
      </p:sp>
      <p:pic>
        <p:nvPicPr>
          <p:cNvPr id="25608" name="Picture 2" descr="https://encrypted-tbn1.gstatic.com/images?q=tbn:ANd9GcTvJPYcXcz7fkZE0P3PIMi4jgPipOKbODTohQNQykFmkQD1A18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4000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785813" y="0"/>
            <a:ext cx="7900987" cy="1143000"/>
          </a:xfrm>
        </p:spPr>
        <p:txBody>
          <a:bodyPr/>
          <a:lstStyle/>
          <a:p>
            <a:pPr algn="just" eaLnBrk="1" hangingPunct="1"/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</a:t>
            </a:r>
            <a:r>
              <a:rPr 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5 . Ψυχοκοινωνική Υποστήριξη</a:t>
            </a:r>
            <a:endParaRPr lang="en-US" sz="24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>
          <a:xfrm>
            <a:off x="214313" y="1785938"/>
            <a:ext cx="4111625" cy="1785937"/>
          </a:xfrm>
        </p:spPr>
        <p:txBody>
          <a:bodyPr/>
          <a:lstStyle/>
          <a:p>
            <a:pPr algn="just" eaLnBrk="1" hangingPunct="1"/>
            <a:r>
              <a:rPr lang="el-GR" sz="1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Ο νοσηλευτής πρέπει να γνωρίζει και να αξιολογεί ψυχοκοινωνικά ζητήματα που προκύπτουν από τις ιδιαιτερότητες των χρόνιων Ρευματικών νοσημάτων όπως </a:t>
            </a:r>
            <a:r>
              <a:rPr lang="en-US" sz="1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endParaRPr lang="el-GR" sz="1800" b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26627" name="Text Placeholder 4"/>
          <p:cNvSpPr>
            <a:spLocks noGrp="1"/>
          </p:cNvSpPr>
          <p:nvPr>
            <p:ph type="body" sz="half" idx="3"/>
          </p:nvPr>
        </p:nvSpPr>
        <p:spPr>
          <a:xfrm>
            <a:off x="5072063" y="1500188"/>
            <a:ext cx="4071937" cy="2254250"/>
          </a:xfrm>
        </p:spPr>
        <p:txBody>
          <a:bodyPr/>
          <a:lstStyle/>
          <a:p>
            <a:pPr eaLnBrk="1" hangingPunct="1"/>
            <a:r>
              <a:rPr lang="el-GR" sz="1800" b="0" smtClean="0">
                <a:solidFill>
                  <a:schemeClr val="tx1"/>
                </a:solidFill>
                <a:latin typeface="Arial" charset="0"/>
                <a:cs typeface="Arial" charset="0"/>
              </a:rPr>
              <a:t>Κλινικές μελέτες έδειξαν στατιστικά σημαντική μείωση άγχους και κατάθλιψης σε ρευματολογικούς ασθενείς που επιβλέπονταν από νοσηλευτικό προσωπικό</a:t>
            </a:r>
            <a:r>
              <a:rPr lang="el-GR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/>
            <a:endParaRPr 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2"/>
          </p:nvPr>
        </p:nvSpPr>
        <p:spPr>
          <a:xfrm>
            <a:off x="500063" y="3500438"/>
            <a:ext cx="4040187" cy="2054225"/>
          </a:xfrm>
        </p:spPr>
        <p:txBody>
          <a:bodyPr/>
          <a:lstStyle/>
          <a:p>
            <a:pPr eaLnBrk="1" hangingPunct="1">
              <a:buClrTx/>
            </a:pPr>
            <a:r>
              <a:rPr lang="el-GR" sz="1800" smtClean="0">
                <a:latin typeface="Arial" charset="0"/>
                <a:cs typeface="Arial" charset="0"/>
              </a:rPr>
              <a:t>Πρόληψη και ελαχιστοποίηση άγχους και κατάθλιψης</a:t>
            </a:r>
          </a:p>
          <a:p>
            <a:pPr eaLnBrk="1" hangingPunct="1">
              <a:buClrTx/>
            </a:pPr>
            <a:r>
              <a:rPr lang="el-GR" sz="1800" smtClean="0">
                <a:latin typeface="Arial" charset="0"/>
                <a:cs typeface="Arial" charset="0"/>
              </a:rPr>
              <a:t>Εντοπισμός του προβλήματος και παραπομπή στον ειδικό</a:t>
            </a:r>
          </a:p>
          <a:p>
            <a:pPr eaLnBrk="1" hangingPunct="1"/>
            <a:endParaRPr lang="en-US" smtClean="0"/>
          </a:p>
        </p:txBody>
      </p:sp>
      <p:pic>
        <p:nvPicPr>
          <p:cNvPr id="2662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3429000"/>
            <a:ext cx="4057650" cy="3286125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-214313"/>
            <a:ext cx="9144000" cy="1285876"/>
          </a:xfrm>
        </p:spPr>
        <p:txBody>
          <a:bodyPr/>
          <a:lstStyle/>
          <a:p>
            <a:pPr algn="just" eaLnBrk="1" hangingPunct="1"/>
            <a:r>
              <a:rPr lang="en-US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</a:t>
            </a:r>
            <a:r>
              <a:rPr 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6 . Διδασκαλία Αυτο-Ελέγχου</a:t>
            </a:r>
            <a:endParaRPr lang="en-US" sz="24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0" y="1357313"/>
            <a:ext cx="4000500" cy="1571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sz="1800" smtClean="0">
                <a:latin typeface="Arial" charset="0"/>
                <a:cs typeface="Arial" charset="0"/>
              </a:rPr>
              <a:t>Ο νοσηλευτής  θα πρέπει να προωθεί  δεξιότητες για </a:t>
            </a:r>
            <a:r>
              <a:rPr lang="el-GR" sz="1800" b="1" smtClean="0">
                <a:latin typeface="Arial" charset="0"/>
                <a:cs typeface="Arial" charset="0"/>
              </a:rPr>
              <a:t>αυτοδιαχείριση </a:t>
            </a:r>
            <a:r>
              <a:rPr lang="el-GR" sz="1800" smtClean="0">
                <a:latin typeface="Arial" charset="0"/>
                <a:cs typeface="Arial" charset="0"/>
              </a:rPr>
              <a:t>συμπτωμάτων .</a:t>
            </a:r>
            <a:endParaRPr lang="en-US" sz="1800" smtClean="0"/>
          </a:p>
        </p:txBody>
      </p:sp>
      <p:sp>
        <p:nvSpPr>
          <p:cNvPr id="27651" name="Content Placeholder 3"/>
          <p:cNvSpPr>
            <a:spLocks noGrp="1"/>
          </p:cNvSpPr>
          <p:nvPr>
            <p:ph sz="half" idx="2"/>
          </p:nvPr>
        </p:nvSpPr>
        <p:spPr>
          <a:xfrm>
            <a:off x="4357688" y="2786063"/>
            <a:ext cx="4857750" cy="4071937"/>
          </a:xfrm>
        </p:spPr>
        <p:txBody>
          <a:bodyPr anchor="ctr"/>
          <a:lstStyle/>
          <a:p>
            <a:pPr eaLnBrk="1" hangingPunct="1">
              <a:spcBef>
                <a:spcPct val="0"/>
              </a:spcBef>
              <a:buClrTx/>
              <a:buFont typeface="Calibri" pitchFamily="34" charset="0"/>
              <a:buAutoNum type="arabicParenR"/>
            </a:pPr>
            <a:r>
              <a:rPr lang="el-GR" sz="1800" smtClean="0">
                <a:latin typeface="Arial" charset="0"/>
                <a:cs typeface="Arial" charset="0"/>
              </a:rPr>
              <a:t>Διατήρηση της ανεξαρτησίας τους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Αυτοεξυπηρέτηση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l-GR" sz="1800" b="1" smtClean="0">
                <a:latin typeface="Arial" charset="0"/>
                <a:cs typeface="Arial" charset="0"/>
              </a:rPr>
              <a:t>Απλοποίηση </a:t>
            </a:r>
            <a:r>
              <a:rPr lang="el-GR" sz="1800" smtClean="0">
                <a:latin typeface="Arial" charset="0"/>
                <a:cs typeface="Arial" charset="0"/>
              </a:rPr>
              <a:t>καθημερινών δραστηριοτήτων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Χρήση μέσων αυτοβοήθειας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l-GR" sz="1800" b="1" smtClean="0">
                <a:latin typeface="Arial" charset="0"/>
                <a:cs typeface="Arial" charset="0"/>
              </a:rPr>
              <a:t>Αποφυγή υπερδραστηριότητας </a:t>
            </a:r>
            <a:r>
              <a:rPr lang="el-GR" sz="1800" smtClean="0">
                <a:latin typeface="Arial" charset="0"/>
                <a:cs typeface="Arial" charset="0"/>
              </a:rPr>
              <a:t>όταν δεν αισθάνονται καλά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Εναλλαγή περιόδου εργασίας –άσκησης –ανάπαυσης</a:t>
            </a:r>
          </a:p>
          <a:p>
            <a:pPr eaLnBrk="1" hangingPunct="1">
              <a:spcBef>
                <a:spcPct val="0"/>
              </a:spcBef>
              <a:buClrTx/>
              <a:buFont typeface="Calibri" pitchFamily="34" charset="0"/>
              <a:buAutoNum type="arabicParenR"/>
            </a:pPr>
            <a:r>
              <a:rPr lang="el-GR" sz="1800" smtClean="0">
                <a:latin typeface="Arial" charset="0"/>
                <a:cs typeface="Arial" charset="0"/>
              </a:rPr>
              <a:t>Φαρμακευτικής αγωγής σύμφωνα με τις ιατρικές οδηγίες.</a:t>
            </a:r>
          </a:p>
          <a:p>
            <a:pPr eaLnBrk="1" hangingPunct="1">
              <a:spcBef>
                <a:spcPct val="0"/>
              </a:spcBef>
              <a:buClrTx/>
              <a:buFont typeface="Calibri" pitchFamily="34" charset="0"/>
              <a:buAutoNum type="arabicParenR"/>
            </a:pPr>
            <a:r>
              <a:rPr lang="el-GR" sz="1800" smtClean="0">
                <a:latin typeface="Arial" charset="0"/>
                <a:cs typeface="Arial" charset="0"/>
              </a:rPr>
              <a:t>Ατομική υγιεινή και προαγωγή του αισθήματος ευεξίας</a:t>
            </a:r>
          </a:p>
          <a:p>
            <a:pPr eaLnBrk="1" hangingPunct="1">
              <a:spcBef>
                <a:spcPct val="0"/>
              </a:spcBef>
              <a:buClrTx/>
              <a:buFont typeface="Calibri" pitchFamily="34" charset="0"/>
              <a:buAutoNum type="arabicParenR"/>
            </a:pPr>
            <a:r>
              <a:rPr lang="el-GR" sz="1800" smtClean="0">
                <a:latin typeface="Arial" charset="0"/>
                <a:cs typeface="Arial" charset="0"/>
              </a:rPr>
              <a:t>Προτροπή για υγιεινό τρόπο ζωής –άσκηση –διακοπή καπνίσματος</a:t>
            </a:r>
          </a:p>
          <a:p>
            <a:pPr eaLnBrk="1" hangingPunct="1">
              <a:spcBef>
                <a:spcPct val="0"/>
              </a:spcBef>
              <a:buClrTx/>
              <a:buFont typeface="Wingdings 2" pitchFamily="18" charset="2"/>
              <a:buNone/>
            </a:pPr>
            <a:endParaRPr lang="el-GR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arenR"/>
            </a:pPr>
            <a:endParaRPr lang="el-GR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arenR"/>
            </a:pPr>
            <a:endParaRPr lang="el-GR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arenR"/>
            </a:pPr>
            <a:endParaRPr lang="el-GR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l-GR" sz="18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800" smtClean="0"/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1000125" y="3786188"/>
            <a:ext cx="302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653" name="Picture 2" descr="http://img.scoop.it/gOObt9w2mA7pV27sERfImCWw5sSWUpOJW0qzle022B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643188"/>
            <a:ext cx="35337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Ορθογώνιο 1"/>
          <p:cNvSpPr>
            <a:spLocks noChangeArrowheads="1"/>
          </p:cNvSpPr>
          <p:nvPr/>
        </p:nvSpPr>
        <p:spPr bwMode="auto">
          <a:xfrm>
            <a:off x="142844" y="214290"/>
            <a:ext cx="885831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b="1" dirty="0">
                <a:cs typeface="Arial" charset="0"/>
              </a:rPr>
              <a:t> 7 . Ο νοσηλευτής πρέπει να παρέχει φροντίδα που είναι βασισμένη στα πρωτόκολλα και στις κατευθυντήριες οδηγίες της χώρας (ορθή κλινική πρακτική)</a:t>
            </a:r>
          </a:p>
          <a:p>
            <a:endParaRPr lang="el-GR" sz="1600" dirty="0">
              <a:cs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b="1" dirty="0">
                <a:cs typeface="Arial" charset="0"/>
              </a:rPr>
              <a:t>Ασφάλεια </a:t>
            </a:r>
            <a:r>
              <a:rPr lang="el-GR" dirty="0">
                <a:cs typeface="Arial" charset="0"/>
              </a:rPr>
              <a:t>του ασθενούς</a:t>
            </a:r>
          </a:p>
          <a:p>
            <a:pPr>
              <a:buFont typeface="Wingdings" pitchFamily="2" charset="2"/>
              <a:buChar char="q"/>
            </a:pPr>
            <a:r>
              <a:rPr lang="el-GR" dirty="0">
                <a:cs typeface="Arial" charset="0"/>
              </a:rPr>
              <a:t>Μέγιστη </a:t>
            </a:r>
            <a:r>
              <a:rPr lang="el-GR" b="1" dirty="0">
                <a:cs typeface="Arial" charset="0"/>
              </a:rPr>
              <a:t>ποιότητα φροντίδας</a:t>
            </a:r>
            <a:endParaRPr lang="en-US" b="1" dirty="0">
              <a:cs typeface="Arial" charset="0"/>
            </a:endParaRPr>
          </a:p>
          <a:p>
            <a:pPr>
              <a:buFont typeface="Arial" charset="0"/>
              <a:buNone/>
            </a:pPr>
            <a:endParaRPr lang="el-GR" sz="1600" dirty="0">
              <a:cs typeface="Arial" charset="0"/>
            </a:endParaRPr>
          </a:p>
          <a:p>
            <a:endParaRPr lang="el-GR" sz="1600" dirty="0">
              <a:cs typeface="Arial" charset="0"/>
            </a:endParaRPr>
          </a:p>
          <a:p>
            <a:r>
              <a:rPr lang="el-GR" b="1" u="sng" dirty="0">
                <a:cs typeface="Arial" charset="0"/>
              </a:rPr>
              <a:t>ΔΡΑΣΗ:</a:t>
            </a:r>
          </a:p>
          <a:p>
            <a:r>
              <a:rPr lang="el-GR" dirty="0">
                <a:cs typeface="Arial" charset="0"/>
              </a:rPr>
              <a:t>Συνεχής </a:t>
            </a:r>
            <a:r>
              <a:rPr lang="el-GR" b="1" dirty="0">
                <a:cs typeface="Arial" charset="0"/>
              </a:rPr>
              <a:t>εκπαίδευση και </a:t>
            </a:r>
            <a:r>
              <a:rPr lang="el-GR" b="1" dirty="0" smtClean="0">
                <a:cs typeface="Arial" charset="0"/>
              </a:rPr>
              <a:t>ενημέρωση </a:t>
            </a:r>
            <a:r>
              <a:rPr lang="el-GR" dirty="0" smtClean="0">
                <a:cs typeface="Arial" charset="0"/>
              </a:rPr>
              <a:t>για </a:t>
            </a:r>
            <a:r>
              <a:rPr lang="el-GR" dirty="0">
                <a:cs typeface="Arial" charset="0"/>
              </a:rPr>
              <a:t>τα τελευταία δεδομένα</a:t>
            </a:r>
          </a:p>
          <a:p>
            <a:endParaRPr lang="en-US" sz="1600" b="1" dirty="0">
              <a:cs typeface="Arial" charset="0"/>
            </a:endParaRPr>
          </a:p>
          <a:p>
            <a:endParaRPr lang="el-GR" sz="1600" b="1" u="sng" dirty="0">
              <a:cs typeface="Arial" charset="0"/>
            </a:endParaRPr>
          </a:p>
          <a:p>
            <a:r>
              <a:rPr lang="el-GR" b="1" u="sng" dirty="0">
                <a:cs typeface="Arial" charset="0"/>
              </a:rPr>
              <a:t>ΕΤΣΙ ΕΠΙΤΥΓΧΑΝΕΤΑΙ:</a:t>
            </a:r>
            <a:endParaRPr lang="el-GR" u="sng" dirty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b="1" dirty="0">
                <a:cs typeface="Arial" charset="0"/>
              </a:rPr>
              <a:t>Αποφυγή λαθών</a:t>
            </a:r>
          </a:p>
          <a:p>
            <a:pPr>
              <a:buFont typeface="Wingdings" pitchFamily="2" charset="2"/>
              <a:buChar char="Ø"/>
            </a:pPr>
            <a:r>
              <a:rPr lang="el-GR" b="1" dirty="0">
                <a:cs typeface="Arial" charset="0"/>
              </a:rPr>
              <a:t>Κατευθυντήρια παροχή </a:t>
            </a:r>
            <a:r>
              <a:rPr lang="el-GR" dirty="0">
                <a:cs typeface="Arial" charset="0"/>
              </a:rPr>
              <a:t>φροντίδας</a:t>
            </a:r>
          </a:p>
          <a:p>
            <a:pPr>
              <a:buFont typeface="Wingdings" pitchFamily="2" charset="2"/>
              <a:buChar char="Ø"/>
            </a:pPr>
            <a:r>
              <a:rPr lang="el-GR" dirty="0">
                <a:cs typeface="Arial" charset="0"/>
              </a:rPr>
              <a:t>Μέγιστη </a:t>
            </a:r>
            <a:r>
              <a:rPr lang="el-GR" b="1" dirty="0">
                <a:cs typeface="Arial" charset="0"/>
              </a:rPr>
              <a:t>αποτελεσματικότητα  </a:t>
            </a:r>
            <a:r>
              <a:rPr lang="el-GR" dirty="0">
                <a:cs typeface="Arial" charset="0"/>
              </a:rPr>
              <a:t>στο θεραπευτικό σχήμα</a:t>
            </a:r>
          </a:p>
          <a:p>
            <a:pPr>
              <a:buFont typeface="Wingdings" pitchFamily="2" charset="2"/>
              <a:buChar char="Ø"/>
            </a:pPr>
            <a:r>
              <a:rPr lang="el-GR" dirty="0">
                <a:cs typeface="Arial" charset="0"/>
              </a:rPr>
              <a:t>Μέγιστη </a:t>
            </a:r>
            <a:r>
              <a:rPr lang="el-GR" b="1" dirty="0">
                <a:cs typeface="Arial" charset="0"/>
              </a:rPr>
              <a:t>ικανοποίηση </a:t>
            </a:r>
            <a:r>
              <a:rPr lang="el-GR" dirty="0">
                <a:cs typeface="Arial" charset="0"/>
              </a:rPr>
              <a:t>ασθενών</a:t>
            </a:r>
          </a:p>
          <a:p>
            <a:endParaRPr lang="el-GR" dirty="0">
              <a:cs typeface="Arial" charset="0"/>
            </a:endParaRPr>
          </a:p>
          <a:p>
            <a:r>
              <a:rPr lang="el-GR" b="1" dirty="0">
                <a:cs typeface="Arial" charset="0"/>
              </a:rPr>
              <a:t>Βασική προϋπόθεση ! </a:t>
            </a:r>
            <a:r>
              <a:rPr lang="el-GR" dirty="0">
                <a:cs typeface="Arial" charset="0"/>
              </a:rPr>
              <a:t>Τα πρωτόκολλα και οι κατευθυντήριες οδηγίες της χώρας να υποστηρίζουν το νοσηλευτικό ρόλο στο να παίρνει θεραπευτικές αποφάσεις στην ολιστική αντιμετώπιση του ασθενή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357438" y="0"/>
            <a:ext cx="6472237" cy="1214438"/>
          </a:xfrm>
        </p:spPr>
        <p:txBody>
          <a:bodyPr/>
          <a:lstStyle/>
          <a:p>
            <a:pPr eaLnBrk="1" hangingPunct="1"/>
            <a:r>
              <a:rPr 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8 . Συνεχιζόμενη εκπαίδευση </a:t>
            </a:r>
            <a:endParaRPr lang="en-US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969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4040188" cy="1871663"/>
          </a:xfrm>
        </p:spPr>
        <p:txBody>
          <a:bodyPr/>
          <a:lstStyle/>
          <a:p>
            <a:pPr eaLnBrk="1" hangingPunct="1"/>
            <a:r>
              <a:rPr lang="el-GR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Ο νοσηλευτής θα πρέπει να ακολουθεί συνεχιζόμενη εκπαίδευση με σκοπό να βελτιώσει τις γνώσεις και τις ικανότητες του όπως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: </a:t>
            </a:r>
          </a:p>
          <a:p>
            <a:pPr eaLnBrk="1" hangingPunct="1"/>
            <a:endParaRPr lang="el-GR" sz="1800" b="0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9699" name="Text Placeholder 4"/>
          <p:cNvSpPr>
            <a:spLocks noGrp="1"/>
          </p:cNvSpPr>
          <p:nvPr>
            <p:ph type="body" sz="half" idx="3"/>
          </p:nvPr>
        </p:nvSpPr>
        <p:spPr>
          <a:xfrm>
            <a:off x="5357813" y="1714500"/>
            <a:ext cx="3463925" cy="869950"/>
          </a:xfrm>
        </p:spPr>
        <p:txBody>
          <a:bodyPr/>
          <a:lstStyle/>
          <a:p>
            <a:pPr eaLnBrk="1" hangingPunct="1"/>
            <a:r>
              <a:rPr lang="el-GR" sz="18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Έτσι </a:t>
            </a:r>
            <a:r>
              <a:rPr lang="el-GR" u="sng" dirty="0" smtClean="0">
                <a:latin typeface="Arial" charset="0"/>
                <a:cs typeface="Arial" charset="0"/>
              </a:rPr>
              <a:t>  </a:t>
            </a:r>
            <a:r>
              <a:rPr lang="el-GR" sz="18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Επιτυγχάνεται</a:t>
            </a:r>
            <a:r>
              <a:rPr lang="el-GR" dirty="0" smtClean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3068638"/>
            <a:ext cx="4000500" cy="3057525"/>
          </a:xfrm>
        </p:spPr>
        <p:txBody>
          <a:bodyPr>
            <a:normAutofit fontScale="92500"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Λήψη ιστορικού -Αξιολόγηση συμπτωμάτων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Μέτρηση δεικτών ενεργότητας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DAS28,SDAI)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Λήψη και καταγραφή εργαστηριακών εξετάσεων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Συμμετοχή στη λήψη    αποφάσεων θεραπευτικού σχήματος</a:t>
            </a:r>
          </a:p>
          <a:p>
            <a:pPr marL="342900" indent="-34290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Εντοπισμός συν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νοσηροτήτων και παραπομπή σε άλλες ειδικότητες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9701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349500"/>
            <a:ext cx="4000500" cy="28797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ü"/>
            </a:pPr>
            <a:r>
              <a:rPr lang="el-GR" sz="1800" b="1" smtClean="0">
                <a:latin typeface="Arial" charset="0"/>
                <a:cs typeface="Arial" charset="0"/>
              </a:rPr>
              <a:t>Αποτελεσματικότερη κλινική εξέταση </a:t>
            </a:r>
            <a:r>
              <a:rPr lang="el-GR" sz="1800" smtClean="0">
                <a:latin typeface="Arial" charset="0"/>
                <a:cs typeface="Arial" charset="0"/>
              </a:rPr>
              <a:t>ειδικά όταν ο χρόνος είναι περιορισμένος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Συμπλήρωση των </a:t>
            </a:r>
            <a:r>
              <a:rPr lang="el-GR" sz="1800" b="1" smtClean="0">
                <a:latin typeface="Arial" charset="0"/>
                <a:cs typeface="Arial" charset="0"/>
              </a:rPr>
              <a:t>εντύπων αξιολόγησης </a:t>
            </a:r>
            <a:r>
              <a:rPr lang="el-GR" sz="1800" smtClean="0">
                <a:latin typeface="Arial" charset="0"/>
                <a:cs typeface="Arial" charset="0"/>
              </a:rPr>
              <a:t>νόσου 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Ολοκληρωμένη </a:t>
            </a:r>
            <a:r>
              <a:rPr lang="el-GR" sz="1800" b="1" smtClean="0">
                <a:latin typeface="Arial" charset="0"/>
                <a:cs typeface="Arial" charset="0"/>
              </a:rPr>
              <a:t>κλινική</a:t>
            </a:r>
            <a:r>
              <a:rPr lang="el-GR" sz="1800" smtClean="0">
                <a:latin typeface="Arial" charset="0"/>
                <a:cs typeface="Arial" charset="0"/>
              </a:rPr>
              <a:t> εικόνα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Προοπτική </a:t>
            </a:r>
            <a:r>
              <a:rPr lang="el-GR" sz="1800" b="1" smtClean="0">
                <a:latin typeface="Arial" charset="0"/>
                <a:cs typeface="Arial" charset="0"/>
              </a:rPr>
              <a:t>καταγραφής</a:t>
            </a:r>
            <a:r>
              <a:rPr lang="el-GR" sz="1800" smtClean="0">
                <a:latin typeface="Arial" charset="0"/>
                <a:cs typeface="Arial" charset="0"/>
              </a:rPr>
              <a:t>–συλλογής δεδομένων </a:t>
            </a:r>
          </a:p>
          <a:p>
            <a:pPr eaLnBrk="1" hangingPunct="1"/>
            <a:endParaRPr lang="en-US" smtClean="0"/>
          </a:p>
        </p:txBody>
      </p:sp>
      <p:pic>
        <p:nvPicPr>
          <p:cNvPr id="29702" name="Picture 3" descr="E: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29188"/>
            <a:ext cx="4572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Τίτλος"/>
          <p:cNvSpPr>
            <a:spLocks noGrp="1"/>
          </p:cNvSpPr>
          <p:nvPr>
            <p:ph type="title"/>
          </p:nvPr>
        </p:nvSpPr>
        <p:spPr>
          <a:xfrm>
            <a:off x="2714625" y="704850"/>
            <a:ext cx="5972175" cy="866775"/>
          </a:xfrm>
        </p:spPr>
        <p:txBody>
          <a:bodyPr/>
          <a:lstStyle/>
          <a:p>
            <a:pPr eaLnBrk="1" hangingPunct="1"/>
            <a:r>
              <a:rPr 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9 . Εξειδίκευση </a:t>
            </a:r>
          </a:p>
        </p:txBody>
      </p:sp>
      <p:sp>
        <p:nvSpPr>
          <p:cNvPr id="30722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00063" y="2000250"/>
            <a:ext cx="8291512" cy="13573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l-GR" sz="1800" smtClean="0">
                <a:latin typeface="Arial" charset="0"/>
                <a:cs typeface="Arial" charset="0"/>
              </a:rPr>
              <a:t>     Ο νοσηλευτής θα πρέπει να αναλαμβάνει παραπάνω ρόλους έπειτα από εξειδίκευση και βάσει των εθνικών κανονισμών έτσι ώστε </a:t>
            </a:r>
            <a:r>
              <a:rPr lang="en-US" sz="1800" smtClean="0">
                <a:latin typeface="Arial" charset="0"/>
                <a:cs typeface="Arial" charset="0"/>
              </a:rPr>
              <a:t>:</a:t>
            </a:r>
            <a:endParaRPr lang="el-GR" sz="1800" smtClean="0">
              <a:latin typeface="Arial" charset="0"/>
              <a:cs typeface="Arial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143000" y="3071813"/>
            <a:ext cx="7543800" cy="3500437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Να αποκτήσει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αυτονομία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Να εξασφαλίσει πρόσβαση στην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εξειδίκευση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Περισσότερη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βοήθεια στον ιατρό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Περισσότερη και 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ποιοτικότερη φροντίδα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στον ασθενή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l-GR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143250" y="704850"/>
            <a:ext cx="5543550" cy="723886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10 . Μείωση κόστους</a:t>
            </a:r>
            <a:endParaRPr lang="en-US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xfrm>
            <a:off x="285720" y="2071678"/>
            <a:ext cx="8215313" cy="1433518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l-GR" sz="1800" dirty="0" smtClean="0">
                <a:latin typeface="Arial" charset="0"/>
                <a:cs typeface="Arial" charset="0"/>
              </a:rPr>
              <a:t>Ο νοσηλευτής θα πρέπει να παρεμβαίνει και να επιβλέπει στα πλαίσια της ολοκληρωμένης διαχείρισης νόσου με σκοπό τη μείωση του κόστους</a:t>
            </a: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071811"/>
            <a:ext cx="8507412" cy="352584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Συμβάλλει μέσω: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Triage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↓ ανάγκης και αναμονής για επίσκεψη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Μη φαρμακευτικές μέθοδοι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(μείωση φαρμακευτικής κατανάλωσης)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 2"/>
              <a:buNone/>
              <a:defRPr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el-G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Συμβουλευτική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άσκηση, διακοπή καπνίσματος, διατροφή, υγιεινή ζωή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algn="ctr"/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Η Ευρωπαϊκή εμπειρία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Σε αρκετές Ευρωπαϊκές χώρες υπάρχει η ειδικότητα της Ρευματολογίας στην Νοσηλευτική εκπαίδευση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Ηνωμένο Βασίλειο, Σουηδία, Ισπανία κτλ)</a:t>
            </a:r>
          </a:p>
          <a:p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Η νοσηλεύτριες με εξειδίκευση στη Ρευματολογία αποτελούν αναπόσπαστο κομμάτι της ομάδας που φροντίζει τον Ρευματολογικό ασθενή</a:t>
            </a:r>
          </a:p>
          <a:p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Η νοσηλεύτρια αναλαμβάνει μεγάλο  κομμάτι  του προγράμματος εκπαίδευσης του ασθενούς σχετικά με την νόσο και την θεραπεία του</a:t>
            </a:r>
          </a:p>
          <a:p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Υπάρχουν εξωτερικά ιατρεία που γίνονται από νοσηλεύτριες και παρακολουθούν ασθενείς στην φάση έναρξης της αγωγής, εκτιμούν την </a:t>
            </a:r>
            <a:r>
              <a:rPr lang="el-G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ενεργότητα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της νόσου και οργανώνουν την εργαστηριακή τους παρακολούθηση</a:t>
            </a:r>
          </a:p>
          <a:p>
            <a:endParaRPr lang="el-G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Υπάρχουν νοσηλεύτριες με εξειδίκευση στους βιολογικούς παράγοντες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 biological nurse specialist)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και συχνά αναλαμβάνουν μεγάλο μέρος της δουλειάς στις μονάδες εγχύσεων αλλά και στην παρακολούθηση και εκπαίδευση των ασθενών στην χρήση των βιολογικών παραγόντων</a:t>
            </a:r>
          </a:p>
          <a:p>
            <a:endParaRPr lang="el-GR" dirty="0"/>
          </a:p>
        </p:txBody>
      </p:sp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Ορθογώνιο 3"/>
          <p:cNvSpPr>
            <a:spLocks noChangeArrowheads="1"/>
          </p:cNvSpPr>
          <p:nvPr/>
        </p:nvSpPr>
        <p:spPr bwMode="auto">
          <a:xfrm>
            <a:off x="357188" y="2286000"/>
            <a:ext cx="7429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u="sng" dirty="0">
                <a:latin typeface="Calibri" pitchFamily="34" charset="0"/>
              </a:rPr>
              <a:t>Ερωτήματα</a:t>
            </a:r>
            <a:endParaRPr lang="en-US" sz="2400" b="1" u="sng" dirty="0">
              <a:latin typeface="Calibri" pitchFamily="34" charset="0"/>
            </a:endParaRPr>
          </a:p>
          <a:p>
            <a:pPr>
              <a:defRPr/>
            </a:pPr>
            <a:endParaRPr lang="el-GR" sz="2400" dirty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cs typeface="Arial" charset="0"/>
              </a:rPr>
              <a:t>Ποιά είναι τα σημαντικότερα προβλήματα των ρευματοπαθών ως </a:t>
            </a:r>
            <a:r>
              <a:rPr lang="en-US" dirty="0">
                <a:cs typeface="Arial" charset="0"/>
              </a:rPr>
              <a:t>  </a:t>
            </a:r>
            <a:r>
              <a:rPr lang="el-GR" dirty="0">
                <a:cs typeface="Arial" charset="0"/>
              </a:rPr>
              <a:t>χρονίως πασχόντων ασθενών;</a:t>
            </a:r>
            <a:endParaRPr lang="en-US" dirty="0">
              <a:cs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l-GR" dirty="0">
              <a:cs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cs typeface="Arial" charset="0"/>
              </a:rPr>
              <a:t>Τι μπορεί να προσφέρει ο νοσηλευτής;</a:t>
            </a:r>
            <a:endParaRPr lang="en-US" dirty="0">
              <a:cs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l-GR" dirty="0">
              <a:cs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l-GR" dirty="0">
                <a:cs typeface="Arial" charset="0"/>
              </a:rPr>
              <a:t>Ποιο το συγκριτικό όφελος των κλινικών που έχουν εξειδικευμένο </a:t>
            </a:r>
            <a:endParaRPr lang="en-US" dirty="0">
              <a:cs typeface="Arial" charset="0"/>
            </a:endParaRPr>
          </a:p>
          <a:p>
            <a:pPr marL="342900" indent="-342900">
              <a:defRPr/>
            </a:pPr>
            <a:r>
              <a:rPr lang="en-US" dirty="0">
                <a:cs typeface="Arial" charset="0"/>
              </a:rPr>
              <a:t>      </a:t>
            </a:r>
            <a:r>
              <a:rPr lang="el-GR" dirty="0">
                <a:cs typeface="Arial" charset="0"/>
              </a:rPr>
              <a:t>νοσηλευτικό προσωπικό;</a:t>
            </a:r>
            <a:endParaRPr lang="en-US" dirty="0">
              <a:cs typeface="Arial" charset="0"/>
            </a:endParaRPr>
          </a:p>
          <a:p>
            <a:pPr marL="342900" indent="-342900">
              <a:defRPr/>
            </a:pPr>
            <a:endParaRPr lang="en-US" dirty="0">
              <a:cs typeface="Arial" charset="0"/>
            </a:endParaRPr>
          </a:p>
          <a:p>
            <a:pPr marL="342900" indent="-342900">
              <a:defRPr/>
            </a:pPr>
            <a:r>
              <a:rPr lang="en-US" dirty="0">
                <a:cs typeface="Arial" charset="0"/>
              </a:rPr>
              <a:t>4.   </a:t>
            </a:r>
            <a:r>
              <a:rPr lang="el-GR" dirty="0">
                <a:cs typeface="Arial" charset="0"/>
              </a:rPr>
              <a:t>Ποια η κατάσταση στην Ελλάδα και τι μπορεί να γίνει;</a:t>
            </a:r>
          </a:p>
        </p:txBody>
      </p:sp>
      <p:pic>
        <p:nvPicPr>
          <p:cNvPr id="15364" name="Picture 4" descr="images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908050"/>
            <a:ext cx="2808287" cy="17383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5 - Τίτλος"/>
          <p:cNvSpPr>
            <a:spLocks noGrp="1"/>
          </p:cNvSpPr>
          <p:nvPr>
            <p:ph type="title"/>
          </p:nvPr>
        </p:nvSpPr>
        <p:spPr>
          <a:xfrm>
            <a:off x="762000" y="304800"/>
            <a:ext cx="7315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3200" smtClean="0"/>
              <a:t>Το νοσηλευτικό προσωπικό της Ρευματολογικής κλινικής :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28625" y="3071813"/>
            <a:ext cx="2428875" cy="15001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Νοσηλευτικό προσωπικό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3000375" y="2357438"/>
            <a:ext cx="1571625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3071813" y="4000500"/>
            <a:ext cx="1857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2928938" y="4357688"/>
            <a:ext cx="1571625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5072063" y="1428750"/>
            <a:ext cx="3748087" cy="14287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     1   Νοσηλεύτρια Εξωτερικών Ιατρείων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/>
          </a:p>
        </p:txBody>
      </p:sp>
      <p:sp>
        <p:nvSpPr>
          <p:cNvPr id="16" name="15 - Έλλειψη"/>
          <p:cNvSpPr/>
          <p:nvPr/>
        </p:nvSpPr>
        <p:spPr>
          <a:xfrm>
            <a:off x="5214938" y="3286125"/>
            <a:ext cx="3143250" cy="135731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2 Νοσηλεύτριες Κλινικής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dirty="0"/>
          </a:p>
        </p:txBody>
      </p:sp>
      <p:sp>
        <p:nvSpPr>
          <p:cNvPr id="17" name="16 - Έλλειψη"/>
          <p:cNvSpPr/>
          <p:nvPr/>
        </p:nvSpPr>
        <p:spPr>
          <a:xfrm>
            <a:off x="5286375" y="5000625"/>
            <a:ext cx="3214688" cy="1285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/>
              <a:t>1 Νοσηλεύτρια Κλινικών Μελετών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>
          <a:xfrm>
            <a:off x="1643063" y="142875"/>
            <a:ext cx="7043737" cy="1071563"/>
          </a:xfrm>
        </p:spPr>
        <p:txBody>
          <a:bodyPr/>
          <a:lstStyle/>
          <a:p>
            <a:pPr eaLnBrk="1" hangingPunct="1"/>
            <a:r>
              <a:rPr 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Κλινικό έργο της κλινικής το 2015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88" y="1500188"/>
          <a:ext cx="8329636" cy="5143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948"/>
                <a:gridCol w="1189948"/>
                <a:gridCol w="1189948"/>
                <a:gridCol w="1189948"/>
                <a:gridCol w="1189948"/>
                <a:gridCol w="1189948"/>
                <a:gridCol w="1189948"/>
              </a:tblGrid>
              <a:tr h="512735">
                <a:tc>
                  <a:txBody>
                    <a:bodyPr/>
                    <a:lstStyle/>
                    <a:p>
                      <a:pPr algn="l" fontAlgn="b"/>
                      <a:r>
                        <a:rPr lang="el-GR" sz="2000" b="1" u="none" strike="noStrike" dirty="0">
                          <a:effectLst/>
                        </a:rPr>
                        <a:t>Κίνηση</a:t>
                      </a:r>
                      <a:endParaRPr lang="el-G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u="none" strike="noStrike" dirty="0">
                          <a:effectLst/>
                        </a:rPr>
                        <a:t>2003</a:t>
                      </a:r>
                      <a:endParaRPr lang="is-I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u="none" strike="noStrike" dirty="0">
                          <a:effectLst/>
                        </a:rPr>
                        <a:t>2009</a:t>
                      </a:r>
                      <a:endParaRPr lang="is-I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u="none" strike="noStrike" dirty="0">
                          <a:effectLst/>
                        </a:rPr>
                        <a:t>2012</a:t>
                      </a:r>
                      <a:endParaRPr lang="is-I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u="none" strike="noStrike" dirty="0">
                          <a:effectLst/>
                        </a:rPr>
                        <a:t>2013</a:t>
                      </a:r>
                      <a:endParaRPr lang="is-I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u="none" strike="noStrike" dirty="0">
                          <a:effectLst/>
                        </a:rPr>
                        <a:t>2014</a:t>
                      </a:r>
                      <a:endParaRPr lang="is-I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u="none" strike="noStrike" dirty="0">
                          <a:effectLst/>
                        </a:rPr>
                        <a:t>2015</a:t>
                      </a:r>
                      <a:endParaRPr lang="is-I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</a:tr>
              <a:tr h="456913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Εισαγωγές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1027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3326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u="none" strike="noStrike">
                          <a:effectLst/>
                        </a:rPr>
                        <a:t>4514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5019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4299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</a:tr>
              <a:tr h="903489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Εξωτερικά Ιατρεία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3102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4111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5081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7049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7935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</a:tr>
              <a:tr h="723525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Απογευματινά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1484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1084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1186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897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675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</a:tr>
              <a:tr h="1350066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Εξωτερικά Ιατρεία (σύνολο)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4586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5195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6267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u="none" strike="noStrike" dirty="0">
                          <a:effectLst/>
                        </a:rPr>
                        <a:t>7946</a:t>
                      </a:r>
                      <a:endParaRPr lang="fi-F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8610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</a:tr>
              <a:tr h="369948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ΤΕΠ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1329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706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700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</a:rPr>
                        <a:t>682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</a:rPr>
                        <a:t>1075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</a:tr>
              <a:tr h="369948"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>
                          <a:effectLst/>
                        </a:rPr>
                        <a:t> </a:t>
                      </a:r>
                      <a:endParaRPr lang="sk-SK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u="none" strike="noStrike" dirty="0">
                          <a:effectLst/>
                        </a:rPr>
                        <a:t> 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</a:tr>
              <a:tr h="456913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1" u="none" strike="noStrike" dirty="0">
                          <a:effectLst/>
                        </a:rPr>
                        <a:t>Σύνολο</a:t>
                      </a:r>
                      <a:endParaRPr lang="el-G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u="none" strike="noStrike" dirty="0">
                          <a:effectLst/>
                        </a:rPr>
                        <a:t>2937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u="none" strike="noStrike" dirty="0">
                          <a:effectLst/>
                        </a:rPr>
                        <a:t>9241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u="none" strike="noStrike" dirty="0">
                          <a:effectLst/>
                        </a:rPr>
                        <a:t>10415</a:t>
                      </a:r>
                      <a:endParaRPr lang="is-I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11986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13183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r>
                        <a:rPr lang="el-GR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uk-UA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984</a:t>
                      </a:r>
                      <a:endParaRPr lang="uk-UA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699" marR="12699" marT="12700" marB="0" anchor="b"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Τίτλος"/>
          <p:cNvSpPr>
            <a:spLocks noGrp="1"/>
          </p:cNvSpPr>
          <p:nvPr>
            <p:ph type="title"/>
          </p:nvPr>
        </p:nvSpPr>
        <p:spPr>
          <a:xfrm>
            <a:off x="539750" y="-387350"/>
            <a:ext cx="4211638" cy="2209800"/>
          </a:xfrm>
        </p:spPr>
        <p:txBody>
          <a:bodyPr/>
          <a:lstStyle/>
          <a:p>
            <a:pPr eaLnBrk="1" hangingPunct="1"/>
            <a:r>
              <a:rPr lang="el-GR" alt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Συμπερασματικά. . . </a:t>
            </a:r>
          </a:p>
        </p:txBody>
      </p:sp>
      <p:sp>
        <p:nvSpPr>
          <p:cNvPr id="35842" name="2 - Θέση περιεχομένου"/>
          <p:cNvSpPr>
            <a:spLocks noGrp="1"/>
          </p:cNvSpPr>
          <p:nvPr>
            <p:ph idx="1"/>
          </p:nvPr>
        </p:nvSpPr>
        <p:spPr>
          <a:xfrm>
            <a:off x="179388" y="2636838"/>
            <a:ext cx="8229600" cy="4068762"/>
          </a:xfrm>
        </p:spPr>
        <p:txBody>
          <a:bodyPr/>
          <a:lstStyle/>
          <a:p>
            <a:pPr marL="514350" indent="-514350" eaLnBrk="1" hangingPunct="1">
              <a:buClrTx/>
              <a:buFont typeface="Times New Roman" pitchFamily="18" charset="0"/>
              <a:buAutoNum type="arabicPeriod"/>
            </a:pPr>
            <a:r>
              <a:rPr lang="el-GR" altLang="el-GR" sz="1800" smtClean="0">
                <a:latin typeface="Arial" charset="0"/>
                <a:cs typeface="Arial" charset="0"/>
              </a:rPr>
              <a:t>Οι Νοσηλευτές πρέπει να παρατηρούν, να αλληλεπιδρούν και να αντιμετωπίζουν τον ασθενή σαν ολότητα </a:t>
            </a:r>
          </a:p>
          <a:p>
            <a:pPr marL="514350" indent="-514350" eaLnBrk="1" hangingPunct="1">
              <a:buClrTx/>
              <a:buFont typeface="Times New Roman" pitchFamily="18" charset="0"/>
              <a:buAutoNum type="arabicPeriod"/>
            </a:pPr>
            <a:endParaRPr lang="el-GR" altLang="el-GR" sz="1800" smtClean="0">
              <a:latin typeface="Arial" charset="0"/>
              <a:cs typeface="Arial" charset="0"/>
            </a:endParaRPr>
          </a:p>
          <a:p>
            <a:pPr marL="514350" indent="-514350" eaLnBrk="1" hangingPunct="1">
              <a:buClrTx/>
              <a:buFont typeface="Times New Roman" pitchFamily="18" charset="0"/>
              <a:buAutoNum type="arabicPeriod"/>
            </a:pPr>
            <a:r>
              <a:rPr lang="el-GR" altLang="el-GR" sz="1800" smtClean="0">
                <a:latin typeface="Arial" charset="0"/>
                <a:cs typeface="Arial" charset="0"/>
              </a:rPr>
              <a:t>Οι Νοσηλευτές αποτελούν αναπόσπαστο κομμάτι της ομάδας υγείας και εργάζονται πολύ στενά με τα υπόλοιπα  μέλη της, δίνοντας πάντα προτεραιότητα στη φροντίδα του ασθενούς </a:t>
            </a:r>
          </a:p>
          <a:p>
            <a:pPr marL="514350" indent="-514350" eaLnBrk="1" hangingPunct="1">
              <a:buClrTx/>
              <a:buFont typeface="Times New Roman" pitchFamily="18" charset="0"/>
              <a:buAutoNum type="arabicPeriod"/>
            </a:pPr>
            <a:endParaRPr lang="el-GR" altLang="el-GR" sz="1800" smtClean="0">
              <a:latin typeface="Arial" charset="0"/>
              <a:cs typeface="Arial" charset="0"/>
            </a:endParaRPr>
          </a:p>
          <a:p>
            <a:pPr marL="514350" indent="-514350" eaLnBrk="1" hangingPunct="1">
              <a:buClrTx/>
              <a:buFont typeface="Times New Roman" pitchFamily="18" charset="0"/>
              <a:buAutoNum type="arabicPeriod"/>
            </a:pPr>
            <a:r>
              <a:rPr lang="el-GR" altLang="el-GR" sz="1800" smtClean="0">
                <a:latin typeface="Arial" charset="0"/>
                <a:cs typeface="Arial" charset="0"/>
              </a:rPr>
              <a:t>Η συνεχιζόμενη εκπαίδευση- κατάρτιση των νοσηλευτών στα σύγχρονα δεδομένα για την φροντίδα των ρευματοπαθών προάγει την ποιότητα ζωής τους. </a:t>
            </a:r>
          </a:p>
          <a:p>
            <a:pPr marL="514350" indent="-514350" eaLnBrk="1" hangingPunct="1">
              <a:buClrTx/>
              <a:buFont typeface="Times New Roman" pitchFamily="18" charset="0"/>
              <a:buAutoNum type="arabicPeriod"/>
            </a:pPr>
            <a:endParaRPr lang="el-GR" altLang="el-GR" sz="1800" smtClean="0">
              <a:latin typeface="Arial" charset="0"/>
              <a:cs typeface="Arial" charset="0"/>
            </a:endParaRPr>
          </a:p>
          <a:p>
            <a:pPr marL="514350" indent="-514350" eaLnBrk="1" hangingPunct="1">
              <a:buClrTx/>
              <a:buFont typeface="Times New Roman" pitchFamily="18" charset="0"/>
              <a:buAutoNum type="arabicPeriod"/>
            </a:pPr>
            <a:r>
              <a:rPr lang="el-GR" altLang="el-GR" sz="1800" smtClean="0">
                <a:latin typeface="Arial" charset="0"/>
                <a:cs typeface="Arial" charset="0"/>
              </a:rPr>
              <a:t>Η αποδοχή της νόσου λόγω της χρονιότητας και η συμμόρφωση στην θεραπεία στηρίζετε στην διαπροσωπική σχέση ιατρών – νοσηλευτών – ασθενών 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0"/>
            <a:ext cx="4859337" cy="2565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- Τίτλος"/>
          <p:cNvSpPr>
            <a:spLocks noGrp="1"/>
          </p:cNvSpPr>
          <p:nvPr>
            <p:ph type="title"/>
          </p:nvPr>
        </p:nvSpPr>
        <p:spPr>
          <a:xfrm>
            <a:off x="3143250" y="0"/>
            <a:ext cx="3071813" cy="500063"/>
          </a:xfrm>
        </p:spPr>
        <p:txBody>
          <a:bodyPr/>
          <a:lstStyle/>
          <a:p>
            <a:pPr eaLnBrk="1" hangingPunct="1"/>
            <a:endParaRPr lang="en-US" sz="2400" b="1" smtClean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37890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19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r>
              <a:rPr lang="el-GR" sz="2400" b="1" smtClean="0"/>
              <a:t>Ευχαριστούμε !!</a:t>
            </a:r>
            <a:endParaRPr lang="en-US" sz="2400" b="1" smtClean="0"/>
          </a:p>
          <a:p>
            <a:pPr eaLnBrk="1" hangingPunct="1"/>
            <a:endParaRPr lang="en-US" smtClean="0"/>
          </a:p>
        </p:txBody>
      </p:sp>
      <p:pic>
        <p:nvPicPr>
          <p:cNvPr id="37894" name="Picture 10" descr="C:\Users\maria terizaki\Desktop\9646531-set-di-infermiera-divertente-cartone-animato-Archivio-Fotografico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0"/>
            <a:ext cx="328612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1" descr="C:\Users\maria terizaki\Desktop\depositphotos_5734372-Set-of-funny-cartoon-nurse - Copy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14678" y="1"/>
            <a:ext cx="2643187" cy="5357826"/>
          </a:xfrm>
        </p:spPr>
      </p:pic>
      <p:pic>
        <p:nvPicPr>
          <p:cNvPr id="37896" name="Picture 13" descr="C:\Users\maria terizaki\Desktop\9646531-set-of-funny-cartoon-nurse-Stock-Vector-nursing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9" y="3643314"/>
            <a:ext cx="350046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26 - TextBox"/>
          <p:cNvSpPr txBox="1">
            <a:spLocks noChangeArrowheads="1"/>
          </p:cNvSpPr>
          <p:nvPr/>
        </p:nvSpPr>
        <p:spPr bwMode="auto">
          <a:xfrm>
            <a:off x="6215074" y="6215063"/>
            <a:ext cx="32146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 </a:t>
            </a:r>
            <a:endParaRPr lang="en-US" sz="2000" b="1" dirty="0"/>
          </a:p>
        </p:txBody>
      </p:sp>
      <p:pic>
        <p:nvPicPr>
          <p:cNvPr id="37898" name="Picture 14" descr="C:\Users\maria terizaki\Desktop\9646531-set-di-infermiera-divertente-cartone-animato-Archivio-Fotografico (1)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14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28 - TextBox"/>
          <p:cNvSpPr txBox="1">
            <a:spLocks noChangeArrowheads="1"/>
          </p:cNvSpPr>
          <p:nvPr/>
        </p:nvSpPr>
        <p:spPr bwMode="auto">
          <a:xfrm>
            <a:off x="3214688" y="357188"/>
            <a:ext cx="5929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 i="1"/>
              <a:t>     </a:t>
            </a:r>
            <a:r>
              <a:rPr lang="el-GR" sz="2800" b="1" i="1" u="sng"/>
              <a:t> Νοσηλεύτριες</a:t>
            </a:r>
            <a:endParaRPr lang="en-US" sz="2800" b="1" i="1" u="sng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5"/>
          <p:cNvSpPr txBox="1">
            <a:spLocks noChangeArrowheads="1"/>
          </p:cNvSpPr>
          <p:nvPr/>
        </p:nvSpPr>
        <p:spPr bwMode="auto">
          <a:xfrm>
            <a:off x="0" y="785813"/>
            <a:ext cx="435768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400" b="1" dirty="0">
                <a:cs typeface="Arial" charset="0"/>
              </a:rPr>
              <a:t>         </a:t>
            </a:r>
          </a:p>
          <a:p>
            <a:pPr>
              <a:spcBef>
                <a:spcPct val="50000"/>
              </a:spcBef>
            </a:pPr>
            <a:r>
              <a:rPr lang="el-GR" altLang="el-GR" dirty="0">
                <a:cs typeface="Arial" charset="0"/>
              </a:rPr>
              <a:t>           </a:t>
            </a:r>
          </a:p>
          <a:p>
            <a:pPr>
              <a:spcBef>
                <a:spcPct val="50000"/>
              </a:spcBef>
            </a:pPr>
            <a:endParaRPr lang="el-GR" altLang="el-GR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l-GR" altLang="el-GR" dirty="0">
                <a:cs typeface="Arial" charset="0"/>
              </a:rPr>
              <a:t>             </a:t>
            </a:r>
            <a:endParaRPr lang="el-GR" altLang="el-G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GB" alt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5214942" y="5949950"/>
            <a:ext cx="371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800" dirty="0" smtClean="0">
                <a:latin typeface="Times New Roman" pitchFamily="18" charset="0"/>
                <a:cs typeface="Times New Roman" pitchFamily="18" charset="0"/>
              </a:rPr>
              <a:t>ΕΥΧΑΡΙΣΤΟΥΜΕ</a:t>
            </a:r>
            <a:r>
              <a:rPr lang="en-US" altLang="el-GR" sz="2800" dirty="0" smtClean="0">
                <a:latin typeface="Times New Roman" pitchFamily="18" charset="0"/>
                <a:cs typeface="Times New Roman" pitchFamily="18" charset="0"/>
              </a:rPr>
              <a:t> ! ! ! </a:t>
            </a:r>
            <a:endParaRPr lang="en-GB" alt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4" descr="http://a6.sphotos.ak.fbcdn.net/hphotos-ak-ash2/154347_1694920580712_1468749913_1730222_75198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442912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42938" y="857250"/>
            <a:ext cx="7632700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Χαρακτηριστικά Ρευματικών νόσων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Χρόνια νοσήματα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Συστηματικά με πολλές συν-νοσηρότητες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Απαραίτητη τακτική παρακολούθηση και  συχνός κλινικό-εργαστηριακός έλεγχος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Εκτιμήσεις από περισσότερες ιατρικές ειδικότητες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Μακροχρόνια λήψη αγωγής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</p:txBody>
      </p:sp>
      <p:sp>
        <p:nvSpPr>
          <p:cNvPr id="16386" name="2 - TextBox"/>
          <p:cNvSpPr txBox="1">
            <a:spLocks noChangeArrowheads="1"/>
          </p:cNvSpPr>
          <p:nvPr/>
        </p:nvSpPr>
        <p:spPr bwMode="auto">
          <a:xfrm>
            <a:off x="5940425" y="1484313"/>
            <a:ext cx="194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6387" name="Picture 2" descr="E:\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4429125"/>
            <a:ext cx="47466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50"/>
          </a:xfrm>
        </p:spPr>
        <p:txBody>
          <a:bodyPr/>
          <a:lstStyle/>
          <a:p>
            <a:pPr eaLnBrk="1" hangingPunct="1"/>
            <a:r>
              <a:rPr lang="el-GR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Προβλήματα των ρευματοπαθών ως χρόνιων πασχόντων ασθενών</a:t>
            </a:r>
          </a:p>
        </p:txBody>
      </p:sp>
      <p:sp>
        <p:nvSpPr>
          <p:cNvPr id="1741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 algn="just" eaLnBrk="1" hangingPunct="1">
              <a:buClrTx/>
            </a:pPr>
            <a:r>
              <a:rPr lang="el-GR" sz="1800" smtClean="0">
                <a:latin typeface="Arial" charset="0"/>
                <a:cs typeface="Arial" charset="0"/>
              </a:rPr>
              <a:t>Οξύς και χρόνιος πόνος         </a:t>
            </a:r>
          </a:p>
          <a:p>
            <a:pPr algn="just" eaLnBrk="1" hangingPunct="1">
              <a:buClrTx/>
              <a:buFont typeface="Wingdings 2" pitchFamily="18" charset="2"/>
              <a:buNone/>
            </a:pPr>
            <a:endParaRPr lang="el-GR" sz="1800" smtClean="0">
              <a:latin typeface="Arial" charset="0"/>
              <a:cs typeface="Arial" charset="0"/>
            </a:endParaRPr>
          </a:p>
          <a:p>
            <a:pPr algn="just" eaLnBrk="1" hangingPunct="1">
              <a:buClrTx/>
            </a:pPr>
            <a:r>
              <a:rPr lang="el-GR" sz="1800" smtClean="0">
                <a:latin typeface="Arial" charset="0"/>
                <a:cs typeface="Arial" charset="0"/>
              </a:rPr>
              <a:t>Συν-νοσηρότητες</a:t>
            </a:r>
          </a:p>
          <a:p>
            <a:pPr algn="just" eaLnBrk="1" hangingPunct="1">
              <a:buClrTx/>
            </a:pPr>
            <a:endParaRPr lang="el-GR" sz="1800" smtClean="0">
              <a:latin typeface="Arial" charset="0"/>
              <a:cs typeface="Arial" charset="0"/>
            </a:endParaRPr>
          </a:p>
          <a:p>
            <a:pPr algn="just" eaLnBrk="1" hangingPunct="1">
              <a:buClrTx/>
            </a:pPr>
            <a:r>
              <a:rPr lang="el-GR" sz="1800" smtClean="0">
                <a:latin typeface="Arial" charset="0"/>
                <a:cs typeface="Arial" charset="0"/>
              </a:rPr>
              <a:t>Μείωση σωματικής δραστηριότητας, δυσκαμψία,</a:t>
            </a:r>
          </a:p>
          <a:p>
            <a:pPr algn="just" eaLnBrk="1" hangingPunct="1">
              <a:buClrTx/>
              <a:buFont typeface="Wingdings 2" pitchFamily="18" charset="2"/>
              <a:buNone/>
            </a:pPr>
            <a:r>
              <a:rPr lang="el-GR" sz="1800" smtClean="0">
                <a:latin typeface="Arial" charset="0"/>
                <a:cs typeface="Arial" charset="0"/>
              </a:rPr>
              <a:t>     χρόνιες βλάβες αρθρώσεων, προσβολή πολλαπλών οργάνων</a:t>
            </a:r>
          </a:p>
          <a:p>
            <a:pPr algn="just" eaLnBrk="1" hangingPunct="1">
              <a:buClrTx/>
            </a:pPr>
            <a:endParaRPr lang="el-GR" sz="1800" smtClean="0">
              <a:latin typeface="Arial" charset="0"/>
              <a:cs typeface="Arial" charset="0"/>
            </a:endParaRPr>
          </a:p>
          <a:p>
            <a:pPr algn="just" eaLnBrk="1" hangingPunct="1">
              <a:buClrTx/>
            </a:pPr>
            <a:r>
              <a:rPr lang="el-GR" sz="1800" smtClean="0">
                <a:latin typeface="Arial" charset="0"/>
                <a:cs typeface="Arial" charset="0"/>
              </a:rPr>
              <a:t>Υπολειμματικές αναπηρίες με οικονομικές, οικογενειακές, ψυχολογικές και εργασιακές επιπτώσεις</a:t>
            </a:r>
          </a:p>
          <a:p>
            <a:pPr algn="just" eaLnBrk="1" hangingPunct="1">
              <a:buClrTx/>
              <a:buFont typeface="Wingdings 2" pitchFamily="18" charset="2"/>
              <a:buNone/>
            </a:pPr>
            <a:endParaRPr lang="el-GR" sz="1800" smtClean="0">
              <a:latin typeface="Arial" charset="0"/>
              <a:cs typeface="Arial" charset="0"/>
            </a:endParaRPr>
          </a:p>
          <a:p>
            <a:pPr algn="just" eaLnBrk="1" hangingPunct="1">
              <a:buClrTx/>
            </a:pPr>
            <a:r>
              <a:rPr lang="el-GR" sz="1800" smtClean="0">
                <a:latin typeface="Arial" charset="0"/>
                <a:cs typeface="Arial" charset="0"/>
              </a:rPr>
              <a:t>Ανεπιθύμητες ενέργειες από την φαρμακευτική αγωγή</a:t>
            </a:r>
          </a:p>
          <a:p>
            <a:pPr algn="just" eaLnBrk="1" hangingPunct="1">
              <a:buClrTx/>
            </a:pPr>
            <a:endParaRPr lang="el-GR" sz="1800" smtClean="0">
              <a:latin typeface="Arial" charset="0"/>
              <a:cs typeface="Arial" charset="0"/>
            </a:endParaRPr>
          </a:p>
          <a:p>
            <a:pPr algn="just" eaLnBrk="1" hangingPunct="1">
              <a:buClrTx/>
            </a:pPr>
            <a:r>
              <a:rPr lang="el-GR" sz="1800" smtClean="0">
                <a:latin typeface="Arial" charset="0"/>
                <a:cs typeface="Arial" charset="0"/>
              </a:rPr>
              <a:t>Δυσκολία στην αποδοχή της διάγνωσης  και  στην διαχείριση της χρόνιας νόσου</a:t>
            </a: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</p:txBody>
      </p:sp>
      <p:pic>
        <p:nvPicPr>
          <p:cNvPr id="17411" name="Picture 2" descr="E: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163" y="1214438"/>
            <a:ext cx="39306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71563"/>
          </a:xfrm>
        </p:spPr>
        <p:txBody>
          <a:bodyPr/>
          <a:lstStyle/>
          <a:p>
            <a:pPr eaLnBrk="1" hangingPunct="1"/>
            <a:r>
              <a:rPr lang="el-GR" altLang="el-GR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Πρακτικά  ζητήματα  ρευματοπαθών μέσα από την</a:t>
            </a:r>
            <a:br>
              <a:rPr lang="el-GR" altLang="el-GR" sz="240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l-GR" altLang="el-GR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 εμπειρία μας</a:t>
            </a:r>
            <a:endParaRPr lang="en-US" sz="2400" smtClean="0">
              <a:solidFill>
                <a:schemeClr val="tx1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215900" y="2428875"/>
            <a:ext cx="4070350" cy="42862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l-GR" altLang="el-GR" sz="1800" b="1" smtClean="0">
                <a:latin typeface="Arial" charset="0"/>
                <a:cs typeface="Arial" charset="0"/>
              </a:rPr>
              <a:t>Ψυχική ταλαιπωρία </a:t>
            </a:r>
            <a:r>
              <a:rPr lang="el-GR" altLang="el-GR" sz="1800" smtClean="0">
                <a:latin typeface="Arial" charset="0"/>
                <a:cs typeface="Arial" charset="0"/>
              </a:rPr>
              <a:t>του ασθενούς μέχρι να φτάσει στον ειδικό γιατρό και δαπάνες (οικονομικό κόστος, εξετάσεις, φάρμακα)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l-GR" altLang="el-GR" sz="1800" b="1" smtClean="0">
                <a:latin typeface="Arial" charset="0"/>
                <a:cs typeface="Arial" charset="0"/>
              </a:rPr>
              <a:t>Άρνηση αποδοχής </a:t>
            </a:r>
            <a:r>
              <a:rPr lang="el-GR" altLang="el-GR" sz="1800" smtClean="0">
                <a:latin typeface="Arial" charset="0"/>
                <a:cs typeface="Arial" charset="0"/>
              </a:rPr>
              <a:t>και συμβιβασμού με την ασθένεια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l-GR" altLang="el-GR" sz="1800" b="1" smtClean="0">
                <a:latin typeface="Arial" charset="0"/>
                <a:cs typeface="Arial" charset="0"/>
              </a:rPr>
              <a:t>Ανησυχία </a:t>
            </a:r>
            <a:r>
              <a:rPr lang="el-GR" altLang="el-GR" sz="1800" smtClean="0">
                <a:latin typeface="Arial" charset="0"/>
                <a:cs typeface="Arial" charset="0"/>
              </a:rPr>
              <a:t>για συναισθηματικά φορτισμένες λέξεις λ.χ μεθοτρεξάτη- χημειοθεραπεία; Λύκος- καρκίνος αίματος;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Ø"/>
            </a:pPr>
            <a:endParaRPr lang="el-GR" altLang="el-G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Ø"/>
            </a:pPr>
            <a:endParaRPr lang="el-GR" altLang="el-GR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18435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286000"/>
            <a:ext cx="4286250" cy="43116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l-GR" altLang="el-GR" sz="1800" b="1" smtClean="0">
                <a:latin typeface="Arial" charset="0"/>
                <a:cs typeface="Arial" charset="0"/>
              </a:rPr>
              <a:t>Άρνηση συμμόρφωσης </a:t>
            </a:r>
            <a:r>
              <a:rPr lang="el-GR" altLang="el-GR" sz="1800" smtClean="0">
                <a:latin typeface="Arial" charset="0"/>
                <a:cs typeface="Arial" charset="0"/>
              </a:rPr>
              <a:t>με τις ιατρικές οδηγίες (εναλλακτικές θεραπείες λ.χ οξυγονοθεραπεία, τις οποίες συχνά δεν εκμυστηρεύονται στους ιατρούς)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l-GR" altLang="el-GR" sz="1800" b="1" smtClean="0">
                <a:latin typeface="Arial" charset="0"/>
                <a:cs typeface="Arial" charset="0"/>
              </a:rPr>
              <a:t>Συχνές ερωτήσεις </a:t>
            </a:r>
            <a:r>
              <a:rPr lang="el-GR" altLang="el-GR" sz="1800" smtClean="0">
                <a:latin typeface="Arial" charset="0"/>
                <a:cs typeface="Arial" charset="0"/>
              </a:rPr>
              <a:t>για άσκηση, διατροφή, περιβαλλοντικές αλλαγές, ευερεθιστότητα, κατάθλιψη, άγχος κ.α.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l-GR" altLang="el-GR" sz="1800" b="1" smtClean="0">
                <a:latin typeface="Arial" charset="0"/>
                <a:cs typeface="Arial" charset="0"/>
              </a:rPr>
              <a:t>Φόβος</a:t>
            </a:r>
            <a:r>
              <a:rPr lang="el-GR" altLang="el-GR" sz="1800" smtClean="0">
                <a:latin typeface="Arial" charset="0"/>
                <a:cs typeface="Arial" charset="0"/>
              </a:rPr>
              <a:t> του ασθενούς με τη διάγνωση της νόσου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l-GR" altLang="el-GR" sz="1800" b="1" smtClean="0">
                <a:latin typeface="Arial" charset="0"/>
                <a:cs typeface="Arial" charset="0"/>
              </a:rPr>
              <a:t>Σεξουαλικές σχέσεις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en-US" sz="1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l-GR" sz="3200" smtClean="0">
                <a:latin typeface="Arial" charset="0"/>
                <a:cs typeface="Arial" charset="0"/>
              </a:rPr>
              <a:t> </a:t>
            </a:r>
            <a:endParaRPr lang="en-US" sz="3200" smtClean="0"/>
          </a:p>
        </p:txBody>
      </p:sp>
      <p:sp>
        <p:nvSpPr>
          <p:cNvPr id="20482" name="Text Placeholder 2"/>
          <p:cNvSpPr>
            <a:spLocks noGrp="1"/>
          </p:cNvSpPr>
          <p:nvPr>
            <p:ph type="body" idx="1"/>
          </p:nvPr>
        </p:nvSpPr>
        <p:spPr>
          <a:xfrm>
            <a:off x="785813" y="500063"/>
            <a:ext cx="7500937" cy="928687"/>
          </a:xfrm>
        </p:spPr>
        <p:txBody>
          <a:bodyPr/>
          <a:lstStyle/>
          <a:p>
            <a:pPr algn="ctr" eaLnBrk="1" hangingPunct="1"/>
            <a:r>
              <a:rPr lang="el-GR" smtClean="0">
                <a:solidFill>
                  <a:schemeClr val="tx1"/>
                </a:solidFill>
                <a:latin typeface="Arial" charset="0"/>
                <a:cs typeface="Arial" charset="0"/>
              </a:rPr>
              <a:t>1 . Εκπαίδευση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0483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3500" y="1535113"/>
            <a:ext cx="3543300" cy="957262"/>
          </a:xfrm>
        </p:spPr>
        <p:txBody>
          <a:bodyPr/>
          <a:lstStyle/>
          <a:p>
            <a:pPr eaLnBrk="1" hangingPunct="1"/>
            <a:r>
              <a:rPr lang="el-GR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Έτσι οι ασθενείς κερδίζουν :</a:t>
            </a:r>
            <a:endParaRPr lang="en-US" sz="20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Content Placeholder 3"/>
          <p:cNvSpPr>
            <a:spLocks noGrp="1"/>
          </p:cNvSpPr>
          <p:nvPr>
            <p:ph sz="quarter" idx="2"/>
          </p:nvPr>
        </p:nvSpPr>
        <p:spPr>
          <a:xfrm>
            <a:off x="357188" y="4143375"/>
            <a:ext cx="3543300" cy="2286000"/>
          </a:xfrm>
        </p:spPr>
        <p:txBody>
          <a:bodyPr/>
          <a:lstStyle/>
          <a:p>
            <a:pPr algn="just" eaLnBrk="1" hangingPunct="1">
              <a:buClrTx/>
            </a:pPr>
            <a:r>
              <a:rPr lang="el-GR" sz="1800" smtClean="0">
                <a:latin typeface="Arial" charset="0"/>
                <a:cs typeface="Arial" charset="0"/>
              </a:rPr>
              <a:t>Οι ασθενείς πρέπει να έχουν πρόσβαση σε </a:t>
            </a:r>
            <a:r>
              <a:rPr lang="el-GR" sz="1800" b="1" smtClean="0">
                <a:latin typeface="Arial" charset="0"/>
                <a:cs typeface="Arial" charset="0"/>
              </a:rPr>
              <a:t>εξειδικευμένο </a:t>
            </a:r>
            <a:r>
              <a:rPr lang="el-GR" sz="1800" smtClean="0">
                <a:latin typeface="Arial" charset="0"/>
                <a:cs typeface="Arial" charset="0"/>
              </a:rPr>
              <a:t>προσωπικό που θα τους παρέχει την κατάλληλη εκπαίδευση για την διαχείριση της χρόνιας νόσου.</a:t>
            </a:r>
          </a:p>
          <a:p>
            <a:pPr algn="just" eaLnBrk="1" hangingPunct="1"/>
            <a:endParaRPr lang="en-US" smtClean="0"/>
          </a:p>
        </p:txBody>
      </p:sp>
      <p:sp>
        <p:nvSpPr>
          <p:cNvPr id="20485" name="Content Placeholder 5"/>
          <p:cNvSpPr>
            <a:spLocks noGrp="1"/>
          </p:cNvSpPr>
          <p:nvPr>
            <p:ph sz="quarter" idx="4"/>
          </p:nvPr>
        </p:nvSpPr>
        <p:spPr>
          <a:xfrm>
            <a:off x="4929188" y="2514600"/>
            <a:ext cx="4214812" cy="3846513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Wingdings 2" pitchFamily="18" charset="2"/>
              <a:buNone/>
            </a:pPr>
            <a:endParaRPr lang="el-GR" sz="18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 </a:t>
            </a:r>
            <a:r>
              <a:rPr lang="el-GR" sz="1800" b="1" smtClean="0">
                <a:latin typeface="Arial" charset="0"/>
                <a:cs typeface="Arial" charset="0"/>
              </a:rPr>
              <a:t>Γνώση </a:t>
            </a:r>
            <a:r>
              <a:rPr lang="el-GR" sz="1800" smtClean="0">
                <a:latin typeface="Arial" charset="0"/>
                <a:cs typeface="Arial" charset="0"/>
              </a:rPr>
              <a:t>για το νόσημά τους και την εξέλιξή του 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endParaRPr lang="el-GR" sz="18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Τεχνικές </a:t>
            </a:r>
            <a:r>
              <a:rPr lang="el-GR" sz="1800" b="1" smtClean="0">
                <a:latin typeface="Arial" charset="0"/>
                <a:cs typeface="Arial" charset="0"/>
              </a:rPr>
              <a:t>αυτοδιαχείρισης</a:t>
            </a:r>
            <a:r>
              <a:rPr lang="el-GR" sz="1800" smtClean="0">
                <a:latin typeface="Arial" charset="0"/>
                <a:cs typeface="Arial" charset="0"/>
              </a:rPr>
              <a:t>–αυτοεξυπηρέτησης  (τεχνικές προστασίας αρθρώσεων). </a:t>
            </a:r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endParaRPr lang="el-GR" sz="18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  Εκπαίδευση για τις </a:t>
            </a:r>
            <a:r>
              <a:rPr lang="el-GR" sz="1800" b="1" smtClean="0">
                <a:latin typeface="Arial" charset="0"/>
                <a:cs typeface="Arial" charset="0"/>
              </a:rPr>
              <a:t>συν-νοσηρότητες</a:t>
            </a:r>
            <a:endParaRPr lang="el-GR" sz="18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endParaRPr lang="el-GR" sz="1800" smtClean="0">
              <a:latin typeface="Arial" charset="0"/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l-GR" sz="1800" smtClean="0">
                <a:latin typeface="Arial" charset="0"/>
                <a:cs typeface="Arial" charset="0"/>
              </a:rPr>
              <a:t>Ελαχιστοποίηση </a:t>
            </a:r>
            <a:r>
              <a:rPr lang="el-GR" sz="1800" b="1" smtClean="0">
                <a:latin typeface="Arial" charset="0"/>
                <a:cs typeface="Arial" charset="0"/>
              </a:rPr>
              <a:t>κινδύνων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en-US" smtClean="0"/>
          </a:p>
        </p:txBody>
      </p:sp>
      <p:pic>
        <p:nvPicPr>
          <p:cNvPr id="20486" name="Picture 2" descr="E:\xer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4572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488" y="0"/>
            <a:ext cx="9488488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786063" y="714375"/>
            <a:ext cx="5829300" cy="652463"/>
          </a:xfrm>
        </p:spPr>
        <p:txBody>
          <a:bodyPr/>
          <a:lstStyle/>
          <a:p>
            <a:pPr eaLnBrk="1" hangingPunct="1"/>
            <a:r>
              <a:rPr 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2 . Ποιότητα</a:t>
            </a:r>
            <a:r>
              <a:rPr lang="el-GR" sz="3200" b="1" smtClean="0"/>
              <a:t> </a:t>
            </a:r>
            <a:r>
              <a:rPr lang="el-GR" sz="2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Φροντίδας</a:t>
            </a:r>
            <a:endParaRPr lang="en-US" sz="24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253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4040188" cy="576263"/>
          </a:xfrm>
        </p:spPr>
        <p:txBody>
          <a:bodyPr/>
          <a:lstStyle/>
          <a:p>
            <a:pPr eaLnBrk="1" hangingPunct="1"/>
            <a:r>
              <a:rPr lang="el-GR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Υψηλού επιπέδου Φροντίδα</a:t>
            </a:r>
            <a:endParaRPr lang="en-US" sz="18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2531" name="Text Placeholder 4"/>
          <p:cNvSpPr>
            <a:spLocks noGrp="1"/>
          </p:cNvSpPr>
          <p:nvPr>
            <p:ph type="body" sz="half" idx="3"/>
          </p:nvPr>
        </p:nvSpPr>
        <p:spPr>
          <a:xfrm>
            <a:off x="5508625" y="1484313"/>
            <a:ext cx="3819525" cy="576262"/>
          </a:xfrm>
        </p:spPr>
        <p:txBody>
          <a:bodyPr/>
          <a:lstStyle/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endParaRPr lang="el-GR" sz="1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l-GR" sz="1800" smtClean="0">
                <a:latin typeface="Arial" charset="0"/>
                <a:cs typeface="Arial" charset="0"/>
              </a:rPr>
              <a:t>         </a:t>
            </a:r>
          </a:p>
          <a:p>
            <a:pPr eaLnBrk="1" hangingPunct="1"/>
            <a:r>
              <a:rPr lang="en-US" sz="1800" smtClean="0">
                <a:latin typeface="Arial" charset="0"/>
                <a:cs typeface="Arial" charset="0"/>
              </a:rPr>
              <a:t>        </a:t>
            </a:r>
          </a:p>
          <a:p>
            <a:pPr eaLnBrk="1" hangingPunct="1"/>
            <a:r>
              <a:rPr lang="en-US" sz="1800" smtClean="0">
                <a:latin typeface="Arial" charset="0"/>
                <a:cs typeface="Arial" charset="0"/>
              </a:rPr>
              <a:t>       </a:t>
            </a:r>
            <a:r>
              <a:rPr lang="el-GR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Έτσι κερδίζουν </a:t>
            </a:r>
            <a:r>
              <a:rPr lang="en-US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en-US" sz="1800" smtClean="0">
                <a:latin typeface="Arial" charset="0"/>
                <a:cs typeface="Arial" charset="0"/>
              </a:rPr>
              <a:t>    </a:t>
            </a: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4800" smtClean="0">
                <a:latin typeface="Arial" charset="0"/>
                <a:cs typeface="Arial" charset="0"/>
              </a:rPr>
              <a:t>              </a:t>
            </a:r>
            <a:endParaRPr lang="en-US" sz="1800" smtClean="0"/>
          </a:p>
        </p:txBody>
      </p:sp>
      <p:sp>
        <p:nvSpPr>
          <p:cNvPr id="22532" name="Content Placeholder 3"/>
          <p:cNvSpPr>
            <a:spLocks noGrp="1"/>
          </p:cNvSpPr>
          <p:nvPr>
            <p:ph sz="quarter" idx="2"/>
          </p:nvPr>
        </p:nvSpPr>
        <p:spPr>
          <a:xfrm>
            <a:off x="323850" y="2420938"/>
            <a:ext cx="3857625" cy="2808287"/>
          </a:xfrm>
        </p:spPr>
        <p:txBody>
          <a:bodyPr/>
          <a:lstStyle/>
          <a:p>
            <a:pPr algn="just" eaLnBrk="1" hangingPunct="1">
              <a:buClrTx/>
              <a:buFont typeface="Arial" charset="0"/>
              <a:buChar char="•"/>
            </a:pPr>
            <a:r>
              <a:rPr lang="el-GR" sz="2000" smtClean="0">
                <a:latin typeface="Arial" charset="0"/>
                <a:cs typeface="Arial" charset="0"/>
              </a:rPr>
              <a:t>Συνεχής πρόσβαση σε νοσηλευτικές επισκέψεις που παρέχουν συμβουλευτική και συνεχή ενημέρωση με νεότερα δεδομένα και  φέρνουν σε επαφή  τους ασθενείς με άλλους επαγγελματίες υγείας</a:t>
            </a:r>
            <a:endParaRPr lang="en-US" sz="200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250" y="2420938"/>
            <a:ext cx="3500438" cy="2879725"/>
          </a:xfrm>
        </p:spPr>
        <p:txBody>
          <a:bodyPr>
            <a:normAutofit fontScale="92500" lnSpcReduction="10000"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Αύξηση της </a:t>
            </a:r>
            <a:r>
              <a:rPr lang="el-G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επικοινωνιακής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δεξιότητας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endParaRPr lang="el-G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el-G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Ενεργό ρόλο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στις θεραπευτικές επιλογές (Φαρμακευτική και μη αγωγή)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Αίσθηση </a:t>
            </a:r>
            <a:r>
              <a:rPr lang="el-G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ολιστικής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φροντίδας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ü"/>
              <a:defRPr/>
            </a:pP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Ψυχολογική </a:t>
            </a:r>
            <a:r>
              <a:rPr lang="el-G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υποστήριξη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pic>
        <p:nvPicPr>
          <p:cNvPr id="22534" name="Picture 8" descr="k26173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941888"/>
            <a:ext cx="36004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1096</TotalTime>
  <Words>1179</Words>
  <Application>Microsoft Office PowerPoint</Application>
  <PresentationFormat>Προβολή στην οθόνη (4:3)</PresentationFormat>
  <Paragraphs>283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Ροή</vt:lpstr>
      <vt:lpstr> </vt:lpstr>
      <vt:lpstr>Διαφάνεια 2</vt:lpstr>
      <vt:lpstr>Διαφάνεια 3</vt:lpstr>
      <vt:lpstr>Προβλήματα των ρευματοπαθών ως χρόνιων πασχόντων ασθενών</vt:lpstr>
      <vt:lpstr>Πρακτικά  ζητήματα  ρευματοπαθών μέσα από την  εμπειρία μας</vt:lpstr>
      <vt:lpstr>Διαφάνεια 6</vt:lpstr>
      <vt:lpstr> </vt:lpstr>
      <vt:lpstr>Διαφάνεια 8</vt:lpstr>
      <vt:lpstr>2 . Ποιότητα Φροντίδας</vt:lpstr>
      <vt:lpstr>3 . Τηλεφωνικές υπηρεσίες</vt:lpstr>
      <vt:lpstr>Διαφάνεια 11</vt:lpstr>
      <vt:lpstr>                   4 . Διαλογή (TRIAGE)</vt:lpstr>
      <vt:lpstr>            5 . Ψυχοκοινωνική Υποστήριξη</vt:lpstr>
      <vt:lpstr>                         6 . Διδασκαλία Αυτο-Ελέγχου</vt:lpstr>
      <vt:lpstr>Διαφάνεια 15</vt:lpstr>
      <vt:lpstr>8 . Συνεχιζόμενη εκπαίδευση </vt:lpstr>
      <vt:lpstr>9 . Εξειδίκευση </vt:lpstr>
      <vt:lpstr>10 . Μείωση κόστους</vt:lpstr>
      <vt:lpstr>Η Ευρωπαϊκή εμπειρία </vt:lpstr>
      <vt:lpstr>Διαφάνεια 20</vt:lpstr>
      <vt:lpstr>Το νοσηλευτικό προσωπικό της Ρευματολογικής κλινικής :</vt:lpstr>
      <vt:lpstr>Κλινικό έργο της κλινικής το 2015 </vt:lpstr>
      <vt:lpstr>Συμπερασματικά. . . 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Prodromos</cp:lastModifiedBy>
  <cp:revision>128</cp:revision>
  <dcterms:created xsi:type="dcterms:W3CDTF">2016-10-11T16:01:00Z</dcterms:created>
  <dcterms:modified xsi:type="dcterms:W3CDTF">2016-10-27T16:14:10Z</dcterms:modified>
</cp:coreProperties>
</file>