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9" r:id="rId21"/>
    <p:sldId id="280" r:id="rId22"/>
    <p:sldId id="281" r:id="rId23"/>
    <p:sldId id="278" r:id="rId24"/>
    <p:sldId id="284" r:id="rId25"/>
    <p:sldId id="283" r:id="rId26"/>
    <p:sldId id="264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9485" autoAdjust="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5BD60-912B-40BD-84C3-083825A16B1F}" type="datetimeFigureOut">
              <a:rPr lang="el-GR" smtClean="0"/>
              <a:t>27/10/2016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BE4A9-F981-4511-BD17-3658E8212D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4014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BE4A9-F981-4511-BD17-3658E8212D9E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9310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E284-824C-4247-87F2-2A08A77DB1E6}" type="datetimeFigureOut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1006-85B2-42EE-9A74-76C3C07BC2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244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E284-824C-4247-87F2-2A08A77DB1E6}" type="datetimeFigureOut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1006-85B2-42EE-9A74-76C3C07BC2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429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E284-824C-4247-87F2-2A08A77DB1E6}" type="datetimeFigureOut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1006-85B2-42EE-9A74-76C3C07BC2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348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E284-824C-4247-87F2-2A08A77DB1E6}" type="datetimeFigureOut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1006-85B2-42EE-9A74-76C3C07BC2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268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E284-824C-4247-87F2-2A08A77DB1E6}" type="datetimeFigureOut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1006-85B2-42EE-9A74-76C3C07BC2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182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E284-824C-4247-87F2-2A08A77DB1E6}" type="datetimeFigureOut">
              <a:rPr lang="el-GR" smtClean="0"/>
              <a:t>27/10/2016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1006-85B2-42EE-9A74-76C3C07BC2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6356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E284-824C-4247-87F2-2A08A77DB1E6}" type="datetimeFigureOut">
              <a:rPr lang="el-GR" smtClean="0"/>
              <a:t>27/10/2016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1006-85B2-42EE-9A74-76C3C07BC2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207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E284-824C-4247-87F2-2A08A77DB1E6}" type="datetimeFigureOut">
              <a:rPr lang="el-GR" smtClean="0"/>
              <a:t>27/10/2016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1006-85B2-42EE-9A74-76C3C07BC2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576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E284-824C-4247-87F2-2A08A77DB1E6}" type="datetimeFigureOut">
              <a:rPr lang="el-GR" smtClean="0"/>
              <a:t>27/10/2016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1006-85B2-42EE-9A74-76C3C07BC2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437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E284-824C-4247-87F2-2A08A77DB1E6}" type="datetimeFigureOut">
              <a:rPr lang="el-GR" smtClean="0"/>
              <a:t>27/10/2016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1006-85B2-42EE-9A74-76C3C07BC2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7871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E284-824C-4247-87F2-2A08A77DB1E6}" type="datetimeFigureOut">
              <a:rPr lang="el-GR" smtClean="0"/>
              <a:t>27/10/2016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1006-85B2-42EE-9A74-76C3C07BC2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8803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8E284-824C-4247-87F2-2A08A77DB1E6}" type="datetimeFigureOut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D1006-85B2-42EE-9A74-76C3C07BC2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924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27584" y="1700808"/>
            <a:ext cx="7405212" cy="187220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Συστηματικός Ερυθηματώδης Λύκος και Σύνδρομο </a:t>
            </a:r>
            <a:r>
              <a:rPr lang="en-US" dirty="0" smtClean="0"/>
              <a:t>Sweet</a:t>
            </a:r>
            <a:r>
              <a:rPr lang="el-GR" dirty="0" smtClean="0"/>
              <a:t>… ή όχι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Δρ Δήμητρα Νικηφόρου</a:t>
            </a:r>
          </a:p>
          <a:p>
            <a:r>
              <a:rPr lang="el-GR" dirty="0" smtClean="0"/>
              <a:t>Γ.Ν. Λεμεσού και Γ.Ν. Πάφου</a:t>
            </a:r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2656"/>
            <a:ext cx="360040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48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Εκτίμηση 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ασθενής είναι ακόμα σε αντιβίωση με </a:t>
            </a:r>
            <a:r>
              <a:rPr lang="en-US" dirty="0" err="1" smtClean="0"/>
              <a:t>augmentin</a:t>
            </a:r>
            <a:endParaRPr lang="en-US" dirty="0" smtClean="0"/>
          </a:p>
          <a:p>
            <a:r>
              <a:rPr lang="el-GR" dirty="0" smtClean="0"/>
              <a:t>Ουρολοίμωξη, μικροοργανισμός ανθεκτικός στο αντιβιοτικό</a:t>
            </a:r>
          </a:p>
          <a:p>
            <a:r>
              <a:rPr lang="el-GR" dirty="0" smtClean="0"/>
              <a:t>Αλλαγή σε  </a:t>
            </a:r>
            <a:r>
              <a:rPr lang="en-US" dirty="0" err="1" smtClean="0"/>
              <a:t>Tienam</a:t>
            </a:r>
            <a:endParaRPr lang="en-US" dirty="0" smtClean="0"/>
          </a:p>
          <a:p>
            <a:r>
              <a:rPr lang="el-GR" dirty="0" smtClean="0"/>
              <a:t>Προγραμματισμός </a:t>
            </a:r>
          </a:p>
          <a:p>
            <a:pPr lvl="1"/>
            <a:r>
              <a:rPr lang="el-GR" dirty="0" err="1" smtClean="0"/>
              <a:t>Οστεομυελική</a:t>
            </a:r>
            <a:endParaRPr lang="el-GR" dirty="0" smtClean="0"/>
          </a:p>
          <a:p>
            <a:pPr lvl="1"/>
            <a:r>
              <a:rPr lang="el-GR" dirty="0" smtClean="0"/>
              <a:t>Βιοψία δέρματος </a:t>
            </a:r>
          </a:p>
          <a:p>
            <a:pPr lvl="1"/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869160"/>
            <a:ext cx="12319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59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l-GR" baseline="30000" dirty="0" smtClean="0"/>
              <a:t>η</a:t>
            </a:r>
            <a:r>
              <a:rPr lang="el-GR" dirty="0" smtClean="0"/>
              <a:t> νοσηλεία 20-27/4/2016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r>
              <a:rPr lang="el-GR" dirty="0" smtClean="0"/>
              <a:t>Αδυναμία, καταβολή</a:t>
            </a:r>
          </a:p>
          <a:p>
            <a:r>
              <a:rPr lang="el-GR" dirty="0" smtClean="0"/>
              <a:t>Επιμένει η αρθρίτιδα ΜΚΦ, </a:t>
            </a:r>
            <a:r>
              <a:rPr lang="el-GR" dirty="0" err="1" smtClean="0"/>
              <a:t>εφφ</a:t>
            </a:r>
            <a:endParaRPr lang="el-GR" dirty="0" smtClean="0"/>
          </a:p>
          <a:p>
            <a:r>
              <a:rPr lang="el-GR" dirty="0" smtClean="0"/>
              <a:t>Εξάνθημα αγκώνων και ΜΤΦ, επώδυνο με εξέλκωση</a:t>
            </a:r>
            <a:endParaRPr lang="en-US" dirty="0" smtClean="0"/>
          </a:p>
          <a:p>
            <a:r>
              <a:rPr lang="el-GR" dirty="0" smtClean="0"/>
              <a:t>Εξάνθημα άκρων χειρών (δακτύλων) ερυθρό ήπια </a:t>
            </a:r>
            <a:r>
              <a:rPr lang="el-GR" dirty="0" err="1" smtClean="0"/>
              <a:t>υπερκερατωσικό</a:t>
            </a:r>
            <a:r>
              <a:rPr lang="el-GR" dirty="0" smtClean="0"/>
              <a:t>, φλεγμονώδες, επώδυνο</a:t>
            </a:r>
          </a:p>
          <a:p>
            <a:r>
              <a:rPr lang="el-GR" dirty="0" smtClean="0"/>
              <a:t>Συνοδός κνησμός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571" y="64861"/>
            <a:ext cx="12319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53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Έλεγχος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320480" cy="4525963"/>
          </a:xfrm>
        </p:spPr>
        <p:txBody>
          <a:bodyPr>
            <a:noAutofit/>
          </a:bodyPr>
          <a:lstStyle/>
          <a:p>
            <a:r>
              <a:rPr lang="el-GR" sz="1800" dirty="0" smtClean="0"/>
              <a:t>Επιμένει η αναιμία και η λεμφοπενία</a:t>
            </a:r>
          </a:p>
          <a:p>
            <a:r>
              <a:rPr lang="el-GR" sz="1800" dirty="0" smtClean="0"/>
              <a:t>Πλακάκι </a:t>
            </a:r>
            <a:r>
              <a:rPr lang="el-GR" sz="1800" dirty="0" err="1" smtClean="0"/>
              <a:t>κφ</a:t>
            </a:r>
            <a:endParaRPr lang="el-GR" sz="1800" dirty="0" smtClean="0"/>
          </a:p>
          <a:p>
            <a:r>
              <a:rPr lang="en-US" sz="1800" dirty="0" err="1" smtClean="0"/>
              <a:t>Coomps</a:t>
            </a:r>
            <a:r>
              <a:rPr lang="en-US" sz="1800" dirty="0" smtClean="0"/>
              <a:t> IgG 1-2 (+) IgG/C3 (-)</a:t>
            </a:r>
            <a:endParaRPr lang="el-GR" sz="1800" dirty="0" smtClean="0"/>
          </a:p>
          <a:p>
            <a:r>
              <a:rPr lang="el-GR" sz="1800" dirty="0" smtClean="0"/>
              <a:t>Φερριτίνη2055</a:t>
            </a:r>
          </a:p>
          <a:p>
            <a:r>
              <a:rPr lang="el-GR" sz="1800" dirty="0" smtClean="0"/>
              <a:t>Ούρα 24</a:t>
            </a:r>
            <a:r>
              <a:rPr lang="en-US" sz="1800" dirty="0" smtClean="0"/>
              <a:t>h</a:t>
            </a:r>
            <a:r>
              <a:rPr lang="el-GR" sz="1800" dirty="0" smtClean="0"/>
              <a:t> 1600</a:t>
            </a:r>
            <a:r>
              <a:rPr lang="en-US" sz="1800" dirty="0" smtClean="0"/>
              <a:t>mg/24h</a:t>
            </a:r>
          </a:p>
          <a:p>
            <a:r>
              <a:rPr lang="el-GR" sz="1800" dirty="0" smtClean="0"/>
              <a:t>Γ.Ο. ερυθρά (-) λευκά (-)</a:t>
            </a:r>
            <a:endParaRPr lang="en-US" sz="1800" dirty="0" smtClean="0"/>
          </a:p>
          <a:p>
            <a:r>
              <a:rPr lang="el-GR" sz="1800" dirty="0" smtClean="0"/>
              <a:t>Επιδείνωση ηπατικών</a:t>
            </a:r>
          </a:p>
          <a:p>
            <a:r>
              <a:rPr lang="en-US" sz="1800" dirty="0" smtClean="0"/>
              <a:t>C3, C4 </a:t>
            </a:r>
            <a:r>
              <a:rPr lang="el-GR" sz="1800" dirty="0" err="1" smtClean="0"/>
              <a:t>κφ</a:t>
            </a:r>
            <a:endParaRPr lang="el-GR" sz="1800" dirty="0" smtClean="0"/>
          </a:p>
          <a:p>
            <a:r>
              <a:rPr lang="el-GR" sz="1800" dirty="0" smtClean="0"/>
              <a:t>Καλλιέργεια αίματος (-)</a:t>
            </a:r>
          </a:p>
          <a:p>
            <a:r>
              <a:rPr lang="el-GR" sz="1800" dirty="0" smtClean="0">
                <a:solidFill>
                  <a:srgbClr val="FF0000"/>
                </a:solidFill>
              </a:rPr>
              <a:t>ΑΝΑ 19, αντι-</a:t>
            </a:r>
            <a:r>
              <a:rPr lang="en-US" sz="1800" dirty="0" smtClean="0">
                <a:solidFill>
                  <a:srgbClr val="FF0000"/>
                </a:solidFill>
              </a:rPr>
              <a:t>Ro 412</a:t>
            </a:r>
            <a:endParaRPr lang="el-GR" sz="1800" dirty="0" smtClean="0">
              <a:solidFill>
                <a:srgbClr val="FF0000"/>
              </a:solidFill>
            </a:endParaRPr>
          </a:p>
          <a:p>
            <a:r>
              <a:rPr lang="en-US" sz="1800" b="1" dirty="0" err="1" smtClean="0"/>
              <a:t>Coxiela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burnetti</a:t>
            </a:r>
            <a:r>
              <a:rPr lang="en-US" sz="1800" b="1" dirty="0" smtClean="0"/>
              <a:t> </a:t>
            </a:r>
          </a:p>
          <a:p>
            <a:pPr lvl="1"/>
            <a:r>
              <a:rPr lang="en-US" sz="1800" b="1" dirty="0" smtClean="0"/>
              <a:t>Phase  I total IgG/IgM (+), IgG (+), IgM (-)</a:t>
            </a:r>
          </a:p>
          <a:p>
            <a:pPr lvl="1"/>
            <a:r>
              <a:rPr lang="en-US" sz="1800" b="1" dirty="0" smtClean="0"/>
              <a:t>Phase II </a:t>
            </a:r>
            <a:r>
              <a:rPr lang="en-US" sz="1800" b="1" dirty="0"/>
              <a:t>IgG/IgM </a:t>
            </a:r>
            <a:r>
              <a:rPr lang="en-US" sz="1800" b="1" dirty="0" smtClean="0"/>
              <a:t>(+)</a:t>
            </a:r>
            <a:r>
              <a:rPr lang="el-GR" sz="1800" b="1" dirty="0" smtClean="0"/>
              <a:t>1/1</a:t>
            </a:r>
            <a:r>
              <a:rPr lang="en-US" sz="1800" b="1" dirty="0" smtClean="0"/>
              <a:t>, </a:t>
            </a:r>
            <a:r>
              <a:rPr lang="en-US" sz="1800" b="1" dirty="0"/>
              <a:t>IgG (+), IgM (-) </a:t>
            </a:r>
            <a:endParaRPr lang="el-GR" sz="1800" b="1" dirty="0" smtClean="0"/>
          </a:p>
          <a:p>
            <a:pPr marL="457200" lvl="1" indent="0">
              <a:buNone/>
            </a:pPr>
            <a:r>
              <a:rPr lang="el-GR" sz="1800" dirty="0" smtClean="0"/>
              <a:t>Πρόσφατη λοίμωξη?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l-GR" sz="1600" dirty="0" smtClean="0"/>
              <a:t>Βιοψία δέρματος μυός: μυς </a:t>
            </a:r>
            <a:r>
              <a:rPr lang="el-GR" sz="1600" dirty="0" err="1" smtClean="0"/>
              <a:t>κφ</a:t>
            </a:r>
            <a:r>
              <a:rPr lang="el-GR" sz="1600" dirty="0" smtClean="0"/>
              <a:t>, </a:t>
            </a:r>
            <a:r>
              <a:rPr lang="el-GR" sz="1600" b="1" dirty="0" smtClean="0"/>
              <a:t>ήπια δερματική αγγειίτιδα </a:t>
            </a:r>
            <a:r>
              <a:rPr lang="el-GR" sz="1600" dirty="0" smtClean="0"/>
              <a:t>(</a:t>
            </a:r>
            <a:r>
              <a:rPr lang="el-GR" sz="1600" dirty="0" err="1" smtClean="0"/>
              <a:t>ανοσοφθορισμός</a:t>
            </a:r>
            <a:r>
              <a:rPr lang="el-GR" sz="1600" dirty="0" smtClean="0"/>
              <a:t> δεν έγινε)</a:t>
            </a:r>
          </a:p>
          <a:p>
            <a:r>
              <a:rPr lang="en-US" sz="1600" dirty="0" smtClean="0"/>
              <a:t>CT</a:t>
            </a:r>
            <a:r>
              <a:rPr lang="el-GR" sz="1600" dirty="0"/>
              <a:t> </a:t>
            </a:r>
            <a:r>
              <a:rPr lang="el-GR" sz="1600" dirty="0" smtClean="0"/>
              <a:t>πνεύμονα: </a:t>
            </a:r>
            <a:r>
              <a:rPr lang="el-GR" sz="1600" dirty="0" err="1" smtClean="0"/>
              <a:t>παχυπλευρίτιδα</a:t>
            </a:r>
            <a:r>
              <a:rPr lang="el-GR" sz="1600" dirty="0" smtClean="0"/>
              <a:t> δε, </a:t>
            </a:r>
            <a:r>
              <a:rPr lang="el-GR" sz="1600" b="1" dirty="0" smtClean="0"/>
              <a:t>μικρή </a:t>
            </a:r>
            <a:r>
              <a:rPr lang="el-GR" sz="1600" b="1" dirty="0" err="1" smtClean="0"/>
              <a:t>υπεζοκωτική</a:t>
            </a:r>
            <a:r>
              <a:rPr lang="el-GR" sz="1600" b="1" dirty="0" smtClean="0"/>
              <a:t> συλλογή αρ</a:t>
            </a:r>
            <a:r>
              <a:rPr lang="el-GR" sz="1600" dirty="0" smtClean="0"/>
              <a:t>, </a:t>
            </a:r>
            <a:r>
              <a:rPr lang="en-US" sz="1600" dirty="0" smtClean="0"/>
              <a:t>LN (13.1mm), </a:t>
            </a:r>
            <a:r>
              <a:rPr lang="el-GR" sz="1600" dirty="0" smtClean="0"/>
              <a:t>νέα οζώδης σκίαση αρ βάσης </a:t>
            </a:r>
            <a:r>
              <a:rPr lang="en-US" sz="1600" dirty="0" smtClean="0"/>
              <a:t>14.3mm</a:t>
            </a:r>
            <a:r>
              <a:rPr lang="el-GR" sz="1600" dirty="0" smtClean="0"/>
              <a:t>,ινώδη στοιχεία με </a:t>
            </a:r>
            <a:r>
              <a:rPr lang="el-GR" sz="1600" dirty="0" err="1" smtClean="0"/>
              <a:t>βρογχεκτασίες</a:t>
            </a:r>
            <a:r>
              <a:rPr lang="el-GR" sz="1600" dirty="0" smtClean="0"/>
              <a:t> δε βάσης,</a:t>
            </a:r>
          </a:p>
          <a:p>
            <a:r>
              <a:rPr lang="el-GR" sz="1600" dirty="0" smtClean="0"/>
              <a:t>Π/Ν: </a:t>
            </a:r>
            <a:r>
              <a:rPr lang="el-GR" sz="1600" dirty="0" err="1" smtClean="0"/>
              <a:t>ατελεκτασία</a:t>
            </a:r>
            <a:r>
              <a:rPr lang="el-GR" sz="1600" dirty="0" smtClean="0"/>
              <a:t> μάλλον παρά οζίδιο, πιθανή πνευμονία</a:t>
            </a:r>
          </a:p>
          <a:p>
            <a:r>
              <a:rPr lang="en-US" sz="1600" dirty="0" smtClean="0"/>
              <a:t>U/S </a:t>
            </a:r>
            <a:r>
              <a:rPr lang="el-GR" sz="1600" dirty="0" smtClean="0"/>
              <a:t>κοιλιάς: μέτρια προς μεγάλη λιπώδης διήθηση ήπατος</a:t>
            </a:r>
            <a:endParaRPr lang="en-US" sz="1600" dirty="0" smtClean="0"/>
          </a:p>
          <a:p>
            <a:r>
              <a:rPr lang="el-GR" sz="1600" dirty="0" err="1" smtClean="0"/>
              <a:t>Κολονοσκόπηση</a:t>
            </a:r>
            <a:r>
              <a:rPr lang="el-GR" sz="1600" dirty="0" smtClean="0"/>
              <a:t>: </a:t>
            </a:r>
            <a:r>
              <a:rPr lang="el-GR" sz="1600" dirty="0" err="1" smtClean="0"/>
              <a:t>αγγειοδυσπλασία</a:t>
            </a:r>
            <a:r>
              <a:rPr lang="el-GR" sz="1600" dirty="0" smtClean="0"/>
              <a:t>, πολύποδας εντέρου. Ιστολογική: ήπια μη ειδική κολίτιδα</a:t>
            </a:r>
            <a:endParaRPr lang="en-US" sz="1600" dirty="0" smtClean="0"/>
          </a:p>
          <a:p>
            <a:r>
              <a:rPr lang="el-GR" sz="1600" dirty="0" err="1" smtClean="0"/>
              <a:t>Οστεομυελική</a:t>
            </a:r>
            <a:r>
              <a:rPr lang="el-GR" sz="1600" dirty="0" smtClean="0"/>
              <a:t> βιοψία: μικρού βαθμού ελάττωση της ερυθράς σειράς με στροφή προς τα αρ. χωρίς στοιχεία κακοήθειας</a:t>
            </a:r>
          </a:p>
          <a:p>
            <a:endParaRPr lang="el-GR" sz="1600" dirty="0" smtClean="0"/>
          </a:p>
          <a:p>
            <a:endParaRPr lang="el-GR" sz="1600" dirty="0" smtClean="0"/>
          </a:p>
        </p:txBody>
      </p:sp>
    </p:spTree>
    <p:extLst>
      <p:ext uri="{BB962C8B-B14F-4D97-AF65-F5344CB8AC3E}">
        <p14:creationId xmlns:p14="http://schemas.microsoft.com/office/powerpoint/2010/main" val="185346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Εκτίμηση και οδηγίες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Coxiella</a:t>
            </a:r>
            <a:r>
              <a:rPr lang="en-US" dirty="0" smtClean="0"/>
              <a:t> </a:t>
            </a:r>
            <a:r>
              <a:rPr lang="en-US" dirty="0" err="1" smtClean="0"/>
              <a:t>burnetti</a:t>
            </a:r>
            <a:endParaRPr lang="el-GR" dirty="0" smtClean="0"/>
          </a:p>
          <a:p>
            <a:pPr lvl="1"/>
            <a:r>
              <a:rPr lang="en-US" dirty="0" err="1" smtClean="0"/>
              <a:t>Vibramycin</a:t>
            </a:r>
            <a:r>
              <a:rPr lang="en-US" dirty="0" smtClean="0"/>
              <a:t> </a:t>
            </a:r>
            <a:endParaRPr lang="el-GR" dirty="0" smtClean="0"/>
          </a:p>
          <a:p>
            <a:pPr marL="457200" lvl="1" indent="0">
              <a:buNone/>
            </a:pPr>
            <a:endParaRPr lang="el-GR" dirty="0"/>
          </a:p>
          <a:p>
            <a:pPr marL="457200" lvl="1" indent="0">
              <a:buNone/>
            </a:pPr>
            <a:r>
              <a:rPr lang="el-GR" dirty="0" smtClean="0"/>
              <a:t>Κάλυψη λόγω πρόσφατης λοίμωξης</a:t>
            </a:r>
          </a:p>
          <a:p>
            <a:pPr marL="457200" lvl="1" indent="0">
              <a:buNone/>
            </a:pPr>
            <a:endParaRPr lang="el-GR" dirty="0"/>
          </a:p>
          <a:p>
            <a:pPr marL="457200" lvl="1" indent="0">
              <a:buNone/>
            </a:pPr>
            <a:r>
              <a:rPr lang="el-GR" i="1" dirty="0" smtClean="0"/>
              <a:t>Πυρετός</a:t>
            </a:r>
          </a:p>
          <a:p>
            <a:pPr marL="457200" lvl="1" indent="0">
              <a:buNone/>
            </a:pPr>
            <a:r>
              <a:rPr lang="el-GR" i="1" dirty="0" smtClean="0"/>
              <a:t>Μυαλγία/καταβολή</a:t>
            </a:r>
          </a:p>
          <a:p>
            <a:pPr marL="457200" lvl="1" indent="0">
              <a:buNone/>
            </a:pPr>
            <a:r>
              <a:rPr lang="el-GR" i="1" dirty="0" smtClean="0"/>
              <a:t>Διάρροιες</a:t>
            </a:r>
          </a:p>
          <a:p>
            <a:pPr marL="457200" lvl="1" indent="0">
              <a:buNone/>
            </a:pPr>
            <a:r>
              <a:rPr lang="el-GR" i="1" dirty="0" smtClean="0"/>
              <a:t>Κεφαλαλγία </a:t>
            </a:r>
          </a:p>
          <a:p>
            <a:pPr marL="457200" lvl="1" indent="0">
              <a:buNone/>
            </a:pPr>
            <a:r>
              <a:rPr lang="en-US" i="1" dirty="0" smtClean="0"/>
              <a:t>Phase  </a:t>
            </a:r>
            <a:r>
              <a:rPr lang="en-US" i="1" dirty="0"/>
              <a:t>I </a:t>
            </a:r>
            <a:r>
              <a:rPr lang="el-GR" i="1" dirty="0" smtClean="0"/>
              <a:t>και </a:t>
            </a:r>
            <a:r>
              <a:rPr lang="en-US" i="1" dirty="0" smtClean="0"/>
              <a:t>Phase II</a:t>
            </a:r>
            <a:r>
              <a:rPr lang="el-GR" i="1" dirty="0" smtClean="0"/>
              <a:t> θετική</a:t>
            </a:r>
          </a:p>
          <a:p>
            <a:pPr marL="457200" lvl="1" indent="0">
              <a:buNone/>
            </a:pPr>
            <a:endParaRPr lang="el-GR" dirty="0" smtClean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SEL</a:t>
            </a:r>
          </a:p>
          <a:p>
            <a:pPr lvl="1"/>
            <a:r>
              <a:rPr lang="en-US" dirty="0" smtClean="0"/>
              <a:t>Medrol 24mg</a:t>
            </a:r>
            <a:endParaRPr lang="el-GR" dirty="0" smtClean="0"/>
          </a:p>
          <a:p>
            <a:pPr lvl="1"/>
            <a:endParaRPr lang="el-GR" dirty="0"/>
          </a:p>
          <a:p>
            <a:pPr lvl="1"/>
            <a:endParaRPr lang="el-GR" dirty="0" smtClean="0"/>
          </a:p>
          <a:p>
            <a:pPr marL="457200" lvl="1" indent="0">
              <a:buNone/>
            </a:pPr>
            <a:r>
              <a:rPr lang="el-GR" i="1" dirty="0" smtClean="0"/>
              <a:t>Λεμφοπενία</a:t>
            </a:r>
          </a:p>
          <a:p>
            <a:pPr marL="457200" lvl="1" indent="0">
              <a:buNone/>
            </a:pPr>
            <a:r>
              <a:rPr lang="el-GR" i="1" dirty="0" smtClean="0"/>
              <a:t>Αναιμία</a:t>
            </a:r>
          </a:p>
          <a:p>
            <a:pPr marL="457200" lvl="1" indent="0">
              <a:buNone/>
            </a:pPr>
            <a:r>
              <a:rPr lang="el-GR" i="1" dirty="0" smtClean="0"/>
              <a:t>ΑΝΑ</a:t>
            </a:r>
            <a:r>
              <a:rPr lang="en-US" i="1" dirty="0" smtClean="0"/>
              <a:t>, anti-Ro</a:t>
            </a:r>
            <a:endParaRPr lang="el-GR" i="1" dirty="0" smtClean="0"/>
          </a:p>
          <a:p>
            <a:pPr marL="457200" lvl="1" indent="0">
              <a:buNone/>
            </a:pPr>
            <a:r>
              <a:rPr lang="el-GR" i="1" dirty="0" smtClean="0"/>
              <a:t>Αρθρίτιδα</a:t>
            </a:r>
          </a:p>
          <a:p>
            <a:pPr marL="457200" lvl="1" indent="0">
              <a:buNone/>
            </a:pPr>
            <a:r>
              <a:rPr lang="el-GR" i="1" dirty="0" smtClean="0"/>
              <a:t>Μικρή ΥΣ</a:t>
            </a:r>
          </a:p>
          <a:p>
            <a:pPr marL="457200" lvl="1" indent="0">
              <a:buNone/>
            </a:pPr>
            <a:r>
              <a:rPr lang="el-GR" i="1" dirty="0" smtClean="0"/>
              <a:t>Αγγειίτιδα δέρματος</a:t>
            </a:r>
            <a:endParaRPr lang="el-GR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557" y="93889"/>
            <a:ext cx="12319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6021288"/>
            <a:ext cx="7992888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Αλλά τα έλκη στο δέρμα δεν μπορούν να αποδοθούν στο ΣΕΛ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95773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l-GR" baseline="30000" dirty="0" smtClean="0"/>
              <a:t>η</a:t>
            </a:r>
            <a:r>
              <a:rPr lang="el-GR" dirty="0" smtClean="0"/>
              <a:t> εισαγωγή</a:t>
            </a:r>
            <a:r>
              <a:rPr lang="en-US" dirty="0"/>
              <a:t> </a:t>
            </a:r>
            <a:r>
              <a:rPr lang="en-US" dirty="0" smtClean="0"/>
              <a:t>30/5-</a:t>
            </a:r>
            <a:r>
              <a:rPr lang="el-GR" dirty="0" smtClean="0"/>
              <a:t>11/6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Οδονταλγία</a:t>
            </a:r>
          </a:p>
          <a:p>
            <a:r>
              <a:rPr lang="el-GR" dirty="0" err="1" smtClean="0"/>
              <a:t>Υπερκοιλιακή</a:t>
            </a:r>
            <a:r>
              <a:rPr lang="el-GR" dirty="0" smtClean="0"/>
              <a:t> ταχυκαρδία …ανάταξη</a:t>
            </a:r>
          </a:p>
          <a:p>
            <a:r>
              <a:rPr lang="el-GR" dirty="0" smtClean="0"/>
              <a:t>Νέο εξάνθημα στο ζυγωματικό</a:t>
            </a:r>
            <a:r>
              <a:rPr lang="en-US" dirty="0" smtClean="0"/>
              <a:t>,</a:t>
            </a:r>
            <a:r>
              <a:rPr lang="el-GR" dirty="0" smtClean="0"/>
              <a:t> στο γλουτό</a:t>
            </a:r>
            <a:r>
              <a:rPr lang="en-US" dirty="0" smtClean="0"/>
              <a:t>,</a:t>
            </a:r>
            <a:r>
              <a:rPr lang="el-GR" dirty="0" smtClean="0"/>
              <a:t> στο κεφάλι κροταφικά</a:t>
            </a:r>
            <a:r>
              <a:rPr lang="en-US" dirty="0" smtClean="0"/>
              <a:t> </a:t>
            </a:r>
            <a:r>
              <a:rPr lang="el-GR" dirty="0" smtClean="0"/>
              <a:t>και στο μέτωπο (σε αποδρομή)</a:t>
            </a:r>
          </a:p>
          <a:p>
            <a:r>
              <a:rPr lang="el-GR" dirty="0" smtClean="0"/>
              <a:t>Ήπιος ξηρός βήχας με ήπια ακροαστικά</a:t>
            </a:r>
          </a:p>
          <a:p>
            <a:r>
              <a:rPr lang="en-US" dirty="0" smtClean="0"/>
              <a:t>CXR </a:t>
            </a:r>
            <a:r>
              <a:rPr lang="el-GR" dirty="0" smtClean="0"/>
              <a:t>επίταση διάμεσου δικτύου</a:t>
            </a:r>
          </a:p>
          <a:p>
            <a:r>
              <a:rPr lang="el-GR" dirty="0" smtClean="0"/>
              <a:t>Χωρίς πυρετό … ήπια π. κίνηση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509120"/>
            <a:ext cx="7848872" cy="1754326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l-GR" u="sng" dirty="0" smtClean="0"/>
              <a:t>Το τελευταίο μήνα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Βιοψία ελάσσονος σιελογόνου: λεμφοκυτταρική διήθηση σιελογόνου αδένα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Εξάνθημα επιμένει ιδιαίτερα επώδυνο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Αρθρώσεις βελτιωμένες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Αύξηση δόσης κορτιζόνης </a:t>
            </a:r>
            <a:r>
              <a:rPr lang="en-US" dirty="0" smtClean="0"/>
              <a:t>Medrol 32mg</a:t>
            </a: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Παρουσίασε τρόμο και αδυναμία (από κορτιζόνη?)</a:t>
            </a:r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458" y="2756555"/>
            <a:ext cx="1231900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18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Έλεγχος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/>
          </a:bodyPr>
          <a:lstStyle/>
          <a:p>
            <a:r>
              <a:rPr lang="el-GR" dirty="0" smtClean="0"/>
              <a:t>Λεμφοπενία</a:t>
            </a:r>
          </a:p>
          <a:p>
            <a:r>
              <a:rPr lang="el-GR" dirty="0" smtClean="0"/>
              <a:t>Αναιμία </a:t>
            </a:r>
          </a:p>
          <a:p>
            <a:r>
              <a:rPr lang="el-GR" dirty="0" smtClean="0"/>
              <a:t>Αυξομείωση ηπατικών</a:t>
            </a:r>
            <a:endParaRPr lang="en-US" dirty="0" smtClean="0"/>
          </a:p>
          <a:p>
            <a:r>
              <a:rPr lang="el-GR" dirty="0" smtClean="0"/>
              <a:t>Επιδείνωση </a:t>
            </a:r>
            <a:r>
              <a:rPr lang="en-US" dirty="0" smtClean="0"/>
              <a:t> Cr</a:t>
            </a:r>
            <a:endParaRPr lang="el-GR" dirty="0" smtClean="0"/>
          </a:p>
          <a:p>
            <a:r>
              <a:rPr lang="en-US" dirty="0" smtClean="0"/>
              <a:t>C3, C4 </a:t>
            </a:r>
            <a:r>
              <a:rPr lang="el-GR" dirty="0" err="1" smtClean="0"/>
              <a:t>κφ</a:t>
            </a:r>
            <a:endParaRPr lang="en-US" dirty="0" smtClean="0"/>
          </a:p>
          <a:p>
            <a:r>
              <a:rPr lang="en-US" dirty="0" err="1" smtClean="0"/>
              <a:t>IgG,M,A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l-GR" dirty="0" err="1" smtClean="0"/>
              <a:t>κφ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836912"/>
          </a:xfrm>
        </p:spPr>
        <p:txBody>
          <a:bodyPr>
            <a:normAutofit/>
          </a:bodyPr>
          <a:lstStyle/>
          <a:p>
            <a:r>
              <a:rPr lang="el-GR" dirty="0"/>
              <a:t>Επιδείνωση </a:t>
            </a:r>
            <a:r>
              <a:rPr lang="el-GR" dirty="0" smtClean="0"/>
              <a:t>λευκώματος </a:t>
            </a:r>
            <a:r>
              <a:rPr lang="el-GR" dirty="0"/>
              <a:t>ούρων 24ώρου 7200</a:t>
            </a:r>
            <a:r>
              <a:rPr lang="en-US" dirty="0" smtClean="0"/>
              <a:t>mg/24h</a:t>
            </a:r>
            <a:endParaRPr lang="el-GR" dirty="0" smtClean="0"/>
          </a:p>
          <a:p>
            <a:r>
              <a:rPr lang="el-GR" dirty="0" smtClean="0"/>
              <a:t>Γ.Ο.:</a:t>
            </a:r>
            <a:r>
              <a:rPr lang="en-US" dirty="0" smtClean="0"/>
              <a:t> RBC, WBC (-)</a:t>
            </a:r>
            <a:r>
              <a:rPr lang="el-GR" dirty="0" smtClean="0"/>
              <a:t> </a:t>
            </a:r>
            <a:endParaRPr lang="el-GR" dirty="0"/>
          </a:p>
          <a:p>
            <a:r>
              <a:rPr lang="el-GR" dirty="0" smtClean="0"/>
              <a:t>Νέα βιοψία από γλουτό</a:t>
            </a:r>
            <a:endParaRPr lang="en-US" dirty="0" smtClean="0"/>
          </a:p>
          <a:p>
            <a:pPr marL="0" indent="0">
              <a:buNone/>
            </a:pPr>
            <a:endParaRPr lang="el-GR" dirty="0" smtClean="0"/>
          </a:p>
          <a:p>
            <a:endParaRPr lang="el-G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4797152"/>
            <a:ext cx="1231900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3203847" y="4941168"/>
            <a:ext cx="5749641" cy="1877437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l-GR" sz="2000" dirty="0" smtClean="0">
                <a:solidFill>
                  <a:prstClr val="black"/>
                </a:solidFill>
              </a:rPr>
              <a:t>Εκτίμηση-οδηγίες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prstClr val="black"/>
                </a:solidFill>
              </a:rPr>
              <a:t>Δεν </a:t>
            </a:r>
            <a:r>
              <a:rPr lang="el-GR" sz="2000" dirty="0">
                <a:solidFill>
                  <a:prstClr val="black"/>
                </a:solidFill>
              </a:rPr>
              <a:t>ανταποκρίνεται στην κορτιζόνη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prstClr val="black"/>
                </a:solidFill>
              </a:rPr>
              <a:t>Υποτροπιάζουσες λοιμώξεις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prstClr val="black"/>
                </a:solidFill>
              </a:rPr>
              <a:t>Προσθήκη </a:t>
            </a:r>
            <a:r>
              <a:rPr lang="el-GR" sz="2000" dirty="0" err="1">
                <a:solidFill>
                  <a:prstClr val="black"/>
                </a:solidFill>
              </a:rPr>
              <a:t>υδροξυχλωροκίνης</a:t>
            </a:r>
            <a:endParaRPr lang="el-GR" sz="20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l-G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9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5</a:t>
            </a:r>
            <a:r>
              <a:rPr lang="el-GR" sz="3200" baseline="30000" dirty="0" smtClean="0"/>
              <a:t>η</a:t>
            </a:r>
            <a:r>
              <a:rPr lang="el-GR" sz="3200" dirty="0" smtClean="0"/>
              <a:t> εισαγωγή 4/7-11/8/16</a:t>
            </a:r>
            <a:endParaRPr lang="el-GR" sz="32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Autofit/>
          </a:bodyPr>
          <a:lstStyle/>
          <a:p>
            <a:r>
              <a:rPr lang="el-GR" sz="1600" dirty="0" smtClean="0"/>
              <a:t>Βιοψία δέρματος: εκτεταμένη εξέλκωση της επιδερμίδας με νέκρωση του </a:t>
            </a:r>
            <a:r>
              <a:rPr lang="el-GR" sz="1600" dirty="0" err="1" smtClean="0"/>
              <a:t>θηλώδους</a:t>
            </a:r>
            <a:r>
              <a:rPr lang="el-GR" sz="1600" dirty="0" smtClean="0"/>
              <a:t> χορίου με </a:t>
            </a:r>
            <a:r>
              <a:rPr lang="el-GR" sz="1600" dirty="0" err="1" smtClean="0"/>
              <a:t>ινική</a:t>
            </a:r>
            <a:r>
              <a:rPr lang="el-GR" sz="1600" dirty="0" smtClean="0"/>
              <a:t> και πολυμορφοπύρηνα. Στο δικτυωτό χόριο και υποδόριο παρατηρείται εντόνου βαθμού οξεία φλεγμονώδης κυτταρική διήθηση με </a:t>
            </a:r>
            <a:r>
              <a:rPr lang="el-GR" sz="1600" dirty="0" err="1" smtClean="0"/>
              <a:t>περιαγγειακή</a:t>
            </a:r>
            <a:r>
              <a:rPr lang="el-GR" sz="1600" dirty="0" smtClean="0"/>
              <a:t> και διάχυτη κατανομή και κατακερματισμό των ουδ. Πολυμορφοπύρηνων και δημιουργία πυρηνικής </a:t>
            </a:r>
            <a:r>
              <a:rPr lang="el-GR" sz="1600" dirty="0" err="1" smtClean="0"/>
              <a:t>κόνης</a:t>
            </a:r>
            <a:r>
              <a:rPr lang="el-GR" sz="1600" dirty="0" smtClean="0"/>
              <a:t>. </a:t>
            </a:r>
            <a:r>
              <a:rPr lang="el-GR" sz="1600" b="1" dirty="0" smtClean="0"/>
              <a:t>Χωρίς στοιχεία αγγειίτιδας, ΣΕΛ,</a:t>
            </a:r>
            <a:r>
              <a:rPr lang="el-GR" sz="1600" dirty="0" smtClean="0"/>
              <a:t> ή κακοήθειας. Οξεία </a:t>
            </a:r>
            <a:r>
              <a:rPr lang="el-GR" sz="1600" dirty="0" err="1" smtClean="0"/>
              <a:t>ουδετεροφιλική</a:t>
            </a:r>
            <a:r>
              <a:rPr lang="el-GR" sz="1600" dirty="0" smtClean="0"/>
              <a:t> δερματίτιδα. </a:t>
            </a:r>
            <a:r>
              <a:rPr lang="en-US" sz="1600" dirty="0" smtClean="0"/>
              <a:t>Sweet’s Syndrome</a:t>
            </a:r>
          </a:p>
          <a:p>
            <a:endParaRPr lang="el-GR" sz="1600" dirty="0" smtClean="0"/>
          </a:p>
          <a:p>
            <a:r>
              <a:rPr lang="el-GR" sz="1600" dirty="0" smtClean="0"/>
              <a:t>Εισαγωγή για ώσεις </a:t>
            </a:r>
            <a:r>
              <a:rPr lang="en-US" sz="1600" dirty="0" err="1" smtClean="0"/>
              <a:t>Solumedrol</a:t>
            </a:r>
            <a:r>
              <a:rPr lang="en-US" sz="1600" dirty="0" smtClean="0"/>
              <a:t> 1gr</a:t>
            </a:r>
          </a:p>
          <a:p>
            <a:r>
              <a:rPr lang="el-GR" sz="1600" dirty="0" smtClean="0"/>
              <a:t>Κολχικίνη</a:t>
            </a:r>
          </a:p>
          <a:p>
            <a:endParaRPr lang="el-GR" sz="1600" dirty="0"/>
          </a:p>
          <a:p>
            <a:r>
              <a:rPr lang="el-GR" sz="1600" dirty="0" smtClean="0"/>
              <a:t>Παρά την αγωγή η ασθενής αισθάνεται αδυναμία,</a:t>
            </a:r>
          </a:p>
          <a:p>
            <a:r>
              <a:rPr lang="el-GR" sz="1600" dirty="0" smtClean="0"/>
              <a:t>Κατά τη νοσηλεία της παρουσιάζει</a:t>
            </a:r>
          </a:p>
          <a:p>
            <a:pPr lvl="1"/>
            <a:r>
              <a:rPr lang="el-GR" sz="1600" dirty="0" smtClean="0"/>
              <a:t>ΟΠΟ</a:t>
            </a:r>
          </a:p>
          <a:p>
            <a:pPr lvl="1"/>
            <a:r>
              <a:rPr lang="en-US" sz="1600" dirty="0" smtClean="0"/>
              <a:t>SVT, AF</a:t>
            </a:r>
          </a:p>
          <a:p>
            <a:pPr lvl="1"/>
            <a:r>
              <a:rPr lang="el-GR" sz="1600" dirty="0" smtClean="0"/>
              <a:t>Προοδευτική μείωση </a:t>
            </a:r>
            <a:r>
              <a:rPr lang="en-US" sz="1600" dirty="0" smtClean="0"/>
              <a:t>WBC,</a:t>
            </a:r>
            <a:r>
              <a:rPr lang="el-GR" sz="1600" dirty="0" smtClean="0"/>
              <a:t> και </a:t>
            </a:r>
            <a:r>
              <a:rPr lang="en-US" sz="1600" dirty="0" smtClean="0"/>
              <a:t>PLTs </a:t>
            </a:r>
            <a:endParaRPr lang="el-GR" sz="1600" dirty="0" smtClean="0"/>
          </a:p>
          <a:p>
            <a:pPr lvl="1"/>
            <a:endParaRPr lang="el-GR" sz="1600" dirty="0"/>
          </a:p>
          <a:p>
            <a:pPr marL="457200" lvl="1" indent="0">
              <a:buNone/>
            </a:pPr>
            <a:r>
              <a:rPr lang="el-GR" sz="1600" dirty="0" smtClean="0"/>
              <a:t>Νέα </a:t>
            </a:r>
            <a:r>
              <a:rPr lang="en-US" sz="1600" dirty="0" smtClean="0"/>
              <a:t>CT</a:t>
            </a:r>
            <a:r>
              <a:rPr lang="el-GR" sz="1600" dirty="0" smtClean="0"/>
              <a:t> πνεύμονα: περιοχές πύκνωσης με συνοδό εικόνα θαμβής υάλου. Μέτρια </a:t>
            </a:r>
            <a:r>
              <a:rPr lang="el-GR" sz="1600" dirty="0" err="1" smtClean="0"/>
              <a:t>υπεζωκοτική</a:t>
            </a:r>
            <a:r>
              <a:rPr lang="el-GR" sz="1600" dirty="0" smtClean="0"/>
              <a:t> συλλογή δε και μέτρια προς μεγάλη αρ. </a:t>
            </a:r>
            <a:r>
              <a:rPr lang="el-GR" sz="1600" dirty="0" err="1" smtClean="0"/>
              <a:t>υποσημαινόμενη</a:t>
            </a:r>
            <a:r>
              <a:rPr lang="el-GR" sz="1600" dirty="0" smtClean="0"/>
              <a:t> </a:t>
            </a:r>
            <a:r>
              <a:rPr lang="el-GR" sz="1600" dirty="0" err="1" smtClean="0"/>
              <a:t>περικαρδιακή</a:t>
            </a:r>
            <a:r>
              <a:rPr lang="el-GR" sz="1600" dirty="0" smtClean="0"/>
              <a:t> συλλογή</a:t>
            </a:r>
          </a:p>
          <a:p>
            <a:pPr marL="457200" lvl="1" indent="0">
              <a:buNone/>
            </a:pPr>
            <a:r>
              <a:rPr lang="en-US" sz="1600" dirty="0" smtClean="0"/>
              <a:t>U/S </a:t>
            </a:r>
            <a:r>
              <a:rPr lang="el-GR" sz="1600" dirty="0" smtClean="0"/>
              <a:t>Διάταση </a:t>
            </a:r>
            <a:r>
              <a:rPr lang="en-US" sz="1600" dirty="0" smtClean="0"/>
              <a:t>LA</a:t>
            </a:r>
            <a:r>
              <a:rPr lang="el-GR" sz="1600" dirty="0" smtClean="0"/>
              <a:t>, μειωμένη </a:t>
            </a:r>
            <a:r>
              <a:rPr lang="el-GR" sz="1600" dirty="0" err="1" smtClean="0"/>
              <a:t>συσταλτικότηταα</a:t>
            </a:r>
            <a:r>
              <a:rPr lang="en-US" sz="1600" dirty="0" smtClean="0"/>
              <a:t> LV</a:t>
            </a:r>
            <a:r>
              <a:rPr lang="el-GR" sz="1600" dirty="0" smtClean="0"/>
              <a:t>, ήπια προς μέτρια </a:t>
            </a:r>
            <a:r>
              <a:rPr lang="en-US" sz="1600" dirty="0" smtClean="0"/>
              <a:t>MR</a:t>
            </a:r>
            <a:r>
              <a:rPr lang="el-GR" sz="1600" dirty="0" smtClean="0"/>
              <a:t>, ήπια </a:t>
            </a:r>
            <a:r>
              <a:rPr lang="en-US" sz="1600" dirty="0" smtClean="0"/>
              <a:t>TR</a:t>
            </a:r>
            <a:r>
              <a:rPr lang="el-GR" sz="1600" dirty="0" smtClean="0"/>
              <a:t>,</a:t>
            </a:r>
            <a:r>
              <a:rPr lang="en-US" sz="1600" dirty="0" smtClean="0"/>
              <a:t> EF45-50</a:t>
            </a:r>
            <a:r>
              <a:rPr lang="el-GR" sz="1600" dirty="0" smtClean="0"/>
              <a:t>%</a:t>
            </a:r>
            <a:r>
              <a:rPr lang="en-US" sz="1600" dirty="0" smtClean="0"/>
              <a:t> RVSP 45mmHg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1256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Πορεία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Αύξηση δεικτών </a:t>
            </a:r>
            <a:r>
              <a:rPr lang="el-GR" dirty="0" err="1" smtClean="0"/>
              <a:t>φλεγμωνής</a:t>
            </a:r>
            <a:r>
              <a:rPr lang="el-GR" dirty="0" smtClean="0"/>
              <a:t>, επιδείνωση </a:t>
            </a:r>
            <a:r>
              <a:rPr lang="en-US" dirty="0" smtClean="0"/>
              <a:t>Cr</a:t>
            </a:r>
          </a:p>
          <a:p>
            <a:r>
              <a:rPr lang="el-GR" dirty="0" smtClean="0"/>
              <a:t>Έντονη μυϊκή αδυναμία</a:t>
            </a:r>
          </a:p>
          <a:p>
            <a:r>
              <a:rPr lang="el-GR" dirty="0" smtClean="0"/>
              <a:t>Διαρροϊκές κενώσεις</a:t>
            </a:r>
          </a:p>
          <a:p>
            <a:r>
              <a:rPr lang="el-GR" dirty="0" smtClean="0"/>
              <a:t>Καλλιέργεια κοπράνων:</a:t>
            </a:r>
          </a:p>
          <a:p>
            <a:pPr lvl="1"/>
            <a:r>
              <a:rPr lang="el-GR" dirty="0" smtClean="0"/>
              <a:t>Σαλμονέλα (-) </a:t>
            </a:r>
            <a:r>
              <a:rPr lang="el-GR" dirty="0" err="1" smtClean="0"/>
              <a:t>σιγκέλα</a:t>
            </a:r>
            <a:r>
              <a:rPr lang="el-GR" dirty="0" smtClean="0"/>
              <a:t> (-)</a:t>
            </a:r>
          </a:p>
          <a:p>
            <a:pPr lvl="1"/>
            <a:r>
              <a:rPr lang="en-US" dirty="0" smtClean="0"/>
              <a:t>Clostridium diff. antig (+)</a:t>
            </a:r>
            <a:endParaRPr lang="el-GR" dirty="0" smtClean="0"/>
          </a:p>
          <a:p>
            <a:r>
              <a:rPr lang="en-US" dirty="0" smtClean="0"/>
              <a:t>IgG </a:t>
            </a:r>
            <a:r>
              <a:rPr lang="el-GR" dirty="0" smtClean="0"/>
              <a:t>373 (700-1600)</a:t>
            </a:r>
          </a:p>
          <a:p>
            <a:r>
              <a:rPr lang="el-GR" dirty="0" err="1" smtClean="0"/>
              <a:t>Πανκυτταροπενία</a:t>
            </a:r>
            <a:endParaRPr lang="el-GR" dirty="0" smtClean="0"/>
          </a:p>
          <a:p>
            <a:r>
              <a:rPr lang="el-GR" dirty="0" smtClean="0"/>
              <a:t>ΗΜΓ: σοβαρή μυοπάθεια μάλλον από κορτικοειδή. Σοβαρή χρόνια νευροπάθεια</a:t>
            </a:r>
            <a:endParaRPr lang="en-US" dirty="0" smtClean="0"/>
          </a:p>
          <a:p>
            <a:r>
              <a:rPr lang="en-US" dirty="0" smtClean="0"/>
              <a:t>TSH:0.314 </a:t>
            </a:r>
            <a:endParaRPr lang="en-US" dirty="0"/>
          </a:p>
          <a:p>
            <a:r>
              <a:rPr lang="en-US" dirty="0" smtClean="0"/>
              <a:t>B12</a:t>
            </a:r>
            <a:r>
              <a:rPr lang="en-US" dirty="0"/>
              <a:t>, FA: </a:t>
            </a:r>
            <a:r>
              <a:rPr lang="el-GR" dirty="0" err="1" smtClean="0"/>
              <a:t>κφ</a:t>
            </a:r>
            <a:endParaRPr lang="en-US" dirty="0" smtClean="0"/>
          </a:p>
          <a:p>
            <a:r>
              <a:rPr lang="en-US" dirty="0" smtClean="0"/>
              <a:t>Mayer </a:t>
            </a:r>
            <a:r>
              <a:rPr lang="en-US" dirty="0"/>
              <a:t>(+)</a:t>
            </a:r>
          </a:p>
          <a:p>
            <a:endParaRPr lang="en-US" dirty="0" smtClean="0"/>
          </a:p>
          <a:p>
            <a:endParaRPr lang="el-GR" dirty="0"/>
          </a:p>
          <a:p>
            <a:endParaRPr lang="en-US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Λοίμωξη και ΣΕΛ</a:t>
            </a:r>
          </a:p>
          <a:p>
            <a:r>
              <a:rPr lang="el-GR" dirty="0" smtClean="0"/>
              <a:t>Σύνδρομο </a:t>
            </a:r>
            <a:r>
              <a:rPr lang="en-US" dirty="0" smtClean="0"/>
              <a:t>Sweet</a:t>
            </a:r>
            <a:endParaRPr lang="el-GR" dirty="0" smtClean="0"/>
          </a:p>
          <a:p>
            <a:r>
              <a:rPr lang="el-GR" b="1" dirty="0" smtClean="0"/>
              <a:t>Επανάληψη </a:t>
            </a:r>
            <a:r>
              <a:rPr lang="el-GR" b="1" dirty="0" err="1" smtClean="0"/>
              <a:t>οστεομυελικής</a:t>
            </a:r>
            <a:r>
              <a:rPr lang="el-GR" b="1" dirty="0" smtClean="0"/>
              <a:t> </a:t>
            </a:r>
          </a:p>
          <a:p>
            <a:endParaRPr lang="el-GR" dirty="0"/>
          </a:p>
          <a:p>
            <a:r>
              <a:rPr lang="en-US" dirty="0" err="1" smtClean="0"/>
              <a:t>ivIG</a:t>
            </a:r>
            <a:endParaRPr lang="en-US" dirty="0" smtClean="0"/>
          </a:p>
          <a:p>
            <a:r>
              <a:rPr lang="en-US" dirty="0" err="1" smtClean="0"/>
              <a:t>Meronem</a:t>
            </a:r>
            <a:r>
              <a:rPr lang="en-US" dirty="0" smtClean="0"/>
              <a:t> </a:t>
            </a:r>
            <a:r>
              <a:rPr lang="el-GR" dirty="0"/>
              <a:t>+</a:t>
            </a:r>
            <a:r>
              <a:rPr lang="en-US" dirty="0" err="1" smtClean="0"/>
              <a:t>Flagyl</a:t>
            </a:r>
            <a:endParaRPr lang="en-US" dirty="0" smtClean="0"/>
          </a:p>
          <a:p>
            <a:r>
              <a:rPr lang="en-US" dirty="0" smtClean="0"/>
              <a:t>Medrol</a:t>
            </a:r>
          </a:p>
          <a:p>
            <a:endParaRPr lang="en-US" dirty="0"/>
          </a:p>
          <a:p>
            <a:r>
              <a:rPr lang="el-GR" dirty="0" smtClean="0"/>
              <a:t>Μεταγγίσεις </a:t>
            </a:r>
            <a:r>
              <a:rPr lang="el-GR" dirty="0"/>
              <a:t>αίματος και αιμοπεταλίων</a:t>
            </a:r>
          </a:p>
          <a:p>
            <a:endParaRPr lang="en-US" dirty="0" smtClean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941168"/>
            <a:ext cx="1231900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05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Προοδευτική επιδείνωση μυϊκής αδυναμίας</a:t>
            </a:r>
          </a:p>
          <a:p>
            <a:r>
              <a:rPr lang="el-GR" dirty="0" smtClean="0"/>
              <a:t>Επιμένει η </a:t>
            </a:r>
            <a:r>
              <a:rPr lang="el-GR" dirty="0" err="1" smtClean="0"/>
              <a:t>πανκυτταροπενία</a:t>
            </a:r>
            <a:endParaRPr lang="el-GR" dirty="0"/>
          </a:p>
          <a:p>
            <a:r>
              <a:rPr lang="el-GR" dirty="0" smtClean="0"/>
              <a:t>Υποτροπιάζουσες λοιμώξεις</a:t>
            </a:r>
          </a:p>
          <a:p>
            <a:endParaRPr lang="el-GR" dirty="0"/>
          </a:p>
          <a:p>
            <a:r>
              <a:rPr lang="el-GR" dirty="0" smtClean="0"/>
              <a:t>Η ασθενής καταλήγει με σηπτική καταπληξία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358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Σύνδρομο </a:t>
            </a:r>
            <a:r>
              <a:rPr lang="en-US" dirty="0" smtClean="0"/>
              <a:t>Sweet’s</a:t>
            </a:r>
            <a:r>
              <a:rPr lang="el-GR" dirty="0" smtClean="0"/>
              <a:t> (οξεία </a:t>
            </a:r>
            <a:r>
              <a:rPr lang="el-GR" dirty="0" err="1" smtClean="0"/>
              <a:t>ουδετεροφιλική</a:t>
            </a:r>
            <a:r>
              <a:rPr lang="el-GR" dirty="0" smtClean="0"/>
              <a:t> δερματίτιδα) 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179512" y="1676531"/>
            <a:ext cx="4038600" cy="4525963"/>
          </a:xfrm>
        </p:spPr>
        <p:txBody>
          <a:bodyPr/>
          <a:lstStyle/>
          <a:p>
            <a:r>
              <a:rPr lang="el-GR" dirty="0" smtClean="0"/>
              <a:t>Πυρετός</a:t>
            </a:r>
          </a:p>
          <a:p>
            <a:r>
              <a:rPr lang="el-GR" dirty="0" smtClean="0"/>
              <a:t>Επώδυνες ερυθηματώδεις βλάβες δέρματος</a:t>
            </a:r>
          </a:p>
          <a:p>
            <a:r>
              <a:rPr lang="el-GR" dirty="0" smtClean="0"/>
              <a:t>Ουδετεροφιλία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904" t="-1601" r="48904" b="1601"/>
          <a:stretch/>
        </p:blipFill>
        <p:spPr bwMode="auto">
          <a:xfrm>
            <a:off x="3851920" y="3861048"/>
            <a:ext cx="518457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61048"/>
            <a:ext cx="2996555" cy="252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73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hade val="100000"/>
                <a:hueMod val="100000"/>
                <a:satMod val="118000"/>
                <a:lumMod val="100000"/>
              </a:schemeClr>
            </a:gs>
            <a:gs pos="99000">
              <a:schemeClr val="tx2">
                <a:lumMod val="40000"/>
                <a:lumOff val="60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Ιστορικό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>
          <a:xfrm>
            <a:off x="755576" y="1772816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νοσηλεία </a:t>
            </a:r>
            <a:r>
              <a:rPr lang="en-US" sz="1900" dirty="0" smtClean="0"/>
              <a:t>24/</a:t>
            </a:r>
            <a:r>
              <a:rPr lang="el-GR" sz="1900" dirty="0" smtClean="0"/>
              <a:t>2/2016</a:t>
            </a:r>
            <a:r>
              <a:rPr lang="en-US" sz="1900" dirty="0" smtClean="0"/>
              <a:t>-17/3/16</a:t>
            </a:r>
            <a:endParaRPr lang="el-GR" sz="1900" dirty="0" smtClean="0"/>
          </a:p>
          <a:p>
            <a:r>
              <a:rPr lang="el-GR" dirty="0" smtClean="0"/>
              <a:t>Λόγος εισαγωγής</a:t>
            </a:r>
          </a:p>
          <a:p>
            <a:pPr lvl="1"/>
            <a:r>
              <a:rPr lang="el-GR" dirty="0" smtClean="0"/>
              <a:t>Απώλεια βάρους</a:t>
            </a:r>
          </a:p>
          <a:p>
            <a:pPr lvl="1"/>
            <a:r>
              <a:rPr lang="el-GR" dirty="0" smtClean="0"/>
              <a:t>Ανορεξία </a:t>
            </a:r>
          </a:p>
          <a:p>
            <a:pPr lvl="1"/>
            <a:r>
              <a:rPr lang="el-GR" dirty="0" smtClean="0"/>
              <a:t>Καταβολή</a:t>
            </a:r>
          </a:p>
          <a:p>
            <a:pPr lvl="1"/>
            <a:r>
              <a:rPr lang="el-GR" dirty="0" err="1" smtClean="0"/>
              <a:t>Βράγχος</a:t>
            </a:r>
            <a:r>
              <a:rPr lang="el-GR" dirty="0" smtClean="0"/>
              <a:t> φωνής </a:t>
            </a:r>
          </a:p>
          <a:p>
            <a:pPr lvl="1"/>
            <a:r>
              <a:rPr lang="el-GR" dirty="0"/>
              <a:t>Από </a:t>
            </a:r>
            <a:r>
              <a:rPr lang="el-GR" dirty="0" smtClean="0"/>
              <a:t>διμήνου</a:t>
            </a:r>
            <a:r>
              <a:rPr lang="en-US" dirty="0" smtClean="0"/>
              <a:t> </a:t>
            </a:r>
            <a:r>
              <a:rPr lang="el-GR" dirty="0" err="1" smtClean="0"/>
              <a:t>Περιοφθαλμικό</a:t>
            </a:r>
            <a:r>
              <a:rPr lang="el-GR" dirty="0" smtClean="0"/>
              <a:t> οίδημα με ερυθρότητα</a:t>
            </a:r>
            <a:r>
              <a:rPr lang="en-US" dirty="0" smtClean="0"/>
              <a:t> </a:t>
            </a:r>
            <a:r>
              <a:rPr lang="el-GR" dirty="0" smtClean="0"/>
              <a:t>βλεφάρων</a:t>
            </a:r>
          </a:p>
          <a:p>
            <a:pPr lvl="1"/>
            <a:r>
              <a:rPr lang="el-GR" dirty="0" smtClean="0"/>
              <a:t>Αρθραλγία</a:t>
            </a:r>
          </a:p>
          <a:p>
            <a:pPr lvl="1"/>
            <a:r>
              <a:rPr lang="el-GR" dirty="0" smtClean="0"/>
              <a:t>Διαρροϊκές κενώσεις από εβδομάδες </a:t>
            </a:r>
          </a:p>
          <a:p>
            <a:pPr lvl="1"/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>
          <a:xfrm>
            <a:off x="5004048" y="1628801"/>
            <a:ext cx="4038600" cy="324036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77 ετών</a:t>
            </a:r>
          </a:p>
          <a:p>
            <a:r>
              <a:rPr lang="el-GR" dirty="0" smtClean="0"/>
              <a:t>Ατομικό </a:t>
            </a:r>
            <a:r>
              <a:rPr lang="el-GR" dirty="0"/>
              <a:t>ιστορικό</a:t>
            </a:r>
          </a:p>
          <a:p>
            <a:pPr lvl="1"/>
            <a:r>
              <a:rPr lang="en-US" dirty="0"/>
              <a:t>Ca </a:t>
            </a:r>
            <a:r>
              <a:rPr lang="el-GR" dirty="0"/>
              <a:t>νεφρού, νεφρεκτομή Δε 2003</a:t>
            </a:r>
          </a:p>
          <a:p>
            <a:pPr lvl="1"/>
            <a:r>
              <a:rPr lang="el-GR" dirty="0" smtClean="0"/>
              <a:t>Ήπια ΧΝΑ </a:t>
            </a:r>
          </a:p>
          <a:p>
            <a:pPr lvl="1"/>
            <a:r>
              <a:rPr lang="el-GR" dirty="0" smtClean="0"/>
              <a:t>ΑΥ</a:t>
            </a:r>
          </a:p>
          <a:p>
            <a:pPr lvl="1"/>
            <a:r>
              <a:rPr lang="el-GR" dirty="0" err="1" smtClean="0"/>
              <a:t>Δυσλιπιδαιμία</a:t>
            </a:r>
            <a:endParaRPr lang="el-GR" dirty="0" smtClean="0"/>
          </a:p>
          <a:p>
            <a:pPr lvl="1"/>
            <a:r>
              <a:rPr lang="el-GR" dirty="0" err="1" smtClean="0"/>
              <a:t>Υπερουριχαιμία</a:t>
            </a:r>
            <a:r>
              <a:rPr lang="el-GR" dirty="0" smtClean="0"/>
              <a:t> </a:t>
            </a:r>
            <a:endParaRPr lang="el-GR" dirty="0"/>
          </a:p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" y="11088"/>
            <a:ext cx="1232101" cy="177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15655" y="4826675"/>
            <a:ext cx="2520280" cy="203132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Αγωγή</a:t>
            </a:r>
            <a:r>
              <a:rPr lang="el-GR" dirty="0" smtClean="0"/>
              <a:t> </a:t>
            </a:r>
          </a:p>
          <a:p>
            <a:r>
              <a:rPr lang="en-US" dirty="0" smtClean="0"/>
              <a:t>Allopurinol</a:t>
            </a:r>
          </a:p>
          <a:p>
            <a:r>
              <a:rPr lang="en-US" dirty="0" smtClean="0"/>
              <a:t>Omeprazole</a:t>
            </a:r>
          </a:p>
          <a:p>
            <a:r>
              <a:rPr lang="en-US" dirty="0" smtClean="0"/>
              <a:t>Methyldopa</a:t>
            </a:r>
          </a:p>
          <a:p>
            <a:r>
              <a:rPr lang="en-US" dirty="0" smtClean="0"/>
              <a:t>Simvastatin</a:t>
            </a:r>
          </a:p>
          <a:p>
            <a:r>
              <a:rPr lang="en-US" dirty="0" smtClean="0"/>
              <a:t>Lasix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135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1143000"/>
          </a:xfrm>
        </p:spPr>
        <p:txBody>
          <a:bodyPr/>
          <a:lstStyle/>
          <a:p>
            <a:r>
              <a:rPr lang="el-GR" dirty="0" smtClean="0"/>
              <a:t>Αιτίες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499993" y="476672"/>
            <a:ext cx="4644008" cy="5861248"/>
          </a:xfrm>
        </p:spPr>
        <p:txBody>
          <a:bodyPr>
            <a:noAutofit/>
          </a:bodyPr>
          <a:lstStyle/>
          <a:p>
            <a:r>
              <a:rPr lang="en-US" sz="1600" dirty="0"/>
              <a:t>Sun exposure</a:t>
            </a:r>
          </a:p>
          <a:p>
            <a:r>
              <a:rPr lang="en-US" sz="1600" dirty="0"/>
              <a:t>Upper respiratory tract infection (</a:t>
            </a:r>
            <a:r>
              <a:rPr lang="en-US" sz="1600" dirty="0" err="1"/>
              <a:t>eg</a:t>
            </a:r>
            <a:r>
              <a:rPr lang="en-US" sz="1600" dirty="0"/>
              <a:t> chest infection, streptococcal throat infection)</a:t>
            </a:r>
          </a:p>
          <a:p>
            <a:r>
              <a:rPr lang="en-US" sz="1600" dirty="0"/>
              <a:t>Inflammatory bowel disease (</a:t>
            </a:r>
            <a:r>
              <a:rPr lang="en-US" sz="1600" dirty="0" err="1"/>
              <a:t>eg</a:t>
            </a:r>
            <a:r>
              <a:rPr lang="en-US" sz="1600" dirty="0"/>
              <a:t> ulcerative colitis or Crohn disease)</a:t>
            </a:r>
          </a:p>
          <a:p>
            <a:r>
              <a:rPr lang="en-US" sz="1600" dirty="0"/>
              <a:t>Rheumatoid arthritis , </a:t>
            </a:r>
            <a:r>
              <a:rPr lang="en-US" sz="1600" b="1" dirty="0"/>
              <a:t>lupus erythematosus </a:t>
            </a:r>
            <a:r>
              <a:rPr lang="en-US" sz="1600" dirty="0"/>
              <a:t>and relapsing </a:t>
            </a:r>
            <a:r>
              <a:rPr lang="en-US" sz="1600" dirty="0" err="1"/>
              <a:t>polychondritis</a:t>
            </a:r>
            <a:endParaRPr lang="en-US" sz="1600" dirty="0"/>
          </a:p>
          <a:p>
            <a:r>
              <a:rPr lang="en-US" sz="1600" dirty="0"/>
              <a:t>Blood disorders including </a:t>
            </a:r>
            <a:r>
              <a:rPr lang="en-US" sz="1600" dirty="0" err="1"/>
              <a:t>leukaemia</a:t>
            </a:r>
            <a:r>
              <a:rPr lang="en-US" sz="1600" dirty="0"/>
              <a:t> (most often acute myelogenous </a:t>
            </a:r>
            <a:r>
              <a:rPr lang="en-US" sz="1600" dirty="0" err="1"/>
              <a:t>leukaemia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FF0000"/>
                </a:solidFill>
              </a:rPr>
              <a:t>or myelodysplastic syndromes</a:t>
            </a:r>
            <a:r>
              <a:rPr lang="en-US" sz="1600" dirty="0"/>
              <a:t>). These may cause </a:t>
            </a:r>
            <a:r>
              <a:rPr lang="en-US" sz="1600" dirty="0" err="1"/>
              <a:t>histiocytoid</a:t>
            </a:r>
            <a:r>
              <a:rPr lang="en-US" sz="1600" dirty="0"/>
              <a:t> Sweet syndrome (see above).</a:t>
            </a:r>
          </a:p>
          <a:p>
            <a:r>
              <a:rPr lang="en-US" sz="1600" b="1" dirty="0"/>
              <a:t>Internal cancer usually of bowel, genitourinary organ or breast</a:t>
            </a:r>
          </a:p>
          <a:p>
            <a:r>
              <a:rPr lang="en-US" sz="1600" dirty="0"/>
              <a:t>Pregnancy</a:t>
            </a:r>
          </a:p>
          <a:p>
            <a:r>
              <a:rPr lang="en-US" sz="1600" b="1" dirty="0"/>
              <a:t>Gastrointestinal infection </a:t>
            </a:r>
            <a:r>
              <a:rPr lang="en-US" sz="1600" dirty="0"/>
              <a:t>(</a:t>
            </a:r>
            <a:r>
              <a:rPr lang="en-US" sz="1600" dirty="0" err="1"/>
              <a:t>eg</a:t>
            </a:r>
            <a:r>
              <a:rPr lang="en-US" sz="1600" dirty="0"/>
              <a:t> campylobacter)</a:t>
            </a:r>
          </a:p>
          <a:p>
            <a:r>
              <a:rPr lang="en-US" sz="1600" dirty="0"/>
              <a:t>Vaccination</a:t>
            </a:r>
          </a:p>
          <a:p>
            <a:r>
              <a:rPr lang="en-US" sz="1600" dirty="0"/>
              <a:t>Drugs, including azathioprine, granulocyte colony stimulating factor (G-CSF), nonsteroidal anti-inflammatory medications, </a:t>
            </a:r>
            <a:r>
              <a:rPr lang="en-US" sz="1600" dirty="0" err="1"/>
              <a:t>cotrimoxazole</a:t>
            </a:r>
            <a:r>
              <a:rPr lang="en-US" sz="1600" dirty="0"/>
              <a:t> and other antibiotics, TNF</a:t>
            </a:r>
            <a:r>
              <a:rPr lang="el-GR" sz="1600" dirty="0"/>
              <a:t>α </a:t>
            </a:r>
            <a:r>
              <a:rPr lang="en-US" sz="1600" dirty="0"/>
              <a:t>inhibitors, carbamazepine and several others</a:t>
            </a:r>
          </a:p>
          <a:p>
            <a:r>
              <a:rPr lang="en-US" sz="1600" b="1" dirty="0"/>
              <a:t>Immunodeficiency</a:t>
            </a:r>
            <a:endParaRPr lang="el-GR" sz="16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3" y="1677782"/>
            <a:ext cx="4479280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145" y="5129007"/>
            <a:ext cx="374441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Διαγνωστικά κριτήρια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889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sz="2800" dirty="0" err="1"/>
              <a:t>Extracutaneous</a:t>
            </a:r>
            <a:r>
              <a:rPr lang="en-US" sz="2800" dirty="0"/>
              <a:t> manifestations of Sweet's syndrome</a:t>
            </a:r>
            <a:br>
              <a:rPr lang="en-US" sz="2800" dirty="0"/>
            </a:br>
            <a:endParaRPr lang="el-GR" sz="2800" dirty="0"/>
          </a:p>
        </p:txBody>
      </p:sp>
      <p:sp>
        <p:nvSpPr>
          <p:cNvPr id="11" name="Θέση περιεχομένου 10"/>
          <p:cNvSpPr>
            <a:spLocks noGrp="1"/>
          </p:cNvSpPr>
          <p:nvPr>
            <p:ph idx="1"/>
          </p:nvPr>
        </p:nvSpPr>
        <p:spPr>
          <a:xfrm>
            <a:off x="215008" y="836712"/>
            <a:ext cx="8928992" cy="4525963"/>
          </a:xfrm>
        </p:spPr>
        <p:txBody>
          <a:bodyPr>
            <a:noAutofit/>
          </a:bodyPr>
          <a:lstStyle/>
          <a:p>
            <a:r>
              <a:rPr lang="en-US" sz="1200" b="1" dirty="0" smtClean="0"/>
              <a:t>Bon</a:t>
            </a:r>
            <a:r>
              <a:rPr lang="el-GR" sz="1200" b="1" dirty="0" smtClean="0"/>
              <a:t>ε: </a:t>
            </a:r>
            <a:r>
              <a:rPr lang="en-US" sz="1200" b="1" dirty="0" smtClean="0"/>
              <a:t>Acute </a:t>
            </a:r>
            <a:r>
              <a:rPr lang="en-US" sz="1200" b="1" dirty="0"/>
              <a:t>sterile arthritis, </a:t>
            </a:r>
            <a:r>
              <a:rPr lang="en-US" sz="1200" b="1" dirty="0" err="1"/>
              <a:t>arthralgias</a:t>
            </a:r>
            <a:r>
              <a:rPr lang="en-US" sz="1200" b="1" dirty="0"/>
              <a:t>, focal aseptic osteitis, pigmented </a:t>
            </a:r>
            <a:r>
              <a:rPr lang="en-US" sz="1200" b="1" dirty="0" err="1"/>
              <a:t>villonodular</a:t>
            </a:r>
            <a:r>
              <a:rPr lang="en-US" sz="1200" b="1" dirty="0"/>
              <a:t> synovitis, sterile osteomyelitis (chronic recurrent multifocal osteomyelitis</a:t>
            </a:r>
            <a:r>
              <a:rPr lang="en-US" sz="1200" dirty="0"/>
              <a:t>) [12,32,44,164,212-215].</a:t>
            </a:r>
          </a:p>
          <a:p>
            <a:r>
              <a:rPr lang="en-US" sz="1200" dirty="0"/>
              <a:t>Central nervous </a:t>
            </a:r>
            <a:r>
              <a:rPr lang="en-US" sz="1200" dirty="0" smtClean="0"/>
              <a:t>system</a:t>
            </a:r>
            <a:r>
              <a:rPr lang="el-GR" sz="1200" dirty="0" smtClean="0"/>
              <a:t>: </a:t>
            </a:r>
            <a:r>
              <a:rPr lang="en-US" sz="1200" dirty="0" smtClean="0"/>
              <a:t>Acute </a:t>
            </a:r>
            <a:r>
              <a:rPr lang="en-US" sz="1200" dirty="0"/>
              <a:t>benign encephalitis, aseptic meningitis, brain SPECT abnormalities, brain stem lesions, cerebrospinal fluid abnormalities, computerized axial tomography abnormalities, electroencephalogram abnormalities, encephalitis, Guillain-Barre syndrome, idiopathic hypertrophic cranial </a:t>
            </a:r>
            <a:r>
              <a:rPr lang="en-US" sz="1200" dirty="0" err="1"/>
              <a:t>pachymeningitis</a:t>
            </a:r>
            <a:r>
              <a:rPr lang="en-US" sz="1200" dirty="0"/>
              <a:t>, idiopathic progressive bilateral sensorineural hearing loss, magnetic resonance imaging abnormalities, neurologic symptoms, "neuro-Sweet disease", </a:t>
            </a:r>
            <a:r>
              <a:rPr lang="en-US" sz="1200" dirty="0" err="1"/>
              <a:t>pareses</a:t>
            </a:r>
            <a:r>
              <a:rPr lang="en-US" sz="1200" dirty="0"/>
              <a:t> of central origin, </a:t>
            </a:r>
            <a:r>
              <a:rPr lang="en-US" sz="1200" b="1" dirty="0"/>
              <a:t>polyneuropathy,</a:t>
            </a:r>
            <a:r>
              <a:rPr lang="en-US" sz="1200" dirty="0"/>
              <a:t> psychiatric symptoms [33,68,212-229,423].</a:t>
            </a:r>
          </a:p>
          <a:p>
            <a:r>
              <a:rPr lang="en-US" sz="1200" dirty="0" smtClean="0"/>
              <a:t>Ears</a:t>
            </a:r>
            <a:r>
              <a:rPr lang="el-GR" sz="1200" dirty="0" smtClean="0"/>
              <a:t>: </a:t>
            </a:r>
            <a:r>
              <a:rPr lang="en-US" sz="1200" dirty="0" smtClean="0"/>
              <a:t>Tender </a:t>
            </a:r>
            <a:r>
              <a:rPr lang="en-US" sz="1200" dirty="0"/>
              <a:t>red nodules and pustules that coalesced to form plaques in the external auditory canal and the tympanic membrane [230].</a:t>
            </a:r>
          </a:p>
          <a:p>
            <a:r>
              <a:rPr lang="en-US" sz="1200" b="1" dirty="0" smtClean="0"/>
              <a:t>Eyes</a:t>
            </a:r>
            <a:r>
              <a:rPr lang="el-GR" sz="1200" b="1" dirty="0" smtClean="0"/>
              <a:t>: </a:t>
            </a:r>
            <a:r>
              <a:rPr lang="en-US" sz="1200" b="1" dirty="0" smtClean="0"/>
              <a:t>Blepharitis</a:t>
            </a:r>
            <a:r>
              <a:rPr lang="en-US" sz="1200" dirty="0"/>
              <a:t>, conjunctival erythematous lesions with tissue biopsy showing neutrophilic inflammation, conjunctival hemorrhage, conjunctivitis, dacryoadenitis, </a:t>
            </a:r>
            <a:r>
              <a:rPr lang="en-US" sz="1200" dirty="0" err="1"/>
              <a:t>episcleritis</a:t>
            </a:r>
            <a:r>
              <a:rPr lang="en-US" sz="1200" dirty="0"/>
              <a:t>, glaucoma, </a:t>
            </a:r>
            <a:r>
              <a:rPr lang="en-US" sz="1200" dirty="0" err="1"/>
              <a:t>iridocyclitis</a:t>
            </a:r>
            <a:r>
              <a:rPr lang="en-US" sz="1200" dirty="0"/>
              <a:t>, iritis, </a:t>
            </a:r>
            <a:r>
              <a:rPr lang="en-US" sz="1200" dirty="0" err="1"/>
              <a:t>limbal</a:t>
            </a:r>
            <a:r>
              <a:rPr lang="en-US" sz="1200" dirty="0"/>
              <a:t> nodules, ocular congestion, periocular swelling, peripheral ulcerative keratitis, retinal vasculitis, </a:t>
            </a:r>
            <a:r>
              <a:rPr lang="en-US" sz="1200" dirty="0" err="1"/>
              <a:t>scleritis</a:t>
            </a:r>
            <a:r>
              <a:rPr lang="en-US" sz="1200" dirty="0"/>
              <a:t>, uveitis [12,20,26,88,101,185,202,214,229,231-239,421].</a:t>
            </a:r>
          </a:p>
          <a:p>
            <a:r>
              <a:rPr lang="en-US" sz="1200" b="1" dirty="0" smtClean="0"/>
              <a:t>Kidneys</a:t>
            </a:r>
            <a:r>
              <a:rPr lang="el-GR" sz="1200" b="1" dirty="0" smtClean="0"/>
              <a:t>: </a:t>
            </a:r>
            <a:r>
              <a:rPr lang="en-US" sz="1200" b="1" dirty="0" err="1" smtClean="0"/>
              <a:t>Mesangiocapillary</a:t>
            </a:r>
            <a:r>
              <a:rPr lang="en-US" sz="1200" b="1" dirty="0" smtClean="0"/>
              <a:t> </a:t>
            </a:r>
            <a:r>
              <a:rPr lang="en-US" sz="1200" b="1" dirty="0"/>
              <a:t>glomerulonephritis, urinalysis abnormalities (hematuria and proteinuria</a:t>
            </a:r>
            <a:r>
              <a:rPr lang="en-US" sz="1200" dirty="0"/>
              <a:t>) [16,17,25,26,73].</a:t>
            </a:r>
          </a:p>
          <a:p>
            <a:r>
              <a:rPr lang="en-US" sz="1200" b="1" dirty="0" smtClean="0"/>
              <a:t>Intestines</a:t>
            </a:r>
            <a:r>
              <a:rPr lang="el-GR" sz="1200" b="1" dirty="0" smtClean="0"/>
              <a:t>: </a:t>
            </a:r>
            <a:r>
              <a:rPr lang="en-US" sz="1200" dirty="0" smtClean="0"/>
              <a:t>Intestine </a:t>
            </a:r>
            <a:r>
              <a:rPr lang="en-US" sz="1200" dirty="0"/>
              <a:t>with extensive and diffuse neutrophilic inflammation, neutrophilic </a:t>
            </a:r>
            <a:r>
              <a:rPr lang="en-US" sz="1200" dirty="0" err="1"/>
              <a:t>ileal</a:t>
            </a:r>
            <a:r>
              <a:rPr lang="en-US" sz="1200" dirty="0"/>
              <a:t> infiltrate, </a:t>
            </a:r>
            <a:r>
              <a:rPr lang="en-US" sz="1200" dirty="0" err="1"/>
              <a:t>pancolitis</a:t>
            </a:r>
            <a:r>
              <a:rPr lang="en-US" sz="1200" dirty="0"/>
              <a:t> (culture-negative) [36,203,240,241].</a:t>
            </a:r>
          </a:p>
          <a:p>
            <a:r>
              <a:rPr lang="en-US" sz="1200" b="1" dirty="0" smtClean="0"/>
              <a:t>Liver</a:t>
            </a:r>
            <a:r>
              <a:rPr lang="el-GR" sz="1200" b="1" dirty="0" smtClean="0"/>
              <a:t>: </a:t>
            </a:r>
            <a:r>
              <a:rPr lang="en-US" sz="1200" b="1" dirty="0" smtClean="0"/>
              <a:t>Hepatic </a:t>
            </a:r>
            <a:r>
              <a:rPr lang="en-US" sz="1200" b="1" dirty="0"/>
              <a:t>portal triad with neutrophilic inflammation, hepatic serum enzyme abnormalities, hepatomegaly </a:t>
            </a:r>
            <a:r>
              <a:rPr lang="en-US" sz="1200" dirty="0"/>
              <a:t>[12,16,17,20,25,26,212,224,242].</a:t>
            </a:r>
          </a:p>
          <a:p>
            <a:r>
              <a:rPr lang="en-US" sz="1200" dirty="0" smtClean="0"/>
              <a:t>Heart</a:t>
            </a:r>
            <a:r>
              <a:rPr lang="el-GR" sz="1200" dirty="0" smtClean="0"/>
              <a:t>: </a:t>
            </a:r>
            <a:r>
              <a:rPr lang="en-US" sz="1200" dirty="0" smtClean="0"/>
              <a:t>Aortic </a:t>
            </a:r>
            <a:r>
              <a:rPr lang="en-US" sz="1200" dirty="0"/>
              <a:t>stenosis (segmental), </a:t>
            </a:r>
            <a:r>
              <a:rPr lang="en-US" sz="1200" dirty="0" err="1"/>
              <a:t>aortitis</a:t>
            </a:r>
            <a:r>
              <a:rPr lang="en-US" sz="1200" dirty="0"/>
              <a:t> (neutrophilic and segmental), cardiomegaly, coronary artery occlusion, </a:t>
            </a:r>
            <a:r>
              <a:rPr lang="en-US" sz="1200" b="1" dirty="0"/>
              <a:t>heart failure, </a:t>
            </a:r>
            <a:r>
              <a:rPr lang="en-US" sz="1200" dirty="0"/>
              <a:t>myocardial infiltration by neutrophils, vascular (aorta, </a:t>
            </a:r>
            <a:r>
              <a:rPr lang="en-US" sz="1200" dirty="0" err="1"/>
              <a:t>bracheocephalic</a:t>
            </a:r>
            <a:r>
              <a:rPr lang="en-US" sz="1200" dirty="0"/>
              <a:t> trunk and coronary arteries) dilatation [243-247].</a:t>
            </a:r>
          </a:p>
          <a:p>
            <a:r>
              <a:rPr lang="en-US" sz="1200" dirty="0" smtClean="0"/>
              <a:t>Lung</a:t>
            </a:r>
            <a:r>
              <a:rPr lang="el-GR" sz="1200" dirty="0" smtClean="0"/>
              <a:t>: </a:t>
            </a:r>
            <a:r>
              <a:rPr lang="en-US" sz="1200" dirty="0" smtClean="0"/>
              <a:t>Bronchi </a:t>
            </a:r>
            <a:r>
              <a:rPr lang="en-US" sz="1200" dirty="0"/>
              <a:t>(main stem) with red-bordered pustules, bronchi with neutrophilic inflammation, </a:t>
            </a:r>
            <a:r>
              <a:rPr lang="en-US" sz="1200" b="1" dirty="0"/>
              <a:t>pleural effusion </a:t>
            </a:r>
            <a:r>
              <a:rPr lang="en-US" sz="1200" dirty="0"/>
              <a:t>showing abundant neutrophils without microorganisms, progressive pharyngeal mucosal infiltration and edema resulting in upper-airway obstruction, and chest roentgenogram abnormalities: corticosteroid-responsive culture-negative </a:t>
            </a:r>
            <a:r>
              <a:rPr lang="en-US" sz="1200" dirty="0" err="1"/>
              <a:t>infiltratives</a:t>
            </a:r>
            <a:r>
              <a:rPr lang="en-US" sz="1200" dirty="0"/>
              <a:t>, pulmonary tissue with neutrophilic inflammation [17,20,73,101,138,139,165,205,212,246-251,434].</a:t>
            </a:r>
          </a:p>
          <a:p>
            <a:r>
              <a:rPr lang="en-US" sz="1200" dirty="0" smtClean="0"/>
              <a:t>Mouth</a:t>
            </a:r>
            <a:r>
              <a:rPr lang="el-GR" sz="1200" dirty="0" smtClean="0"/>
              <a:t>: </a:t>
            </a:r>
            <a:r>
              <a:rPr lang="en-US" sz="1200" dirty="0" err="1" smtClean="0"/>
              <a:t>Aphthous</a:t>
            </a:r>
            <a:r>
              <a:rPr lang="en-US" sz="1200" dirty="0" smtClean="0"/>
              <a:t>-like </a:t>
            </a:r>
            <a:r>
              <a:rPr lang="en-US" sz="1200" dirty="0"/>
              <a:t>superficial lesions (buccal mucosa, tongue), bullae and vesicles (hemorrhagic: labial and gingival mucosa), gingival hyperplasia, necrotizing ulcerative periodontitis, nodules (necrotic: labial mucosa), papules (macerated: palate and tongue), pustules (individual and grouped: palate and pharynx), swelling (tongue), ulcers (buccal mucosa and palate) [26,75,102,117,203,249,252-254].</a:t>
            </a:r>
          </a:p>
          <a:p>
            <a:r>
              <a:rPr lang="en-US" sz="1200" b="1" dirty="0" smtClean="0"/>
              <a:t>Muscles</a:t>
            </a:r>
            <a:r>
              <a:rPr lang="el-GR" sz="1200" b="1" dirty="0" smtClean="0"/>
              <a:t>: </a:t>
            </a:r>
            <a:r>
              <a:rPr lang="en-US" sz="1200" b="1" dirty="0" smtClean="0"/>
              <a:t>Magnetic </a:t>
            </a:r>
            <a:r>
              <a:rPr lang="en-US" sz="1200" b="1" dirty="0"/>
              <a:t>resonance imaging (T1-weighted and T2-weighted) abnormalities: high signal intensities due to myositis and fasciitis, </a:t>
            </a:r>
            <a:r>
              <a:rPr lang="en-US" sz="1200" b="1" dirty="0" err="1"/>
              <a:t>myalgias</a:t>
            </a:r>
            <a:r>
              <a:rPr lang="en-US" sz="1200" b="1" dirty="0"/>
              <a:t> (in up to half of the patients with idiopathic Sweet's syndrome), myositis (neutrophilic), </a:t>
            </a:r>
            <a:r>
              <a:rPr lang="en-US" sz="1200" dirty="0"/>
              <a:t>tendinitis, tenosynovitis [73,75,244,255-257].</a:t>
            </a:r>
          </a:p>
          <a:p>
            <a:r>
              <a:rPr lang="en-US" sz="1200" dirty="0" smtClean="0"/>
              <a:t>Spleen</a:t>
            </a:r>
            <a:r>
              <a:rPr lang="el-GR" sz="1200" dirty="0" smtClean="0"/>
              <a:t>: </a:t>
            </a:r>
            <a:r>
              <a:rPr lang="en-US" sz="1200" dirty="0" smtClean="0"/>
              <a:t>Splenomegaly </a:t>
            </a:r>
            <a:r>
              <a:rPr lang="en-US" sz="1200" dirty="0"/>
              <a:t>[212].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97816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</p:nvPr>
        </p:nvGraphicFramePr>
        <p:xfrm>
          <a:off x="2582672" y="1600200"/>
          <a:ext cx="3978656" cy="4525963"/>
        </p:xfrm>
        <a:graphic>
          <a:graphicData uri="http://schemas.openxmlformats.org/drawingml/2006/table">
            <a:tbl>
              <a:tblPr/>
              <a:tblGrid>
                <a:gridCol w="1989328"/>
                <a:gridCol w="1989328"/>
              </a:tblGrid>
              <a:tr h="1785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i="1">
                          <a:solidFill>
                            <a:srgbClr val="333333"/>
                          </a:solidFill>
                          <a:effectLst/>
                        </a:rPr>
                        <a:t>Corticosteroids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38816" marR="38816" marT="19408" marB="19408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900">
                          <a:solidFill>
                            <a:srgbClr val="333333"/>
                          </a:solidFill>
                          <a:effectLst/>
                        </a:rPr>
                        <a:t> </a:t>
                      </a:r>
                    </a:p>
                  </a:txBody>
                  <a:tcPr marL="38816" marR="38816" marT="19408" marB="19408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877245">
                <a:tc>
                  <a:txBody>
                    <a:bodyPr/>
                    <a:lstStyle/>
                    <a:p>
                      <a:pPr algn="l"/>
                      <a:r>
                        <a:rPr lang="en-US" sz="900">
                          <a:solidFill>
                            <a:srgbClr val="666666"/>
                          </a:solidFill>
                          <a:effectLst/>
                        </a:rPr>
                        <a:t>   Prednisone</a:t>
                      </a:r>
                    </a:p>
                  </a:txBody>
                  <a:tcPr marL="38816" marR="38816" marT="19408" marB="19408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>
                          <a:solidFill>
                            <a:srgbClr val="666666"/>
                          </a:solidFill>
                          <a:effectLst/>
                        </a:rPr>
                        <a:t>1 mg/kg/day (usually ranging from 30 mg to 60 mg) as a single oral morning dose. Within 4 to 6 weeks, taper dose to 10 mg/day; however, some patients may require 2 to 3 months of treatment or intravenous therapy [10,23,49,250]</a:t>
                      </a:r>
                    </a:p>
                  </a:txBody>
                  <a:tcPr marL="38816" marR="38816" marT="19408" marB="19408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7245">
                <a:tc>
                  <a:txBody>
                    <a:bodyPr/>
                    <a:lstStyle/>
                    <a:p>
                      <a:pPr algn="l"/>
                      <a:r>
                        <a:rPr lang="en-US" sz="900">
                          <a:solidFill>
                            <a:srgbClr val="666666"/>
                          </a:solidFill>
                          <a:effectLst/>
                        </a:rPr>
                        <a:t>   Methylprednisolone sodium succinate</a:t>
                      </a:r>
                    </a:p>
                  </a:txBody>
                  <a:tcPr marL="38816" marR="38816" marT="19408" marB="19408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>
                          <a:solidFill>
                            <a:srgbClr val="666666"/>
                          </a:solidFill>
                          <a:effectLst/>
                        </a:rPr>
                        <a:t>Intravenously administered (up to 1000 mg per day) over 1 or more hours, daily for 3 to 5 days. This is followed by a tapering oral dose of corticosteroid or another immunosuppressant agent [70,184,223,240,359-361].</a:t>
                      </a:r>
                    </a:p>
                  </a:txBody>
                  <a:tcPr marL="38816" marR="38816" marT="19408" marB="19408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5412">
                <a:tc>
                  <a:txBody>
                    <a:bodyPr/>
                    <a:lstStyle/>
                    <a:p>
                      <a:pPr algn="l"/>
                      <a:r>
                        <a:rPr lang="en-US" sz="900" b="1" i="1">
                          <a:solidFill>
                            <a:srgbClr val="666666"/>
                          </a:solidFill>
                          <a:effectLst/>
                        </a:rPr>
                        <a:t>Potassium iodide</a:t>
                      </a:r>
                      <a:endParaRPr lang="en-US" sz="90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38816" marR="38816" marT="19408" marB="19408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>
                          <a:solidFill>
                            <a:srgbClr val="666666"/>
                          </a:solidFill>
                          <a:effectLst/>
                        </a:rPr>
                        <a:t>Administered orally as 300 mg enteric-coated tablets, 3 times each day (for a daily dose of 900 mg) or as a saturated solution (1 gram/ml of water) of potassium iodide (SSKI, also referred to as Lugol's solution), beginning at a dose of 3 drops 3 times each day (9 drops/day = 450 mg per day) and increasing by 1 drop 3 times per day, typically to a final dose of 21 drops/day (1050 mg) to 30 drops/day (1500 mg) [17,20,23,143,198,361-363,368-374,397].</a:t>
                      </a:r>
                      <a:r>
                        <a:rPr lang="en-US" sz="900" baseline="30000">
                          <a:solidFill>
                            <a:srgbClr val="666666"/>
                          </a:solidFill>
                          <a:effectLst/>
                        </a:rPr>
                        <a:t>a</a:t>
                      </a:r>
                      <a:endParaRPr lang="en-US" sz="90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38816" marR="38816" marT="19408" marB="19408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7507">
                <a:tc>
                  <a:txBody>
                    <a:bodyPr/>
                    <a:lstStyle/>
                    <a:p>
                      <a:pPr algn="l"/>
                      <a:r>
                        <a:rPr lang="en-US" sz="900" b="1" i="1">
                          <a:solidFill>
                            <a:srgbClr val="666666"/>
                          </a:solidFill>
                          <a:effectLst/>
                        </a:rPr>
                        <a:t>Colchicine</a:t>
                      </a:r>
                      <a:endParaRPr lang="en-US" sz="90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38816" marR="38816" marT="19408" marB="19408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rgbClr val="666666"/>
                          </a:solidFill>
                          <a:effectLst/>
                        </a:rPr>
                        <a:t>Administered orally at a dose of 0.5 mg three times each day (for a daily dose of 1.5 mg) [20,30,281,284,329,360,371,373,375-377,410].</a:t>
                      </a:r>
                    </a:p>
                  </a:txBody>
                  <a:tcPr marL="38816" marR="38816" marT="19408" marB="19408" anchor="ctr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55776" y="560988"/>
            <a:ext cx="6120680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First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r>
              <a:rPr kumimoji="0" lang="el-GR" altLang="el-GR" sz="1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line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l-GR" altLang="el-GR" sz="1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systemic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l-GR" altLang="el-GR" sz="1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agents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l-GR" altLang="el-GR" sz="1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for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l-GR" altLang="el-GR" sz="1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Sweet's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l-GR" altLang="el-GR" sz="1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syndrome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8833" y="2132856"/>
            <a:ext cx="1231900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96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78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Συζήτηση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67026" y="1166018"/>
            <a:ext cx="4038600" cy="4525963"/>
          </a:xfrm>
          <a:ln w="25400" cmpd="sng">
            <a:noFill/>
            <a:tailEnd type="stealth" w="lg" len="med"/>
          </a:ln>
        </p:spPr>
        <p:txBody>
          <a:bodyPr>
            <a:normAutofit fontScale="85000" lnSpcReduction="20000"/>
          </a:bodyPr>
          <a:lstStyle/>
          <a:p>
            <a:r>
              <a:rPr lang="el-GR" dirty="0" err="1" smtClean="0"/>
              <a:t>Προσφατη</a:t>
            </a:r>
            <a:r>
              <a:rPr lang="el-GR" dirty="0" smtClean="0"/>
              <a:t> λοίμωξη </a:t>
            </a:r>
            <a:r>
              <a:rPr lang="en-US" dirty="0" err="1" smtClean="0"/>
              <a:t>Coxiella</a:t>
            </a:r>
            <a:r>
              <a:rPr lang="en-US" dirty="0" smtClean="0"/>
              <a:t> </a:t>
            </a:r>
            <a:r>
              <a:rPr lang="en-US" dirty="0" err="1" smtClean="0"/>
              <a:t>Burnetti</a:t>
            </a:r>
            <a:endParaRPr lang="el-GR" dirty="0" smtClean="0"/>
          </a:p>
          <a:p>
            <a:r>
              <a:rPr lang="en-US" dirty="0" smtClean="0"/>
              <a:t>Staphylococcus </a:t>
            </a:r>
            <a:r>
              <a:rPr lang="en-US" dirty="0" err="1" smtClean="0"/>
              <a:t>aerius</a:t>
            </a:r>
            <a:endParaRPr lang="el-GR" dirty="0" smtClean="0"/>
          </a:p>
          <a:p>
            <a:r>
              <a:rPr lang="en-US" dirty="0" err="1"/>
              <a:t>Pseudomonada</a:t>
            </a:r>
            <a:r>
              <a:rPr lang="en-US" dirty="0"/>
              <a:t> </a:t>
            </a:r>
            <a:r>
              <a:rPr lang="en-US" dirty="0" smtClean="0"/>
              <a:t>aeruginosa</a:t>
            </a:r>
            <a:endParaRPr lang="el-GR" dirty="0" smtClean="0"/>
          </a:p>
          <a:p>
            <a:r>
              <a:rPr lang="en-US" dirty="0"/>
              <a:t>Clostridium diff. antig (+)</a:t>
            </a:r>
          </a:p>
          <a:p>
            <a:endParaRPr lang="en-US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41067" y="1238027"/>
            <a:ext cx="4038600" cy="3055069"/>
          </a:xfrm>
          <a:solidFill>
            <a:schemeClr val="bg2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/>
              <a:t>ΣΕΛ</a:t>
            </a:r>
          </a:p>
          <a:p>
            <a:r>
              <a:rPr lang="el-GR" i="1" dirty="0" smtClean="0"/>
              <a:t>ΑΝΑ (+)</a:t>
            </a:r>
            <a:r>
              <a:rPr lang="en-US" i="1" dirty="0" smtClean="0"/>
              <a:t>,</a:t>
            </a:r>
            <a:r>
              <a:rPr lang="el-GR" i="1" dirty="0" smtClean="0"/>
              <a:t> </a:t>
            </a:r>
            <a:r>
              <a:rPr lang="en-US" sz="2800" i="1" dirty="0" smtClean="0"/>
              <a:t>Ro </a:t>
            </a:r>
            <a:r>
              <a:rPr lang="en-US" sz="2800" i="1" dirty="0"/>
              <a:t>(+)</a:t>
            </a:r>
            <a:endParaRPr lang="el-GR" sz="2800" i="1" dirty="0"/>
          </a:p>
          <a:p>
            <a:r>
              <a:rPr lang="el-GR" i="1" dirty="0" err="1" smtClean="0"/>
              <a:t>Λευκοπενία</a:t>
            </a:r>
            <a:r>
              <a:rPr lang="el-GR" i="1" dirty="0" smtClean="0"/>
              <a:t>/Λεμφοπενία </a:t>
            </a:r>
            <a:endParaRPr lang="el-GR" i="1" dirty="0"/>
          </a:p>
          <a:p>
            <a:r>
              <a:rPr lang="el-GR" i="1" dirty="0"/>
              <a:t>Αναιμία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l-GR" sz="2800" i="1" dirty="0" err="1" smtClean="0"/>
              <a:t>Υπεζωκοτική</a:t>
            </a:r>
            <a:r>
              <a:rPr lang="el-GR" sz="2800" i="1" dirty="0" smtClean="0"/>
              <a:t> Συλλογή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l-GR" sz="2800" i="1" dirty="0" smtClean="0"/>
              <a:t>Αρθρίτιδα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C3, C4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l-GR" sz="2800" dirty="0" err="1" smtClean="0"/>
              <a:t>Πρωτεινουρία</a:t>
            </a:r>
            <a:r>
              <a:rPr lang="el-GR" sz="2800" dirty="0" smtClean="0"/>
              <a:t> 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l-GR" sz="2800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4293096"/>
            <a:ext cx="7272808" cy="2123658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ασθενής είχε σύνδρομο </a:t>
            </a:r>
            <a:r>
              <a:rPr lang="en-US" sz="2400" dirty="0" smtClean="0"/>
              <a:t>Sweet</a:t>
            </a:r>
            <a:r>
              <a:rPr lang="el-GR" sz="2400" dirty="0" smtClean="0"/>
              <a:t> το οποίο δεν ανταποκρίθηκε σε καμία θεραπεία.</a:t>
            </a:r>
          </a:p>
          <a:p>
            <a:r>
              <a:rPr lang="el-GR" sz="2400" dirty="0" smtClean="0"/>
              <a:t>Η λοιμώξεις, η εργαστηριακή αλλά και κλινική εικόνα ΣΕΛ περίπλεξαν περαιτέρω τη διαγνωστική προσέγγιση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466" y="116632"/>
            <a:ext cx="1231900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67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Υπότιτλος 5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8640960" cy="17526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b="1" dirty="0" smtClean="0">
                <a:solidFill>
                  <a:schemeClr val="tx1"/>
                </a:solidFill>
              </a:rPr>
              <a:t>2</a:t>
            </a:r>
            <a:r>
              <a:rPr lang="el-GR" b="1" baseline="30000" dirty="0" smtClean="0">
                <a:solidFill>
                  <a:schemeClr val="tx1"/>
                </a:solidFill>
              </a:rPr>
              <a:t>η</a:t>
            </a:r>
            <a:r>
              <a:rPr lang="el-GR" b="1" dirty="0" smtClean="0">
                <a:solidFill>
                  <a:schemeClr val="tx1"/>
                </a:solidFill>
              </a:rPr>
              <a:t> </a:t>
            </a:r>
            <a:r>
              <a:rPr lang="el-GR" b="1" dirty="0" err="1" smtClean="0">
                <a:solidFill>
                  <a:schemeClr val="tx1"/>
                </a:solidFill>
              </a:rPr>
              <a:t>Οστεομυελική</a:t>
            </a:r>
            <a:r>
              <a:rPr lang="el-GR" b="1" dirty="0">
                <a:solidFill>
                  <a:schemeClr val="tx1"/>
                </a:solidFill>
              </a:rPr>
              <a:t>: </a:t>
            </a:r>
            <a:r>
              <a:rPr lang="el-GR" b="1" dirty="0" err="1">
                <a:solidFill>
                  <a:schemeClr val="tx1"/>
                </a:solidFill>
              </a:rPr>
              <a:t>Υποπλαστικό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r>
              <a:rPr lang="el-GR" b="1" dirty="0" err="1">
                <a:solidFill>
                  <a:schemeClr val="tx1"/>
                </a:solidFill>
              </a:rPr>
              <a:t>Μυελοδυσπλαστικό</a:t>
            </a:r>
            <a:r>
              <a:rPr lang="el-GR" b="1" dirty="0">
                <a:solidFill>
                  <a:schemeClr val="tx1"/>
                </a:solidFill>
              </a:rPr>
              <a:t> Σύνδρομο στα πλαίσια ανθεκτικής αναιμίας</a:t>
            </a:r>
          </a:p>
          <a:p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1016224" y="908720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 smtClean="0"/>
              <a:t>Το Σ. </a:t>
            </a:r>
            <a:r>
              <a:rPr lang="en-US" sz="2400" u="sng" dirty="0" smtClean="0"/>
              <a:t>Sweet</a:t>
            </a:r>
            <a:r>
              <a:rPr lang="el-GR" sz="2400" u="sng" dirty="0" smtClean="0"/>
              <a:t> παρουσιάζεται σε ασθενείς με ΣΕΛ αλλά:</a:t>
            </a:r>
            <a:endParaRPr lang="el-GR" sz="2400" u="sng" dirty="0" smtClean="0"/>
          </a:p>
          <a:p>
            <a:r>
              <a:rPr lang="el-GR" sz="2400" dirty="0" smtClean="0"/>
              <a:t>Βιοψία </a:t>
            </a:r>
            <a:r>
              <a:rPr lang="el-GR" sz="2400" dirty="0"/>
              <a:t>Δέρματος</a:t>
            </a:r>
            <a:r>
              <a:rPr lang="el-GR" sz="2400" dirty="0" smtClean="0"/>
              <a:t>: Χωρίς </a:t>
            </a:r>
            <a:r>
              <a:rPr lang="el-GR" sz="2400" dirty="0"/>
              <a:t>στοιχεία αγγειίτιδας, ΣΕΛ </a:t>
            </a:r>
            <a:endParaRPr lang="el-GR" sz="2400" dirty="0" smtClean="0"/>
          </a:p>
          <a:p>
            <a:r>
              <a:rPr lang="el-GR" sz="2400" dirty="0" smtClean="0"/>
              <a:t>Καμία ανταπόκριση στα </a:t>
            </a:r>
            <a:r>
              <a:rPr lang="el-GR" sz="2400" dirty="0" smtClean="0"/>
              <a:t>κορτικοειδή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8128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Βιβλιογραφία 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Cohen PR</a:t>
            </a:r>
            <a:r>
              <a:rPr lang="el-GR" dirty="0" smtClean="0"/>
              <a:t>. </a:t>
            </a:r>
            <a:r>
              <a:rPr lang="en-US" dirty="0" smtClean="0"/>
              <a:t>Sweet's </a:t>
            </a:r>
            <a:r>
              <a:rPr lang="en-US" dirty="0"/>
              <a:t>syndrome--a comprehensive review of an acute febrile neutrophilic dermatosis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err="1"/>
              <a:t>Orphanet</a:t>
            </a:r>
            <a:r>
              <a:rPr lang="en-US" dirty="0"/>
              <a:t> J Rare Dis. 2007 Jul </a:t>
            </a:r>
            <a:r>
              <a:rPr lang="en-US" dirty="0" smtClean="0"/>
              <a:t>26;2:34</a:t>
            </a:r>
            <a:endParaRPr lang="el-GR" dirty="0" smtClean="0"/>
          </a:p>
          <a:p>
            <a:pPr marL="0" indent="0">
              <a:buNone/>
            </a:pPr>
            <a:r>
              <a:rPr lang="en-US" dirty="0"/>
              <a:t>Acute febrile neutrophilic dermatosis or Sweet </a:t>
            </a:r>
            <a:r>
              <a:rPr lang="en-US" dirty="0" smtClean="0"/>
              <a:t>syndrome</a:t>
            </a:r>
            <a:r>
              <a:rPr lang="el-GR" dirty="0" smtClean="0"/>
              <a:t>. </a:t>
            </a:r>
            <a:r>
              <a:rPr lang="en-US" dirty="0" err="1" smtClean="0"/>
              <a:t>DermNet</a:t>
            </a:r>
            <a:r>
              <a:rPr lang="en-US" dirty="0" smtClean="0"/>
              <a:t> </a:t>
            </a:r>
            <a:r>
              <a:rPr lang="en-US" dirty="0"/>
              <a:t>NZ</a:t>
            </a:r>
            <a:r>
              <a:rPr lang="el-GR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731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44056"/>
            <a:ext cx="5184576" cy="212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3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Έλεγχος για </a:t>
            </a:r>
            <a:r>
              <a:rPr lang="en-US" dirty="0" smtClean="0"/>
              <a:t>Ca </a:t>
            </a:r>
            <a:r>
              <a:rPr lang="el-GR" dirty="0" smtClean="0"/>
              <a:t>νεφρού: σταθερά </a:t>
            </a:r>
          </a:p>
          <a:p>
            <a:r>
              <a:rPr lang="en-US" dirty="0" smtClean="0"/>
              <a:t>CT </a:t>
            </a:r>
            <a:r>
              <a:rPr lang="el-GR" dirty="0" smtClean="0"/>
              <a:t>12/2015: </a:t>
            </a:r>
            <a:r>
              <a:rPr lang="el-GR" sz="2000" dirty="0" smtClean="0"/>
              <a:t>οζώδης αλλοίωση πνεύμονα 1</a:t>
            </a:r>
            <a:r>
              <a:rPr lang="en-US" sz="2000" dirty="0" smtClean="0"/>
              <a:t>cm</a:t>
            </a:r>
            <a:r>
              <a:rPr lang="el-GR" sz="2000" dirty="0" smtClean="0"/>
              <a:t> (οπίσθιο τμήμα Δε άνω λοβού). Κοιλία χιε (πολλαπλές φλοιώδεις κύστεις αρ νεφρού).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r>
              <a:rPr lang="el-GR" dirty="0" smtClean="0"/>
              <a:t>Υπό παρακολούθηση από </a:t>
            </a:r>
            <a:r>
              <a:rPr lang="el-GR" dirty="0" err="1" smtClean="0"/>
              <a:t>ογκολόγο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Λόγω χρ. </a:t>
            </a:r>
            <a:r>
              <a:rPr lang="el-GR" dirty="0" err="1" smtClean="0"/>
              <a:t>πρωτεινουρίας</a:t>
            </a:r>
            <a:r>
              <a:rPr lang="el-GR" dirty="0" smtClean="0"/>
              <a:t> έγινε έλεγχος από τον θεράποντα Ν/Φ</a:t>
            </a:r>
          </a:p>
          <a:p>
            <a:r>
              <a:rPr lang="el-GR" dirty="0" smtClean="0"/>
              <a:t>Ανοσολογικός 2015</a:t>
            </a:r>
          </a:p>
          <a:p>
            <a:pPr lvl="1"/>
            <a:r>
              <a:rPr lang="el-GR" dirty="0" smtClean="0"/>
              <a:t>ΑΝΑ (-), αντι-</a:t>
            </a:r>
            <a:r>
              <a:rPr lang="en-US" dirty="0" smtClean="0"/>
              <a:t>dsDNA (-)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6336" y="4869160"/>
            <a:ext cx="12319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9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Κλινική εικόνα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395536" y="1907405"/>
            <a:ext cx="3975333" cy="4051301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Ακρόαση:</a:t>
            </a:r>
            <a:r>
              <a:rPr lang="en-US" dirty="0"/>
              <a:t> </a:t>
            </a:r>
            <a:r>
              <a:rPr lang="en-US" dirty="0" smtClean="0"/>
              <a:t>S1,S2 SR</a:t>
            </a:r>
            <a:r>
              <a:rPr lang="el-GR" dirty="0" smtClean="0"/>
              <a:t>, ΑΨ: ήπιοι </a:t>
            </a:r>
            <a:r>
              <a:rPr lang="el-GR" dirty="0" err="1" smtClean="0"/>
              <a:t>τριζ</a:t>
            </a:r>
            <a:r>
              <a:rPr lang="el-GR" dirty="0" smtClean="0"/>
              <a:t>. Βάσεων, Ε.Η.: </a:t>
            </a:r>
            <a:r>
              <a:rPr lang="el-GR" dirty="0" err="1" smtClean="0"/>
              <a:t>κφ</a:t>
            </a:r>
            <a:endParaRPr lang="el-GR" dirty="0" smtClean="0"/>
          </a:p>
          <a:p>
            <a:r>
              <a:rPr lang="en-US" dirty="0" smtClean="0"/>
              <a:t>LN: (-) </a:t>
            </a:r>
            <a:endParaRPr lang="el-GR" dirty="0" smtClean="0"/>
          </a:p>
          <a:p>
            <a:r>
              <a:rPr lang="el-GR" dirty="0" smtClean="0"/>
              <a:t>Οίδημα άνω και κάτω βλεφάρων με ερυθρότητα</a:t>
            </a:r>
          </a:p>
          <a:p>
            <a:r>
              <a:rPr lang="el-GR" dirty="0" smtClean="0"/>
              <a:t>Πυρετική κίνηση</a:t>
            </a:r>
          </a:p>
          <a:p>
            <a:r>
              <a:rPr lang="el-GR" dirty="0" smtClean="0"/>
              <a:t>Μυϊκή ισχύς </a:t>
            </a:r>
            <a:r>
              <a:rPr lang="el-GR" dirty="0" err="1" smtClean="0"/>
              <a:t>κφ</a:t>
            </a:r>
            <a:endParaRPr lang="el-GR" dirty="0" smtClean="0"/>
          </a:p>
          <a:p>
            <a:r>
              <a:rPr lang="el-GR" dirty="0" smtClean="0"/>
              <a:t>Περιορισμός </a:t>
            </a:r>
            <a:r>
              <a:rPr lang="en-US" dirty="0" smtClean="0"/>
              <a:t>ROM </a:t>
            </a:r>
            <a:r>
              <a:rPr lang="el-GR" dirty="0" smtClean="0"/>
              <a:t>ώμων (χρόνιο πρόβλημα), έγερση οκ</a:t>
            </a:r>
          </a:p>
          <a:p>
            <a:r>
              <a:rPr lang="el-GR" dirty="0" smtClean="0"/>
              <a:t>Διάχυτο οίδημα α. χειρών</a:t>
            </a:r>
          </a:p>
          <a:p>
            <a:r>
              <a:rPr lang="el-GR" dirty="0" smtClean="0"/>
              <a:t>ΠΔ (-)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768" y="1628800"/>
            <a:ext cx="4481512" cy="43924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</p:pic>
      <p:sp>
        <p:nvSpPr>
          <p:cNvPr id="5" name="Έλλειψη 4"/>
          <p:cNvSpPr/>
          <p:nvPr/>
        </p:nvSpPr>
        <p:spPr>
          <a:xfrm>
            <a:off x="5292080" y="3717032"/>
            <a:ext cx="144016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364" y="3701281"/>
            <a:ext cx="1651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749" y="4208791"/>
            <a:ext cx="1651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269" y="4193913"/>
            <a:ext cx="1651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93" y="4666142"/>
            <a:ext cx="126848" cy="17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816" y="4490126"/>
            <a:ext cx="12858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655" y="4680699"/>
            <a:ext cx="12858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794" y="4680699"/>
            <a:ext cx="12858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382" y="4708408"/>
            <a:ext cx="12858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09" y="4899232"/>
            <a:ext cx="12858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276" y="4955291"/>
            <a:ext cx="12858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382" y="4999966"/>
            <a:ext cx="12858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969" y="4918778"/>
            <a:ext cx="12858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458" y="4708408"/>
            <a:ext cx="12858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245" y="4700687"/>
            <a:ext cx="12858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975" y="4692966"/>
            <a:ext cx="12858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821" y="4651796"/>
            <a:ext cx="12858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938" y="4937034"/>
            <a:ext cx="12858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418" y="4955291"/>
            <a:ext cx="12858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0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012" y="4890971"/>
            <a:ext cx="12858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1" name="Picture 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045" y="4943167"/>
            <a:ext cx="12858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2" name="Picture 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366" y="4469233"/>
            <a:ext cx="12858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82" y="116632"/>
            <a:ext cx="12319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Στεφάνη 9"/>
          <p:cNvSpPr/>
          <p:nvPr/>
        </p:nvSpPr>
        <p:spPr>
          <a:xfrm>
            <a:off x="7236296" y="4743077"/>
            <a:ext cx="432048" cy="212214"/>
          </a:xfrm>
          <a:prstGeom prst="blockArc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020" y="4688505"/>
            <a:ext cx="45720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Έλλειψη 10"/>
          <p:cNvSpPr/>
          <p:nvPr/>
        </p:nvSpPr>
        <p:spPr>
          <a:xfrm>
            <a:off x="7884368" y="5301208"/>
            <a:ext cx="144016" cy="14401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Έλλειψη 38"/>
          <p:cNvSpPr/>
          <p:nvPr/>
        </p:nvSpPr>
        <p:spPr>
          <a:xfrm>
            <a:off x="8036768" y="5298860"/>
            <a:ext cx="144016" cy="14401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674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</a:t>
            </a:r>
            <a:r>
              <a:rPr lang="el-GR" dirty="0" smtClean="0"/>
              <a:t>λεγχος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4038600" cy="5437970"/>
          </a:xfrm>
        </p:spPr>
        <p:txBody>
          <a:bodyPr>
            <a:normAutofit fontScale="47500" lnSpcReduction="20000"/>
          </a:bodyPr>
          <a:lstStyle/>
          <a:p>
            <a:r>
              <a:rPr lang="en-US" sz="3300" dirty="0" smtClean="0"/>
              <a:t>Cr 1,42-2,52</a:t>
            </a:r>
          </a:p>
          <a:p>
            <a:r>
              <a:rPr lang="en-US" sz="3300" dirty="0" smtClean="0"/>
              <a:t>LFTs </a:t>
            </a:r>
            <a:r>
              <a:rPr lang="el-GR" sz="3300" dirty="0" smtClean="0"/>
              <a:t>ήπια αύξηση, γ</a:t>
            </a:r>
            <a:r>
              <a:rPr lang="en-US" sz="3300" dirty="0" smtClean="0"/>
              <a:t>GT 162  ALP 150</a:t>
            </a:r>
          </a:p>
          <a:p>
            <a:r>
              <a:rPr lang="en-US" sz="3300" dirty="0" smtClean="0"/>
              <a:t>TP/Alb 4,9/2,1</a:t>
            </a:r>
          </a:p>
          <a:p>
            <a:r>
              <a:rPr lang="el-GR" sz="3300" b="1" dirty="0" err="1" smtClean="0"/>
              <a:t>Λευκοπενία</a:t>
            </a:r>
            <a:r>
              <a:rPr lang="el-GR" sz="3300" b="1" dirty="0" smtClean="0"/>
              <a:t>-λεμφοπενία</a:t>
            </a:r>
            <a:r>
              <a:rPr lang="en-US" sz="3300" b="1" dirty="0" smtClean="0"/>
              <a:t> WBC/Lymph </a:t>
            </a:r>
            <a:r>
              <a:rPr lang="el-GR" sz="3300" b="1" dirty="0" smtClean="0"/>
              <a:t>2920/370</a:t>
            </a:r>
            <a:endParaRPr lang="el-GR" sz="3300" b="1" dirty="0"/>
          </a:p>
          <a:p>
            <a:pPr marL="0" fontAlgn="t">
              <a:spcBef>
                <a:spcPts val="0"/>
              </a:spcBef>
            </a:pPr>
            <a:r>
              <a:rPr lang="el-GR" sz="3300" b="1" dirty="0" smtClean="0"/>
              <a:t>Αναιμία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Hb</a:t>
            </a:r>
            <a:r>
              <a:rPr lang="en-US" sz="3300" b="1" dirty="0" smtClean="0"/>
              <a:t> </a:t>
            </a:r>
            <a:r>
              <a:rPr lang="en-US" sz="3600" b="1" dirty="0" smtClean="0"/>
              <a:t>9.8</a:t>
            </a:r>
            <a:r>
              <a:rPr lang="en-US" sz="4400" dirty="0" smtClean="0">
                <a:latin typeface="Arial"/>
              </a:rPr>
              <a:t> </a:t>
            </a:r>
            <a:endParaRPr lang="el-GR" sz="4400" dirty="0" smtClean="0">
              <a:latin typeface="Arial"/>
            </a:endParaRPr>
          </a:p>
          <a:p>
            <a:pPr marL="0" fontAlgn="t">
              <a:spcBef>
                <a:spcPts val="0"/>
              </a:spcBef>
            </a:pPr>
            <a:r>
              <a:rPr lang="el-GR" sz="3300" dirty="0" smtClean="0"/>
              <a:t>Πλακάκι: </a:t>
            </a:r>
            <a:r>
              <a:rPr lang="el-GR" sz="3300" dirty="0" err="1" smtClean="0"/>
              <a:t>κφ</a:t>
            </a:r>
            <a:r>
              <a:rPr lang="el-GR" sz="3300" dirty="0" smtClean="0"/>
              <a:t> κύτταρα</a:t>
            </a:r>
          </a:p>
          <a:p>
            <a:pPr marL="0" fontAlgn="t">
              <a:spcBef>
                <a:spcPts val="0"/>
              </a:spcBef>
            </a:pPr>
            <a:r>
              <a:rPr lang="en-US" sz="3300" b="1" dirty="0" smtClean="0"/>
              <a:t>CRP  </a:t>
            </a:r>
            <a:r>
              <a:rPr lang="en-US" sz="3600" b="1" dirty="0" smtClean="0"/>
              <a:t>42.8</a:t>
            </a:r>
            <a:endParaRPr lang="el-GR" sz="4400" dirty="0">
              <a:latin typeface="Arial"/>
            </a:endParaRPr>
          </a:p>
          <a:p>
            <a:pPr marL="0" fontAlgn="t">
              <a:spcBef>
                <a:spcPts val="0"/>
              </a:spcBef>
            </a:pPr>
            <a:r>
              <a:rPr lang="en-US" sz="3300" b="1" dirty="0" smtClean="0"/>
              <a:t> ESR</a:t>
            </a:r>
            <a:r>
              <a:rPr lang="el-GR" sz="3300" b="1" dirty="0" smtClean="0"/>
              <a:t> </a:t>
            </a:r>
            <a:r>
              <a:rPr lang="en-US" sz="3300" b="1" dirty="0" smtClean="0"/>
              <a:t>86</a:t>
            </a:r>
          </a:p>
          <a:p>
            <a:r>
              <a:rPr lang="el-GR" sz="3300" b="1" dirty="0" smtClean="0"/>
              <a:t>Ούρα </a:t>
            </a:r>
            <a:r>
              <a:rPr lang="el-GR" sz="3300" b="1" dirty="0"/>
              <a:t>24</a:t>
            </a:r>
            <a:r>
              <a:rPr lang="en-US" sz="3300" b="1" dirty="0"/>
              <a:t>h: </a:t>
            </a:r>
            <a:r>
              <a:rPr lang="en-US" sz="3300" b="1" dirty="0" smtClean="0"/>
              <a:t>700mg/24h</a:t>
            </a:r>
          </a:p>
          <a:p>
            <a:r>
              <a:rPr lang="el-GR" sz="3300" b="1" dirty="0"/>
              <a:t>Γ.Ο.: WBC (+) μικτή ανάπτυξη </a:t>
            </a:r>
            <a:r>
              <a:rPr lang="el-GR" sz="3300" b="1" dirty="0" smtClean="0"/>
              <a:t>μικροβίων </a:t>
            </a:r>
            <a:endParaRPr lang="en-US" sz="3300" b="1" dirty="0" smtClean="0"/>
          </a:p>
          <a:p>
            <a:r>
              <a:rPr lang="el-GR" sz="3300" dirty="0" smtClean="0"/>
              <a:t>Καλλιέργεια κοπράνων (-)</a:t>
            </a:r>
            <a:endParaRPr lang="en-US" sz="3300" dirty="0" smtClean="0"/>
          </a:p>
          <a:p>
            <a:r>
              <a:rPr lang="en-US" sz="3300" dirty="0" smtClean="0"/>
              <a:t>TSH </a:t>
            </a:r>
            <a:r>
              <a:rPr lang="el-GR" sz="3300" dirty="0" err="1" smtClean="0"/>
              <a:t>κφ</a:t>
            </a:r>
            <a:endParaRPr lang="en-US" sz="3300" dirty="0" smtClean="0"/>
          </a:p>
          <a:p>
            <a:r>
              <a:rPr lang="en-US" sz="3300" b="1" dirty="0" smtClean="0"/>
              <a:t>CA 153</a:t>
            </a:r>
            <a:r>
              <a:rPr lang="el-GR" sz="3300" b="1" dirty="0" smtClean="0"/>
              <a:t>: 60.7</a:t>
            </a:r>
            <a:endParaRPr lang="el-GR" sz="3300" dirty="0"/>
          </a:p>
          <a:p>
            <a:r>
              <a:rPr lang="el-GR" sz="3300" dirty="0" smtClean="0"/>
              <a:t>Ανοσολογικός</a:t>
            </a:r>
            <a:r>
              <a:rPr lang="en-US" sz="3300" dirty="0" smtClean="0"/>
              <a:t>: </a:t>
            </a:r>
          </a:p>
          <a:p>
            <a:pPr lvl="1"/>
            <a:r>
              <a:rPr lang="en-US" sz="3300" b="1" dirty="0" smtClean="0">
                <a:solidFill>
                  <a:srgbClr val="FF0000"/>
                </a:solidFill>
              </a:rPr>
              <a:t>ANA 8,2 IIFA (-)</a:t>
            </a:r>
          </a:p>
          <a:p>
            <a:pPr lvl="1"/>
            <a:r>
              <a:rPr lang="en-US" sz="3300" b="1" dirty="0" smtClean="0">
                <a:solidFill>
                  <a:srgbClr val="FF0000"/>
                </a:solidFill>
              </a:rPr>
              <a:t>Anti-Ro 207</a:t>
            </a:r>
            <a:endParaRPr lang="el-GR" sz="3300" b="1" dirty="0" smtClean="0">
              <a:solidFill>
                <a:srgbClr val="FF0000"/>
              </a:solidFill>
            </a:endParaRPr>
          </a:p>
          <a:p>
            <a:r>
              <a:rPr lang="el-GR" sz="3300" dirty="0"/>
              <a:t>Συμπλήρωμα </a:t>
            </a:r>
            <a:r>
              <a:rPr lang="el-GR" sz="3300" dirty="0" err="1"/>
              <a:t>κφ</a:t>
            </a:r>
            <a:endParaRPr lang="el-GR" sz="3300" dirty="0"/>
          </a:p>
          <a:p>
            <a:r>
              <a:rPr lang="el-GR" sz="3300" b="1" dirty="0" smtClean="0"/>
              <a:t>Μικροσκοπική </a:t>
            </a:r>
            <a:r>
              <a:rPr lang="el-GR" sz="3300" b="1" dirty="0"/>
              <a:t>ούρων: δύσμορφα ερυθρά </a:t>
            </a:r>
            <a:r>
              <a:rPr lang="el-GR" sz="3300" b="1" dirty="0" smtClean="0"/>
              <a:t>(-)</a:t>
            </a:r>
            <a:endParaRPr lang="en-US" sz="3300" b="1" dirty="0" smtClean="0"/>
          </a:p>
          <a:p>
            <a:r>
              <a:rPr lang="en-US" sz="3300" dirty="0" smtClean="0"/>
              <a:t>Ig </a:t>
            </a:r>
            <a:r>
              <a:rPr lang="el-GR" sz="3300" dirty="0" err="1" smtClean="0"/>
              <a:t>κφ</a:t>
            </a:r>
            <a:endParaRPr lang="el-GR" sz="3300" dirty="0"/>
          </a:p>
          <a:p>
            <a:r>
              <a:rPr lang="el-GR" sz="3300" dirty="0" smtClean="0"/>
              <a:t>Λοιμώξεις</a:t>
            </a:r>
          </a:p>
          <a:p>
            <a:pPr marL="0" indent="0">
              <a:buNone/>
            </a:pPr>
            <a:endParaRPr lang="el-GR" sz="3300" dirty="0" smtClean="0"/>
          </a:p>
          <a:p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355976" y="1556792"/>
            <a:ext cx="4254624" cy="4525963"/>
          </a:xfrm>
        </p:spPr>
        <p:txBody>
          <a:bodyPr>
            <a:noAutofit/>
          </a:bodyPr>
          <a:lstStyle/>
          <a:p>
            <a:r>
              <a:rPr lang="el-GR" sz="1600" dirty="0" smtClean="0"/>
              <a:t>ΩΡΛ εκτίμηση: ουδέν</a:t>
            </a:r>
          </a:p>
          <a:p>
            <a:r>
              <a:rPr lang="el-GR" sz="1600" dirty="0" smtClean="0"/>
              <a:t>Ο/Φ: αλλεργία?</a:t>
            </a:r>
            <a:endParaRPr lang="en-US" sz="1600" dirty="0"/>
          </a:p>
          <a:p>
            <a:r>
              <a:rPr lang="en-US" sz="1600" dirty="0" smtClean="0"/>
              <a:t>U/S </a:t>
            </a:r>
            <a:r>
              <a:rPr lang="el-GR" sz="1600" dirty="0" smtClean="0"/>
              <a:t>κοιλίας: φλοιώδεις κύστεις αρ νεφρού, λοιπά </a:t>
            </a:r>
            <a:r>
              <a:rPr lang="el-GR" sz="1600" dirty="0" err="1" smtClean="0"/>
              <a:t>κφ</a:t>
            </a:r>
            <a:endParaRPr lang="en-US" sz="1600" dirty="0" smtClean="0"/>
          </a:p>
          <a:p>
            <a:r>
              <a:rPr lang="en-US" sz="1600" dirty="0" smtClean="0"/>
              <a:t>U/S</a:t>
            </a:r>
            <a:r>
              <a:rPr lang="el-GR" sz="1600" dirty="0" smtClean="0"/>
              <a:t> θυρεοειδούς: ανομοιογενής </a:t>
            </a:r>
            <a:r>
              <a:rPr lang="el-GR" sz="1600" dirty="0" err="1" smtClean="0"/>
              <a:t>ηχοδομή</a:t>
            </a:r>
            <a:r>
              <a:rPr lang="el-GR" sz="1600" dirty="0" smtClean="0"/>
              <a:t> με πολλαπλούς όζους μικτής σύστασης (1.6</a:t>
            </a:r>
            <a:r>
              <a:rPr lang="en-US" sz="1600" dirty="0" smtClean="0"/>
              <a:t>cm)</a:t>
            </a:r>
          </a:p>
          <a:p>
            <a:r>
              <a:rPr lang="en-US" sz="1600" dirty="0" smtClean="0"/>
              <a:t>CT</a:t>
            </a:r>
            <a:r>
              <a:rPr lang="el-GR" sz="1600" dirty="0" smtClean="0"/>
              <a:t> εγκεφάλου, κόλπων προσώπου: χπε</a:t>
            </a:r>
          </a:p>
          <a:p>
            <a:r>
              <a:rPr lang="en-US" sz="1600" dirty="0" smtClean="0"/>
              <a:t>U/S</a:t>
            </a:r>
            <a:r>
              <a:rPr lang="el-GR" sz="1600" dirty="0" smtClean="0"/>
              <a:t> καρδιάς: χπε</a:t>
            </a:r>
          </a:p>
          <a:p>
            <a:r>
              <a:rPr lang="el-GR" sz="1600" dirty="0" err="1" smtClean="0"/>
              <a:t>Γαστροσκόπηση</a:t>
            </a:r>
            <a:r>
              <a:rPr lang="el-GR" sz="1600" dirty="0" smtClean="0"/>
              <a:t>: γαστρίτιδα, 12δακτυλίτιδα, </a:t>
            </a:r>
            <a:r>
              <a:rPr lang="en-US" sz="1600" b="1" dirty="0" smtClean="0"/>
              <a:t>H. pylori: (+)</a:t>
            </a:r>
          </a:p>
          <a:p>
            <a:r>
              <a:rPr lang="el-GR" sz="1600" dirty="0" smtClean="0"/>
              <a:t>Μαστογραφία: διάσπαρτες αποτιτανώσεις χωρίς στοιχεία κακοήθειας</a:t>
            </a:r>
          </a:p>
          <a:p>
            <a:r>
              <a:rPr lang="en-US" sz="1600" dirty="0"/>
              <a:t>CXR </a:t>
            </a:r>
            <a:r>
              <a:rPr lang="el-GR" sz="1600" dirty="0"/>
              <a:t>χπε</a:t>
            </a:r>
            <a:endParaRPr lang="en-US" sz="1600" dirty="0"/>
          </a:p>
          <a:p>
            <a:r>
              <a:rPr lang="el-GR" sz="1600" dirty="0" smtClean="0"/>
              <a:t>α/α: ΟΑ αλλοιώσεις άκρων χειρών, ασβέστωση 2</a:t>
            </a:r>
            <a:r>
              <a:rPr lang="el-GR" sz="1600" baseline="30000" dirty="0" smtClean="0"/>
              <a:t>ης</a:t>
            </a:r>
            <a:r>
              <a:rPr lang="el-GR" sz="1600" dirty="0" smtClean="0"/>
              <a:t> ΜΚΦ </a:t>
            </a:r>
            <a:endParaRPr lang="el-GR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8344" y="188640"/>
            <a:ext cx="12319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75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Επόμενες μέρες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Πτώση </a:t>
            </a:r>
            <a:r>
              <a:rPr lang="en-US" dirty="0" err="1" smtClean="0"/>
              <a:t>Hb</a:t>
            </a:r>
            <a:r>
              <a:rPr lang="en-US" dirty="0" smtClean="0"/>
              <a:t> </a:t>
            </a:r>
            <a:r>
              <a:rPr lang="en-US" dirty="0"/>
              <a:t>9.8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7.8 mg/dl</a:t>
            </a:r>
            <a:endParaRPr lang="en-US" dirty="0" smtClean="0"/>
          </a:p>
          <a:p>
            <a:r>
              <a:rPr lang="en-US" dirty="0" smtClean="0"/>
              <a:t>WBC</a:t>
            </a:r>
          </a:p>
          <a:p>
            <a:r>
              <a:rPr lang="en-US" dirty="0" smtClean="0"/>
              <a:t>CRP</a:t>
            </a:r>
            <a:r>
              <a:rPr lang="el-GR" dirty="0"/>
              <a:t> </a:t>
            </a:r>
            <a:r>
              <a:rPr lang="en-US" b="1" dirty="0" smtClean="0">
                <a:solidFill>
                  <a:prstClr val="black"/>
                </a:solidFill>
              </a:rPr>
              <a:t>42.8</a:t>
            </a:r>
            <a:r>
              <a:rPr lang="en-US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/>
                <a:sym typeface="Wingdings"/>
              </a:rPr>
              <a:t></a:t>
            </a:r>
            <a:r>
              <a:rPr lang="en-US" b="1" dirty="0">
                <a:solidFill>
                  <a:prstClr val="black"/>
                </a:solidFill>
              </a:rPr>
              <a:t>59.78</a:t>
            </a:r>
            <a:r>
              <a:rPr lang="en-US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/>
                <a:sym typeface="Wingdings"/>
              </a:rPr>
              <a:t></a:t>
            </a:r>
            <a:r>
              <a:rPr lang="el-GR" b="1" dirty="0" smtClean="0">
                <a:solidFill>
                  <a:prstClr val="black"/>
                </a:solidFill>
              </a:rPr>
              <a:t>29.99</a:t>
            </a:r>
          </a:p>
          <a:p>
            <a:r>
              <a:rPr lang="el-GR" dirty="0" smtClean="0"/>
              <a:t>Συνεχίζουν διαρροϊκές </a:t>
            </a:r>
            <a:r>
              <a:rPr lang="el-GR" dirty="0"/>
              <a:t>κενώσεις</a:t>
            </a:r>
          </a:p>
          <a:p>
            <a:r>
              <a:rPr lang="el-GR" dirty="0"/>
              <a:t>Πυρετός 38,4</a:t>
            </a:r>
            <a:r>
              <a:rPr lang="el-GR" dirty="0">
                <a:latin typeface="Century Schoolbook"/>
              </a:rPr>
              <a:t>°</a:t>
            </a:r>
            <a:r>
              <a:rPr lang="en-US" dirty="0">
                <a:latin typeface="Century Schoolbook"/>
              </a:rPr>
              <a:t>C</a:t>
            </a:r>
          </a:p>
          <a:p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258816" cy="4525963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Αίμα στα κόπρανα (-)</a:t>
            </a:r>
          </a:p>
          <a:p>
            <a:r>
              <a:rPr lang="en-US" dirty="0" err="1" smtClean="0"/>
              <a:t>Mantoux</a:t>
            </a:r>
            <a:r>
              <a:rPr lang="en-US" dirty="0" smtClean="0"/>
              <a:t> (-)</a:t>
            </a:r>
          </a:p>
          <a:p>
            <a:r>
              <a:rPr lang="el-GR" dirty="0" smtClean="0"/>
              <a:t>CT </a:t>
            </a:r>
            <a:r>
              <a:rPr lang="el-GR" dirty="0"/>
              <a:t>Θώρακος: Ι</a:t>
            </a:r>
            <a:r>
              <a:rPr lang="el-GR" dirty="0" smtClean="0"/>
              <a:t>νώδη στοιχεία </a:t>
            </a:r>
            <a:r>
              <a:rPr lang="el-GR" dirty="0" err="1" smtClean="0"/>
              <a:t>άμφω</a:t>
            </a:r>
            <a:r>
              <a:rPr lang="el-GR" dirty="0" smtClean="0"/>
              <a:t> (ήπια) LN&lt;1cm</a:t>
            </a:r>
            <a:r>
              <a:rPr lang="el-GR" b="1" dirty="0"/>
              <a:t>, μόλις </a:t>
            </a:r>
            <a:r>
              <a:rPr lang="el-GR" b="1" dirty="0" err="1"/>
              <a:t>υποσημαινόμενη</a:t>
            </a:r>
            <a:r>
              <a:rPr lang="el-GR" b="1" dirty="0"/>
              <a:t> </a:t>
            </a:r>
            <a:r>
              <a:rPr lang="el-GR" b="1" dirty="0" err="1"/>
              <a:t>υπεζωκοτική</a:t>
            </a:r>
            <a:r>
              <a:rPr lang="el-GR" b="1" dirty="0"/>
              <a:t> συλλογή δε</a:t>
            </a:r>
          </a:p>
          <a:p>
            <a:r>
              <a:rPr lang="el-GR" dirty="0"/>
              <a:t>CT κοιλίας: </a:t>
            </a:r>
            <a:r>
              <a:rPr lang="el-GR" dirty="0" err="1"/>
              <a:t>φλοικές</a:t>
            </a:r>
            <a:r>
              <a:rPr lang="el-GR" dirty="0"/>
              <a:t> κύστεις αρ νεφρού. Λοιπά </a:t>
            </a:r>
            <a:r>
              <a:rPr lang="el-GR" dirty="0" err="1" smtClean="0"/>
              <a:t>κφ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r>
              <a:rPr lang="el-GR" b="1" dirty="0" smtClean="0"/>
              <a:t>Θρομβοφλεβίτιδα </a:t>
            </a:r>
            <a:r>
              <a:rPr lang="el-GR" b="1" dirty="0"/>
              <a:t>δε α. χειρός </a:t>
            </a:r>
          </a:p>
          <a:p>
            <a:r>
              <a:rPr lang="el-GR" b="1" dirty="0" err="1"/>
              <a:t>Καλ</a:t>
            </a:r>
            <a:r>
              <a:rPr lang="el-GR" b="1" dirty="0"/>
              <a:t>. Αίματος </a:t>
            </a:r>
            <a:r>
              <a:rPr lang="en-US" b="1" dirty="0"/>
              <a:t>staphylococcus </a:t>
            </a:r>
            <a:r>
              <a:rPr lang="en-US" b="1" dirty="0" err="1" smtClean="0"/>
              <a:t>aerius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67686"/>
            <a:ext cx="12319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57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Εκτίμηση 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251520" y="1556792"/>
            <a:ext cx="7632848" cy="4525963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Αρθρίτιδα ΜΚΦ εμμένουσα</a:t>
            </a:r>
            <a:r>
              <a:rPr lang="en-US" dirty="0" smtClean="0"/>
              <a:t> </a:t>
            </a:r>
            <a:r>
              <a:rPr lang="el-GR" dirty="0" smtClean="0"/>
              <a:t>λεμφοπενία, αναιμία και άτυπο</a:t>
            </a:r>
            <a:r>
              <a:rPr lang="en-US" dirty="0" smtClean="0"/>
              <a:t> </a:t>
            </a:r>
            <a:r>
              <a:rPr lang="el-GR" dirty="0" smtClean="0"/>
              <a:t>εξάνθημα, ΑΝΑ (+) </a:t>
            </a:r>
            <a:r>
              <a:rPr lang="en-US" dirty="0" smtClean="0"/>
              <a:t>anti-Ro (+), </a:t>
            </a:r>
            <a:r>
              <a:rPr lang="el-GR" dirty="0" smtClean="0"/>
              <a:t>πλευριτική συλλογή</a:t>
            </a:r>
          </a:p>
          <a:p>
            <a:pPr lvl="1"/>
            <a:r>
              <a:rPr lang="el-GR" dirty="0" err="1" smtClean="0"/>
              <a:t>Πιθ</a:t>
            </a:r>
            <a:r>
              <a:rPr lang="el-GR" dirty="0" smtClean="0"/>
              <a:t>. ΣΕΛ</a:t>
            </a:r>
          </a:p>
          <a:p>
            <a:r>
              <a:rPr lang="el-GR" dirty="0" smtClean="0"/>
              <a:t>Εμπύρετο με διαρροϊκές κενώσεις</a:t>
            </a:r>
          </a:p>
          <a:p>
            <a:pPr lvl="1"/>
            <a:r>
              <a:rPr lang="el-GR" dirty="0" smtClean="0"/>
              <a:t>Αναμονή αποτελεσμάτων για λοιμώξεις </a:t>
            </a:r>
            <a:endParaRPr lang="en-US" dirty="0" smtClean="0"/>
          </a:p>
          <a:p>
            <a:r>
              <a:rPr lang="el-GR" dirty="0" err="1" smtClean="0"/>
              <a:t>Ενδονοσοκομιακή</a:t>
            </a:r>
            <a:r>
              <a:rPr lang="el-GR" dirty="0" smtClean="0"/>
              <a:t> </a:t>
            </a:r>
            <a:r>
              <a:rPr lang="el-GR" dirty="0" err="1" smtClean="0"/>
              <a:t>επιλοίμωξη</a:t>
            </a:r>
            <a:endParaRPr lang="en-US" dirty="0" smtClean="0"/>
          </a:p>
          <a:p>
            <a:r>
              <a:rPr lang="en-US" dirty="0" smtClean="0"/>
              <a:t>Ca</a:t>
            </a:r>
            <a:r>
              <a:rPr lang="el-GR" dirty="0" smtClean="0"/>
              <a:t>, </a:t>
            </a:r>
            <a:r>
              <a:rPr lang="el-GR" dirty="0" err="1" smtClean="0"/>
              <a:t>μέτα</a:t>
            </a:r>
            <a:r>
              <a:rPr lang="el-GR" dirty="0" smtClean="0"/>
              <a:t>?</a:t>
            </a:r>
          </a:p>
          <a:p>
            <a:endParaRPr lang="el-GR" dirty="0"/>
          </a:p>
          <a:p>
            <a:r>
              <a:rPr lang="el-GR" dirty="0" smtClean="0"/>
              <a:t>Η ασθενής εξήρθε με αντιβίωση (</a:t>
            </a:r>
            <a:r>
              <a:rPr lang="en-US" dirty="0" err="1" smtClean="0"/>
              <a:t>augmentin</a:t>
            </a:r>
            <a:r>
              <a:rPr lang="el-GR" dirty="0"/>
              <a:t>)</a:t>
            </a:r>
            <a:r>
              <a:rPr lang="en-US" dirty="0" smtClean="0"/>
              <a:t> </a:t>
            </a:r>
            <a:r>
              <a:rPr lang="el-GR" dirty="0" smtClean="0"/>
              <a:t>σε αναμονή των αποτελεσμάτων</a:t>
            </a:r>
          </a:p>
          <a:p>
            <a:endParaRPr lang="el-GR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0352" y="4966543"/>
            <a:ext cx="12319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78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</a:t>
            </a:r>
            <a:r>
              <a:rPr lang="el-GR" baseline="30000" dirty="0" smtClean="0"/>
              <a:t>η</a:t>
            </a:r>
            <a:r>
              <a:rPr lang="el-GR" dirty="0" smtClean="0"/>
              <a:t> νοσηλεία </a:t>
            </a:r>
            <a:r>
              <a:rPr lang="el-GR" sz="3600" dirty="0" smtClean="0"/>
              <a:t>22/3/16-30/3/16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Αδυναμία, καταβολή</a:t>
            </a:r>
          </a:p>
          <a:p>
            <a:r>
              <a:rPr lang="el-GR" dirty="0" smtClean="0"/>
              <a:t>Συχνοουρία </a:t>
            </a:r>
          </a:p>
          <a:p>
            <a:r>
              <a:rPr lang="el-GR" dirty="0" smtClean="0"/>
              <a:t>Εμπύρετο (37,8</a:t>
            </a:r>
            <a:r>
              <a:rPr lang="el-GR" dirty="0" smtClean="0">
                <a:latin typeface="Century Schoolbook"/>
              </a:rPr>
              <a:t>°)</a:t>
            </a:r>
          </a:p>
          <a:p>
            <a:r>
              <a:rPr lang="el-GR" dirty="0" smtClean="0"/>
              <a:t>Νέο </a:t>
            </a:r>
            <a:r>
              <a:rPr lang="el-GR" dirty="0" err="1" smtClean="0"/>
              <a:t>εξάνθημα………αγκώνες</a:t>
            </a:r>
            <a:r>
              <a:rPr lang="el-GR" dirty="0" smtClean="0"/>
              <a:t>, </a:t>
            </a:r>
          </a:p>
          <a:p>
            <a:r>
              <a:rPr lang="el-GR" dirty="0" smtClean="0"/>
              <a:t>Επιμένει το </a:t>
            </a:r>
            <a:r>
              <a:rPr lang="el-GR" dirty="0" err="1" smtClean="0"/>
              <a:t>περικογχικό</a:t>
            </a:r>
            <a:r>
              <a:rPr lang="el-GR" dirty="0" smtClean="0"/>
              <a:t> οίδημα (βλεφάρων)</a:t>
            </a:r>
          </a:p>
          <a:p>
            <a:r>
              <a:rPr lang="el-GR" dirty="0" smtClean="0"/>
              <a:t>Αρθρίτιδα δε 2</a:t>
            </a:r>
            <a:r>
              <a:rPr lang="el-GR" baseline="30000" dirty="0" smtClean="0"/>
              <a:t>ης</a:t>
            </a:r>
            <a:r>
              <a:rPr lang="el-GR" dirty="0" smtClean="0"/>
              <a:t> ΜΚΦ </a:t>
            </a:r>
          </a:p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941168"/>
            <a:ext cx="12319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80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l-GR" dirty="0" smtClean="0"/>
              <a:t>Έλεγχος 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WBC: </a:t>
            </a:r>
            <a:r>
              <a:rPr lang="el-GR" dirty="0" smtClean="0">
                <a:solidFill>
                  <a:srgbClr val="FF0000"/>
                </a:solidFill>
              </a:rPr>
              <a:t>λεμφοπενία 1900/330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Αναιμία 7.5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CRP 16.49</a:t>
            </a:r>
            <a:endParaRPr lang="el-GR" dirty="0" smtClean="0"/>
          </a:p>
          <a:p>
            <a:r>
              <a:rPr lang="el-GR" dirty="0" smtClean="0"/>
              <a:t>Άνοδος ηπατικών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C3/C4: 84/12</a:t>
            </a:r>
          </a:p>
          <a:p>
            <a:r>
              <a:rPr lang="en-US" dirty="0" smtClean="0"/>
              <a:t>Anti-CCP (-)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Λεύκωμα ούρων 24ώρου: 2828</a:t>
            </a:r>
            <a:r>
              <a:rPr lang="en-US" dirty="0" smtClean="0">
                <a:solidFill>
                  <a:srgbClr val="FF0000"/>
                </a:solidFill>
              </a:rPr>
              <a:t>mg/24h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</a:p>
          <a:p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err="1" smtClean="0"/>
              <a:t>Διοισοφάγειο</a:t>
            </a:r>
            <a:r>
              <a:rPr lang="el-GR" dirty="0" smtClean="0"/>
              <a:t> </a:t>
            </a:r>
            <a:r>
              <a:rPr lang="en-US" dirty="0" smtClean="0"/>
              <a:t>U/S: </a:t>
            </a:r>
            <a:r>
              <a:rPr lang="el-GR" dirty="0" smtClean="0"/>
              <a:t>απουσία εκβλαστήσεων, μικρή </a:t>
            </a:r>
            <a:r>
              <a:rPr lang="en-US" dirty="0" smtClean="0"/>
              <a:t>MR</a:t>
            </a:r>
          </a:p>
          <a:p>
            <a:r>
              <a:rPr lang="en-US" dirty="0" smtClean="0"/>
              <a:t>CMV, EBV, Coxsackie, echo virus, HSV (-)</a:t>
            </a:r>
          </a:p>
          <a:p>
            <a:r>
              <a:rPr lang="en-US" dirty="0" err="1" smtClean="0"/>
              <a:t>Ricketsia</a:t>
            </a:r>
            <a:r>
              <a:rPr lang="en-US" dirty="0" smtClean="0"/>
              <a:t> (-)</a:t>
            </a:r>
          </a:p>
          <a:p>
            <a:endParaRPr lang="el-GR" dirty="0" smtClean="0"/>
          </a:p>
          <a:p>
            <a:r>
              <a:rPr lang="el-GR" b="1" dirty="0" smtClean="0"/>
              <a:t>Ούρα: </a:t>
            </a:r>
            <a:r>
              <a:rPr lang="en-US" b="1" dirty="0" err="1" smtClean="0"/>
              <a:t>Pseudomonada</a:t>
            </a:r>
            <a:r>
              <a:rPr lang="en-US" b="1" dirty="0" smtClean="0"/>
              <a:t> aeruginosa</a:t>
            </a:r>
            <a:endParaRPr lang="el-GR" b="1" dirty="0" smtClean="0"/>
          </a:p>
          <a:p>
            <a:r>
              <a:rPr lang="el-GR" dirty="0" smtClean="0"/>
              <a:t>κόπρανα: </a:t>
            </a:r>
          </a:p>
          <a:p>
            <a:pPr lvl="1"/>
            <a:r>
              <a:rPr lang="el-GR" dirty="0" err="1" smtClean="0"/>
              <a:t>Σιγκέλλα</a:t>
            </a:r>
            <a:r>
              <a:rPr lang="el-GR" dirty="0" smtClean="0"/>
              <a:t> (-)</a:t>
            </a:r>
          </a:p>
          <a:p>
            <a:pPr lvl="1"/>
            <a:r>
              <a:rPr lang="el-GR" dirty="0" err="1" smtClean="0"/>
              <a:t>Σαλμονέλλα</a:t>
            </a:r>
            <a:r>
              <a:rPr lang="el-GR" dirty="0" smtClean="0"/>
              <a:t> (-)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007" y="5083175"/>
            <a:ext cx="12319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95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Προσαρμοσμένο 10">
      <a:dk1>
        <a:sysClr val="windowText" lastClr="000000"/>
      </a:dk1>
      <a:lt1>
        <a:srgbClr val="E8F9E7"/>
      </a:lt1>
      <a:dk2>
        <a:srgbClr val="E8F9E7"/>
      </a:dk2>
      <a:lt2>
        <a:srgbClr val="FFFFFF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7428</TotalTime>
  <Words>2001</Words>
  <Application>Microsoft Office PowerPoint</Application>
  <PresentationFormat>Προβολή στην οθόνη (4:3)</PresentationFormat>
  <Paragraphs>309</Paragraphs>
  <Slides>26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Θέμα του Office</vt:lpstr>
      <vt:lpstr>Συστηματικός Ερυθηματώδης Λύκος και Σύνδρομο Sweet… ή όχι</vt:lpstr>
      <vt:lpstr>Ιστορικό</vt:lpstr>
      <vt:lpstr>Παρουσίαση του PowerPoint</vt:lpstr>
      <vt:lpstr>Κλινική εικόνα</vt:lpstr>
      <vt:lpstr>Έλεγχος</vt:lpstr>
      <vt:lpstr>Επόμενες μέρες</vt:lpstr>
      <vt:lpstr>Εκτίμηση </vt:lpstr>
      <vt:lpstr>2η νοσηλεία 22/3/16-30/3/16</vt:lpstr>
      <vt:lpstr>Έλεγχος </vt:lpstr>
      <vt:lpstr>Εκτίμηση </vt:lpstr>
      <vt:lpstr>3η νοσηλεία 20-27/4/2016</vt:lpstr>
      <vt:lpstr>Έλεγχος </vt:lpstr>
      <vt:lpstr>Εκτίμηση και οδηγίες</vt:lpstr>
      <vt:lpstr>4η εισαγωγή 30/5-11/6</vt:lpstr>
      <vt:lpstr>Έλεγχος </vt:lpstr>
      <vt:lpstr>5η εισαγωγή 4/7-11/8/16</vt:lpstr>
      <vt:lpstr>Πορεία </vt:lpstr>
      <vt:lpstr>Παρουσίαση του PowerPoint</vt:lpstr>
      <vt:lpstr>Σύνδρομο Sweet’s (οξεία ουδετεροφιλική δερματίτιδα) </vt:lpstr>
      <vt:lpstr>Αιτίες </vt:lpstr>
      <vt:lpstr>Extracutaneous manifestations of Sweet's syndrome </vt:lpstr>
      <vt:lpstr>Παρουσίαση του PowerPoint</vt:lpstr>
      <vt:lpstr>Συζήτηση </vt:lpstr>
      <vt:lpstr>Παρουσίαση του PowerPoint</vt:lpstr>
      <vt:lpstr>Βιβλιογραφία 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Δήμητρα Νικηφόρου</dc:creator>
  <cp:lastModifiedBy>Δήμητρα Νικηφόρου</cp:lastModifiedBy>
  <cp:revision>94</cp:revision>
  <dcterms:created xsi:type="dcterms:W3CDTF">2016-10-01T16:03:50Z</dcterms:created>
  <dcterms:modified xsi:type="dcterms:W3CDTF">2016-10-27T18:05:54Z</dcterms:modified>
</cp:coreProperties>
</file>