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62" r:id="rId9"/>
    <p:sldId id="264" r:id="rId10"/>
    <p:sldId id="292" r:id="rId11"/>
    <p:sldId id="266" r:id="rId12"/>
    <p:sldId id="287" r:id="rId13"/>
    <p:sldId id="268" r:id="rId14"/>
    <p:sldId id="269" r:id="rId15"/>
    <p:sldId id="270" r:id="rId16"/>
    <p:sldId id="271" r:id="rId17"/>
    <p:sldId id="272" r:id="rId18"/>
    <p:sldId id="273" r:id="rId19"/>
    <p:sldId id="290" r:id="rId20"/>
    <p:sldId id="274" r:id="rId21"/>
    <p:sldId id="275" r:id="rId22"/>
    <p:sldId id="291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852" autoAdjust="0"/>
  </p:normalViewPr>
  <p:slideViewPr>
    <p:cSldViewPr snapToGrid="0">
      <p:cViewPr varScale="1">
        <p:scale>
          <a:sx n="60" d="100"/>
          <a:sy n="60" d="100"/>
        </p:scale>
        <p:origin x="8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D424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3B-43E5-8BC0-BD019823B2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wdUpDiag">
              <a:fgClr>
                <a:srgbClr val="FFFFFF"/>
              </a:fgClr>
              <a:bgClr>
                <a:srgbClr val="BDD0A0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9419634203696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3B-43E5-8BC0-BD019823B2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3B-43E5-8BC0-BD019823B2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pattFill prst="wdUpDiag">
              <a:fgClr>
                <a:srgbClr val="FFFFFF"/>
              </a:fgClr>
              <a:bgClr>
                <a:srgbClr val="5A7636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9419634203696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3B-43E5-8BC0-BD019823B2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3B-43E5-8BC0-BD019823B2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3B-43E5-8BC0-BD019823B2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3B-43E5-8BC0-BD019823B2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3159552"/>
        <c:axId val="153161088"/>
      </c:barChart>
      <c:catAx>
        <c:axId val="15315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32C2A"/>
            </a:solidFill>
          </a:ln>
        </c:spPr>
        <c:crossAx val="153161088"/>
        <c:crosses val="autoZero"/>
        <c:auto val="1"/>
        <c:lblAlgn val="ctr"/>
        <c:lblOffset val="100"/>
        <c:noMultiLvlLbl val="0"/>
      </c:catAx>
      <c:valAx>
        <c:axId val="15316108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232C2A"/>
            </a:solidFill>
          </a:ln>
        </c:spPr>
        <c:crossAx val="15315955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D424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55023199444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5E-4B25-A3C6-0F11E19ADB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3.75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E-4B25-A3C6-0F11E19ADB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DD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8053837592683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5E-4B25-A3C6-0F11E19ADB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4.29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5E-4B25-A3C6-0F11E19ADB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A763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0251198887724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5E-4B25-A3C6-0F11E19ADB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4.33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5E-4B25-A3C6-0F11E19ADBF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5E-4B25-A3C6-0F11E19ADBF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5E-4B25-A3C6-0F11E19ADB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3531520"/>
        <c:axId val="153533056"/>
      </c:barChart>
      <c:catAx>
        <c:axId val="15353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32C2A"/>
            </a:solidFill>
          </a:ln>
        </c:spPr>
        <c:crossAx val="153533056"/>
        <c:crosses val="autoZero"/>
        <c:auto val="1"/>
        <c:lblAlgn val="ctr"/>
        <c:lblOffset val="100"/>
        <c:noMultiLvlLbl val="0"/>
      </c:catAx>
      <c:valAx>
        <c:axId val="15353305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232C2A"/>
            </a:solidFill>
          </a:ln>
        </c:spPr>
        <c:crossAx val="153531520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55023199444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5-4EF4-8361-B884E742EA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3.05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5-4EF4-8361-B884E742EA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wdUpDiag">
              <a:fgClr>
                <a:srgbClr val="FFFFFF"/>
              </a:fgClr>
              <a:bgClr>
                <a:srgbClr val="BDD0A0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547141777747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D5-4EF4-8361-B884E742EA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3.16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D5-4EF4-8361-B884E742EA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pattFill prst="wdUpDiag">
              <a:fgClr>
                <a:srgbClr val="FFFFFF"/>
              </a:fgClr>
              <a:bgClr>
                <a:srgbClr val="5A7636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790559285551924E-16"/>
                  <c:y val="-1.8547141777747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D5-4EF4-8361-B884E742EA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3.05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D5-4EF4-8361-B884E742EA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D5-4EF4-8361-B884E742EA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D5-4EF4-8361-B884E742EA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3603072"/>
        <c:axId val="153432832"/>
      </c:barChart>
      <c:catAx>
        <c:axId val="15360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32C2A"/>
            </a:solidFill>
          </a:ln>
        </c:spPr>
        <c:crossAx val="153432832"/>
        <c:crosses val="autoZero"/>
        <c:auto val="1"/>
        <c:lblAlgn val="ctr"/>
        <c:lblOffset val="100"/>
        <c:noMultiLvlLbl val="0"/>
      </c:catAx>
      <c:valAx>
        <c:axId val="1534328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232C2A"/>
            </a:solidFill>
          </a:ln>
        </c:spPr>
        <c:crossAx val="15360307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D424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55023199444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AE-4137-936D-4D8C82F9FB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3.5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AE-4137-936D-4D8C82F9FB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DD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547141777747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AE-4137-936D-4D8C82F9FB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2.84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AE-4137-936D-4D8C82F9FB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A7636"/>
            </a:solidFill>
            <a:ln>
              <a:solidFill>
                <a:srgbClr val="232C2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A76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5AE-4137-936D-4D8C82F9FB15}"/>
              </c:ext>
            </c:extLst>
          </c:dPt>
          <c:dLbls>
            <c:dLbl>
              <c:idx val="0"/>
              <c:layout>
                <c:manualLayout>
                  <c:x val="-1.2790559285551924E-16"/>
                  <c:y val="-1.8547141777747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AE-4137-936D-4D8C82F9FB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2.7600000000000002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AE-4137-936D-4D8C82F9FB1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AE-4137-936D-4D8C82F9FB1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AE-4137-936D-4D8C82F9FB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3901696"/>
        <c:axId val="153915776"/>
      </c:barChart>
      <c:catAx>
        <c:axId val="15390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32C2A"/>
            </a:solidFill>
          </a:ln>
        </c:spPr>
        <c:crossAx val="153915776"/>
        <c:crosses val="autoZero"/>
        <c:auto val="1"/>
        <c:lblAlgn val="ctr"/>
        <c:lblOffset val="100"/>
        <c:noMultiLvlLbl val="0"/>
      </c:catAx>
      <c:valAx>
        <c:axId val="15391577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232C2A"/>
            </a:solidFill>
          </a:ln>
        </c:spPr>
        <c:crossAx val="153901696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374103360496213"/>
          <c:y val="4.2914512877272173E-2"/>
          <c:w val="0.6719084352946304"/>
          <c:h val="0.90817584444364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D424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55023199444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FC-4AE3-878B-B883A0A35B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3.69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FC-4AE3-878B-B883A0A35B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DD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547141777747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FC-4AE3-878B-B883A0A35B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2.8299999999999987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FC-4AE3-878B-B883A0A35B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A763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790559285551924E-16"/>
                  <c:y val="-1.8547141777747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FC-4AE3-878B-B883A0A35B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2.8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FC-4AE3-878B-B883A0A35B0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FC-4AE3-878B-B883A0A35B0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2FC-4AE3-878B-B883A0A35B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3875200"/>
        <c:axId val="153876736"/>
      </c:barChart>
      <c:catAx>
        <c:axId val="15387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32C2A"/>
            </a:solidFill>
          </a:ln>
        </c:spPr>
        <c:crossAx val="153876736"/>
        <c:crosses val="autoZero"/>
        <c:auto val="1"/>
        <c:lblAlgn val="ctr"/>
        <c:lblOffset val="100"/>
        <c:noMultiLvlLbl val="0"/>
      </c:catAx>
      <c:valAx>
        <c:axId val="15387673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232C2A"/>
            </a:solidFill>
          </a:ln>
        </c:spPr>
        <c:crossAx val="153875200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D424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55023199444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93-41C2-801D-5077CA73C6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4.37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93-41C2-801D-5077CA73C6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DD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547141777747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93-41C2-801D-5077CA73C6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3.56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93-41C2-801D-5077CA73C6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A763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790559285551924E-16"/>
                  <c:y val="-1.8547141777747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93-41C2-801D-5077CA73C6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3.56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93-41C2-801D-5077CA73C6E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F8971D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5605277409917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93-41C2-801D-5077CA73C6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3.53"/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93-41C2-801D-5077CA73C6E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93-41C2-801D-5077CA73C6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025344"/>
        <c:axId val="154039424"/>
      </c:barChart>
      <c:catAx>
        <c:axId val="15402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32C2A"/>
            </a:solidFill>
          </a:ln>
        </c:spPr>
        <c:crossAx val="154039424"/>
        <c:crosses val="autoZero"/>
        <c:auto val="1"/>
        <c:lblAlgn val="ctr"/>
        <c:lblOffset val="100"/>
        <c:noMultiLvlLbl val="0"/>
      </c:catAx>
      <c:valAx>
        <c:axId val="15403942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232C2A"/>
            </a:solidFill>
          </a:ln>
        </c:spPr>
        <c:crossAx val="15402534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9D7BB-0DA1-4D33-8BF2-B6CF29872F47}" type="datetimeFigureOut">
              <a:rPr lang="el-GR" smtClean="0"/>
              <a:pPr/>
              <a:t>29/10/2016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810C6-1CC5-48E5-9A53-DEC4D9FAF52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03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4 Change from baseline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mTSS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according to baseline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mTSS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-defined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tertiles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ORAL Scan and ORAL Start. *p ≤ 0.05; **p ≤ 0.001; and ***p &lt;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0.0001 vs PBO or MTX. In post hoc analyses, presented values are descriptive. Data presented in Fig. 3 as a Forest plot are presented here as bar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graphs, showing that moving from a lower to a higher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tertile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category indicates an increase in treatment effect. BID twice daily, LS least squares,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mTSS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der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Heijde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modified total Sharp score, MTX methotrexate, PBO placebo, SE standard error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810C6-1CC5-48E5-9A53-DEC4D9FAF52A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674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2 Incidence rates for serious infections with biologic DMARDs 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tofacitinib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across RCTs* and LTE studies. The results displayed did not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the continuity factor to account for zero incidence rates due to the low percentage of zero incidence rates for serious infections within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trials (&lt;10 %).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Tofacitinib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as of April 2013. *Clinical trial data published between 1999 and 2013. BID twice daily, CI confidence interval,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DMARD disease-modifying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antirheumatic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drug, LTE long-term extension, pt-yrs patient-years, RCT randomized controlled trial,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TNFi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tumor necrosis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 inhibitors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810C6-1CC5-48E5-9A53-DEC4D9FAF52A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1FEE-9392-47E2-AB21-A35EE77A907D}" type="datetimeFigureOut">
              <a:rPr lang="el-GR" smtClean="0"/>
              <a:pPr/>
              <a:t>29/10/2016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E406-47A4-48B2-A153-D3C1576F92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488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1FEE-9392-47E2-AB21-A35EE77A907D}" type="datetimeFigureOut">
              <a:rPr lang="el-GR" smtClean="0"/>
              <a:pPr/>
              <a:t>29/10/2016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E406-47A4-48B2-A153-D3C1576F92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66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1FEE-9392-47E2-AB21-A35EE77A907D}" type="datetimeFigureOut">
              <a:rPr lang="el-GR" smtClean="0"/>
              <a:pPr/>
              <a:t>29/10/2016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E406-47A4-48B2-A153-D3C1576F92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168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1FEE-9392-47E2-AB21-A35EE77A907D}" type="datetimeFigureOut">
              <a:rPr lang="el-GR" smtClean="0"/>
              <a:pPr/>
              <a:t>29/10/2016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E406-47A4-48B2-A153-D3C1576F92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970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1FEE-9392-47E2-AB21-A35EE77A907D}" type="datetimeFigureOut">
              <a:rPr lang="el-GR" smtClean="0"/>
              <a:pPr/>
              <a:t>29/10/2016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E406-47A4-48B2-A153-D3C1576F92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318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1FEE-9392-47E2-AB21-A35EE77A907D}" type="datetimeFigureOut">
              <a:rPr lang="el-GR" smtClean="0"/>
              <a:pPr/>
              <a:t>29/10/2016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E406-47A4-48B2-A153-D3C1576F92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16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1FEE-9392-47E2-AB21-A35EE77A907D}" type="datetimeFigureOut">
              <a:rPr lang="el-GR" smtClean="0"/>
              <a:pPr/>
              <a:t>29/10/2016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E406-47A4-48B2-A153-D3C1576F92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883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1FEE-9392-47E2-AB21-A35EE77A907D}" type="datetimeFigureOut">
              <a:rPr lang="el-GR" smtClean="0"/>
              <a:pPr/>
              <a:t>29/10/2016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E406-47A4-48B2-A153-D3C1576F92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501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1FEE-9392-47E2-AB21-A35EE77A907D}" type="datetimeFigureOut">
              <a:rPr lang="el-GR" smtClean="0"/>
              <a:pPr/>
              <a:t>29/10/2016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E406-47A4-48B2-A153-D3C1576F92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172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1FEE-9392-47E2-AB21-A35EE77A907D}" type="datetimeFigureOut">
              <a:rPr lang="el-GR" smtClean="0"/>
              <a:pPr/>
              <a:t>29/10/2016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E406-47A4-48B2-A153-D3C1576F92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251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1FEE-9392-47E2-AB21-A35EE77A907D}" type="datetimeFigureOut">
              <a:rPr lang="el-GR" smtClean="0"/>
              <a:pPr/>
              <a:t>29/10/2016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E406-47A4-48B2-A153-D3C1576F92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364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1FEE-9392-47E2-AB21-A35EE77A907D}" type="datetimeFigureOut">
              <a:rPr lang="el-GR" smtClean="0"/>
              <a:pPr/>
              <a:t>29/10/2016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5E406-47A4-48B2-A153-D3C1576F92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169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5.png"/><Relationship Id="rId7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σάρωση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2100" y="4581526"/>
            <a:ext cx="25796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3357" t="13515" r="82076" b="13718"/>
          <a:stretch>
            <a:fillRect/>
          </a:stretch>
        </p:blipFill>
        <p:spPr bwMode="auto">
          <a:xfrm>
            <a:off x="1110192" y="4689476"/>
            <a:ext cx="1031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30489" y="4955117"/>
            <a:ext cx="55721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/>
          <a:lstStyle/>
          <a:p>
            <a:pPr marL="376238" indent="-376238" algn="ctr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45000"/>
            </a:pPr>
            <a:r>
              <a:rPr lang="el-GR" altLang="en-US" sz="1300" b="1" dirty="0">
                <a:latin typeface="Arial" pitchFamily="34" charset="0"/>
                <a:ea typeface="msgothic" charset="0"/>
                <a:cs typeface="Arial" pitchFamily="34" charset="0"/>
              </a:rPr>
              <a:t>Δημήτριος </a:t>
            </a:r>
            <a:r>
              <a:rPr lang="en-US" altLang="en-US" sz="1300" b="1" dirty="0">
                <a:latin typeface="Arial" pitchFamily="34" charset="0"/>
                <a:ea typeface="msgothic" charset="0"/>
                <a:cs typeface="Arial" pitchFamily="34" charset="0"/>
              </a:rPr>
              <a:t>A. </a:t>
            </a:r>
            <a:r>
              <a:rPr lang="el-GR" altLang="en-US" sz="1300" b="1" dirty="0">
                <a:latin typeface="Arial" pitchFamily="34" charset="0"/>
                <a:ea typeface="msgothic" charset="0"/>
                <a:cs typeface="Arial" pitchFamily="34" charset="0"/>
              </a:rPr>
              <a:t>Βασιλόπουλος</a:t>
            </a:r>
          </a:p>
          <a:p>
            <a:pPr marL="376238" indent="-376238" algn="ctr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45000"/>
            </a:pPr>
            <a:r>
              <a:rPr lang="el-GR" altLang="en-US" sz="1300" b="1" dirty="0">
                <a:latin typeface="Arial" pitchFamily="34" charset="0"/>
                <a:ea typeface="msgothic" charset="0"/>
                <a:cs typeface="Arial" pitchFamily="34" charset="0"/>
              </a:rPr>
              <a:t>Κοινό Πρόγραμμα Ρευματολογίας</a:t>
            </a:r>
            <a:endParaRPr lang="en-US" altLang="en-US" sz="1300" b="1" dirty="0">
              <a:latin typeface="Arial" pitchFamily="34" charset="0"/>
              <a:ea typeface="msgothic" charset="0"/>
              <a:cs typeface="Arial" pitchFamily="34" charset="0"/>
            </a:endParaRPr>
          </a:p>
          <a:p>
            <a:pPr marL="376238" indent="-376238" algn="ctr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45000"/>
            </a:pPr>
            <a:r>
              <a:rPr lang="en-US" altLang="en-US" sz="1200" b="1" i="1" dirty="0">
                <a:latin typeface="Arial" pitchFamily="34" charset="0"/>
                <a:ea typeface="msgothic" charset="0"/>
                <a:cs typeface="Arial" pitchFamily="34" charset="0"/>
              </a:rPr>
              <a:t>M</a:t>
            </a:r>
            <a:r>
              <a:rPr lang="el-GR" altLang="en-US" sz="1200" b="1" i="1" dirty="0">
                <a:latin typeface="Arial" pitchFamily="34" charset="0"/>
                <a:ea typeface="msgothic" charset="0"/>
                <a:cs typeface="Arial" pitchFamily="34" charset="0"/>
              </a:rPr>
              <a:t>ονάδα Κλινικής Ανοσολογίας-Ρευματολογίας</a:t>
            </a:r>
          </a:p>
          <a:p>
            <a:pPr marL="376238" indent="-376238" algn="ctr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45000"/>
            </a:pPr>
            <a:r>
              <a:rPr lang="en-US" altLang="en-US" sz="1200" dirty="0">
                <a:latin typeface="Arial" pitchFamily="34" charset="0"/>
                <a:ea typeface="msgothic" charset="0"/>
                <a:cs typeface="Arial" pitchFamily="34" charset="0"/>
              </a:rPr>
              <a:t>B’ </a:t>
            </a:r>
            <a:r>
              <a:rPr lang="el-GR" altLang="en-US" sz="1200" dirty="0">
                <a:latin typeface="Arial" pitchFamily="34" charset="0"/>
                <a:ea typeface="msgothic" charset="0"/>
                <a:cs typeface="Arial" pitchFamily="34" charset="0"/>
              </a:rPr>
              <a:t>Παθολογική Κλινική</a:t>
            </a:r>
            <a:r>
              <a:rPr lang="en-US" altLang="en-US" sz="1200" dirty="0">
                <a:latin typeface="Arial" pitchFamily="34" charset="0"/>
                <a:ea typeface="msgothic" charset="0"/>
                <a:cs typeface="Arial" pitchFamily="34" charset="0"/>
              </a:rPr>
              <a:t> </a:t>
            </a:r>
            <a:r>
              <a:rPr lang="el-GR" altLang="en-US" sz="1200" dirty="0">
                <a:latin typeface="Arial" pitchFamily="34" charset="0"/>
                <a:ea typeface="msgothic" charset="0"/>
                <a:cs typeface="Arial" pitchFamily="34" charset="0"/>
              </a:rPr>
              <a:t>και Ομώνυμο Εργαστήριο</a:t>
            </a:r>
            <a:endParaRPr lang="en-US" altLang="en-US" sz="1200" dirty="0">
              <a:latin typeface="Arial" pitchFamily="34" charset="0"/>
              <a:ea typeface="msgothic" charset="0"/>
              <a:cs typeface="Arial" pitchFamily="34" charset="0"/>
            </a:endParaRPr>
          </a:p>
          <a:p>
            <a:pPr marL="376238" indent="-376238" algn="ctr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45000"/>
            </a:pPr>
            <a:r>
              <a:rPr lang="el-GR" altLang="en-US" sz="1200" dirty="0">
                <a:latin typeface="Arial" pitchFamily="34" charset="0"/>
                <a:ea typeface="msgothic" charset="0"/>
                <a:cs typeface="Arial" pitchFamily="34" charset="0"/>
              </a:rPr>
              <a:t>Ιατρική Σχολή ΕΚΠΑ</a:t>
            </a:r>
          </a:p>
          <a:p>
            <a:pPr marL="376238" indent="-376238" algn="ctr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45000"/>
            </a:pPr>
            <a:r>
              <a:rPr lang="el-GR" altLang="en-US" sz="1200" dirty="0">
                <a:latin typeface="Arial" pitchFamily="34" charset="0"/>
                <a:ea typeface="msgothic" charset="0"/>
                <a:cs typeface="Arial" pitchFamily="34" charset="0"/>
              </a:rPr>
              <a:t>Ιπποκράτειο ΓΝΑ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5756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Update </a:t>
            </a:r>
            <a:r>
              <a:rPr lang="el-GR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κλινικών μελετών</a:t>
            </a:r>
          </a:p>
        </p:txBody>
      </p:sp>
      <p:pic>
        <p:nvPicPr>
          <p:cNvPr id="8" name="Picture 2" descr="Αποτέλεσμα εικόνας για κρητοκυπριακο συμποσιο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" b="46006"/>
          <a:stretch/>
        </p:blipFill>
        <p:spPr bwMode="auto">
          <a:xfrm>
            <a:off x="208069" y="63037"/>
            <a:ext cx="2595049" cy="20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/>
          <a:srcRect r="5290"/>
          <a:stretch>
            <a:fillRect/>
          </a:stretch>
        </p:blipFill>
        <p:spPr bwMode="auto">
          <a:xfrm>
            <a:off x="6383975" y="131548"/>
            <a:ext cx="5625773" cy="46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56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99" y="846124"/>
            <a:ext cx="4663440" cy="623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86" y="1469829"/>
            <a:ext cx="4460553" cy="475488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σάρωση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MTX-naïve: TOF vs. MTX: PROs</a:t>
            </a:r>
            <a:endParaRPr lang="el-GR" sz="3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σάρωση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124929"/>
            <a:ext cx="4933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BP, Bodily Pain; GH, General Health; MH, Mental Health; PF, Physical Functioning; RE, Role Emotional; RP, Role Physical; SF, Social Functioning; SF-36, Short Form-36; VT, Vitality.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9325" y="1560446"/>
            <a:ext cx="6846809" cy="47548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59479" y="1052623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HAQDI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0" y="6448094"/>
            <a:ext cx="279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Strand V et al, RMD Open 2016</a:t>
            </a:r>
          </a:p>
        </p:txBody>
      </p:sp>
    </p:spTree>
    <p:extLst>
      <p:ext uri="{BB962C8B-B14F-4D97-AF65-F5344CB8AC3E}">
        <p14:creationId xmlns:p14="http://schemas.microsoft.com/office/powerpoint/2010/main" val="41593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05099" y="2599267"/>
            <a:ext cx="637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MTX</a:t>
            </a:r>
            <a:r>
              <a:rPr lang="el-G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DMARD -IR</a:t>
            </a:r>
            <a:endParaRPr lang="el-G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3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376" y="813481"/>
            <a:ext cx="5616000" cy="155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σάρωση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MTX-IR: TOF+MTX vs. MTX: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l-GR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ποτελεσματικότητα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l-GR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ασφάλεια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σάρωση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6295" y="2296948"/>
            <a:ext cx="2052000" cy="18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09913"/>
            <a:ext cx="4176000" cy="36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768810" y="3771900"/>
            <a:ext cx="3201646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1600" b="1" dirty="0">
                <a:latin typeface="Arial" pitchFamily="34" charset="0"/>
                <a:cs typeface="Arial" pitchFamily="34" charset="0"/>
              </a:rPr>
              <a:t>Ευκαιριακές λοιμώξεις (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n=4</a:t>
            </a:r>
            <a:r>
              <a:rPr lang="el-GR" sz="1600" b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Garamond-Regular"/>
              </a:rPr>
              <a:t>- Disseminated herpes zoster (n=1)</a:t>
            </a:r>
          </a:p>
          <a:p>
            <a:pPr>
              <a:buFontTx/>
              <a:buChar char="-"/>
            </a:pPr>
            <a:r>
              <a:rPr lang="en-US" sz="1400" dirty="0">
                <a:latin typeface="AGaramond-Regular"/>
              </a:rPr>
              <a:t> </a:t>
            </a:r>
            <a:r>
              <a:rPr lang="en-US" sz="1400" dirty="0" err="1">
                <a:latin typeface="AGaramond-Regular"/>
              </a:rPr>
              <a:t>Cryptococcal</a:t>
            </a:r>
            <a:r>
              <a:rPr lang="en-US" sz="1400" dirty="0">
                <a:latin typeface="AGaramond-Regular"/>
              </a:rPr>
              <a:t> pneumonia (n=1)</a:t>
            </a:r>
          </a:p>
          <a:p>
            <a:pPr>
              <a:buFontTx/>
              <a:buChar char="-"/>
            </a:pPr>
            <a:r>
              <a:rPr lang="en-US" sz="1400" dirty="0">
                <a:latin typeface="AGaramond-Regular"/>
              </a:rPr>
              <a:t> Pulmonary TB (n=2)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3388" y="2914650"/>
            <a:ext cx="42576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952883"/>
              </p:ext>
            </p:extLst>
          </p:nvPr>
        </p:nvGraphicFramePr>
        <p:xfrm>
          <a:off x="8509322" y="1037025"/>
          <a:ext cx="237881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Key features</a:t>
                      </a:r>
                      <a:endParaRPr lang="el-G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Mean duration (yrs)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8.1-10.2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DAS28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6.1-6.4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HAQ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1.2-1.4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RF/anti-CCP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67-74%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6108" y="829649"/>
            <a:ext cx="1322798" cy="33855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ORAL-Sync</a:t>
            </a:r>
            <a:endParaRPr lang="el-G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MTX-IR: TOF+MTX vs. MTX: A</a:t>
            </a:r>
            <a:r>
              <a:rPr lang="el-GR" sz="32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ποτελεσματικότητα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2038"/>
            <a:ext cx="4320000" cy="200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 t="8140"/>
          <a:stretch>
            <a:fillRect/>
          </a:stretch>
        </p:blipFill>
        <p:spPr bwMode="auto">
          <a:xfrm>
            <a:off x="4657725" y="800100"/>
            <a:ext cx="7315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 l="6151" t="12356"/>
          <a:stretch>
            <a:fillRect/>
          </a:stretch>
        </p:blipFill>
        <p:spPr bwMode="auto">
          <a:xfrm>
            <a:off x="104775" y="3390900"/>
            <a:ext cx="45053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71450" y="6434435"/>
            <a:ext cx="3200400" cy="21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GB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Heijde</a:t>
            </a: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 et al. </a:t>
            </a:r>
            <a:r>
              <a:rPr lang="en-GB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</a:t>
            </a: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Rheum 2013;65(3):559</a:t>
            </a:r>
            <a:r>
              <a:rPr lang="nl-NL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</a:t>
            </a:r>
            <a:endParaRPr lang="el-GR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5" y="800100"/>
            <a:ext cx="1322798" cy="33855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ORAL-Scan</a:t>
            </a:r>
            <a:endParaRPr lang="el-G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6608" y="4278063"/>
            <a:ext cx="5076000" cy="2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358467" y="3987800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progressors</a:t>
            </a:r>
            <a:endParaRPr lang="el-G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3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MTX-IR: TOF+MTX vs. MTX: </a:t>
            </a:r>
            <a:r>
              <a:rPr lang="el-GR" sz="32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Ασφάλεια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33461"/>
            <a:ext cx="5184000" cy="320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813424" y="929216"/>
          <a:ext cx="6054726" cy="107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684">
                <a:tc>
                  <a:txBody>
                    <a:bodyPr/>
                    <a:lstStyle/>
                    <a:p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MTX</a:t>
                      </a:r>
                      <a:endParaRPr lang="el-G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TOF (5 mg BID) 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+ MTX </a:t>
                      </a:r>
                      <a:endParaRPr lang="el-G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TOF (10 mg BID) 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+ MTX </a:t>
                      </a:r>
                      <a:endParaRPr lang="el-G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>
                          <a:latin typeface="Arial" pitchFamily="34" charset="0"/>
                          <a:cs typeface="Arial" pitchFamily="34" charset="0"/>
                        </a:rPr>
                        <a:t>Σοβαρές λοιμώξεις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l-GR" sz="1400" b="1" dirty="0">
                          <a:latin typeface="Arial" pitchFamily="34" charset="0"/>
                          <a:cs typeface="Arial" pitchFamily="34" charset="0"/>
                        </a:rPr>
                        <a:t> (/100 </a:t>
                      </a: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pt-yrs)</a:t>
                      </a:r>
                      <a:endParaRPr lang="el-G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3.68</a:t>
                      </a:r>
                      <a:endParaRPr lang="el-G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4.17</a:t>
                      </a:r>
                      <a:endParaRPr lang="el-G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2.32</a:t>
                      </a:r>
                      <a:endParaRPr lang="el-G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01465" y="3343275"/>
            <a:ext cx="38956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b="1" dirty="0">
                <a:latin typeface="Arial" pitchFamily="34" charset="0"/>
                <a:cs typeface="Arial" pitchFamily="34" charset="0"/>
              </a:rPr>
              <a:t>Ευκαιριακές λοιμώξεις (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n= 7</a:t>
            </a:r>
            <a:r>
              <a:rPr lang="el-GR" sz="1600" b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Pneumocystis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jiroveci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pneumonia (n=1)</a:t>
            </a:r>
          </a:p>
          <a:p>
            <a:pPr>
              <a:buFontTx/>
              <a:buChar char="-"/>
            </a:pPr>
            <a:r>
              <a:rPr lang="en-US" sz="1600" i="1" dirty="0">
                <a:latin typeface="Arial" pitchFamily="34" charset="0"/>
                <a:cs typeface="Arial" pitchFamily="34" charset="0"/>
              </a:rPr>
              <a:t> C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ytomegalovirus sialadenitis (n=1)</a:t>
            </a:r>
          </a:p>
          <a:p>
            <a:pPr>
              <a:buFontTx/>
              <a:buChar char="-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Cytomegalovirus viremia (n=1)</a:t>
            </a:r>
          </a:p>
          <a:p>
            <a:pPr>
              <a:buFontTx/>
              <a:buChar char="-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- Lymph node tuberculosis (n=1)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- Esophageal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candidiasis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(n=3)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5" y="800100"/>
            <a:ext cx="1322798" cy="33855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ORAL-Scan</a:t>
            </a:r>
            <a:endParaRPr lang="el-G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1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DMARD-IR: TOF+MTX vs. ADA + MTX vs. MTX: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l-GR" sz="28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ποτελεσματικότητα - ασφάλεια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650236" y="6611779"/>
            <a:ext cx="23968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GB" sz="1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Vollenhoven</a:t>
            </a:r>
            <a:r>
              <a:rPr lang="en-GB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 et al. NEJM 2012</a:t>
            </a:r>
            <a:endParaRPr lang="el-G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 l="3451"/>
          <a:stretch>
            <a:fillRect/>
          </a:stretch>
        </p:blipFill>
        <p:spPr bwMode="auto">
          <a:xfrm>
            <a:off x="0" y="790657"/>
            <a:ext cx="3997125" cy="231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325100" y="800100"/>
            <a:ext cx="1721946" cy="33855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ORAL-Standard</a:t>
            </a:r>
            <a:endParaRPr lang="el-G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5" y="3257566"/>
            <a:ext cx="4644000" cy="318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4319588" y="809625"/>
            <a:ext cx="4333875" cy="6048375"/>
            <a:chOff x="6653213" y="809625"/>
            <a:chExt cx="4333875" cy="6048375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4763" y="1229268"/>
              <a:ext cx="1980000" cy="5628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9525000" y="1428750"/>
              <a:ext cx="941283" cy="406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ACR20</a:t>
              </a:r>
            </a:p>
            <a:p>
              <a:endParaRPr lang="en-US" b="1" dirty="0">
                <a:latin typeface="Arial" pitchFamily="34" charset="0"/>
                <a:cs typeface="Arial" pitchFamily="34" charset="0"/>
              </a:endParaRPr>
            </a:p>
            <a:p>
              <a:endParaRPr lang="en-US" b="1" dirty="0">
                <a:latin typeface="Arial" pitchFamily="34" charset="0"/>
                <a:cs typeface="Arial" pitchFamily="34" charset="0"/>
              </a:endParaRPr>
            </a:p>
            <a:p>
              <a:endParaRPr lang="en-US" b="1" dirty="0">
                <a:latin typeface="Arial" pitchFamily="34" charset="0"/>
                <a:cs typeface="Arial" pitchFamily="34" charset="0"/>
              </a:endParaRPr>
            </a:p>
            <a:p>
              <a:endParaRPr lang="en-US" b="1" dirty="0">
                <a:latin typeface="Arial" pitchFamily="34" charset="0"/>
                <a:cs typeface="Arial" pitchFamily="34" charset="0"/>
              </a:endParaRPr>
            </a:p>
            <a:p>
              <a:endParaRPr lang="en-US" b="1" dirty="0">
                <a:latin typeface="Arial" pitchFamily="34" charset="0"/>
                <a:cs typeface="Arial" pitchFamily="34" charset="0"/>
              </a:endParaRPr>
            </a:p>
            <a:p>
              <a:endParaRPr lang="en-US" sz="10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ACR50</a:t>
              </a:r>
            </a:p>
            <a:p>
              <a:endParaRPr lang="en-US" b="1" dirty="0">
                <a:latin typeface="Arial" pitchFamily="34" charset="0"/>
                <a:cs typeface="Arial" pitchFamily="34" charset="0"/>
              </a:endParaRPr>
            </a:p>
            <a:p>
              <a:endParaRPr lang="en-US" b="1" dirty="0">
                <a:latin typeface="Arial" pitchFamily="34" charset="0"/>
                <a:cs typeface="Arial" pitchFamily="34" charset="0"/>
              </a:endParaRPr>
            </a:p>
            <a:p>
              <a:endParaRPr lang="en-US" b="1" dirty="0">
                <a:latin typeface="Arial" pitchFamily="34" charset="0"/>
                <a:cs typeface="Arial" pitchFamily="34" charset="0"/>
              </a:endParaRPr>
            </a:p>
            <a:p>
              <a:endParaRPr lang="en-US" b="1" dirty="0">
                <a:latin typeface="Arial" pitchFamily="34" charset="0"/>
                <a:cs typeface="Arial" pitchFamily="34" charset="0"/>
              </a:endParaRPr>
            </a:p>
            <a:p>
              <a:endParaRPr lang="en-US" b="1" dirty="0">
                <a:latin typeface="Arial" pitchFamily="34" charset="0"/>
                <a:cs typeface="Arial" pitchFamily="34" charset="0"/>
              </a:endParaRPr>
            </a:p>
            <a:p>
              <a:endParaRPr lang="en-US" sz="7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ACR70</a:t>
              </a:r>
              <a:endParaRPr lang="el-GR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53213" y="809625"/>
              <a:ext cx="43338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9128125" y="1348316"/>
          <a:ext cx="23304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Key features</a:t>
                      </a:r>
                      <a:endParaRPr lang="el-G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Mean duration (yrs)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6.9-9</a:t>
                      </a:r>
                      <a:r>
                        <a:rPr lang="en-US" sz="12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DAS28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6.3-6.6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HAQ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1.4-1.5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RF/anti-CCP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61-76%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404225" y="4072466"/>
          <a:ext cx="3406775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Tofacitinib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ADA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LDL 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(0-12 mo)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+10-21%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+1.4%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HDL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 (0-12 mo)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+8-16%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+8%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Σοβαρές λοιμώξεις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3.4-4%*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1.5%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Θάνατοι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429750" y="6076950"/>
            <a:ext cx="1745991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Pulmonary TB (n=2)</a:t>
            </a:r>
            <a:endParaRPr lang="el-G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3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05099" y="2599267"/>
            <a:ext cx="637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Anti-TNF-IR</a:t>
            </a:r>
            <a:endParaRPr lang="el-G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1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en-US" sz="20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Anti-TNF-IR: TOF+MTX vs. MTX: </a:t>
            </a:r>
          </a:p>
          <a:p>
            <a:pPr lvl="0" algn="ctr">
              <a:defRPr/>
            </a:pPr>
            <a:r>
              <a:rPr lang="en-US" sz="20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l-GR" sz="20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ποτελεσματικότητα - ασφάλεια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862078"/>
            <a:ext cx="3960000" cy="116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5075" y="2005013"/>
            <a:ext cx="1390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552948" y="885804"/>
            <a:ext cx="4943475" cy="5823721"/>
            <a:chOff x="4572000" y="962025"/>
            <a:chExt cx="3484760" cy="4105275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10164" t="10623" r="1448" b="71071"/>
            <a:stretch>
              <a:fillRect/>
            </a:stretch>
          </p:blipFill>
          <p:spPr bwMode="auto">
            <a:xfrm>
              <a:off x="4619625" y="962025"/>
              <a:ext cx="3423706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8934" t="40781" r="1448" b="40782"/>
            <a:stretch>
              <a:fillRect/>
            </a:stretch>
          </p:blipFill>
          <p:spPr bwMode="auto">
            <a:xfrm>
              <a:off x="4572000" y="2305050"/>
              <a:ext cx="3471332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9918" t="70939" r="1101" b="9438"/>
            <a:stretch>
              <a:fillRect/>
            </a:stretch>
          </p:blipFill>
          <p:spPr bwMode="auto">
            <a:xfrm>
              <a:off x="4610100" y="3648075"/>
              <a:ext cx="3446660" cy="141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50875" y="2738966"/>
          <a:ext cx="23304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Key features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Mean duration (yrs)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11.3-13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DAS28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-6.</a:t>
                      </a:r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HAQ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-1.</a:t>
                      </a:r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RF/anti-CCP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-76%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583011" y="5867400"/>
            <a:ext cx="2409699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Χωρίς ιδιαίτερες παρενέργειες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77450" y="923925"/>
            <a:ext cx="1367682" cy="33855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ORAL-STEP</a:t>
            </a:r>
            <a:endParaRPr lang="el-G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8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l-GR" sz="28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8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el-GR" sz="28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n-US" sz="2800" b="1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ofacitinib</a:t>
            </a:r>
            <a:r>
              <a:rPr lang="en-US" sz="28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A</a:t>
            </a:r>
            <a:r>
              <a:rPr lang="el-GR" sz="28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ποτελεσματικότητα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08888" y="2544522"/>
            <a:ext cx="1656184" cy="3561543"/>
            <a:chOff x="8514613" y="1839672"/>
            <a:chExt cx="1656184" cy="3561543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3370008307"/>
                </p:ext>
              </p:extLst>
            </p:nvPr>
          </p:nvGraphicFramePr>
          <p:xfrm>
            <a:off x="8514613" y="1839672"/>
            <a:ext cx="1656184" cy="32553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71"/>
            <p:cNvSpPr txBox="1">
              <a:spLocks noChangeArrowheads="1"/>
            </p:cNvSpPr>
            <p:nvPr/>
          </p:nvSpPr>
          <p:spPr bwMode="auto">
            <a:xfrm>
              <a:off x="8874652" y="5139605"/>
              <a:ext cx="115212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32C2A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Start (6M)</a:t>
              </a:r>
            </a:p>
          </p:txBody>
        </p:sp>
        <p:sp>
          <p:nvSpPr>
            <p:cNvPr id="16" name="TextBox 29"/>
            <p:cNvSpPr txBox="1">
              <a:spLocks noChangeArrowheads="1"/>
            </p:cNvSpPr>
            <p:nvPr/>
          </p:nvSpPr>
          <p:spPr bwMode="auto">
            <a:xfrm flipH="1">
              <a:off x="8827150" y="4970941"/>
              <a:ext cx="21602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N=</a:t>
              </a:r>
              <a:endParaRPr lang="en-US" sz="9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7" name="TextBox 29"/>
            <p:cNvSpPr txBox="1">
              <a:spLocks noChangeArrowheads="1"/>
            </p:cNvSpPr>
            <p:nvPr/>
          </p:nvSpPr>
          <p:spPr bwMode="auto">
            <a:xfrm rot="18900000" flipH="1">
              <a:off x="9192847" y="5000546"/>
              <a:ext cx="21602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371</a:t>
              </a:r>
              <a:endParaRPr lang="en-US" sz="9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8" name="TextBox 29"/>
            <p:cNvSpPr txBox="1">
              <a:spLocks noChangeArrowheads="1"/>
            </p:cNvSpPr>
            <p:nvPr/>
          </p:nvSpPr>
          <p:spPr bwMode="auto">
            <a:xfrm rot="18900000" flipH="1">
              <a:off x="9363851" y="5000546"/>
              <a:ext cx="21602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395</a:t>
              </a:r>
              <a:endParaRPr lang="en-US" sz="9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9" name="TextBox 29"/>
            <p:cNvSpPr txBox="1">
              <a:spLocks noChangeArrowheads="1"/>
            </p:cNvSpPr>
            <p:nvPr/>
          </p:nvSpPr>
          <p:spPr bwMode="auto">
            <a:xfrm flipH="1">
              <a:off x="9105813" y="2488659"/>
              <a:ext cx="28828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***</a:t>
              </a:r>
              <a:endParaRPr lang="en-US" sz="11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20" name="TextBox 29"/>
            <p:cNvSpPr txBox="1">
              <a:spLocks noChangeArrowheads="1"/>
            </p:cNvSpPr>
            <p:nvPr/>
          </p:nvSpPr>
          <p:spPr bwMode="auto">
            <a:xfrm flipH="1">
              <a:off x="9363571" y="2351618"/>
              <a:ext cx="30542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***</a:t>
              </a:r>
              <a:endParaRPr lang="en-US" sz="11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21" name="TextBox 29"/>
            <p:cNvSpPr txBox="1">
              <a:spLocks noChangeArrowheads="1"/>
            </p:cNvSpPr>
            <p:nvPr/>
          </p:nvSpPr>
          <p:spPr bwMode="auto">
            <a:xfrm rot="18900000" flipH="1">
              <a:off x="9691769" y="5000546"/>
              <a:ext cx="21602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186</a:t>
              </a:r>
              <a:endParaRPr lang="en-US" sz="9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400985" y="2628532"/>
            <a:ext cx="1656184" cy="3591833"/>
            <a:chOff x="5562285" y="1809382"/>
            <a:chExt cx="1656184" cy="3591833"/>
          </a:xfrm>
        </p:grpSpPr>
        <p:graphicFrame>
          <p:nvGraphicFramePr>
            <p:cNvPr id="37" name="Chart 36"/>
            <p:cNvGraphicFramePr/>
            <p:nvPr>
              <p:extLst>
                <p:ext uri="{D42A27DB-BD31-4B8C-83A1-F6EECF244321}">
                  <p14:modId xmlns:p14="http://schemas.microsoft.com/office/powerpoint/2010/main" val="1225649381"/>
                </p:ext>
              </p:extLst>
            </p:nvPr>
          </p:nvGraphicFramePr>
          <p:xfrm>
            <a:off x="5562285" y="1809382"/>
            <a:ext cx="1656184" cy="32553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8" name="TextBox 71"/>
            <p:cNvSpPr txBox="1">
              <a:spLocks noChangeArrowheads="1"/>
            </p:cNvSpPr>
            <p:nvPr/>
          </p:nvSpPr>
          <p:spPr bwMode="auto">
            <a:xfrm>
              <a:off x="5922324" y="5139605"/>
              <a:ext cx="115212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232C2A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Step (3M)</a:t>
              </a:r>
            </a:p>
          </p:txBody>
        </p:sp>
        <p:sp>
          <p:nvSpPr>
            <p:cNvPr id="39" name="TextBox 29"/>
            <p:cNvSpPr txBox="1">
              <a:spLocks noChangeArrowheads="1"/>
            </p:cNvSpPr>
            <p:nvPr/>
          </p:nvSpPr>
          <p:spPr bwMode="auto">
            <a:xfrm rot="18900000" flipH="1">
              <a:off x="6141524" y="5000546"/>
              <a:ext cx="21602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131</a:t>
              </a:r>
              <a:endParaRPr lang="en-US" sz="9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40" name="TextBox 29"/>
            <p:cNvSpPr txBox="1">
              <a:spLocks noChangeArrowheads="1"/>
            </p:cNvSpPr>
            <p:nvPr/>
          </p:nvSpPr>
          <p:spPr bwMode="auto">
            <a:xfrm flipH="1">
              <a:off x="5946830" y="4970941"/>
              <a:ext cx="21602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N=</a:t>
              </a:r>
              <a:endParaRPr lang="en-US" sz="9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41" name="TextBox 29"/>
            <p:cNvSpPr txBox="1">
              <a:spLocks noChangeArrowheads="1"/>
            </p:cNvSpPr>
            <p:nvPr/>
          </p:nvSpPr>
          <p:spPr bwMode="auto">
            <a:xfrm rot="18900000" flipH="1">
              <a:off x="6312527" y="5000546"/>
              <a:ext cx="21602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132</a:t>
              </a:r>
              <a:endParaRPr lang="en-US" sz="9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42" name="TextBox 29"/>
            <p:cNvSpPr txBox="1">
              <a:spLocks noChangeArrowheads="1"/>
            </p:cNvSpPr>
            <p:nvPr/>
          </p:nvSpPr>
          <p:spPr bwMode="auto">
            <a:xfrm rot="18900000" flipH="1">
              <a:off x="6483531" y="5000546"/>
              <a:ext cx="21602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133</a:t>
              </a:r>
              <a:endParaRPr lang="en-US" sz="9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43" name="TextBox 29"/>
            <p:cNvSpPr txBox="1">
              <a:spLocks noChangeArrowheads="1"/>
            </p:cNvSpPr>
            <p:nvPr/>
          </p:nvSpPr>
          <p:spPr bwMode="auto">
            <a:xfrm flipH="1">
              <a:off x="6178175" y="3234764"/>
              <a:ext cx="33560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*</a:t>
              </a:r>
              <a:endParaRPr lang="en-US" sz="11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44" name="TextBox 29"/>
            <p:cNvSpPr txBox="1">
              <a:spLocks noChangeArrowheads="1"/>
            </p:cNvSpPr>
            <p:nvPr/>
          </p:nvSpPr>
          <p:spPr bwMode="auto">
            <a:xfrm flipH="1">
              <a:off x="6369509" y="3084398"/>
              <a:ext cx="32976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***</a:t>
              </a:r>
              <a:endParaRPr lang="en-US" sz="11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273978" y="2563572"/>
            <a:ext cx="6508728" cy="3628218"/>
            <a:chOff x="3159678" y="2230197"/>
            <a:chExt cx="6508728" cy="3628218"/>
          </a:xfrm>
        </p:grpSpPr>
        <p:grpSp>
          <p:nvGrpSpPr>
            <p:cNvPr id="23" name="Group 22"/>
            <p:cNvGrpSpPr/>
            <p:nvPr/>
          </p:nvGrpSpPr>
          <p:grpSpPr>
            <a:xfrm>
              <a:off x="3159678" y="2230197"/>
              <a:ext cx="1656184" cy="3561543"/>
              <a:chOff x="7074453" y="1839672"/>
              <a:chExt cx="1656184" cy="3561543"/>
            </a:xfrm>
          </p:grpSpPr>
          <p:graphicFrame>
            <p:nvGraphicFramePr>
              <p:cNvPr id="27" name="Chart 26"/>
              <p:cNvGraphicFramePr/>
              <p:nvPr>
                <p:extLst>
                  <p:ext uri="{D42A27DB-BD31-4B8C-83A1-F6EECF244321}">
                    <p14:modId xmlns:p14="http://schemas.microsoft.com/office/powerpoint/2010/main" val="4265544544"/>
                  </p:ext>
                </p:extLst>
              </p:nvPr>
            </p:nvGraphicFramePr>
            <p:xfrm>
              <a:off x="7074453" y="1839672"/>
              <a:ext cx="1656184" cy="32553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8" name="TextBox 71"/>
              <p:cNvSpPr txBox="1">
                <a:spLocks noChangeArrowheads="1"/>
              </p:cNvSpPr>
              <p:nvPr/>
            </p:nvSpPr>
            <p:spPr bwMode="auto">
              <a:xfrm>
                <a:off x="7434492" y="5139605"/>
                <a:ext cx="1152129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232C2A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Solo (3M)</a:t>
                </a:r>
              </a:p>
            </p:txBody>
          </p:sp>
          <p:sp>
            <p:nvSpPr>
              <p:cNvPr id="29" name="TextBox 29"/>
              <p:cNvSpPr txBox="1">
                <a:spLocks noChangeArrowheads="1"/>
              </p:cNvSpPr>
              <p:nvPr/>
            </p:nvSpPr>
            <p:spPr bwMode="auto">
              <a:xfrm rot="18900000" flipH="1">
                <a:off x="7581684" y="5000546"/>
                <a:ext cx="21602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120</a:t>
                </a:r>
                <a:endParaRPr lang="en-US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>
                <a:spLocks noChangeArrowheads="1"/>
              </p:cNvSpPr>
              <p:nvPr/>
            </p:nvSpPr>
            <p:spPr bwMode="auto">
              <a:xfrm flipH="1">
                <a:off x="7386990" y="4970941"/>
                <a:ext cx="21602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N=</a:t>
                </a:r>
                <a:endParaRPr lang="en-US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1" name="TextBox 29"/>
              <p:cNvSpPr txBox="1">
                <a:spLocks noChangeArrowheads="1"/>
              </p:cNvSpPr>
              <p:nvPr/>
            </p:nvSpPr>
            <p:spPr bwMode="auto">
              <a:xfrm rot="18900000" flipH="1">
                <a:off x="7752687" y="5000546"/>
                <a:ext cx="21602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241</a:t>
                </a:r>
                <a:endParaRPr lang="en-US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2" name="TextBox 29"/>
              <p:cNvSpPr txBox="1">
                <a:spLocks noChangeArrowheads="1"/>
              </p:cNvSpPr>
              <p:nvPr/>
            </p:nvSpPr>
            <p:spPr bwMode="auto">
              <a:xfrm rot="18900000" flipH="1">
                <a:off x="7923691" y="5000546"/>
                <a:ext cx="21602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242</a:t>
                </a:r>
                <a:endParaRPr lang="en-US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3" name="TextBox 29"/>
              <p:cNvSpPr txBox="1">
                <a:spLocks noChangeArrowheads="1"/>
              </p:cNvSpPr>
              <p:nvPr/>
            </p:nvSpPr>
            <p:spPr bwMode="auto">
              <a:xfrm flipH="1">
                <a:off x="7593644" y="2758265"/>
                <a:ext cx="376165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***</a:t>
                </a:r>
                <a:endParaRPr lang="en-US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4" name="TextBox 29"/>
              <p:cNvSpPr txBox="1">
                <a:spLocks noChangeArrowheads="1"/>
              </p:cNvSpPr>
              <p:nvPr/>
            </p:nvSpPr>
            <p:spPr bwMode="auto">
              <a:xfrm flipH="1">
                <a:off x="7820481" y="2579717"/>
                <a:ext cx="3189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***</a:t>
                </a:r>
                <a:endParaRPr lang="en-US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4795771" y="2258772"/>
              <a:ext cx="1656184" cy="3590118"/>
              <a:chOff x="661921" y="1801572"/>
              <a:chExt cx="1656184" cy="3590118"/>
            </a:xfrm>
          </p:grpSpPr>
          <p:graphicFrame>
            <p:nvGraphicFramePr>
              <p:cNvPr id="62" name="Chart 61"/>
              <p:cNvGraphicFramePr/>
              <p:nvPr>
                <p:extLst>
                  <p:ext uri="{D42A27DB-BD31-4B8C-83A1-F6EECF244321}">
                    <p14:modId xmlns:p14="http://schemas.microsoft.com/office/powerpoint/2010/main" val="3086305170"/>
                  </p:ext>
                </p:extLst>
              </p:nvPr>
            </p:nvGraphicFramePr>
            <p:xfrm>
              <a:off x="661921" y="1801572"/>
              <a:ext cx="1656184" cy="32553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63" name="TextBox 71"/>
              <p:cNvSpPr txBox="1">
                <a:spLocks noChangeArrowheads="1"/>
              </p:cNvSpPr>
              <p:nvPr/>
            </p:nvSpPr>
            <p:spPr bwMode="auto">
              <a:xfrm>
                <a:off x="964810" y="5130080"/>
                <a:ext cx="1152129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232C2A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Scan (6M)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6471068" y="2277822"/>
              <a:ext cx="1656184" cy="3561543"/>
              <a:chOff x="2794418" y="1839672"/>
              <a:chExt cx="1656184" cy="3561543"/>
            </a:xfrm>
          </p:grpSpPr>
          <p:graphicFrame>
            <p:nvGraphicFramePr>
              <p:cNvPr id="65" name="Chart 64"/>
              <p:cNvGraphicFramePr/>
              <p:nvPr>
                <p:extLst>
                  <p:ext uri="{D42A27DB-BD31-4B8C-83A1-F6EECF244321}">
                    <p14:modId xmlns:p14="http://schemas.microsoft.com/office/powerpoint/2010/main" val="2690171844"/>
                  </p:ext>
                </p:extLst>
              </p:nvPr>
            </p:nvGraphicFramePr>
            <p:xfrm>
              <a:off x="2794418" y="1839672"/>
              <a:ext cx="1656184" cy="32553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66" name="TextBox 71"/>
              <p:cNvSpPr txBox="1">
                <a:spLocks noChangeArrowheads="1"/>
              </p:cNvSpPr>
              <p:nvPr/>
            </p:nvSpPr>
            <p:spPr bwMode="auto">
              <a:xfrm>
                <a:off x="3154457" y="5139605"/>
                <a:ext cx="1152129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232C2A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Sync (6M)</a:t>
                </a:r>
              </a:p>
            </p:txBody>
          </p:sp>
          <p:sp>
            <p:nvSpPr>
              <p:cNvPr id="67" name="TextBox 29"/>
              <p:cNvSpPr txBox="1">
                <a:spLocks noChangeArrowheads="1"/>
              </p:cNvSpPr>
              <p:nvPr/>
            </p:nvSpPr>
            <p:spPr bwMode="auto">
              <a:xfrm rot="18900000" flipH="1">
                <a:off x="3301649" y="5000546"/>
                <a:ext cx="21602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157</a:t>
                </a:r>
                <a:endParaRPr lang="en-US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68" name="TextBox 29"/>
              <p:cNvSpPr txBox="1">
                <a:spLocks noChangeArrowheads="1"/>
              </p:cNvSpPr>
              <p:nvPr/>
            </p:nvSpPr>
            <p:spPr bwMode="auto">
              <a:xfrm flipH="1">
                <a:off x="3106955" y="4970941"/>
                <a:ext cx="21602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N=</a:t>
                </a:r>
                <a:endParaRPr lang="en-US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69" name="TextBox 29"/>
              <p:cNvSpPr txBox="1">
                <a:spLocks noChangeArrowheads="1"/>
              </p:cNvSpPr>
              <p:nvPr/>
            </p:nvSpPr>
            <p:spPr bwMode="auto">
              <a:xfrm rot="18900000" flipH="1">
                <a:off x="3472652" y="5000546"/>
                <a:ext cx="21602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311</a:t>
                </a:r>
                <a:endParaRPr lang="en-US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70" name="TextBox 69"/>
              <p:cNvSpPr txBox="1">
                <a:spLocks noChangeArrowheads="1"/>
              </p:cNvSpPr>
              <p:nvPr/>
            </p:nvSpPr>
            <p:spPr bwMode="auto">
              <a:xfrm rot="18900000" flipH="1">
                <a:off x="3643656" y="5000546"/>
                <a:ext cx="21602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309</a:t>
                </a:r>
                <a:endParaRPr lang="en-US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71" name="TextBox 29"/>
              <p:cNvSpPr txBox="1">
                <a:spLocks noChangeArrowheads="1"/>
              </p:cNvSpPr>
              <p:nvPr/>
            </p:nvSpPr>
            <p:spPr bwMode="auto">
              <a:xfrm flipH="1">
                <a:off x="3322980" y="2921754"/>
                <a:ext cx="350920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***</a:t>
                </a:r>
                <a:endParaRPr lang="en-US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72" name="TextBox 29"/>
              <p:cNvSpPr txBox="1">
                <a:spLocks noChangeArrowheads="1"/>
              </p:cNvSpPr>
              <p:nvPr/>
            </p:nvSpPr>
            <p:spPr bwMode="auto">
              <a:xfrm flipH="1">
                <a:off x="3626874" y="2780051"/>
                <a:ext cx="367987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***</a:t>
                </a:r>
                <a:endParaRPr lang="en-US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8012222" y="2296872"/>
              <a:ext cx="1656184" cy="3561543"/>
              <a:chOff x="4202222" y="1839672"/>
              <a:chExt cx="1656184" cy="3561543"/>
            </a:xfrm>
          </p:grpSpPr>
          <p:graphicFrame>
            <p:nvGraphicFramePr>
              <p:cNvPr id="74" name="Chart 73"/>
              <p:cNvGraphicFramePr/>
              <p:nvPr>
                <p:extLst>
                  <p:ext uri="{D42A27DB-BD31-4B8C-83A1-F6EECF244321}">
                    <p14:modId xmlns:p14="http://schemas.microsoft.com/office/powerpoint/2010/main" val="3392698566"/>
                  </p:ext>
                </p:extLst>
              </p:nvPr>
            </p:nvGraphicFramePr>
            <p:xfrm>
              <a:off x="4202222" y="1839672"/>
              <a:ext cx="1656184" cy="32553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75" name="TextBox 71"/>
              <p:cNvSpPr txBox="1">
                <a:spLocks noChangeArrowheads="1"/>
              </p:cNvSpPr>
              <p:nvPr/>
            </p:nvSpPr>
            <p:spPr bwMode="auto">
              <a:xfrm>
                <a:off x="4498343" y="5139605"/>
                <a:ext cx="1304233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232C2A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Standard (6M)</a:t>
                </a:r>
              </a:p>
            </p:txBody>
          </p:sp>
          <p:sp>
            <p:nvSpPr>
              <p:cNvPr id="76" name="TextBox 29"/>
              <p:cNvSpPr txBox="1">
                <a:spLocks noChangeArrowheads="1"/>
              </p:cNvSpPr>
              <p:nvPr/>
            </p:nvSpPr>
            <p:spPr bwMode="auto">
              <a:xfrm rot="18900000" flipH="1">
                <a:off x="4709453" y="5000546"/>
                <a:ext cx="21602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106</a:t>
                </a:r>
                <a:endParaRPr lang="en-US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77" name="TextBox 29"/>
              <p:cNvSpPr txBox="1">
                <a:spLocks noChangeArrowheads="1"/>
              </p:cNvSpPr>
              <p:nvPr/>
            </p:nvSpPr>
            <p:spPr bwMode="auto">
              <a:xfrm flipH="1">
                <a:off x="4514759" y="4970941"/>
                <a:ext cx="21602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N=</a:t>
                </a:r>
                <a:endParaRPr lang="en-US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78" name="TextBox 29"/>
              <p:cNvSpPr txBox="1">
                <a:spLocks noChangeArrowheads="1"/>
              </p:cNvSpPr>
              <p:nvPr/>
            </p:nvSpPr>
            <p:spPr bwMode="auto">
              <a:xfrm rot="18900000" flipH="1">
                <a:off x="4880456" y="5000546"/>
                <a:ext cx="21602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196</a:t>
                </a:r>
                <a:endParaRPr lang="en-US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79" name="TextBox 29"/>
              <p:cNvSpPr txBox="1">
                <a:spLocks noChangeArrowheads="1"/>
              </p:cNvSpPr>
              <p:nvPr/>
            </p:nvSpPr>
            <p:spPr bwMode="auto">
              <a:xfrm rot="18900000" flipH="1">
                <a:off x="5051460" y="5000546"/>
                <a:ext cx="21602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196</a:t>
                </a:r>
                <a:endParaRPr lang="en-US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80" name="TextBox 29"/>
              <p:cNvSpPr txBox="1">
                <a:spLocks noChangeArrowheads="1"/>
              </p:cNvSpPr>
              <p:nvPr/>
            </p:nvSpPr>
            <p:spPr bwMode="auto">
              <a:xfrm flipH="1">
                <a:off x="4745680" y="2994565"/>
                <a:ext cx="336023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***</a:t>
                </a:r>
                <a:endParaRPr lang="en-US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81" name="TextBox 29"/>
              <p:cNvSpPr txBox="1">
                <a:spLocks noChangeArrowheads="1"/>
              </p:cNvSpPr>
              <p:nvPr/>
            </p:nvSpPr>
            <p:spPr bwMode="auto">
              <a:xfrm flipH="1">
                <a:off x="5051180" y="2964717"/>
                <a:ext cx="297195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***</a:t>
                </a:r>
                <a:endParaRPr lang="en-US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82" name="TextBox 29"/>
              <p:cNvSpPr txBox="1">
                <a:spLocks noChangeArrowheads="1"/>
              </p:cNvSpPr>
              <p:nvPr/>
            </p:nvSpPr>
            <p:spPr bwMode="auto">
              <a:xfrm flipH="1">
                <a:off x="5209930" y="3139782"/>
                <a:ext cx="329303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**</a:t>
                </a:r>
                <a:endParaRPr lang="en-US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83" name="TextBox 29"/>
              <p:cNvSpPr txBox="1">
                <a:spLocks noChangeArrowheads="1"/>
              </p:cNvSpPr>
              <p:nvPr/>
            </p:nvSpPr>
            <p:spPr bwMode="auto">
              <a:xfrm rot="18900000" flipH="1">
                <a:off x="5213385" y="5000546"/>
                <a:ext cx="21602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199</a:t>
                </a:r>
                <a:endParaRPr lang="en-US" sz="9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1095375" y="1590675"/>
            <a:ext cx="10668427" cy="395704"/>
            <a:chOff x="1095375" y="1590675"/>
            <a:chExt cx="10668427" cy="395704"/>
          </a:xfrm>
        </p:grpSpPr>
        <p:sp>
          <p:nvSpPr>
            <p:cNvPr id="22" name="TextBox 21"/>
            <p:cNvSpPr txBox="1"/>
            <p:nvPr/>
          </p:nvSpPr>
          <p:spPr>
            <a:xfrm>
              <a:off x="1095375" y="1590675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itchFamily="34" charset="0"/>
                  <a:cs typeface="Arial" pitchFamily="34" charset="0"/>
                </a:rPr>
                <a:t>MTX-naive</a:t>
              </a:r>
              <a:endParaRPr lang="el-G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24525" y="1628775"/>
              <a:ext cx="1220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itchFamily="34" charset="0"/>
                  <a:cs typeface="Arial" pitchFamily="34" charset="0"/>
                </a:rPr>
                <a:t>DMARD-IR</a:t>
              </a:r>
              <a:endParaRPr lang="el-G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439400" y="1647825"/>
              <a:ext cx="1324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itchFamily="34" charset="0"/>
                  <a:cs typeface="Arial" pitchFamily="34" charset="0"/>
                </a:rPr>
                <a:t>Anti-TNF-IR</a:t>
              </a:r>
              <a:endParaRPr lang="el-GR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859939" y="869113"/>
            <a:ext cx="3244973" cy="703964"/>
            <a:chOff x="5986361" y="1238113"/>
            <a:chExt cx="3244973" cy="703964"/>
          </a:xfrm>
        </p:grpSpPr>
        <p:grpSp>
          <p:nvGrpSpPr>
            <p:cNvPr id="87" name="Group 67"/>
            <p:cNvGrpSpPr/>
            <p:nvPr/>
          </p:nvGrpSpPr>
          <p:grpSpPr>
            <a:xfrm>
              <a:off x="5987069" y="1238113"/>
              <a:ext cx="3244265" cy="703964"/>
              <a:chOff x="5792231" y="1348694"/>
              <a:chExt cx="3244265" cy="703964"/>
            </a:xfrm>
          </p:grpSpPr>
          <p:sp>
            <p:nvSpPr>
              <p:cNvPr id="91" name="Text Box 17"/>
              <p:cNvSpPr txBox="1">
                <a:spLocks noChangeArrowheads="1"/>
              </p:cNvSpPr>
              <p:nvPr/>
            </p:nvSpPr>
            <p:spPr bwMode="auto">
              <a:xfrm>
                <a:off x="5931198" y="1366316"/>
                <a:ext cx="1937500" cy="68634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Tofacitinib 5 mg BID</a:t>
                </a:r>
              </a:p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Tofacitinib 10 mg BID</a:t>
                </a:r>
              </a:p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Tofacitinib 5 mg BID mono</a:t>
                </a:r>
              </a:p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Tofacitinib 10 mg BID mono</a:t>
                </a:r>
                <a:endParaRPr lang="en-US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92" name="Rectangle 74"/>
              <p:cNvSpPr>
                <a:spLocks noChangeArrowheads="1"/>
              </p:cNvSpPr>
              <p:nvPr/>
            </p:nvSpPr>
            <p:spPr bwMode="auto">
              <a:xfrm>
                <a:off x="5792231" y="1348694"/>
                <a:ext cx="108000" cy="108000"/>
              </a:xfrm>
              <a:prstGeom prst="rect">
                <a:avLst/>
              </a:prstGeom>
              <a:solidFill>
                <a:srgbClr val="BDD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10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93" name="Rectangle 75"/>
              <p:cNvSpPr>
                <a:spLocks noChangeArrowheads="1"/>
              </p:cNvSpPr>
              <p:nvPr/>
            </p:nvSpPr>
            <p:spPr bwMode="auto">
              <a:xfrm>
                <a:off x="5792231" y="1552536"/>
                <a:ext cx="108000" cy="108000"/>
              </a:xfrm>
              <a:prstGeom prst="rect">
                <a:avLst/>
              </a:prstGeom>
              <a:solidFill>
                <a:srgbClr val="5A76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10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94" name="Text Box 17"/>
              <p:cNvSpPr txBox="1">
                <a:spLocks noChangeArrowheads="1"/>
              </p:cNvSpPr>
              <p:nvPr/>
            </p:nvSpPr>
            <p:spPr bwMode="auto">
              <a:xfrm>
                <a:off x="7987562" y="1366316"/>
                <a:ext cx="1048934" cy="68634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Placebo + MTX</a:t>
                </a:r>
              </a:p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Placebo</a:t>
                </a:r>
              </a:p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US" sz="1100" dirty="0" err="1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Adalimumab</a:t>
                </a:r>
                <a:endParaRPr lang="en-US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MTX</a:t>
                </a:r>
                <a:endParaRPr lang="en-GB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95" name="Rectangle 73"/>
              <p:cNvSpPr>
                <a:spLocks noChangeArrowheads="1"/>
              </p:cNvSpPr>
              <p:nvPr/>
            </p:nvSpPr>
            <p:spPr bwMode="auto">
              <a:xfrm>
                <a:off x="7815684" y="1738651"/>
                <a:ext cx="108000" cy="1080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10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96" name="Rectangle 74"/>
              <p:cNvSpPr>
                <a:spLocks noChangeArrowheads="1"/>
              </p:cNvSpPr>
              <p:nvPr/>
            </p:nvSpPr>
            <p:spPr bwMode="auto">
              <a:xfrm>
                <a:off x="7815684" y="1914524"/>
                <a:ext cx="108000" cy="108000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10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97" name="Rectangle 73"/>
              <p:cNvSpPr>
                <a:spLocks noChangeArrowheads="1"/>
              </p:cNvSpPr>
              <p:nvPr/>
            </p:nvSpPr>
            <p:spPr bwMode="auto">
              <a:xfrm>
                <a:off x="7815684" y="1538626"/>
                <a:ext cx="108000" cy="108000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10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</p:grp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 flipH="1">
              <a:off x="5986361" y="1637906"/>
              <a:ext cx="108000" cy="1080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BDD0A0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232C2A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89" name="Rectangle 34"/>
            <p:cNvSpPr>
              <a:spLocks noChangeArrowheads="1"/>
            </p:cNvSpPr>
            <p:nvPr/>
          </p:nvSpPr>
          <p:spPr bwMode="auto">
            <a:xfrm>
              <a:off x="5987797" y="1824141"/>
              <a:ext cx="108000" cy="1080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5A7636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232C2A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90" name="Rectangle 73"/>
            <p:cNvSpPr>
              <a:spLocks noChangeArrowheads="1"/>
            </p:cNvSpPr>
            <p:nvPr/>
          </p:nvSpPr>
          <p:spPr bwMode="auto">
            <a:xfrm>
              <a:off x="8007339" y="1263159"/>
              <a:ext cx="108000" cy="108000"/>
            </a:xfrm>
            <a:prstGeom prst="rect">
              <a:avLst/>
            </a:prstGeom>
            <a:solidFill>
              <a:srgbClr val="3D424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10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457200" y="6610000"/>
            <a:ext cx="35528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latin typeface="Arial" pitchFamily="34" charset="0"/>
                <a:cs typeface="Arial" pitchFamily="34" charset="0"/>
              </a:rPr>
              <a:t>*p≤0.05; **p&lt;0.001; ***p&lt;0.0001 </a:t>
            </a:r>
            <a:r>
              <a:rPr lang="en-US" sz="900" b="1" dirty="0" err="1">
                <a:latin typeface="Arial" pitchFamily="34" charset="0"/>
                <a:cs typeface="Arial" pitchFamily="34" charset="0"/>
              </a:rPr>
              <a:t>vs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placebo (unadjusted)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2867025" y="1638300"/>
            <a:ext cx="19050" cy="4464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9915525" y="1647825"/>
            <a:ext cx="19050" cy="4464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0" y="1895475"/>
            <a:ext cx="118408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71-76%</a:t>
            </a:r>
            <a:r>
              <a:rPr lang="en-US" sz="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</a:t>
            </a:r>
            <a:r>
              <a:rPr lang="el-G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52-66%                                                               </a:t>
            </a:r>
            <a:r>
              <a:rPr lang="el-G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42-48%</a:t>
            </a:r>
          </a:p>
          <a:p>
            <a:endParaRPr lang="en-US" sz="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00150" y="6117096"/>
            <a:ext cx="11449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Lee E et al. 2014                           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Fleischmann  R et al. 	            van </a:t>
            </a:r>
            <a:r>
              <a:rPr lang="en-GB" sz="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Heijde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 et al.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Kremer J et al.   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van </a:t>
            </a:r>
            <a:r>
              <a:rPr lang="en-GB" sz="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Vollenhoven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R et al.           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Burmester G et al. </a:t>
            </a:r>
            <a:endParaRPr lang="en-GB" sz="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N </a:t>
            </a:r>
            <a:r>
              <a:rPr lang="en-GB" sz="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Engl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 Med                           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N </a:t>
            </a:r>
            <a:r>
              <a:rPr lang="en-GB" sz="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Engl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 Med  2012   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GB" sz="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Arth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Rheum 2013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Ann Intern Med 2013      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NEJM 2012                              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da-DK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Lancet 2013</a:t>
            </a:r>
            <a:endParaRPr lang="el-GR" sz="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29"/>
          <p:cNvSpPr txBox="1">
            <a:spLocks noChangeArrowheads="1"/>
          </p:cNvSpPr>
          <p:nvPr/>
        </p:nvSpPr>
        <p:spPr bwMode="auto">
          <a:xfrm flipH="1">
            <a:off x="5469569" y="3767915"/>
            <a:ext cx="37616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***</a:t>
            </a:r>
            <a:endParaRPr lang="en-US" sz="110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06" name="TextBox 29"/>
          <p:cNvSpPr txBox="1">
            <a:spLocks noChangeArrowheads="1"/>
          </p:cNvSpPr>
          <p:nvPr/>
        </p:nvSpPr>
        <p:spPr bwMode="auto">
          <a:xfrm flipH="1">
            <a:off x="5715456" y="3475067"/>
            <a:ext cx="31895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***</a:t>
            </a:r>
            <a:endParaRPr lang="en-US" sz="110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290457" y="827314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ACR 20</a:t>
            </a:r>
            <a:endParaRPr lang="el-G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3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3677" y="1982951"/>
            <a:ext cx="11378299" cy="4023360"/>
            <a:chOff x="672201" y="2371736"/>
            <a:chExt cx="10290054" cy="3638556"/>
          </a:xfrm>
        </p:grpSpPr>
        <p:grpSp>
          <p:nvGrpSpPr>
            <p:cNvPr id="98" name="Group 97"/>
            <p:cNvGrpSpPr/>
            <p:nvPr/>
          </p:nvGrpSpPr>
          <p:grpSpPr>
            <a:xfrm>
              <a:off x="672201" y="2371736"/>
              <a:ext cx="1714497" cy="3638552"/>
              <a:chOff x="432709" y="2371736"/>
              <a:chExt cx="1714497" cy="3638552"/>
            </a:xfrm>
          </p:grpSpPr>
          <p:pic>
            <p:nvPicPr>
              <p:cNvPr id="86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2163"/>
              <a:stretch>
                <a:fillRect/>
              </a:stretch>
            </p:blipFill>
            <p:spPr bwMode="auto">
              <a:xfrm>
                <a:off x="957941" y="2371736"/>
                <a:ext cx="1189265" cy="3638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91959"/>
              <a:stretch>
                <a:fillRect/>
              </a:stretch>
            </p:blipFill>
            <p:spPr bwMode="auto">
              <a:xfrm>
                <a:off x="432709" y="2371738"/>
                <a:ext cx="536121" cy="3638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0163" r="35796"/>
            <a:stretch>
              <a:fillRect/>
            </a:stretch>
          </p:blipFill>
          <p:spPr bwMode="auto">
            <a:xfrm>
              <a:off x="10026083" y="2371739"/>
              <a:ext cx="936172" cy="36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6612" r="49347"/>
            <a:stretch>
              <a:fillRect/>
            </a:stretch>
          </p:blipFill>
          <p:spPr bwMode="auto">
            <a:xfrm>
              <a:off x="8414735" y="2371742"/>
              <a:ext cx="936172" cy="36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9959" r="67143"/>
            <a:stretch>
              <a:fillRect/>
            </a:stretch>
          </p:blipFill>
          <p:spPr bwMode="auto">
            <a:xfrm>
              <a:off x="6836247" y="2371737"/>
              <a:ext cx="859972" cy="36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7551" r="80857"/>
            <a:stretch>
              <a:fillRect/>
            </a:stretch>
          </p:blipFill>
          <p:spPr bwMode="auto">
            <a:xfrm>
              <a:off x="5344903" y="2371740"/>
              <a:ext cx="772886" cy="36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64694" r="18816"/>
            <a:stretch>
              <a:fillRect/>
            </a:stretch>
          </p:blipFill>
          <p:spPr bwMode="auto">
            <a:xfrm>
              <a:off x="3418112" y="2371736"/>
              <a:ext cx="1099457" cy="36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71"/>
          <p:cNvSpPr txBox="1">
            <a:spLocks noChangeArrowheads="1"/>
          </p:cNvSpPr>
          <p:nvPr/>
        </p:nvSpPr>
        <p:spPr bwMode="auto">
          <a:xfrm>
            <a:off x="10353671" y="5760000"/>
            <a:ext cx="11521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232C2A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Step (3M)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062717" y="1753965"/>
            <a:ext cx="10668427" cy="395704"/>
            <a:chOff x="1095375" y="1590675"/>
            <a:chExt cx="10668427" cy="395704"/>
          </a:xfrm>
        </p:grpSpPr>
        <p:sp>
          <p:nvSpPr>
            <p:cNvPr id="54" name="TextBox 21"/>
            <p:cNvSpPr txBox="1"/>
            <p:nvPr/>
          </p:nvSpPr>
          <p:spPr>
            <a:xfrm>
              <a:off x="1095375" y="1590675"/>
              <a:ext cx="13837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itchFamily="34" charset="0"/>
                  <a:cs typeface="Arial" pitchFamily="34" charset="0"/>
                </a:rPr>
                <a:t>   MTX-naive</a:t>
              </a:r>
              <a:endParaRPr lang="el-G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24525" y="1628775"/>
              <a:ext cx="1220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itchFamily="34" charset="0"/>
                  <a:cs typeface="Arial" pitchFamily="34" charset="0"/>
                </a:rPr>
                <a:t>DMARD-IR</a:t>
              </a:r>
              <a:endParaRPr lang="el-G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439400" y="1647825"/>
              <a:ext cx="1324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itchFamily="34" charset="0"/>
                  <a:cs typeface="Arial" pitchFamily="34" charset="0"/>
                </a:rPr>
                <a:t>Anti-TNF-IR</a:t>
              </a:r>
              <a:endParaRPr lang="el-GR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8617403" y="6594510"/>
            <a:ext cx="35528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latin typeface="Arial" pitchFamily="34" charset="0"/>
                <a:cs typeface="Arial" pitchFamily="34" charset="0"/>
              </a:rPr>
              <a:t>*p≤0.05; **p&lt;0.001; ***p&lt;0.0001 </a:t>
            </a:r>
            <a:r>
              <a:rPr lang="en-US" sz="900" b="1" dirty="0" err="1">
                <a:latin typeface="Arial" pitchFamily="34" charset="0"/>
                <a:cs typeface="Arial" pitchFamily="34" charset="0"/>
              </a:rPr>
              <a:t>vs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 placebo (unadjusted)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 flipV="1">
            <a:off x="2867025" y="2051968"/>
            <a:ext cx="19050" cy="4464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9915525" y="2061493"/>
            <a:ext cx="19050" cy="4464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0" y="2113195"/>
            <a:ext cx="11840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15-22%                                                                   6-16%                                                                           7-9%</a:t>
            </a:r>
            <a:endParaRPr lang="en-US" sz="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58635" y="6084449"/>
            <a:ext cx="11449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Lee E et al. 2014                           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Fleischmann  R et al. 	            van </a:t>
            </a:r>
            <a:r>
              <a:rPr lang="en-GB" sz="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Heijde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 et al.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Kremer J et al.   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van </a:t>
            </a:r>
            <a:r>
              <a:rPr lang="en-GB" sz="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Vollenhoven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R et al.           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Burmester G et al. </a:t>
            </a:r>
            <a:endParaRPr lang="en-GB" sz="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N </a:t>
            </a:r>
            <a:r>
              <a:rPr lang="en-GB" sz="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Engl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 Med                           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N </a:t>
            </a:r>
            <a:r>
              <a:rPr lang="en-GB" sz="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Engl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 Med  2012   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GB" sz="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Arth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Rheum 2013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Ann Intern Med 2013      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GB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NEJM 2012                                              </a:t>
            </a:r>
            <a:r>
              <a:rPr lang="el-GR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da-DK" sz="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Lancet 2013</a:t>
            </a:r>
            <a:endParaRPr lang="el-GR" sz="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71"/>
          <p:cNvSpPr txBox="1">
            <a:spLocks noChangeArrowheads="1"/>
          </p:cNvSpPr>
          <p:nvPr/>
        </p:nvSpPr>
        <p:spPr bwMode="auto">
          <a:xfrm>
            <a:off x="686525" y="5760000"/>
            <a:ext cx="11521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232C2A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Start (6M)</a:t>
            </a:r>
          </a:p>
        </p:txBody>
      </p:sp>
      <p:sp>
        <p:nvSpPr>
          <p:cNvPr id="80" name="TextBox 71"/>
          <p:cNvSpPr txBox="1">
            <a:spLocks noChangeArrowheads="1"/>
          </p:cNvSpPr>
          <p:nvPr/>
        </p:nvSpPr>
        <p:spPr bwMode="auto">
          <a:xfrm>
            <a:off x="3054213" y="5760000"/>
            <a:ext cx="11521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232C2A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Solo (3M)</a:t>
            </a:r>
          </a:p>
        </p:txBody>
      </p:sp>
      <p:sp>
        <p:nvSpPr>
          <p:cNvPr id="82" name="TextBox 71"/>
          <p:cNvSpPr txBox="1">
            <a:spLocks noChangeArrowheads="1"/>
          </p:cNvSpPr>
          <p:nvPr/>
        </p:nvSpPr>
        <p:spPr bwMode="auto">
          <a:xfrm>
            <a:off x="4972903" y="5760000"/>
            <a:ext cx="11521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232C2A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Scan (6M)</a:t>
            </a:r>
          </a:p>
        </p:txBody>
      </p:sp>
      <p:sp>
        <p:nvSpPr>
          <p:cNvPr id="83" name="TextBox 71"/>
          <p:cNvSpPr txBox="1">
            <a:spLocks noChangeArrowheads="1"/>
          </p:cNvSpPr>
          <p:nvPr/>
        </p:nvSpPr>
        <p:spPr bwMode="auto">
          <a:xfrm>
            <a:off x="6803893" y="5760000"/>
            <a:ext cx="11521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232C2A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Sync (6M)</a:t>
            </a:r>
          </a:p>
        </p:txBody>
      </p:sp>
      <p:sp>
        <p:nvSpPr>
          <p:cNvPr id="84" name="TextBox 71"/>
          <p:cNvSpPr txBox="1">
            <a:spLocks noChangeArrowheads="1"/>
          </p:cNvSpPr>
          <p:nvPr/>
        </p:nvSpPr>
        <p:spPr bwMode="auto">
          <a:xfrm>
            <a:off x="8422643" y="5760000"/>
            <a:ext cx="130423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232C2A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Standard (6M)</a:t>
            </a:r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l-GR" sz="28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6" descr="σάρωση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8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el-GR" sz="28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n-US" sz="2800" b="1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ofacitinib</a:t>
            </a:r>
            <a:r>
              <a:rPr lang="en-US" sz="28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A</a:t>
            </a:r>
            <a:r>
              <a:rPr lang="el-GR" sz="28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ποτελεσματικότητα</a:t>
            </a:r>
          </a:p>
        </p:txBody>
      </p:sp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6" descr="σάρωση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" name="Group 98"/>
          <p:cNvGrpSpPr/>
          <p:nvPr/>
        </p:nvGrpSpPr>
        <p:grpSpPr>
          <a:xfrm>
            <a:off x="8587225" y="917239"/>
            <a:ext cx="3244973" cy="703964"/>
            <a:chOff x="5986361" y="1238113"/>
            <a:chExt cx="3244973" cy="703964"/>
          </a:xfrm>
        </p:grpSpPr>
        <p:grpSp>
          <p:nvGrpSpPr>
            <p:cNvPr id="100" name="Group 67"/>
            <p:cNvGrpSpPr/>
            <p:nvPr/>
          </p:nvGrpSpPr>
          <p:grpSpPr>
            <a:xfrm>
              <a:off x="5987069" y="1238113"/>
              <a:ext cx="3244265" cy="703964"/>
              <a:chOff x="5792231" y="1348694"/>
              <a:chExt cx="3244265" cy="703964"/>
            </a:xfrm>
          </p:grpSpPr>
          <p:sp>
            <p:nvSpPr>
              <p:cNvPr id="104" name="Text Box 17"/>
              <p:cNvSpPr txBox="1">
                <a:spLocks noChangeArrowheads="1"/>
              </p:cNvSpPr>
              <p:nvPr/>
            </p:nvSpPr>
            <p:spPr bwMode="auto">
              <a:xfrm>
                <a:off x="5931198" y="1366316"/>
                <a:ext cx="1937500" cy="68634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Tofacitinib 5 mg BID</a:t>
                </a:r>
              </a:p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Tofacitinib 10 mg BID</a:t>
                </a:r>
              </a:p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Tofacitinib 5 mg BID mono</a:t>
                </a:r>
              </a:p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Tofacitinib 10 mg BID mono</a:t>
                </a:r>
                <a:endParaRPr lang="en-US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105" name="Rectangle 74"/>
              <p:cNvSpPr>
                <a:spLocks noChangeArrowheads="1"/>
              </p:cNvSpPr>
              <p:nvPr/>
            </p:nvSpPr>
            <p:spPr bwMode="auto">
              <a:xfrm>
                <a:off x="5792231" y="1348694"/>
                <a:ext cx="108000" cy="108000"/>
              </a:xfrm>
              <a:prstGeom prst="rect">
                <a:avLst/>
              </a:prstGeom>
              <a:solidFill>
                <a:srgbClr val="BDD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10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106" name="Rectangle 75"/>
              <p:cNvSpPr>
                <a:spLocks noChangeArrowheads="1"/>
              </p:cNvSpPr>
              <p:nvPr/>
            </p:nvSpPr>
            <p:spPr bwMode="auto">
              <a:xfrm>
                <a:off x="5792231" y="1552536"/>
                <a:ext cx="108000" cy="108000"/>
              </a:xfrm>
              <a:prstGeom prst="rect">
                <a:avLst/>
              </a:prstGeom>
              <a:solidFill>
                <a:srgbClr val="5A76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10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107" name="Text Box 17"/>
              <p:cNvSpPr txBox="1">
                <a:spLocks noChangeArrowheads="1"/>
              </p:cNvSpPr>
              <p:nvPr/>
            </p:nvSpPr>
            <p:spPr bwMode="auto">
              <a:xfrm>
                <a:off x="7987562" y="1366316"/>
                <a:ext cx="1048934" cy="68634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Placebo + MTX</a:t>
                </a:r>
              </a:p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Placebo</a:t>
                </a:r>
              </a:p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US" sz="1100" dirty="0" err="1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Adalimumab</a:t>
                </a:r>
                <a:endParaRPr lang="en-US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  <a:p>
                <a:pPr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MTX</a:t>
                </a:r>
                <a:endParaRPr lang="en-GB" sz="1100" dirty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108" name="Rectangle 73"/>
              <p:cNvSpPr>
                <a:spLocks noChangeArrowheads="1"/>
              </p:cNvSpPr>
              <p:nvPr/>
            </p:nvSpPr>
            <p:spPr bwMode="auto">
              <a:xfrm>
                <a:off x="7815684" y="1738651"/>
                <a:ext cx="108000" cy="1080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10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109" name="Rectangle 74"/>
              <p:cNvSpPr>
                <a:spLocks noChangeArrowheads="1"/>
              </p:cNvSpPr>
              <p:nvPr/>
            </p:nvSpPr>
            <p:spPr bwMode="auto">
              <a:xfrm>
                <a:off x="7815684" y="1914524"/>
                <a:ext cx="108000" cy="108000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10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110" name="Rectangle 73"/>
              <p:cNvSpPr>
                <a:spLocks noChangeArrowheads="1"/>
              </p:cNvSpPr>
              <p:nvPr/>
            </p:nvSpPr>
            <p:spPr bwMode="auto">
              <a:xfrm>
                <a:off x="7815684" y="1538626"/>
                <a:ext cx="108000" cy="108000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100">
                  <a:solidFill>
                    <a:srgbClr val="000000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</p:grpSp>
        <p:sp>
          <p:nvSpPr>
            <p:cNvPr id="101" name="Rectangle 33"/>
            <p:cNvSpPr>
              <a:spLocks noChangeArrowheads="1"/>
            </p:cNvSpPr>
            <p:nvPr/>
          </p:nvSpPr>
          <p:spPr bwMode="auto">
            <a:xfrm flipH="1">
              <a:off x="5986361" y="1637906"/>
              <a:ext cx="108000" cy="1080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BDD0A0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232C2A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02" name="Rectangle 34"/>
            <p:cNvSpPr>
              <a:spLocks noChangeArrowheads="1"/>
            </p:cNvSpPr>
            <p:nvPr/>
          </p:nvSpPr>
          <p:spPr bwMode="auto">
            <a:xfrm>
              <a:off x="5987797" y="1824141"/>
              <a:ext cx="108000" cy="1080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5A7636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232C2A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03" name="Rectangle 73"/>
            <p:cNvSpPr>
              <a:spLocks noChangeArrowheads="1"/>
            </p:cNvSpPr>
            <p:nvPr/>
          </p:nvSpPr>
          <p:spPr bwMode="auto">
            <a:xfrm>
              <a:off x="8007339" y="1263159"/>
              <a:ext cx="108000" cy="108000"/>
            </a:xfrm>
            <a:prstGeom prst="rect">
              <a:avLst/>
            </a:prstGeom>
            <a:solidFill>
              <a:srgbClr val="3D424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10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4794160" y="985921"/>
            <a:ext cx="225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DAS28 &lt; 2.6</a:t>
            </a:r>
            <a:endParaRPr lang="el-G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0001" y="1103314"/>
            <a:ext cx="4317999" cy="1292653"/>
          </a:xfrm>
          <a:prstGeom prst="rect">
            <a:avLst/>
          </a:prstGeom>
          <a:noFill/>
        </p:spPr>
        <p:txBody>
          <a:bodyPr wrap="square" lIns="91430" tIns="45716" rIns="91430" bIns="45716">
            <a:spAutoFit/>
          </a:bodyPr>
          <a:lstStyle/>
          <a:p>
            <a:pPr defTabSz="457152">
              <a:buFont typeface="Arial" pitchFamily="34" charset="0"/>
              <a:buChar char="•"/>
              <a:defRPr/>
            </a:pPr>
            <a:r>
              <a:rPr lang="en-GB" kern="0" dirty="0">
                <a:solidFill>
                  <a:sysClr val="windowText" lastClr="000000"/>
                </a:solidFill>
              </a:rPr>
              <a:t> </a:t>
            </a:r>
            <a:r>
              <a:rPr lang="en-GB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Unrestricted Grants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(μέσω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KE)</a:t>
            </a:r>
            <a:r>
              <a:rPr lang="en-GB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46041" defTabSz="457152">
              <a:defRPr/>
            </a:pPr>
            <a:r>
              <a:rPr lang="en-GB" sz="1400" kern="0" dirty="0">
                <a:latin typeface="Arial" pitchFamily="34" charset="0"/>
                <a:cs typeface="Arial" pitchFamily="34" charset="0"/>
              </a:rPr>
              <a:t>Pfizer</a:t>
            </a:r>
          </a:p>
          <a:p>
            <a:pPr defTabSz="457152">
              <a:defRPr/>
            </a:pPr>
            <a:endParaRPr lang="en-GB" sz="16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defTabSz="457152">
              <a:buFont typeface="Arial" pitchFamily="34" charset="0"/>
              <a:buChar char="•"/>
              <a:defRPr/>
            </a:pPr>
            <a:r>
              <a:rPr lang="en-GB" sz="16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Advisor/lecturer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(μέσω ΕΛΚΕ)</a:t>
            </a:r>
            <a:endParaRPr lang="en-GB" sz="16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431755" lvl="1" indent="14287" defTabSz="457152">
              <a:defRPr/>
            </a:pPr>
            <a:r>
              <a:rPr lang="en-GB" sz="1400" kern="0" dirty="0">
                <a:latin typeface="Arial" pitchFamily="34" charset="0"/>
                <a:cs typeface="Arial" pitchFamily="34" charset="0"/>
              </a:rPr>
              <a:t>Pfizer</a:t>
            </a:r>
            <a:endParaRPr lang="el-GR" sz="14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3200" b="1" ker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ΣΥΓΚΡΟΥΣΗ ΣΥΜΦΕΡΟΝΤΩΝ</a:t>
            </a:r>
            <a:endParaRPr lang="el-GR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480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el-GR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n-US" sz="3200" b="1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ofacitinib</a:t>
            </a:r>
            <a:r>
              <a:rPr lang="en-US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A</a:t>
            </a:r>
            <a:r>
              <a:rPr lang="el-GR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ναστολή ακτινολογικών βλαβών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5971" y="865931"/>
            <a:ext cx="9119210" cy="565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3045" y="3824003"/>
            <a:ext cx="99277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*p ≤ 0.05; **p ≤ 0.001; and ***p &lt; 0.0001 vs PBO or MTX.</a:t>
            </a:r>
            <a:endParaRPr lang="el-GR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360" y="5254619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E et al. </a:t>
            </a:r>
          </a:p>
          <a:p>
            <a:pPr algn="r"/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2014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247093" y="2614033"/>
            <a:ext cx="128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der </a:t>
            </a:r>
            <a:r>
              <a:rPr lang="en-GB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Heijde</a:t>
            </a: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 et al. </a:t>
            </a:r>
          </a:p>
          <a:p>
            <a:pPr algn="r"/>
            <a:r>
              <a:rPr lang="en-GB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</a:t>
            </a: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Rheum 2013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11043" y="878631"/>
            <a:ext cx="1027845" cy="2616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mTSS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=0-448</a:t>
            </a:r>
            <a:endParaRPr lang="el-G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949" y="1819941"/>
            <a:ext cx="151996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MTX-IR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TOFA+MTX vs. MTX</a:t>
            </a:r>
            <a:endParaRPr lang="el-G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141" y="4576016"/>
            <a:ext cx="114005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MTX-Naive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TOFA vs. MTX</a:t>
            </a:r>
            <a:endParaRPr lang="el-G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78480" y="6510965"/>
            <a:ext cx="22621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Landewé</a:t>
            </a:r>
            <a:r>
              <a:rPr lang="en-US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RBM et al, </a:t>
            </a:r>
            <a:r>
              <a:rPr lang="en-US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</a:t>
            </a:r>
            <a:r>
              <a:rPr lang="en-US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 &amp; </a:t>
            </a:r>
            <a:r>
              <a:rPr lang="en-US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l-GR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0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el-GR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n-US" sz="3200" b="1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ofacitinib</a:t>
            </a:r>
            <a:r>
              <a:rPr lang="en-US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Ασφάλεια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67781"/>
            <a:ext cx="4824000" cy="12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2294" y="2173365"/>
            <a:ext cx="1980000" cy="22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 b="43863"/>
          <a:stretch>
            <a:fillRect/>
          </a:stretch>
        </p:blipFill>
        <p:spPr bwMode="auto">
          <a:xfrm>
            <a:off x="223267" y="2539790"/>
            <a:ext cx="3348000" cy="24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73479" y="850604"/>
            <a:ext cx="54681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Phase II (6-24 wks)	Phase III (6-24 months)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1 Open-label		            6 RCTs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8 RCTs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8282763" y="2059931"/>
            <a:ext cx="276446" cy="5635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6584592" y="2647253"/>
            <a:ext cx="3848041" cy="807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Open label LTE (up to 60 months)</a:t>
            </a:r>
          </a:p>
          <a:p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n=4.102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(5.963 pt-yrs)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4727" y="3869237"/>
            <a:ext cx="5667559" cy="258532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Discontinuations = 	21%</a:t>
            </a:r>
          </a:p>
          <a:p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D/C (adverse events) = 	11% </a:t>
            </a:r>
          </a:p>
          <a:p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Deaths		               31 (0.5/100 pt-yrs)</a:t>
            </a:r>
          </a:p>
          <a:p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Malignancies		12 (0.3/100 pt-yrs)</a:t>
            </a:r>
          </a:p>
          <a:p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Cardiovascular events	16 (0.3/100 pt-yrs)</a:t>
            </a:r>
            <a:endParaRPr lang="el-G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971" y="5399314"/>
            <a:ext cx="23903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Arial" pitchFamily="34" charset="0"/>
                <a:cs typeface="Arial" pitchFamily="34" charset="0"/>
              </a:rPr>
              <a:t>csDMARDs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	67%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CS		54%</a:t>
            </a:r>
          </a:p>
          <a:p>
            <a:endParaRPr lang="el-GR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90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54604" y="859970"/>
            <a:ext cx="9086850" cy="5363935"/>
            <a:chOff x="1454604" y="925286"/>
            <a:chExt cx="9086850" cy="5363935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54604" y="1069521"/>
              <a:ext cx="9086850" cy="521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1458686" y="925286"/>
              <a:ext cx="478971" cy="6204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σάρωση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el-GR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n-US" sz="3200" b="1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ofacitinib</a:t>
            </a:r>
            <a:r>
              <a:rPr lang="en-US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Σοβαρές λοιμώξεις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σάρωση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930880" y="6642556"/>
            <a:ext cx="21130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Cohen S et al, Arthritis </a:t>
            </a:r>
            <a:r>
              <a:rPr lang="en-US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Rheumatol</a:t>
            </a:r>
            <a:r>
              <a:rPr lang="en-US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lang="el-GR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7324" y="825953"/>
            <a:ext cx="1128834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n=4789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8460 pt-yrs</a:t>
            </a:r>
            <a:endParaRPr lang="el-G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el-GR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n-US" sz="3200" b="1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ofacitinib</a:t>
            </a:r>
            <a:r>
              <a:rPr lang="en-US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Σοβαρές λοιμώξεις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6400" y="2125745"/>
            <a:ext cx="10980000" cy="4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1221377" y="2897775"/>
            <a:ext cx="10970623" cy="68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ectangle 35"/>
          <p:cNvSpPr/>
          <p:nvPr/>
        </p:nvSpPr>
        <p:spPr>
          <a:xfrm>
            <a:off x="1251856" y="4772297"/>
            <a:ext cx="10944000" cy="241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ectangle 36"/>
          <p:cNvSpPr/>
          <p:nvPr/>
        </p:nvSpPr>
        <p:spPr>
          <a:xfrm>
            <a:off x="1221376" y="5961017"/>
            <a:ext cx="10980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TextBox 37"/>
          <p:cNvSpPr txBox="1"/>
          <p:nvPr/>
        </p:nvSpPr>
        <p:spPr>
          <a:xfrm>
            <a:off x="5526673" y="1228165"/>
            <a:ext cx="337143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bDMARDs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= 3 - 4.9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7444"/>
            <a:ext cx="3780000" cy="13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10125481" y="6577240"/>
            <a:ext cx="20120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Strand V  et al, </a:t>
            </a:r>
            <a:r>
              <a:rPr lang="en-US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</a:t>
            </a:r>
            <a:r>
              <a:rPr lang="en-US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 &amp; </a:t>
            </a:r>
            <a:r>
              <a:rPr lang="en-US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el-GR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88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el-GR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n-US" sz="3200" b="1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ofacitinib</a:t>
            </a:r>
            <a:r>
              <a:rPr lang="en-US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TB – Herpes zoster</a:t>
            </a:r>
            <a:endParaRPr lang="el-GR" sz="3200" b="1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788488"/>
            <a:ext cx="4506432" cy="1747885"/>
            <a:chOff x="3837468" y="161925"/>
            <a:chExt cx="4506432" cy="17478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81975"/>
            <a:stretch>
              <a:fillRect/>
            </a:stretch>
          </p:blipFill>
          <p:spPr bwMode="auto">
            <a:xfrm>
              <a:off x="3848100" y="161925"/>
              <a:ext cx="4495800" cy="117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86748" b="3589"/>
            <a:stretch>
              <a:fillRect/>
            </a:stretch>
          </p:blipFill>
          <p:spPr bwMode="auto">
            <a:xfrm>
              <a:off x="3837468" y="1278425"/>
              <a:ext cx="4495800" cy="631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141514" y="2046772"/>
            <a:ext cx="10528318" cy="815608"/>
            <a:chOff x="141514" y="2046772"/>
            <a:chExt cx="10528318" cy="815608"/>
          </a:xfrm>
        </p:grpSpPr>
        <p:sp>
          <p:nvSpPr>
            <p:cNvPr id="21" name="TextBox 20"/>
            <p:cNvSpPr txBox="1"/>
            <p:nvPr/>
          </p:nvSpPr>
          <p:spPr>
            <a:xfrm>
              <a:off x="8152797" y="2483722"/>
              <a:ext cx="2517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900" b="1" i="1" baseline="30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9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Burmester GR et al, Ann Rheum </a:t>
              </a:r>
              <a:r>
                <a:rPr lang="en-US" sz="9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Dis</a:t>
              </a:r>
              <a:r>
                <a:rPr lang="en-US" sz="9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2016 </a:t>
              </a:r>
            </a:p>
            <a:p>
              <a:pPr algn="r"/>
              <a:r>
                <a:rPr lang="en-US" sz="900" b="1" i="1" dirty="0">
                  <a:latin typeface="Arial" pitchFamily="34" charset="0"/>
                  <a:cs typeface="Arial" pitchFamily="34" charset="0"/>
                </a:rPr>
                <a:t>(ADA, n=15.152 – 24.810 pt-yrs)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41514" y="2046772"/>
              <a:ext cx="7971927" cy="815608"/>
              <a:chOff x="141514" y="2308028"/>
              <a:chExt cx="7971927" cy="81560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353390" y="2308028"/>
                <a:ext cx="2760051" cy="81560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Anti-TNFs</a:t>
                </a:r>
              </a:p>
              <a:p>
                <a:endParaRPr lang="en-US" sz="1100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ADA = 0.3/100 pt-yrs</a:t>
                </a:r>
                <a:r>
                  <a:rPr lang="en-US" b="1" baseline="30000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el-GR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4392258" y="2597641"/>
                <a:ext cx="786810" cy="25518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514" y="2579914"/>
                <a:ext cx="4212772" cy="23948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83032" y="3124884"/>
            <a:ext cx="8933952" cy="3632838"/>
            <a:chOff x="174172" y="2994252"/>
            <a:chExt cx="8933952" cy="3632838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6124" y="3039187"/>
              <a:ext cx="5292000" cy="3587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4172" y="2994252"/>
              <a:ext cx="3600000" cy="1142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72961" y="4186920"/>
              <a:ext cx="1872000" cy="167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5387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el-GR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n-US" sz="3200" b="1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ofacitinib</a:t>
            </a:r>
            <a:r>
              <a:rPr lang="en-US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LDL – </a:t>
            </a:r>
            <a:r>
              <a:rPr lang="el-GR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Ουδετεροπενία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943" y="1672339"/>
            <a:ext cx="4608000" cy="378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0196" y="2003669"/>
            <a:ext cx="4680000" cy="351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957456" y="870857"/>
            <a:ext cx="2499402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WBCs</a:t>
            </a:r>
          </a:p>
          <a:p>
            <a:pPr algn="ctr"/>
            <a:endParaRPr lang="el-G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1500-200	0	3.9%</a:t>
            </a:r>
          </a:p>
          <a:p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&lt;1500		0.7%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7057" y="5834743"/>
            <a:ext cx="2557110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 &gt; 2x ULN	8.8%</a:t>
            </a:r>
            <a:endParaRPr lang="el-G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 &gt; 3x ULN	3.3%</a:t>
            </a:r>
            <a:endParaRPr lang="el-G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0960" y="849086"/>
            <a:ext cx="1441420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LDL</a:t>
            </a:r>
          </a:p>
          <a:p>
            <a:pPr algn="ctr"/>
            <a:endParaRPr lang="el-G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~ + 15 mg/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dL</a:t>
            </a:r>
            <a:endParaRPr lang="el-G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51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el-GR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n-US" sz="3200" b="1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ofacitinib</a:t>
            </a:r>
            <a:r>
              <a:rPr lang="en-US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sz="3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Συμπεράσματα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1434" y="660917"/>
            <a:ext cx="10932885" cy="6163218"/>
          </a:xfrm>
          <a:prstGeom prst="rect">
            <a:avLst/>
          </a:prstGeom>
          <a:noFill/>
        </p:spPr>
        <p:txBody>
          <a:bodyPr wrap="square" lIns="91430" tIns="45716" rIns="91430" bIns="45716">
            <a:spAutoFit/>
          </a:bodyPr>
          <a:lstStyle/>
          <a:p>
            <a:pPr algn="just" defTabSz="457152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kern="0" dirty="0">
                <a:solidFill>
                  <a:sysClr val="windowText" lastClr="000000"/>
                </a:solidFill>
              </a:rPr>
              <a:t> </a:t>
            </a:r>
            <a:r>
              <a:rPr lang="en-GB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To 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Tofacitinib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αποτελεί ένα νέο από του στόματος, μικρό μόριο, με διαφορετικό τρόπο δράσης </a:t>
            </a:r>
          </a:p>
          <a:p>
            <a:pPr algn="just" defTabSz="457152">
              <a:lnSpc>
                <a:spcPct val="150000"/>
              </a:lnSpc>
              <a:defRPr/>
            </a:pPr>
            <a:endParaRPr lang="el-GR" sz="9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457152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Μακροχρόνια δεδομένα αποτελεσματικότητας από μεγάλο αριθμό ασθενών (~4000,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x 4-5 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χρ.) δείχνουν:</a:t>
            </a:r>
          </a:p>
          <a:p>
            <a:pPr algn="just" defTabSz="457152">
              <a:lnSpc>
                <a:spcPct val="150000"/>
              </a:lnSpc>
              <a:defRPr/>
            </a:pP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	- </a:t>
            </a:r>
            <a:r>
              <a:rPr lang="el-GR" sz="1600" b="1" u="sng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ΜΤΧ-</a:t>
            </a:r>
            <a:r>
              <a:rPr lang="en-US" sz="1600" b="1" u="sng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naïve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TOFA &gt; 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ΜΤΧ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μονοθεραπεία)</a:t>
            </a:r>
          </a:p>
          <a:p>
            <a:pPr algn="just" defTabSz="457152">
              <a:lnSpc>
                <a:spcPct val="150000"/>
              </a:lnSpc>
              <a:defRPr/>
            </a:pP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	- </a:t>
            </a:r>
            <a:r>
              <a:rPr lang="en-US" sz="1600" b="1" u="sng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DMARD-IR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:	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TOFA+MTX &gt; 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ΜΤΧ </a:t>
            </a:r>
          </a:p>
          <a:p>
            <a:pPr algn="just" defTabSz="457152">
              <a:lnSpc>
                <a:spcPct val="150000"/>
              </a:lnSpc>
              <a:defRPr/>
            </a:pP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				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TOFA+MTX = ADA + MTX</a:t>
            </a:r>
          </a:p>
          <a:p>
            <a:pPr algn="just" defTabSz="457152">
              <a:lnSpc>
                <a:spcPct val="150000"/>
              </a:lnSpc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	- </a:t>
            </a:r>
            <a:r>
              <a:rPr lang="en-US" sz="1600" b="1" u="sng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Anti-TNF-IR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:	 A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ποτελεσματικότητα σε ένα σημαντικό αριθμό ασθενών (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ACR50=~ 26%)</a:t>
            </a:r>
          </a:p>
          <a:p>
            <a:pPr algn="just" defTabSz="457152">
              <a:lnSpc>
                <a:spcPct val="150000"/>
              </a:lnSpc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	- A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ναστολή ακτινολογικών βλαβών</a:t>
            </a:r>
          </a:p>
          <a:p>
            <a:pPr algn="just" defTabSz="457152">
              <a:lnSpc>
                <a:spcPct val="150000"/>
              </a:lnSpc>
              <a:defRPr/>
            </a:pPr>
            <a:endParaRPr lang="el-GR" sz="12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457152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Από πλευράς ασφάλειας:</a:t>
            </a:r>
          </a:p>
          <a:p>
            <a:pPr lvl="1" algn="just" defTabSz="457152">
              <a:lnSpc>
                <a:spcPct val="150000"/>
              </a:lnSpc>
              <a:defRPr/>
            </a:pP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- παρόμοιος κίνδυνος σοβαρών λοιμώξεων με 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bDMARDs</a:t>
            </a:r>
            <a:endParaRPr lang="el-GR" sz="16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457152">
              <a:lnSpc>
                <a:spcPct val="150000"/>
              </a:lnSpc>
              <a:defRPr/>
            </a:pP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- ↑ κινδύνου για ερπητα ζωστήρα</a:t>
            </a:r>
          </a:p>
          <a:p>
            <a:pPr lvl="1" algn="just" defTabSz="457152">
              <a:lnSpc>
                <a:spcPct val="150000"/>
              </a:lnSpc>
              <a:defRPr/>
            </a:pP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- ↑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LDL (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αλλά και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HDL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), χωρίς ↑ καρδιαγγειακού κινδύνου</a:t>
            </a:r>
          </a:p>
          <a:p>
            <a:pPr lvl="1" algn="just" defTabSz="457152">
              <a:lnSpc>
                <a:spcPct val="150000"/>
              </a:lnSpc>
              <a:defRPr/>
            </a:pP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- ↑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ALT 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και 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↓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WBC 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σε μικρό αριθμό ασθενών (&lt;5%)</a:t>
            </a:r>
          </a:p>
          <a:p>
            <a:pPr lvl="1" algn="just" defTabSz="457152">
              <a:lnSpc>
                <a:spcPct val="150000"/>
              </a:lnSpc>
              <a:defRPr/>
            </a:pPr>
            <a:endParaRPr lang="en-US" sz="16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0" lvl="1" algn="just" defTabSz="45715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 T</a:t>
            </a:r>
            <a:r>
              <a:rPr lang="el-GR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α ενθαρρυντικά αυτά αποτελέσματα αναμένεται να δοκιμασθούν στη κλινική πράξη μετά την έγκριση του φαρμάκου</a:t>
            </a:r>
          </a:p>
        </p:txBody>
      </p:sp>
    </p:spTree>
    <p:extLst>
      <p:ext uri="{BB962C8B-B14F-4D97-AF65-F5344CB8AC3E}">
        <p14:creationId xmlns:p14="http://schemas.microsoft.com/office/powerpoint/2010/main" val="387695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Γιατί χρειαζόμαστε άλλο ένα θεραπευτικό παράγοντα στην ΡΑ??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453058" y="946298"/>
            <a:ext cx="8579233" cy="5734673"/>
            <a:chOff x="3453058" y="946298"/>
            <a:chExt cx="8579233" cy="5734673"/>
          </a:xfrm>
        </p:grpSpPr>
        <p:grpSp>
          <p:nvGrpSpPr>
            <p:cNvPr id="20" name="Group 19"/>
            <p:cNvGrpSpPr/>
            <p:nvPr/>
          </p:nvGrpSpPr>
          <p:grpSpPr>
            <a:xfrm>
              <a:off x="3453058" y="946298"/>
              <a:ext cx="8232488" cy="5734673"/>
              <a:chOff x="3453058" y="946298"/>
              <a:chExt cx="8232488" cy="573467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453058" y="946298"/>
                <a:ext cx="5318803" cy="5734673"/>
                <a:chOff x="3453058" y="946298"/>
                <a:chExt cx="5318803" cy="5734673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3453058" y="1392867"/>
                  <a:ext cx="5233741" cy="5288104"/>
                  <a:chOff x="1220222" y="1212112"/>
                  <a:chExt cx="5233741" cy="5288104"/>
                </a:xfrm>
              </p:grpSpPr>
              <p:pic>
                <p:nvPicPr>
                  <p:cNvPr id="14" name="Εικόνα 13"/>
                  <p:cNvPicPr>
                    <a:picLocks noChangeAspect="1"/>
                  </p:cNvPicPr>
                  <p:nvPr/>
                </p:nvPicPr>
                <p:blipFill rotWithShape="1">
                  <a:blip r:embed="rId4" cstate="print"/>
                  <a:srcRect t="6439" r="24732" b="3080"/>
                  <a:stretch/>
                </p:blipFill>
                <p:spPr>
                  <a:xfrm>
                    <a:off x="1220222" y="1212112"/>
                    <a:ext cx="5233741" cy="5041260"/>
                  </a:xfrm>
                  <a:prstGeom prst="rect">
                    <a:avLst/>
                  </a:prstGeom>
                </p:spPr>
              </p:pic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264483" y="4122424"/>
                    <a:ext cx="623889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n=284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609864" y="6192439"/>
                    <a:ext cx="473719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n    </a:t>
                    </a:r>
                    <a:r>
                      <a:rPr lang="el-GR" sz="1400" b="1" dirty="0">
                        <a:latin typeface="Arial" pitchFamily="34" charset="0"/>
                        <a:cs typeface="Arial" pitchFamily="34" charset="0"/>
                      </a:rPr>
                      <a:t>284    </a:t>
                    </a:r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  </a:t>
                    </a:r>
                    <a:r>
                      <a:rPr lang="el-GR" sz="1400" b="1" dirty="0">
                        <a:latin typeface="Arial" pitchFamily="34" charset="0"/>
                        <a:cs typeface="Arial" pitchFamily="34" charset="0"/>
                      </a:rPr>
                      <a:t>161</a:t>
                    </a:r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   </a:t>
                    </a:r>
                    <a:r>
                      <a:rPr lang="el-GR" sz="1400" b="1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l-GR" sz="1400" b="1" dirty="0">
                        <a:latin typeface="Arial" pitchFamily="34" charset="0"/>
                        <a:cs typeface="Arial" pitchFamily="34" charset="0"/>
                      </a:rPr>
                      <a:t>101</a:t>
                    </a:r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     </a:t>
                    </a:r>
                    <a:r>
                      <a:rPr lang="el-GR" sz="1400" b="1" dirty="0">
                        <a:latin typeface="Arial" pitchFamily="34" charset="0"/>
                        <a:cs typeface="Arial" pitchFamily="34" charset="0"/>
                      </a:rPr>
                      <a:t>71</a:t>
                    </a:r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   </a:t>
                    </a:r>
                    <a:r>
                      <a:rPr lang="el-GR" sz="1400" b="1" dirty="0">
                        <a:latin typeface="Arial" pitchFamily="34" charset="0"/>
                        <a:cs typeface="Arial" pitchFamily="34" charset="0"/>
                      </a:rPr>
                      <a:t>   </a:t>
                    </a:r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  </a:t>
                    </a:r>
                    <a:r>
                      <a:rPr lang="el-GR" sz="1400" b="1" dirty="0">
                        <a:latin typeface="Arial" pitchFamily="34" charset="0"/>
                        <a:cs typeface="Arial" pitchFamily="34" charset="0"/>
                      </a:rPr>
                      <a:t>53      39      </a:t>
                    </a:r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l-GR" sz="1400" b="1" dirty="0">
                        <a:latin typeface="Arial" pitchFamily="34" charset="0"/>
                        <a:cs typeface="Arial" pitchFamily="34" charset="0"/>
                      </a:rPr>
                      <a:t>29     </a:t>
                    </a:r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l-GR" sz="1400" b="1" dirty="0">
                        <a:latin typeface="Arial" pitchFamily="34" charset="0"/>
                        <a:cs typeface="Arial" pitchFamily="34" charset="0"/>
                      </a:rPr>
                      <a:t> 18</a:t>
                    </a:r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   </a:t>
                    </a:r>
                    <a:endParaRPr lang="el-GR" sz="14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3633146" y="946298"/>
                  <a:ext cx="51387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1600" b="1" dirty="0">
                      <a:latin typeface="Arial" pitchFamily="34" charset="0"/>
                      <a:cs typeface="Arial" pitchFamily="34" charset="0"/>
                    </a:rPr>
                    <a:t>Επιβίωση </a:t>
                  </a:r>
                  <a:r>
                    <a:rPr lang="en-US" sz="1600" b="1" dirty="0">
                      <a:latin typeface="Arial" pitchFamily="34" charset="0"/>
                      <a:cs typeface="Arial" pitchFamily="34" charset="0"/>
                    </a:rPr>
                    <a:t>anti-TNF </a:t>
                  </a:r>
                  <a:r>
                    <a:rPr lang="el-GR" sz="1600" b="1" dirty="0">
                      <a:latin typeface="Arial" pitchFamily="34" charset="0"/>
                      <a:cs typeface="Arial" pitchFamily="34" charset="0"/>
                    </a:rPr>
                    <a:t>παραγόντων (ΡΑ)</a:t>
                  </a: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10207256" y="6209414"/>
                <a:ext cx="14782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>
                    <a:latin typeface="Arial" pitchFamily="34" charset="0"/>
                    <a:cs typeface="Arial" pitchFamily="34" charset="0"/>
                  </a:rPr>
                  <a:t>Lazarini</a:t>
                </a:r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 A.</a:t>
                </a:r>
              </a:p>
              <a:p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Unpublished data</a:t>
                </a:r>
                <a:endParaRPr lang="el-GR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 l="12500" t="12285" r="64175" b="72595"/>
            <a:stretch>
              <a:fillRect/>
            </a:stretch>
          </p:blipFill>
          <p:spPr bwMode="auto">
            <a:xfrm>
              <a:off x="9512291" y="1100138"/>
              <a:ext cx="2520000" cy="102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TOFACITINIB</a:t>
            </a:r>
            <a:endParaRPr lang="el-GR" sz="3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 Box 1042"/>
          <p:cNvSpPr txBox="1">
            <a:spLocks noChangeArrowheads="1"/>
          </p:cNvSpPr>
          <p:nvPr/>
        </p:nvSpPr>
        <p:spPr bwMode="auto">
          <a:xfrm>
            <a:off x="8774482" y="4920914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579861"/>
              </p:ext>
            </p:extLst>
          </p:nvPr>
        </p:nvGraphicFramePr>
        <p:xfrm>
          <a:off x="8538424" y="1077126"/>
          <a:ext cx="3267634" cy="4949952"/>
        </p:xfrm>
        <a:graphic>
          <a:graphicData uri="http://schemas.openxmlformats.org/drawingml/2006/table">
            <a:tbl>
              <a:tblPr firstRow="1"/>
              <a:tblGrid>
                <a:gridCol w="1633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02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200" b="1" dirty="0"/>
                        <a:t>Key Cytokines in the pathogenesis of RA</a:t>
                      </a:r>
                      <a:endParaRPr lang="en-US" sz="2200" b="1" baseline="30000" dirty="0"/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/>
                        <a:t>Cytokines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/>
                        <a:t> JAKs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IL-7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/>
                        <a:t>JAK1/JAK3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IL-15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/>
                        <a:t>JAK1/JAK3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IL-21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/>
                        <a:t>JAK1/JAK3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IL-6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/>
                        <a:t>JAK1/JAK2/Tyk2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eaLnBrk="0" hangingPunct="0"/>
                      <a:r>
                        <a:rPr lang="en-US" sz="1400" b="1" dirty="0"/>
                        <a:t>IFN</a:t>
                      </a:r>
                      <a:r>
                        <a:rPr lang="el-GR" sz="1400" b="1" dirty="0"/>
                        <a:t>α</a:t>
                      </a:r>
                      <a:r>
                        <a:rPr lang="en-US" sz="1400" b="1" dirty="0"/>
                        <a:t> and IFN</a:t>
                      </a:r>
                      <a:r>
                        <a:rPr lang="el-GR" sz="1400" b="1" dirty="0"/>
                        <a:t>β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/>
                        <a:t>JAK1/Tyk2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/>
                        <a:t>IL-10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/>
                        <a:t>JAK1/Tyk2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/>
                        <a:t>IL-12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/>
                        <a:t>JAK2/Tyk2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/>
                        <a:t>IL-23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/>
                        <a:t>JAK2/Tyk2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07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eaLnBrk="0" hangingPunct="0"/>
                      <a:r>
                        <a:rPr lang="en-US" sz="1400" b="1" dirty="0"/>
                        <a:t>IL-1</a:t>
                      </a:r>
                    </a:p>
                    <a:p>
                      <a:pPr algn="ctr" eaLnBrk="0" hangingPunct="0"/>
                      <a:r>
                        <a:rPr lang="en-US" sz="1400" b="1" dirty="0"/>
                        <a:t>IL-17</a:t>
                      </a:r>
                    </a:p>
                    <a:p>
                      <a:pPr algn="ctr" eaLnBrk="0" hangingPunct="0"/>
                      <a:r>
                        <a:rPr lang="en-US" sz="1400" b="1" dirty="0"/>
                        <a:t>IL-18</a:t>
                      </a:r>
                    </a:p>
                    <a:p>
                      <a:pPr algn="ctr" eaLnBrk="0" hangingPunct="0"/>
                      <a:r>
                        <a:rPr lang="en-US" sz="1400" b="1" dirty="0"/>
                        <a:t>TGF-</a:t>
                      </a:r>
                      <a:r>
                        <a:rPr lang="el-GR" sz="1400" b="1" dirty="0"/>
                        <a:t>β</a:t>
                      </a:r>
                      <a:endParaRPr lang="en-US" sz="1400" b="1" dirty="0"/>
                    </a:p>
                    <a:p>
                      <a:pPr algn="ctr" eaLnBrk="0" hangingPunct="0"/>
                      <a:r>
                        <a:rPr lang="en-US" sz="1400" b="1" dirty="0"/>
                        <a:t>TNF</a:t>
                      </a:r>
                    </a:p>
                  </a:txBody>
                  <a:tcPr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/>
                        <a:t>Jak </a:t>
                      </a:r>
                    </a:p>
                    <a:p>
                      <a:pPr algn="ctr"/>
                      <a:r>
                        <a:rPr lang="en-US" sz="1400" b="1" dirty="0"/>
                        <a:t>independent</a:t>
                      </a:r>
                    </a:p>
                  </a:txBody>
                  <a:tcPr marT="54864" marB="54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0" y="5304719"/>
            <a:ext cx="896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/>
                <a:cs typeface="Tahoma" pitchFamily="34" charset="0"/>
              </a:rPr>
              <a:t>JAK=Janus kinase.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solidFill>
                  <a:srgbClr val="000000"/>
                </a:solidFill>
                <a:latin typeface="Arial"/>
                <a:cs typeface="Tahoma" pitchFamily="34" charset="0"/>
              </a:rPr>
              <a:t>Shuai</a:t>
            </a:r>
            <a:r>
              <a:rPr lang="en-US" sz="900" dirty="0">
                <a:solidFill>
                  <a:srgbClr val="000000"/>
                </a:solidFill>
                <a:latin typeface="Arial"/>
                <a:cs typeface="Tahoma" pitchFamily="34" charset="0"/>
              </a:rPr>
              <a:t> K, Liu B. </a:t>
            </a:r>
            <a:r>
              <a:rPr lang="en-US" sz="900" i="1" dirty="0">
                <a:solidFill>
                  <a:srgbClr val="000000"/>
                </a:solidFill>
                <a:latin typeface="Arial"/>
                <a:cs typeface="Tahoma" pitchFamily="34" charset="0"/>
              </a:rPr>
              <a:t>Nat Rev </a:t>
            </a:r>
            <a:r>
              <a:rPr lang="en-US" sz="900" i="1" dirty="0" err="1">
                <a:solidFill>
                  <a:srgbClr val="000000"/>
                </a:solidFill>
                <a:latin typeface="Arial"/>
                <a:cs typeface="Tahoma" pitchFamily="34" charset="0"/>
              </a:rPr>
              <a:t>Immunol</a:t>
            </a:r>
            <a:r>
              <a:rPr lang="en-US" sz="900" dirty="0">
                <a:solidFill>
                  <a:srgbClr val="000000"/>
                </a:solidFill>
                <a:latin typeface="Arial"/>
                <a:cs typeface="Tahoma" pitchFamily="34" charset="0"/>
              </a:rPr>
              <a:t>. 2003;3(11):900-911; </a:t>
            </a:r>
            <a:r>
              <a:rPr lang="en-US" sz="900" dirty="0">
                <a:solidFill>
                  <a:prstClr val="black"/>
                </a:solidFill>
                <a:latin typeface="Arial"/>
              </a:rPr>
              <a:t>Flanagan ME et al, </a:t>
            </a:r>
            <a:r>
              <a:rPr lang="en-US" sz="900" i="1" dirty="0">
                <a:solidFill>
                  <a:prstClr val="black"/>
                </a:solidFill>
                <a:latin typeface="Arial"/>
              </a:rPr>
              <a:t>J Med </a:t>
            </a:r>
            <a:r>
              <a:rPr lang="en-US" sz="900" i="1" dirty="0" err="1">
                <a:solidFill>
                  <a:prstClr val="black"/>
                </a:solidFill>
                <a:latin typeface="Arial"/>
              </a:rPr>
              <a:t>Chem</a:t>
            </a:r>
            <a:r>
              <a:rPr lang="en-US" sz="900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Arial"/>
              </a:rPr>
              <a:t>2010; 53:8468-8484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78023" y="1064478"/>
            <a:ext cx="5464172" cy="3844936"/>
            <a:chOff x="282575" y="1379220"/>
            <a:chExt cx="5464172" cy="3844936"/>
          </a:xfrm>
        </p:grpSpPr>
        <p:sp>
          <p:nvSpPr>
            <p:cNvPr id="93" name="Flowchart: Connector 92"/>
            <p:cNvSpPr/>
            <p:nvPr/>
          </p:nvSpPr>
          <p:spPr bwMode="auto">
            <a:xfrm>
              <a:off x="5489733" y="3715654"/>
              <a:ext cx="257014" cy="537361"/>
            </a:xfrm>
            <a:prstGeom prst="flowChartConnector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none" lIns="90471" tIns="44442" rIns="90471" bIns="44442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sz="200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999744" y="3416531"/>
              <a:ext cx="4145280" cy="1683361"/>
            </a:xfrm>
            <a:custGeom>
              <a:avLst/>
              <a:gdLst>
                <a:gd name="connsiteX0" fmla="*/ 0 w 5404513"/>
                <a:gd name="connsiteY0" fmla="*/ 655093 h 4121624"/>
                <a:gd name="connsiteX1" fmla="*/ 491319 w 5404513"/>
                <a:gd name="connsiteY1" fmla="*/ 368490 h 4121624"/>
                <a:gd name="connsiteX2" fmla="*/ 1119116 w 5404513"/>
                <a:gd name="connsiteY2" fmla="*/ 177421 h 4121624"/>
                <a:gd name="connsiteX3" fmla="*/ 1978925 w 5404513"/>
                <a:gd name="connsiteY3" fmla="*/ 27296 h 4121624"/>
                <a:gd name="connsiteX4" fmla="*/ 2906973 w 5404513"/>
                <a:gd name="connsiteY4" fmla="*/ 0 h 4121624"/>
                <a:gd name="connsiteX5" fmla="*/ 3616657 w 5404513"/>
                <a:gd name="connsiteY5" fmla="*/ 27296 h 4121624"/>
                <a:gd name="connsiteX6" fmla="*/ 4749421 w 5404513"/>
                <a:gd name="connsiteY6" fmla="*/ 245660 h 4121624"/>
                <a:gd name="connsiteX7" fmla="*/ 5404513 w 5404513"/>
                <a:gd name="connsiteY7" fmla="*/ 532263 h 4121624"/>
                <a:gd name="connsiteX8" fmla="*/ 5390866 w 5404513"/>
                <a:gd name="connsiteY8" fmla="*/ 4121624 h 4121624"/>
                <a:gd name="connsiteX9" fmla="*/ 13648 w 5404513"/>
                <a:gd name="connsiteY9" fmla="*/ 4107976 h 4121624"/>
                <a:gd name="connsiteX10" fmla="*/ 0 w 5404513"/>
                <a:gd name="connsiteY10" fmla="*/ 655093 h 412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04513" h="4121624">
                  <a:moveTo>
                    <a:pt x="0" y="655093"/>
                  </a:moveTo>
                  <a:lnTo>
                    <a:pt x="491319" y="368490"/>
                  </a:lnTo>
                  <a:lnTo>
                    <a:pt x="1119116" y="177421"/>
                  </a:lnTo>
                  <a:lnTo>
                    <a:pt x="1978925" y="27296"/>
                  </a:lnTo>
                  <a:lnTo>
                    <a:pt x="2906973" y="0"/>
                  </a:lnTo>
                  <a:lnTo>
                    <a:pt x="3616657" y="27296"/>
                  </a:lnTo>
                  <a:lnTo>
                    <a:pt x="4749421" y="245660"/>
                  </a:lnTo>
                  <a:lnTo>
                    <a:pt x="5404513" y="532263"/>
                  </a:lnTo>
                  <a:lnTo>
                    <a:pt x="5390866" y="4121624"/>
                  </a:lnTo>
                  <a:lnTo>
                    <a:pt x="13648" y="4107976"/>
                  </a:lnTo>
                  <a:cubicBezTo>
                    <a:pt x="9099" y="2947916"/>
                    <a:pt x="4549" y="1787857"/>
                    <a:pt x="0" y="655093"/>
                  </a:cubicBezTo>
                  <a:close/>
                </a:path>
              </a:pathLst>
            </a:custGeom>
            <a:solidFill>
              <a:srgbClr val="7BD7E3">
                <a:lumMod val="20000"/>
                <a:lumOff val="8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Block Arc 97"/>
            <p:cNvSpPr/>
            <p:nvPr/>
          </p:nvSpPr>
          <p:spPr bwMode="auto">
            <a:xfrm>
              <a:off x="427701" y="3356428"/>
              <a:ext cx="5049520" cy="1867728"/>
            </a:xfrm>
            <a:prstGeom prst="blockArc">
              <a:avLst>
                <a:gd name="adj1" fmla="val 11758634"/>
                <a:gd name="adj2" fmla="val 20943635"/>
                <a:gd name="adj3" fmla="val 0"/>
              </a:avLst>
            </a:prstGeom>
            <a:solidFill>
              <a:srgbClr val="969696">
                <a:lumMod val="20000"/>
                <a:lumOff val="80000"/>
              </a:srgbClr>
            </a:solidFill>
            <a:ln w="127000" cap="flat" cmpd="sng" algn="ctr">
              <a:solidFill>
                <a:srgbClr val="969696">
                  <a:lumMod val="40000"/>
                  <a:lumOff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5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99" name="TextBox 67"/>
            <p:cNvSpPr txBox="1">
              <a:spLocks noChangeArrowheads="1"/>
            </p:cNvSpPr>
            <p:nvPr/>
          </p:nvSpPr>
          <p:spPr bwMode="auto">
            <a:xfrm>
              <a:off x="2532210" y="4726745"/>
              <a:ext cx="19206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Intracellular</a:t>
              </a:r>
            </a:p>
          </p:txBody>
        </p:sp>
        <p:sp>
          <p:nvSpPr>
            <p:cNvPr id="100" name="Teardrop 99"/>
            <p:cNvSpPr>
              <a:spLocks noChangeAspect="1"/>
            </p:cNvSpPr>
            <p:nvPr/>
          </p:nvSpPr>
          <p:spPr bwMode="auto">
            <a:xfrm rot="8265281">
              <a:off x="3796232" y="2144906"/>
              <a:ext cx="482796" cy="432792"/>
            </a:xfrm>
            <a:prstGeom prst="teardrop">
              <a:avLst/>
            </a:prstGeom>
            <a:solidFill>
              <a:srgbClr val="E6DB5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reeform 100"/>
            <p:cNvSpPr>
              <a:spLocks noChangeAspect="1"/>
            </p:cNvSpPr>
            <p:nvPr/>
          </p:nvSpPr>
          <p:spPr>
            <a:xfrm rot="238096" flipH="1">
              <a:off x="4087253" y="3568291"/>
              <a:ext cx="498826" cy="893825"/>
            </a:xfrm>
            <a:custGeom>
              <a:avLst/>
              <a:gdLst>
                <a:gd name="connsiteX0" fmla="*/ 6350 w 300037"/>
                <a:gd name="connsiteY0" fmla="*/ 325438 h 620712"/>
                <a:gd name="connsiteX1" fmla="*/ 49212 w 300037"/>
                <a:gd name="connsiteY1" fmla="*/ 201613 h 620712"/>
                <a:gd name="connsiteX2" fmla="*/ 106362 w 300037"/>
                <a:gd name="connsiteY2" fmla="*/ 120650 h 620712"/>
                <a:gd name="connsiteX3" fmla="*/ 177800 w 300037"/>
                <a:gd name="connsiteY3" fmla="*/ 53975 h 620712"/>
                <a:gd name="connsiteX4" fmla="*/ 249237 w 300037"/>
                <a:gd name="connsiteY4" fmla="*/ 15875 h 620712"/>
                <a:gd name="connsiteX5" fmla="*/ 277812 w 300037"/>
                <a:gd name="connsiteY5" fmla="*/ 6350 h 620712"/>
                <a:gd name="connsiteX6" fmla="*/ 296862 w 300037"/>
                <a:gd name="connsiteY6" fmla="*/ 25400 h 620712"/>
                <a:gd name="connsiteX7" fmla="*/ 296862 w 300037"/>
                <a:gd name="connsiteY7" fmla="*/ 158750 h 620712"/>
                <a:gd name="connsiteX8" fmla="*/ 287337 w 300037"/>
                <a:gd name="connsiteY8" fmla="*/ 458788 h 620712"/>
                <a:gd name="connsiteX9" fmla="*/ 282575 w 300037"/>
                <a:gd name="connsiteY9" fmla="*/ 587375 h 620712"/>
                <a:gd name="connsiteX10" fmla="*/ 268287 w 300037"/>
                <a:gd name="connsiteY10" fmla="*/ 615950 h 620712"/>
                <a:gd name="connsiteX11" fmla="*/ 230187 w 300037"/>
                <a:gd name="connsiteY11" fmla="*/ 615950 h 620712"/>
                <a:gd name="connsiteX12" fmla="*/ 211137 w 300037"/>
                <a:gd name="connsiteY12" fmla="*/ 601663 h 620712"/>
                <a:gd name="connsiteX13" fmla="*/ 173037 w 300037"/>
                <a:gd name="connsiteY13" fmla="*/ 568325 h 620712"/>
                <a:gd name="connsiteX14" fmla="*/ 130175 w 300037"/>
                <a:gd name="connsiteY14" fmla="*/ 506413 h 620712"/>
                <a:gd name="connsiteX15" fmla="*/ 115887 w 300037"/>
                <a:gd name="connsiteY15" fmla="*/ 463550 h 620712"/>
                <a:gd name="connsiteX16" fmla="*/ 106362 w 300037"/>
                <a:gd name="connsiteY16" fmla="*/ 434975 h 620712"/>
                <a:gd name="connsiteX17" fmla="*/ 92075 w 300037"/>
                <a:gd name="connsiteY17" fmla="*/ 430213 h 620712"/>
                <a:gd name="connsiteX18" fmla="*/ 68262 w 300037"/>
                <a:gd name="connsiteY18" fmla="*/ 425450 h 620712"/>
                <a:gd name="connsiteX19" fmla="*/ 34925 w 300037"/>
                <a:gd name="connsiteY19" fmla="*/ 415925 h 620712"/>
                <a:gd name="connsiteX20" fmla="*/ 11112 w 300037"/>
                <a:gd name="connsiteY20" fmla="*/ 387350 h 620712"/>
                <a:gd name="connsiteX21" fmla="*/ 6350 w 300037"/>
                <a:gd name="connsiteY21" fmla="*/ 325438 h 62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0037" h="620712">
                  <a:moveTo>
                    <a:pt x="6350" y="325438"/>
                  </a:moveTo>
                  <a:cubicBezTo>
                    <a:pt x="12700" y="294482"/>
                    <a:pt x="32543" y="235744"/>
                    <a:pt x="49212" y="201613"/>
                  </a:cubicBezTo>
                  <a:cubicBezTo>
                    <a:pt x="65881" y="167482"/>
                    <a:pt x="84931" y="145256"/>
                    <a:pt x="106362" y="120650"/>
                  </a:cubicBezTo>
                  <a:cubicBezTo>
                    <a:pt x="127793" y="96044"/>
                    <a:pt x="153988" y="71437"/>
                    <a:pt x="177800" y="53975"/>
                  </a:cubicBezTo>
                  <a:cubicBezTo>
                    <a:pt x="201612" y="36513"/>
                    <a:pt x="232568" y="23812"/>
                    <a:pt x="249237" y="15875"/>
                  </a:cubicBezTo>
                  <a:cubicBezTo>
                    <a:pt x="265906" y="7938"/>
                    <a:pt x="269874" y="4762"/>
                    <a:pt x="277812" y="6350"/>
                  </a:cubicBezTo>
                  <a:cubicBezTo>
                    <a:pt x="285750" y="7938"/>
                    <a:pt x="293687" y="0"/>
                    <a:pt x="296862" y="25400"/>
                  </a:cubicBezTo>
                  <a:cubicBezTo>
                    <a:pt x="300037" y="50800"/>
                    <a:pt x="298450" y="86519"/>
                    <a:pt x="296862" y="158750"/>
                  </a:cubicBezTo>
                  <a:cubicBezTo>
                    <a:pt x="295275" y="230981"/>
                    <a:pt x="289718" y="387351"/>
                    <a:pt x="287337" y="458788"/>
                  </a:cubicBezTo>
                  <a:cubicBezTo>
                    <a:pt x="284956" y="530225"/>
                    <a:pt x="285750" y="561181"/>
                    <a:pt x="282575" y="587375"/>
                  </a:cubicBezTo>
                  <a:cubicBezTo>
                    <a:pt x="279400" y="613569"/>
                    <a:pt x="277018" y="611188"/>
                    <a:pt x="268287" y="615950"/>
                  </a:cubicBezTo>
                  <a:cubicBezTo>
                    <a:pt x="259556" y="620712"/>
                    <a:pt x="239712" y="618331"/>
                    <a:pt x="230187" y="615950"/>
                  </a:cubicBezTo>
                  <a:cubicBezTo>
                    <a:pt x="220662" y="613569"/>
                    <a:pt x="220662" y="609600"/>
                    <a:pt x="211137" y="601663"/>
                  </a:cubicBezTo>
                  <a:cubicBezTo>
                    <a:pt x="201612" y="593726"/>
                    <a:pt x="186531" y="584200"/>
                    <a:pt x="173037" y="568325"/>
                  </a:cubicBezTo>
                  <a:cubicBezTo>
                    <a:pt x="159543" y="552450"/>
                    <a:pt x="139700" y="523876"/>
                    <a:pt x="130175" y="506413"/>
                  </a:cubicBezTo>
                  <a:cubicBezTo>
                    <a:pt x="120650" y="488951"/>
                    <a:pt x="115887" y="463550"/>
                    <a:pt x="115887" y="463550"/>
                  </a:cubicBezTo>
                  <a:cubicBezTo>
                    <a:pt x="111918" y="451644"/>
                    <a:pt x="110331" y="440531"/>
                    <a:pt x="106362" y="434975"/>
                  </a:cubicBezTo>
                  <a:cubicBezTo>
                    <a:pt x="102393" y="429419"/>
                    <a:pt x="98425" y="431801"/>
                    <a:pt x="92075" y="430213"/>
                  </a:cubicBezTo>
                  <a:cubicBezTo>
                    <a:pt x="85725" y="428626"/>
                    <a:pt x="77787" y="427831"/>
                    <a:pt x="68262" y="425450"/>
                  </a:cubicBezTo>
                  <a:cubicBezTo>
                    <a:pt x="58737" y="423069"/>
                    <a:pt x="44450" y="422275"/>
                    <a:pt x="34925" y="415925"/>
                  </a:cubicBezTo>
                  <a:cubicBezTo>
                    <a:pt x="25400" y="409575"/>
                    <a:pt x="15081" y="396081"/>
                    <a:pt x="11112" y="387350"/>
                  </a:cubicBezTo>
                  <a:cubicBezTo>
                    <a:pt x="7143" y="378619"/>
                    <a:pt x="0" y="356394"/>
                    <a:pt x="6350" y="325438"/>
                  </a:cubicBezTo>
                  <a:close/>
                </a:path>
              </a:pathLst>
            </a:cu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06916" y="3796728"/>
              <a:ext cx="707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latin typeface="Arial"/>
                </a:rPr>
                <a:t>JAK1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626023" y="2454203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600" dirty="0">
                  <a:solidFill>
                    <a:prstClr val="white"/>
                  </a:solidFill>
                  <a:latin typeface="Cambria"/>
                </a:rPr>
                <a:t>γ</a:t>
              </a:r>
              <a:r>
                <a:rPr lang="en-US" sz="1600" dirty="0">
                  <a:solidFill>
                    <a:prstClr val="white"/>
                  </a:solidFill>
                  <a:latin typeface="Cambria"/>
                </a:rPr>
                <a:t>c</a:t>
              </a:r>
              <a:endParaRPr lang="en-US" sz="16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506878" y="1618550"/>
              <a:ext cx="9813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Arial"/>
                </a:rPr>
                <a:t>Cytokine</a:t>
              </a:r>
              <a:endParaRPr lang="en-US" sz="1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5" name="Freeform 104"/>
            <p:cNvSpPr>
              <a:spLocks noChangeAspect="1"/>
            </p:cNvSpPr>
            <p:nvPr/>
          </p:nvSpPr>
          <p:spPr>
            <a:xfrm rot="21361904">
              <a:off x="3476541" y="3540163"/>
              <a:ext cx="498826" cy="893825"/>
            </a:xfrm>
            <a:custGeom>
              <a:avLst/>
              <a:gdLst>
                <a:gd name="connsiteX0" fmla="*/ 6350 w 300037"/>
                <a:gd name="connsiteY0" fmla="*/ 325438 h 620712"/>
                <a:gd name="connsiteX1" fmla="*/ 49212 w 300037"/>
                <a:gd name="connsiteY1" fmla="*/ 201613 h 620712"/>
                <a:gd name="connsiteX2" fmla="*/ 106362 w 300037"/>
                <a:gd name="connsiteY2" fmla="*/ 120650 h 620712"/>
                <a:gd name="connsiteX3" fmla="*/ 177800 w 300037"/>
                <a:gd name="connsiteY3" fmla="*/ 53975 h 620712"/>
                <a:gd name="connsiteX4" fmla="*/ 249237 w 300037"/>
                <a:gd name="connsiteY4" fmla="*/ 15875 h 620712"/>
                <a:gd name="connsiteX5" fmla="*/ 277812 w 300037"/>
                <a:gd name="connsiteY5" fmla="*/ 6350 h 620712"/>
                <a:gd name="connsiteX6" fmla="*/ 296862 w 300037"/>
                <a:gd name="connsiteY6" fmla="*/ 25400 h 620712"/>
                <a:gd name="connsiteX7" fmla="*/ 296862 w 300037"/>
                <a:gd name="connsiteY7" fmla="*/ 158750 h 620712"/>
                <a:gd name="connsiteX8" fmla="*/ 287337 w 300037"/>
                <a:gd name="connsiteY8" fmla="*/ 458788 h 620712"/>
                <a:gd name="connsiteX9" fmla="*/ 282575 w 300037"/>
                <a:gd name="connsiteY9" fmla="*/ 587375 h 620712"/>
                <a:gd name="connsiteX10" fmla="*/ 268287 w 300037"/>
                <a:gd name="connsiteY10" fmla="*/ 615950 h 620712"/>
                <a:gd name="connsiteX11" fmla="*/ 230187 w 300037"/>
                <a:gd name="connsiteY11" fmla="*/ 615950 h 620712"/>
                <a:gd name="connsiteX12" fmla="*/ 211137 w 300037"/>
                <a:gd name="connsiteY12" fmla="*/ 601663 h 620712"/>
                <a:gd name="connsiteX13" fmla="*/ 173037 w 300037"/>
                <a:gd name="connsiteY13" fmla="*/ 568325 h 620712"/>
                <a:gd name="connsiteX14" fmla="*/ 130175 w 300037"/>
                <a:gd name="connsiteY14" fmla="*/ 506413 h 620712"/>
                <a:gd name="connsiteX15" fmla="*/ 115887 w 300037"/>
                <a:gd name="connsiteY15" fmla="*/ 463550 h 620712"/>
                <a:gd name="connsiteX16" fmla="*/ 106362 w 300037"/>
                <a:gd name="connsiteY16" fmla="*/ 434975 h 620712"/>
                <a:gd name="connsiteX17" fmla="*/ 92075 w 300037"/>
                <a:gd name="connsiteY17" fmla="*/ 430213 h 620712"/>
                <a:gd name="connsiteX18" fmla="*/ 68262 w 300037"/>
                <a:gd name="connsiteY18" fmla="*/ 425450 h 620712"/>
                <a:gd name="connsiteX19" fmla="*/ 34925 w 300037"/>
                <a:gd name="connsiteY19" fmla="*/ 415925 h 620712"/>
                <a:gd name="connsiteX20" fmla="*/ 11112 w 300037"/>
                <a:gd name="connsiteY20" fmla="*/ 387350 h 620712"/>
                <a:gd name="connsiteX21" fmla="*/ 6350 w 300037"/>
                <a:gd name="connsiteY21" fmla="*/ 325438 h 62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0037" h="620712">
                  <a:moveTo>
                    <a:pt x="6350" y="325438"/>
                  </a:moveTo>
                  <a:cubicBezTo>
                    <a:pt x="12700" y="294482"/>
                    <a:pt x="32543" y="235744"/>
                    <a:pt x="49212" y="201613"/>
                  </a:cubicBezTo>
                  <a:cubicBezTo>
                    <a:pt x="65881" y="167482"/>
                    <a:pt x="84931" y="145256"/>
                    <a:pt x="106362" y="120650"/>
                  </a:cubicBezTo>
                  <a:cubicBezTo>
                    <a:pt x="127793" y="96044"/>
                    <a:pt x="153988" y="71437"/>
                    <a:pt x="177800" y="53975"/>
                  </a:cubicBezTo>
                  <a:cubicBezTo>
                    <a:pt x="201612" y="36513"/>
                    <a:pt x="232568" y="23812"/>
                    <a:pt x="249237" y="15875"/>
                  </a:cubicBezTo>
                  <a:cubicBezTo>
                    <a:pt x="265906" y="7938"/>
                    <a:pt x="269874" y="4762"/>
                    <a:pt x="277812" y="6350"/>
                  </a:cubicBezTo>
                  <a:cubicBezTo>
                    <a:pt x="285750" y="7938"/>
                    <a:pt x="293687" y="0"/>
                    <a:pt x="296862" y="25400"/>
                  </a:cubicBezTo>
                  <a:cubicBezTo>
                    <a:pt x="300037" y="50800"/>
                    <a:pt x="298450" y="86519"/>
                    <a:pt x="296862" y="158750"/>
                  </a:cubicBezTo>
                  <a:cubicBezTo>
                    <a:pt x="295275" y="230981"/>
                    <a:pt x="289718" y="387351"/>
                    <a:pt x="287337" y="458788"/>
                  </a:cubicBezTo>
                  <a:cubicBezTo>
                    <a:pt x="284956" y="530225"/>
                    <a:pt x="285750" y="561181"/>
                    <a:pt x="282575" y="587375"/>
                  </a:cubicBezTo>
                  <a:cubicBezTo>
                    <a:pt x="279400" y="613569"/>
                    <a:pt x="277018" y="611188"/>
                    <a:pt x="268287" y="615950"/>
                  </a:cubicBezTo>
                  <a:cubicBezTo>
                    <a:pt x="259556" y="620712"/>
                    <a:pt x="239712" y="618331"/>
                    <a:pt x="230187" y="615950"/>
                  </a:cubicBezTo>
                  <a:cubicBezTo>
                    <a:pt x="220662" y="613569"/>
                    <a:pt x="220662" y="609600"/>
                    <a:pt x="211137" y="601663"/>
                  </a:cubicBezTo>
                  <a:cubicBezTo>
                    <a:pt x="201612" y="593726"/>
                    <a:pt x="186531" y="584200"/>
                    <a:pt x="173037" y="568325"/>
                  </a:cubicBezTo>
                  <a:cubicBezTo>
                    <a:pt x="159543" y="552450"/>
                    <a:pt x="139700" y="523876"/>
                    <a:pt x="130175" y="506413"/>
                  </a:cubicBezTo>
                  <a:cubicBezTo>
                    <a:pt x="120650" y="488951"/>
                    <a:pt x="115887" y="463550"/>
                    <a:pt x="115887" y="463550"/>
                  </a:cubicBezTo>
                  <a:cubicBezTo>
                    <a:pt x="111918" y="451644"/>
                    <a:pt x="110331" y="440531"/>
                    <a:pt x="106362" y="434975"/>
                  </a:cubicBezTo>
                  <a:cubicBezTo>
                    <a:pt x="102393" y="429419"/>
                    <a:pt x="98425" y="431801"/>
                    <a:pt x="92075" y="430213"/>
                  </a:cubicBezTo>
                  <a:cubicBezTo>
                    <a:pt x="85725" y="428626"/>
                    <a:pt x="77787" y="427831"/>
                    <a:pt x="68262" y="425450"/>
                  </a:cubicBezTo>
                  <a:cubicBezTo>
                    <a:pt x="58737" y="423069"/>
                    <a:pt x="44450" y="422275"/>
                    <a:pt x="34925" y="415925"/>
                  </a:cubicBezTo>
                  <a:cubicBezTo>
                    <a:pt x="25400" y="409575"/>
                    <a:pt x="15081" y="396081"/>
                    <a:pt x="11112" y="387350"/>
                  </a:cubicBezTo>
                  <a:cubicBezTo>
                    <a:pt x="7143" y="378619"/>
                    <a:pt x="0" y="356394"/>
                    <a:pt x="6350" y="325438"/>
                  </a:cubicBezTo>
                  <a:close/>
                </a:path>
              </a:pathLst>
            </a:cu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839070" y="3712322"/>
              <a:ext cx="707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latin typeface="Arial"/>
                </a:rPr>
                <a:t>JAK3</a:t>
              </a:r>
            </a:p>
          </p:txBody>
        </p:sp>
        <p:sp>
          <p:nvSpPr>
            <p:cNvPr id="107" name="Curved Down Arrow 106"/>
            <p:cNvSpPr/>
            <p:nvPr/>
          </p:nvSpPr>
          <p:spPr bwMode="auto">
            <a:xfrm rot="2492260">
              <a:off x="1850253" y="2653696"/>
              <a:ext cx="1954340" cy="382140"/>
            </a:xfrm>
            <a:prstGeom prst="curvedDownArrow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0471" tIns="44442" rIns="90471" bIns="44442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8" name="Flowchart: Connector 107"/>
            <p:cNvSpPr/>
            <p:nvPr/>
          </p:nvSpPr>
          <p:spPr bwMode="auto">
            <a:xfrm>
              <a:off x="5489733" y="3715654"/>
              <a:ext cx="257014" cy="537361"/>
            </a:xfrm>
            <a:prstGeom prst="flowChartConnector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none" lIns="90471" tIns="44442" rIns="90471" bIns="44442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sz="200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9" name="Multiply 108"/>
            <p:cNvSpPr/>
            <p:nvPr/>
          </p:nvSpPr>
          <p:spPr bwMode="auto">
            <a:xfrm>
              <a:off x="4160672" y="4468385"/>
              <a:ext cx="244641" cy="692582"/>
            </a:xfrm>
            <a:prstGeom prst="mathMultiply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none" lIns="90471" tIns="44442" rIns="90471" bIns="44442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sz="2000" b="1">
                <a:solidFill>
                  <a:prstClr val="black"/>
                </a:solidFill>
                <a:latin typeface="Arial"/>
              </a:endParaRPr>
            </a:p>
          </p:txBody>
        </p:sp>
        <p:graphicFrame>
          <p:nvGraphicFramePr>
            <p:cNvPr id="1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2246012"/>
                </p:ext>
              </p:extLst>
            </p:nvPr>
          </p:nvGraphicFramePr>
          <p:xfrm>
            <a:off x="282575" y="1379220"/>
            <a:ext cx="1889125" cy="2042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name="CS ChemDraw Drawing" r:id="rId5" imgW="639360" imgH="575640" progId="">
                    <p:embed/>
                  </p:oleObj>
                </mc:Choice>
                <mc:Fallback>
                  <p:oleObj name="CS ChemDraw Drawing" r:id="rId5" imgW="639360" imgH="575640" progId="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75" y="1379220"/>
                          <a:ext cx="1889125" cy="2042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" name="TextBox 110"/>
            <p:cNvSpPr txBox="1"/>
            <p:nvPr/>
          </p:nvSpPr>
          <p:spPr>
            <a:xfrm>
              <a:off x="2471832" y="2376850"/>
              <a:ext cx="1023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453662" y="151931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Arial"/>
                </a:rPr>
                <a:t>tofacitinib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429524" y="2663897"/>
              <a:ext cx="981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Arial"/>
                </a:rPr>
                <a:t>Cytokine</a:t>
              </a:r>
            </a:p>
            <a:p>
              <a:pPr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Arial"/>
                </a:rPr>
                <a:t>receptor</a:t>
              </a:r>
            </a:p>
          </p:txBody>
        </p:sp>
        <p:sp>
          <p:nvSpPr>
            <p:cNvPr id="114" name="Freeform 113"/>
            <p:cNvSpPr/>
            <p:nvPr/>
          </p:nvSpPr>
          <p:spPr bwMode="auto">
            <a:xfrm rot="5400000" flipV="1">
              <a:off x="2927924" y="3454595"/>
              <a:ext cx="1803678" cy="371617"/>
            </a:xfrm>
            <a:custGeom>
              <a:avLst/>
              <a:gdLst>
                <a:gd name="connsiteX0" fmla="*/ 161925 w 521494"/>
                <a:gd name="connsiteY0" fmla="*/ 115219 h 120253"/>
                <a:gd name="connsiteX1" fmla="*/ 161925 w 521494"/>
                <a:gd name="connsiteY1" fmla="*/ 115219 h 120253"/>
                <a:gd name="connsiteX2" fmla="*/ 140494 w 521494"/>
                <a:gd name="connsiteY2" fmla="*/ 110456 h 120253"/>
                <a:gd name="connsiteX3" fmla="*/ 128588 w 521494"/>
                <a:gd name="connsiteY3" fmla="*/ 108075 h 120253"/>
                <a:gd name="connsiteX4" fmla="*/ 97631 w 521494"/>
                <a:gd name="connsiteY4" fmla="*/ 110456 h 120253"/>
                <a:gd name="connsiteX5" fmla="*/ 71438 w 521494"/>
                <a:gd name="connsiteY5" fmla="*/ 112837 h 120253"/>
                <a:gd name="connsiteX6" fmla="*/ 66675 w 521494"/>
                <a:gd name="connsiteY6" fmla="*/ 105694 h 120253"/>
                <a:gd name="connsiteX7" fmla="*/ 59531 w 521494"/>
                <a:gd name="connsiteY7" fmla="*/ 100931 h 120253"/>
                <a:gd name="connsiteX8" fmla="*/ 47625 w 521494"/>
                <a:gd name="connsiteY8" fmla="*/ 84262 h 120253"/>
                <a:gd name="connsiteX9" fmla="*/ 45244 w 521494"/>
                <a:gd name="connsiteY9" fmla="*/ 77119 h 120253"/>
                <a:gd name="connsiteX10" fmla="*/ 42863 w 521494"/>
                <a:gd name="connsiteY10" fmla="*/ 43781 h 120253"/>
                <a:gd name="connsiteX11" fmla="*/ 35719 w 521494"/>
                <a:gd name="connsiteY11" fmla="*/ 36637 h 120253"/>
                <a:gd name="connsiteX12" fmla="*/ 30956 w 521494"/>
                <a:gd name="connsiteY12" fmla="*/ 29494 h 120253"/>
                <a:gd name="connsiteX13" fmla="*/ 0 w 521494"/>
                <a:gd name="connsiteY13" fmla="*/ 19969 h 120253"/>
                <a:gd name="connsiteX14" fmla="*/ 2381 w 521494"/>
                <a:gd name="connsiteY14" fmla="*/ 10444 h 120253"/>
                <a:gd name="connsiteX15" fmla="*/ 9525 w 521494"/>
                <a:gd name="connsiteY15" fmla="*/ 8062 h 120253"/>
                <a:gd name="connsiteX16" fmla="*/ 35719 w 521494"/>
                <a:gd name="connsiteY16" fmla="*/ 919 h 120253"/>
                <a:gd name="connsiteX17" fmla="*/ 107156 w 521494"/>
                <a:gd name="connsiteY17" fmla="*/ 3300 h 120253"/>
                <a:gd name="connsiteX18" fmla="*/ 121444 w 521494"/>
                <a:gd name="connsiteY18" fmla="*/ 12825 h 120253"/>
                <a:gd name="connsiteX19" fmla="*/ 126206 w 521494"/>
                <a:gd name="connsiteY19" fmla="*/ 19969 h 120253"/>
                <a:gd name="connsiteX20" fmla="*/ 133350 w 521494"/>
                <a:gd name="connsiteY20" fmla="*/ 34256 h 120253"/>
                <a:gd name="connsiteX21" fmla="*/ 140494 w 521494"/>
                <a:gd name="connsiteY21" fmla="*/ 39019 h 120253"/>
                <a:gd name="connsiteX22" fmla="*/ 142875 w 521494"/>
                <a:gd name="connsiteY22" fmla="*/ 46162 h 120253"/>
                <a:gd name="connsiteX23" fmla="*/ 157163 w 521494"/>
                <a:gd name="connsiteY23" fmla="*/ 58069 h 120253"/>
                <a:gd name="connsiteX24" fmla="*/ 164306 w 521494"/>
                <a:gd name="connsiteY24" fmla="*/ 60450 h 120253"/>
                <a:gd name="connsiteX25" fmla="*/ 185738 w 521494"/>
                <a:gd name="connsiteY25" fmla="*/ 72356 h 120253"/>
                <a:gd name="connsiteX26" fmla="*/ 488156 w 521494"/>
                <a:gd name="connsiteY26" fmla="*/ 74737 h 120253"/>
                <a:gd name="connsiteX27" fmla="*/ 495300 w 521494"/>
                <a:gd name="connsiteY27" fmla="*/ 79500 h 120253"/>
                <a:gd name="connsiteX28" fmla="*/ 502444 w 521494"/>
                <a:gd name="connsiteY28" fmla="*/ 81881 h 120253"/>
                <a:gd name="connsiteX29" fmla="*/ 504825 w 521494"/>
                <a:gd name="connsiteY29" fmla="*/ 89025 h 120253"/>
                <a:gd name="connsiteX30" fmla="*/ 519113 w 521494"/>
                <a:gd name="connsiteY30" fmla="*/ 98550 h 120253"/>
                <a:gd name="connsiteX31" fmla="*/ 521494 w 521494"/>
                <a:gd name="connsiteY31" fmla="*/ 105694 h 120253"/>
                <a:gd name="connsiteX32" fmla="*/ 514350 w 521494"/>
                <a:gd name="connsiteY32" fmla="*/ 119981 h 120253"/>
                <a:gd name="connsiteX33" fmla="*/ 500063 w 521494"/>
                <a:gd name="connsiteY33" fmla="*/ 117600 h 120253"/>
                <a:gd name="connsiteX34" fmla="*/ 492919 w 521494"/>
                <a:gd name="connsiteY34" fmla="*/ 112837 h 120253"/>
                <a:gd name="connsiteX35" fmla="*/ 452438 w 521494"/>
                <a:gd name="connsiteY35" fmla="*/ 115219 h 120253"/>
                <a:gd name="connsiteX36" fmla="*/ 419100 w 521494"/>
                <a:gd name="connsiteY36" fmla="*/ 112837 h 120253"/>
                <a:gd name="connsiteX37" fmla="*/ 259556 w 521494"/>
                <a:gd name="connsiteY37" fmla="*/ 108075 h 120253"/>
                <a:gd name="connsiteX38" fmla="*/ 223838 w 521494"/>
                <a:gd name="connsiteY38" fmla="*/ 110456 h 120253"/>
                <a:gd name="connsiteX39" fmla="*/ 209550 w 521494"/>
                <a:gd name="connsiteY39" fmla="*/ 115219 h 120253"/>
                <a:gd name="connsiteX40" fmla="*/ 183356 w 521494"/>
                <a:gd name="connsiteY40" fmla="*/ 110456 h 120253"/>
                <a:gd name="connsiteX41" fmla="*/ 164306 w 521494"/>
                <a:gd name="connsiteY41" fmla="*/ 105694 h 120253"/>
                <a:gd name="connsiteX42" fmla="*/ 161925 w 521494"/>
                <a:gd name="connsiteY42" fmla="*/ 115219 h 120253"/>
                <a:gd name="connsiteX0" fmla="*/ 164306 w 521494"/>
                <a:gd name="connsiteY0" fmla="*/ 105694 h 120253"/>
                <a:gd name="connsiteX1" fmla="*/ 161925 w 521494"/>
                <a:gd name="connsiteY1" fmla="*/ 115219 h 120253"/>
                <a:gd name="connsiteX2" fmla="*/ 140494 w 521494"/>
                <a:gd name="connsiteY2" fmla="*/ 110456 h 120253"/>
                <a:gd name="connsiteX3" fmla="*/ 128588 w 521494"/>
                <a:gd name="connsiteY3" fmla="*/ 108075 h 120253"/>
                <a:gd name="connsiteX4" fmla="*/ 97631 w 521494"/>
                <a:gd name="connsiteY4" fmla="*/ 110456 h 120253"/>
                <a:gd name="connsiteX5" fmla="*/ 71438 w 521494"/>
                <a:gd name="connsiteY5" fmla="*/ 112837 h 120253"/>
                <a:gd name="connsiteX6" fmla="*/ 66675 w 521494"/>
                <a:gd name="connsiteY6" fmla="*/ 105694 h 120253"/>
                <a:gd name="connsiteX7" fmla="*/ 59531 w 521494"/>
                <a:gd name="connsiteY7" fmla="*/ 100931 h 120253"/>
                <a:gd name="connsiteX8" fmla="*/ 47625 w 521494"/>
                <a:gd name="connsiteY8" fmla="*/ 84262 h 120253"/>
                <a:gd name="connsiteX9" fmla="*/ 45244 w 521494"/>
                <a:gd name="connsiteY9" fmla="*/ 77119 h 120253"/>
                <a:gd name="connsiteX10" fmla="*/ 42863 w 521494"/>
                <a:gd name="connsiteY10" fmla="*/ 43781 h 120253"/>
                <a:gd name="connsiteX11" fmla="*/ 35719 w 521494"/>
                <a:gd name="connsiteY11" fmla="*/ 36637 h 120253"/>
                <a:gd name="connsiteX12" fmla="*/ 30956 w 521494"/>
                <a:gd name="connsiteY12" fmla="*/ 29494 h 120253"/>
                <a:gd name="connsiteX13" fmla="*/ 0 w 521494"/>
                <a:gd name="connsiteY13" fmla="*/ 19969 h 120253"/>
                <a:gd name="connsiteX14" fmla="*/ 2381 w 521494"/>
                <a:gd name="connsiteY14" fmla="*/ 10444 h 120253"/>
                <a:gd name="connsiteX15" fmla="*/ 9525 w 521494"/>
                <a:gd name="connsiteY15" fmla="*/ 8062 h 120253"/>
                <a:gd name="connsiteX16" fmla="*/ 35719 w 521494"/>
                <a:gd name="connsiteY16" fmla="*/ 919 h 120253"/>
                <a:gd name="connsiteX17" fmla="*/ 107156 w 521494"/>
                <a:gd name="connsiteY17" fmla="*/ 3300 h 120253"/>
                <a:gd name="connsiteX18" fmla="*/ 121444 w 521494"/>
                <a:gd name="connsiteY18" fmla="*/ 12825 h 120253"/>
                <a:gd name="connsiteX19" fmla="*/ 126206 w 521494"/>
                <a:gd name="connsiteY19" fmla="*/ 19969 h 120253"/>
                <a:gd name="connsiteX20" fmla="*/ 133350 w 521494"/>
                <a:gd name="connsiteY20" fmla="*/ 34256 h 120253"/>
                <a:gd name="connsiteX21" fmla="*/ 140494 w 521494"/>
                <a:gd name="connsiteY21" fmla="*/ 39019 h 120253"/>
                <a:gd name="connsiteX22" fmla="*/ 142875 w 521494"/>
                <a:gd name="connsiteY22" fmla="*/ 46162 h 120253"/>
                <a:gd name="connsiteX23" fmla="*/ 157163 w 521494"/>
                <a:gd name="connsiteY23" fmla="*/ 58069 h 120253"/>
                <a:gd name="connsiteX24" fmla="*/ 164306 w 521494"/>
                <a:gd name="connsiteY24" fmla="*/ 60450 h 120253"/>
                <a:gd name="connsiteX25" fmla="*/ 185738 w 521494"/>
                <a:gd name="connsiteY25" fmla="*/ 72356 h 120253"/>
                <a:gd name="connsiteX26" fmla="*/ 488156 w 521494"/>
                <a:gd name="connsiteY26" fmla="*/ 74737 h 120253"/>
                <a:gd name="connsiteX27" fmla="*/ 495300 w 521494"/>
                <a:gd name="connsiteY27" fmla="*/ 79500 h 120253"/>
                <a:gd name="connsiteX28" fmla="*/ 502444 w 521494"/>
                <a:gd name="connsiteY28" fmla="*/ 81881 h 120253"/>
                <a:gd name="connsiteX29" fmla="*/ 504825 w 521494"/>
                <a:gd name="connsiteY29" fmla="*/ 89025 h 120253"/>
                <a:gd name="connsiteX30" fmla="*/ 519113 w 521494"/>
                <a:gd name="connsiteY30" fmla="*/ 98550 h 120253"/>
                <a:gd name="connsiteX31" fmla="*/ 521494 w 521494"/>
                <a:gd name="connsiteY31" fmla="*/ 105694 h 120253"/>
                <a:gd name="connsiteX32" fmla="*/ 514350 w 521494"/>
                <a:gd name="connsiteY32" fmla="*/ 119981 h 120253"/>
                <a:gd name="connsiteX33" fmla="*/ 500063 w 521494"/>
                <a:gd name="connsiteY33" fmla="*/ 117600 h 120253"/>
                <a:gd name="connsiteX34" fmla="*/ 492919 w 521494"/>
                <a:gd name="connsiteY34" fmla="*/ 112837 h 120253"/>
                <a:gd name="connsiteX35" fmla="*/ 452438 w 521494"/>
                <a:gd name="connsiteY35" fmla="*/ 115219 h 120253"/>
                <a:gd name="connsiteX36" fmla="*/ 419100 w 521494"/>
                <a:gd name="connsiteY36" fmla="*/ 112837 h 120253"/>
                <a:gd name="connsiteX37" fmla="*/ 259556 w 521494"/>
                <a:gd name="connsiteY37" fmla="*/ 108075 h 120253"/>
                <a:gd name="connsiteX38" fmla="*/ 223838 w 521494"/>
                <a:gd name="connsiteY38" fmla="*/ 110456 h 120253"/>
                <a:gd name="connsiteX39" fmla="*/ 209550 w 521494"/>
                <a:gd name="connsiteY39" fmla="*/ 115219 h 120253"/>
                <a:gd name="connsiteX40" fmla="*/ 183356 w 521494"/>
                <a:gd name="connsiteY40" fmla="*/ 110456 h 120253"/>
                <a:gd name="connsiteX41" fmla="*/ 164306 w 521494"/>
                <a:gd name="connsiteY41" fmla="*/ 105694 h 120253"/>
                <a:gd name="connsiteX0" fmla="*/ 164306 w 521494"/>
                <a:gd name="connsiteY0" fmla="*/ 105694 h 120253"/>
                <a:gd name="connsiteX1" fmla="*/ 140494 w 521494"/>
                <a:gd name="connsiteY1" fmla="*/ 110456 h 120253"/>
                <a:gd name="connsiteX2" fmla="*/ 128588 w 521494"/>
                <a:gd name="connsiteY2" fmla="*/ 108075 h 120253"/>
                <a:gd name="connsiteX3" fmla="*/ 97631 w 521494"/>
                <a:gd name="connsiteY3" fmla="*/ 110456 h 120253"/>
                <a:gd name="connsiteX4" fmla="*/ 71438 w 521494"/>
                <a:gd name="connsiteY4" fmla="*/ 112837 h 120253"/>
                <a:gd name="connsiteX5" fmla="*/ 66675 w 521494"/>
                <a:gd name="connsiteY5" fmla="*/ 105694 h 120253"/>
                <a:gd name="connsiteX6" fmla="*/ 59531 w 521494"/>
                <a:gd name="connsiteY6" fmla="*/ 100931 h 120253"/>
                <a:gd name="connsiteX7" fmla="*/ 47625 w 521494"/>
                <a:gd name="connsiteY7" fmla="*/ 84262 h 120253"/>
                <a:gd name="connsiteX8" fmla="*/ 45244 w 521494"/>
                <a:gd name="connsiteY8" fmla="*/ 77119 h 120253"/>
                <a:gd name="connsiteX9" fmla="*/ 42863 w 521494"/>
                <a:gd name="connsiteY9" fmla="*/ 43781 h 120253"/>
                <a:gd name="connsiteX10" fmla="*/ 35719 w 521494"/>
                <a:gd name="connsiteY10" fmla="*/ 36637 h 120253"/>
                <a:gd name="connsiteX11" fmla="*/ 30956 w 521494"/>
                <a:gd name="connsiteY11" fmla="*/ 29494 h 120253"/>
                <a:gd name="connsiteX12" fmla="*/ 0 w 521494"/>
                <a:gd name="connsiteY12" fmla="*/ 19969 h 120253"/>
                <a:gd name="connsiteX13" fmla="*/ 2381 w 521494"/>
                <a:gd name="connsiteY13" fmla="*/ 10444 h 120253"/>
                <a:gd name="connsiteX14" fmla="*/ 9525 w 521494"/>
                <a:gd name="connsiteY14" fmla="*/ 8062 h 120253"/>
                <a:gd name="connsiteX15" fmla="*/ 35719 w 521494"/>
                <a:gd name="connsiteY15" fmla="*/ 919 h 120253"/>
                <a:gd name="connsiteX16" fmla="*/ 107156 w 521494"/>
                <a:gd name="connsiteY16" fmla="*/ 3300 h 120253"/>
                <a:gd name="connsiteX17" fmla="*/ 121444 w 521494"/>
                <a:gd name="connsiteY17" fmla="*/ 12825 h 120253"/>
                <a:gd name="connsiteX18" fmla="*/ 126206 w 521494"/>
                <a:gd name="connsiteY18" fmla="*/ 19969 h 120253"/>
                <a:gd name="connsiteX19" fmla="*/ 133350 w 521494"/>
                <a:gd name="connsiteY19" fmla="*/ 34256 h 120253"/>
                <a:gd name="connsiteX20" fmla="*/ 140494 w 521494"/>
                <a:gd name="connsiteY20" fmla="*/ 39019 h 120253"/>
                <a:gd name="connsiteX21" fmla="*/ 142875 w 521494"/>
                <a:gd name="connsiteY21" fmla="*/ 46162 h 120253"/>
                <a:gd name="connsiteX22" fmla="*/ 157163 w 521494"/>
                <a:gd name="connsiteY22" fmla="*/ 58069 h 120253"/>
                <a:gd name="connsiteX23" fmla="*/ 164306 w 521494"/>
                <a:gd name="connsiteY23" fmla="*/ 60450 h 120253"/>
                <a:gd name="connsiteX24" fmla="*/ 185738 w 521494"/>
                <a:gd name="connsiteY24" fmla="*/ 72356 h 120253"/>
                <a:gd name="connsiteX25" fmla="*/ 488156 w 521494"/>
                <a:gd name="connsiteY25" fmla="*/ 74737 h 120253"/>
                <a:gd name="connsiteX26" fmla="*/ 495300 w 521494"/>
                <a:gd name="connsiteY26" fmla="*/ 79500 h 120253"/>
                <a:gd name="connsiteX27" fmla="*/ 502444 w 521494"/>
                <a:gd name="connsiteY27" fmla="*/ 81881 h 120253"/>
                <a:gd name="connsiteX28" fmla="*/ 504825 w 521494"/>
                <a:gd name="connsiteY28" fmla="*/ 89025 h 120253"/>
                <a:gd name="connsiteX29" fmla="*/ 519113 w 521494"/>
                <a:gd name="connsiteY29" fmla="*/ 98550 h 120253"/>
                <a:gd name="connsiteX30" fmla="*/ 521494 w 521494"/>
                <a:gd name="connsiteY30" fmla="*/ 105694 h 120253"/>
                <a:gd name="connsiteX31" fmla="*/ 514350 w 521494"/>
                <a:gd name="connsiteY31" fmla="*/ 119981 h 120253"/>
                <a:gd name="connsiteX32" fmla="*/ 500063 w 521494"/>
                <a:gd name="connsiteY32" fmla="*/ 117600 h 120253"/>
                <a:gd name="connsiteX33" fmla="*/ 492919 w 521494"/>
                <a:gd name="connsiteY33" fmla="*/ 112837 h 120253"/>
                <a:gd name="connsiteX34" fmla="*/ 452438 w 521494"/>
                <a:gd name="connsiteY34" fmla="*/ 115219 h 120253"/>
                <a:gd name="connsiteX35" fmla="*/ 419100 w 521494"/>
                <a:gd name="connsiteY35" fmla="*/ 112837 h 120253"/>
                <a:gd name="connsiteX36" fmla="*/ 259556 w 521494"/>
                <a:gd name="connsiteY36" fmla="*/ 108075 h 120253"/>
                <a:gd name="connsiteX37" fmla="*/ 223838 w 521494"/>
                <a:gd name="connsiteY37" fmla="*/ 110456 h 120253"/>
                <a:gd name="connsiteX38" fmla="*/ 209550 w 521494"/>
                <a:gd name="connsiteY38" fmla="*/ 115219 h 120253"/>
                <a:gd name="connsiteX39" fmla="*/ 183356 w 521494"/>
                <a:gd name="connsiteY39" fmla="*/ 110456 h 120253"/>
                <a:gd name="connsiteX40" fmla="*/ 164306 w 521494"/>
                <a:gd name="connsiteY40" fmla="*/ 105694 h 120253"/>
                <a:gd name="connsiteX0" fmla="*/ 183356 w 521494"/>
                <a:gd name="connsiteY0" fmla="*/ 110456 h 120253"/>
                <a:gd name="connsiteX1" fmla="*/ 140494 w 521494"/>
                <a:gd name="connsiteY1" fmla="*/ 110456 h 120253"/>
                <a:gd name="connsiteX2" fmla="*/ 128588 w 521494"/>
                <a:gd name="connsiteY2" fmla="*/ 108075 h 120253"/>
                <a:gd name="connsiteX3" fmla="*/ 97631 w 521494"/>
                <a:gd name="connsiteY3" fmla="*/ 110456 h 120253"/>
                <a:gd name="connsiteX4" fmla="*/ 71438 w 521494"/>
                <a:gd name="connsiteY4" fmla="*/ 112837 h 120253"/>
                <a:gd name="connsiteX5" fmla="*/ 66675 w 521494"/>
                <a:gd name="connsiteY5" fmla="*/ 105694 h 120253"/>
                <a:gd name="connsiteX6" fmla="*/ 59531 w 521494"/>
                <a:gd name="connsiteY6" fmla="*/ 100931 h 120253"/>
                <a:gd name="connsiteX7" fmla="*/ 47625 w 521494"/>
                <a:gd name="connsiteY7" fmla="*/ 84262 h 120253"/>
                <a:gd name="connsiteX8" fmla="*/ 45244 w 521494"/>
                <a:gd name="connsiteY8" fmla="*/ 77119 h 120253"/>
                <a:gd name="connsiteX9" fmla="*/ 42863 w 521494"/>
                <a:gd name="connsiteY9" fmla="*/ 43781 h 120253"/>
                <a:gd name="connsiteX10" fmla="*/ 35719 w 521494"/>
                <a:gd name="connsiteY10" fmla="*/ 36637 h 120253"/>
                <a:gd name="connsiteX11" fmla="*/ 30956 w 521494"/>
                <a:gd name="connsiteY11" fmla="*/ 29494 h 120253"/>
                <a:gd name="connsiteX12" fmla="*/ 0 w 521494"/>
                <a:gd name="connsiteY12" fmla="*/ 19969 h 120253"/>
                <a:gd name="connsiteX13" fmla="*/ 2381 w 521494"/>
                <a:gd name="connsiteY13" fmla="*/ 10444 h 120253"/>
                <a:gd name="connsiteX14" fmla="*/ 9525 w 521494"/>
                <a:gd name="connsiteY14" fmla="*/ 8062 h 120253"/>
                <a:gd name="connsiteX15" fmla="*/ 35719 w 521494"/>
                <a:gd name="connsiteY15" fmla="*/ 919 h 120253"/>
                <a:gd name="connsiteX16" fmla="*/ 107156 w 521494"/>
                <a:gd name="connsiteY16" fmla="*/ 3300 h 120253"/>
                <a:gd name="connsiteX17" fmla="*/ 121444 w 521494"/>
                <a:gd name="connsiteY17" fmla="*/ 12825 h 120253"/>
                <a:gd name="connsiteX18" fmla="*/ 126206 w 521494"/>
                <a:gd name="connsiteY18" fmla="*/ 19969 h 120253"/>
                <a:gd name="connsiteX19" fmla="*/ 133350 w 521494"/>
                <a:gd name="connsiteY19" fmla="*/ 34256 h 120253"/>
                <a:gd name="connsiteX20" fmla="*/ 140494 w 521494"/>
                <a:gd name="connsiteY20" fmla="*/ 39019 h 120253"/>
                <a:gd name="connsiteX21" fmla="*/ 142875 w 521494"/>
                <a:gd name="connsiteY21" fmla="*/ 46162 h 120253"/>
                <a:gd name="connsiteX22" fmla="*/ 157163 w 521494"/>
                <a:gd name="connsiteY22" fmla="*/ 58069 h 120253"/>
                <a:gd name="connsiteX23" fmla="*/ 164306 w 521494"/>
                <a:gd name="connsiteY23" fmla="*/ 60450 h 120253"/>
                <a:gd name="connsiteX24" fmla="*/ 185738 w 521494"/>
                <a:gd name="connsiteY24" fmla="*/ 72356 h 120253"/>
                <a:gd name="connsiteX25" fmla="*/ 488156 w 521494"/>
                <a:gd name="connsiteY25" fmla="*/ 74737 h 120253"/>
                <a:gd name="connsiteX26" fmla="*/ 495300 w 521494"/>
                <a:gd name="connsiteY26" fmla="*/ 79500 h 120253"/>
                <a:gd name="connsiteX27" fmla="*/ 502444 w 521494"/>
                <a:gd name="connsiteY27" fmla="*/ 81881 h 120253"/>
                <a:gd name="connsiteX28" fmla="*/ 504825 w 521494"/>
                <a:gd name="connsiteY28" fmla="*/ 89025 h 120253"/>
                <a:gd name="connsiteX29" fmla="*/ 519113 w 521494"/>
                <a:gd name="connsiteY29" fmla="*/ 98550 h 120253"/>
                <a:gd name="connsiteX30" fmla="*/ 521494 w 521494"/>
                <a:gd name="connsiteY30" fmla="*/ 105694 h 120253"/>
                <a:gd name="connsiteX31" fmla="*/ 514350 w 521494"/>
                <a:gd name="connsiteY31" fmla="*/ 119981 h 120253"/>
                <a:gd name="connsiteX32" fmla="*/ 500063 w 521494"/>
                <a:gd name="connsiteY32" fmla="*/ 117600 h 120253"/>
                <a:gd name="connsiteX33" fmla="*/ 492919 w 521494"/>
                <a:gd name="connsiteY33" fmla="*/ 112837 h 120253"/>
                <a:gd name="connsiteX34" fmla="*/ 452438 w 521494"/>
                <a:gd name="connsiteY34" fmla="*/ 115219 h 120253"/>
                <a:gd name="connsiteX35" fmla="*/ 419100 w 521494"/>
                <a:gd name="connsiteY35" fmla="*/ 112837 h 120253"/>
                <a:gd name="connsiteX36" fmla="*/ 259556 w 521494"/>
                <a:gd name="connsiteY36" fmla="*/ 108075 h 120253"/>
                <a:gd name="connsiteX37" fmla="*/ 223838 w 521494"/>
                <a:gd name="connsiteY37" fmla="*/ 110456 h 120253"/>
                <a:gd name="connsiteX38" fmla="*/ 209550 w 521494"/>
                <a:gd name="connsiteY38" fmla="*/ 115219 h 120253"/>
                <a:gd name="connsiteX39" fmla="*/ 183356 w 521494"/>
                <a:gd name="connsiteY39" fmla="*/ 110456 h 120253"/>
                <a:gd name="connsiteX0" fmla="*/ 183356 w 521494"/>
                <a:gd name="connsiteY0" fmla="*/ 110456 h 120253"/>
                <a:gd name="connsiteX1" fmla="*/ 140494 w 521494"/>
                <a:gd name="connsiteY1" fmla="*/ 110456 h 120253"/>
                <a:gd name="connsiteX2" fmla="*/ 128588 w 521494"/>
                <a:gd name="connsiteY2" fmla="*/ 108075 h 120253"/>
                <a:gd name="connsiteX3" fmla="*/ 97631 w 521494"/>
                <a:gd name="connsiteY3" fmla="*/ 110456 h 120253"/>
                <a:gd name="connsiteX4" fmla="*/ 71438 w 521494"/>
                <a:gd name="connsiteY4" fmla="*/ 112837 h 120253"/>
                <a:gd name="connsiteX5" fmla="*/ 66675 w 521494"/>
                <a:gd name="connsiteY5" fmla="*/ 105694 h 120253"/>
                <a:gd name="connsiteX6" fmla="*/ 59531 w 521494"/>
                <a:gd name="connsiteY6" fmla="*/ 100931 h 120253"/>
                <a:gd name="connsiteX7" fmla="*/ 47625 w 521494"/>
                <a:gd name="connsiteY7" fmla="*/ 84262 h 120253"/>
                <a:gd name="connsiteX8" fmla="*/ 45244 w 521494"/>
                <a:gd name="connsiteY8" fmla="*/ 77119 h 120253"/>
                <a:gd name="connsiteX9" fmla="*/ 42863 w 521494"/>
                <a:gd name="connsiteY9" fmla="*/ 43781 h 120253"/>
                <a:gd name="connsiteX10" fmla="*/ 35719 w 521494"/>
                <a:gd name="connsiteY10" fmla="*/ 36637 h 120253"/>
                <a:gd name="connsiteX11" fmla="*/ 30956 w 521494"/>
                <a:gd name="connsiteY11" fmla="*/ 29494 h 120253"/>
                <a:gd name="connsiteX12" fmla="*/ 0 w 521494"/>
                <a:gd name="connsiteY12" fmla="*/ 19969 h 120253"/>
                <a:gd name="connsiteX13" fmla="*/ 2381 w 521494"/>
                <a:gd name="connsiteY13" fmla="*/ 10444 h 120253"/>
                <a:gd name="connsiteX14" fmla="*/ 9525 w 521494"/>
                <a:gd name="connsiteY14" fmla="*/ 8062 h 120253"/>
                <a:gd name="connsiteX15" fmla="*/ 35719 w 521494"/>
                <a:gd name="connsiteY15" fmla="*/ 919 h 120253"/>
                <a:gd name="connsiteX16" fmla="*/ 107156 w 521494"/>
                <a:gd name="connsiteY16" fmla="*/ 3300 h 120253"/>
                <a:gd name="connsiteX17" fmla="*/ 121444 w 521494"/>
                <a:gd name="connsiteY17" fmla="*/ 12825 h 120253"/>
                <a:gd name="connsiteX18" fmla="*/ 126206 w 521494"/>
                <a:gd name="connsiteY18" fmla="*/ 19969 h 120253"/>
                <a:gd name="connsiteX19" fmla="*/ 133350 w 521494"/>
                <a:gd name="connsiteY19" fmla="*/ 34256 h 120253"/>
                <a:gd name="connsiteX20" fmla="*/ 140494 w 521494"/>
                <a:gd name="connsiteY20" fmla="*/ 39019 h 120253"/>
                <a:gd name="connsiteX21" fmla="*/ 142875 w 521494"/>
                <a:gd name="connsiteY21" fmla="*/ 46162 h 120253"/>
                <a:gd name="connsiteX22" fmla="*/ 157163 w 521494"/>
                <a:gd name="connsiteY22" fmla="*/ 58069 h 120253"/>
                <a:gd name="connsiteX23" fmla="*/ 164306 w 521494"/>
                <a:gd name="connsiteY23" fmla="*/ 60450 h 120253"/>
                <a:gd name="connsiteX24" fmla="*/ 185738 w 521494"/>
                <a:gd name="connsiteY24" fmla="*/ 72356 h 120253"/>
                <a:gd name="connsiteX25" fmla="*/ 488156 w 521494"/>
                <a:gd name="connsiteY25" fmla="*/ 74737 h 120253"/>
                <a:gd name="connsiteX26" fmla="*/ 495300 w 521494"/>
                <a:gd name="connsiteY26" fmla="*/ 79500 h 120253"/>
                <a:gd name="connsiteX27" fmla="*/ 502444 w 521494"/>
                <a:gd name="connsiteY27" fmla="*/ 81881 h 120253"/>
                <a:gd name="connsiteX28" fmla="*/ 504825 w 521494"/>
                <a:gd name="connsiteY28" fmla="*/ 89025 h 120253"/>
                <a:gd name="connsiteX29" fmla="*/ 519113 w 521494"/>
                <a:gd name="connsiteY29" fmla="*/ 98550 h 120253"/>
                <a:gd name="connsiteX30" fmla="*/ 521494 w 521494"/>
                <a:gd name="connsiteY30" fmla="*/ 105694 h 120253"/>
                <a:gd name="connsiteX31" fmla="*/ 514350 w 521494"/>
                <a:gd name="connsiteY31" fmla="*/ 119981 h 120253"/>
                <a:gd name="connsiteX32" fmla="*/ 500063 w 521494"/>
                <a:gd name="connsiteY32" fmla="*/ 117600 h 120253"/>
                <a:gd name="connsiteX33" fmla="*/ 492919 w 521494"/>
                <a:gd name="connsiteY33" fmla="*/ 112837 h 120253"/>
                <a:gd name="connsiteX34" fmla="*/ 452438 w 521494"/>
                <a:gd name="connsiteY34" fmla="*/ 115219 h 120253"/>
                <a:gd name="connsiteX35" fmla="*/ 419100 w 521494"/>
                <a:gd name="connsiteY35" fmla="*/ 112837 h 120253"/>
                <a:gd name="connsiteX36" fmla="*/ 259556 w 521494"/>
                <a:gd name="connsiteY36" fmla="*/ 108075 h 120253"/>
                <a:gd name="connsiteX37" fmla="*/ 223838 w 521494"/>
                <a:gd name="connsiteY37" fmla="*/ 110456 h 120253"/>
                <a:gd name="connsiteX38" fmla="*/ 183356 w 521494"/>
                <a:gd name="connsiteY38" fmla="*/ 110456 h 120253"/>
                <a:gd name="connsiteX0" fmla="*/ 183356 w 521494"/>
                <a:gd name="connsiteY0" fmla="*/ 110456 h 119981"/>
                <a:gd name="connsiteX1" fmla="*/ 140494 w 521494"/>
                <a:gd name="connsiteY1" fmla="*/ 110456 h 119981"/>
                <a:gd name="connsiteX2" fmla="*/ 128588 w 521494"/>
                <a:gd name="connsiteY2" fmla="*/ 108075 h 119981"/>
                <a:gd name="connsiteX3" fmla="*/ 97631 w 521494"/>
                <a:gd name="connsiteY3" fmla="*/ 110456 h 119981"/>
                <a:gd name="connsiteX4" fmla="*/ 71438 w 521494"/>
                <a:gd name="connsiteY4" fmla="*/ 112837 h 119981"/>
                <a:gd name="connsiteX5" fmla="*/ 66675 w 521494"/>
                <a:gd name="connsiteY5" fmla="*/ 105694 h 119981"/>
                <a:gd name="connsiteX6" fmla="*/ 59531 w 521494"/>
                <a:gd name="connsiteY6" fmla="*/ 100931 h 119981"/>
                <a:gd name="connsiteX7" fmla="*/ 47625 w 521494"/>
                <a:gd name="connsiteY7" fmla="*/ 84262 h 119981"/>
                <a:gd name="connsiteX8" fmla="*/ 45244 w 521494"/>
                <a:gd name="connsiteY8" fmla="*/ 77119 h 119981"/>
                <a:gd name="connsiteX9" fmla="*/ 42863 w 521494"/>
                <a:gd name="connsiteY9" fmla="*/ 43781 h 119981"/>
                <a:gd name="connsiteX10" fmla="*/ 35719 w 521494"/>
                <a:gd name="connsiteY10" fmla="*/ 36637 h 119981"/>
                <a:gd name="connsiteX11" fmla="*/ 30956 w 521494"/>
                <a:gd name="connsiteY11" fmla="*/ 29494 h 119981"/>
                <a:gd name="connsiteX12" fmla="*/ 0 w 521494"/>
                <a:gd name="connsiteY12" fmla="*/ 19969 h 119981"/>
                <a:gd name="connsiteX13" fmla="*/ 2381 w 521494"/>
                <a:gd name="connsiteY13" fmla="*/ 10444 h 119981"/>
                <a:gd name="connsiteX14" fmla="*/ 9525 w 521494"/>
                <a:gd name="connsiteY14" fmla="*/ 8062 h 119981"/>
                <a:gd name="connsiteX15" fmla="*/ 35719 w 521494"/>
                <a:gd name="connsiteY15" fmla="*/ 919 h 119981"/>
                <a:gd name="connsiteX16" fmla="*/ 107156 w 521494"/>
                <a:gd name="connsiteY16" fmla="*/ 3300 h 119981"/>
                <a:gd name="connsiteX17" fmla="*/ 121444 w 521494"/>
                <a:gd name="connsiteY17" fmla="*/ 12825 h 119981"/>
                <a:gd name="connsiteX18" fmla="*/ 126206 w 521494"/>
                <a:gd name="connsiteY18" fmla="*/ 19969 h 119981"/>
                <a:gd name="connsiteX19" fmla="*/ 133350 w 521494"/>
                <a:gd name="connsiteY19" fmla="*/ 34256 h 119981"/>
                <a:gd name="connsiteX20" fmla="*/ 140494 w 521494"/>
                <a:gd name="connsiteY20" fmla="*/ 39019 h 119981"/>
                <a:gd name="connsiteX21" fmla="*/ 142875 w 521494"/>
                <a:gd name="connsiteY21" fmla="*/ 46162 h 119981"/>
                <a:gd name="connsiteX22" fmla="*/ 157163 w 521494"/>
                <a:gd name="connsiteY22" fmla="*/ 58069 h 119981"/>
                <a:gd name="connsiteX23" fmla="*/ 164306 w 521494"/>
                <a:gd name="connsiteY23" fmla="*/ 60450 h 119981"/>
                <a:gd name="connsiteX24" fmla="*/ 185738 w 521494"/>
                <a:gd name="connsiteY24" fmla="*/ 72356 h 119981"/>
                <a:gd name="connsiteX25" fmla="*/ 488156 w 521494"/>
                <a:gd name="connsiteY25" fmla="*/ 74737 h 119981"/>
                <a:gd name="connsiteX26" fmla="*/ 495300 w 521494"/>
                <a:gd name="connsiteY26" fmla="*/ 79500 h 119981"/>
                <a:gd name="connsiteX27" fmla="*/ 502444 w 521494"/>
                <a:gd name="connsiteY27" fmla="*/ 81881 h 119981"/>
                <a:gd name="connsiteX28" fmla="*/ 504825 w 521494"/>
                <a:gd name="connsiteY28" fmla="*/ 89025 h 119981"/>
                <a:gd name="connsiteX29" fmla="*/ 519113 w 521494"/>
                <a:gd name="connsiteY29" fmla="*/ 98550 h 119981"/>
                <a:gd name="connsiteX30" fmla="*/ 521494 w 521494"/>
                <a:gd name="connsiteY30" fmla="*/ 105694 h 119981"/>
                <a:gd name="connsiteX31" fmla="*/ 514350 w 521494"/>
                <a:gd name="connsiteY31" fmla="*/ 119981 h 119981"/>
                <a:gd name="connsiteX32" fmla="*/ 500063 w 521494"/>
                <a:gd name="connsiteY32" fmla="*/ 117600 h 119981"/>
                <a:gd name="connsiteX33" fmla="*/ 492919 w 521494"/>
                <a:gd name="connsiteY33" fmla="*/ 112837 h 119981"/>
                <a:gd name="connsiteX34" fmla="*/ 452438 w 521494"/>
                <a:gd name="connsiteY34" fmla="*/ 115219 h 119981"/>
                <a:gd name="connsiteX35" fmla="*/ 419100 w 521494"/>
                <a:gd name="connsiteY35" fmla="*/ 112837 h 119981"/>
                <a:gd name="connsiteX36" fmla="*/ 223838 w 521494"/>
                <a:gd name="connsiteY36" fmla="*/ 110456 h 119981"/>
                <a:gd name="connsiteX37" fmla="*/ 183356 w 521494"/>
                <a:gd name="connsiteY37" fmla="*/ 110456 h 119981"/>
                <a:gd name="connsiteX0" fmla="*/ 183356 w 521494"/>
                <a:gd name="connsiteY0" fmla="*/ 110456 h 119981"/>
                <a:gd name="connsiteX1" fmla="*/ 140494 w 521494"/>
                <a:gd name="connsiteY1" fmla="*/ 110456 h 119981"/>
                <a:gd name="connsiteX2" fmla="*/ 128588 w 521494"/>
                <a:gd name="connsiteY2" fmla="*/ 108075 h 119981"/>
                <a:gd name="connsiteX3" fmla="*/ 97631 w 521494"/>
                <a:gd name="connsiteY3" fmla="*/ 110456 h 119981"/>
                <a:gd name="connsiteX4" fmla="*/ 71438 w 521494"/>
                <a:gd name="connsiteY4" fmla="*/ 112837 h 119981"/>
                <a:gd name="connsiteX5" fmla="*/ 66675 w 521494"/>
                <a:gd name="connsiteY5" fmla="*/ 105694 h 119981"/>
                <a:gd name="connsiteX6" fmla="*/ 59531 w 521494"/>
                <a:gd name="connsiteY6" fmla="*/ 100931 h 119981"/>
                <a:gd name="connsiteX7" fmla="*/ 47625 w 521494"/>
                <a:gd name="connsiteY7" fmla="*/ 84262 h 119981"/>
                <a:gd name="connsiteX8" fmla="*/ 45244 w 521494"/>
                <a:gd name="connsiteY8" fmla="*/ 77119 h 119981"/>
                <a:gd name="connsiteX9" fmla="*/ 42863 w 521494"/>
                <a:gd name="connsiteY9" fmla="*/ 43781 h 119981"/>
                <a:gd name="connsiteX10" fmla="*/ 35719 w 521494"/>
                <a:gd name="connsiteY10" fmla="*/ 36637 h 119981"/>
                <a:gd name="connsiteX11" fmla="*/ 30956 w 521494"/>
                <a:gd name="connsiteY11" fmla="*/ 29494 h 119981"/>
                <a:gd name="connsiteX12" fmla="*/ 0 w 521494"/>
                <a:gd name="connsiteY12" fmla="*/ 19969 h 119981"/>
                <a:gd name="connsiteX13" fmla="*/ 2381 w 521494"/>
                <a:gd name="connsiteY13" fmla="*/ 10444 h 119981"/>
                <a:gd name="connsiteX14" fmla="*/ 9525 w 521494"/>
                <a:gd name="connsiteY14" fmla="*/ 8062 h 119981"/>
                <a:gd name="connsiteX15" fmla="*/ 35719 w 521494"/>
                <a:gd name="connsiteY15" fmla="*/ 919 h 119981"/>
                <a:gd name="connsiteX16" fmla="*/ 107156 w 521494"/>
                <a:gd name="connsiteY16" fmla="*/ 3300 h 119981"/>
                <a:gd name="connsiteX17" fmla="*/ 121444 w 521494"/>
                <a:gd name="connsiteY17" fmla="*/ 12825 h 119981"/>
                <a:gd name="connsiteX18" fmla="*/ 126206 w 521494"/>
                <a:gd name="connsiteY18" fmla="*/ 19969 h 119981"/>
                <a:gd name="connsiteX19" fmla="*/ 133350 w 521494"/>
                <a:gd name="connsiteY19" fmla="*/ 34256 h 119981"/>
                <a:gd name="connsiteX20" fmla="*/ 140494 w 521494"/>
                <a:gd name="connsiteY20" fmla="*/ 39019 h 119981"/>
                <a:gd name="connsiteX21" fmla="*/ 142875 w 521494"/>
                <a:gd name="connsiteY21" fmla="*/ 46162 h 119981"/>
                <a:gd name="connsiteX22" fmla="*/ 157163 w 521494"/>
                <a:gd name="connsiteY22" fmla="*/ 58069 h 119981"/>
                <a:gd name="connsiteX23" fmla="*/ 164306 w 521494"/>
                <a:gd name="connsiteY23" fmla="*/ 60450 h 119981"/>
                <a:gd name="connsiteX24" fmla="*/ 185738 w 521494"/>
                <a:gd name="connsiteY24" fmla="*/ 72356 h 119981"/>
                <a:gd name="connsiteX25" fmla="*/ 488156 w 521494"/>
                <a:gd name="connsiteY25" fmla="*/ 74737 h 119981"/>
                <a:gd name="connsiteX26" fmla="*/ 495300 w 521494"/>
                <a:gd name="connsiteY26" fmla="*/ 79500 h 119981"/>
                <a:gd name="connsiteX27" fmla="*/ 502444 w 521494"/>
                <a:gd name="connsiteY27" fmla="*/ 81881 h 119981"/>
                <a:gd name="connsiteX28" fmla="*/ 504825 w 521494"/>
                <a:gd name="connsiteY28" fmla="*/ 89025 h 119981"/>
                <a:gd name="connsiteX29" fmla="*/ 521494 w 521494"/>
                <a:gd name="connsiteY29" fmla="*/ 105694 h 119981"/>
                <a:gd name="connsiteX30" fmla="*/ 514350 w 521494"/>
                <a:gd name="connsiteY30" fmla="*/ 119981 h 119981"/>
                <a:gd name="connsiteX31" fmla="*/ 500063 w 521494"/>
                <a:gd name="connsiteY31" fmla="*/ 117600 h 119981"/>
                <a:gd name="connsiteX32" fmla="*/ 492919 w 521494"/>
                <a:gd name="connsiteY32" fmla="*/ 112837 h 119981"/>
                <a:gd name="connsiteX33" fmla="*/ 452438 w 521494"/>
                <a:gd name="connsiteY33" fmla="*/ 115219 h 119981"/>
                <a:gd name="connsiteX34" fmla="*/ 419100 w 521494"/>
                <a:gd name="connsiteY34" fmla="*/ 112837 h 119981"/>
                <a:gd name="connsiteX35" fmla="*/ 223838 w 521494"/>
                <a:gd name="connsiteY35" fmla="*/ 110456 h 119981"/>
                <a:gd name="connsiteX36" fmla="*/ 183356 w 521494"/>
                <a:gd name="connsiteY36" fmla="*/ 110456 h 119981"/>
                <a:gd name="connsiteX0" fmla="*/ 183356 w 521494"/>
                <a:gd name="connsiteY0" fmla="*/ 110456 h 119981"/>
                <a:gd name="connsiteX1" fmla="*/ 140494 w 521494"/>
                <a:gd name="connsiteY1" fmla="*/ 110456 h 119981"/>
                <a:gd name="connsiteX2" fmla="*/ 128588 w 521494"/>
                <a:gd name="connsiteY2" fmla="*/ 108075 h 119981"/>
                <a:gd name="connsiteX3" fmla="*/ 97631 w 521494"/>
                <a:gd name="connsiteY3" fmla="*/ 110456 h 119981"/>
                <a:gd name="connsiteX4" fmla="*/ 71438 w 521494"/>
                <a:gd name="connsiteY4" fmla="*/ 112837 h 119981"/>
                <a:gd name="connsiteX5" fmla="*/ 66675 w 521494"/>
                <a:gd name="connsiteY5" fmla="*/ 105694 h 119981"/>
                <a:gd name="connsiteX6" fmla="*/ 59531 w 521494"/>
                <a:gd name="connsiteY6" fmla="*/ 100931 h 119981"/>
                <a:gd name="connsiteX7" fmla="*/ 47625 w 521494"/>
                <a:gd name="connsiteY7" fmla="*/ 84262 h 119981"/>
                <a:gd name="connsiteX8" fmla="*/ 45244 w 521494"/>
                <a:gd name="connsiteY8" fmla="*/ 77119 h 119981"/>
                <a:gd name="connsiteX9" fmla="*/ 42863 w 521494"/>
                <a:gd name="connsiteY9" fmla="*/ 43781 h 119981"/>
                <a:gd name="connsiteX10" fmla="*/ 35719 w 521494"/>
                <a:gd name="connsiteY10" fmla="*/ 36637 h 119981"/>
                <a:gd name="connsiteX11" fmla="*/ 30956 w 521494"/>
                <a:gd name="connsiteY11" fmla="*/ 29494 h 119981"/>
                <a:gd name="connsiteX12" fmla="*/ 0 w 521494"/>
                <a:gd name="connsiteY12" fmla="*/ 19969 h 119981"/>
                <a:gd name="connsiteX13" fmla="*/ 2381 w 521494"/>
                <a:gd name="connsiteY13" fmla="*/ 10444 h 119981"/>
                <a:gd name="connsiteX14" fmla="*/ 9525 w 521494"/>
                <a:gd name="connsiteY14" fmla="*/ 8062 h 119981"/>
                <a:gd name="connsiteX15" fmla="*/ 35719 w 521494"/>
                <a:gd name="connsiteY15" fmla="*/ 919 h 119981"/>
                <a:gd name="connsiteX16" fmla="*/ 107156 w 521494"/>
                <a:gd name="connsiteY16" fmla="*/ 3300 h 119981"/>
                <a:gd name="connsiteX17" fmla="*/ 121444 w 521494"/>
                <a:gd name="connsiteY17" fmla="*/ 12825 h 119981"/>
                <a:gd name="connsiteX18" fmla="*/ 126206 w 521494"/>
                <a:gd name="connsiteY18" fmla="*/ 19969 h 119981"/>
                <a:gd name="connsiteX19" fmla="*/ 133350 w 521494"/>
                <a:gd name="connsiteY19" fmla="*/ 34256 h 119981"/>
                <a:gd name="connsiteX20" fmla="*/ 140494 w 521494"/>
                <a:gd name="connsiteY20" fmla="*/ 39019 h 119981"/>
                <a:gd name="connsiteX21" fmla="*/ 142875 w 521494"/>
                <a:gd name="connsiteY21" fmla="*/ 46162 h 119981"/>
                <a:gd name="connsiteX22" fmla="*/ 157163 w 521494"/>
                <a:gd name="connsiteY22" fmla="*/ 58069 h 119981"/>
                <a:gd name="connsiteX23" fmla="*/ 164306 w 521494"/>
                <a:gd name="connsiteY23" fmla="*/ 60450 h 119981"/>
                <a:gd name="connsiteX24" fmla="*/ 185738 w 521494"/>
                <a:gd name="connsiteY24" fmla="*/ 72356 h 119981"/>
                <a:gd name="connsiteX25" fmla="*/ 488156 w 521494"/>
                <a:gd name="connsiteY25" fmla="*/ 74737 h 119981"/>
                <a:gd name="connsiteX26" fmla="*/ 495300 w 521494"/>
                <a:gd name="connsiteY26" fmla="*/ 79500 h 119981"/>
                <a:gd name="connsiteX27" fmla="*/ 502444 w 521494"/>
                <a:gd name="connsiteY27" fmla="*/ 81881 h 119981"/>
                <a:gd name="connsiteX28" fmla="*/ 521494 w 521494"/>
                <a:gd name="connsiteY28" fmla="*/ 105694 h 119981"/>
                <a:gd name="connsiteX29" fmla="*/ 514350 w 521494"/>
                <a:gd name="connsiteY29" fmla="*/ 119981 h 119981"/>
                <a:gd name="connsiteX30" fmla="*/ 500063 w 521494"/>
                <a:gd name="connsiteY30" fmla="*/ 117600 h 119981"/>
                <a:gd name="connsiteX31" fmla="*/ 492919 w 521494"/>
                <a:gd name="connsiteY31" fmla="*/ 112837 h 119981"/>
                <a:gd name="connsiteX32" fmla="*/ 452438 w 521494"/>
                <a:gd name="connsiteY32" fmla="*/ 115219 h 119981"/>
                <a:gd name="connsiteX33" fmla="*/ 419100 w 521494"/>
                <a:gd name="connsiteY33" fmla="*/ 112837 h 119981"/>
                <a:gd name="connsiteX34" fmla="*/ 223838 w 521494"/>
                <a:gd name="connsiteY34" fmla="*/ 110456 h 119981"/>
                <a:gd name="connsiteX35" fmla="*/ 183356 w 521494"/>
                <a:gd name="connsiteY35" fmla="*/ 110456 h 119981"/>
                <a:gd name="connsiteX0" fmla="*/ 183356 w 521494"/>
                <a:gd name="connsiteY0" fmla="*/ 110456 h 121172"/>
                <a:gd name="connsiteX1" fmla="*/ 140494 w 521494"/>
                <a:gd name="connsiteY1" fmla="*/ 110456 h 121172"/>
                <a:gd name="connsiteX2" fmla="*/ 128588 w 521494"/>
                <a:gd name="connsiteY2" fmla="*/ 108075 h 121172"/>
                <a:gd name="connsiteX3" fmla="*/ 97631 w 521494"/>
                <a:gd name="connsiteY3" fmla="*/ 110456 h 121172"/>
                <a:gd name="connsiteX4" fmla="*/ 71438 w 521494"/>
                <a:gd name="connsiteY4" fmla="*/ 112837 h 121172"/>
                <a:gd name="connsiteX5" fmla="*/ 66675 w 521494"/>
                <a:gd name="connsiteY5" fmla="*/ 105694 h 121172"/>
                <a:gd name="connsiteX6" fmla="*/ 59531 w 521494"/>
                <a:gd name="connsiteY6" fmla="*/ 100931 h 121172"/>
                <a:gd name="connsiteX7" fmla="*/ 47625 w 521494"/>
                <a:gd name="connsiteY7" fmla="*/ 84262 h 121172"/>
                <a:gd name="connsiteX8" fmla="*/ 45244 w 521494"/>
                <a:gd name="connsiteY8" fmla="*/ 77119 h 121172"/>
                <a:gd name="connsiteX9" fmla="*/ 42863 w 521494"/>
                <a:gd name="connsiteY9" fmla="*/ 43781 h 121172"/>
                <a:gd name="connsiteX10" fmla="*/ 35719 w 521494"/>
                <a:gd name="connsiteY10" fmla="*/ 36637 h 121172"/>
                <a:gd name="connsiteX11" fmla="*/ 30956 w 521494"/>
                <a:gd name="connsiteY11" fmla="*/ 29494 h 121172"/>
                <a:gd name="connsiteX12" fmla="*/ 0 w 521494"/>
                <a:gd name="connsiteY12" fmla="*/ 19969 h 121172"/>
                <a:gd name="connsiteX13" fmla="*/ 2381 w 521494"/>
                <a:gd name="connsiteY13" fmla="*/ 10444 h 121172"/>
                <a:gd name="connsiteX14" fmla="*/ 9525 w 521494"/>
                <a:gd name="connsiteY14" fmla="*/ 8062 h 121172"/>
                <a:gd name="connsiteX15" fmla="*/ 35719 w 521494"/>
                <a:gd name="connsiteY15" fmla="*/ 919 h 121172"/>
                <a:gd name="connsiteX16" fmla="*/ 107156 w 521494"/>
                <a:gd name="connsiteY16" fmla="*/ 3300 h 121172"/>
                <a:gd name="connsiteX17" fmla="*/ 121444 w 521494"/>
                <a:gd name="connsiteY17" fmla="*/ 12825 h 121172"/>
                <a:gd name="connsiteX18" fmla="*/ 126206 w 521494"/>
                <a:gd name="connsiteY18" fmla="*/ 19969 h 121172"/>
                <a:gd name="connsiteX19" fmla="*/ 133350 w 521494"/>
                <a:gd name="connsiteY19" fmla="*/ 34256 h 121172"/>
                <a:gd name="connsiteX20" fmla="*/ 140494 w 521494"/>
                <a:gd name="connsiteY20" fmla="*/ 39019 h 121172"/>
                <a:gd name="connsiteX21" fmla="*/ 142875 w 521494"/>
                <a:gd name="connsiteY21" fmla="*/ 46162 h 121172"/>
                <a:gd name="connsiteX22" fmla="*/ 157163 w 521494"/>
                <a:gd name="connsiteY22" fmla="*/ 58069 h 121172"/>
                <a:gd name="connsiteX23" fmla="*/ 164306 w 521494"/>
                <a:gd name="connsiteY23" fmla="*/ 60450 h 121172"/>
                <a:gd name="connsiteX24" fmla="*/ 185738 w 521494"/>
                <a:gd name="connsiteY24" fmla="*/ 72356 h 121172"/>
                <a:gd name="connsiteX25" fmla="*/ 488156 w 521494"/>
                <a:gd name="connsiteY25" fmla="*/ 74737 h 121172"/>
                <a:gd name="connsiteX26" fmla="*/ 495300 w 521494"/>
                <a:gd name="connsiteY26" fmla="*/ 79500 h 121172"/>
                <a:gd name="connsiteX27" fmla="*/ 502444 w 521494"/>
                <a:gd name="connsiteY27" fmla="*/ 81881 h 121172"/>
                <a:gd name="connsiteX28" fmla="*/ 521494 w 521494"/>
                <a:gd name="connsiteY28" fmla="*/ 105694 h 121172"/>
                <a:gd name="connsiteX29" fmla="*/ 514350 w 521494"/>
                <a:gd name="connsiteY29" fmla="*/ 119981 h 121172"/>
                <a:gd name="connsiteX30" fmla="*/ 492919 w 521494"/>
                <a:gd name="connsiteY30" fmla="*/ 112837 h 121172"/>
                <a:gd name="connsiteX31" fmla="*/ 452438 w 521494"/>
                <a:gd name="connsiteY31" fmla="*/ 115219 h 121172"/>
                <a:gd name="connsiteX32" fmla="*/ 419100 w 521494"/>
                <a:gd name="connsiteY32" fmla="*/ 112837 h 121172"/>
                <a:gd name="connsiteX33" fmla="*/ 223838 w 521494"/>
                <a:gd name="connsiteY33" fmla="*/ 110456 h 121172"/>
                <a:gd name="connsiteX34" fmla="*/ 183356 w 521494"/>
                <a:gd name="connsiteY34" fmla="*/ 110456 h 121172"/>
                <a:gd name="connsiteX0" fmla="*/ 183356 w 521494"/>
                <a:gd name="connsiteY0" fmla="*/ 110456 h 119336"/>
                <a:gd name="connsiteX1" fmla="*/ 140494 w 521494"/>
                <a:gd name="connsiteY1" fmla="*/ 110456 h 119336"/>
                <a:gd name="connsiteX2" fmla="*/ 128588 w 521494"/>
                <a:gd name="connsiteY2" fmla="*/ 108075 h 119336"/>
                <a:gd name="connsiteX3" fmla="*/ 97631 w 521494"/>
                <a:gd name="connsiteY3" fmla="*/ 110456 h 119336"/>
                <a:gd name="connsiteX4" fmla="*/ 71438 w 521494"/>
                <a:gd name="connsiteY4" fmla="*/ 112837 h 119336"/>
                <a:gd name="connsiteX5" fmla="*/ 66675 w 521494"/>
                <a:gd name="connsiteY5" fmla="*/ 105694 h 119336"/>
                <a:gd name="connsiteX6" fmla="*/ 59531 w 521494"/>
                <a:gd name="connsiteY6" fmla="*/ 100931 h 119336"/>
                <a:gd name="connsiteX7" fmla="*/ 47625 w 521494"/>
                <a:gd name="connsiteY7" fmla="*/ 84262 h 119336"/>
                <a:gd name="connsiteX8" fmla="*/ 45244 w 521494"/>
                <a:gd name="connsiteY8" fmla="*/ 77119 h 119336"/>
                <a:gd name="connsiteX9" fmla="*/ 42863 w 521494"/>
                <a:gd name="connsiteY9" fmla="*/ 43781 h 119336"/>
                <a:gd name="connsiteX10" fmla="*/ 35719 w 521494"/>
                <a:gd name="connsiteY10" fmla="*/ 36637 h 119336"/>
                <a:gd name="connsiteX11" fmla="*/ 30956 w 521494"/>
                <a:gd name="connsiteY11" fmla="*/ 29494 h 119336"/>
                <a:gd name="connsiteX12" fmla="*/ 0 w 521494"/>
                <a:gd name="connsiteY12" fmla="*/ 19969 h 119336"/>
                <a:gd name="connsiteX13" fmla="*/ 2381 w 521494"/>
                <a:gd name="connsiteY13" fmla="*/ 10444 h 119336"/>
                <a:gd name="connsiteX14" fmla="*/ 9525 w 521494"/>
                <a:gd name="connsiteY14" fmla="*/ 8062 h 119336"/>
                <a:gd name="connsiteX15" fmla="*/ 35719 w 521494"/>
                <a:gd name="connsiteY15" fmla="*/ 919 h 119336"/>
                <a:gd name="connsiteX16" fmla="*/ 107156 w 521494"/>
                <a:gd name="connsiteY16" fmla="*/ 3300 h 119336"/>
                <a:gd name="connsiteX17" fmla="*/ 121444 w 521494"/>
                <a:gd name="connsiteY17" fmla="*/ 12825 h 119336"/>
                <a:gd name="connsiteX18" fmla="*/ 126206 w 521494"/>
                <a:gd name="connsiteY18" fmla="*/ 19969 h 119336"/>
                <a:gd name="connsiteX19" fmla="*/ 133350 w 521494"/>
                <a:gd name="connsiteY19" fmla="*/ 34256 h 119336"/>
                <a:gd name="connsiteX20" fmla="*/ 140494 w 521494"/>
                <a:gd name="connsiteY20" fmla="*/ 39019 h 119336"/>
                <a:gd name="connsiteX21" fmla="*/ 142875 w 521494"/>
                <a:gd name="connsiteY21" fmla="*/ 46162 h 119336"/>
                <a:gd name="connsiteX22" fmla="*/ 157163 w 521494"/>
                <a:gd name="connsiteY22" fmla="*/ 58069 h 119336"/>
                <a:gd name="connsiteX23" fmla="*/ 164306 w 521494"/>
                <a:gd name="connsiteY23" fmla="*/ 60450 h 119336"/>
                <a:gd name="connsiteX24" fmla="*/ 185738 w 521494"/>
                <a:gd name="connsiteY24" fmla="*/ 72356 h 119336"/>
                <a:gd name="connsiteX25" fmla="*/ 488156 w 521494"/>
                <a:gd name="connsiteY25" fmla="*/ 74737 h 119336"/>
                <a:gd name="connsiteX26" fmla="*/ 495300 w 521494"/>
                <a:gd name="connsiteY26" fmla="*/ 79500 h 119336"/>
                <a:gd name="connsiteX27" fmla="*/ 502444 w 521494"/>
                <a:gd name="connsiteY27" fmla="*/ 81881 h 119336"/>
                <a:gd name="connsiteX28" fmla="*/ 521494 w 521494"/>
                <a:gd name="connsiteY28" fmla="*/ 105694 h 119336"/>
                <a:gd name="connsiteX29" fmla="*/ 492919 w 521494"/>
                <a:gd name="connsiteY29" fmla="*/ 112837 h 119336"/>
                <a:gd name="connsiteX30" fmla="*/ 452438 w 521494"/>
                <a:gd name="connsiteY30" fmla="*/ 115219 h 119336"/>
                <a:gd name="connsiteX31" fmla="*/ 419100 w 521494"/>
                <a:gd name="connsiteY31" fmla="*/ 112837 h 119336"/>
                <a:gd name="connsiteX32" fmla="*/ 223838 w 521494"/>
                <a:gd name="connsiteY32" fmla="*/ 110456 h 119336"/>
                <a:gd name="connsiteX33" fmla="*/ 183356 w 521494"/>
                <a:gd name="connsiteY33" fmla="*/ 110456 h 11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1494" h="119336">
                  <a:moveTo>
                    <a:pt x="183356" y="110456"/>
                  </a:moveTo>
                  <a:cubicBezTo>
                    <a:pt x="171847" y="109662"/>
                    <a:pt x="149622" y="110853"/>
                    <a:pt x="140494" y="110456"/>
                  </a:cubicBezTo>
                  <a:cubicBezTo>
                    <a:pt x="136537" y="109608"/>
                    <a:pt x="132635" y="108075"/>
                    <a:pt x="128588" y="108075"/>
                  </a:cubicBezTo>
                  <a:cubicBezTo>
                    <a:pt x="118239" y="108075"/>
                    <a:pt x="107950" y="109662"/>
                    <a:pt x="97631" y="110456"/>
                  </a:cubicBezTo>
                  <a:cubicBezTo>
                    <a:pt x="87687" y="117087"/>
                    <a:pt x="87686" y="119336"/>
                    <a:pt x="71438" y="112837"/>
                  </a:cubicBezTo>
                  <a:cubicBezTo>
                    <a:pt x="68781" y="111774"/>
                    <a:pt x="68699" y="107718"/>
                    <a:pt x="66675" y="105694"/>
                  </a:cubicBezTo>
                  <a:cubicBezTo>
                    <a:pt x="64651" y="103670"/>
                    <a:pt x="61912" y="102519"/>
                    <a:pt x="59531" y="100931"/>
                  </a:cubicBezTo>
                  <a:cubicBezTo>
                    <a:pt x="57916" y="98778"/>
                    <a:pt x="49364" y="87740"/>
                    <a:pt x="47625" y="84262"/>
                  </a:cubicBezTo>
                  <a:cubicBezTo>
                    <a:pt x="46503" y="82017"/>
                    <a:pt x="46038" y="79500"/>
                    <a:pt x="45244" y="77119"/>
                  </a:cubicBezTo>
                  <a:cubicBezTo>
                    <a:pt x="44450" y="66006"/>
                    <a:pt x="45415" y="54626"/>
                    <a:pt x="42863" y="43781"/>
                  </a:cubicBezTo>
                  <a:cubicBezTo>
                    <a:pt x="42092" y="40503"/>
                    <a:pt x="37875" y="39224"/>
                    <a:pt x="35719" y="36637"/>
                  </a:cubicBezTo>
                  <a:cubicBezTo>
                    <a:pt x="33887" y="34439"/>
                    <a:pt x="32980" y="31518"/>
                    <a:pt x="30956" y="29494"/>
                  </a:cubicBezTo>
                  <a:cubicBezTo>
                    <a:pt x="22961" y="21499"/>
                    <a:pt x="10164" y="21421"/>
                    <a:pt x="0" y="19969"/>
                  </a:cubicBezTo>
                  <a:cubicBezTo>
                    <a:pt x="794" y="16794"/>
                    <a:pt x="337" y="13000"/>
                    <a:pt x="2381" y="10444"/>
                  </a:cubicBezTo>
                  <a:cubicBezTo>
                    <a:pt x="3949" y="8484"/>
                    <a:pt x="7103" y="8722"/>
                    <a:pt x="9525" y="8062"/>
                  </a:cubicBezTo>
                  <a:cubicBezTo>
                    <a:pt x="39086" y="0"/>
                    <a:pt x="19268" y="6402"/>
                    <a:pt x="35719" y="919"/>
                  </a:cubicBezTo>
                  <a:cubicBezTo>
                    <a:pt x="59531" y="1713"/>
                    <a:pt x="83557" y="22"/>
                    <a:pt x="107156" y="3300"/>
                  </a:cubicBezTo>
                  <a:cubicBezTo>
                    <a:pt x="112826" y="4087"/>
                    <a:pt x="121444" y="12825"/>
                    <a:pt x="121444" y="12825"/>
                  </a:cubicBezTo>
                  <a:cubicBezTo>
                    <a:pt x="123031" y="15206"/>
                    <a:pt x="124926" y="17409"/>
                    <a:pt x="126206" y="19969"/>
                  </a:cubicBezTo>
                  <a:cubicBezTo>
                    <a:pt x="130078" y="27712"/>
                    <a:pt x="126529" y="27435"/>
                    <a:pt x="133350" y="34256"/>
                  </a:cubicBezTo>
                  <a:cubicBezTo>
                    <a:pt x="135374" y="36280"/>
                    <a:pt x="138113" y="37431"/>
                    <a:pt x="140494" y="39019"/>
                  </a:cubicBezTo>
                  <a:cubicBezTo>
                    <a:pt x="141288" y="41400"/>
                    <a:pt x="141483" y="44074"/>
                    <a:pt x="142875" y="46162"/>
                  </a:cubicBezTo>
                  <a:cubicBezTo>
                    <a:pt x="145508" y="50112"/>
                    <a:pt x="152770" y="55873"/>
                    <a:pt x="157163" y="58069"/>
                  </a:cubicBezTo>
                  <a:cubicBezTo>
                    <a:pt x="159408" y="59191"/>
                    <a:pt x="162112" y="59231"/>
                    <a:pt x="164306" y="60450"/>
                  </a:cubicBezTo>
                  <a:cubicBezTo>
                    <a:pt x="167175" y="62044"/>
                    <a:pt x="179087" y="72254"/>
                    <a:pt x="185738" y="72356"/>
                  </a:cubicBezTo>
                  <a:lnTo>
                    <a:pt x="488156" y="74737"/>
                  </a:lnTo>
                  <a:cubicBezTo>
                    <a:pt x="490537" y="76325"/>
                    <a:pt x="492740" y="78220"/>
                    <a:pt x="495300" y="79500"/>
                  </a:cubicBezTo>
                  <a:cubicBezTo>
                    <a:pt x="497545" y="80623"/>
                    <a:pt x="498078" y="77515"/>
                    <a:pt x="502444" y="81881"/>
                  </a:cubicBezTo>
                  <a:cubicBezTo>
                    <a:pt x="506810" y="86247"/>
                    <a:pt x="519510" y="99344"/>
                    <a:pt x="521494" y="105694"/>
                  </a:cubicBezTo>
                  <a:cubicBezTo>
                    <a:pt x="519907" y="110853"/>
                    <a:pt x="504428" y="111250"/>
                    <a:pt x="492919" y="112837"/>
                  </a:cubicBezTo>
                  <a:lnTo>
                    <a:pt x="452438" y="115219"/>
                  </a:lnTo>
                  <a:cubicBezTo>
                    <a:pt x="441325" y="114425"/>
                    <a:pt x="430237" y="113130"/>
                    <a:pt x="419100" y="112837"/>
                  </a:cubicBezTo>
                  <a:lnTo>
                    <a:pt x="223838" y="110456"/>
                  </a:lnTo>
                  <a:cubicBezTo>
                    <a:pt x="211138" y="110853"/>
                    <a:pt x="197247" y="110456"/>
                    <a:pt x="183356" y="110456"/>
                  </a:cubicBez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 rot="5400000">
              <a:off x="3359525" y="3395933"/>
              <a:ext cx="1779136" cy="371617"/>
            </a:xfrm>
            <a:custGeom>
              <a:avLst/>
              <a:gdLst>
                <a:gd name="connsiteX0" fmla="*/ 161925 w 521494"/>
                <a:gd name="connsiteY0" fmla="*/ 115219 h 120253"/>
                <a:gd name="connsiteX1" fmla="*/ 161925 w 521494"/>
                <a:gd name="connsiteY1" fmla="*/ 115219 h 120253"/>
                <a:gd name="connsiteX2" fmla="*/ 140494 w 521494"/>
                <a:gd name="connsiteY2" fmla="*/ 110456 h 120253"/>
                <a:gd name="connsiteX3" fmla="*/ 128588 w 521494"/>
                <a:gd name="connsiteY3" fmla="*/ 108075 h 120253"/>
                <a:gd name="connsiteX4" fmla="*/ 97631 w 521494"/>
                <a:gd name="connsiteY4" fmla="*/ 110456 h 120253"/>
                <a:gd name="connsiteX5" fmla="*/ 71438 w 521494"/>
                <a:gd name="connsiteY5" fmla="*/ 112837 h 120253"/>
                <a:gd name="connsiteX6" fmla="*/ 66675 w 521494"/>
                <a:gd name="connsiteY6" fmla="*/ 105694 h 120253"/>
                <a:gd name="connsiteX7" fmla="*/ 59531 w 521494"/>
                <a:gd name="connsiteY7" fmla="*/ 100931 h 120253"/>
                <a:gd name="connsiteX8" fmla="*/ 47625 w 521494"/>
                <a:gd name="connsiteY8" fmla="*/ 84262 h 120253"/>
                <a:gd name="connsiteX9" fmla="*/ 45244 w 521494"/>
                <a:gd name="connsiteY9" fmla="*/ 77119 h 120253"/>
                <a:gd name="connsiteX10" fmla="*/ 42863 w 521494"/>
                <a:gd name="connsiteY10" fmla="*/ 43781 h 120253"/>
                <a:gd name="connsiteX11" fmla="*/ 35719 w 521494"/>
                <a:gd name="connsiteY11" fmla="*/ 36637 h 120253"/>
                <a:gd name="connsiteX12" fmla="*/ 30956 w 521494"/>
                <a:gd name="connsiteY12" fmla="*/ 29494 h 120253"/>
                <a:gd name="connsiteX13" fmla="*/ 0 w 521494"/>
                <a:gd name="connsiteY13" fmla="*/ 19969 h 120253"/>
                <a:gd name="connsiteX14" fmla="*/ 2381 w 521494"/>
                <a:gd name="connsiteY14" fmla="*/ 10444 h 120253"/>
                <a:gd name="connsiteX15" fmla="*/ 9525 w 521494"/>
                <a:gd name="connsiteY15" fmla="*/ 8062 h 120253"/>
                <a:gd name="connsiteX16" fmla="*/ 35719 w 521494"/>
                <a:gd name="connsiteY16" fmla="*/ 919 h 120253"/>
                <a:gd name="connsiteX17" fmla="*/ 107156 w 521494"/>
                <a:gd name="connsiteY17" fmla="*/ 3300 h 120253"/>
                <a:gd name="connsiteX18" fmla="*/ 121444 w 521494"/>
                <a:gd name="connsiteY18" fmla="*/ 12825 h 120253"/>
                <a:gd name="connsiteX19" fmla="*/ 126206 w 521494"/>
                <a:gd name="connsiteY19" fmla="*/ 19969 h 120253"/>
                <a:gd name="connsiteX20" fmla="*/ 133350 w 521494"/>
                <a:gd name="connsiteY20" fmla="*/ 34256 h 120253"/>
                <a:gd name="connsiteX21" fmla="*/ 140494 w 521494"/>
                <a:gd name="connsiteY21" fmla="*/ 39019 h 120253"/>
                <a:gd name="connsiteX22" fmla="*/ 142875 w 521494"/>
                <a:gd name="connsiteY22" fmla="*/ 46162 h 120253"/>
                <a:gd name="connsiteX23" fmla="*/ 157163 w 521494"/>
                <a:gd name="connsiteY23" fmla="*/ 58069 h 120253"/>
                <a:gd name="connsiteX24" fmla="*/ 164306 w 521494"/>
                <a:gd name="connsiteY24" fmla="*/ 60450 h 120253"/>
                <a:gd name="connsiteX25" fmla="*/ 185738 w 521494"/>
                <a:gd name="connsiteY25" fmla="*/ 72356 h 120253"/>
                <a:gd name="connsiteX26" fmla="*/ 488156 w 521494"/>
                <a:gd name="connsiteY26" fmla="*/ 74737 h 120253"/>
                <a:gd name="connsiteX27" fmla="*/ 495300 w 521494"/>
                <a:gd name="connsiteY27" fmla="*/ 79500 h 120253"/>
                <a:gd name="connsiteX28" fmla="*/ 502444 w 521494"/>
                <a:gd name="connsiteY28" fmla="*/ 81881 h 120253"/>
                <a:gd name="connsiteX29" fmla="*/ 504825 w 521494"/>
                <a:gd name="connsiteY29" fmla="*/ 89025 h 120253"/>
                <a:gd name="connsiteX30" fmla="*/ 519113 w 521494"/>
                <a:gd name="connsiteY30" fmla="*/ 98550 h 120253"/>
                <a:gd name="connsiteX31" fmla="*/ 521494 w 521494"/>
                <a:gd name="connsiteY31" fmla="*/ 105694 h 120253"/>
                <a:gd name="connsiteX32" fmla="*/ 514350 w 521494"/>
                <a:gd name="connsiteY32" fmla="*/ 119981 h 120253"/>
                <a:gd name="connsiteX33" fmla="*/ 500063 w 521494"/>
                <a:gd name="connsiteY33" fmla="*/ 117600 h 120253"/>
                <a:gd name="connsiteX34" fmla="*/ 492919 w 521494"/>
                <a:gd name="connsiteY34" fmla="*/ 112837 h 120253"/>
                <a:gd name="connsiteX35" fmla="*/ 452438 w 521494"/>
                <a:gd name="connsiteY35" fmla="*/ 115219 h 120253"/>
                <a:gd name="connsiteX36" fmla="*/ 419100 w 521494"/>
                <a:gd name="connsiteY36" fmla="*/ 112837 h 120253"/>
                <a:gd name="connsiteX37" fmla="*/ 259556 w 521494"/>
                <a:gd name="connsiteY37" fmla="*/ 108075 h 120253"/>
                <a:gd name="connsiteX38" fmla="*/ 223838 w 521494"/>
                <a:gd name="connsiteY38" fmla="*/ 110456 h 120253"/>
                <a:gd name="connsiteX39" fmla="*/ 209550 w 521494"/>
                <a:gd name="connsiteY39" fmla="*/ 115219 h 120253"/>
                <a:gd name="connsiteX40" fmla="*/ 183356 w 521494"/>
                <a:gd name="connsiteY40" fmla="*/ 110456 h 120253"/>
                <a:gd name="connsiteX41" fmla="*/ 164306 w 521494"/>
                <a:gd name="connsiteY41" fmla="*/ 105694 h 120253"/>
                <a:gd name="connsiteX42" fmla="*/ 161925 w 521494"/>
                <a:gd name="connsiteY42" fmla="*/ 115219 h 120253"/>
                <a:gd name="connsiteX0" fmla="*/ 164306 w 521494"/>
                <a:gd name="connsiteY0" fmla="*/ 105694 h 120253"/>
                <a:gd name="connsiteX1" fmla="*/ 161925 w 521494"/>
                <a:gd name="connsiteY1" fmla="*/ 115219 h 120253"/>
                <a:gd name="connsiteX2" fmla="*/ 140494 w 521494"/>
                <a:gd name="connsiteY2" fmla="*/ 110456 h 120253"/>
                <a:gd name="connsiteX3" fmla="*/ 128588 w 521494"/>
                <a:gd name="connsiteY3" fmla="*/ 108075 h 120253"/>
                <a:gd name="connsiteX4" fmla="*/ 97631 w 521494"/>
                <a:gd name="connsiteY4" fmla="*/ 110456 h 120253"/>
                <a:gd name="connsiteX5" fmla="*/ 71438 w 521494"/>
                <a:gd name="connsiteY5" fmla="*/ 112837 h 120253"/>
                <a:gd name="connsiteX6" fmla="*/ 66675 w 521494"/>
                <a:gd name="connsiteY6" fmla="*/ 105694 h 120253"/>
                <a:gd name="connsiteX7" fmla="*/ 59531 w 521494"/>
                <a:gd name="connsiteY7" fmla="*/ 100931 h 120253"/>
                <a:gd name="connsiteX8" fmla="*/ 47625 w 521494"/>
                <a:gd name="connsiteY8" fmla="*/ 84262 h 120253"/>
                <a:gd name="connsiteX9" fmla="*/ 45244 w 521494"/>
                <a:gd name="connsiteY9" fmla="*/ 77119 h 120253"/>
                <a:gd name="connsiteX10" fmla="*/ 42863 w 521494"/>
                <a:gd name="connsiteY10" fmla="*/ 43781 h 120253"/>
                <a:gd name="connsiteX11" fmla="*/ 35719 w 521494"/>
                <a:gd name="connsiteY11" fmla="*/ 36637 h 120253"/>
                <a:gd name="connsiteX12" fmla="*/ 30956 w 521494"/>
                <a:gd name="connsiteY12" fmla="*/ 29494 h 120253"/>
                <a:gd name="connsiteX13" fmla="*/ 0 w 521494"/>
                <a:gd name="connsiteY13" fmla="*/ 19969 h 120253"/>
                <a:gd name="connsiteX14" fmla="*/ 2381 w 521494"/>
                <a:gd name="connsiteY14" fmla="*/ 10444 h 120253"/>
                <a:gd name="connsiteX15" fmla="*/ 9525 w 521494"/>
                <a:gd name="connsiteY15" fmla="*/ 8062 h 120253"/>
                <a:gd name="connsiteX16" fmla="*/ 35719 w 521494"/>
                <a:gd name="connsiteY16" fmla="*/ 919 h 120253"/>
                <a:gd name="connsiteX17" fmla="*/ 107156 w 521494"/>
                <a:gd name="connsiteY17" fmla="*/ 3300 h 120253"/>
                <a:gd name="connsiteX18" fmla="*/ 121444 w 521494"/>
                <a:gd name="connsiteY18" fmla="*/ 12825 h 120253"/>
                <a:gd name="connsiteX19" fmla="*/ 126206 w 521494"/>
                <a:gd name="connsiteY19" fmla="*/ 19969 h 120253"/>
                <a:gd name="connsiteX20" fmla="*/ 133350 w 521494"/>
                <a:gd name="connsiteY20" fmla="*/ 34256 h 120253"/>
                <a:gd name="connsiteX21" fmla="*/ 140494 w 521494"/>
                <a:gd name="connsiteY21" fmla="*/ 39019 h 120253"/>
                <a:gd name="connsiteX22" fmla="*/ 142875 w 521494"/>
                <a:gd name="connsiteY22" fmla="*/ 46162 h 120253"/>
                <a:gd name="connsiteX23" fmla="*/ 157163 w 521494"/>
                <a:gd name="connsiteY23" fmla="*/ 58069 h 120253"/>
                <a:gd name="connsiteX24" fmla="*/ 164306 w 521494"/>
                <a:gd name="connsiteY24" fmla="*/ 60450 h 120253"/>
                <a:gd name="connsiteX25" fmla="*/ 185738 w 521494"/>
                <a:gd name="connsiteY25" fmla="*/ 72356 h 120253"/>
                <a:gd name="connsiteX26" fmla="*/ 488156 w 521494"/>
                <a:gd name="connsiteY26" fmla="*/ 74737 h 120253"/>
                <a:gd name="connsiteX27" fmla="*/ 495300 w 521494"/>
                <a:gd name="connsiteY27" fmla="*/ 79500 h 120253"/>
                <a:gd name="connsiteX28" fmla="*/ 502444 w 521494"/>
                <a:gd name="connsiteY28" fmla="*/ 81881 h 120253"/>
                <a:gd name="connsiteX29" fmla="*/ 504825 w 521494"/>
                <a:gd name="connsiteY29" fmla="*/ 89025 h 120253"/>
                <a:gd name="connsiteX30" fmla="*/ 519113 w 521494"/>
                <a:gd name="connsiteY30" fmla="*/ 98550 h 120253"/>
                <a:gd name="connsiteX31" fmla="*/ 521494 w 521494"/>
                <a:gd name="connsiteY31" fmla="*/ 105694 h 120253"/>
                <a:gd name="connsiteX32" fmla="*/ 514350 w 521494"/>
                <a:gd name="connsiteY32" fmla="*/ 119981 h 120253"/>
                <a:gd name="connsiteX33" fmla="*/ 500063 w 521494"/>
                <a:gd name="connsiteY33" fmla="*/ 117600 h 120253"/>
                <a:gd name="connsiteX34" fmla="*/ 492919 w 521494"/>
                <a:gd name="connsiteY34" fmla="*/ 112837 h 120253"/>
                <a:gd name="connsiteX35" fmla="*/ 452438 w 521494"/>
                <a:gd name="connsiteY35" fmla="*/ 115219 h 120253"/>
                <a:gd name="connsiteX36" fmla="*/ 419100 w 521494"/>
                <a:gd name="connsiteY36" fmla="*/ 112837 h 120253"/>
                <a:gd name="connsiteX37" fmla="*/ 259556 w 521494"/>
                <a:gd name="connsiteY37" fmla="*/ 108075 h 120253"/>
                <a:gd name="connsiteX38" fmla="*/ 223838 w 521494"/>
                <a:gd name="connsiteY38" fmla="*/ 110456 h 120253"/>
                <a:gd name="connsiteX39" fmla="*/ 209550 w 521494"/>
                <a:gd name="connsiteY39" fmla="*/ 115219 h 120253"/>
                <a:gd name="connsiteX40" fmla="*/ 183356 w 521494"/>
                <a:gd name="connsiteY40" fmla="*/ 110456 h 120253"/>
                <a:gd name="connsiteX41" fmla="*/ 164306 w 521494"/>
                <a:gd name="connsiteY41" fmla="*/ 105694 h 120253"/>
                <a:gd name="connsiteX0" fmla="*/ 164306 w 521494"/>
                <a:gd name="connsiteY0" fmla="*/ 105694 h 120253"/>
                <a:gd name="connsiteX1" fmla="*/ 140494 w 521494"/>
                <a:gd name="connsiteY1" fmla="*/ 110456 h 120253"/>
                <a:gd name="connsiteX2" fmla="*/ 128588 w 521494"/>
                <a:gd name="connsiteY2" fmla="*/ 108075 h 120253"/>
                <a:gd name="connsiteX3" fmla="*/ 97631 w 521494"/>
                <a:gd name="connsiteY3" fmla="*/ 110456 h 120253"/>
                <a:gd name="connsiteX4" fmla="*/ 71438 w 521494"/>
                <a:gd name="connsiteY4" fmla="*/ 112837 h 120253"/>
                <a:gd name="connsiteX5" fmla="*/ 66675 w 521494"/>
                <a:gd name="connsiteY5" fmla="*/ 105694 h 120253"/>
                <a:gd name="connsiteX6" fmla="*/ 59531 w 521494"/>
                <a:gd name="connsiteY6" fmla="*/ 100931 h 120253"/>
                <a:gd name="connsiteX7" fmla="*/ 47625 w 521494"/>
                <a:gd name="connsiteY7" fmla="*/ 84262 h 120253"/>
                <a:gd name="connsiteX8" fmla="*/ 45244 w 521494"/>
                <a:gd name="connsiteY8" fmla="*/ 77119 h 120253"/>
                <a:gd name="connsiteX9" fmla="*/ 42863 w 521494"/>
                <a:gd name="connsiteY9" fmla="*/ 43781 h 120253"/>
                <a:gd name="connsiteX10" fmla="*/ 35719 w 521494"/>
                <a:gd name="connsiteY10" fmla="*/ 36637 h 120253"/>
                <a:gd name="connsiteX11" fmla="*/ 30956 w 521494"/>
                <a:gd name="connsiteY11" fmla="*/ 29494 h 120253"/>
                <a:gd name="connsiteX12" fmla="*/ 0 w 521494"/>
                <a:gd name="connsiteY12" fmla="*/ 19969 h 120253"/>
                <a:gd name="connsiteX13" fmla="*/ 2381 w 521494"/>
                <a:gd name="connsiteY13" fmla="*/ 10444 h 120253"/>
                <a:gd name="connsiteX14" fmla="*/ 9525 w 521494"/>
                <a:gd name="connsiteY14" fmla="*/ 8062 h 120253"/>
                <a:gd name="connsiteX15" fmla="*/ 35719 w 521494"/>
                <a:gd name="connsiteY15" fmla="*/ 919 h 120253"/>
                <a:gd name="connsiteX16" fmla="*/ 107156 w 521494"/>
                <a:gd name="connsiteY16" fmla="*/ 3300 h 120253"/>
                <a:gd name="connsiteX17" fmla="*/ 121444 w 521494"/>
                <a:gd name="connsiteY17" fmla="*/ 12825 h 120253"/>
                <a:gd name="connsiteX18" fmla="*/ 126206 w 521494"/>
                <a:gd name="connsiteY18" fmla="*/ 19969 h 120253"/>
                <a:gd name="connsiteX19" fmla="*/ 133350 w 521494"/>
                <a:gd name="connsiteY19" fmla="*/ 34256 h 120253"/>
                <a:gd name="connsiteX20" fmla="*/ 140494 w 521494"/>
                <a:gd name="connsiteY20" fmla="*/ 39019 h 120253"/>
                <a:gd name="connsiteX21" fmla="*/ 142875 w 521494"/>
                <a:gd name="connsiteY21" fmla="*/ 46162 h 120253"/>
                <a:gd name="connsiteX22" fmla="*/ 157163 w 521494"/>
                <a:gd name="connsiteY22" fmla="*/ 58069 h 120253"/>
                <a:gd name="connsiteX23" fmla="*/ 164306 w 521494"/>
                <a:gd name="connsiteY23" fmla="*/ 60450 h 120253"/>
                <a:gd name="connsiteX24" fmla="*/ 185738 w 521494"/>
                <a:gd name="connsiteY24" fmla="*/ 72356 h 120253"/>
                <a:gd name="connsiteX25" fmla="*/ 488156 w 521494"/>
                <a:gd name="connsiteY25" fmla="*/ 74737 h 120253"/>
                <a:gd name="connsiteX26" fmla="*/ 495300 w 521494"/>
                <a:gd name="connsiteY26" fmla="*/ 79500 h 120253"/>
                <a:gd name="connsiteX27" fmla="*/ 502444 w 521494"/>
                <a:gd name="connsiteY27" fmla="*/ 81881 h 120253"/>
                <a:gd name="connsiteX28" fmla="*/ 504825 w 521494"/>
                <a:gd name="connsiteY28" fmla="*/ 89025 h 120253"/>
                <a:gd name="connsiteX29" fmla="*/ 519113 w 521494"/>
                <a:gd name="connsiteY29" fmla="*/ 98550 h 120253"/>
                <a:gd name="connsiteX30" fmla="*/ 521494 w 521494"/>
                <a:gd name="connsiteY30" fmla="*/ 105694 h 120253"/>
                <a:gd name="connsiteX31" fmla="*/ 514350 w 521494"/>
                <a:gd name="connsiteY31" fmla="*/ 119981 h 120253"/>
                <a:gd name="connsiteX32" fmla="*/ 500063 w 521494"/>
                <a:gd name="connsiteY32" fmla="*/ 117600 h 120253"/>
                <a:gd name="connsiteX33" fmla="*/ 492919 w 521494"/>
                <a:gd name="connsiteY33" fmla="*/ 112837 h 120253"/>
                <a:gd name="connsiteX34" fmla="*/ 452438 w 521494"/>
                <a:gd name="connsiteY34" fmla="*/ 115219 h 120253"/>
                <a:gd name="connsiteX35" fmla="*/ 419100 w 521494"/>
                <a:gd name="connsiteY35" fmla="*/ 112837 h 120253"/>
                <a:gd name="connsiteX36" fmla="*/ 259556 w 521494"/>
                <a:gd name="connsiteY36" fmla="*/ 108075 h 120253"/>
                <a:gd name="connsiteX37" fmla="*/ 223838 w 521494"/>
                <a:gd name="connsiteY37" fmla="*/ 110456 h 120253"/>
                <a:gd name="connsiteX38" fmla="*/ 209550 w 521494"/>
                <a:gd name="connsiteY38" fmla="*/ 115219 h 120253"/>
                <a:gd name="connsiteX39" fmla="*/ 183356 w 521494"/>
                <a:gd name="connsiteY39" fmla="*/ 110456 h 120253"/>
                <a:gd name="connsiteX40" fmla="*/ 164306 w 521494"/>
                <a:gd name="connsiteY40" fmla="*/ 105694 h 120253"/>
                <a:gd name="connsiteX0" fmla="*/ 183356 w 521494"/>
                <a:gd name="connsiteY0" fmla="*/ 110456 h 120253"/>
                <a:gd name="connsiteX1" fmla="*/ 140494 w 521494"/>
                <a:gd name="connsiteY1" fmla="*/ 110456 h 120253"/>
                <a:gd name="connsiteX2" fmla="*/ 128588 w 521494"/>
                <a:gd name="connsiteY2" fmla="*/ 108075 h 120253"/>
                <a:gd name="connsiteX3" fmla="*/ 97631 w 521494"/>
                <a:gd name="connsiteY3" fmla="*/ 110456 h 120253"/>
                <a:gd name="connsiteX4" fmla="*/ 71438 w 521494"/>
                <a:gd name="connsiteY4" fmla="*/ 112837 h 120253"/>
                <a:gd name="connsiteX5" fmla="*/ 66675 w 521494"/>
                <a:gd name="connsiteY5" fmla="*/ 105694 h 120253"/>
                <a:gd name="connsiteX6" fmla="*/ 59531 w 521494"/>
                <a:gd name="connsiteY6" fmla="*/ 100931 h 120253"/>
                <a:gd name="connsiteX7" fmla="*/ 47625 w 521494"/>
                <a:gd name="connsiteY7" fmla="*/ 84262 h 120253"/>
                <a:gd name="connsiteX8" fmla="*/ 45244 w 521494"/>
                <a:gd name="connsiteY8" fmla="*/ 77119 h 120253"/>
                <a:gd name="connsiteX9" fmla="*/ 42863 w 521494"/>
                <a:gd name="connsiteY9" fmla="*/ 43781 h 120253"/>
                <a:gd name="connsiteX10" fmla="*/ 35719 w 521494"/>
                <a:gd name="connsiteY10" fmla="*/ 36637 h 120253"/>
                <a:gd name="connsiteX11" fmla="*/ 30956 w 521494"/>
                <a:gd name="connsiteY11" fmla="*/ 29494 h 120253"/>
                <a:gd name="connsiteX12" fmla="*/ 0 w 521494"/>
                <a:gd name="connsiteY12" fmla="*/ 19969 h 120253"/>
                <a:gd name="connsiteX13" fmla="*/ 2381 w 521494"/>
                <a:gd name="connsiteY13" fmla="*/ 10444 h 120253"/>
                <a:gd name="connsiteX14" fmla="*/ 9525 w 521494"/>
                <a:gd name="connsiteY14" fmla="*/ 8062 h 120253"/>
                <a:gd name="connsiteX15" fmla="*/ 35719 w 521494"/>
                <a:gd name="connsiteY15" fmla="*/ 919 h 120253"/>
                <a:gd name="connsiteX16" fmla="*/ 107156 w 521494"/>
                <a:gd name="connsiteY16" fmla="*/ 3300 h 120253"/>
                <a:gd name="connsiteX17" fmla="*/ 121444 w 521494"/>
                <a:gd name="connsiteY17" fmla="*/ 12825 h 120253"/>
                <a:gd name="connsiteX18" fmla="*/ 126206 w 521494"/>
                <a:gd name="connsiteY18" fmla="*/ 19969 h 120253"/>
                <a:gd name="connsiteX19" fmla="*/ 133350 w 521494"/>
                <a:gd name="connsiteY19" fmla="*/ 34256 h 120253"/>
                <a:gd name="connsiteX20" fmla="*/ 140494 w 521494"/>
                <a:gd name="connsiteY20" fmla="*/ 39019 h 120253"/>
                <a:gd name="connsiteX21" fmla="*/ 142875 w 521494"/>
                <a:gd name="connsiteY21" fmla="*/ 46162 h 120253"/>
                <a:gd name="connsiteX22" fmla="*/ 157163 w 521494"/>
                <a:gd name="connsiteY22" fmla="*/ 58069 h 120253"/>
                <a:gd name="connsiteX23" fmla="*/ 164306 w 521494"/>
                <a:gd name="connsiteY23" fmla="*/ 60450 h 120253"/>
                <a:gd name="connsiteX24" fmla="*/ 185738 w 521494"/>
                <a:gd name="connsiteY24" fmla="*/ 72356 h 120253"/>
                <a:gd name="connsiteX25" fmla="*/ 488156 w 521494"/>
                <a:gd name="connsiteY25" fmla="*/ 74737 h 120253"/>
                <a:gd name="connsiteX26" fmla="*/ 495300 w 521494"/>
                <a:gd name="connsiteY26" fmla="*/ 79500 h 120253"/>
                <a:gd name="connsiteX27" fmla="*/ 502444 w 521494"/>
                <a:gd name="connsiteY27" fmla="*/ 81881 h 120253"/>
                <a:gd name="connsiteX28" fmla="*/ 504825 w 521494"/>
                <a:gd name="connsiteY28" fmla="*/ 89025 h 120253"/>
                <a:gd name="connsiteX29" fmla="*/ 519113 w 521494"/>
                <a:gd name="connsiteY29" fmla="*/ 98550 h 120253"/>
                <a:gd name="connsiteX30" fmla="*/ 521494 w 521494"/>
                <a:gd name="connsiteY30" fmla="*/ 105694 h 120253"/>
                <a:gd name="connsiteX31" fmla="*/ 514350 w 521494"/>
                <a:gd name="connsiteY31" fmla="*/ 119981 h 120253"/>
                <a:gd name="connsiteX32" fmla="*/ 500063 w 521494"/>
                <a:gd name="connsiteY32" fmla="*/ 117600 h 120253"/>
                <a:gd name="connsiteX33" fmla="*/ 492919 w 521494"/>
                <a:gd name="connsiteY33" fmla="*/ 112837 h 120253"/>
                <a:gd name="connsiteX34" fmla="*/ 452438 w 521494"/>
                <a:gd name="connsiteY34" fmla="*/ 115219 h 120253"/>
                <a:gd name="connsiteX35" fmla="*/ 419100 w 521494"/>
                <a:gd name="connsiteY35" fmla="*/ 112837 h 120253"/>
                <a:gd name="connsiteX36" fmla="*/ 259556 w 521494"/>
                <a:gd name="connsiteY36" fmla="*/ 108075 h 120253"/>
                <a:gd name="connsiteX37" fmla="*/ 223838 w 521494"/>
                <a:gd name="connsiteY37" fmla="*/ 110456 h 120253"/>
                <a:gd name="connsiteX38" fmla="*/ 209550 w 521494"/>
                <a:gd name="connsiteY38" fmla="*/ 115219 h 120253"/>
                <a:gd name="connsiteX39" fmla="*/ 183356 w 521494"/>
                <a:gd name="connsiteY39" fmla="*/ 110456 h 120253"/>
                <a:gd name="connsiteX0" fmla="*/ 183356 w 521494"/>
                <a:gd name="connsiteY0" fmla="*/ 110456 h 120253"/>
                <a:gd name="connsiteX1" fmla="*/ 140494 w 521494"/>
                <a:gd name="connsiteY1" fmla="*/ 110456 h 120253"/>
                <a:gd name="connsiteX2" fmla="*/ 128588 w 521494"/>
                <a:gd name="connsiteY2" fmla="*/ 108075 h 120253"/>
                <a:gd name="connsiteX3" fmla="*/ 97631 w 521494"/>
                <a:gd name="connsiteY3" fmla="*/ 110456 h 120253"/>
                <a:gd name="connsiteX4" fmla="*/ 71438 w 521494"/>
                <a:gd name="connsiteY4" fmla="*/ 112837 h 120253"/>
                <a:gd name="connsiteX5" fmla="*/ 66675 w 521494"/>
                <a:gd name="connsiteY5" fmla="*/ 105694 h 120253"/>
                <a:gd name="connsiteX6" fmla="*/ 59531 w 521494"/>
                <a:gd name="connsiteY6" fmla="*/ 100931 h 120253"/>
                <a:gd name="connsiteX7" fmla="*/ 47625 w 521494"/>
                <a:gd name="connsiteY7" fmla="*/ 84262 h 120253"/>
                <a:gd name="connsiteX8" fmla="*/ 45244 w 521494"/>
                <a:gd name="connsiteY8" fmla="*/ 77119 h 120253"/>
                <a:gd name="connsiteX9" fmla="*/ 42863 w 521494"/>
                <a:gd name="connsiteY9" fmla="*/ 43781 h 120253"/>
                <a:gd name="connsiteX10" fmla="*/ 35719 w 521494"/>
                <a:gd name="connsiteY10" fmla="*/ 36637 h 120253"/>
                <a:gd name="connsiteX11" fmla="*/ 30956 w 521494"/>
                <a:gd name="connsiteY11" fmla="*/ 29494 h 120253"/>
                <a:gd name="connsiteX12" fmla="*/ 0 w 521494"/>
                <a:gd name="connsiteY12" fmla="*/ 19969 h 120253"/>
                <a:gd name="connsiteX13" fmla="*/ 2381 w 521494"/>
                <a:gd name="connsiteY13" fmla="*/ 10444 h 120253"/>
                <a:gd name="connsiteX14" fmla="*/ 9525 w 521494"/>
                <a:gd name="connsiteY14" fmla="*/ 8062 h 120253"/>
                <a:gd name="connsiteX15" fmla="*/ 35719 w 521494"/>
                <a:gd name="connsiteY15" fmla="*/ 919 h 120253"/>
                <a:gd name="connsiteX16" fmla="*/ 107156 w 521494"/>
                <a:gd name="connsiteY16" fmla="*/ 3300 h 120253"/>
                <a:gd name="connsiteX17" fmla="*/ 121444 w 521494"/>
                <a:gd name="connsiteY17" fmla="*/ 12825 h 120253"/>
                <a:gd name="connsiteX18" fmla="*/ 126206 w 521494"/>
                <a:gd name="connsiteY18" fmla="*/ 19969 h 120253"/>
                <a:gd name="connsiteX19" fmla="*/ 133350 w 521494"/>
                <a:gd name="connsiteY19" fmla="*/ 34256 h 120253"/>
                <a:gd name="connsiteX20" fmla="*/ 140494 w 521494"/>
                <a:gd name="connsiteY20" fmla="*/ 39019 h 120253"/>
                <a:gd name="connsiteX21" fmla="*/ 142875 w 521494"/>
                <a:gd name="connsiteY21" fmla="*/ 46162 h 120253"/>
                <a:gd name="connsiteX22" fmla="*/ 157163 w 521494"/>
                <a:gd name="connsiteY22" fmla="*/ 58069 h 120253"/>
                <a:gd name="connsiteX23" fmla="*/ 164306 w 521494"/>
                <a:gd name="connsiteY23" fmla="*/ 60450 h 120253"/>
                <a:gd name="connsiteX24" fmla="*/ 185738 w 521494"/>
                <a:gd name="connsiteY24" fmla="*/ 72356 h 120253"/>
                <a:gd name="connsiteX25" fmla="*/ 488156 w 521494"/>
                <a:gd name="connsiteY25" fmla="*/ 74737 h 120253"/>
                <a:gd name="connsiteX26" fmla="*/ 495300 w 521494"/>
                <a:gd name="connsiteY26" fmla="*/ 79500 h 120253"/>
                <a:gd name="connsiteX27" fmla="*/ 502444 w 521494"/>
                <a:gd name="connsiteY27" fmla="*/ 81881 h 120253"/>
                <a:gd name="connsiteX28" fmla="*/ 504825 w 521494"/>
                <a:gd name="connsiteY28" fmla="*/ 89025 h 120253"/>
                <a:gd name="connsiteX29" fmla="*/ 519113 w 521494"/>
                <a:gd name="connsiteY29" fmla="*/ 98550 h 120253"/>
                <a:gd name="connsiteX30" fmla="*/ 521494 w 521494"/>
                <a:gd name="connsiteY30" fmla="*/ 105694 h 120253"/>
                <a:gd name="connsiteX31" fmla="*/ 514350 w 521494"/>
                <a:gd name="connsiteY31" fmla="*/ 119981 h 120253"/>
                <a:gd name="connsiteX32" fmla="*/ 500063 w 521494"/>
                <a:gd name="connsiteY32" fmla="*/ 117600 h 120253"/>
                <a:gd name="connsiteX33" fmla="*/ 492919 w 521494"/>
                <a:gd name="connsiteY33" fmla="*/ 112837 h 120253"/>
                <a:gd name="connsiteX34" fmla="*/ 452438 w 521494"/>
                <a:gd name="connsiteY34" fmla="*/ 115219 h 120253"/>
                <a:gd name="connsiteX35" fmla="*/ 419100 w 521494"/>
                <a:gd name="connsiteY35" fmla="*/ 112837 h 120253"/>
                <a:gd name="connsiteX36" fmla="*/ 259556 w 521494"/>
                <a:gd name="connsiteY36" fmla="*/ 108075 h 120253"/>
                <a:gd name="connsiteX37" fmla="*/ 223838 w 521494"/>
                <a:gd name="connsiteY37" fmla="*/ 110456 h 120253"/>
                <a:gd name="connsiteX38" fmla="*/ 183356 w 521494"/>
                <a:gd name="connsiteY38" fmla="*/ 110456 h 120253"/>
                <a:gd name="connsiteX0" fmla="*/ 183356 w 521494"/>
                <a:gd name="connsiteY0" fmla="*/ 110456 h 119981"/>
                <a:gd name="connsiteX1" fmla="*/ 140494 w 521494"/>
                <a:gd name="connsiteY1" fmla="*/ 110456 h 119981"/>
                <a:gd name="connsiteX2" fmla="*/ 128588 w 521494"/>
                <a:gd name="connsiteY2" fmla="*/ 108075 h 119981"/>
                <a:gd name="connsiteX3" fmla="*/ 97631 w 521494"/>
                <a:gd name="connsiteY3" fmla="*/ 110456 h 119981"/>
                <a:gd name="connsiteX4" fmla="*/ 71438 w 521494"/>
                <a:gd name="connsiteY4" fmla="*/ 112837 h 119981"/>
                <a:gd name="connsiteX5" fmla="*/ 66675 w 521494"/>
                <a:gd name="connsiteY5" fmla="*/ 105694 h 119981"/>
                <a:gd name="connsiteX6" fmla="*/ 59531 w 521494"/>
                <a:gd name="connsiteY6" fmla="*/ 100931 h 119981"/>
                <a:gd name="connsiteX7" fmla="*/ 47625 w 521494"/>
                <a:gd name="connsiteY7" fmla="*/ 84262 h 119981"/>
                <a:gd name="connsiteX8" fmla="*/ 45244 w 521494"/>
                <a:gd name="connsiteY8" fmla="*/ 77119 h 119981"/>
                <a:gd name="connsiteX9" fmla="*/ 42863 w 521494"/>
                <a:gd name="connsiteY9" fmla="*/ 43781 h 119981"/>
                <a:gd name="connsiteX10" fmla="*/ 35719 w 521494"/>
                <a:gd name="connsiteY10" fmla="*/ 36637 h 119981"/>
                <a:gd name="connsiteX11" fmla="*/ 30956 w 521494"/>
                <a:gd name="connsiteY11" fmla="*/ 29494 h 119981"/>
                <a:gd name="connsiteX12" fmla="*/ 0 w 521494"/>
                <a:gd name="connsiteY12" fmla="*/ 19969 h 119981"/>
                <a:gd name="connsiteX13" fmla="*/ 2381 w 521494"/>
                <a:gd name="connsiteY13" fmla="*/ 10444 h 119981"/>
                <a:gd name="connsiteX14" fmla="*/ 9525 w 521494"/>
                <a:gd name="connsiteY14" fmla="*/ 8062 h 119981"/>
                <a:gd name="connsiteX15" fmla="*/ 35719 w 521494"/>
                <a:gd name="connsiteY15" fmla="*/ 919 h 119981"/>
                <a:gd name="connsiteX16" fmla="*/ 107156 w 521494"/>
                <a:gd name="connsiteY16" fmla="*/ 3300 h 119981"/>
                <a:gd name="connsiteX17" fmla="*/ 121444 w 521494"/>
                <a:gd name="connsiteY17" fmla="*/ 12825 h 119981"/>
                <a:gd name="connsiteX18" fmla="*/ 126206 w 521494"/>
                <a:gd name="connsiteY18" fmla="*/ 19969 h 119981"/>
                <a:gd name="connsiteX19" fmla="*/ 133350 w 521494"/>
                <a:gd name="connsiteY19" fmla="*/ 34256 h 119981"/>
                <a:gd name="connsiteX20" fmla="*/ 140494 w 521494"/>
                <a:gd name="connsiteY20" fmla="*/ 39019 h 119981"/>
                <a:gd name="connsiteX21" fmla="*/ 142875 w 521494"/>
                <a:gd name="connsiteY21" fmla="*/ 46162 h 119981"/>
                <a:gd name="connsiteX22" fmla="*/ 157163 w 521494"/>
                <a:gd name="connsiteY22" fmla="*/ 58069 h 119981"/>
                <a:gd name="connsiteX23" fmla="*/ 164306 w 521494"/>
                <a:gd name="connsiteY23" fmla="*/ 60450 h 119981"/>
                <a:gd name="connsiteX24" fmla="*/ 185738 w 521494"/>
                <a:gd name="connsiteY24" fmla="*/ 72356 h 119981"/>
                <a:gd name="connsiteX25" fmla="*/ 488156 w 521494"/>
                <a:gd name="connsiteY25" fmla="*/ 74737 h 119981"/>
                <a:gd name="connsiteX26" fmla="*/ 495300 w 521494"/>
                <a:gd name="connsiteY26" fmla="*/ 79500 h 119981"/>
                <a:gd name="connsiteX27" fmla="*/ 502444 w 521494"/>
                <a:gd name="connsiteY27" fmla="*/ 81881 h 119981"/>
                <a:gd name="connsiteX28" fmla="*/ 504825 w 521494"/>
                <a:gd name="connsiteY28" fmla="*/ 89025 h 119981"/>
                <a:gd name="connsiteX29" fmla="*/ 519113 w 521494"/>
                <a:gd name="connsiteY29" fmla="*/ 98550 h 119981"/>
                <a:gd name="connsiteX30" fmla="*/ 521494 w 521494"/>
                <a:gd name="connsiteY30" fmla="*/ 105694 h 119981"/>
                <a:gd name="connsiteX31" fmla="*/ 514350 w 521494"/>
                <a:gd name="connsiteY31" fmla="*/ 119981 h 119981"/>
                <a:gd name="connsiteX32" fmla="*/ 500063 w 521494"/>
                <a:gd name="connsiteY32" fmla="*/ 117600 h 119981"/>
                <a:gd name="connsiteX33" fmla="*/ 492919 w 521494"/>
                <a:gd name="connsiteY33" fmla="*/ 112837 h 119981"/>
                <a:gd name="connsiteX34" fmla="*/ 452438 w 521494"/>
                <a:gd name="connsiteY34" fmla="*/ 115219 h 119981"/>
                <a:gd name="connsiteX35" fmla="*/ 419100 w 521494"/>
                <a:gd name="connsiteY35" fmla="*/ 112837 h 119981"/>
                <a:gd name="connsiteX36" fmla="*/ 223838 w 521494"/>
                <a:gd name="connsiteY36" fmla="*/ 110456 h 119981"/>
                <a:gd name="connsiteX37" fmla="*/ 183356 w 521494"/>
                <a:gd name="connsiteY37" fmla="*/ 110456 h 119981"/>
                <a:gd name="connsiteX0" fmla="*/ 183356 w 521494"/>
                <a:gd name="connsiteY0" fmla="*/ 110456 h 119981"/>
                <a:gd name="connsiteX1" fmla="*/ 140494 w 521494"/>
                <a:gd name="connsiteY1" fmla="*/ 110456 h 119981"/>
                <a:gd name="connsiteX2" fmla="*/ 128588 w 521494"/>
                <a:gd name="connsiteY2" fmla="*/ 108075 h 119981"/>
                <a:gd name="connsiteX3" fmla="*/ 97631 w 521494"/>
                <a:gd name="connsiteY3" fmla="*/ 110456 h 119981"/>
                <a:gd name="connsiteX4" fmla="*/ 71438 w 521494"/>
                <a:gd name="connsiteY4" fmla="*/ 112837 h 119981"/>
                <a:gd name="connsiteX5" fmla="*/ 66675 w 521494"/>
                <a:gd name="connsiteY5" fmla="*/ 105694 h 119981"/>
                <a:gd name="connsiteX6" fmla="*/ 59531 w 521494"/>
                <a:gd name="connsiteY6" fmla="*/ 100931 h 119981"/>
                <a:gd name="connsiteX7" fmla="*/ 47625 w 521494"/>
                <a:gd name="connsiteY7" fmla="*/ 84262 h 119981"/>
                <a:gd name="connsiteX8" fmla="*/ 45244 w 521494"/>
                <a:gd name="connsiteY8" fmla="*/ 77119 h 119981"/>
                <a:gd name="connsiteX9" fmla="*/ 42863 w 521494"/>
                <a:gd name="connsiteY9" fmla="*/ 43781 h 119981"/>
                <a:gd name="connsiteX10" fmla="*/ 35719 w 521494"/>
                <a:gd name="connsiteY10" fmla="*/ 36637 h 119981"/>
                <a:gd name="connsiteX11" fmla="*/ 30956 w 521494"/>
                <a:gd name="connsiteY11" fmla="*/ 29494 h 119981"/>
                <a:gd name="connsiteX12" fmla="*/ 0 w 521494"/>
                <a:gd name="connsiteY12" fmla="*/ 19969 h 119981"/>
                <a:gd name="connsiteX13" fmla="*/ 2381 w 521494"/>
                <a:gd name="connsiteY13" fmla="*/ 10444 h 119981"/>
                <a:gd name="connsiteX14" fmla="*/ 9525 w 521494"/>
                <a:gd name="connsiteY14" fmla="*/ 8062 h 119981"/>
                <a:gd name="connsiteX15" fmla="*/ 35719 w 521494"/>
                <a:gd name="connsiteY15" fmla="*/ 919 h 119981"/>
                <a:gd name="connsiteX16" fmla="*/ 107156 w 521494"/>
                <a:gd name="connsiteY16" fmla="*/ 3300 h 119981"/>
                <a:gd name="connsiteX17" fmla="*/ 121444 w 521494"/>
                <a:gd name="connsiteY17" fmla="*/ 12825 h 119981"/>
                <a:gd name="connsiteX18" fmla="*/ 126206 w 521494"/>
                <a:gd name="connsiteY18" fmla="*/ 19969 h 119981"/>
                <a:gd name="connsiteX19" fmla="*/ 133350 w 521494"/>
                <a:gd name="connsiteY19" fmla="*/ 34256 h 119981"/>
                <a:gd name="connsiteX20" fmla="*/ 140494 w 521494"/>
                <a:gd name="connsiteY20" fmla="*/ 39019 h 119981"/>
                <a:gd name="connsiteX21" fmla="*/ 142875 w 521494"/>
                <a:gd name="connsiteY21" fmla="*/ 46162 h 119981"/>
                <a:gd name="connsiteX22" fmla="*/ 157163 w 521494"/>
                <a:gd name="connsiteY22" fmla="*/ 58069 h 119981"/>
                <a:gd name="connsiteX23" fmla="*/ 164306 w 521494"/>
                <a:gd name="connsiteY23" fmla="*/ 60450 h 119981"/>
                <a:gd name="connsiteX24" fmla="*/ 185738 w 521494"/>
                <a:gd name="connsiteY24" fmla="*/ 72356 h 119981"/>
                <a:gd name="connsiteX25" fmla="*/ 488156 w 521494"/>
                <a:gd name="connsiteY25" fmla="*/ 74737 h 119981"/>
                <a:gd name="connsiteX26" fmla="*/ 495300 w 521494"/>
                <a:gd name="connsiteY26" fmla="*/ 79500 h 119981"/>
                <a:gd name="connsiteX27" fmla="*/ 502444 w 521494"/>
                <a:gd name="connsiteY27" fmla="*/ 81881 h 119981"/>
                <a:gd name="connsiteX28" fmla="*/ 504825 w 521494"/>
                <a:gd name="connsiteY28" fmla="*/ 89025 h 119981"/>
                <a:gd name="connsiteX29" fmla="*/ 521494 w 521494"/>
                <a:gd name="connsiteY29" fmla="*/ 105694 h 119981"/>
                <a:gd name="connsiteX30" fmla="*/ 514350 w 521494"/>
                <a:gd name="connsiteY30" fmla="*/ 119981 h 119981"/>
                <a:gd name="connsiteX31" fmla="*/ 500063 w 521494"/>
                <a:gd name="connsiteY31" fmla="*/ 117600 h 119981"/>
                <a:gd name="connsiteX32" fmla="*/ 492919 w 521494"/>
                <a:gd name="connsiteY32" fmla="*/ 112837 h 119981"/>
                <a:gd name="connsiteX33" fmla="*/ 452438 w 521494"/>
                <a:gd name="connsiteY33" fmla="*/ 115219 h 119981"/>
                <a:gd name="connsiteX34" fmla="*/ 419100 w 521494"/>
                <a:gd name="connsiteY34" fmla="*/ 112837 h 119981"/>
                <a:gd name="connsiteX35" fmla="*/ 223838 w 521494"/>
                <a:gd name="connsiteY35" fmla="*/ 110456 h 119981"/>
                <a:gd name="connsiteX36" fmla="*/ 183356 w 521494"/>
                <a:gd name="connsiteY36" fmla="*/ 110456 h 119981"/>
                <a:gd name="connsiteX0" fmla="*/ 183356 w 521494"/>
                <a:gd name="connsiteY0" fmla="*/ 110456 h 119981"/>
                <a:gd name="connsiteX1" fmla="*/ 140494 w 521494"/>
                <a:gd name="connsiteY1" fmla="*/ 110456 h 119981"/>
                <a:gd name="connsiteX2" fmla="*/ 128588 w 521494"/>
                <a:gd name="connsiteY2" fmla="*/ 108075 h 119981"/>
                <a:gd name="connsiteX3" fmla="*/ 97631 w 521494"/>
                <a:gd name="connsiteY3" fmla="*/ 110456 h 119981"/>
                <a:gd name="connsiteX4" fmla="*/ 71438 w 521494"/>
                <a:gd name="connsiteY4" fmla="*/ 112837 h 119981"/>
                <a:gd name="connsiteX5" fmla="*/ 66675 w 521494"/>
                <a:gd name="connsiteY5" fmla="*/ 105694 h 119981"/>
                <a:gd name="connsiteX6" fmla="*/ 59531 w 521494"/>
                <a:gd name="connsiteY6" fmla="*/ 100931 h 119981"/>
                <a:gd name="connsiteX7" fmla="*/ 47625 w 521494"/>
                <a:gd name="connsiteY7" fmla="*/ 84262 h 119981"/>
                <a:gd name="connsiteX8" fmla="*/ 45244 w 521494"/>
                <a:gd name="connsiteY8" fmla="*/ 77119 h 119981"/>
                <a:gd name="connsiteX9" fmla="*/ 42863 w 521494"/>
                <a:gd name="connsiteY9" fmla="*/ 43781 h 119981"/>
                <a:gd name="connsiteX10" fmla="*/ 35719 w 521494"/>
                <a:gd name="connsiteY10" fmla="*/ 36637 h 119981"/>
                <a:gd name="connsiteX11" fmla="*/ 30956 w 521494"/>
                <a:gd name="connsiteY11" fmla="*/ 29494 h 119981"/>
                <a:gd name="connsiteX12" fmla="*/ 0 w 521494"/>
                <a:gd name="connsiteY12" fmla="*/ 19969 h 119981"/>
                <a:gd name="connsiteX13" fmla="*/ 2381 w 521494"/>
                <a:gd name="connsiteY13" fmla="*/ 10444 h 119981"/>
                <a:gd name="connsiteX14" fmla="*/ 9525 w 521494"/>
                <a:gd name="connsiteY14" fmla="*/ 8062 h 119981"/>
                <a:gd name="connsiteX15" fmla="*/ 35719 w 521494"/>
                <a:gd name="connsiteY15" fmla="*/ 919 h 119981"/>
                <a:gd name="connsiteX16" fmla="*/ 107156 w 521494"/>
                <a:gd name="connsiteY16" fmla="*/ 3300 h 119981"/>
                <a:gd name="connsiteX17" fmla="*/ 121444 w 521494"/>
                <a:gd name="connsiteY17" fmla="*/ 12825 h 119981"/>
                <a:gd name="connsiteX18" fmla="*/ 126206 w 521494"/>
                <a:gd name="connsiteY18" fmla="*/ 19969 h 119981"/>
                <a:gd name="connsiteX19" fmla="*/ 133350 w 521494"/>
                <a:gd name="connsiteY19" fmla="*/ 34256 h 119981"/>
                <a:gd name="connsiteX20" fmla="*/ 140494 w 521494"/>
                <a:gd name="connsiteY20" fmla="*/ 39019 h 119981"/>
                <a:gd name="connsiteX21" fmla="*/ 142875 w 521494"/>
                <a:gd name="connsiteY21" fmla="*/ 46162 h 119981"/>
                <a:gd name="connsiteX22" fmla="*/ 157163 w 521494"/>
                <a:gd name="connsiteY22" fmla="*/ 58069 h 119981"/>
                <a:gd name="connsiteX23" fmla="*/ 164306 w 521494"/>
                <a:gd name="connsiteY23" fmla="*/ 60450 h 119981"/>
                <a:gd name="connsiteX24" fmla="*/ 185738 w 521494"/>
                <a:gd name="connsiteY24" fmla="*/ 72356 h 119981"/>
                <a:gd name="connsiteX25" fmla="*/ 488156 w 521494"/>
                <a:gd name="connsiteY25" fmla="*/ 74737 h 119981"/>
                <a:gd name="connsiteX26" fmla="*/ 495300 w 521494"/>
                <a:gd name="connsiteY26" fmla="*/ 79500 h 119981"/>
                <a:gd name="connsiteX27" fmla="*/ 502444 w 521494"/>
                <a:gd name="connsiteY27" fmla="*/ 81881 h 119981"/>
                <a:gd name="connsiteX28" fmla="*/ 521494 w 521494"/>
                <a:gd name="connsiteY28" fmla="*/ 105694 h 119981"/>
                <a:gd name="connsiteX29" fmla="*/ 514350 w 521494"/>
                <a:gd name="connsiteY29" fmla="*/ 119981 h 119981"/>
                <a:gd name="connsiteX30" fmla="*/ 500063 w 521494"/>
                <a:gd name="connsiteY30" fmla="*/ 117600 h 119981"/>
                <a:gd name="connsiteX31" fmla="*/ 492919 w 521494"/>
                <a:gd name="connsiteY31" fmla="*/ 112837 h 119981"/>
                <a:gd name="connsiteX32" fmla="*/ 452438 w 521494"/>
                <a:gd name="connsiteY32" fmla="*/ 115219 h 119981"/>
                <a:gd name="connsiteX33" fmla="*/ 419100 w 521494"/>
                <a:gd name="connsiteY33" fmla="*/ 112837 h 119981"/>
                <a:gd name="connsiteX34" fmla="*/ 223838 w 521494"/>
                <a:gd name="connsiteY34" fmla="*/ 110456 h 119981"/>
                <a:gd name="connsiteX35" fmla="*/ 183356 w 521494"/>
                <a:gd name="connsiteY35" fmla="*/ 110456 h 119981"/>
                <a:gd name="connsiteX0" fmla="*/ 183356 w 521494"/>
                <a:gd name="connsiteY0" fmla="*/ 110456 h 121172"/>
                <a:gd name="connsiteX1" fmla="*/ 140494 w 521494"/>
                <a:gd name="connsiteY1" fmla="*/ 110456 h 121172"/>
                <a:gd name="connsiteX2" fmla="*/ 128588 w 521494"/>
                <a:gd name="connsiteY2" fmla="*/ 108075 h 121172"/>
                <a:gd name="connsiteX3" fmla="*/ 97631 w 521494"/>
                <a:gd name="connsiteY3" fmla="*/ 110456 h 121172"/>
                <a:gd name="connsiteX4" fmla="*/ 71438 w 521494"/>
                <a:gd name="connsiteY4" fmla="*/ 112837 h 121172"/>
                <a:gd name="connsiteX5" fmla="*/ 66675 w 521494"/>
                <a:gd name="connsiteY5" fmla="*/ 105694 h 121172"/>
                <a:gd name="connsiteX6" fmla="*/ 59531 w 521494"/>
                <a:gd name="connsiteY6" fmla="*/ 100931 h 121172"/>
                <a:gd name="connsiteX7" fmla="*/ 47625 w 521494"/>
                <a:gd name="connsiteY7" fmla="*/ 84262 h 121172"/>
                <a:gd name="connsiteX8" fmla="*/ 45244 w 521494"/>
                <a:gd name="connsiteY8" fmla="*/ 77119 h 121172"/>
                <a:gd name="connsiteX9" fmla="*/ 42863 w 521494"/>
                <a:gd name="connsiteY9" fmla="*/ 43781 h 121172"/>
                <a:gd name="connsiteX10" fmla="*/ 35719 w 521494"/>
                <a:gd name="connsiteY10" fmla="*/ 36637 h 121172"/>
                <a:gd name="connsiteX11" fmla="*/ 30956 w 521494"/>
                <a:gd name="connsiteY11" fmla="*/ 29494 h 121172"/>
                <a:gd name="connsiteX12" fmla="*/ 0 w 521494"/>
                <a:gd name="connsiteY12" fmla="*/ 19969 h 121172"/>
                <a:gd name="connsiteX13" fmla="*/ 2381 w 521494"/>
                <a:gd name="connsiteY13" fmla="*/ 10444 h 121172"/>
                <a:gd name="connsiteX14" fmla="*/ 9525 w 521494"/>
                <a:gd name="connsiteY14" fmla="*/ 8062 h 121172"/>
                <a:gd name="connsiteX15" fmla="*/ 35719 w 521494"/>
                <a:gd name="connsiteY15" fmla="*/ 919 h 121172"/>
                <a:gd name="connsiteX16" fmla="*/ 107156 w 521494"/>
                <a:gd name="connsiteY16" fmla="*/ 3300 h 121172"/>
                <a:gd name="connsiteX17" fmla="*/ 121444 w 521494"/>
                <a:gd name="connsiteY17" fmla="*/ 12825 h 121172"/>
                <a:gd name="connsiteX18" fmla="*/ 126206 w 521494"/>
                <a:gd name="connsiteY18" fmla="*/ 19969 h 121172"/>
                <a:gd name="connsiteX19" fmla="*/ 133350 w 521494"/>
                <a:gd name="connsiteY19" fmla="*/ 34256 h 121172"/>
                <a:gd name="connsiteX20" fmla="*/ 140494 w 521494"/>
                <a:gd name="connsiteY20" fmla="*/ 39019 h 121172"/>
                <a:gd name="connsiteX21" fmla="*/ 142875 w 521494"/>
                <a:gd name="connsiteY21" fmla="*/ 46162 h 121172"/>
                <a:gd name="connsiteX22" fmla="*/ 157163 w 521494"/>
                <a:gd name="connsiteY22" fmla="*/ 58069 h 121172"/>
                <a:gd name="connsiteX23" fmla="*/ 164306 w 521494"/>
                <a:gd name="connsiteY23" fmla="*/ 60450 h 121172"/>
                <a:gd name="connsiteX24" fmla="*/ 185738 w 521494"/>
                <a:gd name="connsiteY24" fmla="*/ 72356 h 121172"/>
                <a:gd name="connsiteX25" fmla="*/ 488156 w 521494"/>
                <a:gd name="connsiteY25" fmla="*/ 74737 h 121172"/>
                <a:gd name="connsiteX26" fmla="*/ 495300 w 521494"/>
                <a:gd name="connsiteY26" fmla="*/ 79500 h 121172"/>
                <a:gd name="connsiteX27" fmla="*/ 502444 w 521494"/>
                <a:gd name="connsiteY27" fmla="*/ 81881 h 121172"/>
                <a:gd name="connsiteX28" fmla="*/ 521494 w 521494"/>
                <a:gd name="connsiteY28" fmla="*/ 105694 h 121172"/>
                <a:gd name="connsiteX29" fmla="*/ 514350 w 521494"/>
                <a:gd name="connsiteY29" fmla="*/ 119981 h 121172"/>
                <a:gd name="connsiteX30" fmla="*/ 492919 w 521494"/>
                <a:gd name="connsiteY30" fmla="*/ 112837 h 121172"/>
                <a:gd name="connsiteX31" fmla="*/ 452438 w 521494"/>
                <a:gd name="connsiteY31" fmla="*/ 115219 h 121172"/>
                <a:gd name="connsiteX32" fmla="*/ 419100 w 521494"/>
                <a:gd name="connsiteY32" fmla="*/ 112837 h 121172"/>
                <a:gd name="connsiteX33" fmla="*/ 223838 w 521494"/>
                <a:gd name="connsiteY33" fmla="*/ 110456 h 121172"/>
                <a:gd name="connsiteX34" fmla="*/ 183356 w 521494"/>
                <a:gd name="connsiteY34" fmla="*/ 110456 h 121172"/>
                <a:gd name="connsiteX0" fmla="*/ 183356 w 521494"/>
                <a:gd name="connsiteY0" fmla="*/ 110456 h 119336"/>
                <a:gd name="connsiteX1" fmla="*/ 140494 w 521494"/>
                <a:gd name="connsiteY1" fmla="*/ 110456 h 119336"/>
                <a:gd name="connsiteX2" fmla="*/ 128588 w 521494"/>
                <a:gd name="connsiteY2" fmla="*/ 108075 h 119336"/>
                <a:gd name="connsiteX3" fmla="*/ 97631 w 521494"/>
                <a:gd name="connsiteY3" fmla="*/ 110456 h 119336"/>
                <a:gd name="connsiteX4" fmla="*/ 71438 w 521494"/>
                <a:gd name="connsiteY4" fmla="*/ 112837 h 119336"/>
                <a:gd name="connsiteX5" fmla="*/ 66675 w 521494"/>
                <a:gd name="connsiteY5" fmla="*/ 105694 h 119336"/>
                <a:gd name="connsiteX6" fmla="*/ 59531 w 521494"/>
                <a:gd name="connsiteY6" fmla="*/ 100931 h 119336"/>
                <a:gd name="connsiteX7" fmla="*/ 47625 w 521494"/>
                <a:gd name="connsiteY7" fmla="*/ 84262 h 119336"/>
                <a:gd name="connsiteX8" fmla="*/ 45244 w 521494"/>
                <a:gd name="connsiteY8" fmla="*/ 77119 h 119336"/>
                <a:gd name="connsiteX9" fmla="*/ 42863 w 521494"/>
                <a:gd name="connsiteY9" fmla="*/ 43781 h 119336"/>
                <a:gd name="connsiteX10" fmla="*/ 35719 w 521494"/>
                <a:gd name="connsiteY10" fmla="*/ 36637 h 119336"/>
                <a:gd name="connsiteX11" fmla="*/ 30956 w 521494"/>
                <a:gd name="connsiteY11" fmla="*/ 29494 h 119336"/>
                <a:gd name="connsiteX12" fmla="*/ 0 w 521494"/>
                <a:gd name="connsiteY12" fmla="*/ 19969 h 119336"/>
                <a:gd name="connsiteX13" fmla="*/ 2381 w 521494"/>
                <a:gd name="connsiteY13" fmla="*/ 10444 h 119336"/>
                <a:gd name="connsiteX14" fmla="*/ 9525 w 521494"/>
                <a:gd name="connsiteY14" fmla="*/ 8062 h 119336"/>
                <a:gd name="connsiteX15" fmla="*/ 35719 w 521494"/>
                <a:gd name="connsiteY15" fmla="*/ 919 h 119336"/>
                <a:gd name="connsiteX16" fmla="*/ 107156 w 521494"/>
                <a:gd name="connsiteY16" fmla="*/ 3300 h 119336"/>
                <a:gd name="connsiteX17" fmla="*/ 121444 w 521494"/>
                <a:gd name="connsiteY17" fmla="*/ 12825 h 119336"/>
                <a:gd name="connsiteX18" fmla="*/ 126206 w 521494"/>
                <a:gd name="connsiteY18" fmla="*/ 19969 h 119336"/>
                <a:gd name="connsiteX19" fmla="*/ 133350 w 521494"/>
                <a:gd name="connsiteY19" fmla="*/ 34256 h 119336"/>
                <a:gd name="connsiteX20" fmla="*/ 140494 w 521494"/>
                <a:gd name="connsiteY20" fmla="*/ 39019 h 119336"/>
                <a:gd name="connsiteX21" fmla="*/ 142875 w 521494"/>
                <a:gd name="connsiteY21" fmla="*/ 46162 h 119336"/>
                <a:gd name="connsiteX22" fmla="*/ 157163 w 521494"/>
                <a:gd name="connsiteY22" fmla="*/ 58069 h 119336"/>
                <a:gd name="connsiteX23" fmla="*/ 164306 w 521494"/>
                <a:gd name="connsiteY23" fmla="*/ 60450 h 119336"/>
                <a:gd name="connsiteX24" fmla="*/ 185738 w 521494"/>
                <a:gd name="connsiteY24" fmla="*/ 72356 h 119336"/>
                <a:gd name="connsiteX25" fmla="*/ 488156 w 521494"/>
                <a:gd name="connsiteY25" fmla="*/ 74737 h 119336"/>
                <a:gd name="connsiteX26" fmla="*/ 495300 w 521494"/>
                <a:gd name="connsiteY26" fmla="*/ 79500 h 119336"/>
                <a:gd name="connsiteX27" fmla="*/ 502444 w 521494"/>
                <a:gd name="connsiteY27" fmla="*/ 81881 h 119336"/>
                <a:gd name="connsiteX28" fmla="*/ 521494 w 521494"/>
                <a:gd name="connsiteY28" fmla="*/ 105694 h 119336"/>
                <a:gd name="connsiteX29" fmla="*/ 492919 w 521494"/>
                <a:gd name="connsiteY29" fmla="*/ 112837 h 119336"/>
                <a:gd name="connsiteX30" fmla="*/ 452438 w 521494"/>
                <a:gd name="connsiteY30" fmla="*/ 115219 h 119336"/>
                <a:gd name="connsiteX31" fmla="*/ 419100 w 521494"/>
                <a:gd name="connsiteY31" fmla="*/ 112837 h 119336"/>
                <a:gd name="connsiteX32" fmla="*/ 223838 w 521494"/>
                <a:gd name="connsiteY32" fmla="*/ 110456 h 119336"/>
                <a:gd name="connsiteX33" fmla="*/ 183356 w 521494"/>
                <a:gd name="connsiteY33" fmla="*/ 110456 h 11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1494" h="119336">
                  <a:moveTo>
                    <a:pt x="183356" y="110456"/>
                  </a:moveTo>
                  <a:cubicBezTo>
                    <a:pt x="171847" y="109662"/>
                    <a:pt x="149622" y="110853"/>
                    <a:pt x="140494" y="110456"/>
                  </a:cubicBezTo>
                  <a:cubicBezTo>
                    <a:pt x="136537" y="109608"/>
                    <a:pt x="132635" y="108075"/>
                    <a:pt x="128588" y="108075"/>
                  </a:cubicBezTo>
                  <a:cubicBezTo>
                    <a:pt x="118239" y="108075"/>
                    <a:pt x="107950" y="109662"/>
                    <a:pt x="97631" y="110456"/>
                  </a:cubicBezTo>
                  <a:cubicBezTo>
                    <a:pt x="87687" y="117087"/>
                    <a:pt x="87686" y="119336"/>
                    <a:pt x="71438" y="112837"/>
                  </a:cubicBezTo>
                  <a:cubicBezTo>
                    <a:pt x="68781" y="111774"/>
                    <a:pt x="68699" y="107718"/>
                    <a:pt x="66675" y="105694"/>
                  </a:cubicBezTo>
                  <a:cubicBezTo>
                    <a:pt x="64651" y="103670"/>
                    <a:pt x="61912" y="102519"/>
                    <a:pt x="59531" y="100931"/>
                  </a:cubicBezTo>
                  <a:cubicBezTo>
                    <a:pt x="57916" y="98778"/>
                    <a:pt x="49364" y="87740"/>
                    <a:pt x="47625" y="84262"/>
                  </a:cubicBezTo>
                  <a:cubicBezTo>
                    <a:pt x="46503" y="82017"/>
                    <a:pt x="46038" y="79500"/>
                    <a:pt x="45244" y="77119"/>
                  </a:cubicBezTo>
                  <a:cubicBezTo>
                    <a:pt x="44450" y="66006"/>
                    <a:pt x="45415" y="54626"/>
                    <a:pt x="42863" y="43781"/>
                  </a:cubicBezTo>
                  <a:cubicBezTo>
                    <a:pt x="42092" y="40503"/>
                    <a:pt x="37875" y="39224"/>
                    <a:pt x="35719" y="36637"/>
                  </a:cubicBezTo>
                  <a:cubicBezTo>
                    <a:pt x="33887" y="34439"/>
                    <a:pt x="32980" y="31518"/>
                    <a:pt x="30956" y="29494"/>
                  </a:cubicBezTo>
                  <a:cubicBezTo>
                    <a:pt x="22961" y="21499"/>
                    <a:pt x="10164" y="21421"/>
                    <a:pt x="0" y="19969"/>
                  </a:cubicBezTo>
                  <a:cubicBezTo>
                    <a:pt x="794" y="16794"/>
                    <a:pt x="337" y="13000"/>
                    <a:pt x="2381" y="10444"/>
                  </a:cubicBezTo>
                  <a:cubicBezTo>
                    <a:pt x="3949" y="8484"/>
                    <a:pt x="7103" y="8722"/>
                    <a:pt x="9525" y="8062"/>
                  </a:cubicBezTo>
                  <a:cubicBezTo>
                    <a:pt x="39086" y="0"/>
                    <a:pt x="19268" y="6402"/>
                    <a:pt x="35719" y="919"/>
                  </a:cubicBezTo>
                  <a:cubicBezTo>
                    <a:pt x="59531" y="1713"/>
                    <a:pt x="83557" y="22"/>
                    <a:pt x="107156" y="3300"/>
                  </a:cubicBezTo>
                  <a:cubicBezTo>
                    <a:pt x="112826" y="4087"/>
                    <a:pt x="121444" y="12825"/>
                    <a:pt x="121444" y="12825"/>
                  </a:cubicBezTo>
                  <a:cubicBezTo>
                    <a:pt x="123031" y="15206"/>
                    <a:pt x="124926" y="17409"/>
                    <a:pt x="126206" y="19969"/>
                  </a:cubicBezTo>
                  <a:cubicBezTo>
                    <a:pt x="130078" y="27712"/>
                    <a:pt x="126529" y="27435"/>
                    <a:pt x="133350" y="34256"/>
                  </a:cubicBezTo>
                  <a:cubicBezTo>
                    <a:pt x="135374" y="36280"/>
                    <a:pt x="138113" y="37431"/>
                    <a:pt x="140494" y="39019"/>
                  </a:cubicBezTo>
                  <a:cubicBezTo>
                    <a:pt x="141288" y="41400"/>
                    <a:pt x="141483" y="44074"/>
                    <a:pt x="142875" y="46162"/>
                  </a:cubicBezTo>
                  <a:cubicBezTo>
                    <a:pt x="145508" y="50112"/>
                    <a:pt x="152770" y="55873"/>
                    <a:pt x="157163" y="58069"/>
                  </a:cubicBezTo>
                  <a:cubicBezTo>
                    <a:pt x="159408" y="59191"/>
                    <a:pt x="162112" y="59231"/>
                    <a:pt x="164306" y="60450"/>
                  </a:cubicBezTo>
                  <a:cubicBezTo>
                    <a:pt x="167175" y="62044"/>
                    <a:pt x="179087" y="72254"/>
                    <a:pt x="185738" y="72356"/>
                  </a:cubicBezTo>
                  <a:lnTo>
                    <a:pt x="488156" y="74737"/>
                  </a:lnTo>
                  <a:cubicBezTo>
                    <a:pt x="490537" y="76325"/>
                    <a:pt x="492740" y="78220"/>
                    <a:pt x="495300" y="79500"/>
                  </a:cubicBezTo>
                  <a:cubicBezTo>
                    <a:pt x="497545" y="80623"/>
                    <a:pt x="498078" y="77515"/>
                    <a:pt x="502444" y="81881"/>
                  </a:cubicBezTo>
                  <a:cubicBezTo>
                    <a:pt x="506810" y="86247"/>
                    <a:pt x="519510" y="99344"/>
                    <a:pt x="521494" y="105694"/>
                  </a:cubicBezTo>
                  <a:cubicBezTo>
                    <a:pt x="519907" y="110853"/>
                    <a:pt x="504428" y="111250"/>
                    <a:pt x="492919" y="112837"/>
                  </a:cubicBezTo>
                  <a:lnTo>
                    <a:pt x="452438" y="115219"/>
                  </a:lnTo>
                  <a:cubicBezTo>
                    <a:pt x="441325" y="114425"/>
                    <a:pt x="430237" y="113130"/>
                    <a:pt x="419100" y="112837"/>
                  </a:cubicBezTo>
                  <a:lnTo>
                    <a:pt x="223838" y="110456"/>
                  </a:lnTo>
                  <a:cubicBezTo>
                    <a:pt x="211138" y="110853"/>
                    <a:pt x="197247" y="110456"/>
                    <a:pt x="183356" y="110456"/>
                  </a:cubicBezTo>
                  <a:close/>
                </a:path>
              </a:pathLst>
            </a:custGeom>
            <a:solidFill>
              <a:srgbClr val="4F81BD">
                <a:lumMod val="75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aphicFrame>
          <p:nvGraphicFramePr>
            <p:cNvPr id="11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9756782"/>
                </p:ext>
              </p:extLst>
            </p:nvPr>
          </p:nvGraphicFramePr>
          <p:xfrm>
            <a:off x="3486150" y="3857626"/>
            <a:ext cx="387350" cy="390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CS ChemDraw Drawing" r:id="rId7" imgW="624240" imgH="524520" progId="">
                    <p:embed/>
                  </p:oleObj>
                </mc:Choice>
                <mc:Fallback>
                  <p:oleObj name="CS ChemDraw Drawing" r:id="rId7" imgW="624240" imgH="524520" progId="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6150" y="3857626"/>
                          <a:ext cx="387350" cy="3905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029508"/>
                </p:ext>
              </p:extLst>
            </p:nvPr>
          </p:nvGraphicFramePr>
          <p:xfrm>
            <a:off x="4200525" y="3857626"/>
            <a:ext cx="387350" cy="390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CS ChemDraw Drawing" r:id="rId9" imgW="624240" imgH="524520" progId="">
                    <p:embed/>
                  </p:oleObj>
                </mc:Choice>
                <mc:Fallback>
                  <p:oleObj name="CS ChemDraw Drawing" r:id="rId9" imgW="624240" imgH="524520" progId="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0525" y="3857626"/>
                          <a:ext cx="387350" cy="3905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8" name="Rectangle 117"/>
          <p:cNvSpPr/>
          <p:nvPr/>
        </p:nvSpPr>
        <p:spPr>
          <a:xfrm>
            <a:off x="76200" y="6150114"/>
            <a:ext cx="4733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799" defTabSz="1295400">
              <a:buClr>
                <a:srgbClr val="000000"/>
              </a:buClr>
            </a:pPr>
            <a:r>
              <a:rPr lang="en-US" sz="1000" b="1" dirty="0" err="1">
                <a:solidFill>
                  <a:prstClr val="black"/>
                </a:solidFill>
                <a:latin typeface="Arial"/>
              </a:rPr>
              <a:t>Tofacitinib</a:t>
            </a:r>
            <a:r>
              <a:rPr lang="en-US" sz="1000" b="1" dirty="0">
                <a:solidFill>
                  <a:prstClr val="black"/>
                </a:solidFill>
                <a:latin typeface="Arial"/>
              </a:rPr>
              <a:t> is not approved in the EU. </a:t>
            </a:r>
          </a:p>
          <a:p>
            <a:pPr marR="57799" defTabSz="1295400">
              <a:buClr>
                <a:srgbClr val="000000"/>
              </a:buClr>
            </a:pPr>
            <a:r>
              <a:rPr lang="en-US" sz="1000" b="1" dirty="0" err="1">
                <a:solidFill>
                  <a:prstClr val="black"/>
                </a:solidFill>
                <a:latin typeface="Arial"/>
              </a:rPr>
              <a:t>Tofacitinib</a:t>
            </a:r>
            <a:r>
              <a:rPr lang="en-US" sz="1000" b="1" dirty="0">
                <a:solidFill>
                  <a:prstClr val="black"/>
                </a:solidFill>
                <a:latin typeface="Arial"/>
              </a:rPr>
              <a:t> 5mg is approved in more than 45  countries around the world  for the treatment of moderate to severe rheumatoid arthritis (RA).  </a:t>
            </a:r>
          </a:p>
          <a:p>
            <a:pPr marR="57799" defTabSz="1295400">
              <a:buClr>
                <a:srgbClr val="000000"/>
              </a:buClr>
            </a:pPr>
            <a:r>
              <a:rPr lang="en-US" sz="1000" b="1" dirty="0" err="1">
                <a:solidFill>
                  <a:prstClr val="black"/>
                </a:solidFill>
                <a:latin typeface="Arial"/>
              </a:rPr>
              <a:t>Tofacitinib</a:t>
            </a:r>
            <a:r>
              <a:rPr lang="en-US" sz="1000" b="1" dirty="0">
                <a:solidFill>
                  <a:prstClr val="black"/>
                </a:solidFill>
                <a:latin typeface="Arial"/>
              </a:rPr>
              <a:t> 5 mg and 10 mg is approved in Switzerland and Russia. </a:t>
            </a:r>
          </a:p>
        </p:txBody>
      </p:sp>
    </p:spTree>
    <p:extLst>
      <p:ext uri="{BB962C8B-B14F-4D97-AF65-F5344CB8AC3E}">
        <p14:creationId xmlns:p14="http://schemas.microsoft.com/office/powerpoint/2010/main" val="138513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96415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l-GR" sz="3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TOFACITINIB: Update </a:t>
            </a:r>
            <a:r>
              <a:rPr lang="el-GR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κλινικών μελετών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7"/>
          <p:cNvSpPr txBox="1">
            <a:spLocks/>
          </p:cNvSpPr>
          <p:nvPr/>
        </p:nvSpPr>
        <p:spPr>
          <a:xfrm>
            <a:off x="7452298" y="5190067"/>
            <a:ext cx="4581293" cy="477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Fleischmann  R et al. N </a:t>
            </a:r>
            <a:r>
              <a:rPr lang="en-GB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 2012;367:495–507. </a:t>
            </a:r>
            <a:b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Kremer J et al. Ann Intern Med 2013;159:253–261. </a:t>
            </a:r>
            <a:b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van der </a:t>
            </a:r>
            <a:r>
              <a:rPr lang="en-GB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Heijde</a:t>
            </a: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 et al. </a:t>
            </a:r>
            <a:r>
              <a:rPr lang="en-GB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</a:t>
            </a: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Rheum 2013;65(3):559</a:t>
            </a:r>
            <a:r>
              <a:rPr lang="nl-NL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</a:t>
            </a:r>
            <a:b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van Vollenhoven  R et al. NEJM 2012;367:508–519.  </a:t>
            </a:r>
            <a:b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a-DK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Burmester G et al. Lancet 2013;381:451–460</a:t>
            </a: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Lee E et al. N </a:t>
            </a:r>
            <a:r>
              <a:rPr lang="en-GB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2014;370:2377-86.</a:t>
            </a: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7433978" y="6206067"/>
            <a:ext cx="4617934" cy="2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GB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DMARD, disease-modifying </a:t>
            </a:r>
            <a:r>
              <a:rPr lang="en-GB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antirheumatic</a:t>
            </a:r>
            <a:r>
              <a:rPr lang="en-GB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drug;</a:t>
            </a:r>
          </a:p>
          <a:p>
            <a:pPr>
              <a:spcBef>
                <a:spcPct val="0"/>
              </a:spcBef>
            </a:pPr>
            <a:r>
              <a:rPr lang="en-GB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IR,,inadequate</a:t>
            </a:r>
            <a:r>
              <a:rPr lang="en-GB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responder; </a:t>
            </a:r>
            <a:r>
              <a:rPr lang="en-GB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mTSS</a:t>
            </a:r>
            <a:r>
              <a:rPr lang="en-GB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modified total Sharp score;  </a:t>
            </a:r>
          </a:p>
          <a:p>
            <a:pPr>
              <a:spcBef>
                <a:spcPct val="0"/>
              </a:spcBef>
            </a:pPr>
            <a:r>
              <a:rPr lang="en-GB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MTX, methotrexate; </a:t>
            </a:r>
            <a:r>
              <a:rPr lang="en-GB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TNFi</a:t>
            </a:r>
            <a:r>
              <a:rPr lang="en-GB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tumour necrosis factor inhibitor.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37246"/>
              </p:ext>
            </p:extLst>
          </p:nvPr>
        </p:nvGraphicFramePr>
        <p:xfrm>
          <a:off x="777674" y="1880611"/>
          <a:ext cx="9418949" cy="2709572"/>
        </p:xfrm>
        <a:graphic>
          <a:graphicData uri="http://schemas.openxmlformats.org/drawingml/2006/table">
            <a:tbl>
              <a:tblPr firstRow="1" bandRow="1"/>
              <a:tblGrid>
                <a:gridCol w="126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6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2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85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991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89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Study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(N)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ORAL Solo</a:t>
                      </a:r>
                      <a:r>
                        <a:rPr lang="en-US" sz="1300" b="1" baseline="3000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(N=610)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ORAL Sync</a:t>
                      </a:r>
                      <a:r>
                        <a:rPr kumimoji="0" lang="en-GB" sz="13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(N=792)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ORAL Scan</a:t>
                      </a:r>
                      <a:r>
                        <a:rPr kumimoji="0" lang="en-GB" sz="13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(N=797)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ORAL </a:t>
                      </a:r>
                      <a:br>
                        <a:rPr lang="en-US" sz="13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Standard</a:t>
                      </a:r>
                      <a:r>
                        <a:rPr lang="en-US" sz="1300" b="1" baseline="300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(N=717)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ORAL Step</a:t>
                      </a:r>
                      <a:r>
                        <a:rPr kumimoji="0" lang="en-GB" sz="13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(N=399)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ORAL Start</a:t>
                      </a:r>
                      <a:r>
                        <a:rPr kumimoji="0" lang="en-GB" sz="13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r>
                        <a:rPr kumimoji="0" lang="en-GB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br>
                        <a:rPr kumimoji="0" lang="en-GB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GB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(N=952)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+mn-lt"/>
                          <a:ea typeface="Times New Roman"/>
                          <a:cs typeface="Arial" pitchFamily="34" charset="0"/>
                        </a:rPr>
                        <a:t>Duration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latin typeface="+mn-lt"/>
                          <a:ea typeface="Times New Roman"/>
                          <a:cs typeface="Arial" pitchFamily="34" charset="0"/>
                        </a:rPr>
                        <a:t>6 months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latin typeface="+mn-lt"/>
                          <a:ea typeface="Times New Roman"/>
                          <a:cs typeface="Arial" pitchFamily="34" charset="0"/>
                        </a:rPr>
                        <a:t>12</a:t>
                      </a:r>
                      <a:r>
                        <a:rPr lang="en-US" sz="1300" b="0" baseline="0" dirty="0">
                          <a:latin typeface="+mn-lt"/>
                          <a:ea typeface="Times New Roman"/>
                          <a:cs typeface="Arial" pitchFamily="34" charset="0"/>
                        </a:rPr>
                        <a:t> months</a:t>
                      </a:r>
                      <a:endParaRPr lang="en-US" sz="1300" b="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latin typeface="+mn-lt"/>
                          <a:ea typeface="Times New Roman"/>
                          <a:cs typeface="Arial" pitchFamily="34" charset="0"/>
                        </a:rPr>
                        <a:t>24 months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latin typeface="+mn-lt"/>
                          <a:ea typeface="Times New Roman"/>
                          <a:cs typeface="Arial" pitchFamily="34" charset="0"/>
                        </a:rPr>
                        <a:t>12 months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latin typeface="+mn-lt"/>
                          <a:ea typeface="Times New Roman"/>
                          <a:cs typeface="Arial" pitchFamily="34" charset="0"/>
                        </a:rPr>
                        <a:t>6 months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latin typeface="+mn-lt"/>
                          <a:ea typeface="Times New Roman"/>
                          <a:cs typeface="Arial" pitchFamily="34" charset="0"/>
                        </a:rPr>
                        <a:t>24 months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+mn-lt"/>
                          <a:ea typeface="Times New Roman"/>
                          <a:cs typeface="Arial" pitchFamily="34" charset="0"/>
                        </a:rPr>
                        <a:t>Background treatment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None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Non-biologic</a:t>
                      </a:r>
                      <a:r>
                        <a:rPr lang="en-US" sz="1300" b="0" kern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DMARDs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MTX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MTX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MTX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3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None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+mn-lt"/>
                          <a:ea typeface="Times New Roman"/>
                          <a:cs typeface="Arial" pitchFamily="34" charset="0"/>
                        </a:rPr>
                        <a:t>Feature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err="1">
                          <a:latin typeface="+mn-lt"/>
                          <a:ea typeface="Times New Roman"/>
                          <a:cs typeface="Arial" pitchFamily="34" charset="0"/>
                        </a:rPr>
                        <a:t>Monotherapy</a:t>
                      </a:r>
                      <a:endParaRPr lang="en-US" sz="1300" b="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latin typeface="+mn-lt"/>
                          <a:ea typeface="Times New Roman"/>
                          <a:cs typeface="Arial" pitchFamily="34" charset="0"/>
                        </a:rPr>
                        <a:t>Background DMARDs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latin typeface="+mn-lt"/>
                          <a:ea typeface="Times New Roman"/>
                          <a:cs typeface="Arial" pitchFamily="34" charset="0"/>
                        </a:rPr>
                        <a:t>X-ray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latin typeface="+mn-lt"/>
                          <a:ea typeface="Times New Roman"/>
                          <a:cs typeface="Arial" pitchFamily="34" charset="0"/>
                        </a:rPr>
                        <a:t>Active control (</a:t>
                      </a:r>
                      <a:r>
                        <a:rPr lang="en-US" sz="1300" b="0" dirty="0" err="1">
                          <a:latin typeface="+mn-lt"/>
                          <a:ea typeface="Times New Roman"/>
                          <a:cs typeface="Arial" pitchFamily="34" charset="0"/>
                        </a:rPr>
                        <a:t>adalimumab</a:t>
                      </a:r>
                      <a:r>
                        <a:rPr lang="en-US" sz="1300" b="0" dirty="0">
                          <a:latin typeface="+mn-lt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err="1">
                          <a:latin typeface="+mn-lt"/>
                          <a:ea typeface="Times New Roman"/>
                          <a:cs typeface="Arial" pitchFamily="34" charset="0"/>
                        </a:rPr>
                        <a:t>TNFi</a:t>
                      </a:r>
                      <a:r>
                        <a:rPr lang="en-US" sz="1300" b="0" dirty="0">
                          <a:latin typeface="+mn-lt"/>
                          <a:ea typeface="Times New Roman"/>
                          <a:cs typeface="Arial" pitchFamily="34" charset="0"/>
                        </a:rPr>
                        <a:t> failure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err="1">
                          <a:latin typeface="+mn-lt"/>
                          <a:ea typeface="Times New Roman"/>
                          <a:cs typeface="Arial" pitchFamily="34" charset="0"/>
                        </a:rPr>
                        <a:t>mTSS</a:t>
                      </a:r>
                      <a:r>
                        <a:rPr lang="en-US" sz="1300" b="0" dirty="0">
                          <a:latin typeface="+mn-lt"/>
                          <a:ea typeface="Times New Roman"/>
                          <a:cs typeface="Arial" pitchFamily="34" charset="0"/>
                        </a:rPr>
                        <a:t> scores</a:t>
                      </a:r>
                      <a:r>
                        <a:rPr lang="en-US" sz="1300" b="0" baseline="0" dirty="0">
                          <a:latin typeface="+mn-lt"/>
                          <a:ea typeface="Times New Roman"/>
                          <a:cs typeface="Arial" pitchFamily="34" charset="0"/>
                        </a:rPr>
                        <a:t> with </a:t>
                      </a:r>
                      <a:r>
                        <a:rPr lang="en-US" sz="1300" b="0" baseline="0" dirty="0" err="1">
                          <a:latin typeface="+mn-lt"/>
                          <a:ea typeface="Times New Roman"/>
                          <a:cs typeface="Arial" pitchFamily="34" charset="0"/>
                        </a:rPr>
                        <a:t>monotherapy</a:t>
                      </a:r>
                      <a:endParaRPr lang="en-US" sz="1300" b="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295594" y="1277615"/>
            <a:ext cx="7129817" cy="2150530"/>
            <a:chOff x="1636001" y="1244600"/>
            <a:chExt cx="7002867" cy="2215437"/>
          </a:xfrm>
        </p:grpSpPr>
        <p:sp>
          <p:nvSpPr>
            <p:cNvPr id="17" name="Down Arrow 16"/>
            <p:cNvSpPr/>
            <p:nvPr/>
          </p:nvSpPr>
          <p:spPr bwMode="auto">
            <a:xfrm>
              <a:off x="6858016" y="2895927"/>
              <a:ext cx="356608" cy="485049"/>
            </a:xfrm>
            <a:prstGeom prst="downArrow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none" lIns="90471" tIns="44442" rIns="90471" bIns="44442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8" name="Down Arrow 17"/>
            <p:cNvSpPr/>
            <p:nvPr/>
          </p:nvSpPr>
          <p:spPr bwMode="auto">
            <a:xfrm>
              <a:off x="8282260" y="2974988"/>
              <a:ext cx="356608" cy="485049"/>
            </a:xfrm>
            <a:prstGeom prst="downArrow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none" lIns="90471" tIns="44442" rIns="90471" bIns="44442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982551" y="1244600"/>
              <a:ext cx="2349794" cy="482125"/>
            </a:xfrm>
            <a:prstGeom prst="roundRect">
              <a:avLst/>
            </a:prstGeom>
            <a:solidFill>
              <a:srgbClr val="3D4242"/>
            </a:solidFill>
            <a:ln>
              <a:solidFill>
                <a:sysClr val="window" lastClr="FFFFFF">
                  <a:lumMod val="40000"/>
                  <a:lumOff val="60000"/>
                </a:sysClr>
              </a:solidFill>
            </a:ln>
            <a:effectLst/>
            <a:sp3d prstMaterial="dkEdge">
              <a:bevelT w="82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8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MTX-IR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53291" y="1244600"/>
              <a:ext cx="1186703" cy="482125"/>
            </a:xfrm>
            <a:prstGeom prst="roundRect">
              <a:avLst/>
            </a:prstGeom>
            <a:solidFill>
              <a:srgbClr val="3D4242"/>
            </a:solidFill>
            <a:ln>
              <a:solidFill>
                <a:sysClr val="window" lastClr="FFFFFF">
                  <a:lumMod val="40000"/>
                  <a:lumOff val="60000"/>
                </a:sysClr>
              </a:solidFill>
            </a:ln>
            <a:effectLst/>
            <a:sp3d prstMaterial="dkEdge">
              <a:bevelT w="82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800" b="1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TNFi</a:t>
              </a:r>
              <a:r>
                <a:rPr lang="en-US" sz="18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-IR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636001" y="1244600"/>
              <a:ext cx="2076209" cy="482125"/>
            </a:xfrm>
            <a:prstGeom prst="roundRect">
              <a:avLst/>
            </a:prstGeom>
            <a:solidFill>
              <a:srgbClr val="3D4242"/>
            </a:solidFill>
            <a:ln>
              <a:solidFill>
                <a:sysClr val="window" lastClr="FFFFFF">
                  <a:lumMod val="40000"/>
                  <a:lumOff val="60000"/>
                </a:sysClr>
              </a:solidFill>
            </a:ln>
            <a:effectLst/>
            <a:sp3d prstMaterial="dkEdge">
              <a:bevelT w="82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8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DMARD-IR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8747385" y="1285440"/>
            <a:ext cx="1481135" cy="468000"/>
          </a:xfrm>
          <a:prstGeom prst="roundRect">
            <a:avLst/>
          </a:prstGeom>
          <a:solidFill>
            <a:srgbClr val="3D4242"/>
          </a:solidFill>
          <a:ln>
            <a:solidFill>
              <a:sysClr val="window" lastClr="FFFFFF">
                <a:lumMod val="40000"/>
                <a:lumOff val="60000"/>
              </a:sysClr>
            </a:solidFill>
          </a:ln>
          <a:effectLst/>
          <a:sp3d prstMaterial="dkEdge">
            <a:bevelT w="8200" h="381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18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MTX-naive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379" y="5987549"/>
            <a:ext cx="4733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799" lvl="0" defTabSz="1295400">
              <a:buClr>
                <a:srgbClr val="000000"/>
              </a:buClr>
            </a:pPr>
            <a:r>
              <a:rPr lang="en-US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Tofacitinib</a:t>
            </a: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approved in the EU. </a:t>
            </a:r>
          </a:p>
          <a:p>
            <a:pPr marR="57799" lvl="0" defTabSz="1295400">
              <a:buClr>
                <a:srgbClr val="000000"/>
              </a:buClr>
            </a:pPr>
            <a:r>
              <a:rPr lang="en-US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Tofacitinib</a:t>
            </a: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5mg is approved in more than 45  countries around the world  for the treatment of moderate to severe rheumatoid arthritis (RA).  </a:t>
            </a:r>
          </a:p>
          <a:p>
            <a:pPr marR="57799" lvl="0" defTabSz="1295400">
              <a:buClr>
                <a:srgbClr val="000000"/>
              </a:buClr>
            </a:pPr>
            <a:r>
              <a:rPr lang="en-US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Tofacitinib</a:t>
            </a: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mg and 10 mg is approved in Switzerland and Russia. </a:t>
            </a:r>
          </a:p>
        </p:txBody>
      </p:sp>
    </p:spTree>
    <p:extLst>
      <p:ext uri="{BB962C8B-B14F-4D97-AF65-F5344CB8AC3E}">
        <p14:creationId xmlns:p14="http://schemas.microsoft.com/office/powerpoint/2010/main" val="368191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7734" y="2599267"/>
            <a:ext cx="398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MTX-naive</a:t>
            </a:r>
            <a:endParaRPr lang="el-G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8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Tofacitinib</a:t>
            </a: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MTX-naive</a:t>
            </a:r>
            <a:endParaRPr lang="el-GR" sz="3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605213" y="839729"/>
            <a:ext cx="8586787" cy="5693284"/>
            <a:chOff x="179388" y="1228725"/>
            <a:chExt cx="8586787" cy="5693284"/>
          </a:xfrm>
        </p:grpSpPr>
        <p:pic>
          <p:nvPicPr>
            <p:cNvPr id="10" name="Picture 6" descr="DG Arrow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06575" y="2192338"/>
              <a:ext cx="6669088" cy="66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LG Arrow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7050" y="1539875"/>
              <a:ext cx="6669088" cy="66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Placeholder 11"/>
            <p:cNvSpPr txBox="1">
              <a:spLocks/>
            </p:cNvSpPr>
            <p:nvPr/>
          </p:nvSpPr>
          <p:spPr bwMode="auto">
            <a:xfrm>
              <a:off x="4511645" y="6493384"/>
              <a:ext cx="38703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marL="0" indent="0" algn="r" defTabSz="457200" rtl="0" eaLnBrk="0" fontAlgn="base" hangingPunct="0">
                <a:lnSpc>
                  <a:spcPct val="110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charset="0"/>
                <a:buNone/>
                <a:defRPr sz="10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228600" indent="0" algn="r" defTabSz="457200" rtl="0" eaLnBrk="0" fontAlgn="base" hangingPunct="0">
                <a:lnSpc>
                  <a:spcPct val="110000"/>
                </a:lnSpc>
                <a:spcBef>
                  <a:spcPts val="900"/>
                </a:spcBef>
                <a:spcAft>
                  <a:spcPct val="0"/>
                </a:spcAft>
                <a:buClr>
                  <a:schemeClr val="tx2"/>
                </a:buClr>
                <a:buFont typeface="Lucida Grande" charset="0"/>
                <a:buNone/>
                <a:defRPr sz="1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457200" indent="0" algn="r" defTabSz="457200" rtl="0" eaLnBrk="0" fontAlgn="base" hangingPunct="0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charset="0"/>
                <a:buNone/>
                <a:defRPr sz="1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685800" indent="0" algn="r" defTabSz="457200" rtl="0" eaLnBrk="0" fontAlgn="base" hangingPunct="0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None/>
                <a:defRPr sz="1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914400" indent="0" algn="r" defTabSz="457200" rtl="0" eaLnBrk="0" fontAlgn="base" hangingPunct="0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None/>
                <a:defRPr sz="1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defTabSz="457200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Arial" charset="0"/>
                <a:buChar char="»"/>
                <a:defRPr sz="1600" b="1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defTabSz="457200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Arial" charset="0"/>
                <a:buChar char="»"/>
                <a:defRPr sz="1600" b="1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defTabSz="457200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Arial" charset="0"/>
                <a:buChar char="»"/>
                <a:defRPr sz="1600" b="1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defTabSz="457200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Arial" charset="0"/>
                <a:buChar char="»"/>
                <a:defRPr sz="16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>
                  <a:srgbClr val="DD0037"/>
                </a:buClr>
              </a:pPr>
              <a:r>
                <a:rPr lang="en-GB" b="1" i="1" kern="0" dirty="0">
                  <a:solidFill>
                    <a:srgbClr val="002060"/>
                  </a:solidFill>
                  <a:ea typeface="ＭＳ Ｐゴシック" pitchFamily="34" charset="-128"/>
                </a:rPr>
                <a:t>BID, twice-daily;  DMARD, disease-modifying </a:t>
              </a:r>
              <a:r>
                <a:rPr lang="en-GB" b="1" i="1" kern="0" dirty="0" err="1">
                  <a:solidFill>
                    <a:srgbClr val="002060"/>
                  </a:solidFill>
                  <a:ea typeface="ＭＳ Ｐゴシック" pitchFamily="34" charset="-128"/>
                </a:rPr>
                <a:t>antirheumatic</a:t>
              </a:r>
              <a:r>
                <a:rPr lang="en-GB" b="1" i="1" kern="0" dirty="0">
                  <a:solidFill>
                    <a:srgbClr val="002060"/>
                  </a:solidFill>
                  <a:ea typeface="ＭＳ Ｐゴシック" pitchFamily="34" charset="-128"/>
                </a:rPr>
                <a:t> drug;</a:t>
              </a:r>
              <a:br>
                <a:rPr lang="en-GB" b="1" i="1" kern="0" dirty="0">
                  <a:solidFill>
                    <a:srgbClr val="002060"/>
                  </a:solidFill>
                  <a:ea typeface="ＭＳ Ｐゴシック" pitchFamily="34" charset="-128"/>
                </a:rPr>
              </a:br>
              <a:r>
                <a:rPr lang="en-GB" b="1" i="1" kern="0" dirty="0" err="1">
                  <a:solidFill>
                    <a:srgbClr val="002060"/>
                  </a:solidFill>
                  <a:ea typeface="ＭＳ Ｐゴシック" pitchFamily="34" charset="-128"/>
                </a:rPr>
                <a:t>mTSS</a:t>
              </a:r>
              <a:r>
                <a:rPr lang="en-GB" b="1" i="1" kern="0" dirty="0">
                  <a:solidFill>
                    <a:srgbClr val="002060"/>
                  </a:solidFill>
                  <a:ea typeface="ＭＳ Ｐゴシック" pitchFamily="34" charset="-128"/>
                </a:rPr>
                <a:t>, modified Total Sharp Score; MTX, methotrexate.</a:t>
              </a: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4975225" y="6053138"/>
              <a:ext cx="3736975" cy="58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000">
                <a:solidFill>
                  <a:srgbClr val="232C2A"/>
                </a:solidFill>
                <a:ea typeface="ＭＳ Ｐゴシック" charset="0"/>
              </a:endParaRPr>
            </a:p>
          </p:txBody>
        </p:sp>
        <p:sp>
          <p:nvSpPr>
            <p:cNvPr id="19" name="AutoShape 9"/>
            <p:cNvSpPr>
              <a:spLocks noChangeArrowheads="1"/>
            </p:cNvSpPr>
            <p:nvPr/>
          </p:nvSpPr>
          <p:spPr bwMode="blackWhite">
            <a:xfrm rot="-5400000">
              <a:off x="1042988" y="2330450"/>
              <a:ext cx="2051050" cy="320675"/>
            </a:xfrm>
            <a:prstGeom prst="roundRect">
              <a:avLst>
                <a:gd name="adj" fmla="val 9880"/>
              </a:avLst>
            </a:prstGeom>
            <a:solidFill>
              <a:srgbClr val="E90649"/>
            </a:solidFill>
            <a:ln w="12700">
              <a:noFill/>
              <a:round/>
              <a:headEnd/>
              <a:tailEnd/>
            </a:ln>
          </p:spPr>
          <p:txBody>
            <a:bodyPr lIns="45720" rIns="45720" bIns="64008" anchor="ctr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ea typeface="ヒラギノ角ゴ Pro W3" charset="-128"/>
                </a:rPr>
                <a:t>2:2:1 randomisation</a:t>
              </a:r>
            </a:p>
          </p:txBody>
        </p:sp>
        <p:grpSp>
          <p:nvGrpSpPr>
            <p:cNvPr id="20" name="Group 34"/>
            <p:cNvGrpSpPr>
              <a:grpSpLocks/>
            </p:cNvGrpSpPr>
            <p:nvPr/>
          </p:nvGrpSpPr>
          <p:grpSpPr bwMode="auto">
            <a:xfrm>
              <a:off x="1747838" y="2881313"/>
              <a:ext cx="7018337" cy="2400300"/>
              <a:chOff x="1406522" y="3333601"/>
              <a:chExt cx="7864684" cy="1239987"/>
            </a:xfrm>
          </p:grpSpPr>
          <p:sp>
            <p:nvSpPr>
              <p:cNvPr id="21" name="Rectangle 45"/>
              <p:cNvSpPr>
                <a:spLocks noChangeArrowheads="1"/>
              </p:cNvSpPr>
              <p:nvPr/>
            </p:nvSpPr>
            <p:spPr bwMode="blackWhite">
              <a:xfrm>
                <a:off x="2070652" y="3333601"/>
                <a:ext cx="6559284" cy="272315"/>
              </a:xfrm>
              <a:prstGeom prst="homePlate">
                <a:avLst>
                  <a:gd name="adj" fmla="val 57876"/>
                </a:avLst>
              </a:prstGeom>
              <a:solidFill>
                <a:srgbClr val="7030A0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tIns="91440" bIns="9144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232C2A"/>
                  </a:solidFill>
                  <a:ea typeface="ＭＳ Ｐゴシック" charset="0"/>
                </a:endParaRP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2532063" y="4348163"/>
                <a:ext cx="1252537" cy="22542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bIns="0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1100">
                  <a:solidFill>
                    <a:srgbClr val="232C2A"/>
                  </a:solidFill>
                  <a:ea typeface="ＭＳ Ｐゴシック" charset="0"/>
                </a:endParaRPr>
              </a:p>
            </p:txBody>
          </p:sp>
          <p:sp>
            <p:nvSpPr>
              <p:cNvPr id="23" name="Line 44"/>
              <p:cNvSpPr>
                <a:spLocks noChangeShapeType="1"/>
              </p:cNvSpPr>
              <p:nvPr/>
            </p:nvSpPr>
            <p:spPr bwMode="auto">
              <a:xfrm>
                <a:off x="2101049" y="3641026"/>
                <a:ext cx="0" cy="743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2400">
                  <a:solidFill>
                    <a:srgbClr val="232C2A"/>
                  </a:solidFill>
                  <a:ea typeface="ＭＳ Ｐゴシック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>
                <a:off x="5194300" y="3641026"/>
                <a:ext cx="0" cy="743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2400">
                  <a:solidFill>
                    <a:srgbClr val="232C2A"/>
                  </a:solidFill>
                  <a:ea typeface="ＭＳ Ｐゴシック" charset="0"/>
                </a:endParaRPr>
              </a:p>
            </p:txBody>
          </p:sp>
          <p:sp>
            <p:nvSpPr>
              <p:cNvPr id="28" name="Line 46"/>
              <p:cNvSpPr>
                <a:spLocks noChangeShapeType="1"/>
              </p:cNvSpPr>
              <p:nvPr/>
            </p:nvSpPr>
            <p:spPr bwMode="auto">
              <a:xfrm>
                <a:off x="8557895" y="3636568"/>
                <a:ext cx="0" cy="743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2400">
                  <a:solidFill>
                    <a:srgbClr val="232C2A"/>
                  </a:solidFill>
                  <a:ea typeface="ＭＳ Ｐゴシック" charset="0"/>
                </a:endParaRPr>
              </a:p>
            </p:txBody>
          </p:sp>
          <p:sp>
            <p:nvSpPr>
              <p:cNvPr id="29" name="Line 51"/>
              <p:cNvSpPr>
                <a:spLocks noChangeShapeType="1"/>
              </p:cNvSpPr>
              <p:nvPr/>
            </p:nvSpPr>
            <p:spPr bwMode="auto">
              <a:xfrm>
                <a:off x="2084128" y="3637855"/>
                <a:ext cx="6491546" cy="3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2400">
                  <a:solidFill>
                    <a:srgbClr val="232C2A"/>
                  </a:solidFill>
                  <a:ea typeface="ＭＳ Ｐゴシック" charset="0"/>
                </a:endParaRPr>
              </a:p>
            </p:txBody>
          </p:sp>
          <p:sp>
            <p:nvSpPr>
              <p:cNvPr id="30" name="Line 44"/>
              <p:cNvSpPr>
                <a:spLocks noChangeShapeType="1"/>
              </p:cNvSpPr>
              <p:nvPr/>
            </p:nvSpPr>
            <p:spPr bwMode="auto">
              <a:xfrm>
                <a:off x="4352926" y="3641026"/>
                <a:ext cx="0" cy="743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2400">
                  <a:solidFill>
                    <a:srgbClr val="232C2A"/>
                  </a:solidFill>
                  <a:ea typeface="ＭＳ Ｐゴシック" charset="0"/>
                </a:endParaRPr>
              </a:p>
            </p:txBody>
          </p:sp>
          <p:sp>
            <p:nvSpPr>
              <p:cNvPr id="31" name="Line 44"/>
              <p:cNvSpPr>
                <a:spLocks noChangeShapeType="1"/>
              </p:cNvSpPr>
              <p:nvPr/>
            </p:nvSpPr>
            <p:spPr bwMode="auto">
              <a:xfrm>
                <a:off x="6877050" y="3641026"/>
                <a:ext cx="0" cy="743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2400">
                  <a:solidFill>
                    <a:srgbClr val="232C2A"/>
                  </a:solidFill>
                  <a:ea typeface="ＭＳ Ｐゴシック" charset="0"/>
                </a:endParaRPr>
              </a:p>
            </p:txBody>
          </p:sp>
          <p:sp>
            <p:nvSpPr>
              <p:cNvPr id="32" name="Text Box 38"/>
              <p:cNvSpPr txBox="1">
                <a:spLocks noChangeArrowheads="1"/>
              </p:cNvSpPr>
              <p:nvPr/>
            </p:nvSpPr>
            <p:spPr bwMode="auto">
              <a:xfrm>
                <a:off x="2129451" y="3346521"/>
                <a:ext cx="6191523" cy="24647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bIns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FFFFFF"/>
                    </a:solidFill>
                    <a:ea typeface="ＭＳ Ｐゴシック" charset="0"/>
                  </a:rPr>
                  <a:t>MTX </a:t>
                </a:r>
                <a:r>
                  <a:rPr lang="en-GB" sz="1400" b="1">
                    <a:solidFill>
                      <a:srgbClr val="FFFFFF"/>
                    </a:solidFill>
                    <a:ea typeface="ＭＳ Ｐゴシック" charset="0"/>
                  </a:rPr>
                  <a:t>10 mg q wk initially; 5 mg increase q 4 wks </a:t>
                </a:r>
                <a:br>
                  <a:rPr lang="en-GB" sz="1400" b="1">
                    <a:solidFill>
                      <a:srgbClr val="FFFFFF"/>
                    </a:solidFill>
                    <a:ea typeface="ＭＳ Ｐゴシック" charset="0"/>
                  </a:rPr>
                </a:br>
                <a:r>
                  <a:rPr lang="en-GB" sz="1400" b="1">
                    <a:solidFill>
                      <a:srgbClr val="FFFFFF"/>
                    </a:solidFill>
                    <a:ea typeface="ＭＳ Ｐゴシック" charset="0"/>
                  </a:rPr>
                  <a:t>up to 20 mg q wk* </a:t>
                </a:r>
              </a:p>
            </p:txBody>
          </p:sp>
          <p:sp>
            <p:nvSpPr>
              <p:cNvPr id="33" name="Line 44"/>
              <p:cNvSpPr>
                <a:spLocks noChangeShapeType="1"/>
              </p:cNvSpPr>
              <p:nvPr/>
            </p:nvSpPr>
            <p:spPr bwMode="auto">
              <a:xfrm>
                <a:off x="3511550" y="3641026"/>
                <a:ext cx="0" cy="743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2400">
                  <a:solidFill>
                    <a:srgbClr val="232C2A"/>
                  </a:solidFill>
                  <a:ea typeface="ＭＳ Ｐゴシック" charset="0"/>
                </a:endParaRPr>
              </a:p>
            </p:txBody>
          </p:sp>
          <p:sp>
            <p:nvSpPr>
              <p:cNvPr id="34" name="Line 44"/>
              <p:cNvSpPr>
                <a:spLocks noChangeShapeType="1"/>
              </p:cNvSpPr>
              <p:nvPr/>
            </p:nvSpPr>
            <p:spPr bwMode="auto">
              <a:xfrm>
                <a:off x="2796530" y="3641026"/>
                <a:ext cx="0" cy="743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2400">
                  <a:solidFill>
                    <a:srgbClr val="232C2A"/>
                  </a:solidFill>
                  <a:ea typeface="ＭＳ Ｐゴシック" charset="0"/>
                </a:endParaRPr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>
                <a:off x="7718426" y="3641026"/>
                <a:ext cx="0" cy="743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2400">
                  <a:solidFill>
                    <a:srgbClr val="232C2A"/>
                  </a:solidFill>
                  <a:ea typeface="ＭＳ Ｐゴシック" charset="0"/>
                </a:endParaRPr>
              </a:p>
            </p:txBody>
          </p:sp>
          <p:sp>
            <p:nvSpPr>
              <p:cNvPr id="36" name="Line 44"/>
              <p:cNvSpPr>
                <a:spLocks noChangeShapeType="1"/>
              </p:cNvSpPr>
              <p:nvPr/>
            </p:nvSpPr>
            <p:spPr bwMode="auto">
              <a:xfrm>
                <a:off x="6035675" y="3641026"/>
                <a:ext cx="0" cy="743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2400">
                  <a:solidFill>
                    <a:srgbClr val="232C2A"/>
                  </a:solidFill>
                  <a:ea typeface="ＭＳ Ｐゴシック" charset="0"/>
                </a:endParaRPr>
              </a:p>
            </p:txBody>
          </p:sp>
          <p:sp>
            <p:nvSpPr>
              <p:cNvPr id="37" name="Text Box 13"/>
              <p:cNvSpPr txBox="1">
                <a:spLocks noChangeArrowheads="1"/>
              </p:cNvSpPr>
              <p:nvPr/>
            </p:nvSpPr>
            <p:spPr bwMode="auto">
              <a:xfrm>
                <a:off x="7895204" y="3758079"/>
                <a:ext cx="1376002" cy="30162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bIns="0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232C2A"/>
                    </a:solidFill>
                    <a:ea typeface="ＭＳ Ｐゴシック" charset="0"/>
                  </a:rPr>
                  <a:t>Month 24</a:t>
                </a:r>
                <a:br>
                  <a:rPr lang="en-GB" sz="1600" b="1">
                    <a:solidFill>
                      <a:srgbClr val="232C2A"/>
                    </a:solidFill>
                    <a:ea typeface="ＭＳ Ｐゴシック" charset="0"/>
                  </a:rPr>
                </a:br>
                <a:r>
                  <a:rPr lang="en-GB" sz="1600" b="1">
                    <a:solidFill>
                      <a:srgbClr val="232C2A"/>
                    </a:solidFill>
                    <a:ea typeface="ＭＳ Ｐゴシック" charset="0"/>
                  </a:rPr>
                  <a:t>study end</a:t>
                </a:r>
              </a:p>
            </p:txBody>
          </p:sp>
          <p:sp>
            <p:nvSpPr>
              <p:cNvPr id="38" name="Text Box 13"/>
              <p:cNvSpPr txBox="1">
                <a:spLocks noChangeArrowheads="1"/>
              </p:cNvSpPr>
              <p:nvPr/>
            </p:nvSpPr>
            <p:spPr bwMode="auto">
              <a:xfrm>
                <a:off x="4503619" y="3758081"/>
                <a:ext cx="1389662" cy="30162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bIns="0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232C2A"/>
                    </a:solidFill>
                    <a:ea typeface="ＭＳ Ｐゴシック" charset="0"/>
                  </a:rPr>
                  <a:t>Month 12</a:t>
                </a:r>
              </a:p>
            </p:txBody>
          </p:sp>
          <p:sp>
            <p:nvSpPr>
              <p:cNvPr id="39" name="Text Box 13"/>
              <p:cNvSpPr txBox="1">
                <a:spLocks noChangeArrowheads="1"/>
              </p:cNvSpPr>
              <p:nvPr/>
            </p:nvSpPr>
            <p:spPr bwMode="auto">
              <a:xfrm>
                <a:off x="1406522" y="3758081"/>
                <a:ext cx="1263651" cy="22175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bIns="0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232C2A"/>
                    </a:solidFill>
                    <a:ea typeface="ＭＳ Ｐゴシック" charset="0"/>
                  </a:rPr>
                  <a:t>Baseline</a:t>
                </a:r>
                <a:endParaRPr lang="en-GB" sz="1100" b="1">
                  <a:solidFill>
                    <a:srgbClr val="232C2A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298065" y="2386236"/>
              <a:ext cx="3885782" cy="307777"/>
            </a:xfrm>
            <a:prstGeom prst="rect">
              <a:avLst/>
            </a:prstGeom>
            <a:solidFill>
              <a:srgbClr val="5A7636"/>
            </a:solidFill>
            <a:effectLst>
              <a:softEdge rad="31750"/>
            </a:effec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Tofacitinib 10 mg BID (</a:t>
              </a:r>
              <a:r>
                <a:rPr lang="en-US" sz="1400" b="1" dirty="0" err="1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monotherapy</a:t>
              </a:r>
              <a:r>
                <a:rPr lang="en-US" sz="1400" b="1" dirty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)</a:t>
              </a:r>
              <a:endParaRPr lang="en-GB" sz="1400" dirty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66104" y="1744777"/>
              <a:ext cx="3885782" cy="307777"/>
            </a:xfrm>
            <a:prstGeom prst="rect">
              <a:avLst/>
            </a:prstGeom>
            <a:solidFill>
              <a:srgbClr val="BDD0A0"/>
            </a:solidFill>
            <a:effectLst>
              <a:softEdge rad="31750"/>
            </a:effec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232C2A"/>
                  </a:solidFill>
                  <a:ea typeface="ヒラギノ角ゴ Pro W3" charset="-128"/>
                  <a:cs typeface="Arial" charset="0"/>
                </a:rPr>
                <a:t>Tofacitinib 5 mg BID (</a:t>
              </a:r>
              <a:r>
                <a:rPr lang="en-US" sz="1400" b="1" dirty="0" err="1">
                  <a:solidFill>
                    <a:srgbClr val="232C2A"/>
                  </a:solidFill>
                  <a:ea typeface="ヒラギノ角ゴ Pro W3" charset="-128"/>
                  <a:cs typeface="Arial" charset="0"/>
                </a:rPr>
                <a:t>monotherapy</a:t>
              </a:r>
              <a:r>
                <a:rPr lang="en-US" sz="1400" b="1" dirty="0">
                  <a:solidFill>
                    <a:srgbClr val="232C2A"/>
                  </a:solidFill>
                  <a:ea typeface="ヒラギノ角ゴ Pro W3" charset="-128"/>
                  <a:cs typeface="Arial" charset="0"/>
                </a:rPr>
                <a:t>)</a:t>
              </a:r>
              <a:endParaRPr lang="en-GB" sz="1400" b="1" dirty="0">
                <a:solidFill>
                  <a:srgbClr val="232C2A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Rectangle 35"/>
            <p:cNvSpPr txBox="1">
              <a:spLocks noChangeArrowheads="1"/>
            </p:cNvSpPr>
            <p:nvPr/>
          </p:nvSpPr>
          <p:spPr bwMode="auto">
            <a:xfrm>
              <a:off x="2228851" y="4372995"/>
              <a:ext cx="5047234" cy="832023"/>
            </a:xfrm>
            <a:prstGeom prst="rect">
              <a:avLst/>
            </a:prstGeom>
            <a:solidFill>
              <a:srgbClr val="BDD0A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92100" indent="-292100" eaLnBrk="0" fontAlgn="base" hangingPunct="0">
                <a:spcBef>
                  <a:spcPts val="200"/>
                </a:spcBef>
                <a:spcAft>
                  <a:spcPts val="200"/>
                </a:spcAft>
                <a:buClr>
                  <a:srgbClr val="B0CB8D"/>
                </a:buClr>
                <a:buSzPct val="90000"/>
                <a:defRPr/>
              </a:pPr>
              <a:r>
                <a:rPr lang="en-US" sz="1600" b="1" dirty="0">
                  <a:solidFill>
                    <a:srgbClr val="232C2A"/>
                  </a:solidFill>
                  <a:ea typeface="ＭＳ Ｐゴシック" charset="0"/>
                  <a:cs typeface="ＭＳ Ｐゴシック" charset="0"/>
                </a:rPr>
                <a:t>Co-primary efficacy endpoints</a:t>
              </a:r>
            </a:p>
            <a:p>
              <a:pPr marL="285750" indent="-28575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SzPct val="90000"/>
                <a:buFont typeface="Wingdings" pitchFamily="2" charset="2"/>
                <a:buChar char="Ø"/>
                <a:defRPr/>
              </a:pPr>
              <a:r>
                <a:rPr lang="en-GB" sz="1600" dirty="0">
                  <a:solidFill>
                    <a:srgbClr val="232C2A"/>
                  </a:solidFill>
                  <a:ea typeface="ＭＳ Ｐゴシック" charset="0"/>
                  <a:cs typeface="ＭＳ Ｐゴシック" charset="0"/>
                </a:rPr>
                <a:t>Mean change in van der </a:t>
              </a:r>
              <a:r>
                <a:rPr lang="en-GB" sz="1600" dirty="0" err="1">
                  <a:solidFill>
                    <a:srgbClr val="232C2A"/>
                  </a:solidFill>
                  <a:ea typeface="ＭＳ Ｐゴシック" charset="0"/>
                  <a:cs typeface="ＭＳ Ｐゴシック" charset="0"/>
                </a:rPr>
                <a:t>Heijde</a:t>
              </a:r>
              <a:r>
                <a:rPr lang="en-GB" sz="1600" dirty="0">
                  <a:solidFill>
                    <a:srgbClr val="232C2A"/>
                  </a:solidFill>
                  <a:ea typeface="ＭＳ Ｐゴシック" charset="0"/>
                  <a:cs typeface="ＭＳ Ｐゴシック" charset="0"/>
                </a:rPr>
                <a:t> </a:t>
              </a:r>
              <a:r>
                <a:rPr lang="en-GB" sz="1600" dirty="0" err="1">
                  <a:solidFill>
                    <a:srgbClr val="232C2A"/>
                  </a:solidFill>
                  <a:ea typeface="ＭＳ Ｐゴシック" charset="0"/>
                  <a:cs typeface="ＭＳ Ｐゴシック" charset="0"/>
                </a:rPr>
                <a:t>mTSS</a:t>
              </a:r>
              <a:r>
                <a:rPr lang="en-GB" sz="1600" dirty="0">
                  <a:solidFill>
                    <a:srgbClr val="232C2A"/>
                  </a:solidFill>
                  <a:ea typeface="ＭＳ Ｐゴシック" charset="0"/>
                  <a:cs typeface="ＭＳ Ｐゴシック" charset="0"/>
                </a:rPr>
                <a:t> (months 0 → 6)</a:t>
              </a:r>
            </a:p>
            <a:p>
              <a:pPr marL="285750" indent="-28575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SzPct val="90000"/>
                <a:buFont typeface="Wingdings" pitchFamily="2" charset="2"/>
                <a:buChar char="Ø"/>
                <a:defRPr/>
              </a:pPr>
              <a:r>
                <a:rPr lang="en-GB" sz="1600" dirty="0">
                  <a:solidFill>
                    <a:srgbClr val="232C2A"/>
                  </a:solidFill>
                  <a:ea typeface="ＭＳ Ｐゴシック" charset="0"/>
                  <a:cs typeface="ＭＳ Ｐゴシック" charset="0"/>
                </a:rPr>
                <a:t>ACR70 (month 6)</a:t>
              </a:r>
            </a:p>
          </p:txBody>
        </p:sp>
        <p:sp>
          <p:nvSpPr>
            <p:cNvPr id="43" name="AutoShape 23"/>
            <p:cNvSpPr>
              <a:spLocks noChangeArrowheads="1"/>
            </p:cNvSpPr>
            <p:nvPr/>
          </p:nvSpPr>
          <p:spPr bwMode="blackWhite">
            <a:xfrm rot="16200000">
              <a:off x="-162718" y="1570831"/>
              <a:ext cx="2351088" cy="1666875"/>
            </a:xfrm>
            <a:prstGeom prst="downArrow">
              <a:avLst>
                <a:gd name="adj1" fmla="val 67157"/>
                <a:gd name="adj2" fmla="val 65685"/>
              </a:avLst>
            </a:prstGeom>
            <a:gradFill flip="none" rotWithShape="1">
              <a:gsLst>
                <a:gs pos="2000">
                  <a:schemeClr val="bg1"/>
                </a:gs>
                <a:gs pos="99000">
                  <a:srgbClr val="AE9AAA"/>
                </a:gs>
                <a:gs pos="50000">
                  <a:srgbClr val="CDC3CB"/>
                </a:gs>
                <a:gs pos="100000">
                  <a:srgbClr val="E6E2E5"/>
                </a:gs>
              </a:gsLst>
              <a:lin ang="5400000" scaled="1"/>
              <a:tileRect/>
            </a:gradFill>
            <a:ln w="19050" algn="ctr">
              <a:noFill/>
              <a:miter lim="800000"/>
              <a:headEnd/>
              <a:tailEnd/>
            </a:ln>
          </p:spPr>
          <p:txBody>
            <a:bodyPr vert="eaVert" lIns="45720" rIns="45720" bIns="6400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232C2A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250825" y="2208213"/>
              <a:ext cx="1144588" cy="3921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7BD7E3"/>
                </a:buClr>
              </a:pPr>
              <a:r>
                <a:rPr lang="en-US" sz="1400" b="1">
                  <a:solidFill>
                    <a:srgbClr val="000000"/>
                  </a:solidFill>
                  <a:ea typeface="ヒラギノ角ゴ Pro W3" charset="-128"/>
                </a:rPr>
                <a:t> MTX-naïve </a:t>
              </a:r>
              <a:r>
                <a:rPr lang="en-US" sz="1400" b="1">
                  <a:solidFill>
                    <a:srgbClr val="232C2A"/>
                  </a:solidFill>
                  <a:ea typeface="ヒラギノ角ゴ Pro W3" charset="-128"/>
                </a:rPr>
                <a:t>N=958</a:t>
              </a:r>
              <a:r>
                <a:rPr lang="en-US" sz="1400" b="1" baseline="30000">
                  <a:solidFill>
                    <a:srgbClr val="232C2A"/>
                  </a:solidFill>
                  <a:ea typeface="ヒラギノ角ゴ Pro W3" charset="-128"/>
                </a:rPr>
                <a:t>†</a:t>
              </a:r>
              <a:endParaRPr lang="en-US" sz="1400" b="1">
                <a:solidFill>
                  <a:srgbClr val="000000"/>
                </a:solidFill>
                <a:ea typeface="ヒラギノ角ゴ Pro W3" charset="-128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2740" y="3208588"/>
            <a:ext cx="1872000" cy="168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726336"/>
            <a:ext cx="3600000" cy="189276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470054" y="809625"/>
            <a:ext cx="1499898" cy="33855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ORAL-START</a:t>
            </a:r>
            <a:endParaRPr lang="el-G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MTX-naïve: TOF vs. MTX</a:t>
            </a:r>
            <a:endParaRPr lang="el-GR" sz="3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7392" y="787912"/>
            <a:ext cx="5760001" cy="4335848"/>
            <a:chOff x="127590" y="1214011"/>
            <a:chExt cx="5760001" cy="43358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591" y="1214011"/>
              <a:ext cx="5760000" cy="433584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27591" y="2551814"/>
              <a:ext cx="5656521" cy="7442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590" y="4115888"/>
              <a:ext cx="5656521" cy="5180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7590" y="5081552"/>
              <a:ext cx="5656521" cy="3721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4570" y="5174326"/>
            <a:ext cx="11086042" cy="1673041"/>
            <a:chOff x="344570" y="5174326"/>
            <a:chExt cx="11086042" cy="1673041"/>
          </a:xfrm>
        </p:grpSpPr>
        <p:grpSp>
          <p:nvGrpSpPr>
            <p:cNvPr id="17" name="Group 16"/>
            <p:cNvGrpSpPr/>
            <p:nvPr/>
          </p:nvGrpSpPr>
          <p:grpSpPr>
            <a:xfrm>
              <a:off x="344570" y="5174326"/>
              <a:ext cx="11086042" cy="1561282"/>
              <a:chOff x="595313" y="1121881"/>
              <a:chExt cx="11086042" cy="156128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5" cstate="print"/>
              <a:srcRect t="66329" b="25141"/>
              <a:stretch/>
            </p:blipFill>
            <p:spPr>
              <a:xfrm>
                <a:off x="595709" y="2279125"/>
                <a:ext cx="11085646" cy="40403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 cstate="print"/>
              <a:srcRect b="75726"/>
              <a:stretch/>
            </p:blipFill>
            <p:spPr>
              <a:xfrm>
                <a:off x="595313" y="1121881"/>
                <a:ext cx="11085646" cy="1153486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print"/>
            <a:srcRect t="16952"/>
            <a:stretch/>
          </p:blipFill>
          <p:spPr>
            <a:xfrm>
              <a:off x="8148638" y="6706961"/>
              <a:ext cx="3024000" cy="14040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991366" y="1164150"/>
            <a:ext cx="6200634" cy="3982896"/>
            <a:chOff x="5783913" y="773625"/>
            <a:chExt cx="6200634" cy="39828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83913" y="773625"/>
              <a:ext cx="6012000" cy="37313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92547" y="4590292"/>
              <a:ext cx="2592000" cy="166229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8620125" y="9715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ACR70</a:t>
            </a:r>
            <a:endParaRPr lang="el-G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70054" y="809625"/>
            <a:ext cx="1499898" cy="33855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ORAL-START</a:t>
            </a:r>
            <a:endParaRPr lang="el-G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51333" y="6327812"/>
            <a:ext cx="2802467" cy="267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356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</a:rPr>
              <a:t>OUTLINE</a:t>
            </a:r>
            <a:endParaRPr lang="el-GR" sz="3200" b="1" kern="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MTX-naïve: TOF vs. MTX</a:t>
            </a:r>
            <a:endParaRPr lang="el-GR" sz="3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6171" r="82092" b="15103"/>
          <a:stretch>
            <a:fillRect/>
          </a:stretch>
        </p:blipFill>
        <p:spPr bwMode="auto">
          <a:xfrm>
            <a:off x="0" y="0"/>
            <a:ext cx="595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6859" y="813465"/>
            <a:ext cx="8244000" cy="340180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99076" y="2864511"/>
            <a:ext cx="5728917" cy="946412"/>
            <a:chOff x="5599076" y="2864511"/>
            <a:chExt cx="5728917" cy="946412"/>
          </a:xfrm>
        </p:grpSpPr>
        <p:sp>
          <p:nvSpPr>
            <p:cNvPr id="3" name="TextBox 2"/>
            <p:cNvSpPr txBox="1"/>
            <p:nvPr/>
          </p:nvSpPr>
          <p:spPr>
            <a:xfrm>
              <a:off x="5599076" y="3349258"/>
              <a:ext cx="85356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NHL n=1</a:t>
              </a:r>
            </a:p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CLL  n=1</a:t>
              </a:r>
              <a:endParaRPr lang="el-G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>
              <a:spLocks noChangeAspect="1"/>
            </p:cNvSpPr>
            <p:nvPr/>
          </p:nvSpPr>
          <p:spPr>
            <a:xfrm>
              <a:off x="7250796" y="2864511"/>
              <a:ext cx="1795684" cy="5770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Prostate Ca n=1</a:t>
              </a:r>
            </a:p>
            <a:p>
              <a:r>
                <a:rPr lang="en-US" sz="10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Burkitt’s</a:t>
              </a: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 Lymphoma  n=1</a:t>
              </a:r>
            </a:p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Colon Ca n=1</a:t>
              </a:r>
              <a:endParaRPr lang="el-GR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62903" y="3441590"/>
              <a:ext cx="1265090" cy="2769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Gastric Ca n=1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71578" y="3854288"/>
            <a:ext cx="3358597" cy="577081"/>
            <a:chOff x="4671578" y="3854288"/>
            <a:chExt cx="3358597" cy="577081"/>
          </a:xfrm>
        </p:grpSpPr>
        <p:sp>
          <p:nvSpPr>
            <p:cNvPr id="17" name="TextBox 16"/>
            <p:cNvSpPr txBox="1">
              <a:spLocks noChangeAspect="1"/>
            </p:cNvSpPr>
            <p:nvPr/>
          </p:nvSpPr>
          <p:spPr>
            <a:xfrm>
              <a:off x="4671578" y="3854288"/>
              <a:ext cx="1854995" cy="5770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NHL n=1</a:t>
              </a:r>
            </a:p>
            <a:p>
              <a:r>
                <a:rPr lang="en-U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Heart failure  n=1</a:t>
              </a:r>
            </a:p>
            <a:p>
              <a:r>
                <a:rPr lang="en-U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Sudden cardiac death n=1</a:t>
              </a:r>
              <a:endParaRPr lang="el-G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>
              <a:spLocks noChangeAspect="1"/>
            </p:cNvSpPr>
            <p:nvPr/>
          </p:nvSpPr>
          <p:spPr>
            <a:xfrm>
              <a:off x="6983093" y="3888816"/>
              <a:ext cx="1047082" cy="25391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Colon Ca n=1</a:t>
              </a:r>
              <a:endParaRPr lang="el-G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8944" y="5092282"/>
            <a:ext cx="8347398" cy="1008541"/>
            <a:chOff x="2336859" y="4589956"/>
            <a:chExt cx="8347398" cy="10085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/>
            <a:srcRect t="47750" r="64599" b="32612"/>
            <a:stretch/>
          </p:blipFill>
          <p:spPr>
            <a:xfrm>
              <a:off x="2336859" y="4662497"/>
              <a:ext cx="3390072" cy="936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/>
            <a:srcRect l="55510" t="47750" b="32612"/>
            <a:stretch/>
          </p:blipFill>
          <p:spPr>
            <a:xfrm>
              <a:off x="6096000" y="4589956"/>
              <a:ext cx="4588257" cy="10080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268" y="4694507"/>
            <a:ext cx="8136000" cy="3671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5929" y="838200"/>
            <a:ext cx="1499898" cy="33855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ORAL-START</a:t>
            </a:r>
            <a:endParaRPr lang="el-G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58162" y="6503017"/>
            <a:ext cx="16594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E et al. N </a:t>
            </a:r>
            <a:r>
              <a:rPr lang="en-GB" sz="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GB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2014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20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3">
    <a:dk1>
      <a:srgbClr val="232C2A"/>
    </a:dk1>
    <a:lt1>
      <a:srgbClr val="FFFFFF"/>
    </a:lt1>
    <a:dk2>
      <a:srgbClr val="DD0037"/>
    </a:dk2>
    <a:lt2>
      <a:srgbClr val="FFFFFF"/>
    </a:lt2>
    <a:accent1>
      <a:srgbClr val="B0CB8D"/>
    </a:accent1>
    <a:accent2>
      <a:srgbClr val="232C2A"/>
    </a:accent2>
    <a:accent3>
      <a:srgbClr val="B0CB8D"/>
    </a:accent3>
    <a:accent4>
      <a:srgbClr val="000000"/>
    </a:accent4>
    <a:accent5>
      <a:srgbClr val="F8971D"/>
    </a:accent5>
    <a:accent6>
      <a:srgbClr val="007C8B"/>
    </a:accent6>
    <a:hlink>
      <a:srgbClr val="085FE4"/>
    </a:hlink>
    <a:folHlink>
      <a:srgbClr val="085FE4"/>
    </a:folHlink>
  </a:clrScheme>
  <a:fontScheme name="SCBU PPT Template-FIN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3">
    <a:dk1>
      <a:srgbClr val="232C2A"/>
    </a:dk1>
    <a:lt1>
      <a:srgbClr val="FFFFFF"/>
    </a:lt1>
    <a:dk2>
      <a:srgbClr val="DD0037"/>
    </a:dk2>
    <a:lt2>
      <a:srgbClr val="FFFFFF"/>
    </a:lt2>
    <a:accent1>
      <a:srgbClr val="B0CB8D"/>
    </a:accent1>
    <a:accent2>
      <a:srgbClr val="232C2A"/>
    </a:accent2>
    <a:accent3>
      <a:srgbClr val="B0CB8D"/>
    </a:accent3>
    <a:accent4>
      <a:srgbClr val="000000"/>
    </a:accent4>
    <a:accent5>
      <a:srgbClr val="F8971D"/>
    </a:accent5>
    <a:accent6>
      <a:srgbClr val="007C8B"/>
    </a:accent6>
    <a:hlink>
      <a:srgbClr val="085FE4"/>
    </a:hlink>
    <a:folHlink>
      <a:srgbClr val="085FE4"/>
    </a:folHlink>
  </a:clrScheme>
  <a:fontScheme name="SCBU PPT Template-FIN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3">
    <a:dk1>
      <a:srgbClr val="232C2A"/>
    </a:dk1>
    <a:lt1>
      <a:srgbClr val="FFFFFF"/>
    </a:lt1>
    <a:dk2>
      <a:srgbClr val="DD0037"/>
    </a:dk2>
    <a:lt2>
      <a:srgbClr val="FFFFFF"/>
    </a:lt2>
    <a:accent1>
      <a:srgbClr val="B0CB8D"/>
    </a:accent1>
    <a:accent2>
      <a:srgbClr val="232C2A"/>
    </a:accent2>
    <a:accent3>
      <a:srgbClr val="B0CB8D"/>
    </a:accent3>
    <a:accent4>
      <a:srgbClr val="000000"/>
    </a:accent4>
    <a:accent5>
      <a:srgbClr val="F8971D"/>
    </a:accent5>
    <a:accent6>
      <a:srgbClr val="007C8B"/>
    </a:accent6>
    <a:hlink>
      <a:srgbClr val="085FE4"/>
    </a:hlink>
    <a:folHlink>
      <a:srgbClr val="085FE4"/>
    </a:folHlink>
  </a:clrScheme>
  <a:fontScheme name="SCBU PPT Template-FIN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3">
    <a:dk1>
      <a:srgbClr val="232C2A"/>
    </a:dk1>
    <a:lt1>
      <a:srgbClr val="FFFFFF"/>
    </a:lt1>
    <a:dk2>
      <a:srgbClr val="DD0037"/>
    </a:dk2>
    <a:lt2>
      <a:srgbClr val="FFFFFF"/>
    </a:lt2>
    <a:accent1>
      <a:srgbClr val="B0CB8D"/>
    </a:accent1>
    <a:accent2>
      <a:srgbClr val="232C2A"/>
    </a:accent2>
    <a:accent3>
      <a:srgbClr val="B0CB8D"/>
    </a:accent3>
    <a:accent4>
      <a:srgbClr val="000000"/>
    </a:accent4>
    <a:accent5>
      <a:srgbClr val="F8971D"/>
    </a:accent5>
    <a:accent6>
      <a:srgbClr val="007C8B"/>
    </a:accent6>
    <a:hlink>
      <a:srgbClr val="085FE4"/>
    </a:hlink>
    <a:folHlink>
      <a:srgbClr val="085FE4"/>
    </a:folHlink>
  </a:clrScheme>
  <a:fontScheme name="SCBU PPT Template-FIN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3">
    <a:dk1>
      <a:srgbClr val="232C2A"/>
    </a:dk1>
    <a:lt1>
      <a:srgbClr val="FFFFFF"/>
    </a:lt1>
    <a:dk2>
      <a:srgbClr val="DD0037"/>
    </a:dk2>
    <a:lt2>
      <a:srgbClr val="FFFFFF"/>
    </a:lt2>
    <a:accent1>
      <a:srgbClr val="B0CB8D"/>
    </a:accent1>
    <a:accent2>
      <a:srgbClr val="232C2A"/>
    </a:accent2>
    <a:accent3>
      <a:srgbClr val="B0CB8D"/>
    </a:accent3>
    <a:accent4>
      <a:srgbClr val="000000"/>
    </a:accent4>
    <a:accent5>
      <a:srgbClr val="F8971D"/>
    </a:accent5>
    <a:accent6>
      <a:srgbClr val="007C8B"/>
    </a:accent6>
    <a:hlink>
      <a:srgbClr val="085FE4"/>
    </a:hlink>
    <a:folHlink>
      <a:srgbClr val="085FE4"/>
    </a:folHlink>
  </a:clrScheme>
  <a:fontScheme name="SCBU PPT Template-FIN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1497</Words>
  <Application>Microsoft Office PowerPoint</Application>
  <PresentationFormat>Widescreen</PresentationFormat>
  <Paragraphs>446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ＭＳ Ｐゴシック</vt:lpstr>
      <vt:lpstr>AGaramond-Regular</vt:lpstr>
      <vt:lpstr>Arial</vt:lpstr>
      <vt:lpstr>Calibri</vt:lpstr>
      <vt:lpstr>Calibri Light</vt:lpstr>
      <vt:lpstr>Cambria</vt:lpstr>
      <vt:lpstr>msgothic</vt:lpstr>
      <vt:lpstr>Tahoma</vt:lpstr>
      <vt:lpstr>Times New Roman</vt:lpstr>
      <vt:lpstr>Wingdings</vt:lpstr>
      <vt:lpstr>ヒラギノ角ゴ Pro W3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vasilopoulos</dc:creator>
  <cp:lastModifiedBy>Dimitris Vassilopoulos</cp:lastModifiedBy>
  <cp:revision>70</cp:revision>
  <dcterms:created xsi:type="dcterms:W3CDTF">2016-10-26T05:27:05Z</dcterms:created>
  <dcterms:modified xsi:type="dcterms:W3CDTF">2016-10-29T05:08:00Z</dcterms:modified>
</cp:coreProperties>
</file>