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93" r:id="rId21"/>
    <p:sldId id="279" r:id="rId22"/>
    <p:sldId id="282" r:id="rId23"/>
    <p:sldId id="283" r:id="rId24"/>
    <p:sldId id="284" r:id="rId25"/>
    <p:sldId id="286" r:id="rId26"/>
    <p:sldId id="285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ssimos1\Documents\&#913;&#929;&#921;&#931;&#932;&#917;&#921;&#913;\GRAFS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ANXIETY</c:v>
                </c:pt>
              </c:strCache>
            </c:strRef>
          </c:tx>
          <c:dLbls>
            <c:showVal val="1"/>
          </c:dLbls>
          <c:cat>
            <c:strRef>
              <c:f>Sheet1!$B$1:$C$1</c:f>
              <c:strCache>
                <c:ptCount val="2"/>
                <c:pt idx="0">
                  <c:v>RA</c:v>
                </c:pt>
                <c:pt idx="1">
                  <c:v>SLE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0.64000000000000135</c:v>
                </c:pt>
                <c:pt idx="1">
                  <c:v>0.76000000000000134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DEPRESSION</c:v>
                </c:pt>
              </c:strCache>
            </c:strRef>
          </c:tx>
          <c:dLbls>
            <c:showVal val="1"/>
          </c:dLbls>
          <c:cat>
            <c:strRef>
              <c:f>Sheet1!$B$1:$C$1</c:f>
              <c:strCache>
                <c:ptCount val="2"/>
                <c:pt idx="0">
                  <c:v>RA</c:v>
                </c:pt>
                <c:pt idx="1">
                  <c:v>SLE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</c:v>
                </c:pt>
                <c:pt idx="1">
                  <c:v>0.51</c:v>
                </c:pt>
              </c:numCache>
            </c:numRef>
          </c:val>
        </c:ser>
        <c:axId val="61147008"/>
        <c:axId val="61148544"/>
      </c:barChart>
      <c:catAx>
        <c:axId val="61147008"/>
        <c:scaling>
          <c:orientation val="minMax"/>
        </c:scaling>
        <c:axPos val="l"/>
        <c:tickLblPos val="nextTo"/>
        <c:crossAx val="61148544"/>
        <c:crosses val="autoZero"/>
        <c:auto val="1"/>
        <c:lblAlgn val="ctr"/>
        <c:lblOffset val="100"/>
      </c:catAx>
      <c:valAx>
        <c:axId val="61148544"/>
        <c:scaling>
          <c:orientation val="minMax"/>
        </c:scaling>
        <c:axPos val="b"/>
        <c:majorGridlines/>
        <c:numFmt formatCode="0%" sourceLinked="1"/>
        <c:tickLblPos val="nextTo"/>
        <c:crossAx val="611470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0772AC-22D1-44DA-BBA9-939A751C218F}" type="datetimeFigureOut">
              <a:rPr lang="en-US" smtClean="0"/>
              <a:pPr/>
              <a:t>29-Oct-16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1CA84E-F22A-4931-A861-BCB039EA4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3400" dirty="0" smtClean="0"/>
              <a:t>Δημητράκη Γεωργία</a:t>
            </a:r>
          </a:p>
          <a:p>
            <a:r>
              <a:rPr lang="el-GR" sz="3400" dirty="0" smtClean="0"/>
              <a:t>Ψυχολόγος  </a:t>
            </a:r>
            <a:r>
              <a:rPr lang="en-US" sz="3400" dirty="0" err="1" smtClean="0"/>
              <a:t>MsC</a:t>
            </a:r>
            <a:r>
              <a:rPr lang="en-US" sz="3400" dirty="0" smtClean="0"/>
              <a:t>, </a:t>
            </a:r>
            <a:r>
              <a:rPr lang="en-US" sz="3400" dirty="0" err="1" smtClean="0"/>
              <a:t>Phd</a:t>
            </a:r>
            <a:r>
              <a:rPr lang="en-US" sz="3400" dirty="0" smtClean="0"/>
              <a:t>(c) </a:t>
            </a:r>
          </a:p>
          <a:p>
            <a:endParaRPr lang="en-US" dirty="0" smtClean="0"/>
          </a:p>
          <a:p>
            <a:r>
              <a:rPr lang="en-US" dirty="0" smtClean="0"/>
              <a:t>8</a:t>
            </a:r>
            <a:r>
              <a:rPr lang="el-GR" baseline="30000" dirty="0" smtClean="0"/>
              <a:t>ο</a:t>
            </a:r>
            <a:r>
              <a:rPr lang="el-GR" dirty="0" smtClean="0"/>
              <a:t> Κρητοκυπριακό Συμπόσιο Ρευματολογίας</a:t>
            </a:r>
          </a:p>
          <a:p>
            <a:r>
              <a:rPr lang="el-GR" dirty="0" smtClean="0"/>
              <a:t>28-30 Οκτωβρίου, Ηράκλειο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Ψυχολογική υποστήριξη ασθενών με Ρευματικά Νοσήματα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Μηχανισμοί κατανόησης της σχέσης αναπαραστάσεων με την ψυχική υγεία</a:t>
            </a:r>
            <a:r>
              <a:rPr lang="en-US" sz="2800" dirty="0" smtClean="0"/>
              <a:t> Mediation Model  (</a:t>
            </a:r>
            <a:r>
              <a:rPr lang="en-US" sz="2800" dirty="0" err="1" smtClean="0"/>
              <a:t>Peacher</a:t>
            </a:r>
            <a:r>
              <a:rPr lang="en-US" sz="2800" dirty="0" smtClean="0"/>
              <a:t> &amp; Hayes, 2008).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RA</a:t>
            </a:r>
          </a:p>
          <a:p>
            <a:r>
              <a:rPr lang="en-US" dirty="0" smtClean="0"/>
              <a:t>    SLE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smtClean="0"/>
              <a:t>p&lt;0.05*,  p&lt;0.01**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2362200"/>
            <a:ext cx="1295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2895600"/>
            <a:ext cx="1371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73380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Control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37338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Anxiety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2438400"/>
            <a:ext cx="2057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2362200"/>
            <a:ext cx="1828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20136687">
            <a:off x="1994922" y="2547044"/>
            <a:ext cx="954222" cy="2726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-.04*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 rot="2177400">
            <a:off x="5971079" y="2719634"/>
            <a:ext cx="1016455" cy="255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1.44*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26670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05400" y="26670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8865714" flipV="1">
            <a:off x="2427202" y="2911581"/>
            <a:ext cx="956376" cy="2333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-.06*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 rot="2091392">
            <a:off x="5132826" y="2802354"/>
            <a:ext cx="1310901" cy="2613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2.31**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819400" y="3124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8639098" flipV="1">
            <a:off x="2655151" y="3264619"/>
            <a:ext cx="914400" cy="1999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.04*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 rot="2087768">
            <a:off x="5085145" y="3170871"/>
            <a:ext cx="1127328" cy="2180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-1.63*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181600" y="3200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144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38200" y="2438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Μηχανισμοί κατανόησης της σχέσης αναπαραστάσεων με την ψυχική υγεία</a:t>
            </a:r>
            <a:r>
              <a:rPr lang="en-US" sz="2400" dirty="0" smtClean="0"/>
              <a:t> Mediation Model  (</a:t>
            </a:r>
            <a:r>
              <a:rPr lang="en-US" sz="2400" dirty="0" err="1" smtClean="0"/>
              <a:t>Peacher</a:t>
            </a:r>
            <a:r>
              <a:rPr lang="en-US" sz="2400" dirty="0" smtClean="0"/>
              <a:t> &amp; Hayes, 2008).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ra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R</a:t>
            </a:r>
          </a:p>
          <a:p>
            <a:pPr>
              <a:buNone/>
            </a:pPr>
            <a:r>
              <a:rPr lang="en-US" sz="1800" dirty="0" smtClean="0"/>
              <a:t>p&lt;0.05*,  p&lt;0.01**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1981200"/>
            <a:ext cx="2362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657600"/>
            <a:ext cx="2209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 Control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3733800"/>
            <a:ext cx="2362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2514600"/>
            <a:ext cx="2362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2057400"/>
            <a:ext cx="22098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1981200"/>
            <a:ext cx="2286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247900" y="2552700"/>
            <a:ext cx="876300" cy="133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5715000" y="27813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9422420">
            <a:off x="1235930" y="2553960"/>
            <a:ext cx="1261940" cy="302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-.08**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1962127">
            <a:off x="6373068" y="2419748"/>
            <a:ext cx="1278853" cy="3071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1.25**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19410523">
            <a:off x="1706375" y="3055093"/>
            <a:ext cx="1089482" cy="308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.09**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 rot="2169714">
            <a:off x="6072546" y="2819574"/>
            <a:ext cx="1189907" cy="3089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-1.38*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5800" y="1524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2133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Μηχανισμοί κατανόησης της σχέσης αναπαραστάσεων με την ψυχική υγεία</a:t>
            </a:r>
            <a:r>
              <a:rPr lang="en-US" sz="2400" dirty="0" smtClean="0"/>
              <a:t> Mediation Model  (</a:t>
            </a:r>
            <a:r>
              <a:rPr lang="en-US" sz="2400" dirty="0" err="1" smtClean="0"/>
              <a:t>Peacher</a:t>
            </a:r>
            <a:r>
              <a:rPr lang="en-US" sz="2400" dirty="0" smtClean="0"/>
              <a:t> &amp; Hayes, 2008).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RA </a:t>
            </a:r>
          </a:p>
          <a:p>
            <a:r>
              <a:rPr lang="en-US" dirty="0" smtClean="0"/>
              <a:t>   SLE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1676400"/>
            <a:ext cx="2438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2860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Control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0386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Depression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1828800"/>
            <a:ext cx="24384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600200" y="2514600"/>
            <a:ext cx="1524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1752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5715000" y="2552700"/>
            <a:ext cx="1905000" cy="148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43000" y="4876800"/>
            <a:ext cx="609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25494" y="4914106"/>
            <a:ext cx="53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47800" y="5181600"/>
            <a:ext cx="601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43000" y="21336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38800" y="2057400"/>
            <a:ext cx="22860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324100" y="28575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5000" y="2819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8944322">
            <a:off x="1244640" y="2628235"/>
            <a:ext cx="1167002" cy="229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-.04*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18792347">
            <a:off x="1297258" y="2992742"/>
            <a:ext cx="1206175" cy="238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-.06*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 rot="7982664" flipV="1">
            <a:off x="1656164" y="3115464"/>
            <a:ext cx="1042658" cy="2249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.05**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18994605">
            <a:off x="2044788" y="3356617"/>
            <a:ext cx="1016274" cy="2971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.04*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 rot="2438049">
            <a:off x="6488886" y="2578022"/>
            <a:ext cx="1225760" cy="256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.95*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 rot="2378022">
            <a:off x="6291812" y="2819641"/>
            <a:ext cx="1204401" cy="2246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1.52**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 rot="2230020">
            <a:off x="6073855" y="2985298"/>
            <a:ext cx="1213164" cy="255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-1.17*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 rot="13354754" flipV="1">
            <a:off x="5834786" y="3275692"/>
            <a:ext cx="1260791" cy="2395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-2.54**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038600" y="4648200"/>
            <a:ext cx="12192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-0.21*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620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620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Μηχανισμοί κατανόησης της σχέσης αναπαραστάσεων με την ψυχική υγεία</a:t>
            </a:r>
            <a:r>
              <a:rPr lang="en-US" sz="2400" dirty="0" smtClean="0"/>
              <a:t> Mediation Model  (</a:t>
            </a:r>
            <a:r>
              <a:rPr lang="en-US" sz="2400" dirty="0" err="1" smtClean="0"/>
              <a:t>Peacher</a:t>
            </a:r>
            <a:r>
              <a:rPr lang="en-US" sz="2400" dirty="0" smtClean="0"/>
              <a:t> &amp; Hayes, 2008).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RA </a:t>
            </a:r>
          </a:p>
          <a:p>
            <a:r>
              <a:rPr lang="en-US" dirty="0" smtClean="0"/>
              <a:t>   SLE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1676400"/>
            <a:ext cx="2438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2860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 Control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038600"/>
            <a:ext cx="2514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Depression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1828800"/>
            <a:ext cx="24384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1752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43000" y="4876800"/>
            <a:ext cx="609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25494" y="4914106"/>
            <a:ext cx="533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47800" y="5181600"/>
            <a:ext cx="6019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324100" y="28575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5000" y="2819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8944322">
            <a:off x="1244640" y="2628235"/>
            <a:ext cx="1167002" cy="229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-.08*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18994605">
            <a:off x="2044788" y="3356617"/>
            <a:ext cx="1016274" cy="2971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.09**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 rot="2438049">
            <a:off x="6488886" y="2578022"/>
            <a:ext cx="1225760" cy="256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.1.06*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 rot="13161046" flipV="1">
            <a:off x="5988158" y="3092814"/>
            <a:ext cx="1260791" cy="271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-2.42**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038600" y="4648200"/>
            <a:ext cx="12192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-0.42*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620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620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συνήθεις γενικοί στόχοι παρέμβασης είναι: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Μειώση της δυσφορίας και των άλλων αρνητικών συναισθημάτων</a:t>
            </a:r>
          </a:p>
          <a:p>
            <a:endParaRPr lang="el-GR" dirty="0" smtClean="0"/>
          </a:p>
          <a:p>
            <a:r>
              <a:rPr lang="el-GR" dirty="0" smtClean="0"/>
              <a:t>Βελτίωση της ποιότητας ζωής</a:t>
            </a:r>
          </a:p>
          <a:p>
            <a:endParaRPr lang="el-GR" dirty="0" smtClean="0"/>
          </a:p>
          <a:p>
            <a:r>
              <a:rPr lang="el-GR" dirty="0" smtClean="0"/>
              <a:t>Ενίσχυση της χρήσης λειτουργικότερων στρατηγικών αντιμετώπισης του στρες και του πόνου</a:t>
            </a:r>
          </a:p>
          <a:p>
            <a:r>
              <a:rPr lang="el-GR" dirty="0" smtClean="0"/>
              <a:t>Βελτιώση της επικοινωνίας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της παρέμβασης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συνεργασία με τον ασθενή, πάντα σε σχέση με το πρόβλημα που έχει ζητηθεί βοήθεια</a:t>
            </a:r>
          </a:p>
          <a:p>
            <a:r>
              <a:rPr lang="el-GR" dirty="0" smtClean="0"/>
              <a:t>Ο στόχος να βρίσκεται στο εύρος ελέγχου του ασθενούς (π.χ. Όχι να αφορά τους άλλους)</a:t>
            </a:r>
          </a:p>
          <a:p>
            <a:r>
              <a:rPr lang="el-GR" dirty="0" smtClean="0"/>
              <a:t>Η επίτευξη του στόχου θα επιφέρει ευεργετήματα που ο ασθενής εκτιμά.</a:t>
            </a:r>
          </a:p>
          <a:p>
            <a:r>
              <a:rPr lang="el-GR" dirty="0" smtClean="0"/>
              <a:t>Ο στόχος να είναι </a:t>
            </a:r>
            <a:r>
              <a:rPr lang="en-US" dirty="0" smtClean="0"/>
              <a:t>quick win </a:t>
            </a:r>
            <a:r>
              <a:rPr lang="el-GR" dirty="0" smtClean="0"/>
              <a:t>(όσο είναι εφικτός)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Παρέμβαση στον πόνο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4572000"/>
          </a:xfrm>
        </p:spPr>
        <p:txBody>
          <a:bodyPr/>
          <a:lstStyle/>
          <a:p>
            <a:r>
              <a:rPr lang="el-GR" dirty="0" smtClean="0"/>
              <a:t>Θεωρείται ένα πολυδιάστο και υποκειμενικό φαινόμενο ως προς την ένταση, την ποιότητα και το νόημα που αποδίδει το άτομο.</a:t>
            </a:r>
          </a:p>
          <a:p>
            <a:endParaRPr lang="el-GR" dirty="0" smtClean="0"/>
          </a:p>
          <a:p>
            <a:pPr algn="just"/>
            <a:r>
              <a:rPr lang="el-GR" dirty="0" smtClean="0"/>
              <a:t>Συμπεριλαμβάνει στοιχεία αισθητηριακά, γνωστικά,</a:t>
            </a:r>
          </a:p>
          <a:p>
            <a:pPr algn="just">
              <a:buNone/>
            </a:pPr>
            <a:r>
              <a:rPr lang="el-GR" dirty="0" smtClean="0"/>
              <a:t>Συναισθηματικά, συμπεριφορικά και κοινωνικά.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εμπειρία του πόνου</a:t>
            </a:r>
            <a:endParaRPr lang="el-G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8581" y="1600200"/>
            <a:ext cx="7406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 παράδειγμα......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905000"/>
            <a:ext cx="213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/>
              <a:t>Γεγονός</a:t>
            </a:r>
            <a:r>
              <a:rPr lang="el-GR" dirty="0" smtClean="0"/>
              <a:t>: Δεν μπορούσα να ανοίξω το βάζο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9050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u="sng" dirty="0" smtClean="0"/>
              <a:t>Συναίσθημα</a:t>
            </a:r>
            <a:r>
              <a:rPr lang="el-GR" dirty="0" smtClean="0"/>
              <a:t>: Άγχος</a:t>
            </a:r>
            <a:r>
              <a:rPr lang="en-US" dirty="0" smtClean="0"/>
              <a:t>- </a:t>
            </a:r>
            <a:r>
              <a:rPr lang="el-GR" dirty="0" smtClean="0"/>
              <a:t>Απογοήτευση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3886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Σκέψη: Σε τι σημείο έχω φτάσει.</a:t>
            </a:r>
          </a:p>
          <a:p>
            <a:pPr algn="ctr"/>
            <a:r>
              <a:rPr lang="el-GR" dirty="0" smtClean="0"/>
              <a:t>Δεν μπορώ να κάνω τίποτα.</a:t>
            </a:r>
          </a:p>
          <a:p>
            <a:pPr algn="ctr"/>
            <a:r>
              <a:rPr lang="el-GR" dirty="0" smtClean="0"/>
              <a:t>Είμαι ανάπηρη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3886200"/>
            <a:ext cx="2438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Σώμα: Πόνος στα χέρια</a:t>
            </a:r>
          </a:p>
          <a:p>
            <a:pPr algn="ctr"/>
            <a:r>
              <a:rPr lang="el-GR" dirty="0" smtClean="0"/>
              <a:t>Δυσκολία αναπνοής </a:t>
            </a:r>
          </a:p>
          <a:p>
            <a:pPr algn="ctr"/>
            <a:r>
              <a:rPr lang="el-GR" dirty="0" smtClean="0"/>
              <a:t>σφίξιμο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25146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362200" y="35814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515100" y="36957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46482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άγχους και πόνου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Όταν είμαστε στεναχωρημένοι, αγχωμένοι ή θυμωμένοι, οι μύες του σώματος μας συστέλλονται.</a:t>
            </a:r>
          </a:p>
          <a:p>
            <a:pPr>
              <a:buNone/>
            </a:pPr>
            <a:r>
              <a:rPr lang="el-GR" dirty="0" smtClean="0"/>
              <a:t>Όταν αυτό είναι έντονο η συστολή γίνεται ακόμη πιο έντονη με αποτέλεσμα να νιώθουμε πόνο στο στήθος, στους ώμους, το κεφάλι.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 Ο υπάρχων πόνος επιδεινόνεται και δημιουργείται ένας φαύλος κύκλος στρες- πόνου.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παρουσίασης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Δυο βασικά ερωτήματα: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n-US" dirty="0" smtClean="0">
                <a:latin typeface="Calibri"/>
              </a:rPr>
              <a:t>__</a:t>
            </a:r>
            <a:r>
              <a:rPr lang="el-GR" dirty="0" smtClean="0">
                <a:latin typeface="Calibri"/>
              </a:rPr>
              <a:t> Γιατί είναι σημαντική η εφαρμογή προγραμμάτων ψυχολογικής υποστήριξης;</a:t>
            </a:r>
          </a:p>
          <a:p>
            <a:pPr>
              <a:buNone/>
            </a:pPr>
            <a:endParaRPr lang="el-GR" dirty="0" smtClean="0">
              <a:latin typeface="Calibri"/>
            </a:endParaRPr>
          </a:p>
          <a:p>
            <a:pPr>
              <a:buNone/>
            </a:pPr>
            <a:r>
              <a:rPr lang="el-GR" dirty="0" smtClean="0">
                <a:latin typeface="Calibri"/>
              </a:rPr>
              <a:t>_Με ποιους τρόπους τα προγράμματα παρέμβασεις μπορούν να διευκολύνουν τους ασθενεις με ρευματικό νόσημα;;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άγχους και πόνου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0731"/>
            <a:ext cx="8229600" cy="214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άγχους και πόνου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(</a:t>
            </a:r>
            <a:r>
              <a:rPr lang="en-US" sz="2400" dirty="0" smtClean="0"/>
              <a:t>Van </a:t>
            </a:r>
            <a:r>
              <a:rPr lang="en-US" sz="2400" dirty="0" err="1" smtClean="0"/>
              <a:t>Middendorp</a:t>
            </a:r>
            <a:r>
              <a:rPr lang="en-US" sz="2400" dirty="0" smtClean="0"/>
              <a:t> et al., 2005. </a:t>
            </a:r>
            <a:r>
              <a:rPr lang="en-US" sz="2400" dirty="0" err="1" smtClean="0"/>
              <a:t>Neuroendocrine</a:t>
            </a:r>
            <a:r>
              <a:rPr lang="en-US" sz="2400" dirty="0" smtClean="0"/>
              <a:t> –immune relationships between emotion regulation and health in patients with rheumatoid arthritis, </a:t>
            </a:r>
            <a:r>
              <a:rPr lang="en-US" sz="2400" i="1" dirty="0" smtClean="0"/>
              <a:t>Rheumatology, 44, </a:t>
            </a:r>
            <a:r>
              <a:rPr lang="en-US" sz="2400" dirty="0" smtClean="0"/>
              <a:t>907-911).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7924800" cy="27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άγχους και πόνου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Όταν είμαστε σε έντονη πίεση αλλάζει και ο τρόπος που σκεφτόμαστε.</a:t>
            </a:r>
          </a:p>
          <a:p>
            <a:pPr>
              <a:buNone/>
            </a:pPr>
            <a:r>
              <a:rPr lang="el-GR" i="1" dirty="0" smtClean="0"/>
              <a:t>Καταστροφολογία: «ο πόνος δεν θα σταματήσει ποτέ»</a:t>
            </a:r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l-GR" i="1" dirty="0" smtClean="0"/>
              <a:t>Ετικετοποίηση «είμαι ανίκανη», «είμαι ανάπηρη»</a:t>
            </a:r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l-GR" i="1" dirty="0" smtClean="0"/>
              <a:t>Αυθέραιτα συμπεράσματα «κάμια θεραπεία δεν θα μειώσει τον πόνο μου»</a:t>
            </a:r>
          </a:p>
          <a:p>
            <a:pPr>
              <a:buNone/>
            </a:pPr>
            <a:r>
              <a:rPr lang="el-GR" i="1" dirty="0" smtClean="0"/>
              <a:t>Σκέψη του όλά ή τίποτα «δεν μπορώ να καταφέρω τίποτα πια»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άγχους πόνου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πόνος επηρεάζει τη συμπεριφορά</a:t>
            </a:r>
          </a:p>
          <a:p>
            <a:pPr>
              <a:buNone/>
            </a:pPr>
            <a:r>
              <a:rPr lang="el-GR" dirty="0" smtClean="0"/>
              <a:t>Α) Αποφυγή του πόνου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Ο φόβος της αναβίωσης του πόνου οδηγεί σε αποφυγή συγκεκριμένων κινήσεων, το οποίο καταλήγει σε περισσότερο πόνο και δυσχέρεια λόγω της έλλειψης κίνησης.</a:t>
            </a:r>
          </a:p>
          <a:p>
            <a:pPr>
              <a:buNone/>
            </a:pPr>
            <a:r>
              <a:rPr lang="el-GR" dirty="0" smtClean="0"/>
              <a:t>Β) αντοχή στον πόνο</a:t>
            </a:r>
          </a:p>
          <a:p>
            <a:pPr>
              <a:buNone/>
            </a:pPr>
            <a:r>
              <a:rPr lang="el-GR" dirty="0" smtClean="0"/>
              <a:t>Ασθενείς που κάνουν υπερδραστηριότητα παρά την έντονη αίσθηση πόνου- ακολουθία «κακών ήμερών»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Γνωσιακή –Συμπεριφορική θεραπεία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Λειτουργεί σε συνδυασμό με τη φαρμακευτική αγωγή.</a:t>
            </a:r>
          </a:p>
          <a:p>
            <a:r>
              <a:rPr lang="el-GR" dirty="0" smtClean="0"/>
              <a:t>Γνωστική αναδόμηση για τον πόνο, από ανηπόφορο σε διαχειρίσιμο – επεξεργασία δυσπροσαρμοστικών γνωστικών προτύπων.</a:t>
            </a:r>
          </a:p>
          <a:p>
            <a:r>
              <a:rPr lang="el-GR" dirty="0" smtClean="0"/>
              <a:t>Ενδυνάμωση συμπεριφορικών δεξιοτήτων ασθενούς.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_τεχνική επίλυσης προβλήματος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_τεχνικές χαλάρωσης (διαφραγματική αναπνοή, νευρομυική χαλάρωση, καθοδηγούμενη φαντασία)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Γνωσιακή –Συμπεριφορική θεραπεία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libri"/>
              </a:rPr>
              <a:t>_</a:t>
            </a:r>
            <a:r>
              <a:rPr lang="el-GR" dirty="0" smtClean="0">
                <a:latin typeface="Calibri"/>
              </a:rPr>
              <a:t>πρόγραμμα βαθμιαίας αύξησης της άσκησης/ αλλαγή του προτύπου των δραστηριοτήτων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Calibri"/>
              </a:rPr>
              <a:t>Έλεγχος της σχέσης ανάμεσα στο πόνο και την πρόληψη φαρμάκων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Calibri"/>
              </a:rPr>
              <a:t>Ευχάριστες δραστηριότητες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Calibri"/>
              </a:rPr>
              <a:t>Μείωση των συμπεριφορικά μη λειτουργικών αποκρίσεων στον πόνο (π.χ. Αποφευκτική συμπεριφορά, λανθασμένη στάση σώματος)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Γνωσιακή –Συμπεριφορική θεραπεία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Διαχείριση των αρνητικών συναισθημάτων π.χ. Κατάθλιψη, απελπισία, απόσυρση.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Όλη η επιτυχία της θεραπείας αποδίδεται στην προσπάθεια του ασθενούς.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Διεκδικητική συμπεριφορά σημαίνει να κατανοείς τα δικαιώματα σου και να εκφράζεις τις πεποιθήσεις σου, τα συναισθήματα σου και το τι προσδοκάς με ένα ευθύ και ξεκάθαρο τρόπο. Η διεκδικητικότητα βοηθάει να αρνηθούμε κάτι με ασφάλεια, να διαφωνήσουμε, να ζητήσουμε διευκρινησεις.</a:t>
            </a:r>
            <a:endParaRPr lang="en-US" dirty="0" smtClean="0"/>
          </a:p>
          <a:p>
            <a:r>
              <a:rPr lang="el-GR" dirty="0" smtClean="0"/>
              <a:t>Συμπεριφερόμαστε με διεκδικητικότητα, σημαίνει να εκφράζουμε τις σκέψεις μας με ταιριαστό τρόπο, σεβόμενοι των συνομιλήτη μας.</a:t>
            </a:r>
            <a:endParaRPr lang="en-US" dirty="0" smtClean="0"/>
          </a:p>
          <a:p>
            <a:r>
              <a:rPr lang="el-GR" dirty="0" smtClean="0"/>
              <a:t>Διαφέρει από την παθητική και επιθετική συμπεριφορά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Διεκδικητική συμπεριφορά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Εκφράζω την άποψη μου σε α’ πρόσωπο</a:t>
            </a:r>
          </a:p>
          <a:p>
            <a:r>
              <a:rPr lang="el-GR" dirty="0" smtClean="0"/>
              <a:t>Εκφράζω το συναίσθημα μου σχετικά με αυτό</a:t>
            </a:r>
            <a:r>
              <a:rPr lang="el-GR" dirty="0" smtClean="0">
                <a:latin typeface="Calibri"/>
              </a:rPr>
              <a:t>;</a:t>
            </a:r>
          </a:p>
          <a:p>
            <a:r>
              <a:rPr lang="el-GR" dirty="0" smtClean="0">
                <a:latin typeface="Calibri"/>
              </a:rPr>
              <a:t>Εκφράζω σχετικές προτάσεις που θα με έκαναν να νιώθω καλύτερα.</a:t>
            </a:r>
          </a:p>
          <a:p>
            <a:r>
              <a:rPr lang="el-GR" dirty="0" smtClean="0">
                <a:latin typeface="Calibri"/>
              </a:rPr>
              <a:t>Γενικά: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 οι προσωπικές ανάγκες έχουν αξία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_μιλάμε και ακούμε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_ενδυναμώνει την αυτοπεποίθηση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_βελτιώνει τις σχέσεις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_ισορροπία μεταξύ αναγκών και δικαιωμάτων των άλλων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Μύθοι...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«Δύσκολοι ασθενείς</a:t>
            </a:r>
            <a:r>
              <a:rPr lang="en-US" b="1" dirty="0" smtClean="0"/>
              <a:t>»</a:t>
            </a:r>
            <a:endParaRPr lang="el-GR" b="1" dirty="0" smtClean="0"/>
          </a:p>
          <a:p>
            <a:pPr>
              <a:buNone/>
            </a:pPr>
            <a:r>
              <a:rPr lang="en-US" dirty="0" smtClean="0"/>
              <a:t>‒</a:t>
            </a:r>
            <a:r>
              <a:rPr lang="el-GR" dirty="0" smtClean="0"/>
              <a:t> ανεξήγητα ιατρικώς συμπτώματα</a:t>
            </a:r>
          </a:p>
          <a:p>
            <a:pPr>
              <a:buNone/>
            </a:pPr>
            <a:r>
              <a:rPr lang="el-GR" dirty="0" smtClean="0"/>
              <a:t>‒δεν συμμορφώνονται στην αγωγή</a:t>
            </a:r>
          </a:p>
          <a:p>
            <a:pPr>
              <a:buNone/>
            </a:pPr>
            <a:r>
              <a:rPr lang="el-GR" dirty="0" smtClean="0"/>
              <a:t>‒χρησιμοιποιούν τις δομές υγείας σαν επισκέπτες</a:t>
            </a:r>
          </a:p>
          <a:p>
            <a:pPr>
              <a:buNone/>
            </a:pPr>
            <a:r>
              <a:rPr lang="el-GR" dirty="0" smtClean="0"/>
              <a:t>(</a:t>
            </a:r>
            <a:r>
              <a:rPr lang="en-US" dirty="0" smtClean="0"/>
              <a:t>Sharpe et al., 1994. Elder et al., 2006)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«Καλοί ασθενείς»</a:t>
            </a:r>
          </a:p>
          <a:p>
            <a:pPr>
              <a:buNone/>
            </a:pPr>
            <a:r>
              <a:rPr lang="el-GR" dirty="0" smtClean="0"/>
              <a:t>‒ακούνε</a:t>
            </a:r>
          </a:p>
          <a:p>
            <a:pPr>
              <a:buNone/>
            </a:pPr>
            <a:r>
              <a:rPr lang="el-GR" dirty="0" smtClean="0"/>
              <a:t>‒ζητάνε πληροφορίες μέσω σχετικών ερωτήσεων</a:t>
            </a:r>
          </a:p>
          <a:p>
            <a:pPr>
              <a:buNone/>
            </a:pPr>
            <a:r>
              <a:rPr lang="el-GR" dirty="0" smtClean="0"/>
              <a:t>‒θέληση να συμμορφωθούν στη θεραπεία</a:t>
            </a:r>
          </a:p>
          <a:p>
            <a:pPr>
              <a:buNone/>
            </a:pPr>
            <a:r>
              <a:rPr lang="el-GR" dirty="0" smtClean="0"/>
              <a:t>–χρήση στρατηγικών διαχείρισης για να λύθει το πρόβλημα</a:t>
            </a:r>
          </a:p>
          <a:p>
            <a:pPr>
              <a:buNone/>
            </a:pPr>
            <a:r>
              <a:rPr lang="en-US" dirty="0" smtClean="0"/>
              <a:t>(Mc </a:t>
            </a:r>
            <a:r>
              <a:rPr lang="en-US" dirty="0" err="1" smtClean="0"/>
              <a:t>Creaddie</a:t>
            </a:r>
            <a:r>
              <a:rPr lang="en-US" dirty="0" smtClean="0"/>
              <a:t> &amp; Wiggins, 2009)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Η προσαρμογή σε μια χρόνια ασθένεια κατά τους </a:t>
            </a:r>
            <a:r>
              <a:rPr lang="en-US" sz="2400" dirty="0" smtClean="0"/>
              <a:t>Stewart, Ross </a:t>
            </a:r>
            <a:r>
              <a:rPr lang="el-GR" sz="2400" dirty="0" smtClean="0"/>
              <a:t>και </a:t>
            </a:r>
            <a:r>
              <a:rPr lang="en-US" sz="2400" dirty="0" smtClean="0"/>
              <a:t>Hartley (2004),</a:t>
            </a:r>
            <a:r>
              <a:rPr lang="el-GR" sz="2400" dirty="0" smtClean="0"/>
              <a:t> αφορά τέσσερις περιοχές: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b="1" dirty="0" smtClean="0"/>
              <a:t>τη βιολογική </a:t>
            </a:r>
            <a:r>
              <a:rPr lang="el-GR" sz="2400" dirty="0" smtClean="0"/>
              <a:t>(κόπωση, πόνος, συμπτώματα, παρενεργειες της αγωγής)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b="1" dirty="0" smtClean="0"/>
              <a:t>την κοινωνική </a:t>
            </a:r>
            <a:r>
              <a:rPr lang="el-GR" sz="2400" dirty="0" smtClean="0"/>
              <a:t>(απομόνωση, σχέσεις με την οικογένεια)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b="1" dirty="0" smtClean="0"/>
              <a:t>τη συναισθηματική </a:t>
            </a:r>
            <a:r>
              <a:rPr lang="el-GR" sz="2400" dirty="0" smtClean="0"/>
              <a:t>(αυτο-εικόνα, εύρεση νοήματος)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b="1" dirty="0" smtClean="0"/>
              <a:t>τη συμπεριφορά </a:t>
            </a:r>
            <a:r>
              <a:rPr lang="el-GR" sz="2400" dirty="0" smtClean="0"/>
              <a:t>(ελέγχοι υγείας, τήρηση ιατρικών οδηγιών)</a:t>
            </a:r>
          </a:p>
          <a:p>
            <a:pPr algn="just">
              <a:buFont typeface="Wingdings" pitchFamily="2" charset="2"/>
              <a:buChar char="§"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Λιγότερες συγκρούσεις </a:t>
            </a:r>
          </a:p>
          <a:p>
            <a:r>
              <a:rPr lang="el-GR" dirty="0" smtClean="0"/>
              <a:t>Αντιμετώπιση άγχους</a:t>
            </a:r>
          </a:p>
          <a:p>
            <a:r>
              <a:rPr lang="el-GR" dirty="0" smtClean="0"/>
              <a:t>Αυτο-αποτελεσματικότητα</a:t>
            </a:r>
          </a:p>
          <a:p>
            <a:r>
              <a:rPr lang="el-GR" dirty="0" smtClean="0"/>
              <a:t>Υποστηρικτικές σχέσεις</a:t>
            </a:r>
          </a:p>
          <a:p>
            <a:r>
              <a:rPr lang="el-GR" dirty="0" smtClean="0"/>
              <a:t>Σωματική υγεία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όλων των παρεμβάσεων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057400"/>
            <a:ext cx="26670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ζωή πριν τη διάγνωση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2209800"/>
            <a:ext cx="2667000" cy="3657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ζωή μετά την διάγνωση της ασθένειας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Σκοπός όλων των παρεμβάσεων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95600" y="1981200"/>
            <a:ext cx="27432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2057400"/>
            <a:ext cx="2743200" cy="3657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Ποιότητα ζωής έχοντας ένα χρόνια νόσημα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Δημογραφικά Χαρακτηριστικά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64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Gender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88% </a:t>
                      </a:r>
                      <a:r>
                        <a:rPr lang="en-US" sz="1800" kern="1200" dirty="0" smtClean="0"/>
                        <a:t>female/   12%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93%  </a:t>
                      </a:r>
                      <a:r>
                        <a:rPr lang="en-US" sz="1800" kern="1200" dirty="0" smtClean="0"/>
                        <a:t>female/ 7% Male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Mean </a:t>
                      </a:r>
                      <a:r>
                        <a:rPr lang="el-GR" sz="1800" kern="1200" dirty="0" smtClean="0"/>
                        <a:t>54.27  </a:t>
                      </a:r>
                      <a:r>
                        <a:rPr lang="en-US" sz="1800" kern="1200" dirty="0" smtClean="0"/>
                        <a:t>   SD </a:t>
                      </a:r>
                      <a:r>
                        <a:rPr lang="el-GR" sz="1800" kern="1200" dirty="0" smtClean="0"/>
                        <a:t>9.55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Mean  44.63 SD 10.19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Disease duration / Months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478.98 </a:t>
                      </a:r>
                      <a:r>
                        <a:rPr lang="en-US" sz="1800" kern="1200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810.68 </a:t>
                      </a:r>
                      <a:r>
                        <a:rPr lang="en-US" sz="1800" kern="1200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Ποσοστά Συμπτωμάτων Κατάθλιψης και άγχους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HADS (</a:t>
            </a:r>
            <a:r>
              <a:rPr lang="en-US" sz="1800" dirty="0" err="1" smtClean="0"/>
              <a:t>Zigmond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Snaith</a:t>
            </a:r>
            <a:r>
              <a:rPr lang="en-US" sz="1800" dirty="0" smtClean="0"/>
              <a:t>, 1983)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Miedany &amp; </a:t>
            </a:r>
            <a:r>
              <a:rPr lang="en-US" sz="1800" dirty="0" err="1" smtClean="0"/>
              <a:t>Rasheed</a:t>
            </a:r>
            <a:r>
              <a:rPr lang="en-US" sz="1800" dirty="0" smtClean="0"/>
              <a:t>, 2002</a:t>
            </a:r>
          </a:p>
          <a:p>
            <a:r>
              <a:rPr lang="el-GR" sz="1800" dirty="0" smtClean="0"/>
              <a:t>Συμπτώματα κατάθλιψης 22-80% σε ασθενείς με ΡΑ</a:t>
            </a:r>
          </a:p>
          <a:p>
            <a:endParaRPr lang="el-GR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Creed, 1990 (</a:t>
            </a:r>
            <a:r>
              <a:rPr lang="en-US" sz="1800" i="1" dirty="0" smtClean="0"/>
              <a:t>Annals of Rheumatic Disease)</a:t>
            </a:r>
            <a:endParaRPr lang="en-US" sz="1800" dirty="0" smtClean="0"/>
          </a:p>
          <a:p>
            <a:r>
              <a:rPr lang="el-GR" sz="1800" dirty="0" smtClean="0"/>
              <a:t>Διαταραχές άγχους και κατάθλιψης 20-25% σε ασθενείς με </a:t>
            </a:r>
            <a:r>
              <a:rPr lang="en-US" sz="1800" dirty="0" smtClean="0"/>
              <a:t>RA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5689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Αναπαραστάσεις της ασθένειας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>
                <a:latin typeface="Arial Narrow" pitchFamily="34" charset="0"/>
              </a:rPr>
              <a:t>Τα καταθλιπτικά συμπτώματα και η αίσθηση του πόνου παρουσιάζουν χαμηλή συσχέτιση με βιολογικούς δείκτες που αφορούν την ενεργότητα της Ρευματοειδούς Αρθρίτιδας, πράγμα που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l-GR" sz="2400" dirty="0" smtClean="0">
                <a:latin typeface="Arial Narrow" pitchFamily="34" charset="0"/>
              </a:rPr>
              <a:t>υποδηλώνει τη συσχέτιση της κατάθλιψης με μη βιολογικούς παράγοντες στον πληθυσμό αυτό (</a:t>
            </a:r>
            <a:r>
              <a:rPr lang="en-US" sz="2400" dirty="0" err="1" smtClean="0">
                <a:latin typeface="Arial Narrow" pitchFamily="34" charset="0"/>
              </a:rPr>
              <a:t>Pimm</a:t>
            </a:r>
            <a:r>
              <a:rPr lang="en-US" sz="2400" dirty="0" smtClean="0">
                <a:latin typeface="Arial Narrow" pitchFamily="34" charset="0"/>
              </a:rPr>
              <a:t>, 1997)</a:t>
            </a:r>
          </a:p>
          <a:p>
            <a:pPr>
              <a:buNone/>
            </a:pPr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H </a:t>
            </a:r>
            <a:r>
              <a:rPr lang="el-GR" sz="2400" dirty="0" smtClean="0">
                <a:latin typeface="Arial Narrow" pitchFamily="34" charset="0"/>
              </a:rPr>
              <a:t>αναπαράσταση της ασθένειας αφορά την αντίληψη που διαμορφώνει κάθε άτομο για την ασθένεια του, με σκοπό να καθορίσει το τρόπο που θα αντιδράσει απέναντι σε αυτή </a:t>
            </a:r>
            <a:r>
              <a:rPr lang="en-US" sz="2400" dirty="0" smtClean="0">
                <a:latin typeface="Arial Narrow" pitchFamily="34" charset="0"/>
              </a:rPr>
              <a:t>(Leventhal, </a:t>
            </a:r>
            <a:r>
              <a:rPr lang="en-US" sz="2400" dirty="0" err="1" smtClean="0">
                <a:latin typeface="Arial Narrow" pitchFamily="34" charset="0"/>
              </a:rPr>
              <a:t>Benyamini</a:t>
            </a:r>
            <a:r>
              <a:rPr lang="en-US" sz="2400" dirty="0" smtClean="0">
                <a:latin typeface="Arial Narrow" pitchFamily="34" charset="0"/>
              </a:rPr>
              <a:t>, Brownlee, </a:t>
            </a:r>
            <a:r>
              <a:rPr lang="en-US" sz="2400" dirty="0" err="1" smtClean="0">
                <a:latin typeface="Arial Narrow" pitchFamily="34" charset="0"/>
              </a:rPr>
              <a:t>Diefenbach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Leventahal</a:t>
            </a:r>
            <a:r>
              <a:rPr lang="en-US" sz="2400" dirty="0" smtClean="0">
                <a:latin typeface="Arial Narrow" pitchFamily="34" charset="0"/>
              </a:rPr>
              <a:t>, Patrick-Miller, &amp; </a:t>
            </a:r>
            <a:r>
              <a:rPr lang="en-US" sz="2400" dirty="0" err="1" smtClean="0">
                <a:latin typeface="Arial Narrow" pitchFamily="34" charset="0"/>
              </a:rPr>
              <a:t>Robitaille</a:t>
            </a:r>
            <a:r>
              <a:rPr lang="en-US" sz="2400" dirty="0" smtClean="0">
                <a:latin typeface="Arial Narrow" pitchFamily="34" charset="0"/>
              </a:rPr>
              <a:t>, 1997.</a:t>
            </a:r>
            <a:r>
              <a:rPr lang="el-GR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Leventhal, </a:t>
            </a:r>
            <a:r>
              <a:rPr lang="el-GR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Brissette</a:t>
            </a:r>
            <a:r>
              <a:rPr lang="en-US" sz="2400" dirty="0" smtClean="0">
                <a:latin typeface="Arial Narrow" pitchFamily="34" charset="0"/>
              </a:rPr>
              <a:t>, &amp; </a:t>
            </a:r>
            <a:r>
              <a:rPr lang="en-US" sz="2400" dirty="0" err="1" smtClean="0">
                <a:latin typeface="Arial Narrow" pitchFamily="34" charset="0"/>
              </a:rPr>
              <a:t>Leventahal</a:t>
            </a:r>
            <a:r>
              <a:rPr lang="en-US" sz="2400" dirty="0" smtClean="0">
                <a:latin typeface="Arial Narrow" pitchFamily="34" charset="0"/>
              </a:rPr>
              <a:t>,  2003.  Leventhal, Leventhal, &amp; </a:t>
            </a:r>
            <a:r>
              <a:rPr lang="en-US" sz="2400" dirty="0" err="1" smtClean="0">
                <a:latin typeface="Arial Narrow" pitchFamily="34" charset="0"/>
              </a:rPr>
              <a:t>Contrada</a:t>
            </a:r>
            <a:r>
              <a:rPr lang="en-US" sz="2400" dirty="0" smtClean="0">
                <a:latin typeface="Arial Narrow" pitchFamily="34" charset="0"/>
              </a:rPr>
              <a:t>, 1998). </a:t>
            </a:r>
            <a:r>
              <a:rPr lang="el-GR" sz="2400" dirty="0" smtClean="0">
                <a:latin typeface="Arial Narrow" pitchFamily="34" charset="0"/>
              </a:rPr>
              <a:t> </a:t>
            </a:r>
          </a:p>
          <a:p>
            <a:endParaRPr lang="el-GR" sz="2400" dirty="0" smtClean="0">
              <a:latin typeface="Arial Narrow" pitchFamily="34" charset="0"/>
            </a:endParaRPr>
          </a:p>
          <a:p>
            <a:endParaRPr lang="el-GR" sz="2400" dirty="0" smtClean="0">
              <a:latin typeface="Arial Narrow" pitchFamily="34" charset="0"/>
            </a:endParaRPr>
          </a:p>
          <a:p>
            <a:endParaRPr lang="el-GR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η Ρευματοειδή Αρθρίτιδα</a:t>
            </a:r>
            <a:r>
              <a:rPr lang="el-GR" dirty="0" smtClean="0">
                <a:latin typeface="Calibri"/>
              </a:rPr>
              <a:t>;</a:t>
            </a:r>
            <a:endParaRPr lang="en-US" dirty="0"/>
          </a:p>
        </p:txBody>
      </p:sp>
      <p:pic>
        <p:nvPicPr>
          <p:cNvPr id="2050" name="Picture 2" descr="C:\Users\nicossimos1\Pictures\Scans\Scan_2016102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10" y="1447800"/>
            <a:ext cx="33243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Τι σημαίνει η Ρευματοειδή Αρθρίτιδα;</a:t>
            </a:r>
            <a:endParaRPr lang="en-US" dirty="0"/>
          </a:p>
        </p:txBody>
      </p:sp>
      <p:pic>
        <p:nvPicPr>
          <p:cNvPr id="3074" name="Picture 2" descr="C:\Users\nicossimos1\Pictures\Scans\Scan_20161022 (3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677" y="1447800"/>
            <a:ext cx="628784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η Ρευματοειδή Αρθρίτιδα;</a:t>
            </a:r>
            <a:endParaRPr lang="en-US" dirty="0"/>
          </a:p>
        </p:txBody>
      </p:sp>
      <p:pic>
        <p:nvPicPr>
          <p:cNvPr id="4098" name="Picture 2" descr="C:\Users\nicossimos1\Pictures\Scans\Scan_20161022 (2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677" y="1447800"/>
            <a:ext cx="628784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</TotalTime>
  <Words>1251</Words>
  <Application>Microsoft Office PowerPoint</Application>
  <PresentationFormat>On-screen Show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Ψυχολογική υποστήριξη ασθενών με Ρευματικά Νοσήματα</vt:lpstr>
      <vt:lpstr>Δομή παρουσίασης</vt:lpstr>
      <vt:lpstr>Slide 3</vt:lpstr>
      <vt:lpstr>Δημογραφικά Χαρακτηριστικά </vt:lpstr>
      <vt:lpstr>Ποσοστά Συμπτωμάτων Κατάθλιψης και άγχους</vt:lpstr>
      <vt:lpstr>Αναπαραστάσεις της ασθένειας</vt:lpstr>
      <vt:lpstr>Τι σημαίνει η Ρευματοειδή Αρθρίτιδα;</vt:lpstr>
      <vt:lpstr>Τι σημαίνει η Ρευματοειδή Αρθρίτιδα;</vt:lpstr>
      <vt:lpstr>Τι σημαίνει η Ρευματοειδή Αρθρίτιδα;</vt:lpstr>
      <vt:lpstr>Μηχανισμοί κατανόησης της σχέσης αναπαραστάσεων με την ψυχική υγεία Mediation Model  (Peacher &amp; Hayes, 2008). </vt:lpstr>
      <vt:lpstr>Μηχανισμοί κατανόησης της σχέσης αναπαραστάσεων με την ψυχική υγεία Mediation Model  (Peacher &amp; Hayes, 2008). </vt:lpstr>
      <vt:lpstr>Μηχανισμοί κατανόησης της σχέσης αναπαραστάσεων με την ψυχική υγεία Mediation Model  (Peacher &amp; Hayes, 2008). </vt:lpstr>
      <vt:lpstr>Μηχανισμοί κατανόησης της σχέσης αναπαραστάσεων με την ψυχική υγεία Mediation Model  (Peacher &amp; Hayes, 2008). </vt:lpstr>
      <vt:lpstr>Οι συνήθεις γενικοί στόχοι παρέμβασης είναι:</vt:lpstr>
      <vt:lpstr>Στόχοι της παρέμβασης</vt:lpstr>
      <vt:lpstr>Παρέμβαση στον πόνο</vt:lpstr>
      <vt:lpstr>Η εμπειρία του πόνου</vt:lpstr>
      <vt:lpstr>Ενα παράδειγμα......</vt:lpstr>
      <vt:lpstr>Σχέση άγχους και πόνου</vt:lpstr>
      <vt:lpstr>Σχέση άγχους και πόνου</vt:lpstr>
      <vt:lpstr>Σχέση άγχους και πόνου</vt:lpstr>
      <vt:lpstr>Σχέση άγχους και πόνου</vt:lpstr>
      <vt:lpstr>Σχέση άγχους πόνου</vt:lpstr>
      <vt:lpstr>Γνωσιακή –Συμπεριφορική θεραπεία </vt:lpstr>
      <vt:lpstr>Γνωσιακή –Συμπεριφορική θεραπεία </vt:lpstr>
      <vt:lpstr>Γνωσιακή –Συμπεριφορική θεραπεία </vt:lpstr>
      <vt:lpstr>Επικοινωνία </vt:lpstr>
      <vt:lpstr>Διεκδικητική συμπεριφορά</vt:lpstr>
      <vt:lpstr>Μύθοι...</vt:lpstr>
      <vt:lpstr>Οφέλη...</vt:lpstr>
      <vt:lpstr>Σκοπός όλων των παρεμβάσεων</vt:lpstr>
      <vt:lpstr>Σκοπός όλων των παρεμβάσεων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Ψυχολογική υποστήριξη ασθενών με Ρευματικά Νοσήματα</dc:title>
  <dc:creator>nicossimos1</dc:creator>
  <cp:lastModifiedBy>nicossimos1</cp:lastModifiedBy>
  <cp:revision>48</cp:revision>
  <dcterms:created xsi:type="dcterms:W3CDTF">2016-10-22T14:29:48Z</dcterms:created>
  <dcterms:modified xsi:type="dcterms:W3CDTF">2016-10-29T06:25:07Z</dcterms:modified>
</cp:coreProperties>
</file>