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4" r:id="rId12"/>
    <p:sldId id="266" r:id="rId13"/>
    <p:sldId id="267" r:id="rId14"/>
    <p:sldId id="283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48"/>
    <p:restoredTop sz="92921"/>
  </p:normalViewPr>
  <p:slideViewPr>
    <p:cSldViewPr snapToGrid="0" snapToObjects="1">
      <p:cViewPr varScale="1">
        <p:scale>
          <a:sx n="84" d="100"/>
          <a:sy n="84" d="100"/>
        </p:scale>
        <p:origin x="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345D5-88CD-8D45-96C7-CB6691AFF283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D4159-D76D-EE48-A46C-2F47E063F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55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course, there are also numerous</a:t>
            </a:r>
            <a:r>
              <a:rPr lang="en-US" baseline="0" dirty="0" smtClean="0"/>
              <a:t> immunological studies </a:t>
            </a:r>
            <a:r>
              <a:rPr lang="mr-IN" baseline="0" dirty="0" smtClean="0"/>
              <a:t>–</a:t>
            </a:r>
            <a:r>
              <a:rPr lang="en-US" baseline="0" dirty="0" smtClean="0"/>
              <a:t> both in humans and in animal models </a:t>
            </a:r>
            <a:r>
              <a:rPr lang="mr-IN" baseline="0" dirty="0" smtClean="0"/>
              <a:t>–</a:t>
            </a:r>
            <a:r>
              <a:rPr lang="en-US" baseline="0" dirty="0" smtClean="0"/>
              <a:t> supporting the pathogenic role of cytokines etc. in RMDs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4159-D76D-EE48-A46C-2F47E063F5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2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4159-D76D-EE48-A46C-2F47E063F5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74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Benefit on synovial and bone</a:t>
            </a:r>
            <a:r>
              <a:rPr lang="en-US" baseline="0" dirty="0" smtClean="0"/>
              <a:t> erosions, an effect not confirmed in human studies. However, cell infiltration in RA synovium was not affected after 4 weeks of treatment!!!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4159-D76D-EE48-A46C-2F47E063F5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5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Topical JAK1/2 Inhibitor </a:t>
            </a:r>
            <a:r>
              <a:rPr lang="en-US" dirty="0" err="1" smtClean="0"/>
              <a:t>Ruxolitinib</a:t>
            </a:r>
            <a:r>
              <a:rPr lang="en-US" dirty="0" smtClean="0"/>
              <a:t> Controls a Case of Chilblain Lupus Erythematosus; selective JAK1 inhibitor GSK2586184 (phase</a:t>
            </a:r>
            <a:r>
              <a:rPr lang="en-US" baseline="0" dirty="0" smtClean="0"/>
              <a:t> 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4159-D76D-EE48-A46C-2F47E063F5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7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major issue is the lack of</a:t>
            </a:r>
            <a:r>
              <a:rPr lang="en-US" baseline="0" dirty="0" smtClean="0"/>
              <a:t> specificity against </a:t>
            </a:r>
            <a:r>
              <a:rPr lang="en-US" baseline="0" dirty="0" err="1" smtClean="0"/>
              <a:t>Syk</a:t>
            </a:r>
            <a:r>
              <a:rPr lang="en-US" baseline="0" dirty="0" smtClean="0"/>
              <a:t> kinase;  so, they seem to have several ‘off-target’ effects.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4159-D76D-EE48-A46C-2F47E063F5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1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Υψηλό ποσοστό διακοπής φαρμάκου!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4159-D76D-EE48-A46C-2F47E063F5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83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Υψηλό ποσοστό διακοπής φαρμάκου!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4159-D76D-EE48-A46C-2F47E063F5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49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Υψηλό ποσοστό διακοπής φαρμάκου!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4159-D76D-EE48-A46C-2F47E063F5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5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Υψηλό ποσοστό διακοπής φαρμάκου!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4159-D76D-EE48-A46C-2F47E063F5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81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DE376-E3FF-5D43-9AC8-BAD65FDE8BCD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8E28-7225-FE4F-8777-EB13E8DE64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DE376-E3FF-5D43-9AC8-BAD65FDE8BCD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8E28-7225-FE4F-8777-EB13E8DE64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DE376-E3FF-5D43-9AC8-BAD65FDE8BCD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8E28-7225-FE4F-8777-EB13E8DE64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DE376-E3FF-5D43-9AC8-BAD65FDE8BCD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8E28-7225-FE4F-8777-EB13E8DE64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DE376-E3FF-5D43-9AC8-BAD65FDE8BCD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8E28-7225-FE4F-8777-EB13E8DE64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DE376-E3FF-5D43-9AC8-BAD65FDE8BCD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8E28-7225-FE4F-8777-EB13E8DE64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DE376-E3FF-5D43-9AC8-BAD65FDE8BCD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8E28-7225-FE4F-8777-EB13E8DE64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DE376-E3FF-5D43-9AC8-BAD65FDE8BCD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8E28-7225-FE4F-8777-EB13E8DE64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DE376-E3FF-5D43-9AC8-BAD65FDE8BCD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8E28-7225-FE4F-8777-EB13E8DE64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DE376-E3FF-5D43-9AC8-BAD65FDE8BCD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8E28-7225-FE4F-8777-EB13E8DE64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DE376-E3FF-5D43-9AC8-BAD65FDE8BCD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8E28-7225-FE4F-8777-EB13E8DE64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DE376-E3FF-5D43-9AC8-BAD65FDE8BCD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D8E28-7225-FE4F-8777-EB13E8DE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+mn-lt"/>
              </a:rPr>
              <a:t>Jak</a:t>
            </a:r>
            <a:r>
              <a:rPr lang="en-US" sz="3600" b="1" dirty="0">
                <a:solidFill>
                  <a:srgbClr val="C00000"/>
                </a:solidFill>
                <a:latin typeface="+mn-lt"/>
              </a:rPr>
              <a:t>/</a:t>
            </a:r>
            <a:r>
              <a:rPr lang="en-US" sz="3600" b="1" dirty="0" err="1">
                <a:solidFill>
                  <a:srgbClr val="C00000"/>
                </a:solidFill>
                <a:latin typeface="+mn-lt"/>
              </a:rPr>
              <a:t>Syk</a:t>
            </a:r>
            <a:r>
              <a:rPr lang="en-US" sz="3600" b="1" dirty="0">
                <a:solidFill>
                  <a:srgbClr val="C00000"/>
                </a:solidFill>
                <a:latin typeface="+mn-lt"/>
              </a:rPr>
              <a:t>/</a:t>
            </a:r>
            <a:r>
              <a:rPr lang="en-US" sz="3600" b="1" dirty="0" err="1">
                <a:solidFill>
                  <a:srgbClr val="C00000"/>
                </a:solidFill>
                <a:latin typeface="+mn-lt"/>
              </a:rPr>
              <a:t>Tyk</a:t>
            </a:r>
            <a:r>
              <a:rPr lang="en-US" sz="3600" b="1" dirty="0">
                <a:solidFill>
                  <a:srgbClr val="C00000"/>
                </a:solidFill>
                <a:latin typeface="+mn-lt"/>
              </a:rPr>
              <a:t> inhibitors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43000" y="4020491"/>
            <a:ext cx="6858000" cy="1655762"/>
          </a:xfrm>
        </p:spPr>
        <p:txBody>
          <a:bodyPr>
            <a:normAutofit/>
          </a:bodyPr>
          <a:lstStyle/>
          <a:p>
            <a:r>
              <a:rPr lang="el-GR" sz="2200" b="1" dirty="0" smtClean="0"/>
              <a:t>Γεώργιος </a:t>
            </a:r>
            <a:r>
              <a:rPr lang="el-GR" sz="2200" b="1" dirty="0" err="1" smtClean="0"/>
              <a:t>Μπερτσιάς</a:t>
            </a:r>
            <a:endParaRPr lang="el-GR" sz="2200" b="1" dirty="0" smtClean="0"/>
          </a:p>
          <a:p>
            <a:r>
              <a:rPr lang="el-G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Ρευματολογία-Κλινική Ανοσολογία</a:t>
            </a:r>
          </a:p>
          <a:p>
            <a:r>
              <a:rPr lang="el-G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Ιατρική Π.Κ. και ΠΑ.Γ.Ν.Η.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hippocra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02" y="5562386"/>
            <a:ext cx="1071370" cy="962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2438"/>
          <a:stretch/>
        </p:blipFill>
        <p:spPr>
          <a:xfrm>
            <a:off x="251520" y="5629767"/>
            <a:ext cx="1080000" cy="8955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0658" y="6028838"/>
            <a:ext cx="289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Ηράκλειο, 29/10/2016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85" y="273271"/>
            <a:ext cx="3154881" cy="2401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2715904" y="2429302"/>
            <a:ext cx="414754" cy="259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84896" y="399088"/>
            <a:ext cx="511791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l-GR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8ο </a:t>
            </a:r>
            <a:r>
              <a:rPr lang="el-GR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Κρητο-Κυπριακο</a:t>
            </a:r>
            <a:r>
              <a:rPr lang="el-GR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́ </a:t>
            </a:r>
            <a:r>
              <a:rPr lang="el-GR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Συμπόσιο</a:t>
            </a:r>
            <a:r>
              <a:rPr lang="el-GR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l-GR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Ρευματολογίας</a:t>
            </a:r>
            <a:endParaRPr lang="en-US" sz="16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28-30 </a:t>
            </a:r>
            <a:r>
              <a:rPr lang="el-GR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Οκτωβρίου 2016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63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7543"/>
            <a:ext cx="7886700" cy="905377"/>
          </a:xfrm>
        </p:spPr>
        <p:txBody>
          <a:bodyPr>
            <a:normAutofit/>
          </a:bodyPr>
          <a:lstStyle/>
          <a:p>
            <a:pPr algn="ctr"/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Το </a:t>
            </a:r>
            <a:r>
              <a:rPr lang="en-US" sz="2200" b="1" dirty="0" err="1" smtClean="0">
                <a:solidFill>
                  <a:srgbClr val="C00000"/>
                </a:solidFill>
                <a:latin typeface="+mn-lt"/>
              </a:rPr>
              <a:t>tofacitininb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 (JAK3/1 inhibitor) 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αναστέλλει την ΡΑ κυρίως μέσω δράσης στα Τ-λεμφοκύτταρα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 (IFN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γ, 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IL17)</a:t>
            </a:r>
            <a:endParaRPr lang="en-US" sz="2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24" y="1112104"/>
            <a:ext cx="3073400" cy="2832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16" y="3985148"/>
            <a:ext cx="3136900" cy="238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23065" y="1068678"/>
            <a:ext cx="1404000" cy="432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Collagen-induced arthritis (RA)</a:t>
            </a:r>
            <a:endParaRPr lang="en-US" sz="120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4836" y="2129051"/>
            <a:ext cx="725988" cy="8052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3894" y="4941860"/>
            <a:ext cx="50113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>
                <a:latin typeface="Arial" charset="0"/>
                <a:ea typeface="Arial" charset="0"/>
                <a:cs typeface="Arial" charset="0"/>
              </a:rPr>
              <a:t>naïve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2367" y="4941860"/>
            <a:ext cx="50113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err="1" smtClean="0">
                <a:latin typeface="Arial" charset="0"/>
                <a:ea typeface="Arial" charset="0"/>
                <a:cs typeface="Arial" charset="0"/>
              </a:rPr>
              <a:t>veh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894" y="6100461"/>
            <a:ext cx="50113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smtClean="0">
                <a:latin typeface="Arial" charset="0"/>
                <a:ea typeface="Arial" charset="0"/>
                <a:cs typeface="Arial" charset="0"/>
              </a:rPr>
              <a:t>tofa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67778" y="6101319"/>
            <a:ext cx="50113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smtClean="0">
                <a:latin typeface="Arial" charset="0"/>
                <a:ea typeface="Arial" charset="0"/>
                <a:cs typeface="Arial" charset="0"/>
              </a:rPr>
              <a:t>tofa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75863" y="1112104"/>
            <a:ext cx="3739487" cy="3104866"/>
            <a:chOff x="1943100" y="873456"/>
            <a:chExt cx="3038332" cy="25794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t="2429" r="73102" b="49556"/>
            <a:stretch/>
          </p:blipFill>
          <p:spPr>
            <a:xfrm>
              <a:off x="1943100" y="873456"/>
              <a:ext cx="1414249" cy="257942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7170" t="53239" r="64796"/>
            <a:stretch/>
          </p:blipFill>
          <p:spPr>
            <a:xfrm>
              <a:off x="3507473" y="940842"/>
              <a:ext cx="1473959" cy="2512041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8541" y="4417905"/>
            <a:ext cx="3406809" cy="219304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820747" y="1056095"/>
            <a:ext cx="1054846" cy="432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RA synovial </a:t>
            </a:r>
            <a:r>
              <a:rPr lang="en-US" sz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fibroblasts</a:t>
            </a:r>
            <a:endParaRPr lang="en-US" sz="1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743645" y="4391972"/>
            <a:ext cx="1131947" cy="2950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RA synovium</a:t>
            </a:r>
            <a:endParaRPr lang="en-US" sz="1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592" y="6547750"/>
            <a:ext cx="90184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Maeshima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K, et al. 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Arthritis </a:t>
            </a:r>
            <a:r>
              <a:rPr lang="de-DE" sz="100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2012; 64: 1790-8; </a:t>
            </a:r>
            <a:r>
              <a:rPr lang="de-DE" sz="1000" dirty="0" err="1" smtClean="0">
                <a:latin typeface="Arial" charset="0"/>
                <a:ea typeface="Arial" charset="0"/>
                <a:cs typeface="Arial" charset="0"/>
              </a:rPr>
              <a:t>Milici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 AJ, et al. </a:t>
            </a:r>
            <a:r>
              <a:rPr lang="en-US" sz="1000" i="1" dirty="0" smtClean="0">
                <a:latin typeface="Arial" charset="0"/>
                <a:ea typeface="Arial" charset="0"/>
                <a:cs typeface="Arial" charset="0"/>
              </a:rPr>
              <a:t>Arthritis Res </a:t>
            </a:r>
            <a:r>
              <a:rPr lang="en-US" sz="1000" i="1" dirty="0" err="1" smtClean="0">
                <a:latin typeface="Arial" charset="0"/>
                <a:ea typeface="Arial" charset="0"/>
                <a:cs typeface="Arial" charset="0"/>
              </a:rPr>
              <a:t>Ther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. 2008; 10: R14; Boyle DL, et al. 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Ann </a:t>
            </a:r>
            <a:r>
              <a:rPr lang="de-DE" sz="100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 Dis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2015; 74: 1311-6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25087"/>
            <a:ext cx="5608320" cy="2488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9111"/>
          <a:stretch/>
        </p:blipFill>
        <p:spPr>
          <a:xfrm>
            <a:off x="481573" y="3018493"/>
            <a:ext cx="2542053" cy="2804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9111" b="29556"/>
          <a:stretch/>
        </p:blipFill>
        <p:spPr>
          <a:xfrm>
            <a:off x="3438133" y="3689053"/>
            <a:ext cx="2542053" cy="2148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8889"/>
          <a:stretch/>
        </p:blipFill>
        <p:spPr>
          <a:xfrm>
            <a:off x="6120372" y="3689053"/>
            <a:ext cx="254205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75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2888"/>
            <a:ext cx="7886700" cy="97155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l-GR" sz="2200" b="1" dirty="0" err="1" smtClean="0">
                <a:solidFill>
                  <a:srgbClr val="C00000"/>
                </a:solidFill>
                <a:latin typeface="+mn-lt"/>
              </a:rPr>
              <a:t>Πλειοτρόπος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 δράση του </a:t>
            </a:r>
            <a:r>
              <a:rPr lang="en-US" sz="2200" b="1" dirty="0" err="1" smtClean="0">
                <a:solidFill>
                  <a:srgbClr val="C00000"/>
                </a:solidFill>
                <a:latin typeface="+mn-lt"/>
              </a:rPr>
              <a:t>tofacitinib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στη Ρευματοειδή Αρθρίτιδα </a:t>
            </a:r>
            <a:br>
              <a:rPr lang="el-GR" sz="2200" b="1" dirty="0" smtClean="0">
                <a:solidFill>
                  <a:srgbClr val="C00000"/>
                </a:solidFill>
                <a:latin typeface="+mn-lt"/>
              </a:rPr>
            </a:br>
            <a:r>
              <a:rPr lang="el-GR" sz="2200" dirty="0" smtClean="0">
                <a:solidFill>
                  <a:srgbClr val="002060"/>
                </a:solidFill>
                <a:latin typeface="+mn-lt"/>
              </a:rPr>
              <a:t>(</a:t>
            </a:r>
            <a:r>
              <a:rPr lang="el-GR" sz="2200" i="1" dirty="0" smtClean="0">
                <a:solidFill>
                  <a:srgbClr val="002060"/>
                </a:solidFill>
                <a:latin typeface="+mn-lt"/>
              </a:rPr>
              <a:t>κυρίως μέσω αναστολής των Τ-κυττάρων</a:t>
            </a:r>
            <a:r>
              <a:rPr lang="el-GR" sz="2200" dirty="0" smtClean="0">
                <a:solidFill>
                  <a:srgbClr val="002060"/>
                </a:solidFill>
                <a:latin typeface="+mn-lt"/>
              </a:rPr>
              <a:t>)</a:t>
            </a:r>
            <a:endParaRPr lang="en-US" sz="2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1625600"/>
            <a:ext cx="63754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8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2246"/>
            <a:ext cx="7886700" cy="1063621"/>
          </a:xfrm>
        </p:spPr>
        <p:txBody>
          <a:bodyPr>
            <a:normAutofit/>
          </a:bodyPr>
          <a:lstStyle/>
          <a:p>
            <a:pPr algn="ctr"/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Επιπλέον ειδικές και μη-ειδικές δράσεις του </a:t>
            </a:r>
            <a:r>
              <a:rPr lang="en-US" sz="2200" b="1" dirty="0" err="1" smtClean="0">
                <a:solidFill>
                  <a:srgbClr val="C00000"/>
                </a:solidFill>
                <a:latin typeface="+mn-lt"/>
              </a:rPr>
              <a:t>tofacitinib</a:t>
            </a:r>
            <a:endParaRPr lang="en-US" sz="2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59" y="1285867"/>
            <a:ext cx="4314825" cy="464820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1700" b="1" i="1" dirty="0" err="1" smtClean="0"/>
              <a:t>Πλειοτρόπες</a:t>
            </a:r>
            <a:r>
              <a:rPr lang="el-GR" sz="1700" b="1" i="1" dirty="0" smtClean="0"/>
              <a:t> δράσεις στο ανοσοποιητικό</a:t>
            </a:r>
            <a:endParaRPr lang="en-US" sz="1700" b="1" i="1" dirty="0" smtClean="0"/>
          </a:p>
          <a:p>
            <a:r>
              <a:rPr lang="el-GR" sz="1600" dirty="0" smtClean="0"/>
              <a:t>Αναστολή </a:t>
            </a:r>
            <a:r>
              <a:rPr lang="el-GR" sz="1600" dirty="0" smtClean="0">
                <a:solidFill>
                  <a:srgbClr val="0070C0"/>
                </a:solidFill>
              </a:rPr>
              <a:t>μονοκυττάρων αρθρικού υμένα </a:t>
            </a:r>
            <a:r>
              <a:rPr lang="el-GR" sz="1600" dirty="0" smtClean="0"/>
              <a:t>(έμμεσα)</a:t>
            </a:r>
          </a:p>
          <a:p>
            <a:r>
              <a:rPr lang="el-GR" sz="1600" dirty="0" smtClean="0"/>
              <a:t>Αναστολή </a:t>
            </a:r>
            <a:r>
              <a:rPr lang="el-GR" sz="1600" dirty="0" err="1" smtClean="0">
                <a:solidFill>
                  <a:srgbClr val="0070C0"/>
                </a:solidFill>
              </a:rPr>
              <a:t>ινοβλαστών</a:t>
            </a:r>
            <a:r>
              <a:rPr lang="el-GR" sz="1600" dirty="0" smtClean="0">
                <a:solidFill>
                  <a:srgbClr val="0070C0"/>
                </a:solidFill>
              </a:rPr>
              <a:t> αρθρικού υμένα </a:t>
            </a:r>
            <a:r>
              <a:rPr lang="el-GR" sz="1600" dirty="0" smtClean="0"/>
              <a:t>(έμμεσα: αναστολή </a:t>
            </a:r>
            <a:r>
              <a:rPr lang="en-US" sz="1600" dirty="0" smtClean="0"/>
              <a:t>T-</a:t>
            </a:r>
            <a:r>
              <a:rPr lang="el-GR" sz="1600" dirty="0" smtClean="0"/>
              <a:t>κυττάρων, αναστολή </a:t>
            </a:r>
            <a:r>
              <a:rPr lang="en-US" sz="1600" dirty="0" smtClean="0"/>
              <a:t>IL-6, IFN-</a:t>
            </a:r>
            <a:r>
              <a:rPr lang="el-GR" sz="1600" dirty="0" smtClean="0"/>
              <a:t>α &amp; άμεσα: στη </a:t>
            </a:r>
            <a:r>
              <a:rPr lang="en-US" sz="1600" dirty="0" err="1" smtClean="0"/>
              <a:t>PsA</a:t>
            </a:r>
            <a:r>
              <a:rPr lang="en-US" sz="1600" dirty="0" smtClean="0"/>
              <a:t>)</a:t>
            </a:r>
            <a:endParaRPr lang="el-GR" sz="1600" dirty="0" smtClean="0"/>
          </a:p>
          <a:p>
            <a:r>
              <a:rPr lang="el-GR" sz="1600" dirty="0" smtClean="0"/>
              <a:t>Αναστολή </a:t>
            </a:r>
            <a:r>
              <a:rPr lang="el-GR" sz="1600" dirty="0" smtClean="0">
                <a:solidFill>
                  <a:srgbClr val="0070C0"/>
                </a:solidFill>
              </a:rPr>
              <a:t>σηματοδότησης της </a:t>
            </a:r>
            <a:r>
              <a:rPr lang="en-US" sz="1600" dirty="0" smtClean="0">
                <a:solidFill>
                  <a:srgbClr val="0070C0"/>
                </a:solidFill>
              </a:rPr>
              <a:t>IFN</a:t>
            </a:r>
            <a:r>
              <a:rPr lang="el-GR" sz="1600" dirty="0" smtClean="0">
                <a:solidFill>
                  <a:srgbClr val="0070C0"/>
                </a:solidFill>
              </a:rPr>
              <a:t>-γ και </a:t>
            </a:r>
            <a:r>
              <a:rPr lang="en-US" sz="1600" dirty="0" smtClean="0">
                <a:solidFill>
                  <a:srgbClr val="0070C0"/>
                </a:solidFill>
              </a:rPr>
              <a:t>IL-6</a:t>
            </a:r>
            <a:r>
              <a:rPr lang="el-GR" sz="1600" dirty="0" smtClean="0">
                <a:solidFill>
                  <a:srgbClr val="0070C0"/>
                </a:solidFill>
              </a:rPr>
              <a:t> </a:t>
            </a:r>
            <a:r>
              <a:rPr lang="el-GR" sz="1600" dirty="0" smtClean="0"/>
              <a:t>(αναστολή </a:t>
            </a:r>
            <a:r>
              <a:rPr lang="en-US" sz="1600" dirty="0" smtClean="0"/>
              <a:t>JAK1/2)</a:t>
            </a:r>
            <a:endParaRPr lang="el-GR" sz="1600" dirty="0" smtClean="0"/>
          </a:p>
          <a:p>
            <a:r>
              <a:rPr lang="el-GR" sz="1600" dirty="0" smtClean="0"/>
              <a:t>Δράση και σε </a:t>
            </a:r>
            <a:r>
              <a:rPr lang="el-GR" sz="1600" dirty="0" smtClean="0">
                <a:solidFill>
                  <a:srgbClr val="0070C0"/>
                </a:solidFill>
              </a:rPr>
              <a:t>μη-ειδική ανοσία </a:t>
            </a:r>
            <a:r>
              <a:rPr lang="mr-IN" sz="1600" dirty="0" smtClean="0"/>
              <a:t>–</a:t>
            </a:r>
            <a:r>
              <a:rPr lang="el-GR" sz="1600" dirty="0" smtClean="0"/>
              <a:t> αναστολή παραγωγής </a:t>
            </a:r>
            <a:r>
              <a:rPr lang="en-US" sz="1600" dirty="0" smtClean="0"/>
              <a:t>TNF </a:t>
            </a:r>
            <a:r>
              <a:rPr lang="el-GR" sz="1600" dirty="0" smtClean="0"/>
              <a:t>και </a:t>
            </a:r>
            <a:r>
              <a:rPr lang="en-US" sz="1600" dirty="0" smtClean="0"/>
              <a:t>IL-1 (</a:t>
            </a:r>
            <a:r>
              <a:rPr lang="el-GR" sz="1600" dirty="0" smtClean="0"/>
              <a:t>μέσω </a:t>
            </a:r>
            <a:r>
              <a:rPr lang="en-US" sz="1600" dirty="0" smtClean="0"/>
              <a:t>LPS)</a:t>
            </a:r>
            <a:endParaRPr lang="el-GR" sz="1600" dirty="0" smtClean="0"/>
          </a:p>
          <a:p>
            <a:r>
              <a:rPr lang="el-GR" sz="1600" dirty="0" smtClean="0"/>
              <a:t>Αναστολή </a:t>
            </a:r>
            <a:r>
              <a:rPr lang="el-GR" sz="1600" dirty="0" err="1" smtClean="0"/>
              <a:t>αντιγονο-παρουσιαστικής</a:t>
            </a:r>
            <a:r>
              <a:rPr lang="el-GR" sz="1600" dirty="0" smtClean="0"/>
              <a:t> ικανότητας </a:t>
            </a:r>
            <a:r>
              <a:rPr lang="en-US" sz="1600" dirty="0" smtClean="0"/>
              <a:t>(CD80/CD86) </a:t>
            </a:r>
            <a:r>
              <a:rPr lang="el-GR" sz="1600" dirty="0" smtClean="0"/>
              <a:t>των </a:t>
            </a:r>
            <a:r>
              <a:rPr lang="el-GR" sz="1600" dirty="0" err="1" smtClean="0">
                <a:solidFill>
                  <a:srgbClr val="0070C0"/>
                </a:solidFill>
              </a:rPr>
              <a:t>δενδριτικών</a:t>
            </a:r>
            <a:r>
              <a:rPr lang="el-GR" sz="1600" dirty="0" smtClean="0">
                <a:solidFill>
                  <a:srgbClr val="0070C0"/>
                </a:solidFill>
              </a:rPr>
              <a:t> κυττάρων</a:t>
            </a:r>
            <a:r>
              <a:rPr lang="el-GR" sz="1600" dirty="0" smtClean="0"/>
              <a:t> (μέσω αναστολής </a:t>
            </a:r>
            <a:r>
              <a:rPr lang="en-US" sz="1600" dirty="0" smtClean="0"/>
              <a:t>IFN</a:t>
            </a:r>
            <a:r>
              <a:rPr lang="el-GR" sz="1600" dirty="0" smtClean="0"/>
              <a:t>-α)</a:t>
            </a:r>
          </a:p>
          <a:p>
            <a:r>
              <a:rPr lang="el-GR" sz="1600" dirty="0" smtClean="0"/>
              <a:t>Αναστολή </a:t>
            </a:r>
            <a:r>
              <a:rPr lang="el-GR" sz="1600" dirty="0" err="1" smtClean="0">
                <a:solidFill>
                  <a:srgbClr val="0070C0"/>
                </a:solidFill>
              </a:rPr>
              <a:t>οστεοκλαστών</a:t>
            </a:r>
            <a:r>
              <a:rPr lang="el-GR" sz="1600" dirty="0" smtClean="0">
                <a:solidFill>
                  <a:srgbClr val="0070C0"/>
                </a:solidFill>
              </a:rPr>
              <a:t> </a:t>
            </a:r>
            <a:r>
              <a:rPr lang="el-GR" sz="1600" dirty="0" smtClean="0"/>
              <a:t>(</a:t>
            </a:r>
            <a:r>
              <a:rPr lang="en-US" sz="1600" dirty="0" smtClean="0"/>
              <a:t>RANK-ligand)</a:t>
            </a:r>
            <a:endParaRPr lang="el-GR" sz="1600" dirty="0" smtClean="0"/>
          </a:p>
          <a:p>
            <a:r>
              <a:rPr lang="el-GR" sz="1600" dirty="0" smtClean="0"/>
              <a:t>Αναστολή ενεργοποίησης και διαφοροποίησης </a:t>
            </a:r>
            <a:r>
              <a:rPr lang="el-GR" sz="1600" dirty="0" smtClean="0">
                <a:solidFill>
                  <a:srgbClr val="0070C0"/>
                </a:solidFill>
              </a:rPr>
              <a:t>Β-κυττάρων</a:t>
            </a:r>
            <a:r>
              <a:rPr lang="el-GR" sz="1600" dirty="0" smtClean="0"/>
              <a:t> (</a:t>
            </a:r>
            <a:r>
              <a:rPr lang="en-US" sz="1600" dirty="0" smtClean="0"/>
              <a:t>CD127+)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2784" y="6172820"/>
            <a:ext cx="901843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Ghoreschi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K, et al.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J</a:t>
            </a:r>
            <a:r>
              <a:rPr lang="it-IT" sz="1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Immunol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. 2011; 186: 4234-43; </a:t>
            </a:r>
            <a:r>
              <a:rPr lang="it-IT" sz="1000" dirty="0" err="1" smtClean="0">
                <a:latin typeface="Arial" charset="0"/>
                <a:ea typeface="Arial" charset="0"/>
                <a:cs typeface="Arial" charset="0"/>
              </a:rPr>
              <a:t>LaBranche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 TP, et al. 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Arthritis </a:t>
            </a:r>
            <a:r>
              <a:rPr lang="de-DE" sz="100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2012; 64: 3531-42;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Maeshima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K, et al. 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Arthritis </a:t>
            </a:r>
            <a:r>
              <a:rPr lang="de-DE" sz="100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2012; 64: 1790-8; </a:t>
            </a:r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Yarilina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A, et al. 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Arthritis </a:t>
            </a:r>
            <a:r>
              <a:rPr lang="de-DE" sz="100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2012; 64: 3856-66; Tanaka Y.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J</a:t>
            </a:r>
            <a:r>
              <a:rPr lang="it-IT" sz="1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Biochem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. 2015;158: 173-9</a:t>
            </a:r>
            <a:r>
              <a:rPr lang="el-GR" sz="1000" dirty="0" smtClean="0">
                <a:latin typeface="Arial" charset="0"/>
                <a:ea typeface="Arial" charset="0"/>
                <a:cs typeface="Arial" charset="0"/>
              </a:rPr>
              <a:t>; 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Gao W, et al. 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Ann </a:t>
            </a:r>
            <a:r>
              <a:rPr lang="de-DE" sz="100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 Dis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2016; 75: 311-5; </a:t>
            </a:r>
            <a:r>
              <a:rPr lang="de-DE" sz="1000" dirty="0" err="1" smtClean="0">
                <a:latin typeface="Arial" charset="0"/>
                <a:ea typeface="Arial" charset="0"/>
                <a:cs typeface="Arial" charset="0"/>
              </a:rPr>
              <a:t>Kubo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 S, et al. 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Ann </a:t>
            </a:r>
            <a:r>
              <a:rPr lang="de-DE" sz="100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 Dis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2014; 73: 2192-8; Wang S-P, et al. 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Ann </a:t>
            </a:r>
            <a:r>
              <a:rPr lang="de-DE" sz="100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 Dis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2014; 73: 2213-5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3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2246"/>
            <a:ext cx="7886700" cy="1063621"/>
          </a:xfrm>
        </p:spPr>
        <p:txBody>
          <a:bodyPr>
            <a:normAutofit/>
          </a:bodyPr>
          <a:lstStyle/>
          <a:p>
            <a:pPr algn="ctr"/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Επιπλέον ειδικές και μη-ειδικές δράσεις του </a:t>
            </a:r>
            <a:r>
              <a:rPr lang="en-US" sz="2200" b="1" dirty="0" err="1" smtClean="0">
                <a:solidFill>
                  <a:srgbClr val="C00000"/>
                </a:solidFill>
                <a:latin typeface="+mn-lt"/>
              </a:rPr>
              <a:t>tofacitinib</a:t>
            </a:r>
            <a:endParaRPr lang="en-US" sz="2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59" y="1285867"/>
            <a:ext cx="4314825" cy="464820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1700" i="1" dirty="0" err="1" smtClean="0">
                <a:solidFill>
                  <a:schemeClr val="bg1">
                    <a:lumMod val="85000"/>
                  </a:schemeClr>
                </a:solidFill>
              </a:rPr>
              <a:t>Πλειοτρόπες</a:t>
            </a:r>
            <a:r>
              <a:rPr lang="el-GR" sz="1700" i="1" dirty="0" smtClean="0">
                <a:solidFill>
                  <a:schemeClr val="bg1">
                    <a:lumMod val="85000"/>
                  </a:schemeClr>
                </a:solidFill>
              </a:rPr>
              <a:t> δράσεις στο ανοσοποιητικό</a:t>
            </a:r>
            <a:endParaRPr lang="en-US" sz="1700" i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Αναστολή μονοκυττάρων αρθρικού υμένα (έμμεσα)</a:t>
            </a:r>
          </a:p>
          <a:p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Αναστολή </a:t>
            </a:r>
            <a:r>
              <a:rPr lang="el-GR" sz="1600" dirty="0" err="1" smtClean="0">
                <a:solidFill>
                  <a:schemeClr val="bg1">
                    <a:lumMod val="85000"/>
                  </a:schemeClr>
                </a:solidFill>
              </a:rPr>
              <a:t>ινοβλαστών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 αρθρικού υμένα (έμμεσα: αναστολή 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T-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κυττάρων, αναστολή 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IL-6, IFN-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α &amp; άμεσα: στη </a:t>
            </a:r>
            <a:r>
              <a:rPr lang="en-US" sz="1600" dirty="0" err="1" smtClean="0">
                <a:solidFill>
                  <a:schemeClr val="bg1">
                    <a:lumMod val="85000"/>
                  </a:schemeClr>
                </a:solidFill>
              </a:rPr>
              <a:t>PsA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lang="el-GR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Αναστολή σηματοδότησης της 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IFN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-γ και 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IL-6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 (αναστολή 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JAK1/2)</a:t>
            </a:r>
            <a:endParaRPr lang="el-GR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Δράση και σε μη-ειδική ανοσία </a:t>
            </a:r>
            <a:r>
              <a:rPr lang="mr-IN" sz="1600" dirty="0" smtClean="0">
                <a:solidFill>
                  <a:schemeClr val="bg1">
                    <a:lumMod val="85000"/>
                  </a:schemeClr>
                </a:solidFill>
              </a:rPr>
              <a:t>–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 αναστολή παραγωγής 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TNF 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και 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IL-1 (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μέσω 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LPS)</a:t>
            </a:r>
            <a:endParaRPr lang="el-GR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Αναστολή </a:t>
            </a:r>
            <a:r>
              <a:rPr lang="el-GR" sz="1600" dirty="0" err="1" smtClean="0">
                <a:solidFill>
                  <a:schemeClr val="bg1">
                    <a:lumMod val="85000"/>
                  </a:schemeClr>
                </a:solidFill>
              </a:rPr>
              <a:t>αντιγονο-παρουσιαστικής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 ικανότητας 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(CD80/CD86) 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των </a:t>
            </a:r>
            <a:r>
              <a:rPr lang="el-GR" sz="1600" dirty="0" err="1" smtClean="0">
                <a:solidFill>
                  <a:schemeClr val="bg1">
                    <a:lumMod val="85000"/>
                  </a:schemeClr>
                </a:solidFill>
              </a:rPr>
              <a:t>δενδριτικών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 κυττάρων (μέσω αναστολής 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IFN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-α)</a:t>
            </a:r>
          </a:p>
          <a:p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Αναστολή </a:t>
            </a:r>
            <a:r>
              <a:rPr lang="el-GR" sz="1600" dirty="0" err="1" smtClean="0">
                <a:solidFill>
                  <a:schemeClr val="bg1">
                    <a:lumMod val="85000"/>
                  </a:schemeClr>
                </a:solidFill>
              </a:rPr>
              <a:t>οστεοκλαστών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RANK-ligand)</a:t>
            </a:r>
            <a:endParaRPr lang="el-GR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</a:rPr>
              <a:t>Αναστολή ενεργοποίησης και διαφοροποίησης Β-κυττάρων (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CD127+)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84" y="6172820"/>
            <a:ext cx="901843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Ghoreschi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K, et al.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J</a:t>
            </a:r>
            <a:r>
              <a:rPr lang="it-IT" sz="1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Immunol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. 2011; 186: 4234-43; </a:t>
            </a:r>
            <a:r>
              <a:rPr lang="it-IT" sz="1000" dirty="0" err="1" smtClean="0">
                <a:latin typeface="Arial" charset="0"/>
                <a:ea typeface="Arial" charset="0"/>
                <a:cs typeface="Arial" charset="0"/>
              </a:rPr>
              <a:t>LaBranche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 TP, et al. 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Arthritis </a:t>
            </a:r>
            <a:r>
              <a:rPr lang="de-DE" sz="100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2012; 64: 3531-42;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Maeshima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K, et al. 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Arthritis </a:t>
            </a:r>
            <a:r>
              <a:rPr lang="de-DE" sz="100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2012; 64: 1790-8; </a:t>
            </a:r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Yarilina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A, et al. 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Arthritis </a:t>
            </a:r>
            <a:r>
              <a:rPr lang="de-DE" sz="100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2012; 64: 3856-66; Tanaka Y.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J</a:t>
            </a:r>
            <a:r>
              <a:rPr lang="it-IT" sz="1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Biochem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. 2015;158: 173-9</a:t>
            </a:r>
            <a:r>
              <a:rPr lang="el-GR" sz="1000" dirty="0" smtClean="0">
                <a:latin typeface="Arial" charset="0"/>
                <a:ea typeface="Arial" charset="0"/>
                <a:cs typeface="Arial" charset="0"/>
              </a:rPr>
              <a:t>; 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Gao W, et al. 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Ann </a:t>
            </a:r>
            <a:r>
              <a:rPr lang="de-DE" sz="100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 Dis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2016; 75: 311-5; </a:t>
            </a:r>
            <a:r>
              <a:rPr lang="de-DE" sz="1000" dirty="0" err="1" smtClean="0">
                <a:latin typeface="Arial" charset="0"/>
                <a:ea typeface="Arial" charset="0"/>
                <a:cs typeface="Arial" charset="0"/>
              </a:rPr>
              <a:t>Kubo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 S, et al. 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Ann </a:t>
            </a:r>
            <a:r>
              <a:rPr lang="de-DE" sz="100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 Dis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2014; 73: 2192-8; Wang S-P, et al. 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Ann </a:t>
            </a:r>
            <a:r>
              <a:rPr lang="de-DE" sz="100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 Dis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2014; 73: 2213-5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66374" y="1285867"/>
            <a:ext cx="4314825" cy="4648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1700" b="1" i="1" dirty="0" smtClean="0"/>
              <a:t>Μη-ειδικές δράσεις</a:t>
            </a:r>
            <a:endParaRPr lang="en-US" sz="1700" b="1" i="1" dirty="0" smtClean="0"/>
          </a:p>
          <a:p>
            <a:r>
              <a:rPr lang="el-GR" sz="1600" b="1" dirty="0" smtClean="0"/>
              <a:t>↓ ΝΚ κυττάρων  </a:t>
            </a:r>
            <a:r>
              <a:rPr lang="el-GR" sz="1600" dirty="0" smtClean="0"/>
              <a:t>(</a:t>
            </a:r>
            <a:r>
              <a:rPr lang="en-US" sz="1600" dirty="0" smtClean="0"/>
              <a:t>JAK1/3 </a:t>
            </a:r>
            <a:r>
              <a:rPr lang="el-GR" sz="1600" dirty="0" smtClean="0"/>
              <a:t>και </a:t>
            </a:r>
            <a:r>
              <a:rPr lang="en-US" sz="1600" dirty="0"/>
              <a:t>↓ </a:t>
            </a:r>
            <a:r>
              <a:rPr lang="en-US" sz="1600" dirty="0" smtClean="0"/>
              <a:t>IL-</a:t>
            </a:r>
            <a:r>
              <a:rPr lang="el-GR" sz="1600" dirty="0" smtClean="0"/>
              <a:t>15</a:t>
            </a:r>
            <a:r>
              <a:rPr lang="en-US" sz="1600" dirty="0" smtClean="0"/>
              <a:t>) - </a:t>
            </a:r>
            <a:r>
              <a:rPr lang="en-US" sz="1600" dirty="0" smtClean="0">
                <a:solidFill>
                  <a:srgbClr val="002060"/>
                </a:solidFill>
              </a:rPr>
              <a:t>↑ </a:t>
            </a:r>
            <a:r>
              <a:rPr lang="el-GR" sz="1600" dirty="0" smtClean="0">
                <a:solidFill>
                  <a:srgbClr val="002060"/>
                </a:solidFill>
              </a:rPr>
              <a:t>λοιμώξεις από </a:t>
            </a:r>
            <a:r>
              <a:rPr lang="en-US" sz="1600" dirty="0" smtClean="0">
                <a:solidFill>
                  <a:srgbClr val="002060"/>
                </a:solidFill>
              </a:rPr>
              <a:t>VZV, ?</a:t>
            </a:r>
            <a:r>
              <a:rPr lang="el-GR" sz="1600" dirty="0" smtClean="0">
                <a:solidFill>
                  <a:srgbClr val="002060"/>
                </a:solidFill>
              </a:rPr>
              <a:t>?</a:t>
            </a:r>
            <a:r>
              <a:rPr lang="en-US" sz="1600" dirty="0" smtClean="0">
                <a:solidFill>
                  <a:srgbClr val="002060"/>
                </a:solidFill>
              </a:rPr>
              <a:t> </a:t>
            </a:r>
            <a:r>
              <a:rPr lang="el-GR" sz="1600" dirty="0">
                <a:solidFill>
                  <a:srgbClr val="002060"/>
                </a:solidFill>
              </a:rPr>
              <a:t>κ</a:t>
            </a:r>
            <a:r>
              <a:rPr lang="el-GR" sz="1600" dirty="0" smtClean="0">
                <a:solidFill>
                  <a:srgbClr val="002060"/>
                </a:solidFill>
              </a:rPr>
              <a:t>ίνδυνος για κακοήθεια</a:t>
            </a:r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l-GR" sz="1600" dirty="0"/>
              <a:t>↓ </a:t>
            </a:r>
            <a:r>
              <a:rPr lang="el-GR" sz="1600" dirty="0" smtClean="0"/>
              <a:t>αριθμού/λειτουργίας </a:t>
            </a:r>
            <a:r>
              <a:rPr lang="en-US" sz="1600" b="1" dirty="0" smtClean="0"/>
              <a:t>CD8+</a:t>
            </a:r>
            <a:r>
              <a:rPr lang="el-GR" sz="1600" b="1" dirty="0" smtClean="0"/>
              <a:t> </a:t>
            </a:r>
            <a:r>
              <a:rPr lang="el-GR" sz="1600" b="1" dirty="0"/>
              <a:t>κυττάρων  </a:t>
            </a:r>
            <a:r>
              <a:rPr lang="el-GR" sz="1600" dirty="0"/>
              <a:t>(</a:t>
            </a:r>
            <a:r>
              <a:rPr lang="en-US" sz="1600" dirty="0"/>
              <a:t>JAK1/3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? </a:t>
            </a:r>
            <a:r>
              <a:rPr lang="el-GR" sz="1600" dirty="0" smtClean="0"/>
              <a:t>Αναστολή </a:t>
            </a:r>
            <a:r>
              <a:rPr lang="en-US" sz="1600" dirty="0" err="1" smtClean="0"/>
              <a:t>Tregs</a:t>
            </a:r>
            <a:r>
              <a:rPr lang="en-US" sz="1600" dirty="0" smtClean="0"/>
              <a:t>  (</a:t>
            </a:r>
            <a:r>
              <a:rPr lang="el-GR" sz="1600" dirty="0" smtClean="0"/>
              <a:t>μέσω </a:t>
            </a:r>
            <a:r>
              <a:rPr lang="en-US" sz="1600" dirty="0" smtClean="0"/>
              <a:t>↓ IL-2)</a:t>
            </a:r>
            <a:endParaRPr lang="el-GR" sz="1600" dirty="0" smtClean="0"/>
          </a:p>
          <a:p>
            <a:r>
              <a:rPr lang="el-GR" sz="1600" dirty="0" smtClean="0"/>
              <a:t>Αναστολή </a:t>
            </a:r>
            <a:r>
              <a:rPr lang="en-US" sz="1600" dirty="0" smtClean="0"/>
              <a:t>IFN</a:t>
            </a:r>
            <a:r>
              <a:rPr lang="el-GR" sz="1600" dirty="0" smtClean="0"/>
              <a:t>α, </a:t>
            </a:r>
            <a:r>
              <a:rPr lang="en-US" sz="1600" dirty="0" smtClean="0"/>
              <a:t>IL-12  (</a:t>
            </a:r>
            <a:r>
              <a:rPr lang="el-GR" sz="1600" dirty="0" smtClean="0">
                <a:solidFill>
                  <a:srgbClr val="002060"/>
                </a:solidFill>
              </a:rPr>
              <a:t>? ↓</a:t>
            </a:r>
            <a:r>
              <a:rPr lang="en-US" sz="1600" dirty="0" smtClean="0">
                <a:solidFill>
                  <a:srgbClr val="002060"/>
                </a:solidFill>
              </a:rPr>
              <a:t> </a:t>
            </a:r>
            <a:r>
              <a:rPr lang="el-GR" sz="1600" dirty="0" smtClean="0">
                <a:solidFill>
                  <a:srgbClr val="002060"/>
                </a:solidFill>
              </a:rPr>
              <a:t>προστασία έναντι κακοηθειών</a:t>
            </a:r>
            <a:r>
              <a:rPr lang="el-GR" sz="1600" dirty="0" smtClean="0"/>
              <a:t>)</a:t>
            </a:r>
            <a:endParaRPr lang="en-US" sz="1600" dirty="0"/>
          </a:p>
          <a:p>
            <a:r>
              <a:rPr lang="el-GR" sz="1600" b="1" dirty="0" smtClean="0"/>
              <a:t>Αναιμία, </a:t>
            </a:r>
            <a:r>
              <a:rPr lang="el-GR" sz="1600" b="1" dirty="0" err="1" smtClean="0"/>
              <a:t>ουδετεροπενία</a:t>
            </a:r>
            <a:r>
              <a:rPr lang="el-GR" sz="1600" b="1" dirty="0" smtClean="0"/>
              <a:t>, </a:t>
            </a:r>
            <a:r>
              <a:rPr lang="el-GR" sz="1600" b="1" dirty="0" err="1" smtClean="0"/>
              <a:t>θρομβοπενία</a:t>
            </a:r>
            <a:r>
              <a:rPr lang="el-GR" sz="1600" b="1" dirty="0" smtClean="0"/>
              <a:t> </a:t>
            </a:r>
            <a:r>
              <a:rPr lang="en-US" sz="1600" b="1" dirty="0" smtClean="0"/>
              <a:t> </a:t>
            </a:r>
            <a:r>
              <a:rPr lang="el-GR" sz="1600" dirty="0" smtClean="0"/>
              <a:t>(</a:t>
            </a:r>
            <a:r>
              <a:rPr lang="en-US" sz="1600" dirty="0" smtClean="0"/>
              <a:t>JAK2)</a:t>
            </a:r>
          </a:p>
          <a:p>
            <a:r>
              <a:rPr lang="el-GR" sz="1600" b="1" dirty="0" err="1" smtClean="0"/>
              <a:t>Υπερλιπιδαιμία</a:t>
            </a:r>
            <a:r>
              <a:rPr lang="el-GR" sz="1600" dirty="0" smtClean="0"/>
              <a:t>  (αναστολή </a:t>
            </a:r>
            <a:r>
              <a:rPr lang="en-US" sz="1600" dirty="0" smtClean="0"/>
              <a:t>IL-6)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0826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17" y="386572"/>
            <a:ext cx="7442133" cy="850898"/>
          </a:xfrm>
        </p:spPr>
        <p:txBody>
          <a:bodyPr>
            <a:normAutofit/>
          </a:bodyPr>
          <a:lstStyle/>
          <a:p>
            <a:pPr algn="ctr"/>
            <a:r>
              <a:rPr lang="el-GR" sz="2000" b="1" dirty="0" smtClean="0">
                <a:solidFill>
                  <a:srgbClr val="C00000"/>
                </a:solidFill>
                <a:latin typeface="+mn-lt"/>
              </a:rPr>
              <a:t>Παρόμοια αποτελεσματικότητα των αναστολέων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JAK (JAK3, JAK2) </a:t>
            </a:r>
            <a:r>
              <a:rPr lang="el-GR" sz="2000" b="1" dirty="0" smtClean="0">
                <a:solidFill>
                  <a:srgbClr val="C00000"/>
                </a:solidFill>
                <a:latin typeface="+mn-lt"/>
              </a:rPr>
              <a:t>με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CYC </a:t>
            </a:r>
            <a:r>
              <a:rPr lang="el-GR" sz="2000" b="1" dirty="0" smtClean="0">
                <a:solidFill>
                  <a:srgbClr val="C00000"/>
                </a:solidFill>
                <a:latin typeface="+mn-lt"/>
              </a:rPr>
              <a:t>και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MMF </a:t>
            </a:r>
            <a:r>
              <a:rPr lang="el-GR" sz="2000" b="1" dirty="0" smtClean="0">
                <a:solidFill>
                  <a:srgbClr val="C00000"/>
                </a:solidFill>
                <a:latin typeface="+mn-lt"/>
              </a:rPr>
              <a:t>σε πειραματικό πρότυπο ΣΕΛ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716" y="6382841"/>
            <a:ext cx="87209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Lu LD, et al. </a:t>
            </a:r>
            <a:r>
              <a:rPr lang="it-IT" sz="1050" i="1" dirty="0" err="1" smtClean="0">
                <a:latin typeface="Arial" charset="0"/>
                <a:ea typeface="Arial" charset="0"/>
                <a:cs typeface="Arial" charset="0"/>
              </a:rPr>
              <a:t>J</a:t>
            </a:r>
            <a:r>
              <a:rPr lang="it-IT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50" i="1" dirty="0" err="1" smtClean="0">
                <a:latin typeface="Arial" charset="0"/>
                <a:ea typeface="Arial" charset="0"/>
                <a:cs typeface="Arial" charset="0"/>
              </a:rPr>
              <a:t>Immunol</a:t>
            </a:r>
            <a:r>
              <a:rPr lang="it-IT" sz="1050" dirty="0" smtClean="0">
                <a:latin typeface="Arial" charset="0"/>
                <a:ea typeface="Arial" charset="0"/>
                <a:cs typeface="Arial" charset="0"/>
              </a:rPr>
              <a:t>. 2011; 187: 3840-53; </a:t>
            </a:r>
            <a:r>
              <a:rPr lang="it-IT" sz="1050" dirty="0" err="1" smtClean="0">
                <a:latin typeface="Arial" charset="0"/>
                <a:ea typeface="Arial" charset="0"/>
                <a:cs typeface="Arial" charset="0"/>
              </a:rPr>
              <a:t>Ripoll</a:t>
            </a:r>
            <a:r>
              <a:rPr lang="it-IT" sz="1050" dirty="0" smtClean="0">
                <a:latin typeface="Arial" charset="0"/>
                <a:ea typeface="Arial" charset="0"/>
                <a:cs typeface="Arial" charset="0"/>
              </a:rPr>
              <a:t> È, et al. </a:t>
            </a:r>
            <a:r>
              <a:rPr lang="en-US" sz="1050" i="1" dirty="0" smtClean="0">
                <a:latin typeface="Arial" charset="0"/>
                <a:ea typeface="Arial" charset="0"/>
                <a:cs typeface="Arial" charset="0"/>
              </a:rPr>
              <a:t>Arthritis Res </a:t>
            </a:r>
            <a:r>
              <a:rPr lang="en-US" sz="1050" i="1" dirty="0" err="1" smtClean="0">
                <a:latin typeface="Arial" charset="0"/>
                <a:ea typeface="Arial" charset="0"/>
                <a:cs typeface="Arial" charset="0"/>
              </a:rPr>
              <a:t>Ther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. 2016; 18: 134</a:t>
            </a:r>
            <a:r>
              <a:rPr lang="el-GR" sz="1050" dirty="0" smtClean="0">
                <a:latin typeface="Arial" charset="0"/>
                <a:ea typeface="Arial" charset="0"/>
                <a:cs typeface="Arial" charset="0"/>
              </a:rPr>
              <a:t>; </a:t>
            </a:r>
            <a:r>
              <a:rPr lang="en-US" sz="1050" dirty="0" err="1" smtClean="0">
                <a:latin typeface="Arial" charset="0"/>
                <a:ea typeface="Arial" charset="0"/>
                <a:cs typeface="Arial" charset="0"/>
              </a:rPr>
              <a:t>Kahl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 L, et al. </a:t>
            </a:r>
            <a:r>
              <a:rPr lang="en-US" sz="1050" i="1" dirty="0" smtClean="0">
                <a:latin typeface="Arial" charset="0"/>
                <a:ea typeface="Arial" charset="0"/>
                <a:cs typeface="Arial" charset="0"/>
              </a:rPr>
              <a:t>Lupus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. 2016; </a:t>
            </a:r>
            <a:r>
              <a:rPr lang="en-US" sz="1050" dirty="0" err="1" smtClean="0">
                <a:latin typeface="Arial" charset="0"/>
                <a:ea typeface="Arial" charset="0"/>
                <a:cs typeface="Arial" charset="0"/>
              </a:rPr>
              <a:t>doi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hr-HR" sz="1050" dirty="0" smtClean="0">
                <a:latin typeface="Arial" charset="0"/>
                <a:ea typeface="Arial" charset="0"/>
                <a:cs typeface="Arial" charset="0"/>
              </a:rPr>
              <a:t>10.1177/0961203316640910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7646850" y="277827"/>
            <a:ext cx="1278787" cy="1068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65" y="1323758"/>
            <a:ext cx="3127331" cy="1980253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63496" y="3512155"/>
            <a:ext cx="3240000" cy="198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060" y="1544271"/>
            <a:ext cx="5193425" cy="1676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5060" y="3595241"/>
            <a:ext cx="5193425" cy="200964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826211" y="1440588"/>
            <a:ext cx="1054846" cy="3245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Proteinuria</a:t>
            </a:r>
            <a:endParaRPr lang="en-US" sz="1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192924" y="3595241"/>
            <a:ext cx="1054846" cy="3245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Anti-dsDNA</a:t>
            </a:r>
            <a:endParaRPr lang="en-US" sz="1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920329" y="1338046"/>
            <a:ext cx="1332000" cy="3245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Kidney histology</a:t>
            </a:r>
            <a:endParaRPr lang="en-US" sz="1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65177" y="3637901"/>
            <a:ext cx="1080000" cy="3245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Kidney M</a:t>
            </a:r>
            <a:r>
              <a:rPr lang="el-GR" sz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Φ</a:t>
            </a:r>
            <a:endParaRPr lang="en-US" sz="1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206243" y="3637901"/>
            <a:ext cx="1180520" cy="2936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Kidney T-cells</a:t>
            </a:r>
            <a:endParaRPr lang="en-US" sz="1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7433" y="5849930"/>
            <a:ext cx="8415487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l-GR" sz="1600" dirty="0" smtClean="0"/>
              <a:t>Χωρίς ενδείξεις αποτελεσματικότητας σε ασθενείς με ΣΕΛ  (</a:t>
            </a:r>
            <a:r>
              <a:rPr lang="en-US" sz="1600" dirty="0" smtClean="0"/>
              <a:t>JAK1 inhibitor GSK2586184</a:t>
            </a:r>
            <a:r>
              <a:rPr lang="el-GR" sz="160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90668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804" y="435184"/>
            <a:ext cx="6955436" cy="1095506"/>
          </a:xfrm>
        </p:spPr>
        <p:txBody>
          <a:bodyPr>
            <a:normAutofit/>
          </a:bodyPr>
          <a:lstStyle/>
          <a:p>
            <a:pPr algn="ctr"/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Νέας γενιάς, εκλεκτικοί αναστολείς των 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JAK </a:t>
            </a:r>
            <a:r>
              <a:rPr lang="el-GR" sz="2200" b="1" dirty="0" err="1" smtClean="0">
                <a:solidFill>
                  <a:srgbClr val="C00000"/>
                </a:solidFill>
                <a:latin typeface="+mn-lt"/>
              </a:rPr>
              <a:t>κινασών</a:t>
            </a:r>
            <a:endParaRPr lang="en-US" sz="2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224" y="277965"/>
            <a:ext cx="1629973" cy="1480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306" y="1758157"/>
            <a:ext cx="6560838" cy="4147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363" y="6318913"/>
            <a:ext cx="82969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latin typeface="Arial" charset="0"/>
                <a:ea typeface="Arial" charset="0"/>
                <a:cs typeface="Arial" charset="0"/>
              </a:rPr>
              <a:t>Roskoski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 R Jr. </a:t>
            </a:r>
            <a:r>
              <a:rPr lang="it-IT" sz="1050" i="1" dirty="0" err="1" smtClean="0">
                <a:latin typeface="Arial" charset="0"/>
                <a:ea typeface="Arial" charset="0"/>
                <a:cs typeface="Arial" charset="0"/>
              </a:rPr>
              <a:t>Pharmacol</a:t>
            </a:r>
            <a:r>
              <a:rPr lang="it-IT" sz="1050" i="1" dirty="0" smtClean="0">
                <a:latin typeface="Arial" charset="0"/>
                <a:ea typeface="Arial" charset="0"/>
                <a:cs typeface="Arial" charset="0"/>
              </a:rPr>
              <a:t> Res</a:t>
            </a:r>
            <a:r>
              <a:rPr lang="it-IT" sz="1050" dirty="0" smtClean="0">
                <a:latin typeface="Arial" charset="0"/>
                <a:ea typeface="Arial" charset="0"/>
                <a:cs typeface="Arial" charset="0"/>
              </a:rPr>
              <a:t>. 2016; 111:784-803; </a:t>
            </a:r>
            <a:r>
              <a:rPr lang="it-IT" sz="1050" dirty="0" err="1" smtClean="0">
                <a:latin typeface="Arial" charset="0"/>
                <a:ea typeface="Arial" charset="0"/>
                <a:cs typeface="Arial" charset="0"/>
              </a:rPr>
              <a:t>Dymock</a:t>
            </a:r>
            <a:r>
              <a:rPr lang="it-IT" sz="1050" dirty="0" smtClean="0">
                <a:latin typeface="Arial" charset="0"/>
                <a:ea typeface="Arial" charset="0"/>
                <a:cs typeface="Arial" charset="0"/>
              </a:rPr>
              <a:t> BW</a:t>
            </a:r>
            <a:r>
              <a:rPr lang="el-GR" sz="105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et al. </a:t>
            </a:r>
            <a:r>
              <a:rPr lang="nb-NO" sz="1050" i="1" dirty="0" err="1" smtClean="0">
                <a:latin typeface="Arial" charset="0"/>
                <a:ea typeface="Arial" charset="0"/>
                <a:cs typeface="Arial" charset="0"/>
              </a:rPr>
              <a:t>Future</a:t>
            </a:r>
            <a:r>
              <a:rPr lang="nb-NO" sz="1050" i="1" dirty="0" smtClean="0">
                <a:latin typeface="Arial" charset="0"/>
                <a:ea typeface="Arial" charset="0"/>
                <a:cs typeface="Arial" charset="0"/>
              </a:rPr>
              <a:t> Med </a:t>
            </a:r>
            <a:r>
              <a:rPr lang="nb-NO" sz="1050" i="1" dirty="0" err="1" smtClean="0">
                <a:latin typeface="Arial" charset="0"/>
                <a:ea typeface="Arial" charset="0"/>
                <a:cs typeface="Arial" charset="0"/>
              </a:rPr>
              <a:t>Chem</a:t>
            </a:r>
            <a:r>
              <a:rPr lang="nb-NO" sz="1050" dirty="0" smtClean="0">
                <a:latin typeface="Arial" charset="0"/>
                <a:ea typeface="Arial" charset="0"/>
                <a:cs typeface="Arial" charset="0"/>
              </a:rPr>
              <a:t>. 2014; 6: 1439-71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804" y="435184"/>
            <a:ext cx="6955436" cy="1095506"/>
          </a:xfrm>
        </p:spPr>
        <p:txBody>
          <a:bodyPr>
            <a:normAutofit/>
          </a:bodyPr>
          <a:lstStyle/>
          <a:p>
            <a:pPr algn="ctr"/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Νέας γενιάς, εκλεκτικοί αναστολείς των 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JAK </a:t>
            </a:r>
            <a:r>
              <a:rPr lang="el-GR" sz="2200" b="1" dirty="0" err="1" smtClean="0">
                <a:solidFill>
                  <a:srgbClr val="C00000"/>
                </a:solidFill>
                <a:latin typeface="+mn-lt"/>
              </a:rPr>
              <a:t>κινασών</a:t>
            </a:r>
            <a:endParaRPr lang="en-US" sz="2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224" y="277965"/>
            <a:ext cx="1629973" cy="1480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18363" y="6318913"/>
            <a:ext cx="8296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Iwata S, et al. </a:t>
            </a:r>
            <a:r>
              <a:rPr lang="de-DE" sz="1050" i="1" dirty="0" smtClean="0">
                <a:latin typeface="Arial" charset="0"/>
                <a:ea typeface="Arial" charset="0"/>
                <a:cs typeface="Arial" charset="0"/>
              </a:rPr>
              <a:t>Expert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Rev</a:t>
            </a:r>
            <a:r>
              <a:rPr lang="de-DE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Clin</a:t>
            </a:r>
            <a:r>
              <a:rPr lang="de-DE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Immunol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. 2016;12: 1047-57; </a:t>
            </a:r>
            <a:r>
              <a:rPr lang="de-DE" sz="1050" dirty="0" err="1" smtClean="0">
                <a:latin typeface="Arial" charset="0"/>
                <a:ea typeface="Arial" charset="0"/>
                <a:cs typeface="Arial" charset="0"/>
              </a:rPr>
              <a:t>Yamaoka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 K.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Curr</a:t>
            </a:r>
            <a:r>
              <a:rPr lang="de-DE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Opin</a:t>
            </a:r>
            <a:r>
              <a:rPr lang="de-DE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Chem</a:t>
            </a:r>
            <a:r>
              <a:rPr lang="de-DE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Biol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. 2016; 32: 29-33; Schwartz DM, et al.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Nat</a:t>
            </a:r>
            <a:r>
              <a:rPr lang="de-DE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Rev</a:t>
            </a:r>
            <a:r>
              <a:rPr lang="de-DE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Rheumatol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. 2016; 12: 25-36; </a:t>
            </a:r>
            <a:r>
              <a:rPr lang="de-DE" sz="1050" dirty="0" err="1" smtClean="0">
                <a:latin typeface="Arial" charset="0"/>
                <a:ea typeface="Arial" charset="0"/>
                <a:cs typeface="Arial" charset="0"/>
              </a:rPr>
              <a:t>Nakayamada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 S, et al. </a:t>
            </a:r>
            <a:r>
              <a:rPr lang="en-US" sz="1050" i="1" dirty="0" err="1" smtClean="0">
                <a:latin typeface="Arial" charset="0"/>
                <a:ea typeface="Arial" charset="0"/>
                <a:cs typeface="Arial" charset="0"/>
              </a:rPr>
              <a:t>BioDrugs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. 2016; 30: 407-419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188639"/>
              </p:ext>
            </p:extLst>
          </p:nvPr>
        </p:nvGraphicFramePr>
        <p:xfrm>
          <a:off x="299804" y="1996606"/>
          <a:ext cx="8379504" cy="3337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63236"/>
                <a:gridCol w="965367"/>
                <a:gridCol w="1244183"/>
                <a:gridCol w="1094282"/>
                <a:gridCol w="929390"/>
                <a:gridCol w="1064302"/>
                <a:gridCol w="1019331"/>
                <a:gridCol w="89941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Agent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Target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Status (RA</a:t>
                      </a:r>
                      <a:r>
                        <a:rPr lang="en-US" sz="1500" baseline="30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WBC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Risk (vs. biologic)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Efficacy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VZV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Malignancy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vs. MTX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vs. </a:t>
                      </a:r>
                      <a:r>
                        <a:rPr lang="en-US" sz="1400" b="1" dirty="0" err="1" smtClean="0">
                          <a:solidFill>
                            <a:srgbClr val="C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TNFi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Tofacitinib</a:t>
                      </a:r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JAK1/3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Approved*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↓</a:t>
                      </a:r>
                      <a:endParaRPr lang="en-US" sz="15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↑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 (</a:t>
                      </a:r>
                      <a:r>
                        <a:rPr lang="mr-IN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–</a:t>
                      </a:r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↑</a:t>
                      </a:r>
                      <a:endParaRPr lang="en-US" sz="1500" b="1" dirty="0">
                        <a:solidFill>
                          <a:srgbClr val="0070C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500" b="1" dirty="0" smtClean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–</a:t>
                      </a:r>
                      <a:endParaRPr lang="en-US" sz="1500" b="1" dirty="0">
                        <a:solidFill>
                          <a:srgbClr val="0070C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Baricitinib</a:t>
                      </a:r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JAK1/2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Phase III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mr-IN" sz="15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–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 (↑)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↑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↑</a:t>
                      </a:r>
                    </a:p>
                  </a:txBody>
                  <a:tcPr marL="36000" marR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Peficitinib</a:t>
                      </a:r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JAK1/3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Phase II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5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–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Decernotinib</a:t>
                      </a:r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JAK3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Phase II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↓</a:t>
                      </a:r>
                      <a:endParaRPr lang="en-US" sz="15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Filgotinib</a:t>
                      </a:r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JAK1(/2)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Phase II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5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–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ABT-494 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JAK1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Phase II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5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–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 (</a:t>
                      </a:r>
                      <a:r>
                        <a:rPr lang="mr-IN" sz="15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–</a:t>
                      </a:r>
                      <a:r>
                        <a:rPr lang="en-US" sz="15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mr-IN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NIP-565 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JAK1&gt;&gt;2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Preclinical</a:t>
                      </a:r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  <a:endParaRPr lang="en-US" sz="15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3600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9804" y="5511800"/>
            <a:ext cx="8379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baseline="30000" dirty="0" smtClean="0"/>
              <a:t>1</a:t>
            </a:r>
            <a:r>
              <a:rPr lang="en-US" sz="1400" dirty="0" smtClean="0"/>
              <a:t> Phase II/III trials in: </a:t>
            </a:r>
            <a:r>
              <a:rPr lang="en-US" sz="1400" dirty="0" err="1" smtClean="0"/>
              <a:t>PsA</a:t>
            </a:r>
            <a:r>
              <a:rPr lang="en-US" sz="1400" dirty="0" smtClean="0"/>
              <a:t>, </a:t>
            </a:r>
            <a:r>
              <a:rPr lang="en-US" sz="1400" dirty="0" err="1" smtClean="0"/>
              <a:t>SpA</a:t>
            </a:r>
            <a:r>
              <a:rPr lang="en-US" sz="1400" dirty="0" smtClean="0"/>
              <a:t>, psoriasis, SLE (topical), Crohn’s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1519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Jak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/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Syk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/</a:t>
            </a:r>
            <a:r>
              <a:rPr lang="en-US" sz="3600" b="1" dirty="0" err="1">
                <a:solidFill>
                  <a:srgbClr val="C00000"/>
                </a:solidFill>
                <a:latin typeface="+mn-lt"/>
              </a:rPr>
              <a:t>Tyk</a:t>
            </a:r>
            <a:r>
              <a:rPr lang="en-US" sz="3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+mn-lt"/>
              </a:rPr>
              <a:t>inhibitors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2715904" y="2429302"/>
            <a:ext cx="414754" cy="259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758190" y="222250"/>
            <a:ext cx="7738898" cy="24447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51034" y="660575"/>
            <a:ext cx="472966" cy="3993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443652" y="366286"/>
            <a:ext cx="472966" cy="3993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40462" y="371542"/>
            <a:ext cx="472966" cy="3993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33080" y="222250"/>
            <a:ext cx="472966" cy="3993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67749" y="873891"/>
            <a:ext cx="472966" cy="3993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90" y="2837146"/>
            <a:ext cx="2933700" cy="3517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74652" y="2816292"/>
            <a:ext cx="4422435" cy="28469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lIns="36000" rIns="3600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l-GR" sz="1700" b="1" i="1" dirty="0" smtClean="0">
                <a:solidFill>
                  <a:srgbClr val="C00000"/>
                </a:solidFill>
              </a:rPr>
              <a:t>Αναστολή</a:t>
            </a:r>
            <a:r>
              <a:rPr lang="en-US" sz="1700" b="1" i="1" dirty="0" smtClean="0">
                <a:solidFill>
                  <a:srgbClr val="C00000"/>
                </a:solidFill>
              </a:rPr>
              <a:t>/</a:t>
            </a:r>
            <a:r>
              <a:rPr lang="el-GR" sz="1700" b="1" i="1" dirty="0" smtClean="0">
                <a:solidFill>
                  <a:srgbClr val="C00000"/>
                </a:solidFill>
              </a:rPr>
              <a:t>απουσία της </a:t>
            </a:r>
            <a:r>
              <a:rPr lang="en-US" sz="1700" b="1" i="1" dirty="0" smtClean="0">
                <a:solidFill>
                  <a:srgbClr val="C00000"/>
                </a:solidFill>
              </a:rPr>
              <a:t>Tyk2 </a:t>
            </a:r>
            <a:r>
              <a:rPr lang="el-GR" sz="1700" b="1" i="1" dirty="0" smtClean="0">
                <a:solidFill>
                  <a:srgbClr val="C00000"/>
                </a:solidFill>
              </a:rPr>
              <a:t>οδηγεί σε:</a:t>
            </a:r>
          </a:p>
          <a:p>
            <a:pPr marL="188913" indent="-188913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l-GR" sz="1600" dirty="0" smtClean="0">
                <a:solidFill>
                  <a:srgbClr val="0070C0"/>
                </a:solidFill>
              </a:rPr>
              <a:t>↓ σηματοδότηση των </a:t>
            </a:r>
            <a:r>
              <a:rPr lang="en-US" sz="1600" dirty="0" smtClean="0">
                <a:solidFill>
                  <a:srgbClr val="0070C0"/>
                </a:solidFill>
              </a:rPr>
              <a:t>IL-12/23 </a:t>
            </a:r>
            <a:r>
              <a:rPr lang="el-GR" sz="1600" dirty="0" smtClean="0">
                <a:solidFill>
                  <a:srgbClr val="0070C0"/>
                </a:solidFill>
              </a:rPr>
              <a:t>και ↓ παραγωγή </a:t>
            </a:r>
            <a:r>
              <a:rPr lang="en-US" sz="1600" dirty="0" smtClean="0">
                <a:solidFill>
                  <a:srgbClr val="0070C0"/>
                </a:solidFill>
              </a:rPr>
              <a:t>IFN-</a:t>
            </a:r>
            <a:r>
              <a:rPr lang="el-GR" sz="1600" dirty="0" smtClean="0">
                <a:solidFill>
                  <a:srgbClr val="0070C0"/>
                </a:solidFill>
              </a:rPr>
              <a:t>γ</a:t>
            </a:r>
            <a:r>
              <a:rPr lang="el-GR" sz="1600" dirty="0" smtClean="0"/>
              <a:t> από </a:t>
            </a:r>
            <a:r>
              <a:rPr lang="el-GR" sz="1600" dirty="0" err="1" smtClean="0"/>
              <a:t>δενδριτικά</a:t>
            </a:r>
            <a:r>
              <a:rPr lang="el-GR" sz="1600" dirty="0" smtClean="0"/>
              <a:t> κύτταρα</a:t>
            </a:r>
            <a:endParaRPr lang="en-US" sz="1600" dirty="0" smtClean="0"/>
          </a:p>
          <a:p>
            <a:pPr marL="188913" indent="-188913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l-GR" sz="1600" dirty="0" smtClean="0"/>
              <a:t>Δεν επηρεάζεται η σηματοδότηση της </a:t>
            </a:r>
            <a:r>
              <a:rPr lang="en-US" sz="1600" dirty="0" smtClean="0"/>
              <a:t>IL-6</a:t>
            </a:r>
            <a:endParaRPr lang="el-GR" sz="1600" dirty="0" smtClean="0"/>
          </a:p>
          <a:p>
            <a:pPr marL="188913" indent="-188913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l-GR" sz="1600" dirty="0" smtClean="0">
                <a:solidFill>
                  <a:srgbClr val="0070C0"/>
                </a:solidFill>
              </a:rPr>
              <a:t>↓ διαφοροποίηση Τ-κυττάρων προς </a:t>
            </a:r>
            <a:r>
              <a:rPr lang="en-US" sz="1600" dirty="0" smtClean="0">
                <a:solidFill>
                  <a:srgbClr val="0070C0"/>
                </a:solidFill>
              </a:rPr>
              <a:t>Th1 (</a:t>
            </a:r>
            <a:r>
              <a:rPr lang="el-GR" sz="1600" dirty="0" smtClean="0">
                <a:solidFill>
                  <a:srgbClr val="0070C0"/>
                </a:solidFill>
              </a:rPr>
              <a:t>και πιθανώς </a:t>
            </a:r>
            <a:r>
              <a:rPr lang="en-US" sz="1600" dirty="0" smtClean="0">
                <a:solidFill>
                  <a:srgbClr val="0070C0"/>
                </a:solidFill>
              </a:rPr>
              <a:t>Th17) </a:t>
            </a:r>
          </a:p>
          <a:p>
            <a:pPr marL="188913" indent="-188913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l-GR" sz="1600" dirty="0" smtClean="0">
                <a:solidFill>
                  <a:srgbClr val="0070C0"/>
                </a:solidFill>
              </a:rPr>
              <a:t>↓ σηματοδότησης της </a:t>
            </a:r>
            <a:r>
              <a:rPr lang="en-US" sz="1600" dirty="0" smtClean="0">
                <a:solidFill>
                  <a:srgbClr val="0070C0"/>
                </a:solidFill>
              </a:rPr>
              <a:t>IFN-</a:t>
            </a:r>
            <a:r>
              <a:rPr lang="el-GR" sz="1600" dirty="0" smtClean="0">
                <a:solidFill>
                  <a:srgbClr val="0070C0"/>
                </a:solidFill>
              </a:rPr>
              <a:t>α/β</a:t>
            </a:r>
          </a:p>
          <a:p>
            <a:pPr marL="188913" indent="-188913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sz="1600" dirty="0" smtClean="0"/>
              <a:t>↑ </a:t>
            </a:r>
            <a:r>
              <a:rPr lang="el-GR" sz="1600" dirty="0" smtClean="0"/>
              <a:t>λοιμώξεις (ιογενείς, </a:t>
            </a:r>
            <a:r>
              <a:rPr lang="el-GR" sz="1600" dirty="0" err="1" smtClean="0"/>
              <a:t>βακτηριδιακές</a:t>
            </a:r>
            <a:r>
              <a:rPr lang="el-GR" sz="1600" dirty="0" smtClean="0"/>
              <a:t>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045156" y="6047328"/>
            <a:ext cx="4422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Watford WT</a:t>
            </a:r>
            <a:r>
              <a:rPr lang="el-GR" sz="10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et al.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Immunity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. 2006; 25: 695-7; </a:t>
            </a:r>
          </a:p>
          <a:p>
            <a:pPr algn="r"/>
            <a:r>
              <a:rPr lang="it-IT" sz="1000" dirty="0" err="1" smtClean="0">
                <a:latin typeface="Arial" charset="0"/>
                <a:ea typeface="Arial" charset="0"/>
                <a:cs typeface="Arial" charset="0"/>
              </a:rPr>
              <a:t>Tokumasa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00" dirty="0" err="1" smtClean="0">
                <a:latin typeface="Arial" charset="0"/>
                <a:ea typeface="Arial" charset="0"/>
                <a:cs typeface="Arial" charset="0"/>
              </a:rPr>
              <a:t>N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, et al. </a:t>
            </a:r>
            <a:r>
              <a:rPr lang="is-IS" sz="1000" i="1" dirty="0" smtClean="0">
                <a:latin typeface="Arial" charset="0"/>
                <a:ea typeface="Arial" charset="0"/>
                <a:cs typeface="Arial" charset="0"/>
              </a:rPr>
              <a:t>Blood</a:t>
            </a:r>
            <a:r>
              <a:rPr lang="is-IS" sz="1000" dirty="0" smtClean="0">
                <a:latin typeface="Arial" charset="0"/>
                <a:ea typeface="Arial" charset="0"/>
                <a:cs typeface="Arial" charset="0"/>
              </a:rPr>
              <a:t>. 2007; 110: 553-60;</a:t>
            </a:r>
          </a:p>
          <a:p>
            <a:pPr algn="r"/>
            <a:r>
              <a:rPr lang="is-IS" sz="1000" dirty="0" smtClean="0">
                <a:latin typeface="Arial" charset="0"/>
                <a:ea typeface="Arial" charset="0"/>
                <a:cs typeface="Arial" charset="0"/>
              </a:rPr>
              <a:t>Sohn SJ, et al. </a:t>
            </a:r>
            <a:r>
              <a:rPr lang="sk-SK" sz="1000" i="1" dirty="0" smtClean="0">
                <a:latin typeface="Arial" charset="0"/>
                <a:ea typeface="Arial" charset="0"/>
                <a:cs typeface="Arial" charset="0"/>
              </a:rPr>
              <a:t>J </a:t>
            </a:r>
            <a:r>
              <a:rPr lang="sk-SK" sz="1000" i="1" dirty="0" err="1" smtClean="0">
                <a:latin typeface="Arial" charset="0"/>
                <a:ea typeface="Arial" charset="0"/>
                <a:cs typeface="Arial" charset="0"/>
              </a:rPr>
              <a:t>Immunol</a:t>
            </a:r>
            <a:r>
              <a:rPr lang="sk-SK" sz="1000" dirty="0" smtClean="0">
                <a:latin typeface="Arial" charset="0"/>
                <a:ea typeface="Arial" charset="0"/>
                <a:cs typeface="Arial" charset="0"/>
              </a:rPr>
              <a:t>. 2013; 191: 2205-16;</a:t>
            </a:r>
          </a:p>
          <a:p>
            <a:pPr algn="r"/>
            <a:r>
              <a:rPr lang="sk-SK" sz="1000" dirty="0" err="1" smtClean="0">
                <a:latin typeface="Arial" charset="0"/>
                <a:ea typeface="Arial" charset="0"/>
                <a:cs typeface="Arial" charset="0"/>
              </a:rPr>
              <a:t>Ghoreschi</a:t>
            </a:r>
            <a:r>
              <a:rPr lang="sk-SK" sz="1000" dirty="0" smtClean="0">
                <a:latin typeface="Arial" charset="0"/>
                <a:ea typeface="Arial" charset="0"/>
                <a:cs typeface="Arial" charset="0"/>
              </a:rPr>
              <a:t> K, et al. </a:t>
            </a:r>
            <a:r>
              <a:rPr lang="is-IS" sz="1000" i="1" dirty="0" smtClean="0">
                <a:latin typeface="Arial" charset="0"/>
                <a:ea typeface="Arial" charset="0"/>
                <a:cs typeface="Arial" charset="0"/>
              </a:rPr>
              <a:t>Immunol Rev</a:t>
            </a:r>
            <a:r>
              <a:rPr lang="is-IS" sz="1000" dirty="0" smtClean="0">
                <a:latin typeface="Arial" charset="0"/>
                <a:ea typeface="Arial" charset="0"/>
                <a:cs typeface="Arial" charset="0"/>
              </a:rPr>
              <a:t>. 2009;228: 273-87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0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800" smtClean="0">
                <a:solidFill>
                  <a:srgbClr val="C00000"/>
                </a:solidFill>
                <a:latin typeface="+mn-lt"/>
              </a:rPr>
              <a:t>Περίγραμμα ομιλίας</a:t>
            </a:r>
            <a:endParaRPr lang="en-US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5845"/>
            <a:ext cx="7886700" cy="462111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l-GR" sz="1800" dirty="0" smtClean="0"/>
              <a:t>Ποιες οι μείζονες κυτταρικές λειτουργίες των μονοπατιών </a:t>
            </a:r>
            <a:r>
              <a:rPr lang="en-US" sz="1800" dirty="0" err="1" smtClean="0"/>
              <a:t>Jak</a:t>
            </a:r>
            <a:r>
              <a:rPr lang="en-US" sz="1800" dirty="0" smtClean="0"/>
              <a:t>/</a:t>
            </a:r>
            <a:r>
              <a:rPr lang="en-US" sz="1800" dirty="0" err="1" smtClean="0"/>
              <a:t>Syk</a:t>
            </a:r>
            <a:r>
              <a:rPr lang="en-US" sz="1800" dirty="0" smtClean="0"/>
              <a:t>/</a:t>
            </a:r>
            <a:r>
              <a:rPr lang="en-US" sz="1800" dirty="0" err="1" smtClean="0"/>
              <a:t>Tyk</a:t>
            </a:r>
            <a:r>
              <a:rPr lang="el-GR" sz="1800" dirty="0" smtClean="0"/>
              <a:t>;</a:t>
            </a:r>
            <a:r>
              <a:rPr lang="en-US" sz="1800" dirty="0" smtClean="0"/>
              <a:t> </a:t>
            </a:r>
            <a:endParaRPr lang="el-GR" sz="1800" dirty="0"/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l-GR" sz="1800" dirty="0" smtClean="0"/>
              <a:t>Πώς εμπλέκονται στην παθογένεια των ρευματικών νοσημάτων και γιατί η φαρμακευτική τους αναστολή μπορεί να είναι επωφελής;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l-GR" sz="1800" dirty="0" smtClean="0"/>
              <a:t>Τι μάθαμε από τις προ-κλινικές και κλινικές μελέτες αναστολέων των </a:t>
            </a:r>
            <a:r>
              <a:rPr lang="en-US" sz="1800" dirty="0" err="1" smtClean="0"/>
              <a:t>Jak</a:t>
            </a:r>
            <a:r>
              <a:rPr lang="en-US" sz="1800" dirty="0" smtClean="0"/>
              <a:t>/</a:t>
            </a:r>
            <a:r>
              <a:rPr lang="en-US" sz="1800" dirty="0" err="1" smtClean="0"/>
              <a:t>Syk</a:t>
            </a:r>
            <a:r>
              <a:rPr lang="en-US" sz="1800" dirty="0" smtClean="0"/>
              <a:t>/</a:t>
            </a:r>
            <a:r>
              <a:rPr lang="en-US" sz="1800" dirty="0" err="1" smtClean="0"/>
              <a:t>Tyk</a:t>
            </a:r>
            <a:r>
              <a:rPr lang="el-GR" sz="1800" dirty="0" smtClean="0"/>
              <a:t> ως προς τη βιολογία και ασφάλειά τους;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l-GR" sz="1800" dirty="0" smtClean="0"/>
              <a:t>Νεότεροι αναστολείς</a:t>
            </a:r>
            <a:r>
              <a:rPr lang="en-US" sz="1800" dirty="0" smtClean="0"/>
              <a:t>, </a:t>
            </a:r>
            <a:r>
              <a:rPr lang="el-GR" sz="1800" dirty="0" smtClean="0"/>
              <a:t>σύγχρονες προσεγγίσεις και προβληματισμοί ως προς τη θεραπευτική τους χρήση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3194" t="21302" r="52866" b="4614"/>
          <a:stretch/>
        </p:blipFill>
        <p:spPr>
          <a:xfrm>
            <a:off x="6660107" y="4766028"/>
            <a:ext cx="2005370" cy="1822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0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153" y="1099371"/>
            <a:ext cx="6362700" cy="52197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06135"/>
            <a:ext cx="7886700" cy="637764"/>
          </a:xfrm>
        </p:spPr>
        <p:txBody>
          <a:bodyPr>
            <a:noAutofit/>
          </a:bodyPr>
          <a:lstStyle/>
          <a:p>
            <a:pPr algn="ctr"/>
            <a:r>
              <a:rPr lang="el-GR" sz="2000" b="1" dirty="0" smtClean="0">
                <a:solidFill>
                  <a:srgbClr val="C00000"/>
                </a:solidFill>
                <a:latin typeface="+mn-lt"/>
              </a:rPr>
              <a:t>Γενετικά δεδομένα εμπλέκουν την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Tyk2 </a:t>
            </a:r>
            <a:r>
              <a:rPr lang="el-GR" sz="2000" b="1" dirty="0" err="1" smtClean="0">
                <a:solidFill>
                  <a:srgbClr val="C00000"/>
                </a:solidFill>
                <a:latin typeface="+mn-lt"/>
              </a:rPr>
              <a:t>κινάση</a:t>
            </a:r>
            <a:r>
              <a:rPr lang="el-GR" sz="2000" b="1" dirty="0" smtClean="0">
                <a:solidFill>
                  <a:srgbClr val="C00000"/>
                </a:solidFill>
                <a:latin typeface="+mn-lt"/>
              </a:rPr>
              <a:t> στην παθογένεια </a:t>
            </a:r>
            <a:r>
              <a:rPr lang="el-GR" sz="2000" b="1" dirty="0" err="1" smtClean="0">
                <a:solidFill>
                  <a:srgbClr val="C00000"/>
                </a:solidFill>
                <a:latin typeface="+mn-lt"/>
              </a:rPr>
              <a:t>αυτοάνοσων</a:t>
            </a:r>
            <a:r>
              <a:rPr lang="el-GR" sz="2000" b="1" dirty="0" smtClean="0">
                <a:solidFill>
                  <a:srgbClr val="C00000"/>
                </a:solidFill>
                <a:latin typeface="+mn-lt"/>
              </a:rPr>
              <a:t> νοσημάτων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735" y="6504039"/>
            <a:ext cx="88047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Liang Y, et al. </a:t>
            </a:r>
            <a:r>
              <a:rPr lang="en-US" sz="1050" i="1" dirty="0" smtClean="0">
                <a:latin typeface="Arial" charset="0"/>
                <a:ea typeface="Arial" charset="0"/>
                <a:cs typeface="Arial" charset="0"/>
              </a:rPr>
              <a:t>Expert </a:t>
            </a:r>
            <a:r>
              <a:rPr lang="en-US" sz="1050" i="1" dirty="0" err="1" smtClean="0">
                <a:latin typeface="Arial" charset="0"/>
                <a:ea typeface="Arial" charset="0"/>
                <a:cs typeface="Arial" charset="0"/>
              </a:rPr>
              <a:t>Opin</a:t>
            </a:r>
            <a:r>
              <a:rPr lang="en-US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i="1" dirty="0" err="1" smtClean="0">
                <a:latin typeface="Arial" charset="0"/>
                <a:ea typeface="Arial" charset="0"/>
                <a:cs typeface="Arial" charset="0"/>
              </a:rPr>
              <a:t>Ther</a:t>
            </a:r>
            <a:r>
              <a:rPr lang="en-US" sz="1050" i="1" dirty="0" smtClean="0">
                <a:latin typeface="Arial" charset="0"/>
                <a:ea typeface="Arial" charset="0"/>
                <a:cs typeface="Arial" charset="0"/>
              </a:rPr>
              <a:t> Targets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. 2014; 18: 571-80; Lee HS, et al. </a:t>
            </a:r>
            <a:r>
              <a:rPr lang="is-IS" sz="1050" i="1" dirty="0" smtClean="0">
                <a:latin typeface="Arial" charset="0"/>
                <a:ea typeface="Arial" charset="0"/>
                <a:cs typeface="Arial" charset="0"/>
              </a:rPr>
              <a:t>Lupus</a:t>
            </a:r>
            <a:r>
              <a:rPr lang="is-IS" sz="1050" dirty="0" smtClean="0">
                <a:latin typeface="Arial" charset="0"/>
                <a:ea typeface="Arial" charset="0"/>
                <a:cs typeface="Arial" charset="0"/>
              </a:rPr>
              <a:t>. 2016; 25: 1307-14; Menet CJ. </a:t>
            </a:r>
            <a:r>
              <a:rPr lang="pt-BR" sz="1050" i="1" dirty="0" err="1" smtClean="0">
                <a:latin typeface="Arial" charset="0"/>
                <a:ea typeface="Arial" charset="0"/>
                <a:cs typeface="Arial" charset="0"/>
              </a:rPr>
              <a:t>Pharm</a:t>
            </a:r>
            <a:r>
              <a:rPr lang="pt-BR" sz="1050" i="1" dirty="0" smtClean="0">
                <a:latin typeface="Arial" charset="0"/>
                <a:ea typeface="Arial" charset="0"/>
                <a:cs typeface="Arial" charset="0"/>
              </a:rPr>
              <a:t> Pat Anal</a:t>
            </a:r>
            <a:r>
              <a:rPr lang="pt-BR" sz="1050" dirty="0" smtClean="0">
                <a:latin typeface="Arial" charset="0"/>
                <a:ea typeface="Arial" charset="0"/>
                <a:cs typeface="Arial" charset="0"/>
              </a:rPr>
              <a:t>. 2014; 3: 449-66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04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Jak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/</a:t>
            </a:r>
            <a:r>
              <a:rPr lang="en-US" sz="3600" b="1" dirty="0" err="1">
                <a:solidFill>
                  <a:srgbClr val="C00000"/>
                </a:solidFill>
                <a:latin typeface="+mn-lt"/>
              </a:rPr>
              <a:t>Syk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/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Tyk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+mn-lt"/>
              </a:rPr>
              <a:t>inhibitors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2715904" y="2429302"/>
            <a:ext cx="414754" cy="259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6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1250"/>
            <a:ext cx="7886700" cy="995915"/>
          </a:xfrm>
        </p:spPr>
        <p:txBody>
          <a:bodyPr>
            <a:normAutofit/>
          </a:bodyPr>
          <a:lstStyle/>
          <a:p>
            <a:pPr algn="ctr"/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Ο ρόλος της </a:t>
            </a:r>
            <a:r>
              <a:rPr lang="en-US" sz="2200" b="1" dirty="0" err="1" smtClean="0">
                <a:solidFill>
                  <a:srgbClr val="C00000"/>
                </a:solidFill>
                <a:latin typeface="+mn-lt"/>
              </a:rPr>
              <a:t>Syk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 kinase 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στην ενεργοποίηση </a:t>
            </a:r>
            <a:r>
              <a:rPr lang="el-GR" sz="2200" b="1" dirty="0" err="1" smtClean="0">
                <a:solidFill>
                  <a:srgbClr val="C00000"/>
                </a:solidFill>
                <a:latin typeface="+mn-lt"/>
              </a:rPr>
              <a:t>λεμφοαιμοποιητικών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 κυττάρων μέσω </a:t>
            </a:r>
            <a:r>
              <a:rPr lang="el-GR" sz="2200" b="1" dirty="0" err="1" smtClean="0">
                <a:solidFill>
                  <a:srgbClr val="C00000"/>
                </a:solidFill>
                <a:latin typeface="+mn-lt"/>
              </a:rPr>
              <a:t>μεμβρανικών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 υποδοχέων</a:t>
            </a:r>
            <a:endParaRPr lang="en-US" sz="2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478" y="1229245"/>
            <a:ext cx="387882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l-GR" sz="1600" b="1" i="1" dirty="0" smtClean="0">
                <a:solidFill>
                  <a:srgbClr val="002060"/>
                </a:solidFill>
              </a:rPr>
              <a:t>Ενεργοποίηση: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Wingdings" charset="2"/>
              <a:buChar char="Ø"/>
            </a:pPr>
            <a:r>
              <a:rPr lang="el-GR" sz="1600" dirty="0" smtClean="0"/>
              <a:t>Τ- και Β-κυττάρων (μέσω </a:t>
            </a:r>
            <a:r>
              <a:rPr lang="en-US" sz="1600" dirty="0" smtClean="0"/>
              <a:t>TCR, BCR)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Wingdings" charset="2"/>
              <a:buChar char="Ø"/>
            </a:pPr>
            <a:r>
              <a:rPr lang="el-GR" sz="1600" dirty="0" smtClean="0"/>
              <a:t>Φαγοκυττάρων (μέσω </a:t>
            </a:r>
            <a:r>
              <a:rPr lang="en-US" sz="1600" dirty="0" err="1" smtClean="0"/>
              <a:t>FcR</a:t>
            </a:r>
            <a:r>
              <a:rPr lang="el-GR" sz="1600" dirty="0" smtClean="0"/>
              <a:t>)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Wingdings" charset="2"/>
              <a:buChar char="Ø"/>
            </a:pPr>
            <a:r>
              <a:rPr lang="el-GR" sz="1600" dirty="0" err="1" smtClean="0"/>
              <a:t>Ουδετεροφίλων</a:t>
            </a:r>
            <a:r>
              <a:rPr lang="el-GR" sz="1600" dirty="0" smtClean="0"/>
              <a:t> (μέσω </a:t>
            </a:r>
            <a:r>
              <a:rPr lang="en-US" sz="1600" dirty="0" err="1" smtClean="0"/>
              <a:t>FcR</a:t>
            </a:r>
            <a:r>
              <a:rPr lang="en-US" sz="1600" dirty="0" smtClean="0"/>
              <a:t>, </a:t>
            </a:r>
            <a:r>
              <a:rPr lang="el-GR" sz="1600" dirty="0" err="1" smtClean="0"/>
              <a:t>ιντεγκρινών</a:t>
            </a:r>
            <a:r>
              <a:rPr lang="el-GR" sz="1600" dirty="0" smtClean="0"/>
              <a:t>)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Wingdings" charset="2"/>
              <a:buChar char="Ø"/>
            </a:pPr>
            <a:r>
              <a:rPr lang="el-GR" sz="1600" dirty="0" err="1" smtClean="0"/>
              <a:t>Μαστοκυττάρων</a:t>
            </a:r>
            <a:r>
              <a:rPr lang="el-GR" sz="1600" dirty="0" smtClean="0"/>
              <a:t> (μέσω </a:t>
            </a:r>
            <a:r>
              <a:rPr lang="en-US" sz="1600" dirty="0" smtClean="0"/>
              <a:t>Fc</a:t>
            </a:r>
            <a:r>
              <a:rPr lang="el-GR" sz="1600" dirty="0" smtClean="0"/>
              <a:t>ε</a:t>
            </a:r>
            <a:r>
              <a:rPr lang="en-US" sz="1600" dirty="0" smtClean="0"/>
              <a:t>R</a:t>
            </a:r>
            <a:r>
              <a:rPr lang="el-GR" sz="1600" dirty="0" smtClean="0"/>
              <a:t>Ι)</a:t>
            </a:r>
            <a:endParaRPr lang="en-US" sz="1600" dirty="0" smtClean="0"/>
          </a:p>
          <a:p>
            <a:pPr>
              <a:lnSpc>
                <a:spcPct val="100000"/>
              </a:lnSpc>
              <a:spcAft>
                <a:spcPts val="600"/>
              </a:spcAft>
              <a:buFont typeface="Wingdings" charset="2"/>
              <a:buChar char="Ø"/>
            </a:pPr>
            <a:r>
              <a:rPr lang="el-GR" sz="1600" dirty="0" smtClean="0"/>
              <a:t>Αιμοπεταλίων (μέσω </a:t>
            </a:r>
            <a:r>
              <a:rPr lang="el-GR" sz="1600" dirty="0" err="1" smtClean="0"/>
              <a:t>ιντεγκρινών</a:t>
            </a:r>
            <a:r>
              <a:rPr lang="el-GR" sz="1600" dirty="0" smtClean="0"/>
              <a:t>)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Wingdings" charset="2"/>
              <a:buChar char="Ø"/>
            </a:pPr>
            <a:r>
              <a:rPr lang="el-GR" sz="1600" dirty="0" err="1" smtClean="0"/>
              <a:t>Οστεοκλαστών</a:t>
            </a:r>
            <a:r>
              <a:rPr lang="el-GR" sz="1600" dirty="0" smtClean="0"/>
              <a:t> (μέσω </a:t>
            </a:r>
            <a:r>
              <a:rPr lang="en-US" sz="1600" dirty="0" err="1" smtClean="0"/>
              <a:t>FcR</a:t>
            </a:r>
            <a:r>
              <a:rPr lang="en-US" sz="1600" dirty="0" smtClean="0"/>
              <a:t>/DAP12)</a:t>
            </a:r>
            <a:endParaRPr lang="el-GR" sz="1600" dirty="0" smtClean="0"/>
          </a:p>
          <a:p>
            <a:pPr>
              <a:lnSpc>
                <a:spcPct val="100000"/>
              </a:lnSpc>
              <a:spcAft>
                <a:spcPts val="600"/>
              </a:spcAft>
              <a:buFont typeface="Wingdings" charset="2"/>
              <a:buChar char="Ø"/>
            </a:pPr>
            <a:r>
              <a:rPr lang="el-GR" sz="1600" dirty="0" err="1" smtClean="0"/>
              <a:t>Ινοβλαστών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16" y="1347229"/>
            <a:ext cx="4509114" cy="2686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573" y="3518775"/>
            <a:ext cx="2984500" cy="3124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66660" y="5380074"/>
            <a:ext cx="964019" cy="200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71460" y="4104167"/>
            <a:ext cx="110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FcRIIA</a:t>
            </a:r>
            <a:r>
              <a:rPr lang="en-US" sz="1400" b="1" dirty="0" smtClean="0">
                <a:solidFill>
                  <a:srgbClr val="FF0000"/>
                </a:solidFill>
              </a:rPr>
              <a:t>/IIIA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758" y="6273345"/>
            <a:ext cx="3268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Pamuk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ON, et al. </a:t>
            </a:r>
            <a:r>
              <a:rPr lang="en-US" sz="1000" i="1" dirty="0" smtClean="0">
                <a:latin typeface="Arial" charset="0"/>
                <a:ea typeface="Arial" charset="0"/>
                <a:cs typeface="Arial" charset="0"/>
              </a:rPr>
              <a:t>Arthritis Res </a:t>
            </a:r>
            <a:r>
              <a:rPr lang="en-US" sz="1000" i="1" dirty="0" err="1" smtClean="0">
                <a:latin typeface="Arial" charset="0"/>
                <a:ea typeface="Arial" charset="0"/>
                <a:cs typeface="Arial" charset="0"/>
              </a:rPr>
              <a:t>Ther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. 2010; 12: 222;</a:t>
            </a:r>
          </a:p>
          <a:p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Geahlen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RL. </a:t>
            </a:r>
            <a:r>
              <a:rPr lang="it-IT" sz="1000" i="1" dirty="0" smtClean="0">
                <a:latin typeface="Arial" charset="0"/>
                <a:ea typeface="Arial" charset="0"/>
                <a:cs typeface="Arial" charset="0"/>
              </a:rPr>
              <a:t>Trends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Pharmacol</a:t>
            </a:r>
            <a:r>
              <a:rPr lang="it-IT" sz="1000" i="1" dirty="0" smtClean="0">
                <a:latin typeface="Arial" charset="0"/>
                <a:ea typeface="Arial" charset="0"/>
                <a:cs typeface="Arial" charset="0"/>
              </a:rPr>
              <a:t> Sci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. 2014; 35: 414-22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94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1250"/>
            <a:ext cx="7886700" cy="995915"/>
          </a:xfrm>
        </p:spPr>
        <p:txBody>
          <a:bodyPr>
            <a:normAutofit/>
          </a:bodyPr>
          <a:lstStyle/>
          <a:p>
            <a:pPr algn="ctr"/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Φαρμακευτικοί αναστολείς της </a:t>
            </a:r>
            <a:r>
              <a:rPr lang="en-US" sz="2200" b="1" dirty="0" err="1" smtClean="0">
                <a:solidFill>
                  <a:srgbClr val="C00000"/>
                </a:solidFill>
                <a:latin typeface="+mn-lt"/>
              </a:rPr>
              <a:t>Syk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 kinase</a:t>
            </a:r>
            <a:endParaRPr lang="en-US" sz="2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66660" y="5380074"/>
            <a:ext cx="964019" cy="200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0758" y="6273345"/>
            <a:ext cx="3801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Geahlen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RL. </a:t>
            </a:r>
            <a:r>
              <a:rPr lang="it-IT" sz="1000" i="1" dirty="0" smtClean="0">
                <a:latin typeface="Arial" charset="0"/>
                <a:ea typeface="Arial" charset="0"/>
                <a:cs typeface="Arial" charset="0"/>
              </a:rPr>
              <a:t>Trends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Pharmacol</a:t>
            </a:r>
            <a:r>
              <a:rPr lang="it-IT" sz="1000" i="1" dirty="0" smtClean="0">
                <a:latin typeface="Arial" charset="0"/>
                <a:ea typeface="Arial" charset="0"/>
                <a:cs typeface="Arial" charset="0"/>
              </a:rPr>
              <a:t> Sci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. 2014; 35: 414-22</a:t>
            </a:r>
          </a:p>
          <a:p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Lucas MC, et al. </a:t>
            </a:r>
            <a:r>
              <a:rPr lang="it-IT" sz="1000" i="1" dirty="0" smtClean="0">
                <a:latin typeface="Arial" charset="0"/>
                <a:ea typeface="Arial" charset="0"/>
                <a:cs typeface="Arial" charset="0"/>
              </a:rPr>
              <a:t>Future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Med</a:t>
            </a:r>
            <a:r>
              <a:rPr lang="it-IT" sz="1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Chem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. 2014; 6: 1811-27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877" y="1279085"/>
            <a:ext cx="3862874" cy="461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739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+mn-lt"/>
              </a:rPr>
              <a:t>Syk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 kinase 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στη Ρευματοειδή Αρθρίτιδα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234441"/>
            <a:ext cx="4282440" cy="14630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l-GR" sz="1700" b="1" dirty="0" smtClean="0"/>
              <a:t>Αυξημένη έκφραση </a:t>
            </a:r>
            <a:r>
              <a:rPr lang="en-US" sz="1700" b="1" dirty="0" smtClean="0"/>
              <a:t>p-</a:t>
            </a:r>
            <a:r>
              <a:rPr lang="en-US" sz="1700" b="1" dirty="0" err="1" smtClean="0"/>
              <a:t>Syk</a:t>
            </a:r>
            <a:r>
              <a:rPr lang="en-US" sz="1700" b="1" dirty="0" smtClean="0"/>
              <a:t> </a:t>
            </a:r>
            <a:r>
              <a:rPr lang="el-GR" sz="1700" b="1" dirty="0" smtClean="0"/>
              <a:t>στον αρθρικό υμένα και στα περιφερικά Β-κύτταρα ασθενών με ΡΑ</a:t>
            </a:r>
            <a:endParaRPr lang="en-US" sz="17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2517" y="6061650"/>
            <a:ext cx="3292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Elliott ER, et al.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J</a:t>
            </a:r>
            <a:r>
              <a:rPr lang="it-IT" sz="1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Immunol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. 2011; 187: 4319-30;</a:t>
            </a:r>
          </a:p>
          <a:p>
            <a:r>
              <a:rPr lang="it-IT" sz="1000" dirty="0" err="1" smtClean="0">
                <a:latin typeface="Arial" charset="0"/>
                <a:ea typeface="Arial" charset="0"/>
                <a:cs typeface="Arial" charset="0"/>
              </a:rPr>
              <a:t>Jakus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00" dirty="0" err="1" smtClean="0">
                <a:latin typeface="Arial" charset="0"/>
                <a:ea typeface="Arial" charset="0"/>
                <a:cs typeface="Arial" charset="0"/>
              </a:rPr>
              <a:t>Z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, et al. 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Arthritis </a:t>
            </a:r>
            <a:r>
              <a:rPr lang="de-DE" sz="100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2010; 62: 1899-910</a:t>
            </a:r>
            <a:r>
              <a:rPr lang="el-GR" sz="1000" dirty="0" smtClean="0"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Rivera J, et al. </a:t>
            </a:r>
            <a:r>
              <a:rPr lang="is-IS" sz="1000" i="1" dirty="0" smtClean="0">
                <a:latin typeface="Arial" charset="0"/>
                <a:ea typeface="Arial" charset="0"/>
                <a:cs typeface="Arial" charset="0"/>
              </a:rPr>
              <a:t>N Engl J Med.</a:t>
            </a:r>
            <a:r>
              <a:rPr lang="is-IS" sz="1000" dirty="0" smtClean="0">
                <a:latin typeface="Arial" charset="0"/>
                <a:ea typeface="Arial" charset="0"/>
                <a:cs typeface="Arial" charset="0"/>
              </a:rPr>
              <a:t> 2010; 363: 1362-4</a:t>
            </a:r>
          </a:p>
          <a:p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Nijjar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JS, et al. </a:t>
            </a:r>
            <a:r>
              <a:rPr lang="hu-HU" sz="1000" i="1" dirty="0" err="1" smtClean="0">
                <a:latin typeface="Arial" charset="0"/>
                <a:ea typeface="Arial" charset="0"/>
                <a:cs typeface="Arial" charset="0"/>
              </a:rPr>
              <a:t>Rheumatology</a:t>
            </a:r>
            <a:r>
              <a:rPr lang="hu-HU" sz="1000" dirty="0" smtClean="0">
                <a:latin typeface="Arial" charset="0"/>
                <a:ea typeface="Arial" charset="0"/>
                <a:cs typeface="Arial" charset="0"/>
              </a:rPr>
              <a:t>. 2013; 52:1556-62</a:t>
            </a:r>
            <a:endParaRPr lang="el-GR" sz="1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112521"/>
            <a:ext cx="4038600" cy="1778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43840" y="3566161"/>
            <a:ext cx="4282440" cy="1005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1700" b="1" dirty="0" smtClean="0"/>
              <a:t>Αναστολή/έλλειψη της </a:t>
            </a:r>
            <a:r>
              <a:rPr lang="en-US" sz="1700" b="1" dirty="0" err="1" smtClean="0"/>
              <a:t>Syk</a:t>
            </a:r>
            <a:r>
              <a:rPr lang="en-US" sz="1700" b="1" dirty="0" smtClean="0"/>
              <a:t> </a:t>
            </a:r>
            <a:r>
              <a:rPr lang="el-GR" sz="1700" b="1" dirty="0" smtClean="0"/>
              <a:t>αναστέλλει την ανάπτυξη/εξέλιξη της αρθρίτιδας σε πειραματικά πρότυπα ΡΑ</a:t>
            </a:r>
            <a:endParaRPr lang="en-US" sz="17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365501"/>
            <a:ext cx="4038600" cy="1717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49268"/>
          <a:stretch/>
        </p:blipFill>
        <p:spPr>
          <a:xfrm>
            <a:off x="4963160" y="5074921"/>
            <a:ext cx="1612900" cy="15849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50000"/>
          <a:stretch/>
        </p:blipFill>
        <p:spPr>
          <a:xfrm>
            <a:off x="7001510" y="5074921"/>
            <a:ext cx="1612900" cy="15621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43840" y="4992747"/>
            <a:ext cx="4282440" cy="1005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1700" b="1" dirty="0" smtClean="0">
                <a:solidFill>
                  <a:srgbClr val="FF0000"/>
                </a:solidFill>
              </a:rPr>
              <a:t>Αποτυχία μελέτης φάσης ΙΙΙ σε ασθενείς με ΡΑ </a:t>
            </a:r>
            <a:r>
              <a:rPr lang="mr-IN" sz="1700" b="1" dirty="0" smtClean="0">
                <a:solidFill>
                  <a:srgbClr val="FF0000"/>
                </a:solidFill>
              </a:rPr>
              <a:t>–</a:t>
            </a:r>
            <a:r>
              <a:rPr lang="el-GR" sz="1700" b="1" dirty="0" smtClean="0">
                <a:solidFill>
                  <a:srgbClr val="FF0000"/>
                </a:solidFill>
              </a:rPr>
              <a:t> τοξικότητα!</a:t>
            </a:r>
            <a:endParaRPr lang="en-US" sz="1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687"/>
            <a:ext cx="7886700" cy="65655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+mn-lt"/>
              </a:rPr>
              <a:t>Syk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 kinase 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στο Συστηματικό </a:t>
            </a:r>
            <a:r>
              <a:rPr lang="el-GR" sz="2400" b="1" dirty="0" err="1" smtClean="0">
                <a:solidFill>
                  <a:srgbClr val="C00000"/>
                </a:solidFill>
                <a:latin typeface="+mn-lt"/>
              </a:rPr>
              <a:t>Ερυθηματώδη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 Λύκο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996" y="5939730"/>
            <a:ext cx="4246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Fleischer SJ</a:t>
            </a:r>
            <a:r>
              <a:rPr lang="el-GR" sz="10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et al.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i="1" dirty="0" smtClean="0">
                <a:latin typeface="Arial" charset="0"/>
                <a:ea typeface="Arial" charset="0"/>
                <a:cs typeface="Arial" charset="0"/>
              </a:rPr>
              <a:t>Arthritis </a:t>
            </a:r>
            <a:r>
              <a:rPr lang="de-DE" sz="1000" i="1" dirty="0" err="1" smtClean="0">
                <a:latin typeface="Arial" charset="0"/>
                <a:ea typeface="Arial" charset="0"/>
                <a:cs typeface="Arial" charset="0"/>
              </a:rPr>
              <a:t>Rheumatol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2014; 66: 3424-35</a:t>
            </a:r>
            <a:r>
              <a:rPr lang="el-GR" sz="1000" dirty="0" smtClean="0"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Krishnan S, et al.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J</a:t>
            </a:r>
            <a:r>
              <a:rPr lang="it-IT" sz="1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Immunol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. 2008; 181:8145-52;</a:t>
            </a:r>
          </a:p>
          <a:p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Grammatikos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AP, et al. </a:t>
            </a:r>
            <a:r>
              <a:rPr lang="pt-BR" sz="1000" i="1" dirty="0" err="1" smtClean="0">
                <a:latin typeface="Arial" charset="0"/>
                <a:ea typeface="Arial" charset="0"/>
                <a:cs typeface="Arial" charset="0"/>
              </a:rPr>
              <a:t>PLoS</a:t>
            </a:r>
            <a:r>
              <a:rPr lang="pt-BR" sz="1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1000" i="1" dirty="0" err="1" smtClean="0">
                <a:latin typeface="Arial" charset="0"/>
                <a:ea typeface="Arial" charset="0"/>
                <a:cs typeface="Arial" charset="0"/>
              </a:rPr>
              <a:t>One</a:t>
            </a:r>
            <a:r>
              <a:rPr lang="pt-BR" sz="1000" dirty="0" smtClean="0">
                <a:latin typeface="Arial" charset="0"/>
                <a:ea typeface="Arial" charset="0"/>
                <a:cs typeface="Arial" charset="0"/>
              </a:rPr>
              <a:t>. 2013; 8: e74550</a:t>
            </a:r>
            <a:r>
              <a:rPr lang="el-GR" sz="1000" dirty="0" smtClean="0"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Schweighoffer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E, et al. </a:t>
            </a:r>
            <a:r>
              <a:rPr lang="it-IT" sz="1000" i="1" dirty="0" err="1" smtClean="0">
                <a:latin typeface="Arial" charset="0"/>
                <a:ea typeface="Arial" charset="0"/>
                <a:cs typeface="Arial" charset="0"/>
              </a:rPr>
              <a:t>Immunity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. 2013; 38: 475-88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42996" y="1717040"/>
            <a:ext cx="3406140" cy="1778000"/>
            <a:chOff x="2876550" y="2540000"/>
            <a:chExt cx="3406140" cy="1778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6550" y="2540000"/>
              <a:ext cx="3390900" cy="17780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876550" y="2540000"/>
              <a:ext cx="323850" cy="325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848350" y="2717800"/>
              <a:ext cx="434340" cy="97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343961" y="1249680"/>
            <a:ext cx="2809875" cy="6146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↑ CD27</a:t>
            </a:r>
            <a:r>
              <a:rPr lang="mr-IN" sz="1400" baseline="300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l-GR" sz="1400" baseline="300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Syk</a:t>
            </a:r>
            <a:r>
              <a:rPr lang="en-US" sz="1400" baseline="300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++</a:t>
            </a:r>
            <a:r>
              <a:rPr lang="en-US" sz="14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l-GR" sz="1400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ενεργο</a:t>
            </a:r>
            <a:r>
              <a:rPr lang="el-GR" sz="14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-ποιημένων </a:t>
            </a:r>
            <a:r>
              <a:rPr lang="en-US" sz="14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B-</a:t>
            </a:r>
            <a:r>
              <a:rPr lang="el-GR" sz="14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κυττάρων μνήμης </a:t>
            </a:r>
            <a:endParaRPr lang="en-US" sz="14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860" y="1094740"/>
            <a:ext cx="4089400" cy="33274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5699760" y="2971800"/>
            <a:ext cx="150876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791200" y="3457545"/>
            <a:ext cx="170688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43500" y="2499360"/>
            <a:ext cx="784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smtClean="0">
                <a:solidFill>
                  <a:srgbClr val="FF0000"/>
                </a:solidFill>
              </a:rPr>
              <a:t>✘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5900" y="3108960"/>
            <a:ext cx="784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smtClean="0">
                <a:solidFill>
                  <a:srgbClr val="FF0000"/>
                </a:solidFill>
              </a:rPr>
              <a:t>✘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954" y="4742180"/>
            <a:ext cx="3260371" cy="2033587"/>
          </a:xfrm>
          <a:prstGeom prst="rect">
            <a:avLst/>
          </a:prstGeom>
        </p:spPr>
      </p:pic>
      <p:sp>
        <p:nvSpPr>
          <p:cNvPr id="25" name="Down Arrow 24"/>
          <p:cNvSpPr/>
          <p:nvPr/>
        </p:nvSpPr>
        <p:spPr>
          <a:xfrm rot="1839912">
            <a:off x="7093650" y="4495266"/>
            <a:ext cx="396240" cy="320040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43960" y="4040606"/>
            <a:ext cx="2809875" cy="6146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Η </a:t>
            </a:r>
            <a:r>
              <a:rPr lang="en-US" sz="1400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Syk</a:t>
            </a:r>
            <a:r>
              <a:rPr lang="en-US" sz="14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l-GR" sz="14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είναι αναγκαία για τη δράση του </a:t>
            </a:r>
            <a:r>
              <a:rPr lang="en-US" sz="1400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BLyS</a:t>
            </a:r>
            <a:r>
              <a:rPr lang="en-US" sz="14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l-GR" sz="14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στα Β κύτταρα</a:t>
            </a:r>
            <a:endParaRPr lang="en-US" sz="14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0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687"/>
            <a:ext cx="7886700" cy="65655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+mn-lt"/>
              </a:rPr>
              <a:t>Syk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 kinase 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στο Συστηματικό </a:t>
            </a:r>
            <a:r>
              <a:rPr lang="el-GR" sz="2400" b="1" dirty="0" err="1" smtClean="0">
                <a:solidFill>
                  <a:srgbClr val="C00000"/>
                </a:solidFill>
                <a:latin typeface="+mn-lt"/>
              </a:rPr>
              <a:t>Ερυθηματώδη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 Λύκο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280" y="3728720"/>
            <a:ext cx="4526766" cy="2306320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43840" y="1001716"/>
            <a:ext cx="4282440" cy="43170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700" b="1" dirty="0" smtClean="0"/>
              <a:t>Αυξημένη έκφραση </a:t>
            </a:r>
            <a:r>
              <a:rPr lang="en-US" sz="1700" b="1" dirty="0" smtClean="0"/>
              <a:t>p-</a:t>
            </a:r>
            <a:r>
              <a:rPr lang="en-US" sz="1700" b="1" dirty="0" err="1" smtClean="0"/>
              <a:t>Syk</a:t>
            </a:r>
            <a:r>
              <a:rPr lang="en-US" sz="1700" b="1" dirty="0" smtClean="0"/>
              <a:t> </a:t>
            </a:r>
            <a:r>
              <a:rPr lang="el-GR" sz="1700" b="1" dirty="0" smtClean="0"/>
              <a:t>σε δερματικές βλάβες λύκου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endParaRPr lang="el-GR" sz="150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en-US" sz="1700" b="1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en-US" sz="1700" b="1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en-US" sz="1700" b="1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en-US" sz="1700" b="1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l-GR" sz="1700" b="1" dirty="0" smtClean="0"/>
              <a:t>Φαρμακευτική αναστολή της </a:t>
            </a:r>
            <a:r>
              <a:rPr lang="en-US" sz="1700" b="1" dirty="0" err="1" smtClean="0"/>
              <a:t>syk</a:t>
            </a:r>
            <a:r>
              <a:rPr lang="en-US" sz="1700" b="1" dirty="0" smtClean="0"/>
              <a:t> (</a:t>
            </a:r>
            <a:r>
              <a:rPr lang="en-US" sz="1700" b="1" dirty="0" err="1" smtClean="0"/>
              <a:t>fostamatinib</a:t>
            </a:r>
            <a:r>
              <a:rPr lang="en-US" sz="1700" b="1" dirty="0" smtClean="0"/>
              <a:t>) </a:t>
            </a:r>
            <a:r>
              <a:rPr lang="el-GR" sz="1700" b="1" dirty="0" smtClean="0"/>
              <a:t>αποτρέπει/θεραπεύει την </a:t>
            </a:r>
            <a:r>
              <a:rPr lang="el-GR" sz="1700" b="1" dirty="0" err="1" smtClean="0"/>
              <a:t>σπειραματονεφρίτιδα</a:t>
            </a:r>
            <a:r>
              <a:rPr lang="el-GR" sz="1700" b="1" dirty="0" smtClean="0"/>
              <a:t> λύκου</a:t>
            </a:r>
            <a:endParaRPr lang="en-US" sz="17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0654" y="6294120"/>
            <a:ext cx="87699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latin typeface="Arial" charset="0"/>
                <a:ea typeface="Arial" charset="0"/>
                <a:cs typeface="Arial" charset="0"/>
              </a:rPr>
              <a:t>Bahjat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 FR</a:t>
            </a:r>
            <a:r>
              <a:rPr lang="el-GR" sz="105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et al. </a:t>
            </a:r>
            <a:r>
              <a:rPr lang="de-DE" sz="1050" i="1" dirty="0" smtClean="0">
                <a:latin typeface="Arial" charset="0"/>
                <a:ea typeface="Arial" charset="0"/>
                <a:cs typeface="Arial" charset="0"/>
              </a:rPr>
              <a:t>Arthritis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. 2008; 58: 1433-44; Deng GM, et al. </a:t>
            </a:r>
            <a:r>
              <a:rPr lang="de-DE" sz="1050" i="1" dirty="0" smtClean="0">
                <a:latin typeface="Arial" charset="0"/>
                <a:ea typeface="Arial" charset="0"/>
                <a:cs typeface="Arial" charset="0"/>
              </a:rPr>
              <a:t>Arthritis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. 2010; 62: 2086-92; </a:t>
            </a:r>
            <a:r>
              <a:rPr lang="de-DE" sz="1050" dirty="0" err="1" smtClean="0">
                <a:latin typeface="Arial" charset="0"/>
                <a:ea typeface="Arial" charset="0"/>
                <a:cs typeface="Arial" charset="0"/>
              </a:rPr>
              <a:t>Braegelmann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 C, et al. </a:t>
            </a:r>
            <a:r>
              <a:rPr lang="it-IT" sz="1050" i="1" dirty="0" err="1" smtClean="0">
                <a:latin typeface="Arial" charset="0"/>
                <a:ea typeface="Arial" charset="0"/>
                <a:cs typeface="Arial" charset="0"/>
              </a:rPr>
              <a:t>Exp</a:t>
            </a:r>
            <a:r>
              <a:rPr lang="it-IT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50" i="1" dirty="0" err="1" smtClean="0">
                <a:latin typeface="Arial" charset="0"/>
                <a:ea typeface="Arial" charset="0"/>
                <a:cs typeface="Arial" charset="0"/>
              </a:rPr>
              <a:t>Dermatol</a:t>
            </a:r>
            <a:r>
              <a:rPr lang="it-IT" sz="1050" dirty="0" smtClean="0">
                <a:latin typeface="Arial" charset="0"/>
                <a:ea typeface="Arial" charset="0"/>
                <a:cs typeface="Arial" charset="0"/>
              </a:rPr>
              <a:t>. 2016; 25:375-9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030" y="1001716"/>
            <a:ext cx="3449320" cy="246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7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273687"/>
            <a:ext cx="8412480" cy="656559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Σημαντικός ο ρόλος της </a:t>
            </a:r>
            <a:r>
              <a:rPr lang="en-US" sz="2400" b="1" dirty="0" err="1" smtClean="0">
                <a:solidFill>
                  <a:srgbClr val="C00000"/>
                </a:solidFill>
                <a:latin typeface="+mn-lt"/>
              </a:rPr>
              <a:t>Syk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 kinase 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στην άμυνα έναντι παθογόνων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654" y="6294120"/>
            <a:ext cx="87699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Kerrigan AM, et al. </a:t>
            </a:r>
            <a:r>
              <a:rPr lang="de-DE" sz="1050" i="1" dirty="0" smtClean="0">
                <a:latin typeface="Arial" charset="0"/>
                <a:ea typeface="Arial" charset="0"/>
                <a:cs typeface="Arial" charset="0"/>
              </a:rPr>
              <a:t>Trends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Immunol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. 2011; 32: 151-6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1212850"/>
            <a:ext cx="5461000" cy="92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680" y="1212850"/>
            <a:ext cx="1066800" cy="571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81039" y="1920240"/>
            <a:ext cx="31495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del Fresno C</a:t>
            </a:r>
            <a:r>
              <a:rPr lang="el-GR" sz="105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et al. </a:t>
            </a:r>
            <a:r>
              <a:rPr lang="en-US" sz="1050" i="1" dirty="0" smtClean="0">
                <a:latin typeface="Arial" charset="0"/>
                <a:ea typeface="Arial" charset="0"/>
                <a:cs typeface="Arial" charset="0"/>
              </a:rPr>
              <a:t>Immunity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. 2013; 38: 1176-86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180" y="2774344"/>
            <a:ext cx="6289468" cy="312997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1158240" y="4672936"/>
            <a:ext cx="74676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0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7394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 smtClean="0">
                <a:solidFill>
                  <a:srgbClr val="C00000"/>
                </a:solidFill>
                <a:latin typeface="+mn-lt"/>
              </a:rPr>
              <a:t>Συμπεράσματα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112520"/>
            <a:ext cx="8183880" cy="527303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l-GR" sz="1800" dirty="0" smtClean="0"/>
              <a:t>Οι αναστολείς </a:t>
            </a:r>
            <a:r>
              <a:rPr lang="el-GR" sz="1800" dirty="0" err="1" smtClean="0"/>
              <a:t>τυροσινο-κινασών</a:t>
            </a:r>
            <a:r>
              <a:rPr lang="el-GR" sz="1800" dirty="0" smtClean="0"/>
              <a:t> (</a:t>
            </a:r>
            <a:r>
              <a:rPr lang="en-US" sz="1800" dirty="0" err="1" smtClean="0"/>
              <a:t>Jak</a:t>
            </a:r>
            <a:r>
              <a:rPr lang="en-US" sz="1800" dirty="0" smtClean="0"/>
              <a:t>/</a:t>
            </a:r>
            <a:r>
              <a:rPr lang="en-US" sz="1800" dirty="0" err="1" smtClean="0"/>
              <a:t>Syk</a:t>
            </a:r>
            <a:r>
              <a:rPr lang="en-US" sz="1800" dirty="0" smtClean="0"/>
              <a:t>/</a:t>
            </a:r>
            <a:r>
              <a:rPr lang="en-US" sz="1800" dirty="0" err="1" smtClean="0"/>
              <a:t>Tyk</a:t>
            </a:r>
            <a:r>
              <a:rPr lang="en-US" sz="1800" dirty="0" smtClean="0"/>
              <a:t>) </a:t>
            </a:r>
            <a:r>
              <a:rPr lang="el-GR" sz="1800" dirty="0" smtClean="0"/>
              <a:t>ασκούν </a:t>
            </a:r>
            <a:r>
              <a:rPr lang="el-GR" sz="1800" dirty="0" smtClean="0">
                <a:solidFill>
                  <a:srgbClr val="0070C0"/>
                </a:solidFill>
              </a:rPr>
              <a:t>ευρεία θεραπευτική δράση </a:t>
            </a:r>
            <a:r>
              <a:rPr lang="el-GR" sz="1800" dirty="0" smtClean="0"/>
              <a:t>επεμβαίνοντας συγχρόνως: α) σε πολλαπλά μονοπάτια σηματοδότησης μέσω υποδοχέων (</a:t>
            </a:r>
            <a:r>
              <a:rPr lang="el-GR" sz="1800" dirty="0" smtClean="0">
                <a:solidFill>
                  <a:srgbClr val="002060"/>
                </a:solidFill>
              </a:rPr>
              <a:t>πλην </a:t>
            </a:r>
            <a:r>
              <a:rPr lang="en-US" sz="1800" dirty="0" smtClean="0">
                <a:solidFill>
                  <a:srgbClr val="002060"/>
                </a:solidFill>
              </a:rPr>
              <a:t>TNF, IL1, IL17</a:t>
            </a:r>
            <a:r>
              <a:rPr lang="en-US" sz="1800" dirty="0" smtClean="0"/>
              <a:t>)</a:t>
            </a:r>
            <a:r>
              <a:rPr lang="el-GR" sz="1800" dirty="0" smtClean="0"/>
              <a:t>, και β) σε διαφορετικούς κυτταρικούς τύπους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l-GR" sz="1800" dirty="0" smtClean="0"/>
              <a:t>Η </a:t>
            </a:r>
            <a:r>
              <a:rPr lang="el-GR" sz="1800" dirty="0" smtClean="0">
                <a:solidFill>
                  <a:srgbClr val="0070C0"/>
                </a:solidFill>
              </a:rPr>
              <a:t>μερική</a:t>
            </a:r>
            <a:r>
              <a:rPr lang="el-GR" sz="1800" dirty="0" smtClean="0"/>
              <a:t> (και όχι απόλυτη) </a:t>
            </a:r>
            <a:r>
              <a:rPr lang="el-GR" sz="1800" dirty="0" smtClean="0">
                <a:solidFill>
                  <a:srgbClr val="0070C0"/>
                </a:solidFill>
              </a:rPr>
              <a:t>εκλεκτικότητα των αναστολέων </a:t>
            </a:r>
            <a:r>
              <a:rPr lang="el-GR" sz="1800" dirty="0" err="1" smtClean="0"/>
              <a:t>κινασών</a:t>
            </a:r>
            <a:r>
              <a:rPr lang="el-GR" sz="1800" dirty="0" smtClean="0"/>
              <a:t> αποτελεί </a:t>
            </a:r>
            <a:r>
              <a:rPr lang="el-GR" sz="1800" b="1" i="1" dirty="0" smtClean="0"/>
              <a:t>μειονέκτημα</a:t>
            </a:r>
            <a:r>
              <a:rPr lang="el-GR" sz="1800" dirty="0" smtClean="0"/>
              <a:t> (ανεπιθύμητες ενέργειες, ευπάθεια σε λοιμώξεις) αλλά και </a:t>
            </a:r>
            <a:r>
              <a:rPr lang="el-GR" sz="1800" b="1" i="1" dirty="0" smtClean="0"/>
              <a:t>πλεονέκτημα</a:t>
            </a:r>
            <a:r>
              <a:rPr lang="el-GR" sz="1800" dirty="0" smtClean="0"/>
              <a:t> (ενισχυμένη </a:t>
            </a:r>
            <a:r>
              <a:rPr lang="el-GR" sz="1800" dirty="0" err="1" smtClean="0"/>
              <a:t>ανοσοκατασταλτική</a:t>
            </a:r>
            <a:r>
              <a:rPr lang="el-GR" sz="1800" dirty="0" smtClean="0"/>
              <a:t> δράση)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l-GR" sz="1800" dirty="0" smtClean="0"/>
              <a:t>Ερωτηματικό παραμένει η δράση των αναστολέων </a:t>
            </a:r>
            <a:r>
              <a:rPr lang="el-GR" sz="1800" dirty="0" err="1" smtClean="0"/>
              <a:t>κινασών</a:t>
            </a:r>
            <a:r>
              <a:rPr lang="el-GR" sz="1800" dirty="0" smtClean="0"/>
              <a:t> στην </a:t>
            </a:r>
            <a:r>
              <a:rPr lang="el-GR" sz="1800" dirty="0" smtClean="0">
                <a:solidFill>
                  <a:srgbClr val="0070C0"/>
                </a:solidFill>
              </a:rPr>
              <a:t>άμυνα έναντι καρκίνου </a:t>
            </a:r>
            <a:r>
              <a:rPr lang="el-GR" sz="1800" dirty="0" smtClean="0"/>
              <a:t>και τον μακροπρόθεσμο κίνδυνο καρκινογένεσης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l-GR" sz="1800" dirty="0" smtClean="0"/>
              <a:t>Ο σχεδιασμός </a:t>
            </a:r>
            <a:r>
              <a:rPr lang="el-GR" sz="1800" dirty="0" smtClean="0">
                <a:solidFill>
                  <a:srgbClr val="0070C0"/>
                </a:solidFill>
              </a:rPr>
              <a:t>εκλεκτικών αναστολέων </a:t>
            </a:r>
            <a:r>
              <a:rPr lang="el-GR" sz="1800" dirty="0" smtClean="0"/>
              <a:t>αποσκοπεί στη βελτίωση του προφίλ αποτελεσματικότητας/ασφάλειας, ωστόσο αυτό δεν μπορεί να προβλεφθεί με ασφάλεια από τις </a:t>
            </a:r>
            <a:r>
              <a:rPr lang="el-GR" sz="1800" dirty="0" err="1" smtClean="0"/>
              <a:t>φαρμακοκινητικές</a:t>
            </a:r>
            <a:r>
              <a:rPr lang="el-GR" sz="1800" dirty="0" smtClean="0"/>
              <a:t> ιδιότητες</a:t>
            </a:r>
            <a:r>
              <a:rPr lang="en-US" sz="1800" dirty="0" smtClean="0"/>
              <a:t>. </a:t>
            </a:r>
            <a:r>
              <a:rPr lang="el-GR" sz="1800" dirty="0" smtClean="0"/>
              <a:t> 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l-GR" sz="1800" dirty="0" smtClean="0"/>
              <a:t>Ενδιαφέρον παρουσιάζουν προσεγγίσεις που στοχεύουν σε ταυτόχρονη αναστολή διαφορετικών κατηγοριών </a:t>
            </a:r>
            <a:r>
              <a:rPr lang="el-GR" sz="1800" dirty="0" err="1" smtClean="0"/>
              <a:t>κινασών</a:t>
            </a:r>
            <a:r>
              <a:rPr lang="el-GR" sz="1800" dirty="0" smtClean="0"/>
              <a:t> ή συνδυασμών με </a:t>
            </a:r>
            <a:r>
              <a:rPr lang="el-GR" sz="1800" dirty="0" err="1" smtClean="0"/>
              <a:t>ανοσοκατασταλτικά</a:t>
            </a:r>
            <a:r>
              <a:rPr lang="el-GR" sz="1800" dirty="0" smtClean="0"/>
              <a:t> φάρμακα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2883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+mn-lt"/>
              </a:rPr>
              <a:t>Jak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/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Syk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/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Tyk</a:t>
            </a:r>
            <a:r>
              <a:rPr lang="en-US" sz="3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+mn-lt"/>
              </a:rPr>
              <a:t>inhibitors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2715904" y="2429302"/>
            <a:ext cx="414754" cy="259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1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17764"/>
          </a:xfrm>
        </p:spPr>
        <p:txBody>
          <a:bodyPr>
            <a:normAutofit/>
          </a:bodyPr>
          <a:lstStyle/>
          <a:p>
            <a:pPr algn="ctr"/>
            <a:r>
              <a:rPr lang="en-US" sz="2600" dirty="0" smtClean="0">
                <a:solidFill>
                  <a:srgbClr val="C00000"/>
                </a:solidFill>
                <a:latin typeface="+mn-lt"/>
              </a:rPr>
              <a:t>Janus kinases (</a:t>
            </a:r>
            <a:r>
              <a:rPr lang="en-US" sz="2600" b="1" dirty="0" smtClean="0">
                <a:solidFill>
                  <a:srgbClr val="C00000"/>
                </a:solidFill>
                <a:latin typeface="+mn-lt"/>
              </a:rPr>
              <a:t>JAKs</a:t>
            </a:r>
            <a:r>
              <a:rPr lang="mr-IN" sz="2600" dirty="0" smtClean="0">
                <a:solidFill>
                  <a:srgbClr val="C00000"/>
                </a:solidFill>
                <a:latin typeface="+mn-lt"/>
              </a:rPr>
              <a:t>…</a:t>
            </a:r>
            <a:r>
              <a:rPr lang="en-US" sz="2600" dirty="0" smtClean="0">
                <a:solidFill>
                  <a:srgbClr val="C00000"/>
                </a:solidFill>
                <a:latin typeface="+mn-lt"/>
              </a:rPr>
              <a:t>or “Just Another Kinase”)</a:t>
            </a:r>
            <a:endParaRPr lang="en-US" sz="2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3" y="1514522"/>
            <a:ext cx="5652000" cy="4312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1723" y="1610436"/>
            <a:ext cx="3293096" cy="3708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marL="188913" indent="-188913">
              <a:spcBef>
                <a:spcPts val="600"/>
              </a:spcBef>
              <a:spcAft>
                <a:spcPts val="1200"/>
              </a:spcAft>
              <a:buFont typeface="Wingdings" charset="2"/>
              <a:buChar char="ü"/>
            </a:pPr>
            <a:r>
              <a:rPr lang="el-GR" sz="1600" b="1" dirty="0" err="1" smtClean="0"/>
              <a:t>Μεταγωγείς</a:t>
            </a:r>
            <a:r>
              <a:rPr lang="el-GR" sz="1600" b="1" dirty="0" smtClean="0"/>
              <a:t> σημάτων από </a:t>
            </a:r>
            <a:r>
              <a:rPr lang="el-GR" sz="1600" b="1" dirty="0" err="1" smtClean="0"/>
              <a:t>κυτταρο-κίνες</a:t>
            </a:r>
            <a:r>
              <a:rPr lang="el-GR" sz="1600" b="1" dirty="0" smtClean="0"/>
              <a:t> και αυξητικούς παράγοντες</a:t>
            </a:r>
          </a:p>
          <a:p>
            <a:pPr marL="188913" indent="-188913">
              <a:spcBef>
                <a:spcPts val="600"/>
              </a:spcBef>
              <a:spcAft>
                <a:spcPts val="1200"/>
              </a:spcAft>
              <a:buFont typeface="Wingdings" charset="2"/>
              <a:buChar char="ü"/>
            </a:pPr>
            <a:r>
              <a:rPr lang="el-GR" sz="1600" b="1" dirty="0" smtClean="0"/>
              <a:t>4 διαφορετικοί </a:t>
            </a:r>
            <a:r>
              <a:rPr lang="en-US" sz="1600" b="1" dirty="0" smtClean="0"/>
              <a:t>JAKs </a:t>
            </a:r>
            <a:r>
              <a:rPr lang="el-GR" sz="1600" b="1" dirty="0" smtClean="0"/>
              <a:t> </a:t>
            </a:r>
            <a:r>
              <a:rPr lang="en-US" sz="1600" dirty="0" smtClean="0"/>
              <a:t>(JAK1</a:t>
            </a:r>
            <a:r>
              <a:rPr lang="mr-IN" sz="1600" dirty="0" smtClean="0"/>
              <a:t>–</a:t>
            </a:r>
            <a:r>
              <a:rPr lang="en-US" sz="1600" dirty="0" smtClean="0"/>
              <a:t>3, TYK2)</a:t>
            </a:r>
          </a:p>
          <a:p>
            <a:pPr marL="188913" indent="-188913">
              <a:spcBef>
                <a:spcPts val="600"/>
              </a:spcBef>
              <a:spcAft>
                <a:spcPts val="1200"/>
              </a:spcAft>
              <a:buFont typeface="Wingdings" charset="2"/>
              <a:buChar char="ü"/>
            </a:pPr>
            <a:r>
              <a:rPr lang="en-US" sz="1600" dirty="0" smtClean="0"/>
              <a:t>JAK1/2: </a:t>
            </a:r>
            <a:r>
              <a:rPr lang="el-GR" sz="1600" dirty="0" smtClean="0"/>
              <a:t>καθολική έκφραση</a:t>
            </a:r>
          </a:p>
          <a:p>
            <a:pPr marL="188913" indent="-188913">
              <a:spcBef>
                <a:spcPts val="600"/>
              </a:spcBef>
              <a:spcAft>
                <a:spcPts val="1200"/>
              </a:spcAft>
              <a:buFont typeface="Wingdings" charset="2"/>
              <a:buChar char="ü"/>
            </a:pPr>
            <a:r>
              <a:rPr lang="en-US" sz="1600" b="1" dirty="0" smtClean="0">
                <a:solidFill>
                  <a:srgbClr val="002060"/>
                </a:solidFill>
              </a:rPr>
              <a:t>JAK3: </a:t>
            </a:r>
            <a:r>
              <a:rPr lang="el-GR" sz="1600" dirty="0" smtClean="0"/>
              <a:t>αιμοποιητικά, </a:t>
            </a:r>
            <a:r>
              <a:rPr lang="el-GR" sz="1600" dirty="0" err="1" smtClean="0"/>
              <a:t>μυελοειδή</a:t>
            </a:r>
            <a:r>
              <a:rPr lang="el-GR" sz="1600" dirty="0" smtClean="0"/>
              <a:t>, λεμφοειδή κύτταρα</a:t>
            </a:r>
          </a:p>
          <a:p>
            <a:pPr marL="188913" indent="-188913">
              <a:spcBef>
                <a:spcPts val="600"/>
              </a:spcBef>
              <a:spcAft>
                <a:spcPts val="1200"/>
              </a:spcAft>
              <a:buFont typeface="Wingdings" charset="2"/>
              <a:buChar char="ü"/>
            </a:pPr>
            <a:r>
              <a:rPr lang="el-GR" sz="1600" dirty="0" smtClean="0"/>
              <a:t>Δρουν ως </a:t>
            </a:r>
            <a:r>
              <a:rPr lang="el-GR" sz="1600" dirty="0" err="1" smtClean="0"/>
              <a:t>τυροσινο-κινάσες</a:t>
            </a:r>
            <a:endParaRPr lang="el-GR" sz="1600" dirty="0" smtClean="0"/>
          </a:p>
          <a:p>
            <a:pPr marL="188913" indent="-188913">
              <a:spcBef>
                <a:spcPts val="600"/>
              </a:spcBef>
              <a:spcAft>
                <a:spcPts val="1200"/>
              </a:spcAft>
              <a:buFont typeface="Wingdings" charset="2"/>
              <a:buChar char="ü"/>
            </a:pPr>
            <a:r>
              <a:rPr lang="el-GR" sz="1600" dirty="0" smtClean="0"/>
              <a:t>Σχηματίζουν </a:t>
            </a:r>
            <a:r>
              <a:rPr lang="el-GR" sz="1600" b="1" dirty="0" smtClean="0"/>
              <a:t>διμερή </a:t>
            </a:r>
            <a:r>
              <a:rPr lang="el-GR" sz="1600" dirty="0" smtClean="0"/>
              <a:t>και κατόπιν </a:t>
            </a:r>
            <a:r>
              <a:rPr lang="el-GR" sz="1600" b="1" dirty="0" smtClean="0"/>
              <a:t>ενεργοποιούν τις πρωτεΐνες </a:t>
            </a:r>
            <a:r>
              <a:rPr lang="en-US" sz="1600" b="1" dirty="0" smtClean="0"/>
              <a:t>STAT </a:t>
            </a:r>
            <a:r>
              <a:rPr lang="el-GR" sz="1600" b="1" dirty="0" smtClean="0"/>
              <a:t> </a:t>
            </a:r>
            <a:r>
              <a:rPr lang="en-US" sz="1600" dirty="0" smtClean="0"/>
              <a:t>(STAT1</a:t>
            </a:r>
            <a:r>
              <a:rPr lang="mr-IN" sz="1600" dirty="0" smtClean="0"/>
              <a:t>–</a:t>
            </a:r>
            <a:r>
              <a:rPr lang="en-US" sz="1600" dirty="0" smtClean="0"/>
              <a:t>4, 5A, 5B, 6)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18363" y="6318913"/>
            <a:ext cx="8296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latin typeface="Arial" charset="0"/>
                <a:ea typeface="Arial" charset="0"/>
                <a:cs typeface="Arial" charset="0"/>
              </a:rPr>
              <a:t>Roskoski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 R Jr. </a:t>
            </a:r>
            <a:r>
              <a:rPr lang="it-IT" sz="1050" i="1" dirty="0" err="1" smtClean="0">
                <a:latin typeface="Arial" charset="0"/>
                <a:ea typeface="Arial" charset="0"/>
                <a:cs typeface="Arial" charset="0"/>
              </a:rPr>
              <a:t>Pharmacol</a:t>
            </a:r>
            <a:r>
              <a:rPr lang="it-IT" sz="1050" i="1" dirty="0" smtClean="0">
                <a:latin typeface="Arial" charset="0"/>
                <a:ea typeface="Arial" charset="0"/>
                <a:cs typeface="Arial" charset="0"/>
              </a:rPr>
              <a:t> Res</a:t>
            </a:r>
            <a:r>
              <a:rPr lang="it-IT" sz="1050" dirty="0" smtClean="0">
                <a:latin typeface="Arial" charset="0"/>
                <a:ea typeface="Arial" charset="0"/>
                <a:cs typeface="Arial" charset="0"/>
              </a:rPr>
              <a:t>. 2016; 111:784-803; </a:t>
            </a:r>
            <a:r>
              <a:rPr lang="it-IT" sz="1050" dirty="0" err="1" smtClean="0">
                <a:latin typeface="Arial" charset="0"/>
                <a:ea typeface="Arial" charset="0"/>
                <a:cs typeface="Arial" charset="0"/>
              </a:rPr>
              <a:t>O’Shea</a:t>
            </a:r>
            <a:r>
              <a:rPr lang="it-IT" sz="1050" dirty="0" smtClean="0">
                <a:latin typeface="Arial" charset="0"/>
                <a:ea typeface="Arial" charset="0"/>
                <a:cs typeface="Arial" charset="0"/>
              </a:rPr>
              <a:t> JJ, et al. </a:t>
            </a:r>
            <a:r>
              <a:rPr lang="it-IT" sz="1050" i="1" dirty="0" err="1" smtClean="0">
                <a:latin typeface="Arial" charset="0"/>
                <a:ea typeface="Arial" charset="0"/>
                <a:cs typeface="Arial" charset="0"/>
              </a:rPr>
              <a:t>Annu</a:t>
            </a:r>
            <a:r>
              <a:rPr lang="it-IT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50" i="1" dirty="0" err="1" smtClean="0">
                <a:latin typeface="Arial" charset="0"/>
                <a:ea typeface="Arial" charset="0"/>
                <a:cs typeface="Arial" charset="0"/>
              </a:rPr>
              <a:t>Rev</a:t>
            </a:r>
            <a:r>
              <a:rPr lang="it-IT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50" i="1" dirty="0" err="1" smtClean="0">
                <a:latin typeface="Arial" charset="0"/>
                <a:ea typeface="Arial" charset="0"/>
                <a:cs typeface="Arial" charset="0"/>
              </a:rPr>
              <a:t>Med</a:t>
            </a:r>
            <a:r>
              <a:rPr lang="it-IT" sz="1050" dirty="0" smtClean="0">
                <a:latin typeface="Arial" charset="0"/>
                <a:ea typeface="Arial" charset="0"/>
                <a:cs typeface="Arial" charset="0"/>
              </a:rPr>
              <a:t>. 2015; 66:311-28</a:t>
            </a:r>
            <a:r>
              <a:rPr lang="el-GR" sz="1050" dirty="0" smtClean="0">
                <a:latin typeface="Arial" charset="0"/>
                <a:ea typeface="Arial" charset="0"/>
                <a:cs typeface="Arial" charset="0"/>
              </a:rPr>
              <a:t>; </a:t>
            </a:r>
            <a:r>
              <a:rPr lang="en-US" sz="1050" dirty="0" err="1" smtClean="0">
                <a:latin typeface="Arial" charset="0"/>
                <a:ea typeface="Arial" charset="0"/>
                <a:cs typeface="Arial" charset="0"/>
              </a:rPr>
              <a:t>Gurniak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 CB, et al. </a:t>
            </a:r>
            <a:r>
              <a:rPr lang="mr-IN" sz="1050" i="1" dirty="0" smtClean="0">
                <a:latin typeface="Arial" charset="0"/>
                <a:ea typeface="Arial" charset="0"/>
                <a:cs typeface="Arial" charset="0"/>
              </a:rPr>
              <a:t>Blood</a:t>
            </a:r>
            <a:r>
              <a:rPr lang="mr-IN" sz="1050" dirty="0" smtClean="0">
                <a:latin typeface="Arial" charset="0"/>
                <a:ea typeface="Arial" charset="0"/>
                <a:cs typeface="Arial" charset="0"/>
              </a:rPr>
              <a:t>. 1996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; </a:t>
            </a:r>
            <a:r>
              <a:rPr lang="mr-IN" sz="1050" dirty="0" smtClean="0">
                <a:latin typeface="Arial" charset="0"/>
                <a:ea typeface="Arial" charset="0"/>
                <a:cs typeface="Arial" charset="0"/>
              </a:rPr>
              <a:t>87: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1050" dirty="0" smtClean="0">
                <a:latin typeface="Arial" charset="0"/>
                <a:ea typeface="Arial" charset="0"/>
                <a:cs typeface="Arial" charset="0"/>
              </a:rPr>
              <a:t>3151-60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5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5943"/>
            <a:ext cx="7886700" cy="91776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l-GR" sz="2400" dirty="0" smtClean="0">
                <a:solidFill>
                  <a:srgbClr val="C00000"/>
                </a:solidFill>
                <a:latin typeface="+mn-lt"/>
              </a:rPr>
              <a:t>Διαφορετικές </a:t>
            </a:r>
            <a:r>
              <a:rPr lang="el-GR" sz="2400" dirty="0" err="1" smtClean="0">
                <a:solidFill>
                  <a:srgbClr val="C00000"/>
                </a:solidFill>
                <a:latin typeface="+mn-lt"/>
              </a:rPr>
              <a:t>κυτταροκίνες</a:t>
            </a:r>
            <a:r>
              <a:rPr lang="el-GR" sz="2400" dirty="0" smtClean="0">
                <a:solidFill>
                  <a:srgbClr val="C00000"/>
                </a:solidFill>
                <a:latin typeface="+mn-lt"/>
              </a:rPr>
              <a:t> σηματοδοτούν μέσω διαφορετικών </a:t>
            </a:r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JAK/STAT </a:t>
            </a:r>
            <a:r>
              <a:rPr lang="el-GR" sz="2400" dirty="0" smtClean="0">
                <a:solidFill>
                  <a:srgbClr val="C00000"/>
                </a:solidFill>
                <a:latin typeface="+mn-lt"/>
              </a:rPr>
              <a:t>μορίων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041" y="6455392"/>
            <a:ext cx="80149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err="1" smtClean="0">
                <a:latin typeface="Arial" charset="0"/>
                <a:ea typeface="Arial" charset="0"/>
                <a:cs typeface="Arial" charset="0"/>
              </a:rPr>
              <a:t>O’Shea</a:t>
            </a:r>
            <a:r>
              <a:rPr lang="it-IT" sz="1050" dirty="0" smtClean="0">
                <a:latin typeface="Arial" charset="0"/>
                <a:ea typeface="Arial" charset="0"/>
                <a:cs typeface="Arial" charset="0"/>
              </a:rPr>
              <a:t> JJ, et al. </a:t>
            </a:r>
            <a:r>
              <a:rPr lang="it-IT" sz="1050" i="1" dirty="0" err="1" smtClean="0">
                <a:latin typeface="Arial" charset="0"/>
                <a:ea typeface="Arial" charset="0"/>
                <a:cs typeface="Arial" charset="0"/>
              </a:rPr>
              <a:t>Annu</a:t>
            </a:r>
            <a:r>
              <a:rPr lang="it-IT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50" i="1" dirty="0" err="1" smtClean="0">
                <a:latin typeface="Arial" charset="0"/>
                <a:ea typeface="Arial" charset="0"/>
                <a:cs typeface="Arial" charset="0"/>
              </a:rPr>
              <a:t>Rev</a:t>
            </a:r>
            <a:r>
              <a:rPr lang="it-IT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50" i="1" dirty="0" err="1" smtClean="0">
                <a:latin typeface="Arial" charset="0"/>
                <a:ea typeface="Arial" charset="0"/>
                <a:cs typeface="Arial" charset="0"/>
              </a:rPr>
              <a:t>Med</a:t>
            </a:r>
            <a:r>
              <a:rPr lang="it-IT" sz="1050" dirty="0" smtClean="0">
                <a:latin typeface="Arial" charset="0"/>
                <a:ea typeface="Arial" charset="0"/>
                <a:cs typeface="Arial" charset="0"/>
              </a:rPr>
              <a:t>. 2015; 66:311-28</a:t>
            </a:r>
            <a:r>
              <a:rPr lang="el-GR" sz="1050" dirty="0" smtClean="0">
                <a:latin typeface="Arial" charset="0"/>
                <a:ea typeface="Arial" charset="0"/>
                <a:cs typeface="Arial" charset="0"/>
              </a:rPr>
              <a:t>; </a:t>
            </a:r>
            <a:r>
              <a:rPr lang="de-DE" sz="1050" i="1" dirty="0" smtClean="0">
                <a:latin typeface="Arial" charset="0"/>
                <a:ea typeface="Arial" charset="0"/>
                <a:cs typeface="Arial" charset="0"/>
              </a:rPr>
              <a:t>Ann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50" i="1" dirty="0" smtClean="0">
                <a:latin typeface="Arial" charset="0"/>
                <a:ea typeface="Arial" charset="0"/>
                <a:cs typeface="Arial" charset="0"/>
              </a:rPr>
              <a:t> Dis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. 2013; 72 </a:t>
            </a:r>
            <a:r>
              <a:rPr lang="de-DE" sz="1050" dirty="0" err="1" smtClean="0">
                <a:latin typeface="Arial" charset="0"/>
                <a:ea typeface="Arial" charset="0"/>
                <a:cs typeface="Arial" charset="0"/>
              </a:rPr>
              <a:t>Suppl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 2: ii111-5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84479" y="-1336678"/>
            <a:ext cx="3175041" cy="85877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376" y="4735775"/>
            <a:ext cx="8415487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l-GR" sz="1700" dirty="0" smtClean="0"/>
              <a:t>Οι </a:t>
            </a:r>
            <a:r>
              <a:rPr lang="en-US" sz="1700" dirty="0" smtClean="0"/>
              <a:t>STATs </a:t>
            </a:r>
            <a:r>
              <a:rPr lang="el-GR" sz="1700" dirty="0" smtClean="0"/>
              <a:t>ρυθμίζουν την έκφραση </a:t>
            </a:r>
            <a:r>
              <a:rPr lang="el-GR" sz="1700" i="1" dirty="0" smtClean="0"/>
              <a:t>δεκάδων χιλιάδων </a:t>
            </a:r>
            <a:r>
              <a:rPr lang="el-GR" sz="1700" dirty="0" smtClean="0"/>
              <a:t>γονιδίων (δράσεις σε ανοσοποιητικό, αιμοποιητικό, </a:t>
            </a:r>
            <a:r>
              <a:rPr lang="el-GR" sz="1700" dirty="0" err="1" smtClean="0"/>
              <a:t>νευρο</a:t>
            </a:r>
            <a:r>
              <a:rPr lang="el-GR" sz="1700" dirty="0" smtClean="0"/>
              <a:t>-αναπτυξιακές, μεταβολισμό)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l-GR" sz="1700" dirty="0" smtClean="0"/>
              <a:t>Η σχετική ειδικότητα ερμηνεύει (εν μέρει) το αποτέλεσμα διαφορετικών αναστολέων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l-GR" sz="1700" dirty="0" smtClean="0"/>
              <a:t>Οι υποδοχείς </a:t>
            </a:r>
            <a:r>
              <a:rPr lang="el-GR" sz="1700" dirty="0" err="1" smtClean="0"/>
              <a:t>κυτταροκινών</a:t>
            </a:r>
            <a:r>
              <a:rPr lang="el-GR" sz="1700" dirty="0" smtClean="0"/>
              <a:t> όπως </a:t>
            </a:r>
            <a:r>
              <a:rPr lang="en-US" sz="1700" b="1" dirty="0" smtClean="0">
                <a:solidFill>
                  <a:srgbClr val="0070C0"/>
                </a:solidFill>
              </a:rPr>
              <a:t>TNF, IL-1, IL-17 </a:t>
            </a:r>
            <a:r>
              <a:rPr lang="el-GR" sz="1700" u="sng" dirty="0" smtClean="0"/>
              <a:t>δεν σηματοδοτούν μέσω </a:t>
            </a:r>
            <a:r>
              <a:rPr lang="en-US" sz="1700" u="sng" dirty="0" smtClean="0"/>
              <a:t>JAKs</a:t>
            </a:r>
            <a:endParaRPr lang="en-US" sz="1700" u="sng" dirty="0"/>
          </a:p>
        </p:txBody>
      </p:sp>
    </p:spTree>
    <p:extLst>
      <p:ext uri="{BB962C8B-B14F-4D97-AF65-F5344CB8AC3E}">
        <p14:creationId xmlns:p14="http://schemas.microsoft.com/office/powerpoint/2010/main" val="61115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1" y="1930874"/>
            <a:ext cx="375285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46" y="4405960"/>
            <a:ext cx="24765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261" y="1746724"/>
            <a:ext cx="4572000" cy="246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173" y="4412310"/>
            <a:ext cx="22860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3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45059"/>
          </a:xfrm>
        </p:spPr>
        <p:txBody>
          <a:bodyPr>
            <a:normAutofit/>
          </a:bodyPr>
          <a:lstStyle/>
          <a:p>
            <a:pPr algn="ctr"/>
            <a:r>
              <a:rPr lang="el-GR" sz="2200" b="1" dirty="0" err="1" smtClean="0">
                <a:solidFill>
                  <a:srgbClr val="C00000"/>
                </a:solidFill>
                <a:latin typeface="+mn-lt"/>
              </a:rPr>
              <a:t>Κυτταροκίνες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JAK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STATs 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και παθογένεια ρευματικών νοσημάτων: γενετικά δεδομένα</a:t>
            </a:r>
            <a:endParaRPr lang="en-US" sz="2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11" y="1310185"/>
            <a:ext cx="6898578" cy="4458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6391925"/>
            <a:ext cx="47494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O’Shea JJ, et al. </a:t>
            </a:r>
            <a:r>
              <a:rPr lang="en-US" sz="1050" i="1" dirty="0" smtClean="0">
                <a:latin typeface="Arial" charset="0"/>
                <a:ea typeface="Arial" charset="0"/>
                <a:cs typeface="Arial" charset="0"/>
              </a:rPr>
              <a:t>Immunity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. 2012; 36: 542-50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5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15" y="497859"/>
            <a:ext cx="8675370" cy="945059"/>
          </a:xfrm>
        </p:spPr>
        <p:txBody>
          <a:bodyPr>
            <a:normAutofit/>
          </a:bodyPr>
          <a:lstStyle/>
          <a:p>
            <a:pPr algn="ctr"/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Σκεπτικό (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rationale) 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για τη φαρμακευτική στόχευση των 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JAK </a:t>
            </a:r>
            <a:r>
              <a:rPr lang="el-GR" sz="2200" b="1" dirty="0" err="1" smtClean="0">
                <a:solidFill>
                  <a:srgbClr val="C00000"/>
                </a:solidFill>
                <a:latin typeface="+mn-lt"/>
              </a:rPr>
              <a:t>κινασών</a:t>
            </a:r>
            <a:endParaRPr lang="en-US" sz="2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650" y="6391925"/>
            <a:ext cx="68192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latin typeface="Arial" charset="0"/>
                <a:ea typeface="Arial" charset="0"/>
                <a:cs typeface="Arial" charset="0"/>
              </a:rPr>
              <a:t>Kontzias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 A, et al. </a:t>
            </a:r>
            <a:r>
              <a:rPr lang="it-IT" sz="1050" i="1" dirty="0" err="1" smtClean="0">
                <a:latin typeface="Arial" charset="0"/>
                <a:ea typeface="Arial" charset="0"/>
                <a:cs typeface="Arial" charset="0"/>
              </a:rPr>
              <a:t>Curr</a:t>
            </a:r>
            <a:r>
              <a:rPr lang="it-IT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50" i="1" dirty="0" err="1" smtClean="0">
                <a:latin typeface="Arial" charset="0"/>
                <a:ea typeface="Arial" charset="0"/>
                <a:cs typeface="Arial" charset="0"/>
              </a:rPr>
              <a:t>Opin</a:t>
            </a:r>
            <a:r>
              <a:rPr lang="it-IT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50" i="1" dirty="0" err="1" smtClean="0">
                <a:latin typeface="Arial" charset="0"/>
                <a:ea typeface="Arial" charset="0"/>
                <a:cs typeface="Arial" charset="0"/>
              </a:rPr>
              <a:t>Pharmacol</a:t>
            </a:r>
            <a:r>
              <a:rPr lang="it-IT" sz="1050" dirty="0" smtClean="0">
                <a:latin typeface="Arial" charset="0"/>
                <a:ea typeface="Arial" charset="0"/>
                <a:cs typeface="Arial" charset="0"/>
              </a:rPr>
              <a:t>. 2012; 12: 464-70; 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O’Shea JJ, et al. </a:t>
            </a:r>
            <a:r>
              <a:rPr lang="en-US" sz="1050" i="1" dirty="0" smtClean="0">
                <a:latin typeface="Arial" charset="0"/>
                <a:ea typeface="Arial" charset="0"/>
                <a:cs typeface="Arial" charset="0"/>
              </a:rPr>
              <a:t>Immunity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. 2012; 36: 542-50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36" y="1736009"/>
            <a:ext cx="7751599" cy="32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9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36128"/>
          </a:xfrm>
        </p:spPr>
        <p:txBody>
          <a:bodyPr>
            <a:norm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1</a:t>
            </a:r>
            <a:r>
              <a:rPr lang="el-GR" sz="2400" b="1" baseline="30000" dirty="0" smtClean="0">
                <a:solidFill>
                  <a:srgbClr val="C00000"/>
                </a:solidFill>
                <a:latin typeface="+mn-lt"/>
              </a:rPr>
              <a:t>η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 γενιά εκλεκτικών αναστολέων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JAK</a:t>
            </a:r>
            <a:r>
              <a:rPr lang="el-GR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και θεραπευτική χρήση σε ρευματικά νοσήματα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43" y="3025738"/>
            <a:ext cx="2593567" cy="1877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43" y="2086474"/>
            <a:ext cx="23400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/>
              <a:t>tofacitinib</a:t>
            </a:r>
            <a:r>
              <a:rPr lang="en-US" sz="1600" b="1" dirty="0" smtClean="0"/>
              <a:t> (CP-690,550)</a:t>
            </a:r>
          </a:p>
          <a:p>
            <a:pPr algn="ctr">
              <a:lnSpc>
                <a:spcPct val="150000"/>
              </a:lnSpc>
            </a:pPr>
            <a:r>
              <a:rPr lang="en-US" sz="1600" b="1" dirty="0" smtClean="0"/>
              <a:t>JAK3/1</a:t>
            </a:r>
            <a:r>
              <a:rPr lang="en-US" sz="1600" dirty="0" smtClean="0"/>
              <a:t> &gt; JAK2 &gt;&gt;&gt; TYK2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4717" y="6322585"/>
            <a:ext cx="87209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Thomas S, et al. </a:t>
            </a:r>
            <a:r>
              <a:rPr lang="en-US" sz="1050" i="1" dirty="0" err="1" smtClean="0">
                <a:latin typeface="Arial" charset="0"/>
                <a:ea typeface="Arial" charset="0"/>
                <a:cs typeface="Arial" charset="0"/>
              </a:rPr>
              <a:t>PLoS</a:t>
            </a:r>
            <a:r>
              <a:rPr lang="en-US" sz="1050" i="1" dirty="0" smtClean="0">
                <a:latin typeface="Arial" charset="0"/>
                <a:ea typeface="Arial" charset="0"/>
                <a:cs typeface="Arial" charset="0"/>
              </a:rPr>
              <a:t> One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. 2015; 10: e0130078; Tanaka Y, et al.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Mod</a:t>
            </a:r>
            <a:r>
              <a:rPr lang="de-DE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Rheumatol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. 2013; 23: 415-24; Walker JG, et al. </a:t>
            </a:r>
            <a:r>
              <a:rPr lang="de-DE" sz="1050" i="1" dirty="0" smtClean="0">
                <a:latin typeface="Arial" charset="0"/>
                <a:ea typeface="Arial" charset="0"/>
                <a:cs typeface="Arial" charset="0"/>
              </a:rPr>
              <a:t>Ann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50" i="1" dirty="0" smtClean="0">
                <a:latin typeface="Arial" charset="0"/>
                <a:ea typeface="Arial" charset="0"/>
                <a:cs typeface="Arial" charset="0"/>
              </a:rPr>
              <a:t> Dis. 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2006; 65:149–156</a:t>
            </a:r>
            <a:r>
              <a:rPr lang="el-GR" sz="1050" dirty="0" smtClean="0">
                <a:latin typeface="Arial" charset="0"/>
                <a:ea typeface="Arial" charset="0"/>
                <a:cs typeface="Arial" charset="0"/>
              </a:rPr>
              <a:t>; </a:t>
            </a:r>
            <a:r>
              <a:rPr lang="en-US" sz="1050" dirty="0" err="1" smtClean="0">
                <a:latin typeface="Arial" charset="0"/>
                <a:ea typeface="Arial" charset="0"/>
                <a:cs typeface="Arial" charset="0"/>
              </a:rPr>
              <a:t>Ivashkiv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 LB, et al. </a:t>
            </a:r>
            <a:r>
              <a:rPr lang="de-DE" sz="1050" i="1" dirty="0" smtClean="0">
                <a:latin typeface="Arial" charset="0"/>
                <a:ea typeface="Arial" charset="0"/>
                <a:cs typeface="Arial" charset="0"/>
              </a:rPr>
              <a:t>Arthritis </a:t>
            </a:r>
            <a:r>
              <a:rPr lang="de-DE" sz="1050" i="1" dirty="0" err="1" smtClean="0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. 2003; 48: 2092-6; </a:t>
            </a:r>
            <a:r>
              <a:rPr lang="de-DE" sz="1050" dirty="0" err="1" smtClean="0">
                <a:latin typeface="Arial" charset="0"/>
                <a:ea typeface="Arial" charset="0"/>
                <a:cs typeface="Arial" charset="0"/>
              </a:rPr>
              <a:t>IsomaKi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 P, et al. </a:t>
            </a:r>
            <a:r>
              <a:rPr lang="hu-HU" sz="1050" i="1" dirty="0" err="1" smtClean="0">
                <a:latin typeface="Arial" charset="0"/>
                <a:ea typeface="Arial" charset="0"/>
                <a:cs typeface="Arial" charset="0"/>
              </a:rPr>
              <a:t>Rheumatology</a:t>
            </a:r>
            <a:r>
              <a:rPr lang="hu-HU" sz="1050" dirty="0" smtClean="0">
                <a:latin typeface="Arial" charset="0"/>
                <a:ea typeface="Arial" charset="0"/>
                <a:cs typeface="Arial" charset="0"/>
              </a:rPr>
              <a:t>. 2015; 54:1103-13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550" y="2086474"/>
            <a:ext cx="4368800" cy="31877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59005" y="1733266"/>
            <a:ext cx="1788053" cy="35320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smtClean="0">
                <a:latin typeface="Arial" charset="0"/>
                <a:ea typeface="Arial" charset="0"/>
                <a:cs typeface="Arial" charset="0"/>
              </a:rPr>
              <a:t>RA synovium</a:t>
            </a:r>
            <a:endParaRPr lang="en-US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82185" y="3466531"/>
            <a:ext cx="464024" cy="204717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10382" y="3466531"/>
            <a:ext cx="464024" cy="204717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66926" y="5003741"/>
            <a:ext cx="464024" cy="204717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10382" y="5012197"/>
            <a:ext cx="464024" cy="204717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46550" y="5301470"/>
            <a:ext cx="43278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IL-6</a:t>
            </a:r>
            <a:r>
              <a:rPr lang="en-US" sz="150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l-GR" sz="1500" dirty="0" smtClean="0">
                <a:latin typeface="Arial" charset="0"/>
                <a:ea typeface="Arial" charset="0"/>
                <a:cs typeface="Arial" charset="0"/>
              </a:rPr>
              <a:t>↑ </a:t>
            </a: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STAT3 </a:t>
            </a:r>
            <a:r>
              <a:rPr lang="el-GR" sz="1500" dirty="0" smtClean="0">
                <a:latin typeface="Arial" charset="0"/>
                <a:ea typeface="Arial" charset="0"/>
                <a:cs typeface="Arial" charset="0"/>
              </a:rPr>
              <a:t>σε κύτταρα αρθρικού υμένα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8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736</TotalTime>
  <Words>2116</Words>
  <Application>Microsoft Macintosh PowerPoint</Application>
  <PresentationFormat>On-screen Show (4:3)</PresentationFormat>
  <Paragraphs>233</Paragraphs>
  <Slides>28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Mangal</vt:lpstr>
      <vt:lpstr>Wingdings</vt:lpstr>
      <vt:lpstr>Office Theme</vt:lpstr>
      <vt:lpstr>Jak/Syk/Tyk inhibitors</vt:lpstr>
      <vt:lpstr>Περίγραμμα ομιλίας</vt:lpstr>
      <vt:lpstr>Jak/Syk/Tyk inhibitors</vt:lpstr>
      <vt:lpstr>Janus kinases (JAKs…or “Just Another Kinase”)</vt:lpstr>
      <vt:lpstr>Διαφορετικές κυτταροκίνες σηματοδοτούν μέσω διαφορετικών JAK/STAT μορίων</vt:lpstr>
      <vt:lpstr>PowerPoint Presentation</vt:lpstr>
      <vt:lpstr>Κυτταροκίνες, JAK/STATs και παθογένεια ρευματικών νοσημάτων: γενετικά δεδομένα</vt:lpstr>
      <vt:lpstr>Σκεπτικό (rationale) για τη φαρμακευτική στόχευση των JAK κινασών</vt:lpstr>
      <vt:lpstr>1η γενιά εκλεκτικών αναστολέων JAK και θεραπευτική χρήση σε ρευματικά νοσήματα</vt:lpstr>
      <vt:lpstr>Το tofacitininb (JAK3/1 inhibitor) αναστέλλει την ΡΑ κυρίως μέσω δράσης στα Τ-λεμφοκύτταρα (IFNγ, IL17)</vt:lpstr>
      <vt:lpstr>PowerPoint Presentation</vt:lpstr>
      <vt:lpstr>Πλειοτρόπος δράση του tofacitinib στη Ρευματοειδή Αρθρίτιδα  (κυρίως μέσω αναστολής των Τ-κυττάρων)</vt:lpstr>
      <vt:lpstr>Επιπλέον ειδικές και μη-ειδικές δράσεις του tofacitinib</vt:lpstr>
      <vt:lpstr>Επιπλέον ειδικές και μη-ειδικές δράσεις του tofacitinib</vt:lpstr>
      <vt:lpstr>Παρόμοια αποτελεσματικότητα των αναστολέων JAK (JAK3, JAK2) με CYC και MMF σε πειραματικό πρότυπο ΣΕΛ</vt:lpstr>
      <vt:lpstr>Νέας γενιάς, εκλεκτικοί αναστολείς των JAK κινασών</vt:lpstr>
      <vt:lpstr>Νέας γενιάς, εκλεκτικοί αναστολείς των JAK κινασών</vt:lpstr>
      <vt:lpstr>Jak/Syk/Tyk inhibitors</vt:lpstr>
      <vt:lpstr>PowerPoint Presentation</vt:lpstr>
      <vt:lpstr>Γενετικά δεδομένα εμπλέκουν την Tyk2 κινάση στην παθογένεια αυτοάνοσων νοσημάτων</vt:lpstr>
      <vt:lpstr>Jak/Syk/Tyk inhibitors</vt:lpstr>
      <vt:lpstr>Ο ρόλος της Syk kinase στην ενεργοποίηση λεμφοαιμοποιητικών κυττάρων μέσω μεμβρανικών υποδοχέων</vt:lpstr>
      <vt:lpstr>Φαρμακευτικοί αναστολείς της Syk kinase</vt:lpstr>
      <vt:lpstr>Syk kinase στη Ρευματοειδή Αρθρίτιδα</vt:lpstr>
      <vt:lpstr>Syk kinase στο Συστηματικό Ερυθηματώδη Λύκο</vt:lpstr>
      <vt:lpstr>Syk kinase στο Συστηματικό Ερυθηματώδη Λύκο</vt:lpstr>
      <vt:lpstr>Σημαντικός ο ρόλος της Syk kinase στην άμυνα έναντι παθογόνων</vt:lpstr>
      <vt:lpstr>Συμπεράσματα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Jak/Syk/Tyk inhibitors</dc:title>
  <dc:creator>George Bertsias</dc:creator>
  <cp:lastModifiedBy>George Bertsias</cp:lastModifiedBy>
  <cp:revision>124</cp:revision>
  <dcterms:created xsi:type="dcterms:W3CDTF">2016-10-28T08:56:44Z</dcterms:created>
  <dcterms:modified xsi:type="dcterms:W3CDTF">2016-10-29T09:33:21Z</dcterms:modified>
</cp:coreProperties>
</file>