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0" r:id="rId2"/>
  </p:sldMasterIdLst>
  <p:sldIdLst>
    <p:sldId id="256" r:id="rId3"/>
    <p:sldId id="266" r:id="rId4"/>
    <p:sldId id="257" r:id="rId5"/>
    <p:sldId id="262" r:id="rId6"/>
    <p:sldId id="259" r:id="rId7"/>
    <p:sldId id="260" r:id="rId8"/>
    <p:sldId id="258" r:id="rId9"/>
    <p:sldId id="261" r:id="rId10"/>
    <p:sldId id="263" r:id="rId11"/>
    <p:sldId id="264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48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921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2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2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8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4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2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5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3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52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9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5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0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5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91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58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4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23232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23232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82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01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4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20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43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03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9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9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2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9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1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7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8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40747C-CF7E-4749-838A-31FE00CC47BD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C28C93-96FB-4B62-BFB7-9BA33755DD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25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E4F372-E30C-42CC-9943-13280480BA7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27/10/2016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EB9F-DE0F-41FE-9F18-93C5793A5E4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06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Case Presentation 2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Victor Hajiroussos October 2016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0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3" y="609600"/>
            <a:ext cx="10131425" cy="1456267"/>
          </a:xfrm>
        </p:spPr>
        <p:txBody>
          <a:bodyPr/>
          <a:lstStyle/>
          <a:p>
            <a:r>
              <a:rPr lang="en-GB" dirty="0"/>
              <a:t>Bone marrow </a:t>
            </a:r>
            <a:r>
              <a:rPr lang="en-GB" dirty="0" smtClean="0"/>
              <a:t>oedema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81" y="1832975"/>
            <a:ext cx="4555900" cy="2777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 smtClean="0"/>
              <a:t>Primary</a:t>
            </a:r>
          </a:p>
          <a:p>
            <a:pPr marL="0" indent="0">
              <a:buNone/>
            </a:pPr>
            <a:r>
              <a:rPr lang="en-GB" sz="2000" dirty="0" smtClean="0"/>
              <a:t>Transient osteoporosis [pregnancy]       hip, knee, </a:t>
            </a:r>
            <a:r>
              <a:rPr lang="en-GB" sz="2000" dirty="0" err="1" smtClean="0"/>
              <a:t>ankle,foot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Osteonecrosis of unknown aetiology      </a:t>
            </a:r>
            <a:r>
              <a:rPr lang="en-GB" sz="2000" dirty="0" err="1" smtClean="0"/>
              <a:t>hip,knee</a:t>
            </a:r>
            <a:r>
              <a:rPr lang="en-GB" sz="2000" dirty="0" smtClean="0"/>
              <a:t>, ankle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37915" y="1957590"/>
            <a:ext cx="63106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Secondary</a:t>
            </a:r>
          </a:p>
          <a:p>
            <a:r>
              <a:rPr lang="en-GB" sz="2000" dirty="0" smtClean="0"/>
              <a:t>Trauma</a:t>
            </a:r>
            <a:endParaRPr lang="en-GB" sz="2000" dirty="0"/>
          </a:p>
          <a:p>
            <a:r>
              <a:rPr lang="en-GB" sz="2000" dirty="0" smtClean="0"/>
              <a:t>Degenerative </a:t>
            </a:r>
            <a:r>
              <a:rPr lang="en-GB" sz="2000" dirty="0"/>
              <a:t>[OA]</a:t>
            </a:r>
          </a:p>
          <a:p>
            <a:r>
              <a:rPr lang="en-GB" sz="2000" dirty="0" smtClean="0"/>
              <a:t>Inflammatory</a:t>
            </a:r>
            <a:r>
              <a:rPr lang="en-GB" sz="2000" dirty="0"/>
              <a:t>: arthritis, </a:t>
            </a:r>
            <a:r>
              <a:rPr lang="en-GB" sz="2000" dirty="0" err="1"/>
              <a:t>enthesitis</a:t>
            </a:r>
            <a:endParaRPr lang="en-GB" sz="2000" dirty="0"/>
          </a:p>
          <a:p>
            <a:r>
              <a:rPr lang="en-GB" sz="2000" dirty="0" smtClean="0"/>
              <a:t>Complex </a:t>
            </a:r>
            <a:r>
              <a:rPr lang="en-GB" sz="2000" dirty="0"/>
              <a:t>regional pain syndrome</a:t>
            </a:r>
          </a:p>
          <a:p>
            <a:r>
              <a:rPr lang="en-GB" sz="2000" dirty="0" smtClean="0"/>
              <a:t>Infections</a:t>
            </a:r>
            <a:r>
              <a:rPr lang="en-GB" sz="2000" dirty="0"/>
              <a:t>: </a:t>
            </a:r>
            <a:r>
              <a:rPr lang="en-GB" sz="2000" dirty="0" err="1"/>
              <a:t>osteomyelitis,septic</a:t>
            </a:r>
            <a:r>
              <a:rPr lang="en-GB" sz="2000" dirty="0"/>
              <a:t> </a:t>
            </a:r>
            <a:r>
              <a:rPr lang="en-GB" sz="2000" dirty="0" smtClean="0"/>
              <a:t>arthritis</a:t>
            </a:r>
          </a:p>
          <a:p>
            <a:r>
              <a:rPr lang="en-GB" sz="2000" dirty="0" smtClean="0"/>
              <a:t>Ischaemia</a:t>
            </a:r>
            <a:r>
              <a:rPr lang="en-GB" sz="2000" dirty="0"/>
              <a:t>: sickle cell disease, polycythaemia</a:t>
            </a:r>
          </a:p>
          <a:p>
            <a:r>
              <a:rPr lang="en-GB" sz="2000" dirty="0" smtClean="0"/>
              <a:t>Neoplastic</a:t>
            </a:r>
            <a:r>
              <a:rPr lang="en-GB" sz="2000" dirty="0"/>
              <a:t>: primary, </a:t>
            </a:r>
            <a:r>
              <a:rPr lang="en-GB" sz="2000" dirty="0" err="1"/>
              <a:t>metastatic,benign</a:t>
            </a:r>
            <a:r>
              <a:rPr lang="en-GB" sz="2000" dirty="0"/>
              <a:t> [osteoid osteoma]</a:t>
            </a:r>
          </a:p>
          <a:p>
            <a:r>
              <a:rPr lang="en-GB" sz="2000" dirty="0" smtClean="0"/>
              <a:t>Iatrogenic</a:t>
            </a:r>
            <a:r>
              <a:rPr lang="en-GB" sz="2000" dirty="0"/>
              <a:t>: </a:t>
            </a:r>
            <a:r>
              <a:rPr lang="en-GB" sz="2000" dirty="0" err="1"/>
              <a:t>medicatios</a:t>
            </a:r>
            <a:r>
              <a:rPr lang="en-GB" sz="2000" dirty="0"/>
              <a:t> [steroids, </a:t>
            </a:r>
            <a:r>
              <a:rPr lang="en-GB" sz="2000" dirty="0" err="1"/>
              <a:t>calcineurin</a:t>
            </a:r>
            <a:r>
              <a:rPr lang="en-GB" sz="2000" dirty="0"/>
              <a:t> inhibitors]</a:t>
            </a:r>
          </a:p>
          <a:p>
            <a:r>
              <a:rPr lang="en-GB" sz="2000" dirty="0" smtClean="0"/>
              <a:t>Metabolic</a:t>
            </a:r>
            <a:r>
              <a:rPr lang="en-GB" sz="2000" dirty="0"/>
              <a:t>: chronic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12697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208867"/>
            <a:ext cx="10131425" cy="3649133"/>
          </a:xfrm>
        </p:spPr>
        <p:txBody>
          <a:bodyPr>
            <a:normAutofit/>
          </a:bodyPr>
          <a:lstStyle/>
          <a:p>
            <a:r>
              <a:rPr lang="en-GB" sz="2000" u="sng" dirty="0" smtClean="0"/>
              <a:t>Objective:</a:t>
            </a:r>
            <a:r>
              <a:rPr lang="en-GB" sz="2000" dirty="0" smtClean="0"/>
              <a:t>  To compare MRI patterns in active SPA, degenerative arthritis and malignancy</a:t>
            </a:r>
          </a:p>
          <a:p>
            <a:endParaRPr lang="en-GB" sz="2000" dirty="0"/>
          </a:p>
          <a:p>
            <a:r>
              <a:rPr lang="en-GB" sz="2000" u="sng" dirty="0" smtClean="0"/>
              <a:t>Results/conclusion:</a:t>
            </a:r>
            <a:r>
              <a:rPr lang="en-GB" sz="2000" dirty="0" smtClean="0"/>
              <a:t> MRI is of high diagnostic utility in axial SPA with severe or multiple Romanus lesions especially in younger patients, and posterior element lesions are highly specific for SPA</a:t>
            </a:r>
          </a:p>
          <a:p>
            <a:r>
              <a:rPr lang="en-GB" sz="2000" dirty="0" smtClean="0"/>
              <a:t>MRI lesions characteristic of SPA were found frequently in patients with degenerative discs of the </a:t>
            </a:r>
            <a:r>
              <a:rPr lang="en-GB" sz="2000" dirty="0"/>
              <a:t>spine and in patients with malignancy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No comparable control group                          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63" y="200456"/>
            <a:ext cx="8178085" cy="30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                         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3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ASAS (2009) CLASSIFICATION CRITERIA FOR AXIAL SPONDYLOARTHRITIS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0" y="1781693"/>
            <a:ext cx="9313200" cy="46613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2700" y="1781694"/>
            <a:ext cx="9307153" cy="466133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2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53" y="0"/>
            <a:ext cx="10131425" cy="1456267"/>
          </a:xfrm>
        </p:spPr>
        <p:txBody>
          <a:bodyPr/>
          <a:lstStyle/>
          <a:p>
            <a:r>
              <a:rPr lang="en-GB" b="1" dirty="0" smtClean="0"/>
              <a:t>Male, age 55</a:t>
            </a:r>
            <a:br>
              <a:rPr lang="en-GB" b="1" dirty="0" smtClean="0"/>
            </a:br>
            <a:endParaRPr lang="en-GB" sz="2400" cap="sm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252" y="978794"/>
            <a:ext cx="10131425" cy="4876802"/>
          </a:xfrm>
        </p:spPr>
        <p:txBody>
          <a:bodyPr>
            <a:noAutofit/>
          </a:bodyPr>
          <a:lstStyle/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i="1" dirty="0" smtClean="0"/>
              <a:t>May 2016</a:t>
            </a:r>
          </a:p>
          <a:p>
            <a:r>
              <a:rPr lang="en-GB" sz="2400" dirty="0" smtClean="0"/>
              <a:t>C/O  Pain in the thoracic spine for 18 months.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Continuous pain worse </a:t>
            </a:r>
            <a:r>
              <a:rPr lang="en-GB" sz="2400" dirty="0"/>
              <a:t>at </a:t>
            </a:r>
            <a:r>
              <a:rPr lang="en-GB" sz="2400" dirty="0" smtClean="0"/>
              <a:t>times</a:t>
            </a:r>
          </a:p>
          <a:p>
            <a:pPr marL="0" indent="0">
              <a:buNone/>
            </a:pPr>
            <a:r>
              <a:rPr lang="en-GB" sz="2400" dirty="0" smtClean="0"/>
              <a:t>             Tends </a:t>
            </a:r>
            <a:r>
              <a:rPr lang="en-GB" sz="2400" dirty="0"/>
              <a:t>to be worse in the office but also at </a:t>
            </a:r>
            <a:r>
              <a:rPr lang="en-GB" sz="2400" dirty="0" smtClean="0"/>
              <a:t>night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Some morning stiffness</a:t>
            </a:r>
            <a:endParaRPr lang="en-GB" sz="2400" dirty="0"/>
          </a:p>
          <a:p>
            <a:r>
              <a:rPr lang="en-GB" sz="2400" dirty="0" smtClean="0"/>
              <a:t>DQ   </a:t>
            </a:r>
            <a:r>
              <a:rPr lang="en-GB" sz="2400" dirty="0" err="1" smtClean="0"/>
              <a:t>Hyperlipidemia</a:t>
            </a:r>
            <a:r>
              <a:rPr lang="en-GB" sz="2400" dirty="0" smtClean="0"/>
              <a:t>, mild diabetes</a:t>
            </a:r>
          </a:p>
          <a:p>
            <a:endParaRPr lang="en-GB" sz="2400" dirty="0" smtClean="0"/>
          </a:p>
          <a:p>
            <a:r>
              <a:rPr lang="en-GB" sz="2400" dirty="0" smtClean="0"/>
              <a:t>Medication : Crestor, Glucophage</a:t>
            </a:r>
          </a:p>
          <a:p>
            <a:endParaRPr lang="en-GB" sz="2400" dirty="0" smtClean="0"/>
          </a:p>
          <a:p>
            <a:r>
              <a:rPr lang="en-GB" sz="2400" dirty="0" smtClean="0"/>
              <a:t>FH   Nil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04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322373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O/E  </a:t>
            </a:r>
          </a:p>
          <a:p>
            <a:pPr marL="0" indent="0">
              <a:buNone/>
            </a:pPr>
            <a:r>
              <a:rPr lang="en-GB" sz="2800" dirty="0" smtClean="0"/>
              <a:t>      Anxious individual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sz="2800" dirty="0" smtClean="0"/>
              <a:t>      Spine good ROM all segments</a:t>
            </a:r>
          </a:p>
          <a:p>
            <a:pPr marL="0" indent="0">
              <a:buNone/>
            </a:pPr>
            <a:r>
              <a:rPr lang="en-GB" sz="2800" dirty="0" smtClean="0"/>
              <a:t>      Chest expansion 5 cm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Lab results :  ESR  6,  CRP &lt;5 mg/l,  HLAB27  </a:t>
            </a:r>
            <a:r>
              <a:rPr lang="en-GB" sz="2800" dirty="0" err="1" smtClean="0"/>
              <a:t>neg</a:t>
            </a:r>
            <a:endParaRPr lang="en-GB" sz="28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dirty="0" smtClean="0"/>
              <a:t>MRI </a:t>
            </a:r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912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75" y="347730"/>
            <a:ext cx="7679275" cy="63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75" y="0"/>
            <a:ext cx="10131425" cy="1456267"/>
          </a:xfrm>
        </p:spPr>
        <p:txBody>
          <a:bodyPr/>
          <a:lstStyle/>
          <a:p>
            <a:r>
              <a:rPr lang="en-GB" dirty="0" smtClean="0"/>
              <a:t>MRI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81"/>
            <a:ext cx="12192000" cy="5359768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5943601" y="3742840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48028" y="4708901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623302" y="5638799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017073" y="3097077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893086" y="3926237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792346" y="4786393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497879" y="5739538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241798" y="2267918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80503" y="3190067"/>
            <a:ext cx="581186" cy="193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35810" y="619932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65369" y="6168325"/>
            <a:ext cx="76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T2/FS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64671" y="622256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T2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30637" y="2642461"/>
            <a:ext cx="325465" cy="7051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MRI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0" y="2089114"/>
            <a:ext cx="10817226" cy="4340509"/>
          </a:xfrm>
        </p:spPr>
      </p:pic>
      <p:sp>
        <p:nvSpPr>
          <p:cNvPr id="4" name="TextBox 3"/>
          <p:cNvSpPr txBox="1"/>
          <p:nvPr/>
        </p:nvSpPr>
        <p:spPr>
          <a:xfrm>
            <a:off x="3076414" y="5974597"/>
            <a:ext cx="71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T2/FS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0562" y="597459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Rx </a:t>
            </a:r>
            <a:endParaRPr lang="en-GB" sz="3600" dirty="0"/>
          </a:p>
          <a:p>
            <a:pPr marL="0" indent="0">
              <a:buNone/>
            </a:pPr>
            <a:r>
              <a:rPr lang="en-GB" sz="2400" dirty="0" err="1" smtClean="0"/>
              <a:t>Arcoxia</a:t>
            </a:r>
            <a:r>
              <a:rPr lang="en-GB" sz="2400" dirty="0" smtClean="0"/>
              <a:t>, </a:t>
            </a:r>
            <a:r>
              <a:rPr lang="en-GB" sz="2400" dirty="0" err="1" smtClean="0"/>
              <a:t>Indocid</a:t>
            </a:r>
            <a:r>
              <a:rPr lang="en-GB" sz="2400" dirty="0" smtClean="0"/>
              <a:t>, </a:t>
            </a:r>
            <a:r>
              <a:rPr lang="en-GB" sz="2400" dirty="0" err="1" smtClean="0"/>
              <a:t>Voltaren</a:t>
            </a:r>
            <a:r>
              <a:rPr lang="en-GB" sz="2400" dirty="0" smtClean="0"/>
              <a:t>  No benefit</a:t>
            </a:r>
          </a:p>
          <a:p>
            <a:pPr marL="0" indent="0">
              <a:buNone/>
            </a:pPr>
            <a:r>
              <a:rPr lang="en-GB" sz="2400" dirty="0" smtClean="0"/>
              <a:t>Physiotherapy   No benefit </a:t>
            </a:r>
          </a:p>
          <a:p>
            <a:pPr marL="0" indent="0">
              <a:buNone/>
            </a:pPr>
            <a:r>
              <a:rPr lang="en-GB" sz="2400" dirty="0" smtClean="0"/>
              <a:t>Now on Tramadol</a:t>
            </a:r>
          </a:p>
          <a:p>
            <a:pPr marL="0" indent="0">
              <a:buNone/>
            </a:pPr>
            <a:r>
              <a:rPr lang="en-GB" sz="2400" dirty="0" smtClean="0"/>
              <a:t>Repeat MRI but claustrophobic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78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SPA</a:t>
            </a:r>
          </a:p>
          <a:p>
            <a:pPr marL="0" indent="0">
              <a:buNone/>
            </a:pPr>
            <a:r>
              <a:rPr lang="en-GB" sz="3200" dirty="0" smtClean="0"/>
              <a:t>Early </a:t>
            </a:r>
            <a:r>
              <a:rPr lang="en-GB" sz="3200" dirty="0"/>
              <a:t>d</a:t>
            </a:r>
            <a:r>
              <a:rPr lang="en-GB" sz="3200" dirty="0" smtClean="0"/>
              <a:t>egenerative spine disease [spondylosis]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Malignancy</a:t>
            </a:r>
          </a:p>
          <a:p>
            <a:pPr marL="0" indent="0">
              <a:buNone/>
            </a:pPr>
            <a:r>
              <a:rPr lang="en-GB" sz="3200" dirty="0" smtClean="0"/>
              <a:t>Early DISH</a:t>
            </a:r>
          </a:p>
          <a:p>
            <a:pPr marL="0" indent="0">
              <a:buNone/>
            </a:pPr>
            <a:r>
              <a:rPr lang="en-GB" sz="3200" dirty="0" smtClean="0"/>
              <a:t>Other Diagnosis</a:t>
            </a:r>
          </a:p>
          <a:p>
            <a:pPr marL="0" indent="0">
              <a:buNone/>
            </a:pPr>
            <a:r>
              <a:rPr lang="en-GB" sz="3200" dirty="0" smtClean="0"/>
              <a:t>Don`t know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383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Bone marrow oedema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Term used to describe bone marrow </a:t>
            </a:r>
            <a:r>
              <a:rPr lang="en-GB" sz="2400" dirty="0" err="1" smtClean="0"/>
              <a:t>hyperintensities</a:t>
            </a:r>
            <a:r>
              <a:rPr lang="en-GB" sz="2400" dirty="0" smtClean="0"/>
              <a:t> of T2 MRI images 1998</a:t>
            </a:r>
          </a:p>
          <a:p>
            <a:endParaRPr lang="en-GB" sz="2400" dirty="0"/>
          </a:p>
          <a:p>
            <a:r>
              <a:rPr lang="en-GB" sz="2400" dirty="0" smtClean="0"/>
              <a:t>It may be primary or secondary to many causes and the driving pathological process may not be the same in all conditions</a:t>
            </a:r>
          </a:p>
          <a:p>
            <a:endParaRPr lang="en-GB" sz="2400" dirty="0"/>
          </a:p>
          <a:p>
            <a:r>
              <a:rPr lang="en-GB" sz="2400" dirty="0" smtClean="0"/>
              <a:t>Primary bone marrow syndrome; term used when there is no obvious cause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18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386</TotalTime>
  <Words>332</Words>
  <Application>Microsoft Office PowerPoint</Application>
  <PresentationFormat>Widescreen</PresentationFormat>
  <Paragraphs>71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3</vt:lpstr>
      <vt:lpstr>Celestial</vt:lpstr>
      <vt:lpstr>Ion</vt:lpstr>
      <vt:lpstr>Case Presentation 2</vt:lpstr>
      <vt:lpstr>Male, age 55 </vt:lpstr>
      <vt:lpstr>PowerPoint Presentation</vt:lpstr>
      <vt:lpstr>PowerPoint Presentation</vt:lpstr>
      <vt:lpstr>MRI</vt:lpstr>
      <vt:lpstr>MRI</vt:lpstr>
      <vt:lpstr>PowerPoint Presentation</vt:lpstr>
      <vt:lpstr>Diagnosis?</vt:lpstr>
      <vt:lpstr>Bone marrow oedema</vt:lpstr>
      <vt:lpstr>Bone marrow oedema classification</vt:lpstr>
      <vt:lpstr>PowerPoint Presentation</vt:lpstr>
      <vt:lpstr>PowerPoint Presentation</vt:lpstr>
      <vt:lpstr>ASAS (2009) CLASSIFICATION CRITERIA FOR AXIAL SPONDYLOARTHRITIS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age 55</dc:title>
  <dc:creator>VHRoussos</dc:creator>
  <cp:lastModifiedBy>VHRoussos</cp:lastModifiedBy>
  <cp:revision>38</cp:revision>
  <dcterms:created xsi:type="dcterms:W3CDTF">2016-10-20T15:36:55Z</dcterms:created>
  <dcterms:modified xsi:type="dcterms:W3CDTF">2016-10-27T16:57:13Z</dcterms:modified>
</cp:coreProperties>
</file>