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00" r:id="rId2"/>
    <p:sldId id="266" r:id="rId3"/>
    <p:sldId id="267" r:id="rId4"/>
    <p:sldId id="268" r:id="rId5"/>
    <p:sldId id="258" r:id="rId6"/>
    <p:sldId id="260" r:id="rId7"/>
    <p:sldId id="269" r:id="rId8"/>
    <p:sldId id="261" r:id="rId9"/>
    <p:sldId id="284" r:id="rId10"/>
    <p:sldId id="278" r:id="rId11"/>
    <p:sldId id="279" r:id="rId12"/>
    <p:sldId id="286" r:id="rId13"/>
    <p:sldId id="288" r:id="rId14"/>
    <p:sldId id="289" r:id="rId15"/>
    <p:sldId id="271" r:id="rId16"/>
    <p:sldId id="291" r:id="rId17"/>
    <p:sldId id="272" r:id="rId18"/>
    <p:sldId id="292" r:id="rId19"/>
    <p:sldId id="273" r:id="rId20"/>
    <p:sldId id="295" r:id="rId21"/>
    <p:sldId id="275" r:id="rId22"/>
    <p:sldId id="274" r:id="rId23"/>
    <p:sldId id="276" r:id="rId24"/>
    <p:sldId id="277" r:id="rId25"/>
    <p:sldId id="280" r:id="rId26"/>
    <p:sldId id="296" r:id="rId27"/>
    <p:sldId id="281" r:id="rId28"/>
    <p:sldId id="297" r:id="rId29"/>
    <p:sldId id="282" r:id="rId30"/>
    <p:sldId id="283" r:id="rId31"/>
    <p:sldId id="298" r:id="rId32"/>
    <p:sldId id="29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4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196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99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7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613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551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119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9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295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29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35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D7E614D0-B354-474D-9B31-0E6445C7DB3F}" type="datetimeFigureOut">
              <a:rPr lang="en-GB" smtClean="0"/>
              <a:pPr/>
              <a:t>27/10/2016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ABC75AEB-165E-476D-B658-8BAD5EEEA7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649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99" y="168811"/>
            <a:ext cx="5174281" cy="660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19" y="1998684"/>
            <a:ext cx="2161309" cy="2892829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5077" y="3892094"/>
            <a:ext cx="8653165" cy="2761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DISH is not a degenerative condition but it shares many features of the   degenerative disease of the spine [spondylosis </a:t>
            </a:r>
            <a:r>
              <a:rPr lang="en-GB" dirty="0" err="1" smtClean="0"/>
              <a:t>deformans</a:t>
            </a:r>
            <a:r>
              <a:rPr lang="en-GB" dirty="0" smtClean="0"/>
              <a:t>] </a:t>
            </a:r>
          </a:p>
          <a:p>
            <a:endParaRPr lang="en-GB" dirty="0" smtClean="0"/>
          </a:p>
          <a:p>
            <a:pPr marL="0" indent="0">
              <a:buFont typeface="Wingdings" pitchFamily="2" charset="2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71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36" y="1982904"/>
            <a:ext cx="9105465" cy="4643276"/>
          </a:xfrm>
        </p:spPr>
      </p:pic>
      <p:sp>
        <p:nvSpPr>
          <p:cNvPr id="5" name="Rectangle 4"/>
          <p:cNvSpPr/>
          <p:nvPr/>
        </p:nvSpPr>
        <p:spPr>
          <a:xfrm>
            <a:off x="3451540" y="2871988"/>
            <a:ext cx="759852" cy="360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230453" y="5857739"/>
            <a:ext cx="759852" cy="3606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It presents after the age of 50 and in autopsy studies the frequency was found to be </a:t>
            </a:r>
          </a:p>
          <a:p>
            <a:pPr marL="0" indent="0">
              <a:buNone/>
            </a:pPr>
            <a:r>
              <a:rPr lang="en-GB" sz="2400" dirty="0"/>
              <a:t> </a:t>
            </a:r>
            <a:r>
              <a:rPr lang="en-GB" sz="2400" dirty="0" smtClean="0"/>
              <a:t>2</a:t>
            </a:r>
            <a:r>
              <a:rPr lang="en-GB" dirty="0" smtClean="0"/>
              <a:t>8% [ average age of death was 68 years]</a:t>
            </a:r>
          </a:p>
          <a:p>
            <a:pPr marL="0" indent="0">
              <a:buNone/>
            </a:pPr>
            <a:r>
              <a:rPr lang="en-GB" dirty="0" smtClean="0"/>
              <a:t>Male to female ratio 2 : 1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Clinically : most patients have symptoms [some argue this]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Stiffness, pain, restricted ROM in the spine and sites of </a:t>
            </a:r>
            <a:r>
              <a:rPr lang="en-GB" dirty="0" err="1" smtClean="0"/>
              <a:t>enthesopathy</a:t>
            </a:r>
            <a:endParaRPr lang="en-GB" dirty="0" smtClean="0"/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Degree of symptoms depends on the stage of the disease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05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923504"/>
            <a:ext cx="9784080" cy="3294416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Complications:  dysphagia, aspiration pneumonitis, unstable spinal fractures,</a:t>
            </a:r>
          </a:p>
          <a:p>
            <a:pPr marL="0" indent="0">
              <a:buNone/>
            </a:pPr>
            <a:r>
              <a:rPr lang="en-GB" dirty="0" smtClean="0"/>
              <a:t> postsurgical </a:t>
            </a:r>
            <a:r>
              <a:rPr lang="en-GB" dirty="0" err="1"/>
              <a:t>h</a:t>
            </a:r>
            <a:r>
              <a:rPr lang="en-GB" dirty="0" err="1" smtClean="0"/>
              <a:t>eterotropic</a:t>
            </a:r>
            <a:r>
              <a:rPr lang="en-GB" dirty="0" smtClean="0"/>
              <a:t> ossification, difficult intubation, difficult endoscopy, </a:t>
            </a:r>
          </a:p>
          <a:p>
            <a:pPr marL="0" indent="0">
              <a:buNone/>
            </a:pPr>
            <a:r>
              <a:rPr lang="en-GB" dirty="0" smtClean="0"/>
              <a:t> myelopathy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Aetiology: advanced age, obesity, inflammation [speculation]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Radiographic abnormalities [MRI and CT rarely required]:</a:t>
            </a:r>
          </a:p>
          <a:p>
            <a:endParaRPr lang="en-GB" dirty="0"/>
          </a:p>
          <a:p>
            <a:r>
              <a:rPr lang="en-GB" u="sng" dirty="0" smtClean="0"/>
              <a:t>Thoracic spine</a:t>
            </a:r>
            <a:r>
              <a:rPr lang="en-GB" dirty="0" smtClean="0"/>
              <a:t>: always involved usually starts between 7</a:t>
            </a:r>
            <a:r>
              <a:rPr lang="en-GB" baseline="30000" dirty="0" smtClean="0"/>
              <a:t>th</a:t>
            </a:r>
            <a:r>
              <a:rPr lang="en-GB" dirty="0" smtClean="0"/>
              <a:t> and 11</a:t>
            </a:r>
            <a:r>
              <a:rPr lang="en-GB" baseline="30000" dirty="0" smtClean="0"/>
              <a:t>th</a:t>
            </a:r>
            <a:r>
              <a:rPr lang="en-GB" dirty="0" smtClean="0"/>
              <a:t> vertebrae</a:t>
            </a:r>
          </a:p>
          <a:p>
            <a:r>
              <a:rPr lang="en-GB" dirty="0" smtClean="0"/>
              <a:t>Calcification/ossification along the anterolateral parts of the vertebrae and continues across the intervertebral disc space. </a:t>
            </a:r>
          </a:p>
          <a:p>
            <a:r>
              <a:rPr lang="en-GB" dirty="0" smtClean="0"/>
              <a:t>Deposited bone of variable thickness [ 1 to 20 mm]</a:t>
            </a:r>
          </a:p>
          <a:p>
            <a:r>
              <a:rPr lang="en-GB" dirty="0" smtClean="0"/>
              <a:t>Right lateral aspect of vertebral column more heavily involved</a:t>
            </a:r>
          </a:p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58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/>
          <a:stretch/>
        </p:blipFill>
        <p:spPr>
          <a:xfrm>
            <a:off x="1654159" y="1497361"/>
            <a:ext cx="4976538" cy="53091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076" y="1497361"/>
            <a:ext cx="3030626" cy="53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4739" y="348571"/>
            <a:ext cx="9784080" cy="1508760"/>
          </a:xfrm>
        </p:spPr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 smtClean="0"/>
              <a:t>Cervical spine: </a:t>
            </a:r>
            <a:r>
              <a:rPr lang="en-GB" dirty="0" smtClean="0"/>
              <a:t> involved in 68 to 78%</a:t>
            </a:r>
          </a:p>
          <a:p>
            <a:r>
              <a:rPr lang="en-GB" dirty="0" smtClean="0"/>
              <a:t>Abnormalities commoner in the lower cervical spine 4</a:t>
            </a:r>
            <a:r>
              <a:rPr lang="en-GB" baseline="30000" dirty="0" smtClean="0"/>
              <a:t>th</a:t>
            </a:r>
            <a:r>
              <a:rPr lang="en-GB" dirty="0" smtClean="0"/>
              <a:t> to 7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</a:p>
          <a:p>
            <a:r>
              <a:rPr lang="en-GB" dirty="0" smtClean="0"/>
              <a:t>Posterior vertebral abnormalities frequent with hyperostosis, </a:t>
            </a:r>
            <a:r>
              <a:rPr lang="en-GB" dirty="0" err="1" smtClean="0"/>
              <a:t>osteophytosis</a:t>
            </a:r>
            <a:r>
              <a:rPr lang="en-GB" dirty="0" smtClean="0"/>
              <a:t> and sometimes posterior longitudinal ligament ossification causing myelopathy.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05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27" y="1586360"/>
            <a:ext cx="5599922" cy="5194075"/>
          </a:xfrm>
        </p:spPr>
      </p:pic>
    </p:spTree>
    <p:extLst>
      <p:ext uri="{BB962C8B-B14F-4D97-AF65-F5344CB8AC3E}">
        <p14:creationId xmlns:p14="http://schemas.microsoft.com/office/powerpoint/2010/main" val="98536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 smtClean="0"/>
              <a:t>Lumbar spine</a:t>
            </a:r>
            <a:r>
              <a:rPr lang="en-GB" dirty="0" smtClean="0"/>
              <a:t>: 68 to 90%</a:t>
            </a:r>
          </a:p>
          <a:p>
            <a:r>
              <a:rPr lang="en-GB" dirty="0" smtClean="0"/>
              <a:t>Commonest and heavier involvement between L1 and L3</a:t>
            </a:r>
          </a:p>
          <a:p>
            <a:r>
              <a:rPr lang="en-GB" dirty="0" smtClean="0"/>
              <a:t>Disc space may be normal or mildly/moderately diminished</a:t>
            </a:r>
          </a:p>
          <a:p>
            <a:r>
              <a:rPr lang="en-GB" dirty="0" err="1" smtClean="0"/>
              <a:t>Apophyseal</a:t>
            </a:r>
            <a:r>
              <a:rPr lang="en-GB" dirty="0" smtClean="0"/>
              <a:t> joint narrowing and sclerosis not infrequent but not ankylosed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57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5"/>
          <a:stretch/>
        </p:blipFill>
        <p:spPr>
          <a:xfrm>
            <a:off x="7191214" y="2007030"/>
            <a:ext cx="3781587" cy="43472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82"/>
          <a:stretch/>
        </p:blipFill>
        <p:spPr>
          <a:xfrm>
            <a:off x="1560438" y="1848116"/>
            <a:ext cx="5629224" cy="50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7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Case presentations</a:t>
            </a:r>
            <a:r>
              <a:rPr lang="en-GB" dirty="0" smtClean="0"/>
              <a:t>:        AXIAL SPONDYLOARTHRITIS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2947" y="3905711"/>
            <a:ext cx="9144000" cy="1309255"/>
          </a:xfrm>
        </p:spPr>
        <p:txBody>
          <a:bodyPr/>
          <a:lstStyle/>
          <a:p>
            <a:pPr algn="r"/>
            <a:r>
              <a:rPr lang="en-GB" b="1" dirty="0" smtClean="0">
                <a:solidFill>
                  <a:srgbClr val="002060"/>
                </a:solidFill>
              </a:rPr>
              <a:t>Victor Hajiroussos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5638" y="6284889"/>
            <a:ext cx="239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October 2016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9541" y="1526533"/>
            <a:ext cx="9144000" cy="1309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>
                <a:solidFill>
                  <a:srgbClr val="002060"/>
                </a:solidFill>
              </a:rPr>
              <a:t>Cyprus-Crete Rheumatology Seminar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2919" y="2331076"/>
            <a:ext cx="9784080" cy="3886844"/>
          </a:xfrm>
        </p:spPr>
        <p:txBody>
          <a:bodyPr/>
          <a:lstStyle/>
          <a:p>
            <a:r>
              <a:rPr lang="en-GB" u="sng" dirty="0" err="1" smtClean="0"/>
              <a:t>Extraspinal</a:t>
            </a:r>
            <a:r>
              <a:rPr lang="en-GB" u="sng" dirty="0" smtClean="0"/>
              <a:t> abnormalities:</a:t>
            </a:r>
          </a:p>
          <a:p>
            <a:r>
              <a:rPr lang="en-GB" dirty="0" smtClean="0"/>
              <a:t>Ossification of </a:t>
            </a:r>
            <a:r>
              <a:rPr lang="en-GB" dirty="0" err="1" smtClean="0"/>
              <a:t>entheses</a:t>
            </a:r>
            <a:r>
              <a:rPr lang="en-GB" dirty="0" smtClean="0"/>
              <a:t> and along ligaments and tendons around the pelvis, greater and lesser trochanters, </a:t>
            </a:r>
            <a:r>
              <a:rPr lang="en-GB" dirty="0" err="1" smtClean="0"/>
              <a:t>calcaneous</a:t>
            </a:r>
            <a:r>
              <a:rPr lang="en-GB" dirty="0" smtClean="0"/>
              <a:t>, olecranon, patella </a:t>
            </a:r>
            <a:r>
              <a:rPr lang="en-GB" dirty="0" err="1" smtClean="0"/>
              <a:t>etc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Paraarticular</a:t>
            </a:r>
            <a:r>
              <a:rPr lang="en-GB" dirty="0" smtClean="0"/>
              <a:t> osteophytes at the SI joints, hip joints, symphysis pubis, ankles, </a:t>
            </a:r>
            <a:r>
              <a:rPr lang="en-GB" dirty="0" err="1" smtClean="0"/>
              <a:t>midtarsal</a:t>
            </a:r>
            <a:r>
              <a:rPr lang="en-GB" dirty="0" smtClean="0"/>
              <a:t> joints </a:t>
            </a:r>
            <a:r>
              <a:rPr lang="en-GB" dirty="0" err="1" smtClean="0"/>
              <a:t>etc</a:t>
            </a: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6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08" y="2011363"/>
            <a:ext cx="5842396" cy="4206875"/>
          </a:xfrm>
        </p:spPr>
      </p:pic>
    </p:spTree>
    <p:extLst>
      <p:ext uri="{BB962C8B-B14F-4D97-AF65-F5344CB8AC3E}">
        <p14:creationId xmlns:p14="http://schemas.microsoft.com/office/powerpoint/2010/main" val="254361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75" y="2101042"/>
            <a:ext cx="6375862" cy="4027516"/>
          </a:xfrm>
        </p:spPr>
      </p:pic>
    </p:spTree>
    <p:extLst>
      <p:ext uri="{BB962C8B-B14F-4D97-AF65-F5344CB8AC3E}">
        <p14:creationId xmlns:p14="http://schemas.microsoft.com/office/powerpoint/2010/main" val="26040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54" y="2011363"/>
            <a:ext cx="4813305" cy="4206875"/>
          </a:xfrm>
        </p:spPr>
      </p:pic>
    </p:spTree>
    <p:extLst>
      <p:ext uri="{BB962C8B-B14F-4D97-AF65-F5344CB8AC3E}">
        <p14:creationId xmlns:p14="http://schemas.microsoft.com/office/powerpoint/2010/main" val="255259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solidFill>
                  <a:srgbClr val="002060"/>
                </a:solidFill>
              </a:rPr>
              <a:t>Dish</a:t>
            </a:r>
            <a:r>
              <a:rPr lang="en-GB" sz="2800" dirty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</a:rPr>
              <a:t>Diffuse Idiopathic Skeletal Hyperostosis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262" y="1857331"/>
            <a:ext cx="3168242" cy="4915252"/>
          </a:xfrm>
        </p:spPr>
      </p:pic>
    </p:spTree>
    <p:extLst>
      <p:ext uri="{BB962C8B-B14F-4D97-AF65-F5344CB8AC3E}">
        <p14:creationId xmlns:p14="http://schemas.microsoft.com/office/powerpoint/2010/main" val="16700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dtujgj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77227" r="-1" b="77227"/>
          <a:stretch/>
        </p:blipFill>
        <p:spPr>
          <a:xfrm>
            <a:off x="417308" y="-1007884"/>
            <a:ext cx="7920507" cy="3966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3" t="41341" r="-36"/>
          <a:stretch/>
        </p:blipFill>
        <p:spPr>
          <a:xfrm>
            <a:off x="417308" y="2947581"/>
            <a:ext cx="7920507" cy="26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8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446" y="297428"/>
            <a:ext cx="10788632" cy="1508760"/>
          </a:xfrm>
        </p:spPr>
        <p:txBody>
          <a:bodyPr/>
          <a:lstStyle/>
          <a:p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367" y="1947285"/>
            <a:ext cx="9784080" cy="4206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u="sng" dirty="0" smtClean="0"/>
              <a:t>Objective</a:t>
            </a:r>
            <a:r>
              <a:rPr lang="en-GB" dirty="0" smtClean="0"/>
              <a:t>: to compare natural course of new bone formation in AS and DISH</a:t>
            </a:r>
          </a:p>
          <a:p>
            <a:pPr marL="0" indent="0">
              <a:buNone/>
            </a:pPr>
            <a:r>
              <a:rPr lang="en-GB" u="sng" dirty="0" smtClean="0"/>
              <a:t>Methods</a:t>
            </a:r>
            <a:r>
              <a:rPr lang="en-GB" dirty="0" smtClean="0"/>
              <a:t>: compare lateral radiographs of cervical and lumbar spine of patients with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AS and DISH over a period of at least 6 years      </a:t>
            </a:r>
          </a:p>
          <a:p>
            <a:pPr marL="0" indent="0">
              <a:buNone/>
            </a:pPr>
            <a:r>
              <a:rPr lang="en-GB" u="sng" dirty="0" smtClean="0"/>
              <a:t>Results</a:t>
            </a:r>
            <a:r>
              <a:rPr lang="en-GB" dirty="0" smtClean="0"/>
              <a:t>: AS patients had more new bone formation initially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</a:t>
            </a:r>
            <a:r>
              <a:rPr lang="en-GB" dirty="0" err="1" smtClean="0"/>
              <a:t>Syndesmophytes</a:t>
            </a:r>
            <a:r>
              <a:rPr lang="en-GB" dirty="0" smtClean="0"/>
              <a:t> [&lt;45 degrees] commoner in AS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</a:t>
            </a:r>
            <a:r>
              <a:rPr lang="en-GB" dirty="0" err="1" smtClean="0"/>
              <a:t>Spondylophytes</a:t>
            </a:r>
            <a:r>
              <a:rPr lang="en-GB" dirty="0" smtClean="0"/>
              <a:t> [&gt;45 degrees] commoner in DISH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Progression of abnormal bone formation over time was the same in the two disease</a:t>
            </a:r>
          </a:p>
          <a:p>
            <a:pPr marL="0" indent="0">
              <a:buNone/>
            </a:pPr>
            <a:r>
              <a:rPr lang="en-GB" dirty="0" smtClean="0"/>
              <a:t>Discussion: The nature of the different mechanisms of bone formation needs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further study</a:t>
            </a:r>
          </a:p>
          <a:p>
            <a:pPr marL="0" indent="0">
              <a:buNone/>
            </a:pPr>
            <a:r>
              <a:rPr lang="en-GB" dirty="0" smtClean="0"/>
              <a:t>                                                                                                                                       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4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" y="2230304"/>
            <a:ext cx="9098426" cy="4206875"/>
          </a:xfrm>
        </p:spPr>
      </p:pic>
    </p:spTree>
    <p:extLst>
      <p:ext uri="{BB962C8B-B14F-4D97-AF65-F5344CB8AC3E}">
        <p14:creationId xmlns:p14="http://schemas.microsoft.com/office/powerpoint/2010/main" val="9709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2876" y="2024559"/>
            <a:ext cx="9784080" cy="42062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 smtClean="0"/>
              <a:t>Objective: Evaluation of the natural progression of bridging osteophyte formation </a:t>
            </a:r>
          </a:p>
          <a:p>
            <a:pPr marL="0" indent="0">
              <a:buNone/>
            </a:pPr>
            <a:r>
              <a:rPr lang="en-GB" dirty="0" smtClean="0"/>
              <a:t>                      in DISH on CT</a:t>
            </a:r>
          </a:p>
          <a:p>
            <a:pPr marL="0" indent="0">
              <a:buNone/>
            </a:pPr>
            <a:r>
              <a:rPr lang="en-GB" dirty="0" smtClean="0"/>
              <a:t>Methods: Whole spine was studied over a period of at least 3 years in DISH patients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Results: Slow progression of abnormal bone formation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Two bridging patterns were observed:</a:t>
            </a:r>
          </a:p>
          <a:p>
            <a:pPr marL="0" indent="0">
              <a:buNone/>
            </a:pPr>
            <a:r>
              <a:rPr lang="en-GB" dirty="0"/>
              <a:t>               </a:t>
            </a:r>
            <a:r>
              <a:rPr lang="en-GB" dirty="0" smtClean="0"/>
              <a:t>  </a:t>
            </a:r>
            <a:r>
              <a:rPr lang="en-GB" dirty="0"/>
              <a:t>Osteophyte formation with calcification of the ALL [66%] </a:t>
            </a:r>
          </a:p>
          <a:p>
            <a:pPr marL="0" indent="0">
              <a:buNone/>
            </a:pPr>
            <a:r>
              <a:rPr lang="en-GB" dirty="0" smtClean="0"/>
              <a:t>                 Osteophyte formation/fusion without ALL calcification [33%]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Both patterns were observed concomitantly in most patients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Discussion: No clear explanation for the two different patterns in terms of pathology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140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783" y="2011363"/>
            <a:ext cx="6644846" cy="4206875"/>
          </a:xfrm>
        </p:spPr>
      </p:pic>
    </p:spTree>
    <p:extLst>
      <p:ext uri="{BB962C8B-B14F-4D97-AF65-F5344CB8AC3E}">
        <p14:creationId xmlns:p14="http://schemas.microsoft.com/office/powerpoint/2010/main" val="37249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17" y="283977"/>
            <a:ext cx="9784080" cy="1508760"/>
          </a:xfrm>
        </p:spPr>
        <p:txBody>
          <a:bodyPr/>
          <a:lstStyle/>
          <a:p>
            <a:r>
              <a:rPr lang="en-GB" dirty="0" smtClean="0"/>
              <a:t>Male, age 65</a:t>
            </a:r>
            <a:endParaRPr lang="en-GB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1202919" y="1792737"/>
            <a:ext cx="10439582" cy="474972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smtClean="0">
                <a:solidFill>
                  <a:srgbClr val="002060"/>
                </a:solidFill>
              </a:rPr>
              <a:t>August 2016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Pain and stiffness in the cervical and thoracolumbar spine for long time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Symptoms started ?10 years ago may be longer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Also pain in his R shoulder with restriction of movement </a:t>
            </a:r>
            <a:endParaRPr lang="en-GB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b="1" u="sng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smtClean="0">
                <a:solidFill>
                  <a:srgbClr val="002060"/>
                </a:solidFill>
              </a:rPr>
              <a:t>DQs    </a:t>
            </a:r>
            <a:r>
              <a:rPr lang="en-GB" b="1" dirty="0" smtClean="0">
                <a:solidFill>
                  <a:srgbClr val="002060"/>
                </a:solidFill>
              </a:rPr>
              <a:t>      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No night pain, little morning stiffness, otherwise ok                 </a:t>
            </a:r>
            <a:endParaRPr lang="en-GB" b="1" dirty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b="1" u="sng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smtClean="0">
                <a:solidFill>
                  <a:srgbClr val="002060"/>
                </a:solidFill>
              </a:rPr>
              <a:t>PMH  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Prostatitis 20 years ago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Back pain started in the lower thoracic/upper lumbar area. </a:t>
            </a:r>
            <a:endParaRPr lang="en-GB" b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No recall of pain during youth; may be started in his forties</a:t>
            </a:r>
            <a:endParaRPr lang="en-GB" b="1" dirty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b="1" dirty="0" smtClean="0">
              <a:solidFill>
                <a:srgbClr val="00206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 smtClean="0">
                <a:solidFill>
                  <a:srgbClr val="002060"/>
                </a:solidFill>
              </a:rPr>
              <a:t>FH   </a:t>
            </a:r>
            <a:r>
              <a:rPr lang="en-GB" b="1" dirty="0" smtClean="0">
                <a:solidFill>
                  <a:srgbClr val="002060"/>
                </a:solidFill>
              </a:rPr>
              <a:t>  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b="1" dirty="0" smtClean="0">
                <a:solidFill>
                  <a:srgbClr val="002060"/>
                </a:solidFill>
              </a:rPr>
              <a:t>First cousin with AS</a:t>
            </a:r>
            <a:endParaRPr lang="en-GB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002060"/>
                </a:solidFill>
              </a:rPr>
              <a:t>Referred by his GP as a case of AS</a:t>
            </a:r>
            <a:endParaRPr lang="en-GB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2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2" y="2074702"/>
            <a:ext cx="8455829" cy="2480099"/>
          </a:xfrm>
        </p:spPr>
      </p:pic>
    </p:spTree>
    <p:extLst>
      <p:ext uri="{BB962C8B-B14F-4D97-AF65-F5344CB8AC3E}">
        <p14:creationId xmlns:p14="http://schemas.microsoft.com/office/powerpoint/2010/main" val="36448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Discussion on the two studies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Imaging studies of DISH at the early stages are scarce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Prospective MRI imaging of DISH starting at the early stages may clarify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the mechanisms involved in ossifications of tissues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48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       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                                                                                                                                                                 </a:t>
            </a:r>
            <a:r>
              <a:rPr lang="en-GB" sz="4000" dirty="0" smtClean="0"/>
              <a:t>THANK YOU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9437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31" y="372942"/>
            <a:ext cx="8288810" cy="1508760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ON EXAMINATION / lab results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731" y="2011680"/>
            <a:ext cx="9784080" cy="4206240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</a:rPr>
              <a:t>Cervical </a:t>
            </a:r>
            <a:r>
              <a:rPr lang="en-GB" sz="2400" b="1" dirty="0">
                <a:solidFill>
                  <a:srgbClr val="002060"/>
                </a:solidFill>
              </a:rPr>
              <a:t>spine very restricted ROM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Chest expansion 2.5cm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Lumbar spine very restricted ROM</a:t>
            </a:r>
          </a:p>
          <a:p>
            <a:r>
              <a:rPr lang="en-GB" sz="2400" b="1" dirty="0">
                <a:solidFill>
                  <a:srgbClr val="002060"/>
                </a:solidFill>
              </a:rPr>
              <a:t>Peripheral joints normal except for the R shoulder</a:t>
            </a:r>
          </a:p>
          <a:p>
            <a:endParaRPr lang="en-GB" sz="24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9731" y="4654227"/>
            <a:ext cx="2931199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>
                <a:solidFill>
                  <a:srgbClr val="002060"/>
                </a:solidFill>
              </a:rPr>
              <a:t>ESR 16, 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CRP 4.1 mg/l  </a:t>
            </a:r>
          </a:p>
          <a:p>
            <a:r>
              <a:rPr lang="en-GB" sz="2400" b="1" dirty="0" smtClean="0">
                <a:solidFill>
                  <a:srgbClr val="002060"/>
                </a:solidFill>
              </a:rPr>
              <a:t>HLAB27 </a:t>
            </a:r>
            <a:r>
              <a:rPr lang="en-GB" sz="2400" b="1" dirty="0" err="1" smtClean="0">
                <a:solidFill>
                  <a:srgbClr val="002060"/>
                </a:solidFill>
              </a:rPr>
              <a:t>neg</a:t>
            </a:r>
            <a:r>
              <a:rPr lang="en-GB" sz="2400" b="1" dirty="0" smtClean="0">
                <a:solidFill>
                  <a:srgbClr val="002060"/>
                </a:solidFill>
              </a:rPr>
              <a:t>  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3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39565" y="248611"/>
            <a:ext cx="4085007" cy="306375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6410" y="455726"/>
            <a:ext cx="4104166" cy="3078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0533" y="451335"/>
            <a:ext cx="3728452" cy="27963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3992" y="422591"/>
            <a:ext cx="3822993" cy="2977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2972" y="4012563"/>
            <a:ext cx="3251471" cy="24386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646" y="3997742"/>
            <a:ext cx="3269218" cy="245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3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37" y="93105"/>
            <a:ext cx="9784080" cy="1508760"/>
          </a:xfrm>
        </p:spPr>
        <p:txBody>
          <a:bodyPr/>
          <a:lstStyle/>
          <a:p>
            <a:r>
              <a:rPr lang="en-GB" dirty="0" smtClean="0"/>
              <a:t>X-rays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20" y="1982150"/>
            <a:ext cx="4964398" cy="372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90291" y="1340073"/>
            <a:ext cx="3732757" cy="497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9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37" y="229585"/>
            <a:ext cx="9784080" cy="1508760"/>
          </a:xfrm>
        </p:spPr>
        <p:txBody>
          <a:bodyPr/>
          <a:lstStyle/>
          <a:p>
            <a:r>
              <a:rPr lang="en-GB" dirty="0" smtClean="0"/>
              <a:t>X-rays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8137" y="1358508"/>
            <a:ext cx="3578662" cy="4767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974" y="1064074"/>
            <a:ext cx="4160632" cy="55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Diagnosis ?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429" y="1581625"/>
            <a:ext cx="9784080" cy="1774709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3600" b="1" dirty="0" smtClean="0">
                <a:solidFill>
                  <a:srgbClr val="002060"/>
                </a:solidFill>
              </a:rPr>
              <a:t>Ankylosing Spondylitis</a:t>
            </a:r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33229" y="3090385"/>
            <a:ext cx="9784080" cy="109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2000" dirty="0" smtClean="0"/>
              <a:t>                                                              </a:t>
            </a:r>
          </a:p>
          <a:p>
            <a:pPr marL="0" indent="0">
              <a:buFont typeface="Wingdings" pitchFamily="2" charset="2"/>
              <a:buNone/>
            </a:pPr>
            <a:endParaRPr lang="en-GB" sz="3200" b="1" dirty="0" smtClean="0">
              <a:solidFill>
                <a:srgbClr val="002060"/>
              </a:solidFill>
            </a:endParaRPr>
          </a:p>
          <a:p>
            <a:pPr marL="0" indent="0">
              <a:buFont typeface="Wingdings" pitchFamily="2" charset="2"/>
              <a:buNone/>
            </a:pPr>
            <a:r>
              <a:rPr lang="en-GB" sz="3200" b="1" dirty="0" smtClean="0">
                <a:solidFill>
                  <a:srgbClr val="002060"/>
                </a:solidFill>
              </a:rPr>
              <a:t>Diffuse Idiopathic Skeletal Hyperostosis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11257" y="4653783"/>
            <a:ext cx="9784080" cy="2225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en-GB" dirty="0" smtClean="0"/>
              <a:t>                                                              </a:t>
            </a:r>
          </a:p>
          <a:p>
            <a:pPr marL="0" indent="0" algn="ctr">
              <a:buFont typeface="Wingdings" pitchFamily="2" charset="2"/>
              <a:buNone/>
            </a:pPr>
            <a:endParaRPr lang="en-GB" sz="3200" b="1" dirty="0" smtClean="0">
              <a:solidFill>
                <a:srgbClr val="002060"/>
              </a:solidFill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en-GB" sz="3200" b="1" dirty="0" smtClean="0">
                <a:solidFill>
                  <a:srgbClr val="002060"/>
                </a:solidFill>
              </a:rPr>
              <a:t>AS and DISH  </a:t>
            </a:r>
          </a:p>
        </p:txBody>
      </p:sp>
    </p:spTree>
    <p:extLst>
      <p:ext uri="{BB962C8B-B14F-4D97-AF65-F5344CB8AC3E}">
        <p14:creationId xmlns:p14="http://schemas.microsoft.com/office/powerpoint/2010/main" val="403915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</a:pPr>
            <a:r>
              <a:rPr lang="en-GB" sz="3200" b="1" dirty="0" smtClean="0">
                <a:solidFill>
                  <a:srgbClr val="002060"/>
                </a:solidFill>
              </a:rPr>
              <a:t>Dish</a:t>
            </a:r>
            <a:r>
              <a:rPr lang="en-GB" sz="2800" dirty="0" smtClean="0">
                <a:solidFill>
                  <a:srgbClr val="002060"/>
                </a:solidFill>
              </a:rPr>
              <a:t> </a:t>
            </a:r>
            <a:r>
              <a:rPr lang="en-GB" sz="2800" cap="none" dirty="0">
                <a:solidFill>
                  <a:srgbClr val="002060"/>
                </a:solidFill>
                <a:ea typeface="+mn-ea"/>
                <a:cs typeface="+mn-cs"/>
              </a:rPr>
              <a:t>Diffuse Idiopathic Skeletal Hyperostosis</a:t>
            </a:r>
            <a:br>
              <a:rPr lang="en-GB" sz="2800" cap="none" dirty="0">
                <a:solidFill>
                  <a:srgbClr val="002060"/>
                </a:solidFill>
                <a:ea typeface="+mn-ea"/>
                <a:cs typeface="+mn-cs"/>
              </a:rPr>
            </a:b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Condition characterised by calcification and ossification of soft tissues mainly ligaments and </a:t>
            </a:r>
            <a:r>
              <a:rPr lang="en-GB" sz="2400" dirty="0" err="1" smtClean="0"/>
              <a:t>entheses</a:t>
            </a:r>
            <a:endParaRPr lang="en-GB" sz="2400" dirty="0" smtClean="0"/>
          </a:p>
          <a:p>
            <a:endParaRPr lang="en-GB" sz="2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400" dirty="0" smtClean="0"/>
              <a:t>Forestier called it Senile Ankylosing Hyperostosis –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/>
              <a:t> </a:t>
            </a:r>
            <a:r>
              <a:rPr lang="en-GB" sz="2400" dirty="0" smtClean="0"/>
              <a:t>  Other name Spondylitis </a:t>
            </a:r>
            <a:r>
              <a:rPr lang="en-GB" sz="2400" dirty="0" err="1" smtClean="0"/>
              <a:t>Ossificans</a:t>
            </a:r>
            <a:r>
              <a:rPr lang="en-GB" sz="2400" dirty="0" smtClean="0"/>
              <a:t> </a:t>
            </a:r>
            <a:r>
              <a:rPr lang="en-GB" sz="2400" dirty="0" err="1" smtClean="0"/>
              <a:t>Ligamentosa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Axial </a:t>
            </a:r>
            <a:r>
              <a:rPr lang="en-GB" sz="2400" dirty="0"/>
              <a:t>s</a:t>
            </a:r>
            <a:r>
              <a:rPr lang="en-GB" sz="2400" dirty="0" smtClean="0"/>
              <a:t>keleton involved particularly in the thoracic spine and less often peripheral joints (reason for giving name DISH)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</p:txBody>
      </p:sp>
    </p:spTree>
    <p:extLst>
      <p:ext uri="{BB962C8B-B14F-4D97-AF65-F5344CB8AC3E}">
        <p14:creationId xmlns:p14="http://schemas.microsoft.com/office/powerpoint/2010/main" val="35299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598</TotalTime>
  <Words>809</Words>
  <Application>Microsoft Office PowerPoint</Application>
  <PresentationFormat>Widescreen</PresentationFormat>
  <Paragraphs>126</Paragraphs>
  <Slides>32</Slides>
  <Notes>0</Notes>
  <HiddenSlides>10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Corbel</vt:lpstr>
      <vt:lpstr>Wingdings</vt:lpstr>
      <vt:lpstr>Banded</vt:lpstr>
      <vt:lpstr>PowerPoint Presentation</vt:lpstr>
      <vt:lpstr>Case presentations:        AXIAL SPONDYLOARTHRITIS</vt:lpstr>
      <vt:lpstr>Male, age 65</vt:lpstr>
      <vt:lpstr>ON EXAMINATION / lab results</vt:lpstr>
      <vt:lpstr>PowerPoint Presentation</vt:lpstr>
      <vt:lpstr>X-rays</vt:lpstr>
      <vt:lpstr>X-rays</vt:lpstr>
      <vt:lpstr>Diagnosis ?</vt:lpstr>
      <vt:lpstr>Dish Diffuse Idiopathic Skeletal Hyperostosis 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Dish Diffuse Idiopathic Skeletal Hyperostosis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Male   age  65</dc:title>
  <dc:creator>VHRoussos</dc:creator>
  <cp:lastModifiedBy>VHRoussos</cp:lastModifiedBy>
  <cp:revision>69</cp:revision>
  <dcterms:created xsi:type="dcterms:W3CDTF">2016-09-30T19:46:44Z</dcterms:created>
  <dcterms:modified xsi:type="dcterms:W3CDTF">2016-10-27T14:22:31Z</dcterms:modified>
</cp:coreProperties>
</file>