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6"/>
  </p:notesMasterIdLst>
  <p:handoutMasterIdLst>
    <p:handoutMasterId r:id="rId37"/>
  </p:handoutMasterIdLst>
  <p:sldIdLst>
    <p:sldId id="257" r:id="rId2"/>
    <p:sldId id="279" r:id="rId3"/>
    <p:sldId id="296" r:id="rId4"/>
    <p:sldId id="274" r:id="rId5"/>
    <p:sldId id="280" r:id="rId6"/>
    <p:sldId id="298" r:id="rId7"/>
    <p:sldId id="258" r:id="rId8"/>
    <p:sldId id="288" r:id="rId9"/>
    <p:sldId id="299" r:id="rId10"/>
    <p:sldId id="260" r:id="rId11"/>
    <p:sldId id="261" r:id="rId12"/>
    <p:sldId id="275" r:id="rId13"/>
    <p:sldId id="268" r:id="rId14"/>
    <p:sldId id="264" r:id="rId15"/>
    <p:sldId id="267" r:id="rId16"/>
    <p:sldId id="269" r:id="rId17"/>
    <p:sldId id="293" r:id="rId18"/>
    <p:sldId id="276" r:id="rId19"/>
    <p:sldId id="270" r:id="rId20"/>
    <p:sldId id="272" r:id="rId21"/>
    <p:sldId id="271" r:id="rId22"/>
    <p:sldId id="277" r:id="rId23"/>
    <p:sldId id="278" r:id="rId24"/>
    <p:sldId id="291" r:id="rId25"/>
    <p:sldId id="292" r:id="rId26"/>
    <p:sldId id="284" r:id="rId27"/>
    <p:sldId id="290" r:id="rId28"/>
    <p:sldId id="283" r:id="rId29"/>
    <p:sldId id="282" r:id="rId30"/>
    <p:sldId id="286" r:id="rId31"/>
    <p:sldId id="285" r:id="rId32"/>
    <p:sldId id="294" r:id="rId33"/>
    <p:sldId id="295" r:id="rId34"/>
    <p:sldId id="297"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42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E3E48-6B57-40A0-9F8F-31CBC5FF2F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CDF261AF-767D-47D4-A53F-7AF590386799}">
      <dgm:prSet phldrT="[Κείμενο]" custT="1"/>
      <dgm:spPr/>
      <dgm:t>
        <a:bodyPr/>
        <a:lstStyle/>
        <a:p>
          <a:pPr algn="l"/>
          <a:r>
            <a:rPr lang="el-GR" sz="2000" b="0" dirty="0" smtClean="0">
              <a:solidFill>
                <a:schemeClr val="bg1">
                  <a:lumMod val="50000"/>
                </a:schemeClr>
              </a:solidFill>
            </a:rPr>
            <a:t>ΑΝΑΚΟΥΦΙΣΗ ΑΠΟ ΤΟΝ ΠΟΝΟ</a:t>
          </a:r>
          <a:endParaRPr lang="el-GR" sz="2000" b="0" dirty="0">
            <a:solidFill>
              <a:schemeClr val="bg1">
                <a:lumMod val="50000"/>
              </a:schemeClr>
            </a:solidFill>
          </a:endParaRPr>
        </a:p>
      </dgm:t>
    </dgm:pt>
    <dgm:pt modelId="{E503D7A2-35D2-4A3F-AF26-3AB1B0300343}" type="parTrans" cxnId="{CD21230C-F81B-4725-8E09-05CEC4C92B32}">
      <dgm:prSet/>
      <dgm:spPr/>
      <dgm:t>
        <a:bodyPr/>
        <a:lstStyle/>
        <a:p>
          <a:endParaRPr lang="el-GR">
            <a:solidFill>
              <a:schemeClr val="accent2">
                <a:lumMod val="40000"/>
                <a:lumOff val="60000"/>
              </a:schemeClr>
            </a:solidFill>
          </a:endParaRPr>
        </a:p>
      </dgm:t>
    </dgm:pt>
    <dgm:pt modelId="{A7BFEC8A-9BF3-46D5-B0D4-86F029D1A7A4}" type="sibTrans" cxnId="{CD21230C-F81B-4725-8E09-05CEC4C92B32}">
      <dgm:prSet/>
      <dgm:spPr/>
      <dgm:t>
        <a:bodyPr/>
        <a:lstStyle/>
        <a:p>
          <a:endParaRPr lang="el-GR">
            <a:solidFill>
              <a:schemeClr val="accent2">
                <a:lumMod val="40000"/>
                <a:lumOff val="60000"/>
              </a:schemeClr>
            </a:solidFill>
          </a:endParaRPr>
        </a:p>
      </dgm:t>
    </dgm:pt>
    <dgm:pt modelId="{A6675B57-39DA-4622-A177-D337B27DADEF}">
      <dgm:prSet phldrT="[Κείμενο]" custT="1"/>
      <dgm:spPr/>
      <dgm:t>
        <a:bodyPr/>
        <a:lstStyle/>
        <a:p>
          <a:r>
            <a:rPr lang="el-GR" sz="2000" dirty="0" smtClean="0">
              <a:solidFill>
                <a:schemeClr val="bg1">
                  <a:lumMod val="50000"/>
                </a:schemeClr>
              </a:solidFill>
            </a:rPr>
            <a:t>ΜΕΙΩΣΗ ΤΗΣ ΦΛΕΓΜΟΝΗΣ</a:t>
          </a:r>
          <a:endParaRPr lang="el-GR" sz="2000" dirty="0">
            <a:solidFill>
              <a:schemeClr val="bg1">
                <a:lumMod val="50000"/>
              </a:schemeClr>
            </a:solidFill>
          </a:endParaRPr>
        </a:p>
      </dgm:t>
    </dgm:pt>
    <dgm:pt modelId="{88BDE160-71B4-4AB6-A9D1-8C6D8C6325B7}" type="parTrans" cxnId="{FF2272DE-E956-4F6A-BBE3-D06111D0BC2A}">
      <dgm:prSet/>
      <dgm:spPr/>
      <dgm:t>
        <a:bodyPr/>
        <a:lstStyle/>
        <a:p>
          <a:endParaRPr lang="el-GR">
            <a:solidFill>
              <a:schemeClr val="accent2">
                <a:lumMod val="40000"/>
                <a:lumOff val="60000"/>
              </a:schemeClr>
            </a:solidFill>
          </a:endParaRPr>
        </a:p>
      </dgm:t>
    </dgm:pt>
    <dgm:pt modelId="{724CDBD0-F72B-4806-8464-59D4AA00379D}" type="sibTrans" cxnId="{FF2272DE-E956-4F6A-BBE3-D06111D0BC2A}">
      <dgm:prSet/>
      <dgm:spPr/>
      <dgm:t>
        <a:bodyPr/>
        <a:lstStyle/>
        <a:p>
          <a:endParaRPr lang="el-GR">
            <a:solidFill>
              <a:schemeClr val="accent2">
                <a:lumMod val="40000"/>
                <a:lumOff val="60000"/>
              </a:schemeClr>
            </a:solidFill>
          </a:endParaRPr>
        </a:p>
      </dgm:t>
    </dgm:pt>
    <dgm:pt modelId="{D066D632-598A-4800-A7CD-9EDB6C6B985D}">
      <dgm:prSet phldrT="[Κείμενο]" custT="1"/>
      <dgm:spPr/>
      <dgm:t>
        <a:bodyPr/>
        <a:lstStyle/>
        <a:p>
          <a:r>
            <a:rPr lang="el-GR" sz="2000" dirty="0" smtClean="0">
              <a:solidFill>
                <a:schemeClr val="bg1">
                  <a:lumMod val="50000"/>
                </a:schemeClr>
              </a:solidFill>
            </a:rPr>
            <a:t>ΕΠΙΒΡΑΔΥΝΣΗ ΤΩΝ ΠΕΡΑΙΤΕΡΩ ΑΛΛΟΙΩΣΕΩΝ ΤΩΝ ΑΡΘΡΩΣΕΩΝ</a:t>
          </a:r>
          <a:endParaRPr lang="el-GR" sz="2000" dirty="0">
            <a:solidFill>
              <a:schemeClr val="bg1">
                <a:lumMod val="50000"/>
              </a:schemeClr>
            </a:solidFill>
          </a:endParaRPr>
        </a:p>
      </dgm:t>
    </dgm:pt>
    <dgm:pt modelId="{91A731B7-073C-4FB8-8199-726295D4C2CB}" type="parTrans" cxnId="{FE4BE94D-81DC-42BF-A5B0-E4B54048E497}">
      <dgm:prSet/>
      <dgm:spPr/>
      <dgm:t>
        <a:bodyPr/>
        <a:lstStyle/>
        <a:p>
          <a:endParaRPr lang="el-GR">
            <a:solidFill>
              <a:schemeClr val="accent2">
                <a:lumMod val="40000"/>
                <a:lumOff val="60000"/>
              </a:schemeClr>
            </a:solidFill>
          </a:endParaRPr>
        </a:p>
      </dgm:t>
    </dgm:pt>
    <dgm:pt modelId="{0EF05F09-8C97-44E0-A5E9-F0D49B9AD78E}" type="sibTrans" cxnId="{FE4BE94D-81DC-42BF-A5B0-E4B54048E497}">
      <dgm:prSet/>
      <dgm:spPr/>
      <dgm:t>
        <a:bodyPr/>
        <a:lstStyle/>
        <a:p>
          <a:endParaRPr lang="el-GR">
            <a:solidFill>
              <a:schemeClr val="accent2">
                <a:lumMod val="40000"/>
                <a:lumOff val="60000"/>
              </a:schemeClr>
            </a:solidFill>
          </a:endParaRPr>
        </a:p>
      </dgm:t>
    </dgm:pt>
    <dgm:pt modelId="{6FD3581A-70BE-492C-9B54-D67E503EACA0}">
      <dgm:prSet phldrT="[Κείμενο]" custT="1"/>
      <dgm:spPr/>
      <dgm:t>
        <a:bodyPr/>
        <a:lstStyle/>
        <a:p>
          <a:r>
            <a:rPr lang="el-GR" sz="2000" dirty="0" smtClean="0">
              <a:solidFill>
                <a:schemeClr val="bg1">
                  <a:lumMod val="50000"/>
                </a:schemeClr>
              </a:solidFill>
            </a:rPr>
            <a:t>ΔΙΑΤΗΡΗΣΗ ΚΑΙ ΒΕΛΤΙΩΣΗ ΤΗΣ ΛΕΙΤΟΥΡΓΙΚΟΤΗΤΑΣ</a:t>
          </a:r>
        </a:p>
        <a:p>
          <a:r>
            <a:rPr lang="el-GR" sz="1800" b="0" i="0" dirty="0" smtClean="0">
              <a:solidFill>
                <a:schemeClr val="tx1">
                  <a:lumMod val="50000"/>
                  <a:lumOff val="50000"/>
                </a:schemeClr>
              </a:solidFill>
            </a:rPr>
            <a:t>ΛΥΣΗ ΤΟΥ ΕΠΩΔΥΝΟΥ ΜΥΪΚΟΥ ΣΠΑΣΜΟΥ ΚΑΙ Η ΕΝΔΥΝΑΜΩΣΗ ΤΩΝ ΜΥΪΚΩΝ ΟΜΑΔΩΝ</a:t>
          </a:r>
          <a:endParaRPr lang="el-GR" sz="1800" b="0" dirty="0">
            <a:solidFill>
              <a:schemeClr val="tx1">
                <a:lumMod val="50000"/>
                <a:lumOff val="50000"/>
              </a:schemeClr>
            </a:solidFill>
          </a:endParaRPr>
        </a:p>
      </dgm:t>
    </dgm:pt>
    <dgm:pt modelId="{165E35C0-1F99-4AA5-9A3B-9FB45AF40311}" type="parTrans" cxnId="{7F6A4120-5DE0-44FC-BFB1-B3504E08958C}">
      <dgm:prSet/>
      <dgm:spPr/>
      <dgm:t>
        <a:bodyPr/>
        <a:lstStyle/>
        <a:p>
          <a:endParaRPr lang="el-GR">
            <a:solidFill>
              <a:schemeClr val="accent2">
                <a:lumMod val="40000"/>
                <a:lumOff val="60000"/>
              </a:schemeClr>
            </a:solidFill>
          </a:endParaRPr>
        </a:p>
      </dgm:t>
    </dgm:pt>
    <dgm:pt modelId="{F0ED8E10-0DE9-476E-A3D5-BCC681C127F7}" type="sibTrans" cxnId="{7F6A4120-5DE0-44FC-BFB1-B3504E08958C}">
      <dgm:prSet/>
      <dgm:spPr/>
      <dgm:t>
        <a:bodyPr/>
        <a:lstStyle/>
        <a:p>
          <a:endParaRPr lang="el-GR">
            <a:solidFill>
              <a:schemeClr val="accent2">
                <a:lumMod val="40000"/>
                <a:lumOff val="60000"/>
              </a:schemeClr>
            </a:solidFill>
          </a:endParaRPr>
        </a:p>
      </dgm:t>
    </dgm:pt>
    <dgm:pt modelId="{913FC362-97F8-4199-B2A8-56935140AE8E}">
      <dgm:prSet phldrT="[Κείμενο]" custT="1"/>
      <dgm:spPr/>
      <dgm:t>
        <a:bodyPr/>
        <a:lstStyle/>
        <a:p>
          <a:r>
            <a:rPr lang="el-GR" sz="2000" dirty="0" smtClean="0">
              <a:solidFill>
                <a:schemeClr val="bg1">
                  <a:lumMod val="50000"/>
                </a:schemeClr>
              </a:solidFill>
            </a:rPr>
            <a:t>ΒΕΛΤΙΩΣΗ ΚΑΙ ΔΙΑΤΗΡΗΣΗ ΤΗΣ ΨΥΧΙΚΗΣ ΥΓΕΙΑΣ ΤΟΥ ΑΤΟΜΟΥ</a:t>
          </a:r>
          <a:endParaRPr lang="el-GR" sz="2000" dirty="0">
            <a:solidFill>
              <a:schemeClr val="bg1">
                <a:lumMod val="50000"/>
              </a:schemeClr>
            </a:solidFill>
          </a:endParaRPr>
        </a:p>
      </dgm:t>
    </dgm:pt>
    <dgm:pt modelId="{FC0F8F93-126E-417C-8BA5-50E7F28A2557}" type="parTrans" cxnId="{5BDC0CF7-D1EE-436B-9656-DDCFE4E7CC7D}">
      <dgm:prSet/>
      <dgm:spPr/>
      <dgm:t>
        <a:bodyPr/>
        <a:lstStyle/>
        <a:p>
          <a:endParaRPr lang="el-GR">
            <a:solidFill>
              <a:schemeClr val="accent2">
                <a:lumMod val="40000"/>
                <a:lumOff val="60000"/>
              </a:schemeClr>
            </a:solidFill>
          </a:endParaRPr>
        </a:p>
      </dgm:t>
    </dgm:pt>
    <dgm:pt modelId="{4737A166-42A1-4E35-85E1-0558D42834F4}" type="sibTrans" cxnId="{5BDC0CF7-D1EE-436B-9656-DDCFE4E7CC7D}">
      <dgm:prSet/>
      <dgm:spPr/>
      <dgm:t>
        <a:bodyPr/>
        <a:lstStyle/>
        <a:p>
          <a:endParaRPr lang="el-GR">
            <a:solidFill>
              <a:schemeClr val="accent2">
                <a:lumMod val="40000"/>
                <a:lumOff val="60000"/>
              </a:schemeClr>
            </a:solidFill>
          </a:endParaRPr>
        </a:p>
      </dgm:t>
    </dgm:pt>
    <dgm:pt modelId="{DE444FD2-6F8F-49AD-8408-5499B22E27B7}" type="pres">
      <dgm:prSet presAssocID="{584E3E48-6B57-40A0-9F8F-31CBC5FF2F4C}" presName="diagram" presStyleCnt="0">
        <dgm:presLayoutVars>
          <dgm:dir/>
          <dgm:resizeHandles val="exact"/>
        </dgm:presLayoutVars>
      </dgm:prSet>
      <dgm:spPr/>
      <dgm:t>
        <a:bodyPr/>
        <a:lstStyle/>
        <a:p>
          <a:endParaRPr lang="el-GR"/>
        </a:p>
      </dgm:t>
    </dgm:pt>
    <dgm:pt modelId="{D69A1C7A-187E-489C-9DB3-479E76718065}" type="pres">
      <dgm:prSet presAssocID="{CDF261AF-767D-47D4-A53F-7AF590386799}" presName="node" presStyleLbl="node1" presStyleIdx="0" presStyleCnt="5">
        <dgm:presLayoutVars>
          <dgm:bulletEnabled val="1"/>
        </dgm:presLayoutVars>
      </dgm:prSet>
      <dgm:spPr/>
      <dgm:t>
        <a:bodyPr/>
        <a:lstStyle/>
        <a:p>
          <a:endParaRPr lang="el-GR"/>
        </a:p>
      </dgm:t>
    </dgm:pt>
    <dgm:pt modelId="{430E4054-1D24-4C38-8906-9AFABF1B79F8}" type="pres">
      <dgm:prSet presAssocID="{A7BFEC8A-9BF3-46D5-B0D4-86F029D1A7A4}" presName="sibTrans" presStyleCnt="0"/>
      <dgm:spPr/>
    </dgm:pt>
    <dgm:pt modelId="{26EF1BCD-2208-418B-B2DD-843277585008}" type="pres">
      <dgm:prSet presAssocID="{A6675B57-39DA-4622-A177-D337B27DADEF}" presName="node" presStyleLbl="node1" presStyleIdx="1" presStyleCnt="5">
        <dgm:presLayoutVars>
          <dgm:bulletEnabled val="1"/>
        </dgm:presLayoutVars>
      </dgm:prSet>
      <dgm:spPr/>
      <dgm:t>
        <a:bodyPr/>
        <a:lstStyle/>
        <a:p>
          <a:endParaRPr lang="el-GR"/>
        </a:p>
      </dgm:t>
    </dgm:pt>
    <dgm:pt modelId="{07BE5403-F64C-4B80-BB38-EF399FDB8872}" type="pres">
      <dgm:prSet presAssocID="{724CDBD0-F72B-4806-8464-59D4AA00379D}" presName="sibTrans" presStyleCnt="0"/>
      <dgm:spPr/>
    </dgm:pt>
    <dgm:pt modelId="{4D43F32C-FBBE-4BE4-9867-B53B813E196B}" type="pres">
      <dgm:prSet presAssocID="{D066D632-598A-4800-A7CD-9EDB6C6B985D}" presName="node" presStyleLbl="node1" presStyleIdx="2" presStyleCnt="5" custLinFactNeighborX="351" custLinFactNeighborY="5555">
        <dgm:presLayoutVars>
          <dgm:bulletEnabled val="1"/>
        </dgm:presLayoutVars>
      </dgm:prSet>
      <dgm:spPr/>
      <dgm:t>
        <a:bodyPr/>
        <a:lstStyle/>
        <a:p>
          <a:endParaRPr lang="el-GR"/>
        </a:p>
      </dgm:t>
    </dgm:pt>
    <dgm:pt modelId="{ACAB6E4F-1D57-42F7-9867-A424211C9052}" type="pres">
      <dgm:prSet presAssocID="{0EF05F09-8C97-44E0-A5E9-F0D49B9AD78E}" presName="sibTrans" presStyleCnt="0"/>
      <dgm:spPr/>
    </dgm:pt>
    <dgm:pt modelId="{1973EEC2-F5D2-4977-860F-CDA8308CC526}" type="pres">
      <dgm:prSet presAssocID="{6FD3581A-70BE-492C-9B54-D67E503EACA0}" presName="node" presStyleLbl="node1" presStyleIdx="3" presStyleCnt="5" custScaleY="133920">
        <dgm:presLayoutVars>
          <dgm:bulletEnabled val="1"/>
        </dgm:presLayoutVars>
      </dgm:prSet>
      <dgm:spPr/>
      <dgm:t>
        <a:bodyPr/>
        <a:lstStyle/>
        <a:p>
          <a:endParaRPr lang="el-GR"/>
        </a:p>
      </dgm:t>
    </dgm:pt>
    <dgm:pt modelId="{54829C60-1EDE-42FA-B693-55425C0FBD2C}" type="pres">
      <dgm:prSet presAssocID="{F0ED8E10-0DE9-476E-A3D5-BCC681C127F7}" presName="sibTrans" presStyleCnt="0"/>
      <dgm:spPr/>
    </dgm:pt>
    <dgm:pt modelId="{6B1082EA-8BA7-4B00-BDFE-69FDB83700AE}" type="pres">
      <dgm:prSet presAssocID="{913FC362-97F8-4199-B2A8-56935140AE8E}" presName="node" presStyleLbl="node1" presStyleIdx="4" presStyleCnt="5" custScaleX="121230" custScaleY="138011">
        <dgm:presLayoutVars>
          <dgm:bulletEnabled val="1"/>
        </dgm:presLayoutVars>
      </dgm:prSet>
      <dgm:spPr/>
      <dgm:t>
        <a:bodyPr/>
        <a:lstStyle/>
        <a:p>
          <a:endParaRPr lang="el-GR"/>
        </a:p>
      </dgm:t>
    </dgm:pt>
  </dgm:ptLst>
  <dgm:cxnLst>
    <dgm:cxn modelId="{42B93536-321C-4690-A998-E0BFC6E73461}" type="presOf" srcId="{6FD3581A-70BE-492C-9B54-D67E503EACA0}" destId="{1973EEC2-F5D2-4977-860F-CDA8308CC526}" srcOrd="0" destOrd="0" presId="urn:microsoft.com/office/officeart/2005/8/layout/default"/>
    <dgm:cxn modelId="{FF2272DE-E956-4F6A-BBE3-D06111D0BC2A}" srcId="{584E3E48-6B57-40A0-9F8F-31CBC5FF2F4C}" destId="{A6675B57-39DA-4622-A177-D337B27DADEF}" srcOrd="1" destOrd="0" parTransId="{88BDE160-71B4-4AB6-A9D1-8C6D8C6325B7}" sibTransId="{724CDBD0-F72B-4806-8464-59D4AA00379D}"/>
    <dgm:cxn modelId="{5BDC0CF7-D1EE-436B-9656-DDCFE4E7CC7D}" srcId="{584E3E48-6B57-40A0-9F8F-31CBC5FF2F4C}" destId="{913FC362-97F8-4199-B2A8-56935140AE8E}" srcOrd="4" destOrd="0" parTransId="{FC0F8F93-126E-417C-8BA5-50E7F28A2557}" sibTransId="{4737A166-42A1-4E35-85E1-0558D42834F4}"/>
    <dgm:cxn modelId="{454E0616-8547-4B96-BF3E-B62CEC213D2D}" type="presOf" srcId="{584E3E48-6B57-40A0-9F8F-31CBC5FF2F4C}" destId="{DE444FD2-6F8F-49AD-8408-5499B22E27B7}" srcOrd="0" destOrd="0" presId="urn:microsoft.com/office/officeart/2005/8/layout/default"/>
    <dgm:cxn modelId="{FE4BE94D-81DC-42BF-A5B0-E4B54048E497}" srcId="{584E3E48-6B57-40A0-9F8F-31CBC5FF2F4C}" destId="{D066D632-598A-4800-A7CD-9EDB6C6B985D}" srcOrd="2" destOrd="0" parTransId="{91A731B7-073C-4FB8-8199-726295D4C2CB}" sibTransId="{0EF05F09-8C97-44E0-A5E9-F0D49B9AD78E}"/>
    <dgm:cxn modelId="{7F6A4120-5DE0-44FC-BFB1-B3504E08958C}" srcId="{584E3E48-6B57-40A0-9F8F-31CBC5FF2F4C}" destId="{6FD3581A-70BE-492C-9B54-D67E503EACA0}" srcOrd="3" destOrd="0" parTransId="{165E35C0-1F99-4AA5-9A3B-9FB45AF40311}" sibTransId="{F0ED8E10-0DE9-476E-A3D5-BCC681C127F7}"/>
    <dgm:cxn modelId="{4195E94F-E58B-4313-ABB1-6AB9A19B4910}" type="presOf" srcId="{CDF261AF-767D-47D4-A53F-7AF590386799}" destId="{D69A1C7A-187E-489C-9DB3-479E76718065}" srcOrd="0" destOrd="0" presId="urn:microsoft.com/office/officeart/2005/8/layout/default"/>
    <dgm:cxn modelId="{A2E547C2-BA54-4577-9E29-6F7D5E06C6E4}" type="presOf" srcId="{913FC362-97F8-4199-B2A8-56935140AE8E}" destId="{6B1082EA-8BA7-4B00-BDFE-69FDB83700AE}" srcOrd="0" destOrd="0" presId="urn:microsoft.com/office/officeart/2005/8/layout/default"/>
    <dgm:cxn modelId="{7F398135-6803-43FB-A574-1CC90816F205}" type="presOf" srcId="{D066D632-598A-4800-A7CD-9EDB6C6B985D}" destId="{4D43F32C-FBBE-4BE4-9867-B53B813E196B}" srcOrd="0" destOrd="0" presId="urn:microsoft.com/office/officeart/2005/8/layout/default"/>
    <dgm:cxn modelId="{CD21230C-F81B-4725-8E09-05CEC4C92B32}" srcId="{584E3E48-6B57-40A0-9F8F-31CBC5FF2F4C}" destId="{CDF261AF-767D-47D4-A53F-7AF590386799}" srcOrd="0" destOrd="0" parTransId="{E503D7A2-35D2-4A3F-AF26-3AB1B0300343}" sibTransId="{A7BFEC8A-9BF3-46D5-B0D4-86F029D1A7A4}"/>
    <dgm:cxn modelId="{8A9DFB84-3935-4975-B103-DB09518AF19B}" type="presOf" srcId="{A6675B57-39DA-4622-A177-D337B27DADEF}" destId="{26EF1BCD-2208-418B-B2DD-843277585008}" srcOrd="0" destOrd="0" presId="urn:microsoft.com/office/officeart/2005/8/layout/default"/>
    <dgm:cxn modelId="{2BD42AAB-1741-40C7-BFF6-B644C32EAECA}" type="presParOf" srcId="{DE444FD2-6F8F-49AD-8408-5499B22E27B7}" destId="{D69A1C7A-187E-489C-9DB3-479E76718065}" srcOrd="0" destOrd="0" presId="urn:microsoft.com/office/officeart/2005/8/layout/default"/>
    <dgm:cxn modelId="{108D0122-F51C-494B-BF97-AD526A6207BD}" type="presParOf" srcId="{DE444FD2-6F8F-49AD-8408-5499B22E27B7}" destId="{430E4054-1D24-4C38-8906-9AFABF1B79F8}" srcOrd="1" destOrd="0" presId="urn:microsoft.com/office/officeart/2005/8/layout/default"/>
    <dgm:cxn modelId="{056D1639-69B4-4E64-97BD-59EF650F41AC}" type="presParOf" srcId="{DE444FD2-6F8F-49AD-8408-5499B22E27B7}" destId="{26EF1BCD-2208-418B-B2DD-843277585008}" srcOrd="2" destOrd="0" presId="urn:microsoft.com/office/officeart/2005/8/layout/default"/>
    <dgm:cxn modelId="{7D378272-86AD-4265-9718-F840E00F3D97}" type="presParOf" srcId="{DE444FD2-6F8F-49AD-8408-5499B22E27B7}" destId="{07BE5403-F64C-4B80-BB38-EF399FDB8872}" srcOrd="3" destOrd="0" presId="urn:microsoft.com/office/officeart/2005/8/layout/default"/>
    <dgm:cxn modelId="{14C658D2-913B-47AB-A25C-0661B008B095}" type="presParOf" srcId="{DE444FD2-6F8F-49AD-8408-5499B22E27B7}" destId="{4D43F32C-FBBE-4BE4-9867-B53B813E196B}" srcOrd="4" destOrd="0" presId="urn:microsoft.com/office/officeart/2005/8/layout/default"/>
    <dgm:cxn modelId="{55C1E2BD-F22A-4792-89D4-9E00AB4441AF}" type="presParOf" srcId="{DE444FD2-6F8F-49AD-8408-5499B22E27B7}" destId="{ACAB6E4F-1D57-42F7-9867-A424211C9052}" srcOrd="5" destOrd="0" presId="urn:microsoft.com/office/officeart/2005/8/layout/default"/>
    <dgm:cxn modelId="{D16D72DB-C8E4-4B52-9F1F-F6791B859EA6}" type="presParOf" srcId="{DE444FD2-6F8F-49AD-8408-5499B22E27B7}" destId="{1973EEC2-F5D2-4977-860F-CDA8308CC526}" srcOrd="6" destOrd="0" presId="urn:microsoft.com/office/officeart/2005/8/layout/default"/>
    <dgm:cxn modelId="{D4D51F34-29E8-4A09-AC3A-54D0DBC5DA75}" type="presParOf" srcId="{DE444FD2-6F8F-49AD-8408-5499B22E27B7}" destId="{54829C60-1EDE-42FA-B693-55425C0FBD2C}" srcOrd="7" destOrd="0" presId="urn:microsoft.com/office/officeart/2005/8/layout/default"/>
    <dgm:cxn modelId="{3E1522B6-9E02-41A4-9CB5-0C15FE6B03F9}" type="presParOf" srcId="{DE444FD2-6F8F-49AD-8408-5499B22E27B7}" destId="{6B1082EA-8BA7-4B00-BDFE-69FDB83700AE}" srcOrd="8" destOrd="0" presId="urn:microsoft.com/office/officeart/2005/8/layout/default"/>
  </dgm:cxnLst>
  <dgm:bg/>
  <dgm:whole>
    <a:ln>
      <a:solidFill>
        <a:schemeClr val="tx2">
          <a:lumMod val="40000"/>
          <a:lumOff val="60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9A1C7A-187E-489C-9DB3-479E76718065}">
      <dsp:nvSpPr>
        <dsp:cNvPr id="0" name=""/>
        <dsp:cNvSpPr/>
      </dsp:nvSpPr>
      <dsp:spPr>
        <a:xfrm>
          <a:off x="0" y="188917"/>
          <a:ext cx="2714624" cy="1628775"/>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b="0" kern="1200" dirty="0" smtClean="0">
              <a:solidFill>
                <a:schemeClr val="bg1">
                  <a:lumMod val="50000"/>
                </a:schemeClr>
              </a:solidFill>
            </a:rPr>
            <a:t>ΑΝΑΚΟΥΦΙΣΗ ΑΠΟ ΤΟΝ ΠΟΝΟ</a:t>
          </a:r>
          <a:endParaRPr lang="el-GR" sz="2000" b="0" kern="1200" dirty="0">
            <a:solidFill>
              <a:schemeClr val="bg1">
                <a:lumMod val="50000"/>
              </a:schemeClr>
            </a:solidFill>
          </a:endParaRPr>
        </a:p>
      </dsp:txBody>
      <dsp:txXfrm>
        <a:off x="0" y="188917"/>
        <a:ext cx="2714624" cy="1628775"/>
      </dsp:txXfrm>
    </dsp:sp>
    <dsp:sp modelId="{26EF1BCD-2208-418B-B2DD-843277585008}">
      <dsp:nvSpPr>
        <dsp:cNvPr id="0" name=""/>
        <dsp:cNvSpPr/>
      </dsp:nvSpPr>
      <dsp:spPr>
        <a:xfrm>
          <a:off x="2986087" y="188917"/>
          <a:ext cx="2714624" cy="1628775"/>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bg1">
                  <a:lumMod val="50000"/>
                </a:schemeClr>
              </a:solidFill>
            </a:rPr>
            <a:t>ΜΕΙΩΣΗ ΤΗΣ ΦΛΕΓΜΟΝΗΣ</a:t>
          </a:r>
          <a:endParaRPr lang="el-GR" sz="2000" kern="1200" dirty="0">
            <a:solidFill>
              <a:schemeClr val="bg1">
                <a:lumMod val="50000"/>
              </a:schemeClr>
            </a:solidFill>
          </a:endParaRPr>
        </a:p>
      </dsp:txBody>
      <dsp:txXfrm>
        <a:off x="2986087" y="188917"/>
        <a:ext cx="2714624" cy="1628775"/>
      </dsp:txXfrm>
    </dsp:sp>
    <dsp:sp modelId="{4D43F32C-FBBE-4BE4-9867-B53B813E196B}">
      <dsp:nvSpPr>
        <dsp:cNvPr id="0" name=""/>
        <dsp:cNvSpPr/>
      </dsp:nvSpPr>
      <dsp:spPr>
        <a:xfrm>
          <a:off x="5972175" y="279396"/>
          <a:ext cx="2714624" cy="1628775"/>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bg1">
                  <a:lumMod val="50000"/>
                </a:schemeClr>
              </a:solidFill>
            </a:rPr>
            <a:t>ΕΠΙΒΡΑΔΥΝΣΗ ΤΩΝ ΠΕΡΑΙΤΕΡΩ ΑΛΛΟΙΩΣΕΩΝ ΤΩΝ ΑΡΘΡΩΣΕΩΝ</a:t>
          </a:r>
          <a:endParaRPr lang="el-GR" sz="2000" kern="1200" dirty="0">
            <a:solidFill>
              <a:schemeClr val="bg1">
                <a:lumMod val="50000"/>
              </a:schemeClr>
            </a:solidFill>
          </a:endParaRPr>
        </a:p>
      </dsp:txBody>
      <dsp:txXfrm>
        <a:off x="5972175" y="279396"/>
        <a:ext cx="2714624" cy="1628775"/>
      </dsp:txXfrm>
    </dsp:sp>
    <dsp:sp modelId="{1973EEC2-F5D2-4977-860F-CDA8308CC526}">
      <dsp:nvSpPr>
        <dsp:cNvPr id="0" name=""/>
        <dsp:cNvSpPr/>
      </dsp:nvSpPr>
      <dsp:spPr>
        <a:xfrm>
          <a:off x="1204886" y="2122472"/>
          <a:ext cx="2714624" cy="2181255"/>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bg1">
                  <a:lumMod val="50000"/>
                </a:schemeClr>
              </a:solidFill>
            </a:rPr>
            <a:t>ΔΙΑΤΗΡΗΣΗ ΚΑΙ ΒΕΛΤΙΩΣΗ ΤΗΣ ΛΕΙΤΟΥΡΓΙΚΟΤΗΤΑΣ</a:t>
          </a:r>
        </a:p>
        <a:p>
          <a:pPr lvl="0" algn="ctr" defTabSz="889000">
            <a:lnSpc>
              <a:spcPct val="90000"/>
            </a:lnSpc>
            <a:spcBef>
              <a:spcPct val="0"/>
            </a:spcBef>
            <a:spcAft>
              <a:spcPct val="35000"/>
            </a:spcAft>
          </a:pPr>
          <a:r>
            <a:rPr lang="el-GR" sz="1800" b="0" i="0" kern="1200" dirty="0" smtClean="0">
              <a:solidFill>
                <a:schemeClr val="tx1">
                  <a:lumMod val="50000"/>
                  <a:lumOff val="50000"/>
                </a:schemeClr>
              </a:solidFill>
            </a:rPr>
            <a:t>ΛΥΣΗ ΤΟΥ ΕΠΩΔΥΝΟΥ ΜΥΪΚΟΥ ΣΠΑΣΜΟΥ ΚΑΙ Η ΕΝΔΥΝΑΜΩΣΗ ΤΩΝ ΜΥΪΚΩΝ ΟΜΑΔΩΝ</a:t>
          </a:r>
          <a:endParaRPr lang="el-GR" sz="1800" b="0" kern="1200" dirty="0">
            <a:solidFill>
              <a:schemeClr val="tx1">
                <a:lumMod val="50000"/>
                <a:lumOff val="50000"/>
              </a:schemeClr>
            </a:solidFill>
          </a:endParaRPr>
        </a:p>
      </dsp:txBody>
      <dsp:txXfrm>
        <a:off x="1204886" y="2122472"/>
        <a:ext cx="2714624" cy="2181255"/>
      </dsp:txXfrm>
    </dsp:sp>
    <dsp:sp modelId="{6B1082EA-8BA7-4B00-BDFE-69FDB83700AE}">
      <dsp:nvSpPr>
        <dsp:cNvPr id="0" name=""/>
        <dsp:cNvSpPr/>
      </dsp:nvSpPr>
      <dsp:spPr>
        <a:xfrm>
          <a:off x="4190973" y="2089155"/>
          <a:ext cx="3290939" cy="2247888"/>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bg1">
                  <a:lumMod val="50000"/>
                </a:schemeClr>
              </a:solidFill>
            </a:rPr>
            <a:t>ΒΕΛΤΙΩΣΗ ΚΑΙ ΔΙΑΤΗΡΗΣΗ ΤΗΣ ΨΥΧΙΚΗΣ ΥΓΕΙΑΣ ΤΟΥ ΑΤΟΜΟΥ</a:t>
          </a:r>
          <a:endParaRPr lang="el-GR" sz="2000" kern="1200" dirty="0">
            <a:solidFill>
              <a:schemeClr val="bg1">
                <a:lumMod val="50000"/>
              </a:schemeClr>
            </a:solidFill>
          </a:endParaRPr>
        </a:p>
      </dsp:txBody>
      <dsp:txXfrm>
        <a:off x="4190973" y="2089155"/>
        <a:ext cx="3290939" cy="22478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F11480-A02D-4DEA-9C5B-DF1E19FDF40F}" type="datetimeFigureOut">
              <a:rPr lang="el-GR" smtClean="0"/>
              <a:pPr/>
              <a:t>28/10/2016</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03A0C9-1660-4635-AEFD-206541D22C3A}" type="slidenum">
              <a:rPr lang="el-GR" smtClean="0"/>
              <a:pPr/>
              <a:t>‹#›</a:t>
            </a:fld>
            <a:endParaRPr lang="el-GR"/>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F67A1-D983-412E-8B22-C4F060644281}" type="datetimeFigureOut">
              <a:rPr lang="el-GR" smtClean="0"/>
              <a:pPr/>
              <a:t>28/10/2016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730CD-A8C9-462D-9642-F0E697CDA831}" type="slidenum">
              <a:rPr lang="el-GR" smtClean="0"/>
              <a:pPr/>
              <a:t>‹#›</a:t>
            </a:fld>
            <a:endParaRPr lang="el-GR"/>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5" name="4 - Θέση κεφαλίδας"/>
          <p:cNvSpPr>
            <a:spLocks noGrp="1"/>
          </p:cNvSpPr>
          <p:nvPr>
            <p:ph type="hdr" sz="quarter" idx="10"/>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κεφαλίδας"/>
          <p:cNvSpPr>
            <a:spLocks noGrp="1"/>
          </p:cNvSpPr>
          <p:nvPr>
            <p:ph type="hdr" sz="quarter" idx="10"/>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E23A84A-BB7E-4C58-BD48-67F5D5442AC0}" type="datetime1">
              <a:rPr lang="el-GR" smtClean="0"/>
              <a:pPr/>
              <a:t>28/10/2016</a:t>
            </a:fld>
            <a:endParaRPr lang="el-GR"/>
          </a:p>
        </p:txBody>
      </p:sp>
      <p:sp>
        <p:nvSpPr>
          <p:cNvPr id="2" name="1 - Θέση υποσέλιδου"/>
          <p:cNvSpPr>
            <a:spLocks noGrp="1"/>
          </p:cNvSpPr>
          <p:nvPr>
            <p:ph type="ftr" sz="quarter" idx="11"/>
          </p:nvPr>
        </p:nvSpPr>
        <p:spPr/>
        <p:txBody>
          <a:bodyPr/>
          <a:lstStyle/>
          <a:p>
            <a:r>
              <a:rPr lang="el-GR" smtClean="0"/>
              <a:t>Σ</a:t>
            </a:r>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85548C61-795A-48E1-AB5C-8453A50D092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F3A2DB-0C85-4C26-BFF8-4DC4886CD322}" type="datetime1">
              <a:rPr lang="el-GR" smtClean="0"/>
              <a:pPr/>
              <a:t>28/10/2016</a:t>
            </a:fld>
            <a:endParaRPr lang="el-GR"/>
          </a:p>
        </p:txBody>
      </p:sp>
      <p:sp>
        <p:nvSpPr>
          <p:cNvPr id="5" name="4 - Θέση υποσέλιδου"/>
          <p:cNvSpPr>
            <a:spLocks noGrp="1"/>
          </p:cNvSpPr>
          <p:nvPr>
            <p:ph type="ftr" sz="quarter" idx="11"/>
          </p:nvPr>
        </p:nvSpPr>
        <p:spPr/>
        <p:txBody>
          <a:bodyPr/>
          <a:lstStyle/>
          <a:p>
            <a:r>
              <a:rPr lang="el-GR" smtClean="0"/>
              <a:t>Σ</a:t>
            </a:r>
            <a:endParaRPr lang="el-GR"/>
          </a:p>
        </p:txBody>
      </p:sp>
      <p:sp>
        <p:nvSpPr>
          <p:cNvPr id="6" name="5 - Θέση αριθμού διαφάνειας"/>
          <p:cNvSpPr>
            <a:spLocks noGrp="1"/>
          </p:cNvSpPr>
          <p:nvPr>
            <p:ph type="sldNum" sz="quarter" idx="12"/>
          </p:nvPr>
        </p:nvSpPr>
        <p:spPr/>
        <p:txBody>
          <a:bodyPr/>
          <a:lstStyle/>
          <a:p>
            <a:fld id="{85548C61-795A-48E1-AB5C-8453A50D092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3B29519-8FBF-4048-8F2E-F8B1E8B20CA6}" type="datetime1">
              <a:rPr lang="el-GR" smtClean="0"/>
              <a:pPr/>
              <a:t>28/10/2016</a:t>
            </a:fld>
            <a:endParaRPr lang="el-GR"/>
          </a:p>
        </p:txBody>
      </p:sp>
      <p:sp>
        <p:nvSpPr>
          <p:cNvPr id="5" name="4 - Θέση υποσέλιδου"/>
          <p:cNvSpPr>
            <a:spLocks noGrp="1"/>
          </p:cNvSpPr>
          <p:nvPr>
            <p:ph type="ftr" sz="quarter" idx="11"/>
          </p:nvPr>
        </p:nvSpPr>
        <p:spPr/>
        <p:txBody>
          <a:bodyPr/>
          <a:lstStyle/>
          <a:p>
            <a:r>
              <a:rPr lang="el-GR" smtClean="0"/>
              <a:t>Σ</a:t>
            </a:r>
            <a:endParaRPr lang="el-GR"/>
          </a:p>
        </p:txBody>
      </p:sp>
      <p:sp>
        <p:nvSpPr>
          <p:cNvPr id="6" name="5 - Θέση αριθμού διαφάνειας"/>
          <p:cNvSpPr>
            <a:spLocks noGrp="1"/>
          </p:cNvSpPr>
          <p:nvPr>
            <p:ph type="sldNum" sz="quarter" idx="12"/>
          </p:nvPr>
        </p:nvSpPr>
        <p:spPr/>
        <p:txBody>
          <a:bodyPr/>
          <a:lstStyle/>
          <a:p>
            <a:fld id="{85548C61-795A-48E1-AB5C-8453A50D092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B94886D-90FB-4DE8-A18C-8FEAD475C15F}" type="datetime1">
              <a:rPr lang="el-GR" smtClean="0"/>
              <a:pPr/>
              <a:t>28/10/2016</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dirty="0"/>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85548C61-795A-48E1-AB5C-8453A50D092C}"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94A1A668-D0E9-4DB9-AB16-2247B5442F41}" type="datetime1">
              <a:rPr lang="el-GR" smtClean="0"/>
              <a:pPr/>
              <a:t>28/10/2016</a:t>
            </a:fld>
            <a:endParaRPr lang="el-GR"/>
          </a:p>
        </p:txBody>
      </p:sp>
      <p:sp>
        <p:nvSpPr>
          <p:cNvPr id="11" name="10 - Θέση υποσέλιδου"/>
          <p:cNvSpPr>
            <a:spLocks noGrp="1"/>
          </p:cNvSpPr>
          <p:nvPr>
            <p:ph type="ftr" sz="quarter" idx="11"/>
          </p:nvPr>
        </p:nvSpPr>
        <p:spPr/>
        <p:txBody>
          <a:bodyPr/>
          <a:lstStyle/>
          <a:p>
            <a:r>
              <a:rPr lang="el-GR" smtClean="0"/>
              <a:t>Σ</a:t>
            </a:r>
            <a:endParaRPr lang="el-GR"/>
          </a:p>
        </p:txBody>
      </p:sp>
      <p:sp>
        <p:nvSpPr>
          <p:cNvPr id="16" name="15 - Θέση αριθμού διαφάνειας"/>
          <p:cNvSpPr>
            <a:spLocks noGrp="1"/>
          </p:cNvSpPr>
          <p:nvPr>
            <p:ph type="sldNum" sz="quarter" idx="12"/>
          </p:nvPr>
        </p:nvSpPr>
        <p:spPr/>
        <p:txBody>
          <a:bodyPr/>
          <a:lstStyle/>
          <a:p>
            <a:fld id="{85548C61-795A-48E1-AB5C-8453A50D092C}"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E70B1E45-89CF-4E77-B2AC-8EA5115572E3}" type="datetime1">
              <a:rPr lang="el-GR" smtClean="0"/>
              <a:pPr/>
              <a:t>28/10/2016</a:t>
            </a:fld>
            <a:endParaRPr lang="el-GR"/>
          </a:p>
        </p:txBody>
      </p:sp>
      <p:sp>
        <p:nvSpPr>
          <p:cNvPr id="10" name="9 - Θέση υποσέλιδου"/>
          <p:cNvSpPr>
            <a:spLocks noGrp="1"/>
          </p:cNvSpPr>
          <p:nvPr>
            <p:ph type="ftr" sz="quarter" idx="11"/>
          </p:nvPr>
        </p:nvSpPr>
        <p:spPr/>
        <p:txBody>
          <a:bodyPr/>
          <a:lstStyle/>
          <a:p>
            <a:r>
              <a:rPr lang="el-GR" smtClean="0"/>
              <a:t>Σ</a:t>
            </a:r>
            <a:endParaRPr lang="el-GR"/>
          </a:p>
        </p:txBody>
      </p:sp>
      <p:sp>
        <p:nvSpPr>
          <p:cNvPr id="31" name="30 - Θέση αριθμού διαφάνειας"/>
          <p:cNvSpPr>
            <a:spLocks noGrp="1"/>
          </p:cNvSpPr>
          <p:nvPr>
            <p:ph type="sldNum" sz="quarter" idx="12"/>
          </p:nvPr>
        </p:nvSpPr>
        <p:spPr/>
        <p:txBody>
          <a:bodyPr/>
          <a:lstStyle/>
          <a:p>
            <a:fld id="{85548C61-795A-48E1-AB5C-8453A50D092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6A56683F-8215-4E94-86A0-109B10542A0A}" type="datetime1">
              <a:rPr lang="el-GR" smtClean="0"/>
              <a:pPr/>
              <a:t>28/10/2016</a:t>
            </a:fld>
            <a:endParaRPr lang="el-GR"/>
          </a:p>
        </p:txBody>
      </p:sp>
      <p:sp>
        <p:nvSpPr>
          <p:cNvPr id="6" name="5 - Θέση υποσέλιδου"/>
          <p:cNvSpPr>
            <a:spLocks noGrp="1"/>
          </p:cNvSpPr>
          <p:nvPr>
            <p:ph type="ftr" sz="quarter" idx="11"/>
          </p:nvPr>
        </p:nvSpPr>
        <p:spPr/>
        <p:txBody>
          <a:bodyPr/>
          <a:lstStyle/>
          <a:p>
            <a:r>
              <a:rPr lang="el-GR" smtClean="0"/>
              <a:t>Σ</a:t>
            </a:r>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85548C61-795A-48E1-AB5C-8453A50D092C}"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FDAE5312-247C-41B2-804C-B8C2BE23260D}" type="datetime1">
              <a:rPr lang="el-GR" smtClean="0"/>
              <a:pPr/>
              <a:t>28/10/2016</a:t>
            </a:fld>
            <a:endParaRPr lang="el-GR"/>
          </a:p>
        </p:txBody>
      </p:sp>
      <p:sp>
        <p:nvSpPr>
          <p:cNvPr id="21" name="20 - Θέση υποσέλιδου"/>
          <p:cNvSpPr>
            <a:spLocks noGrp="1"/>
          </p:cNvSpPr>
          <p:nvPr>
            <p:ph type="ftr" sz="quarter" idx="11"/>
          </p:nvPr>
        </p:nvSpPr>
        <p:spPr/>
        <p:txBody>
          <a:bodyPr/>
          <a:lstStyle/>
          <a:p>
            <a:r>
              <a:rPr lang="el-GR" smtClean="0"/>
              <a:t>Σ</a:t>
            </a:r>
            <a:endParaRPr lang="el-GR"/>
          </a:p>
        </p:txBody>
      </p:sp>
      <p:sp>
        <p:nvSpPr>
          <p:cNvPr id="6" name="5 - Θέση αριθμού διαφάνειας"/>
          <p:cNvSpPr>
            <a:spLocks noGrp="1"/>
          </p:cNvSpPr>
          <p:nvPr>
            <p:ph type="sldNum" sz="quarter" idx="12"/>
          </p:nvPr>
        </p:nvSpPr>
        <p:spPr/>
        <p:txBody>
          <a:bodyPr/>
          <a:lstStyle/>
          <a:p>
            <a:fld id="{85548C61-795A-48E1-AB5C-8453A50D092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E1403244-4C4D-4555-AB6E-9C4F1076950F}" type="datetime1">
              <a:rPr lang="el-GR" smtClean="0"/>
              <a:pPr/>
              <a:t>28/10/2016</a:t>
            </a:fld>
            <a:endParaRPr lang="el-GR"/>
          </a:p>
        </p:txBody>
      </p:sp>
      <p:sp>
        <p:nvSpPr>
          <p:cNvPr id="24" name="23 - Θέση υποσέλιδου"/>
          <p:cNvSpPr>
            <a:spLocks noGrp="1"/>
          </p:cNvSpPr>
          <p:nvPr>
            <p:ph type="ftr" sz="quarter" idx="11"/>
          </p:nvPr>
        </p:nvSpPr>
        <p:spPr/>
        <p:txBody>
          <a:bodyPr/>
          <a:lstStyle/>
          <a:p>
            <a:r>
              <a:rPr lang="el-GR" smtClean="0"/>
              <a:t>Σ</a:t>
            </a:r>
            <a:endParaRPr lang="el-GR"/>
          </a:p>
        </p:txBody>
      </p:sp>
      <p:sp>
        <p:nvSpPr>
          <p:cNvPr id="7" name="6 - Θέση αριθμού διαφάνειας"/>
          <p:cNvSpPr>
            <a:spLocks noGrp="1"/>
          </p:cNvSpPr>
          <p:nvPr>
            <p:ph type="sldNum" sz="quarter" idx="12"/>
          </p:nvPr>
        </p:nvSpPr>
        <p:spPr/>
        <p:txBody>
          <a:bodyPr/>
          <a:lstStyle/>
          <a:p>
            <a:fld id="{85548C61-795A-48E1-AB5C-8453A50D092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9A70973E-05C3-47F9-B4C3-C96CF9C1EADA}" type="datetime1">
              <a:rPr lang="el-GR" smtClean="0"/>
              <a:pPr/>
              <a:t>28/10/2016</a:t>
            </a:fld>
            <a:endParaRPr lang="el-GR"/>
          </a:p>
        </p:txBody>
      </p:sp>
      <p:sp>
        <p:nvSpPr>
          <p:cNvPr id="29" name="28 - Θέση υποσέλιδου"/>
          <p:cNvSpPr>
            <a:spLocks noGrp="1"/>
          </p:cNvSpPr>
          <p:nvPr>
            <p:ph type="ftr" sz="quarter" idx="11"/>
          </p:nvPr>
        </p:nvSpPr>
        <p:spPr/>
        <p:txBody>
          <a:bodyPr/>
          <a:lstStyle/>
          <a:p>
            <a:r>
              <a:rPr lang="el-GR" smtClean="0"/>
              <a:t>Σ</a:t>
            </a:r>
            <a:endParaRPr lang="el-GR"/>
          </a:p>
        </p:txBody>
      </p:sp>
      <p:sp>
        <p:nvSpPr>
          <p:cNvPr id="7" name="6 - Θέση αριθμού διαφάνειας"/>
          <p:cNvSpPr>
            <a:spLocks noGrp="1"/>
          </p:cNvSpPr>
          <p:nvPr>
            <p:ph type="sldNum" sz="quarter" idx="12"/>
          </p:nvPr>
        </p:nvSpPr>
        <p:spPr/>
        <p:txBody>
          <a:bodyPr/>
          <a:lstStyle/>
          <a:p>
            <a:fld id="{85548C61-795A-48E1-AB5C-8453A50D092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94BE0F10-878B-4CCF-B144-B7B369727FFC}" type="datetime1">
              <a:rPr lang="el-GR" smtClean="0"/>
              <a:pPr/>
              <a:t>28/10/2016</a:t>
            </a:fld>
            <a:endParaRPr lang="el-GR"/>
          </a:p>
        </p:txBody>
      </p:sp>
      <p:sp>
        <p:nvSpPr>
          <p:cNvPr id="5" name="4 - Θέση υποσέλιδου"/>
          <p:cNvSpPr>
            <a:spLocks noGrp="1"/>
          </p:cNvSpPr>
          <p:nvPr>
            <p:ph type="ftr" sz="quarter" idx="11"/>
          </p:nvPr>
        </p:nvSpPr>
        <p:spPr/>
        <p:txBody>
          <a:bodyPr/>
          <a:lstStyle/>
          <a:p>
            <a:r>
              <a:rPr lang="el-GR" smtClean="0"/>
              <a:t>Σ</a:t>
            </a:r>
            <a:endParaRPr lang="el-GR"/>
          </a:p>
        </p:txBody>
      </p:sp>
      <p:sp>
        <p:nvSpPr>
          <p:cNvPr id="31" name="30 - Θέση αριθμού διαφάνειας"/>
          <p:cNvSpPr>
            <a:spLocks noGrp="1"/>
          </p:cNvSpPr>
          <p:nvPr>
            <p:ph type="sldNum" sz="quarter" idx="12"/>
          </p:nvPr>
        </p:nvSpPr>
        <p:spPr/>
        <p:txBody>
          <a:bodyPr/>
          <a:lstStyle/>
          <a:p>
            <a:fld id="{85548C61-795A-48E1-AB5C-8453A50D092C}"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A497D0C-3ABF-4C92-A615-32D60C86538E}" type="datetime1">
              <a:rPr lang="el-GR" smtClean="0"/>
              <a:pPr/>
              <a:t>28/10/2016</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l-GR" smtClean="0"/>
              <a:t>Σ</a:t>
            </a:r>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5548C61-795A-48E1-AB5C-8453A50D092C}"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4.wav"/><Relationship Id="rId1" Type="http://schemas.openxmlformats.org/officeDocument/2006/relationships/slideLayout" Target="../slideLayouts/slideLayout4.xml"/><Relationship Id="rId4" Type="http://schemas.openxmlformats.org/officeDocument/2006/relationships/image" Target="../media/image26.gif"/></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5.wav"/><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3.wav"/><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6.wav"/><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www.elire.gr/pathisei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7467600" cy="1500198"/>
          </a:xfr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el-GR" b="1" cap="none" dirty="0" smtClean="0">
                <a:ln w="18000">
                  <a:solidFill>
                    <a:schemeClr val="accent2">
                      <a:satMod val="140000"/>
                    </a:schemeClr>
                  </a:solidFill>
                  <a:prstDash val="solid"/>
                  <a:miter lim="800000"/>
                </a:ln>
                <a:solidFill>
                  <a:schemeClr val="bg2">
                    <a:lumMod val="75000"/>
                  </a:schemeClr>
                </a:solidFill>
                <a:effectLst>
                  <a:outerShdw blurRad="25500" dist="23000" dir="7020000" algn="tl">
                    <a:srgbClr val="000000">
                      <a:alpha val="50000"/>
                    </a:srgbClr>
                  </a:outerShdw>
                </a:effectLst>
              </a:rPr>
              <a:t>ΡΕΥΜΑΤΙΚΕΣ ΠΑΘΗΣΕΙΣ</a:t>
            </a:r>
            <a:br>
              <a:rPr lang="el-GR" b="1" cap="none" dirty="0" smtClean="0">
                <a:ln w="18000">
                  <a:solidFill>
                    <a:schemeClr val="accent2">
                      <a:satMod val="140000"/>
                    </a:schemeClr>
                  </a:solidFill>
                  <a:prstDash val="solid"/>
                  <a:miter lim="800000"/>
                </a:ln>
                <a:solidFill>
                  <a:schemeClr val="bg2">
                    <a:lumMod val="75000"/>
                  </a:schemeClr>
                </a:solidFill>
                <a:effectLst>
                  <a:outerShdw blurRad="25500" dist="23000" dir="7020000" algn="tl">
                    <a:srgbClr val="000000">
                      <a:alpha val="50000"/>
                    </a:srgbClr>
                  </a:outerShdw>
                </a:effectLst>
              </a:rPr>
            </a:br>
            <a:r>
              <a:rPr lang="el-GR" b="1" cap="none" dirty="0" smtClean="0">
                <a:ln w="18000">
                  <a:solidFill>
                    <a:schemeClr val="accent2">
                      <a:satMod val="140000"/>
                    </a:schemeClr>
                  </a:solidFill>
                  <a:prstDash val="solid"/>
                  <a:miter lim="800000"/>
                </a:ln>
                <a:solidFill>
                  <a:schemeClr val="bg2">
                    <a:lumMod val="75000"/>
                  </a:schemeClr>
                </a:solidFill>
                <a:effectLst>
                  <a:outerShdw blurRad="25500" dist="23000" dir="7020000" algn="tl">
                    <a:srgbClr val="000000">
                      <a:alpha val="50000"/>
                    </a:srgbClr>
                  </a:outerShdw>
                </a:effectLst>
              </a:rPr>
              <a:t>ΚΙΝΗΣΗ ΚΑΙ ΕΥΕΞΙΑ</a:t>
            </a:r>
            <a:endParaRPr lang="el-GR" b="1" cap="none" dirty="0">
              <a:ln w="18000">
                <a:solidFill>
                  <a:schemeClr val="accent2">
                    <a:satMod val="140000"/>
                  </a:schemeClr>
                </a:solidFill>
                <a:prstDash val="solid"/>
                <a:miter lim="800000"/>
              </a:ln>
              <a:solidFill>
                <a:schemeClr val="bg2">
                  <a:lumMod val="75000"/>
                </a:schemeClr>
              </a:solidFill>
              <a:effectLst>
                <a:outerShdw blurRad="25500" dist="23000" dir="7020000" algn="tl">
                  <a:srgbClr val="000000">
                    <a:alpha val="50000"/>
                  </a:srgbClr>
                </a:outerShdw>
              </a:effectLst>
            </a:endParaRPr>
          </a:p>
        </p:txBody>
      </p:sp>
      <p:pic>
        <p:nvPicPr>
          <p:cNvPr id="6" name="5 - Θέση περιεχομένου" descr="animation-skeleton.gif"/>
          <p:cNvPicPr>
            <a:picLocks noGrp="1" noChangeAspect="1"/>
          </p:cNvPicPr>
          <p:nvPr>
            <p:ph idx="1"/>
          </p:nvPr>
        </p:nvPicPr>
        <p:blipFill>
          <a:blip r:embed="rId4" cstate="print"/>
          <a:stretch>
            <a:fillRect/>
          </a:stretch>
        </p:blipFill>
        <p:spPr>
          <a:xfrm>
            <a:off x="3724275" y="2731294"/>
            <a:ext cx="1847850" cy="2171700"/>
          </a:xfrm>
        </p:spPr>
      </p:pic>
      <p:sp>
        <p:nvSpPr>
          <p:cNvPr id="12" name="11 - TextBox"/>
          <p:cNvSpPr txBox="1"/>
          <p:nvPr/>
        </p:nvSpPr>
        <p:spPr>
          <a:xfrm>
            <a:off x="5572132" y="5786454"/>
            <a:ext cx="2214578" cy="415498"/>
          </a:xfrm>
          <a:prstGeom prst="rect">
            <a:avLst/>
          </a:prstGeom>
          <a:noFill/>
        </p:spPr>
        <p:txBody>
          <a:bodyPr wrap="square" rtlCol="0">
            <a:spAutoFit/>
          </a:bodyPr>
          <a:lstStyle/>
          <a:p>
            <a:r>
              <a:rPr lang="el-GR" sz="1050" dirty="0" smtClean="0"/>
              <a:t>ΣΠΥΡΙΔΑΚΗ ΑΙΚΑΤΕΡΙΝΗ ΦΥΣΙΚΟΘΕΡΑΠΕΥΤΡΙΑ</a:t>
            </a:r>
            <a:endParaRPr lang="el-GR" sz="1050" dirty="0"/>
          </a:p>
        </p:txBody>
      </p:sp>
    </p:spTree>
  </p:cSld>
  <p:clrMapOvr>
    <a:masterClrMapping/>
  </p:clrMapOvr>
  <p:transition spd="slow">
    <p:zoom dir="in"/>
    <p:sndAc>
      <p:stSnd>
        <p:snd r:embed="rId3"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965820"/>
          </a:xfrm>
        </p:spPr>
        <p:txBody>
          <a:bodyPr>
            <a:normAutofit fontScale="90000"/>
          </a:bodyPr>
          <a:lstStyle/>
          <a:p>
            <a:pPr algn="ctr"/>
            <a:r>
              <a:rPr lang="el-GR" b="1" dirty="0" smtClean="0">
                <a:solidFill>
                  <a:schemeClr val="accent6">
                    <a:lumMod val="75000"/>
                  </a:schemeClr>
                </a:solidFill>
              </a:rPr>
              <a:t>ΦΥΣΙΚΟΘΕΡΑΠΕΥΤΙΚΟΙ  </a:t>
            </a:r>
            <a:r>
              <a:rPr lang="el-GR" b="1" dirty="0" err="1" smtClean="0">
                <a:solidFill>
                  <a:schemeClr val="accent6">
                    <a:lumMod val="75000"/>
                  </a:schemeClr>
                </a:solidFill>
              </a:rPr>
              <a:t>στοχοι</a:t>
            </a:r>
            <a:endParaRPr lang="el-GR" b="1" dirty="0">
              <a:solidFill>
                <a:schemeClr val="accent6">
                  <a:lumMod val="75000"/>
                </a:schemeClr>
              </a:solidFill>
            </a:endParaRPr>
          </a:p>
        </p:txBody>
      </p:sp>
      <p:graphicFrame>
        <p:nvGraphicFramePr>
          <p:cNvPr id="4" name="3 - Θέση περιεχομένου"/>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dirty="0" smtClean="0">
                <a:solidFill>
                  <a:schemeClr val="accent6">
                    <a:lumMod val="75000"/>
                  </a:schemeClr>
                </a:solidFill>
              </a:rPr>
              <a:t>ΦΥΣΙΚΟΘΕΡΑΠΕΥΤΙΚΟ ΠΡΟΓΡΑΜΜΑ</a:t>
            </a:r>
            <a:endParaRPr lang="el-GR" sz="2800" dirty="0">
              <a:solidFill>
                <a:schemeClr val="accent6">
                  <a:lumMod val="75000"/>
                </a:schemeClr>
              </a:solidFill>
            </a:endParaRPr>
          </a:p>
        </p:txBody>
      </p:sp>
      <p:sp>
        <p:nvSpPr>
          <p:cNvPr id="3" name="2 - Θέση περιεχομένου"/>
          <p:cNvSpPr>
            <a:spLocks noGrp="1"/>
          </p:cNvSpPr>
          <p:nvPr>
            <p:ph idx="1"/>
          </p:nvPr>
        </p:nvSpPr>
        <p:spPr>
          <a:xfrm>
            <a:off x="304800" y="1428736"/>
            <a:ext cx="8686800" cy="4929222"/>
          </a:xfrm>
          <a:effectLst>
            <a:softEdge rad="317500"/>
          </a:effectLst>
        </p:spPr>
        <p:txBody>
          <a:bodyPr>
            <a:normAutofit/>
          </a:bodyPr>
          <a:lstStyle/>
          <a:p>
            <a:pPr>
              <a:buFont typeface="Wingdings" pitchFamily="2" charset="2"/>
              <a:buChar char="ü"/>
            </a:pPr>
            <a:r>
              <a:rPr lang="el-GR" sz="2000" dirty="0" smtClean="0"/>
              <a:t>Ελαφρύ πρόγραμμα θεραπευτικών ασκήσεων συμπεριλαμβανόμενων: παθητικές, υποβοηθούμενες, ενεργητικές με αντίσταση οι οποίες δεν θα επιβαρύνουν τις αρθρώσεις</a:t>
            </a:r>
          </a:p>
          <a:p>
            <a:pPr>
              <a:buFont typeface="Wingdings" pitchFamily="2" charset="2"/>
              <a:buChar char="ü"/>
            </a:pPr>
            <a:r>
              <a:rPr lang="el-GR" sz="2000" dirty="0" smtClean="0"/>
              <a:t>Γενικές συμβουλές για αύξηση του επιπέδου δραστηριοτήτων με ασφάλεια</a:t>
            </a:r>
          </a:p>
          <a:p>
            <a:pPr>
              <a:buFont typeface="Wingdings" pitchFamily="2" charset="2"/>
              <a:buChar char="ü"/>
            </a:pPr>
            <a:r>
              <a:rPr lang="el-GR" sz="2000" dirty="0" smtClean="0"/>
              <a:t>Χρήση φυσικών μέσων - χρήση ρευμάτων </a:t>
            </a:r>
            <a:r>
              <a:rPr lang="en-US" sz="2000" dirty="0" smtClean="0"/>
              <a:t>TENS, </a:t>
            </a:r>
            <a:r>
              <a:rPr lang="el-GR" sz="2000" dirty="0" smtClean="0"/>
              <a:t>θεραπευτικός υπέρηχος, </a:t>
            </a:r>
            <a:r>
              <a:rPr lang="en-US" sz="2000" dirty="0" smtClean="0"/>
              <a:t>laser</a:t>
            </a:r>
          </a:p>
          <a:p>
            <a:pPr>
              <a:buFont typeface="Wingdings" pitchFamily="2" charset="2"/>
              <a:buChar char="ü"/>
            </a:pPr>
            <a:r>
              <a:rPr lang="el-GR" sz="2000" dirty="0" smtClean="0"/>
              <a:t>Θεραπευτική μάλαξη</a:t>
            </a:r>
          </a:p>
          <a:p>
            <a:pPr>
              <a:buFont typeface="Wingdings" pitchFamily="2" charset="2"/>
              <a:buChar char="ü"/>
            </a:pPr>
            <a:r>
              <a:rPr lang="el-GR" sz="2000" dirty="0" smtClean="0"/>
              <a:t>Ειδικές τεχνικές κινητοποίησης</a:t>
            </a:r>
          </a:p>
          <a:p>
            <a:pPr>
              <a:buFont typeface="Wingdings" pitchFamily="2" charset="2"/>
              <a:buChar char="ü"/>
            </a:pPr>
            <a:r>
              <a:rPr lang="el-GR" sz="2000" dirty="0" smtClean="0"/>
              <a:t>Υδροθεραπεία</a:t>
            </a:r>
          </a:p>
          <a:p>
            <a:pPr>
              <a:buFont typeface="Wingdings" pitchFamily="2" charset="2"/>
              <a:buChar char="ü"/>
            </a:pPr>
            <a:r>
              <a:rPr lang="el-GR" sz="2000" dirty="0" smtClean="0"/>
              <a:t>Ιαματικά λουτρά</a:t>
            </a:r>
          </a:p>
          <a:p>
            <a:pPr>
              <a:buFont typeface="Wingdings" pitchFamily="2" charset="2"/>
              <a:buChar char="ü"/>
            </a:pPr>
            <a:r>
              <a:rPr lang="el-GR" sz="2000" dirty="0" err="1" smtClean="0"/>
              <a:t>Θαλασοθεραπεία</a:t>
            </a:r>
            <a:r>
              <a:rPr lang="el-GR" sz="2000" dirty="0" smtClean="0"/>
              <a:t> </a:t>
            </a:r>
          </a:p>
          <a:p>
            <a:pPr>
              <a:buFont typeface="Wingdings" pitchFamily="2" charset="2"/>
              <a:buChar char="ü"/>
            </a:pPr>
            <a:r>
              <a:rPr lang="el-GR" sz="2000" dirty="0" smtClean="0"/>
              <a:t>Γιόγκα, </a:t>
            </a:r>
            <a:r>
              <a:rPr lang="el-GR" sz="2000" dirty="0" err="1" smtClean="0"/>
              <a:t>Σιάτσου</a:t>
            </a:r>
            <a:r>
              <a:rPr lang="el-GR" sz="2000" dirty="0" smtClean="0"/>
              <a:t>, χορός κτλ</a:t>
            </a:r>
          </a:p>
          <a:p>
            <a:pPr>
              <a:buFont typeface="Wingdings" pitchFamily="2" charset="2"/>
              <a:buChar char="ü"/>
            </a:pPr>
            <a:endParaRPr lang="el-GR" sz="2000" dirty="0" smtClean="0"/>
          </a:p>
          <a:p>
            <a:pPr>
              <a:buFont typeface="Wingdings" pitchFamily="2" charset="2"/>
              <a:buChar char="ü"/>
            </a:pPr>
            <a:endParaRPr lang="el-GR" sz="2000" dirty="0" smtClean="0"/>
          </a:p>
          <a:p>
            <a:pPr>
              <a:buFont typeface="Wingdings" pitchFamily="2" charset="2"/>
              <a:buChar char="ü"/>
            </a:pPr>
            <a:endParaRPr lang="el-GR" sz="2000" dirty="0" smtClean="0"/>
          </a:p>
          <a:p>
            <a:pPr>
              <a:buFont typeface="Wingdings" pitchFamily="2" charset="2"/>
              <a:buChar char="ü"/>
            </a:pPr>
            <a:endParaRPr lang="el-GR" sz="2000" dirty="0" smtClean="0"/>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a:bodyPr>
          <a:lstStyle/>
          <a:p>
            <a:pPr>
              <a:buNone/>
            </a:pPr>
            <a:r>
              <a:rPr lang="el-GR" dirty="0" smtClean="0"/>
              <a:t>Ήπιες θεραπευτικές ασκήσεις από την καρέκλα</a:t>
            </a:r>
            <a:endParaRPr lang="el-GR" dirty="0"/>
          </a:p>
        </p:txBody>
      </p:sp>
      <p:pic>
        <p:nvPicPr>
          <p:cNvPr id="5" name="4 - Θέση περιεχομένου" descr="ΚΑΡΕΚΛΑ.jpg"/>
          <p:cNvPicPr>
            <a:picLocks noGrp="1" noChangeAspect="1"/>
          </p:cNvPicPr>
          <p:nvPr>
            <p:ph sz="half" idx="2"/>
          </p:nvPr>
        </p:nvPicPr>
        <p:blipFill>
          <a:blip r:embed="rId2" cstate="print"/>
          <a:stretch>
            <a:fillRect/>
          </a:stretch>
        </p:blipFill>
        <p:spPr>
          <a:xfrm>
            <a:off x="4429124" y="2786059"/>
            <a:ext cx="3929090" cy="272734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κειμένου"/>
          <p:cNvSpPr>
            <a:spLocks noGrp="1"/>
          </p:cNvSpPr>
          <p:nvPr>
            <p:ph type="body" idx="1"/>
          </p:nvPr>
        </p:nvSpPr>
        <p:spPr/>
        <p:txBody>
          <a:bodyPr>
            <a:normAutofit/>
          </a:bodyPr>
          <a:lstStyle/>
          <a:p>
            <a:r>
              <a:rPr lang="el-GR" dirty="0" smtClean="0"/>
              <a:t> ΚΑΡΕΚΛΑ ΔΙΑΤΑΣΕΙΣ</a:t>
            </a:r>
            <a:endParaRPr lang="el-GR" dirty="0"/>
          </a:p>
        </p:txBody>
      </p:sp>
      <p:sp>
        <p:nvSpPr>
          <p:cNvPr id="4" name="3 - Θέση κειμένου"/>
          <p:cNvSpPr>
            <a:spLocks noGrp="1"/>
          </p:cNvSpPr>
          <p:nvPr>
            <p:ph type="body" sz="half" idx="3"/>
          </p:nvPr>
        </p:nvSpPr>
        <p:spPr/>
        <p:txBody>
          <a:bodyPr/>
          <a:lstStyle/>
          <a:p>
            <a:r>
              <a:rPr lang="el-GR" dirty="0" smtClean="0"/>
              <a:t>ΔΙΑΤΑΣΗ ΑΥΧΕΝΑ</a:t>
            </a:r>
            <a:endParaRPr lang="el-GR" dirty="0"/>
          </a:p>
        </p:txBody>
      </p:sp>
      <p:pic>
        <p:nvPicPr>
          <p:cNvPr id="7" name="6 - Θέση περιεχομένου" descr="ΡΕΥΜ.gif"/>
          <p:cNvPicPr>
            <a:picLocks noGrp="1" noChangeAspect="1"/>
          </p:cNvPicPr>
          <p:nvPr>
            <p:ph sz="quarter" idx="2"/>
          </p:nvPr>
        </p:nvPicPr>
        <p:blipFill>
          <a:blip r:embed="rId2" cstate="print"/>
          <a:stretch>
            <a:fillRect/>
          </a:stretch>
        </p:blipFill>
        <p:spPr>
          <a:xfrm>
            <a:off x="357158" y="2357430"/>
            <a:ext cx="3384579" cy="3143271"/>
          </a:xfrm>
        </p:spPr>
      </p:pic>
      <p:pic>
        <p:nvPicPr>
          <p:cNvPr id="8" name="7 - Θέση περιεχομένου" descr="diatasi dexia ΑΥΧΕΝΑΣ.jpg"/>
          <p:cNvPicPr>
            <a:picLocks noGrp="1" noChangeAspect="1"/>
          </p:cNvPicPr>
          <p:nvPr>
            <p:ph sz="quarter" idx="4"/>
          </p:nvPr>
        </p:nvPicPr>
        <p:blipFill>
          <a:blip r:embed="rId3" cstate="print"/>
          <a:stretch>
            <a:fillRect/>
          </a:stretch>
        </p:blipFill>
        <p:spPr>
          <a:xfrm>
            <a:off x="4648200" y="2419683"/>
            <a:ext cx="4289425" cy="173447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Αυτοδιατασεισ</a:t>
            </a:r>
            <a:r>
              <a:rPr lang="el-GR" dirty="0" smtClean="0"/>
              <a:t> </a:t>
            </a:r>
            <a:r>
              <a:rPr lang="el-GR" dirty="0" err="1" smtClean="0"/>
              <a:t>ορθια</a:t>
            </a:r>
            <a:r>
              <a:rPr lang="el-GR" dirty="0" smtClean="0"/>
              <a:t> </a:t>
            </a:r>
            <a:r>
              <a:rPr lang="el-GR" dirty="0" err="1" smtClean="0"/>
              <a:t>θεση</a:t>
            </a:r>
            <a:endParaRPr lang="el-GR" dirty="0"/>
          </a:p>
        </p:txBody>
      </p:sp>
      <p:pic>
        <p:nvPicPr>
          <p:cNvPr id="4" name="3 - Θέση περιεχομένου" descr="ΑΥΤΟΔΙΑΤΑΣΕΙΣ.png"/>
          <p:cNvPicPr>
            <a:picLocks noGrp="1" noChangeAspect="1"/>
          </p:cNvPicPr>
          <p:nvPr>
            <p:ph idx="1"/>
          </p:nvPr>
        </p:nvPicPr>
        <p:blipFill>
          <a:blip r:embed="rId2" cstate="print"/>
          <a:stretch>
            <a:fillRect/>
          </a:stretch>
        </p:blipFill>
        <p:spPr>
          <a:xfrm>
            <a:off x="1933574" y="2000240"/>
            <a:ext cx="4924441" cy="392909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err="1" smtClean="0"/>
              <a:t>Ασκησεισ</a:t>
            </a:r>
            <a:r>
              <a:rPr lang="el-GR" sz="2400" dirty="0" smtClean="0"/>
              <a:t> με </a:t>
            </a:r>
            <a:r>
              <a:rPr lang="el-GR" sz="2400" dirty="0" err="1" smtClean="0"/>
              <a:t>τροχαλια</a:t>
            </a:r>
            <a:r>
              <a:rPr lang="el-GR" sz="2400" dirty="0" smtClean="0"/>
              <a:t> και </a:t>
            </a:r>
            <a:r>
              <a:rPr lang="el-GR" sz="2400" dirty="0" err="1" smtClean="0"/>
              <a:t>ασκησεισ</a:t>
            </a:r>
            <a:r>
              <a:rPr lang="el-GR" sz="2400" dirty="0" smtClean="0"/>
              <a:t> με </a:t>
            </a:r>
            <a:r>
              <a:rPr lang="el-GR" sz="2400" dirty="0" err="1" smtClean="0"/>
              <a:t>μπαλα</a:t>
            </a:r>
            <a:endParaRPr lang="el-GR" sz="2400" dirty="0"/>
          </a:p>
        </p:txBody>
      </p:sp>
      <p:pic>
        <p:nvPicPr>
          <p:cNvPr id="5" name="4 - Θέση περιεχομένου" descr="troxalia-askiseon-omon-elastiki-msd.jpg"/>
          <p:cNvPicPr>
            <a:picLocks noGrp="1" noChangeAspect="1"/>
          </p:cNvPicPr>
          <p:nvPr>
            <p:ph sz="half" idx="1"/>
          </p:nvPr>
        </p:nvPicPr>
        <p:blipFill>
          <a:blip r:embed="rId2" cstate="print"/>
          <a:stretch>
            <a:fillRect/>
          </a:stretch>
        </p:blipFill>
        <p:spPr>
          <a:xfrm>
            <a:off x="457201" y="2102644"/>
            <a:ext cx="2900354" cy="3521075"/>
          </a:xfrm>
        </p:spPr>
      </p:pic>
      <p:pic>
        <p:nvPicPr>
          <p:cNvPr id="6" name="5 - Θέση περιεχομένου" descr="ΑΣΚΗΣΗ ΜΕ ΜΠΑΛΑ.jpg"/>
          <p:cNvPicPr>
            <a:picLocks noGrp="1" noChangeAspect="1"/>
          </p:cNvPicPr>
          <p:nvPr>
            <p:ph sz="half" idx="2"/>
          </p:nvPr>
        </p:nvPicPr>
        <p:blipFill>
          <a:blip r:embed="rId3" cstate="print"/>
          <a:stretch>
            <a:fillRect/>
          </a:stretch>
        </p:blipFill>
        <p:spPr>
          <a:xfrm>
            <a:off x="3571868" y="1857364"/>
            <a:ext cx="4127507" cy="414340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κειμένου"/>
          <p:cNvSpPr>
            <a:spLocks noGrp="1"/>
          </p:cNvSpPr>
          <p:nvPr>
            <p:ph type="body" idx="1"/>
          </p:nvPr>
        </p:nvSpPr>
        <p:spPr/>
        <p:txBody>
          <a:bodyPr/>
          <a:lstStyle/>
          <a:p>
            <a:r>
              <a:rPr lang="el-GR" dirty="0" smtClean="0"/>
              <a:t>ΙΣΟΡΡΟΠΙΑ ΠΑΝΩ ΣΕ ΜΠΑΛΑ</a:t>
            </a:r>
            <a:endParaRPr lang="el-GR" dirty="0"/>
          </a:p>
        </p:txBody>
      </p:sp>
      <p:sp>
        <p:nvSpPr>
          <p:cNvPr id="4" name="3 - Θέση κειμένου"/>
          <p:cNvSpPr>
            <a:spLocks noGrp="1"/>
          </p:cNvSpPr>
          <p:nvPr>
            <p:ph type="body" sz="half" idx="3"/>
          </p:nvPr>
        </p:nvSpPr>
        <p:spPr/>
        <p:txBody>
          <a:bodyPr>
            <a:normAutofit lnSpcReduction="10000"/>
          </a:bodyPr>
          <a:lstStyle/>
          <a:p>
            <a:r>
              <a:rPr lang="el-GR" dirty="0" smtClean="0"/>
              <a:t>ΣΥΝΔΙΑΣΜΟ ΑΣΚΗΣΕΩΝ ΜΕ ΜΙΚΡΟΤΕΡΗ ΜΠΑΛΑ</a:t>
            </a:r>
            <a:endParaRPr lang="el-GR" dirty="0"/>
          </a:p>
        </p:txBody>
      </p:sp>
      <p:pic>
        <p:nvPicPr>
          <p:cNvPr id="7" name="6 - Θέση περιεχομένου" descr="se bala.jpg"/>
          <p:cNvPicPr>
            <a:picLocks noGrp="1" noChangeAspect="1"/>
          </p:cNvPicPr>
          <p:nvPr>
            <p:ph sz="quarter" idx="2"/>
          </p:nvPr>
        </p:nvPicPr>
        <p:blipFill>
          <a:blip r:embed="rId2" cstate="print"/>
          <a:stretch>
            <a:fillRect/>
          </a:stretch>
        </p:blipFill>
        <p:spPr>
          <a:xfrm>
            <a:off x="280988" y="1816239"/>
            <a:ext cx="4291012" cy="2941360"/>
          </a:xfrm>
        </p:spPr>
      </p:pic>
      <p:pic>
        <p:nvPicPr>
          <p:cNvPr id="8" name="7 - Θέση περιεχομένου" descr="askisi-8 ΜΠΑΛΑ.jpg"/>
          <p:cNvPicPr>
            <a:picLocks noGrp="1" noChangeAspect="1"/>
          </p:cNvPicPr>
          <p:nvPr>
            <p:ph sz="quarter" idx="4"/>
          </p:nvPr>
        </p:nvPicPr>
        <p:blipFill>
          <a:blip r:embed="rId3" cstate="print"/>
          <a:stretch>
            <a:fillRect/>
          </a:stretch>
        </p:blipFill>
        <p:spPr>
          <a:xfrm>
            <a:off x="4822031" y="1316038"/>
            <a:ext cx="3941762" cy="3941762"/>
          </a:xfr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endParaRPr lang="el-GR"/>
          </a:p>
        </p:txBody>
      </p:sp>
      <p:pic>
        <p:nvPicPr>
          <p:cNvPr id="7" name="6 - Θέση περιεχομένου" descr="ΜΕ ΛΑΣΤΙΧΟ.jpg"/>
          <p:cNvPicPr>
            <a:picLocks noGrp="1" noChangeAspect="1"/>
          </p:cNvPicPr>
          <p:nvPr>
            <p:ph sz="quarter" idx="2"/>
          </p:nvPr>
        </p:nvPicPr>
        <p:blipFill>
          <a:blip r:embed="rId2" cstate="print"/>
          <a:stretch>
            <a:fillRect/>
          </a:stretch>
        </p:blipFill>
        <p:spPr>
          <a:xfrm>
            <a:off x="1142976" y="1500174"/>
            <a:ext cx="5005392" cy="3651474"/>
          </a:xfrm>
        </p:spPr>
      </p:pic>
      <p:pic>
        <p:nvPicPr>
          <p:cNvPr id="8" name="7 - Θέση περιεχομένου" descr="Μέθοδος-McKenzie-01.jpg"/>
          <p:cNvPicPr>
            <a:picLocks noGrp="1" noChangeAspect="1"/>
          </p:cNvPicPr>
          <p:nvPr>
            <p:ph sz="quarter" idx="4"/>
          </p:nvPr>
        </p:nvPicPr>
        <p:blipFill>
          <a:blip r:embed="rId3" cstate="print"/>
          <a:stretch>
            <a:fillRect/>
          </a:stretch>
        </p:blipFill>
        <p:spPr>
          <a:xfrm>
            <a:off x="6425481" y="2040602"/>
            <a:ext cx="2512144" cy="145983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2071678"/>
            <a:ext cx="8458200" cy="3786214"/>
          </a:xfrm>
        </p:spPr>
        <p:style>
          <a:lnRef idx="1">
            <a:schemeClr val="dk1"/>
          </a:lnRef>
          <a:fillRef idx="2">
            <a:schemeClr val="dk1"/>
          </a:fillRef>
          <a:effectRef idx="1">
            <a:schemeClr val="dk1"/>
          </a:effectRef>
          <a:fontRef idx="minor">
            <a:schemeClr val="dk1"/>
          </a:fontRef>
        </p:style>
        <p:txBody>
          <a:bodyPr>
            <a:normAutofit/>
          </a:bodyPr>
          <a:lstStyle/>
          <a:p>
            <a:r>
              <a:rPr lang="el-GR" sz="1600" b="1" dirty="0" err="1" smtClean="0">
                <a:solidFill>
                  <a:schemeClr val="tx1">
                    <a:lumMod val="75000"/>
                    <a:lumOff val="25000"/>
                  </a:schemeClr>
                </a:solidFill>
              </a:rPr>
              <a:t>Βελτιωνουν</a:t>
            </a:r>
            <a:r>
              <a:rPr lang="el-GR" sz="1600" b="1" dirty="0" smtClean="0">
                <a:solidFill>
                  <a:schemeClr val="tx1">
                    <a:lumMod val="75000"/>
                    <a:lumOff val="25000"/>
                  </a:schemeClr>
                </a:solidFill>
              </a:rPr>
              <a:t> </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ΛΕΙΤΟΥΡΓΙΚΗ ΙΚΑΝΟΤΗΤΑ</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ΚΑΡΔΙΑΓΓΕΙΑΚΗ ΛΕΙΤΟΥΡΓΙΑ </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ΨΥΧΙΚΗ ΔΙΑΘΕΣΗ </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ΒΕΛΤΙΩΣΗ ΕΥΡΟΥΣ ΚΙΝΗΣΗΣ ΤΩΝ ΑΡΘΡΩΣΕΩΝ</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ΕΥΛΥΓΙΣΙΑ ΜΥΩΝ</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ΜΥΙΚΗ ΔΥΝΑΜΗ </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ΣΤΗΝ ΕΥΕΞΙΑ</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Η ΑΣΚΗΣΗ ΣΤΟ ΝΕΡΟ ΜΠΟΡΕΙ ΝΑ ΕΠΙΔΡΑΣΗ ΘΕΤΙΚΑ ΛΑΜΒΑΝΟΝΤΑΣ ΥΠΟΨΗ ΚΑΙ ΤΟΥΣ ΠΑΡΑΜΕΤΡΟΥΣ ΤΟΥ ΥΔΑΤΙΝΟΥ ΠΕΡΙΒΑΛΟΝΤΟΣ:</a:t>
            </a:r>
            <a:br>
              <a:rPr lang="el-GR" sz="1600" b="1" dirty="0" smtClean="0">
                <a:solidFill>
                  <a:schemeClr val="tx1">
                    <a:lumMod val="75000"/>
                    <a:lumOff val="25000"/>
                  </a:schemeClr>
                </a:solidFill>
              </a:rPr>
            </a:br>
            <a:r>
              <a:rPr lang="el-GR" sz="1600" b="1" dirty="0" smtClean="0">
                <a:solidFill>
                  <a:schemeClr val="tx1">
                    <a:lumMod val="75000"/>
                    <a:lumOff val="25000"/>
                  </a:schemeClr>
                </a:solidFill>
              </a:rPr>
              <a:t>ΤΗΝ ΑΝΩΣΗ, ΑΝΤΙΣΤΑΣΗ, ΥΔΡΟΣΤΑΤΙΚΗ ΠΙΕΣΗ, Η ΘΕΡΜΟΚΡΑΣΙΑ </a:t>
            </a:r>
            <a:endParaRPr lang="el-GR" sz="1600" b="1" dirty="0">
              <a:solidFill>
                <a:schemeClr val="tx1">
                  <a:lumMod val="75000"/>
                  <a:lumOff val="25000"/>
                </a:schemeClr>
              </a:solidFill>
            </a:endParaRPr>
          </a:p>
        </p:txBody>
      </p:sp>
      <p:sp>
        <p:nvSpPr>
          <p:cNvPr id="3" name="2 - Υπότιτλος"/>
          <p:cNvSpPr>
            <a:spLocks noGrp="1"/>
          </p:cNvSpPr>
          <p:nvPr>
            <p:ph type="subTitle" idx="1"/>
          </p:nvPr>
        </p:nvSpPr>
        <p:spPr>
          <a:xfrm>
            <a:off x="381000" y="928670"/>
            <a:ext cx="8458200" cy="571504"/>
          </a:xfrm>
        </p:spPr>
        <p:txBody>
          <a:bodyPr>
            <a:normAutofit/>
          </a:bodyPr>
          <a:lstStyle/>
          <a:p>
            <a:pPr algn="ctr"/>
            <a:r>
              <a:rPr lang="el-GR" b="1" dirty="0" smtClean="0"/>
              <a:t>ΑΣΚΗΣΕΙΣ ΜΕΣΑ ΣΤΟ ΝΕΡΟ</a:t>
            </a:r>
            <a:endParaRPr lang="el-GR"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κειμένου"/>
          <p:cNvSpPr>
            <a:spLocks noGrp="1"/>
          </p:cNvSpPr>
          <p:nvPr>
            <p:ph type="body" idx="1"/>
          </p:nvPr>
        </p:nvSpPr>
        <p:spPr>
          <a:xfrm>
            <a:off x="500034" y="3357562"/>
            <a:ext cx="3520440" cy="2857520"/>
          </a:xfrm>
        </p:spPr>
        <p:txBody>
          <a:bodyPr>
            <a:normAutofit/>
          </a:bodyPr>
          <a:lstStyle/>
          <a:p>
            <a:r>
              <a:rPr lang="el-GR" sz="1700" b="1" dirty="0" err="1" smtClean="0"/>
              <a:t>ΣτΕΚΟΜΑΣΤΕ</a:t>
            </a:r>
            <a:r>
              <a:rPr lang="el-GR" sz="1700" b="1" dirty="0" smtClean="0"/>
              <a:t> με τα πόδια ΛΙΓΟ </a:t>
            </a:r>
            <a:r>
              <a:rPr lang="el-GR" sz="1700" b="1" dirty="0" err="1" smtClean="0"/>
              <a:t>ανοιχΤΑ</a:t>
            </a:r>
            <a:r>
              <a:rPr lang="el-GR" sz="1700" b="1" dirty="0" smtClean="0"/>
              <a:t> και τα </a:t>
            </a:r>
            <a:r>
              <a:rPr lang="el-GR" sz="1700" b="1" dirty="0" err="1" smtClean="0"/>
              <a:t>χΕρια</a:t>
            </a:r>
            <a:r>
              <a:rPr lang="el-GR" sz="1700" b="1" dirty="0" smtClean="0"/>
              <a:t> </a:t>
            </a:r>
            <a:r>
              <a:rPr lang="el-GR" sz="1700" b="1" dirty="0" err="1" smtClean="0"/>
              <a:t>τεντωμΕνα</a:t>
            </a:r>
            <a:r>
              <a:rPr lang="el-GR" sz="1700" b="1" dirty="0" smtClean="0"/>
              <a:t> </a:t>
            </a:r>
            <a:r>
              <a:rPr lang="el-GR" sz="1700" b="1" dirty="0" err="1" smtClean="0"/>
              <a:t>μπροστΑ</a:t>
            </a:r>
            <a:r>
              <a:rPr lang="el-GR" sz="1700" b="1" dirty="0" smtClean="0"/>
              <a:t> </a:t>
            </a:r>
            <a:r>
              <a:rPr lang="el-GR" sz="1700" b="1" dirty="0" err="1" smtClean="0"/>
              <a:t>απΟ</a:t>
            </a:r>
            <a:r>
              <a:rPr lang="el-GR" sz="1700" b="1" dirty="0" smtClean="0"/>
              <a:t> το </a:t>
            </a:r>
            <a:r>
              <a:rPr lang="el-GR" sz="1700" b="1" dirty="0" err="1" smtClean="0"/>
              <a:t>σΩμα</a:t>
            </a:r>
            <a:r>
              <a:rPr lang="el-GR" sz="1700" b="1" dirty="0" smtClean="0"/>
              <a:t> , </a:t>
            </a:r>
            <a:r>
              <a:rPr lang="el-GR" sz="1700" b="1" dirty="0" err="1" smtClean="0"/>
              <a:t>κρατΩνταΣ</a:t>
            </a:r>
            <a:r>
              <a:rPr lang="el-GR" sz="1700" b="1" dirty="0" smtClean="0"/>
              <a:t> </a:t>
            </a:r>
            <a:r>
              <a:rPr lang="el-GR" sz="1700" b="1" dirty="0" err="1" smtClean="0"/>
              <a:t>μΙα</a:t>
            </a:r>
            <a:r>
              <a:rPr lang="el-GR" sz="1700" b="1" dirty="0" smtClean="0"/>
              <a:t> </a:t>
            </a:r>
            <a:r>
              <a:rPr lang="el-GR" sz="1700" b="1" dirty="0" err="1" smtClean="0"/>
              <a:t>μπΑλα</a:t>
            </a:r>
            <a:r>
              <a:rPr lang="el-GR" sz="1700" b="1" dirty="0" smtClean="0"/>
              <a:t>. </a:t>
            </a:r>
            <a:r>
              <a:rPr lang="el-GR" sz="1700" b="1" dirty="0" err="1" smtClean="0"/>
              <a:t>ΣπρΩΧΝΟΥΜΕ</a:t>
            </a:r>
            <a:r>
              <a:rPr lang="el-GR" sz="1700" b="1" dirty="0" smtClean="0"/>
              <a:t> την </a:t>
            </a:r>
            <a:r>
              <a:rPr lang="el-GR" sz="1700" b="1" dirty="0" err="1" smtClean="0"/>
              <a:t>μπΑλα</a:t>
            </a:r>
            <a:r>
              <a:rPr lang="el-GR" sz="1700" b="1" dirty="0" smtClean="0"/>
              <a:t> </a:t>
            </a:r>
            <a:r>
              <a:rPr lang="el-GR" sz="1700" b="1" dirty="0" err="1" smtClean="0"/>
              <a:t>κΑτω</a:t>
            </a:r>
            <a:r>
              <a:rPr lang="el-GR" sz="1700" b="1" dirty="0" smtClean="0"/>
              <a:t> </a:t>
            </a:r>
            <a:r>
              <a:rPr lang="el-GR" sz="1700" b="1" dirty="0" err="1" smtClean="0"/>
              <a:t>απΟ</a:t>
            </a:r>
            <a:r>
              <a:rPr lang="el-GR" sz="1700" b="1" dirty="0" smtClean="0"/>
              <a:t> το </a:t>
            </a:r>
            <a:r>
              <a:rPr lang="el-GR" sz="1700" b="1" dirty="0" err="1" smtClean="0"/>
              <a:t>νερΟ</a:t>
            </a:r>
            <a:r>
              <a:rPr lang="el-GR" sz="1700" b="1" dirty="0" smtClean="0"/>
              <a:t>,  </a:t>
            </a:r>
            <a:r>
              <a:rPr lang="el-GR" sz="1700" b="1" dirty="0" err="1" smtClean="0"/>
              <a:t>ΚρατΑΜΕ</a:t>
            </a:r>
            <a:r>
              <a:rPr lang="el-GR" sz="1700" b="1" dirty="0" smtClean="0"/>
              <a:t> </a:t>
            </a:r>
            <a:r>
              <a:rPr lang="el-GR" sz="1700" b="1" dirty="0" err="1" smtClean="0"/>
              <a:t>σταθερΟ</a:t>
            </a:r>
            <a:r>
              <a:rPr lang="el-GR" sz="1700" b="1" dirty="0" smtClean="0"/>
              <a:t> </a:t>
            </a:r>
            <a:r>
              <a:rPr lang="el-GR" sz="1700" b="1" dirty="0" err="1" smtClean="0"/>
              <a:t>ρυθμΟ</a:t>
            </a:r>
            <a:r>
              <a:rPr lang="el-GR" sz="1700" b="1" dirty="0" smtClean="0"/>
              <a:t>, </a:t>
            </a:r>
            <a:r>
              <a:rPr lang="el-GR" sz="1700" b="1" dirty="0" err="1" smtClean="0"/>
              <a:t>χωρΙΣ</a:t>
            </a:r>
            <a:r>
              <a:rPr lang="el-GR" sz="1700" b="1" dirty="0" smtClean="0"/>
              <a:t> να </a:t>
            </a:r>
            <a:r>
              <a:rPr lang="el-GR" sz="1700" b="1" dirty="0" err="1" smtClean="0"/>
              <a:t>πΙΕΖΟΥΜΕ</a:t>
            </a:r>
            <a:r>
              <a:rPr lang="el-GR" sz="1700" b="1" dirty="0" smtClean="0"/>
              <a:t> </a:t>
            </a:r>
            <a:r>
              <a:rPr lang="el-GR" sz="1700" b="1" dirty="0" err="1" smtClean="0"/>
              <a:t>τουΣ</a:t>
            </a:r>
            <a:r>
              <a:rPr lang="el-GR" sz="1700" b="1" dirty="0" smtClean="0"/>
              <a:t> </a:t>
            </a:r>
            <a:r>
              <a:rPr lang="el-GR" sz="1700" b="1" dirty="0" err="1" smtClean="0"/>
              <a:t>ΩμουΣ</a:t>
            </a:r>
            <a:r>
              <a:rPr lang="el-GR" sz="1700" b="1" dirty="0" smtClean="0"/>
              <a:t> και την </a:t>
            </a:r>
            <a:r>
              <a:rPr lang="el-GR" sz="1700" b="1" dirty="0" err="1" smtClean="0"/>
              <a:t>πλΑτη</a:t>
            </a:r>
            <a:r>
              <a:rPr lang="el-GR" sz="1700" b="1" dirty="0" smtClean="0"/>
              <a:t> . </a:t>
            </a:r>
            <a:r>
              <a:rPr lang="el-GR" b="0" dirty="0" smtClean="0"/>
              <a:t> </a:t>
            </a:r>
          </a:p>
          <a:p>
            <a:endParaRPr lang="el-GR" dirty="0"/>
          </a:p>
        </p:txBody>
      </p:sp>
      <p:sp>
        <p:nvSpPr>
          <p:cNvPr id="4" name="3 - Θέση κειμένου"/>
          <p:cNvSpPr>
            <a:spLocks noGrp="1"/>
          </p:cNvSpPr>
          <p:nvPr>
            <p:ph type="body" sz="half" idx="3"/>
          </p:nvPr>
        </p:nvSpPr>
        <p:spPr>
          <a:xfrm>
            <a:off x="4143372" y="3143248"/>
            <a:ext cx="3520440" cy="2928958"/>
          </a:xfrm>
        </p:spPr>
        <p:txBody>
          <a:bodyPr>
            <a:normAutofit/>
          </a:bodyPr>
          <a:lstStyle/>
          <a:p>
            <a:r>
              <a:rPr lang="el-GR" sz="1600" b="1" dirty="0" err="1" smtClean="0"/>
              <a:t>ΠηγαΙνΟΥΜΕ</a:t>
            </a:r>
            <a:r>
              <a:rPr lang="el-GR" sz="1600" b="1" dirty="0" smtClean="0"/>
              <a:t> </a:t>
            </a:r>
            <a:r>
              <a:rPr lang="el-GR" sz="1600" b="1" dirty="0" err="1" smtClean="0"/>
              <a:t>βαθιΑ</a:t>
            </a:r>
            <a:r>
              <a:rPr lang="el-GR" sz="1600" b="1" dirty="0" smtClean="0"/>
              <a:t> </a:t>
            </a:r>
            <a:r>
              <a:rPr lang="el-GR" sz="1600" b="1" dirty="0" err="1" smtClean="0"/>
              <a:t>Ωστε</a:t>
            </a:r>
            <a:r>
              <a:rPr lang="el-GR" sz="1600" b="1" dirty="0" smtClean="0"/>
              <a:t> να μην </a:t>
            </a:r>
            <a:r>
              <a:rPr lang="el-GR" sz="1600" b="1" dirty="0" err="1" smtClean="0"/>
              <a:t>πατΩΝΟΥΜΕ</a:t>
            </a:r>
            <a:r>
              <a:rPr lang="el-GR" sz="1600" b="1" dirty="0" smtClean="0"/>
              <a:t>. </a:t>
            </a:r>
            <a:r>
              <a:rPr lang="el-GR" sz="1600" b="1" dirty="0" err="1" smtClean="0"/>
              <a:t>ΑνοΙΓΟΥΜΕ</a:t>
            </a:r>
            <a:r>
              <a:rPr lang="el-GR" sz="1600" b="1" dirty="0" smtClean="0"/>
              <a:t> τα </a:t>
            </a:r>
            <a:r>
              <a:rPr lang="el-GR" sz="1600" b="1" dirty="0" err="1" smtClean="0"/>
              <a:t>χΕρια</a:t>
            </a:r>
            <a:r>
              <a:rPr lang="el-GR" sz="1600" b="1" dirty="0" smtClean="0"/>
              <a:t>  </a:t>
            </a:r>
            <a:r>
              <a:rPr lang="el-GR" sz="1600" b="1" dirty="0" err="1" smtClean="0"/>
              <a:t>φτιάχνονταΣ</a:t>
            </a:r>
            <a:r>
              <a:rPr lang="el-GR" sz="1600" b="1" dirty="0" smtClean="0"/>
              <a:t> </a:t>
            </a:r>
            <a:r>
              <a:rPr lang="el-GR" sz="1600" b="1" dirty="0" err="1" smtClean="0"/>
              <a:t>Ενα</a:t>
            </a:r>
            <a:r>
              <a:rPr lang="el-GR" sz="1600" b="1" dirty="0" smtClean="0"/>
              <a:t> ανθρώπινο «Τ» και </a:t>
            </a:r>
            <a:r>
              <a:rPr lang="el-GR" sz="1600" b="1" dirty="0" err="1" smtClean="0"/>
              <a:t>κλεΙΝΟΥΜΕ</a:t>
            </a:r>
            <a:r>
              <a:rPr lang="el-GR" sz="1600" b="1" dirty="0" smtClean="0"/>
              <a:t> τα ΧΕΡΙΑ </a:t>
            </a:r>
            <a:r>
              <a:rPr lang="el-GR" sz="1600" b="1" dirty="0" err="1" smtClean="0"/>
              <a:t>γρΗγορα</a:t>
            </a:r>
            <a:r>
              <a:rPr lang="el-GR" sz="1600" b="1" dirty="0" smtClean="0"/>
              <a:t> </a:t>
            </a:r>
            <a:r>
              <a:rPr lang="el-GR" sz="1600" b="1" dirty="0" err="1" smtClean="0"/>
              <a:t>κρατΩντΑΣ</a:t>
            </a:r>
            <a:r>
              <a:rPr lang="el-GR" sz="1600" b="1" dirty="0" smtClean="0"/>
              <a:t> τα </a:t>
            </a:r>
            <a:r>
              <a:rPr lang="el-GR" sz="1600" b="1" dirty="0" err="1" smtClean="0"/>
              <a:t>τεντωμΕνα</a:t>
            </a:r>
            <a:r>
              <a:rPr lang="el-GR" sz="1600" b="1" dirty="0" smtClean="0"/>
              <a:t> και με </a:t>
            </a:r>
            <a:r>
              <a:rPr lang="el-GR" sz="1600" b="1" dirty="0" err="1" smtClean="0"/>
              <a:t>τΙΣ</a:t>
            </a:r>
            <a:r>
              <a:rPr lang="el-GR" sz="1600" b="1" dirty="0" smtClean="0"/>
              <a:t> </a:t>
            </a:r>
            <a:r>
              <a:rPr lang="el-GR" sz="1600" b="1" dirty="0" err="1" smtClean="0"/>
              <a:t>παλΑμΕΣ</a:t>
            </a:r>
            <a:r>
              <a:rPr lang="el-GR" sz="1600" b="1" dirty="0" smtClean="0"/>
              <a:t> ΑΝΟΙΚΤΕΣ να </a:t>
            </a:r>
            <a:r>
              <a:rPr lang="el-GR" sz="1600" b="1" dirty="0" err="1" smtClean="0"/>
              <a:t>κοιτΑνε</a:t>
            </a:r>
            <a:r>
              <a:rPr lang="el-GR" sz="1600" b="1" dirty="0" smtClean="0"/>
              <a:t> η </a:t>
            </a:r>
            <a:r>
              <a:rPr lang="el-GR" sz="1600" b="1" dirty="0" err="1" smtClean="0"/>
              <a:t>μΙα</a:t>
            </a:r>
            <a:r>
              <a:rPr lang="el-GR" sz="1600" b="1" dirty="0" smtClean="0"/>
              <a:t> την Άλλη. ΕΠΑΝΕΡΧΟΜΑΣΤΕ στην </a:t>
            </a:r>
            <a:r>
              <a:rPr lang="el-GR" sz="1600" b="1" dirty="0" err="1" smtClean="0"/>
              <a:t>αρχικΗ</a:t>
            </a:r>
            <a:r>
              <a:rPr lang="el-GR" sz="1600" b="1" dirty="0" smtClean="0"/>
              <a:t> </a:t>
            </a:r>
            <a:r>
              <a:rPr lang="el-GR" sz="1600" b="1" dirty="0" err="1" smtClean="0"/>
              <a:t>θΕΣΗ</a:t>
            </a:r>
            <a:endParaRPr lang="el-GR" sz="1600" b="1" dirty="0"/>
          </a:p>
        </p:txBody>
      </p:sp>
      <p:pic>
        <p:nvPicPr>
          <p:cNvPr id="14" name="13 - Θέση περιεχομένου" descr="bala-nero-askiseis.jpg"/>
          <p:cNvPicPr>
            <a:picLocks noGrp="1" noChangeAspect="1"/>
          </p:cNvPicPr>
          <p:nvPr>
            <p:ph sz="quarter" idx="2"/>
          </p:nvPr>
        </p:nvPicPr>
        <p:blipFill>
          <a:blip r:embed="rId2" cstate="print"/>
          <a:stretch>
            <a:fillRect/>
          </a:stretch>
        </p:blipFill>
        <p:spPr>
          <a:xfrm>
            <a:off x="1214414" y="1785926"/>
            <a:ext cx="1303784" cy="1347697"/>
          </a:xfrm>
        </p:spPr>
      </p:pic>
      <p:pic>
        <p:nvPicPr>
          <p:cNvPr id="16" name="15 - Θέση περιεχομένου" descr="2437-sea_exercise590_b (1).jpg"/>
          <p:cNvPicPr>
            <a:picLocks noGrp="1" noChangeAspect="1"/>
          </p:cNvPicPr>
          <p:nvPr>
            <p:ph sz="quarter" idx="4"/>
          </p:nvPr>
        </p:nvPicPr>
        <p:blipFill>
          <a:blip r:embed="rId3" cstate="print"/>
          <a:stretch>
            <a:fillRect/>
          </a:stretch>
        </p:blipFill>
        <p:spPr>
          <a:xfrm>
            <a:off x="5214942" y="1571612"/>
            <a:ext cx="2412995" cy="1532880"/>
          </a:xfrm>
        </p:spPr>
      </p:pic>
      <p:sp>
        <p:nvSpPr>
          <p:cNvPr id="8" name="7 - Ορθογώνιο"/>
          <p:cNvSpPr/>
          <p:nvPr/>
        </p:nvSpPr>
        <p:spPr>
          <a:xfrm>
            <a:off x="4147332" y="3244334"/>
            <a:ext cx="242374" cy="369332"/>
          </a:xfrm>
          <a:prstGeom prst="rect">
            <a:avLst/>
          </a:prstGeom>
        </p:spPr>
        <p:txBody>
          <a:bodyPr wrap="none">
            <a:spAutoFit/>
          </a:bodyPr>
          <a:lstStyle/>
          <a:p>
            <a:r>
              <a:rPr lang="el-GR" dirty="0" smtClean="0"/>
              <a:t> </a:t>
            </a:r>
            <a:endParaRPr lang="el-GR" dirty="0"/>
          </a:p>
        </p:txBody>
      </p:sp>
      <p:sp>
        <p:nvSpPr>
          <p:cNvPr id="10" name="9 - Ορθογώνιο"/>
          <p:cNvSpPr/>
          <p:nvPr/>
        </p:nvSpPr>
        <p:spPr>
          <a:xfrm>
            <a:off x="4147332" y="3244334"/>
            <a:ext cx="242374" cy="369332"/>
          </a:xfrm>
          <a:prstGeom prst="rect">
            <a:avLst/>
          </a:prstGeom>
        </p:spPr>
        <p:txBody>
          <a:bodyPr wrap="none">
            <a:spAutoFit/>
          </a:bodyPr>
          <a:lstStyle/>
          <a:p>
            <a:r>
              <a:rPr lang="el-GR" dirty="0" smtClean="0"/>
              <a:t> </a:t>
            </a:r>
            <a:endParaRPr lang="el-GR" dirty="0"/>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χερια ρα.jpg"/>
          <p:cNvPicPr>
            <a:picLocks noGrp="1" noChangeAspect="1"/>
          </p:cNvPicPr>
          <p:nvPr>
            <p:ph type="pic" idx="1"/>
          </p:nvPr>
        </p:nvPicPr>
        <p:blipFill>
          <a:blip r:embed="rId2" cstate="print"/>
          <a:srcRect l="3809" r="3809"/>
          <a:stretch>
            <a:fillRect/>
          </a:stretch>
        </p:blipFill>
        <p:spPr>
          <a:xfrm>
            <a:off x="4286248" y="616634"/>
            <a:ext cx="4248152" cy="3089565"/>
          </a:xfrm>
        </p:spPr>
      </p:pic>
      <p:sp>
        <p:nvSpPr>
          <p:cNvPr id="3" name="2 - Τίτλος"/>
          <p:cNvSpPr>
            <a:spLocks noGrp="1"/>
          </p:cNvSpPr>
          <p:nvPr>
            <p:ph type="title"/>
          </p:nvPr>
        </p:nvSpPr>
        <p:spPr>
          <a:xfrm>
            <a:off x="428596" y="4000504"/>
            <a:ext cx="5867400" cy="522288"/>
          </a:xfrm>
        </p:spPr>
        <p:txBody>
          <a:bodyPr/>
          <a:lstStyle/>
          <a:p>
            <a:r>
              <a:rPr lang="el-GR" dirty="0" err="1" smtClean="0"/>
              <a:t>Ρευματικα</a:t>
            </a:r>
            <a:r>
              <a:rPr lang="el-GR" dirty="0" smtClean="0"/>
              <a:t> </a:t>
            </a:r>
            <a:r>
              <a:rPr lang="el-GR" dirty="0" err="1" smtClean="0"/>
              <a:t>νοσηματα</a:t>
            </a:r>
            <a:endParaRPr lang="el-GR" dirty="0"/>
          </a:p>
        </p:txBody>
      </p:sp>
      <p:sp>
        <p:nvSpPr>
          <p:cNvPr id="4" name="3 - Θέση κειμένου"/>
          <p:cNvSpPr>
            <a:spLocks noGrp="1"/>
          </p:cNvSpPr>
          <p:nvPr>
            <p:ph type="body" sz="half" idx="2"/>
          </p:nvPr>
        </p:nvSpPr>
        <p:spPr>
          <a:xfrm>
            <a:off x="357158" y="4786322"/>
            <a:ext cx="5867400" cy="1785950"/>
          </a:xfrm>
        </p:spPr>
        <p:txBody>
          <a:bodyPr>
            <a:noAutofit/>
          </a:bodyPr>
          <a:lstStyle/>
          <a:p>
            <a:r>
              <a:rPr lang="el-GR" sz="1600" dirty="0" smtClean="0"/>
              <a:t>Σήμερα ο όρος </a:t>
            </a:r>
            <a:r>
              <a:rPr lang="el-GR" sz="1600" dirty="0" err="1" smtClean="0"/>
              <a:t>Rheumatology</a:t>
            </a:r>
            <a:r>
              <a:rPr lang="el-GR" sz="1600" dirty="0" smtClean="0"/>
              <a:t> και </a:t>
            </a:r>
            <a:r>
              <a:rPr lang="el-GR" sz="1600" dirty="0" err="1" smtClean="0"/>
              <a:t>Rheumatic</a:t>
            </a:r>
            <a:r>
              <a:rPr lang="el-GR" sz="1600" dirty="0" smtClean="0"/>
              <a:t> </a:t>
            </a:r>
            <a:r>
              <a:rPr lang="el-GR" sz="1600" dirty="0" err="1" smtClean="0"/>
              <a:t>diseases</a:t>
            </a:r>
            <a:r>
              <a:rPr lang="el-GR" sz="1600" dirty="0" smtClean="0"/>
              <a:t> έχουν καθιερωθεί από την διεθνή ιατρική κοινότητα για τη μελέτη και θεραπεία των επώδυνων καταστάσεων του </a:t>
            </a:r>
            <a:r>
              <a:rPr lang="el-GR" sz="1600" dirty="0" err="1" smtClean="0"/>
              <a:t>μυοσκελετικού</a:t>
            </a:r>
            <a:r>
              <a:rPr lang="el-GR" sz="1600" dirty="0" smtClean="0"/>
              <a:t> συστήματος. Όταν κάποιος πάσχει από κάποια ρευματική νόσο τα συμπτώματα συνεχίζουν σε όλη του τη ζωή άλλοτε περισσότερο και άλλοτε λιγότερο. Οι ρευματικές παθήσεις αποτελούν συχνή αιτία  που ο ασθενής επισκέπτεται τους γιατρούς συνήθως </a:t>
            </a:r>
            <a:endParaRPr lang="el-G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ΑΣΚΗΣΕΙΣ ΜΕ ΑΝΤΙΣΤΑΣΗ</a:t>
            </a:r>
            <a:endParaRPr lang="el-GR" dirty="0"/>
          </a:p>
        </p:txBody>
      </p:sp>
      <p:pic>
        <p:nvPicPr>
          <p:cNvPr id="5" name="4 - Θέση περιεχομένου" descr="5465g.gif"/>
          <p:cNvPicPr>
            <a:picLocks noGrp="1" noChangeAspect="1"/>
          </p:cNvPicPr>
          <p:nvPr>
            <p:ph sz="half" idx="1"/>
          </p:nvPr>
        </p:nvPicPr>
        <p:blipFill>
          <a:blip r:embed="rId3" cstate="print"/>
          <a:stretch>
            <a:fillRect/>
          </a:stretch>
        </p:blipFill>
        <p:spPr>
          <a:xfrm>
            <a:off x="1646236" y="2071678"/>
            <a:ext cx="2782887" cy="2372528"/>
          </a:xfrm>
        </p:spPr>
      </p:pic>
      <p:pic>
        <p:nvPicPr>
          <p:cNvPr id="6" name="5 - Θέση περιεχομένου" descr="5465d.gif"/>
          <p:cNvPicPr>
            <a:picLocks noGrp="1" noChangeAspect="1"/>
          </p:cNvPicPr>
          <p:nvPr>
            <p:ph sz="half" idx="2"/>
          </p:nvPr>
        </p:nvPicPr>
        <p:blipFill>
          <a:blip r:embed="rId4" cstate="print"/>
          <a:stretch>
            <a:fillRect/>
          </a:stretch>
        </p:blipFill>
        <p:spPr>
          <a:xfrm>
            <a:off x="4857752" y="2000240"/>
            <a:ext cx="2214577" cy="3143272"/>
          </a:xfrm>
        </p:spPr>
      </p:pic>
    </p:spTree>
  </p:cSld>
  <p:clrMapOvr>
    <a:masterClrMapping/>
  </p:clrMapOvr>
  <p:transition spd="slow">
    <p:sndAc>
      <p:stSnd>
        <p:snd r:embed="rId2" name="whoosh.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περιεχομένου" descr="5465a.gif"/>
          <p:cNvPicPr>
            <a:picLocks noGrp="1" noChangeAspect="1"/>
          </p:cNvPicPr>
          <p:nvPr>
            <p:ph sz="half" idx="1"/>
          </p:nvPr>
        </p:nvPicPr>
        <p:blipFill>
          <a:blip r:embed="rId3" cstate="print"/>
          <a:stretch>
            <a:fillRect/>
          </a:stretch>
        </p:blipFill>
        <p:spPr>
          <a:xfrm>
            <a:off x="857224" y="2143116"/>
            <a:ext cx="3214709" cy="3143272"/>
          </a:xfrm>
        </p:spPr>
      </p:pic>
      <p:pic>
        <p:nvPicPr>
          <p:cNvPr id="6" name="5 - Θέση περιεχομένου" descr="5465i.gif"/>
          <p:cNvPicPr>
            <a:picLocks noGrp="1" noChangeAspect="1"/>
          </p:cNvPicPr>
          <p:nvPr>
            <p:ph sz="half" idx="2"/>
          </p:nvPr>
        </p:nvPicPr>
        <p:blipFill>
          <a:blip r:embed="rId4" cstate="print"/>
          <a:stretch>
            <a:fillRect/>
          </a:stretch>
        </p:blipFill>
        <p:spPr>
          <a:xfrm>
            <a:off x="4929190" y="2143116"/>
            <a:ext cx="2928958" cy="3286147"/>
          </a:xfrm>
        </p:spPr>
      </p:pic>
    </p:spTree>
  </p:cSld>
  <p:clrMapOvr>
    <a:masterClrMapping/>
  </p:clrMapOvr>
  <p:transition spd="slow">
    <p:wipe dir="r"/>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ΥΔΡΟΘΕΡΑΠΕΙΑ</a:t>
            </a:r>
            <a:endParaRPr lang="el-GR" dirty="0"/>
          </a:p>
        </p:txBody>
      </p:sp>
      <p:sp>
        <p:nvSpPr>
          <p:cNvPr id="3" name="2 - Θέση κειμένου"/>
          <p:cNvSpPr>
            <a:spLocks noGrp="1"/>
          </p:cNvSpPr>
          <p:nvPr>
            <p:ph type="body" idx="2"/>
          </p:nvPr>
        </p:nvSpPr>
        <p:spPr/>
        <p:txBody>
          <a:bodyPr>
            <a:normAutofit/>
          </a:bodyPr>
          <a:lstStyle/>
          <a:p>
            <a:endParaRPr lang="el-GR" sz="2000" dirty="0" smtClean="0"/>
          </a:p>
          <a:p>
            <a:endParaRPr lang="el-GR" sz="2000" dirty="0" smtClean="0"/>
          </a:p>
          <a:p>
            <a:endParaRPr lang="el-GR" sz="2000" dirty="0" smtClean="0"/>
          </a:p>
          <a:p>
            <a:endParaRPr lang="el-GR" sz="2000" dirty="0" smtClean="0"/>
          </a:p>
          <a:p>
            <a:r>
              <a:rPr lang="el-GR" sz="2000" b="1" dirty="0" smtClean="0"/>
              <a:t>ΥΔΡΟΘΕΡΑΠΕΙΑ  </a:t>
            </a:r>
          </a:p>
          <a:p>
            <a:endParaRPr lang="el-GR" sz="2000" dirty="0" smtClean="0"/>
          </a:p>
          <a:p>
            <a:pPr>
              <a:buFont typeface="Arial" pitchFamily="34" charset="0"/>
              <a:buChar char="•"/>
            </a:pPr>
            <a:r>
              <a:rPr lang="el-GR" sz="2000" b="1" dirty="0" smtClean="0"/>
              <a:t>ΔΙΝΟΛΟΥΤΡΟ</a:t>
            </a:r>
          </a:p>
          <a:p>
            <a:pPr>
              <a:buFont typeface="Arial" pitchFamily="34" charset="0"/>
              <a:buChar char="•"/>
            </a:pPr>
            <a:endParaRPr lang="el-GR" sz="2000" b="1" dirty="0" smtClean="0"/>
          </a:p>
          <a:p>
            <a:pPr>
              <a:buFont typeface="Arial" pitchFamily="34" charset="0"/>
              <a:buChar char="•"/>
            </a:pPr>
            <a:r>
              <a:rPr lang="el-GR" sz="2000" b="1" dirty="0" smtClean="0"/>
              <a:t>ΛΟΥΤΗΡΕΣ ΤΥΠΟΥ  </a:t>
            </a:r>
            <a:r>
              <a:rPr lang="en-US" sz="2000" b="1" dirty="0" smtClean="0"/>
              <a:t>STANGER</a:t>
            </a:r>
            <a:endParaRPr lang="el-GR" sz="2000" b="1" dirty="0"/>
          </a:p>
        </p:txBody>
      </p:sp>
      <p:pic>
        <p:nvPicPr>
          <p:cNvPr id="5" name="4 - Θέση περιεχομένου" descr="ΥΔΡΟΘΕΡΑΠΕΙΑ.jpg"/>
          <p:cNvPicPr>
            <a:picLocks noGrp="1" noChangeAspect="1"/>
          </p:cNvPicPr>
          <p:nvPr>
            <p:ph sz="half" idx="1"/>
          </p:nvPr>
        </p:nvPicPr>
        <p:blipFill>
          <a:blip r:embed="rId3" cstate="print"/>
          <a:stretch>
            <a:fillRect/>
          </a:stretch>
        </p:blipFill>
        <p:spPr>
          <a:xfrm>
            <a:off x="3575050" y="1897327"/>
            <a:ext cx="5340350" cy="2225146"/>
          </a:xfrm>
        </p:spPr>
      </p:pic>
    </p:spTree>
  </p:cSld>
  <p:clrMapOvr>
    <a:masterClrMapping/>
  </p:clrMapOvr>
  <p:transition spd="slow">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ποδηλατο.jpg"/>
          <p:cNvPicPr>
            <a:picLocks noGrp="1" noChangeAspect="1"/>
          </p:cNvPicPr>
          <p:nvPr>
            <p:ph type="pic" idx="1"/>
          </p:nvPr>
        </p:nvPicPr>
        <p:blipFill>
          <a:blip r:embed="rId3" cstate="print"/>
          <a:srcRect l="12929" r="12929"/>
          <a:stretch>
            <a:fillRect/>
          </a:stretch>
        </p:blipFill>
        <p:spPr>
          <a:xfrm>
            <a:off x="3786182" y="616634"/>
            <a:ext cx="4748218" cy="3453249"/>
          </a:xfrm>
        </p:spPr>
      </p:pic>
      <p:sp>
        <p:nvSpPr>
          <p:cNvPr id="3" name="2 - Τίτλος"/>
          <p:cNvSpPr>
            <a:spLocks noGrp="1"/>
          </p:cNvSpPr>
          <p:nvPr>
            <p:ph type="title"/>
          </p:nvPr>
        </p:nvSpPr>
        <p:spPr>
          <a:xfrm>
            <a:off x="285720" y="4429132"/>
            <a:ext cx="5867400" cy="522288"/>
          </a:xfrm>
        </p:spPr>
        <p:txBody>
          <a:bodyPr/>
          <a:lstStyle/>
          <a:p>
            <a:r>
              <a:rPr lang="el-GR" dirty="0" err="1" smtClean="0"/>
              <a:t>Αεροβιεσ</a:t>
            </a:r>
            <a:r>
              <a:rPr lang="el-GR" dirty="0" smtClean="0"/>
              <a:t> </a:t>
            </a:r>
            <a:r>
              <a:rPr lang="el-GR" dirty="0" err="1" smtClean="0"/>
              <a:t>ασκησεισ</a:t>
            </a:r>
            <a:endParaRPr lang="el-GR" dirty="0"/>
          </a:p>
        </p:txBody>
      </p:sp>
      <p:sp>
        <p:nvSpPr>
          <p:cNvPr id="4" name="3 - Θέση κειμένου"/>
          <p:cNvSpPr>
            <a:spLocks noGrp="1"/>
          </p:cNvSpPr>
          <p:nvPr>
            <p:ph type="body" sz="half" idx="2"/>
          </p:nvPr>
        </p:nvSpPr>
        <p:spPr>
          <a:xfrm>
            <a:off x="381000" y="5072074"/>
            <a:ext cx="5867400" cy="1229494"/>
          </a:xfrm>
        </p:spPr>
        <p:txBody>
          <a:bodyPr>
            <a:noAutofit/>
          </a:bodyPr>
          <a:lstStyle/>
          <a:p>
            <a:r>
              <a:rPr lang="el-GR" sz="2000" dirty="0" smtClean="0"/>
              <a:t>Στην αερόβια άσκηση κινούνται ρυθμικά και επαναλαμβανόμενα μεγάλες μυϊκές ομάδες του σώματος. H αερόβια άσκηση περιλαμβάνει κάθε δραστηριότητα που αυξάνει την πρόσληψη οξυγόνου και τους κτύπους της καρδιάς. </a:t>
            </a:r>
            <a:endParaRPr lang="el-GR" sz="2000" dirty="0"/>
          </a:p>
        </p:txBody>
      </p:sp>
    </p:spTree>
  </p:cSld>
  <p:clrMapOvr>
    <a:masterClrMapping/>
  </p:clrMapOvr>
  <p:transition spd="slow">
    <p:wipe dir="u"/>
    <p:sndAc>
      <p:stSnd>
        <p:snd r:embed="rId2" name="push.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jpg"/>
          <p:cNvPicPr>
            <a:picLocks noGrp="1" noChangeAspect="1"/>
          </p:cNvPicPr>
          <p:nvPr>
            <p:ph idx="1"/>
          </p:nvPr>
        </p:nvPicPr>
        <p:blipFill>
          <a:blip r:embed="rId2" cstate="print"/>
          <a:stretch>
            <a:fillRect/>
          </a:stretch>
        </p:blipFill>
        <p:spPr>
          <a:xfrm>
            <a:off x="2428860" y="1714488"/>
            <a:ext cx="4572032" cy="292895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ΕΝΑΛΛΑΚΤΙΚΕΣ ΘΕΡΑΠΕΙΕΣ</a:t>
            </a:r>
            <a:endParaRPr lang="el-GR" dirty="0"/>
          </a:p>
        </p:txBody>
      </p:sp>
      <p:sp>
        <p:nvSpPr>
          <p:cNvPr id="3" name="2 - Θέση περιεχομένου"/>
          <p:cNvSpPr>
            <a:spLocks noGrp="1"/>
          </p:cNvSpPr>
          <p:nvPr>
            <p:ph idx="1"/>
          </p:nvPr>
        </p:nvSpPr>
        <p:spPr/>
        <p:txBody>
          <a:bodyPr/>
          <a:lstStyle/>
          <a:p>
            <a:pPr algn="just">
              <a:buNone/>
            </a:pPr>
            <a:r>
              <a:rPr lang="el-GR" sz="2800" b="1" dirty="0" smtClean="0"/>
              <a:t>   </a:t>
            </a:r>
          </a:p>
          <a:p>
            <a:pPr algn="just">
              <a:buNone/>
            </a:pPr>
            <a:endParaRPr lang="el-GR" sz="2800" b="1" dirty="0" smtClean="0"/>
          </a:p>
          <a:p>
            <a:pPr algn="just">
              <a:buNone/>
            </a:pPr>
            <a:r>
              <a:rPr lang="el-GR" sz="2800" b="1" smtClean="0"/>
              <a:t>    </a:t>
            </a:r>
            <a:r>
              <a:rPr lang="el-GR" sz="2000" b="1" dirty="0" smtClean="0"/>
              <a:t>Δεν πρέπει να παραβλέπουμε ότι κανένα εναλλακτικό θεραπευτικό σχήμα δεν είναι πανάκεια, τις περισσότερες φορές συμπληρώνει την παραδοσιακή ιατρική και δρα εξατομικευμένα σε κάθε άρρωστο, καθώς παίζει ρόλο και ποιά μέθοδος ταιριάζει στον καθένα.</a:t>
            </a:r>
            <a:endParaRPr lang="el-GR"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2"/>
          </p:nvPr>
        </p:nvSpPr>
        <p:spPr/>
        <p:txBody>
          <a:bodyPr>
            <a:normAutofit/>
          </a:bodyPr>
          <a:lstStyle/>
          <a:p>
            <a:endParaRPr lang="el-GR" sz="3200" b="1" dirty="0" smtClean="0">
              <a:solidFill>
                <a:srgbClr val="0070C0"/>
              </a:solidFill>
            </a:endParaRPr>
          </a:p>
          <a:p>
            <a:endParaRPr lang="el-GR" sz="3200" b="1" dirty="0" smtClean="0">
              <a:solidFill>
                <a:srgbClr val="0070C0"/>
              </a:solidFill>
            </a:endParaRPr>
          </a:p>
          <a:p>
            <a:endParaRPr lang="el-GR" sz="3200" b="1" dirty="0" smtClean="0">
              <a:solidFill>
                <a:srgbClr val="0070C0"/>
              </a:solidFill>
            </a:endParaRPr>
          </a:p>
          <a:p>
            <a:r>
              <a:rPr lang="el-GR" sz="3200" b="1" dirty="0" smtClean="0">
                <a:solidFill>
                  <a:srgbClr val="0070C0"/>
                </a:solidFill>
              </a:rPr>
              <a:t>ΓΙΟΓΚΑ</a:t>
            </a:r>
            <a:endParaRPr lang="el-GR" sz="3200" b="1" dirty="0">
              <a:solidFill>
                <a:srgbClr val="0070C0"/>
              </a:solidFill>
            </a:endParaRPr>
          </a:p>
        </p:txBody>
      </p:sp>
      <p:pic>
        <p:nvPicPr>
          <p:cNvPr id="5" name="4 - Θέση περιεχομένου" descr="διατασεις.jpg"/>
          <p:cNvPicPr>
            <a:picLocks noGrp="1" noChangeAspect="1"/>
          </p:cNvPicPr>
          <p:nvPr>
            <p:ph sz="half" idx="1"/>
          </p:nvPr>
        </p:nvPicPr>
        <p:blipFill>
          <a:blip r:embed="rId2" cstate="print"/>
          <a:stretch>
            <a:fillRect/>
          </a:stretch>
        </p:blipFill>
        <p:spPr>
          <a:xfrm>
            <a:off x="3575050" y="1142984"/>
            <a:ext cx="5340350" cy="357189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2"/>
          </p:nvPr>
        </p:nvSpPr>
        <p:spPr>
          <a:xfrm>
            <a:off x="457200" y="609600"/>
            <a:ext cx="3008313" cy="4800600"/>
          </a:xfrm>
        </p:spPr>
        <p:txBody>
          <a:bodyPr/>
          <a:lstStyle/>
          <a:p>
            <a:endParaRPr lang="el-GR" dirty="0" smtClean="0"/>
          </a:p>
          <a:p>
            <a:endParaRPr lang="el-GR" dirty="0" smtClean="0"/>
          </a:p>
          <a:p>
            <a:endParaRPr lang="el-GR" dirty="0" smtClean="0"/>
          </a:p>
          <a:p>
            <a:endParaRPr lang="el-GR" dirty="0" smtClean="0"/>
          </a:p>
          <a:p>
            <a:endParaRPr lang="el-GR" dirty="0" smtClean="0"/>
          </a:p>
          <a:p>
            <a:endParaRPr lang="el-GR" sz="2800" b="1" dirty="0" smtClean="0">
              <a:solidFill>
                <a:schemeClr val="accent1">
                  <a:lumMod val="50000"/>
                </a:schemeClr>
              </a:solidFill>
            </a:endParaRPr>
          </a:p>
          <a:p>
            <a:endParaRPr lang="el-GR" sz="2800" b="1" dirty="0" smtClean="0">
              <a:solidFill>
                <a:schemeClr val="accent1">
                  <a:lumMod val="50000"/>
                </a:schemeClr>
              </a:solidFill>
            </a:endParaRPr>
          </a:p>
          <a:p>
            <a:r>
              <a:rPr lang="el-GR" sz="2800" b="1" dirty="0" smtClean="0">
                <a:solidFill>
                  <a:schemeClr val="accent1">
                    <a:lumMod val="50000"/>
                  </a:schemeClr>
                </a:solidFill>
              </a:rPr>
              <a:t>ΣΙΑΤΣΟΥ</a:t>
            </a:r>
            <a:endParaRPr lang="el-GR" sz="2800" b="1" dirty="0">
              <a:solidFill>
                <a:schemeClr val="accent1">
                  <a:lumMod val="50000"/>
                </a:schemeClr>
              </a:solidFill>
            </a:endParaRPr>
          </a:p>
        </p:txBody>
      </p:sp>
      <p:pic>
        <p:nvPicPr>
          <p:cNvPr id="5" name="4 - Θέση περιεχομένου" descr="00ΣΙΑΤΣΟΥ.jpg"/>
          <p:cNvPicPr>
            <a:picLocks noGrp="1" noChangeAspect="1"/>
          </p:cNvPicPr>
          <p:nvPr>
            <p:ph sz="half" idx="1"/>
          </p:nvPr>
        </p:nvPicPr>
        <p:blipFill>
          <a:blip r:embed="rId2" cstate="print"/>
          <a:stretch>
            <a:fillRect/>
          </a:stretch>
        </p:blipFill>
        <p:spPr>
          <a:xfrm>
            <a:off x="3575050" y="1571612"/>
            <a:ext cx="5340350" cy="300039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ΠΑΜΑΤΙΚΑ 2.JPG"/>
          <p:cNvPicPr>
            <a:picLocks noGrp="1" noChangeAspect="1"/>
          </p:cNvPicPr>
          <p:nvPr>
            <p:ph type="pic" idx="1"/>
          </p:nvPr>
        </p:nvPicPr>
        <p:blipFill>
          <a:blip r:embed="rId2" cstate="print"/>
          <a:srcRect l="11271" r="11271"/>
          <a:stretch>
            <a:fillRect/>
          </a:stretch>
        </p:blipFill>
        <p:spPr>
          <a:xfrm>
            <a:off x="2428860" y="428604"/>
            <a:ext cx="6105540" cy="428628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2 - Τίτλος"/>
          <p:cNvSpPr>
            <a:spLocks noGrp="1"/>
          </p:cNvSpPr>
          <p:nvPr>
            <p:ph type="title"/>
          </p:nvPr>
        </p:nvSpPr>
        <p:spPr/>
        <p:txBody>
          <a:bodyPr/>
          <a:lstStyle/>
          <a:p>
            <a:r>
              <a:rPr lang="el-GR" dirty="0" smtClean="0"/>
              <a:t>                                         ΙΑΜΑΤΙΚΕΣ ΠΗΓΕΣ</a:t>
            </a:r>
            <a:endParaRPr lang="el-GR" dirty="0"/>
          </a:p>
        </p:txBody>
      </p:sp>
      <p:sp>
        <p:nvSpPr>
          <p:cNvPr id="4" name="3 - Θέση κειμένου"/>
          <p:cNvSpPr>
            <a:spLocks noGrp="1"/>
          </p:cNvSpPr>
          <p:nvPr>
            <p:ph type="body" sz="half" idx="2"/>
          </p:nvPr>
        </p:nvSpPr>
        <p:spPr/>
        <p:txBody>
          <a:bodyPr/>
          <a:lstStyle/>
          <a:p>
            <a:endParaRPr lang="el-GR"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ΘΕΡΑΠΕΥΤΙΚΕΣ ΙΔΙΟΤΗΤΕΣ</a:t>
            </a:r>
            <a:endParaRPr lang="el-GR" dirty="0"/>
          </a:p>
        </p:txBody>
      </p:sp>
      <p:pic>
        <p:nvPicPr>
          <p:cNvPr id="8" name="7 - Θέση περιεχομένου" descr="ΙΑΜΑΤΙΚΑ.jpg"/>
          <p:cNvPicPr>
            <a:picLocks noGrp="1" noChangeAspect="1"/>
          </p:cNvPicPr>
          <p:nvPr>
            <p:ph sz="half" idx="2"/>
          </p:nvPr>
        </p:nvPicPr>
        <p:blipFill>
          <a:blip r:embed="rId2" cstate="print"/>
          <a:stretch>
            <a:fillRect/>
          </a:stretch>
        </p:blipFill>
        <p:spPr>
          <a:xfrm>
            <a:off x="5586412" y="2285992"/>
            <a:ext cx="2466975" cy="3214709"/>
          </a:xfrm>
        </p:spPr>
      </p:pic>
      <p:pic>
        <p:nvPicPr>
          <p:cNvPr id="10" name="9 - Θέση περιεχομένου" descr="ΙΑΜΑΤΙΚΑ4.jpg"/>
          <p:cNvPicPr>
            <a:picLocks noGrp="1" noChangeAspect="1"/>
          </p:cNvPicPr>
          <p:nvPr>
            <p:ph sz="half" idx="1"/>
          </p:nvPr>
        </p:nvPicPr>
        <p:blipFill>
          <a:blip r:embed="rId3" cstate="print"/>
          <a:stretch>
            <a:fillRect/>
          </a:stretch>
        </p:blipFill>
        <p:spPr>
          <a:xfrm>
            <a:off x="304800" y="1643050"/>
            <a:ext cx="4481514" cy="442915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ΚΑΤΗΓΟΡΙΕΣ ΡΕΥΜΑΤΙΚΩΝ ΝΟΣΗΜΑΤΩΝ</a:t>
            </a:r>
            <a:endParaRPr lang="el-GR" dirty="0"/>
          </a:p>
        </p:txBody>
      </p:sp>
      <p:sp>
        <p:nvSpPr>
          <p:cNvPr id="3" name="2 - Θέση περιεχομένου"/>
          <p:cNvSpPr>
            <a:spLocks noGrp="1"/>
          </p:cNvSpPr>
          <p:nvPr>
            <p:ph idx="1"/>
          </p:nvPr>
        </p:nvSpPr>
        <p:spPr>
          <a:xfrm>
            <a:off x="304800" y="1554162"/>
            <a:ext cx="8686800" cy="4946672"/>
          </a:xfrm>
        </p:spPr>
        <p:txBody>
          <a:bodyPr>
            <a:normAutofit lnSpcReduction="10000"/>
          </a:bodyPr>
          <a:lstStyle/>
          <a:p>
            <a:pPr>
              <a:buFont typeface="Wingdings" pitchFamily="2" charset="2"/>
              <a:buChar char="v"/>
            </a:pPr>
            <a:r>
              <a:rPr lang="el-GR" sz="1800" b="1" dirty="0" smtClean="0"/>
              <a:t>Εκφυλιστικές  παθήσεις </a:t>
            </a:r>
            <a:r>
              <a:rPr lang="el-GR" sz="1800" dirty="0" smtClean="0"/>
              <a:t>(οστεοαρθρίτιδα)</a:t>
            </a:r>
          </a:p>
          <a:p>
            <a:pPr>
              <a:buFont typeface="Wingdings" pitchFamily="2" charset="2"/>
              <a:buChar char="v"/>
            </a:pPr>
            <a:r>
              <a:rPr lang="el-GR" sz="1800" b="1" dirty="0" err="1" smtClean="0"/>
              <a:t>Αυτοάνοσες</a:t>
            </a:r>
            <a:r>
              <a:rPr lang="el-GR" sz="1800" b="1" dirty="0" smtClean="0"/>
              <a:t> παθήσεις ,</a:t>
            </a:r>
            <a:r>
              <a:rPr lang="el-GR" sz="1800" dirty="0" smtClean="0"/>
              <a:t> ή νοσήματα του κολλαγόνου ή του συνδετικού ιστού. (Είναι </a:t>
            </a:r>
            <a:r>
              <a:rPr lang="el-GR" sz="1800" dirty="0" err="1" smtClean="0"/>
              <a:t>πολυσυστηματικά</a:t>
            </a:r>
            <a:r>
              <a:rPr lang="el-GR" sz="1800" dirty="0" smtClean="0"/>
              <a:t> νοσήματα, δηλαδή δεν περιορίζονται στο </a:t>
            </a:r>
            <a:r>
              <a:rPr lang="el-GR" sz="1800" dirty="0" err="1" smtClean="0"/>
              <a:t>μυοσκελετικό</a:t>
            </a:r>
            <a:r>
              <a:rPr lang="el-GR" sz="1800" dirty="0" smtClean="0"/>
              <a:t> σύστημα αλλά προσβάλλουν και άλλα όργανα όπως νεφρά-μάτια- δέρμα. Στην κατηγορία αυτή ανήκουν: η Ρευματοειδής Αρθρίτιδα, ο Συστηματικός </a:t>
            </a:r>
            <a:r>
              <a:rPr lang="el-GR" sz="1800" dirty="0" err="1" smtClean="0"/>
              <a:t>Ερυθηματώδης</a:t>
            </a:r>
            <a:r>
              <a:rPr lang="el-GR" sz="1800" dirty="0" smtClean="0"/>
              <a:t> Λύκος, η </a:t>
            </a:r>
            <a:r>
              <a:rPr lang="el-GR" sz="1800" dirty="0" err="1" smtClean="0"/>
              <a:t>Ψωριασική</a:t>
            </a:r>
            <a:r>
              <a:rPr lang="el-GR" sz="1800" dirty="0" smtClean="0"/>
              <a:t> Αρθρίτιδα, το Συστηματικό Σκληρόδερμα, οι </a:t>
            </a:r>
            <a:r>
              <a:rPr lang="el-GR" sz="1800" dirty="0" err="1" smtClean="0"/>
              <a:t>Αγγεϊτιδες</a:t>
            </a:r>
            <a:r>
              <a:rPr lang="el-GR" sz="1800" dirty="0" smtClean="0"/>
              <a:t> , η Λεύκη, η Σκλήρυνση κατά πλάκας.</a:t>
            </a:r>
          </a:p>
          <a:p>
            <a:pPr>
              <a:buFont typeface="Wingdings" pitchFamily="2" charset="2"/>
              <a:buChar char="v"/>
            </a:pPr>
            <a:r>
              <a:rPr lang="el-GR" sz="1800" b="1" dirty="0" err="1" smtClean="0"/>
              <a:t>Κρυσταλλογενείς</a:t>
            </a:r>
            <a:r>
              <a:rPr lang="el-GR" sz="1800" b="1" dirty="0" smtClean="0"/>
              <a:t> αρθρίτιδες </a:t>
            </a:r>
            <a:r>
              <a:rPr lang="el-GR" sz="1800" dirty="0" smtClean="0"/>
              <a:t>, με κυριότερο εκπρόσωπο την ουρική αρθρίτιδα.  Αυξημένη παραγωγή ουρικού οξέος, που δεν μπορεί να αποβληθεί από τους νεφρούς φυσιολογικά, συσσωρεύεται και δημιουργούνται κρύσταλλοι ουρικού οξέος που παγιδεύονται μέσα στην αρθρική κοιλότητα.</a:t>
            </a:r>
          </a:p>
          <a:p>
            <a:pPr>
              <a:buFont typeface="Wingdings" pitchFamily="2" charset="2"/>
              <a:buChar char="v"/>
            </a:pPr>
            <a:r>
              <a:rPr lang="el-GR" sz="1800" b="1" dirty="0" smtClean="0"/>
              <a:t>Μεταβολικά νοσήματα </a:t>
            </a:r>
            <a:r>
              <a:rPr lang="el-GR" sz="1800" dirty="0" smtClean="0"/>
              <a:t>, όπως η οστεοπόρωση που αν δεν προληφθεί, οδηγεί σε σταδιακή μείωση της οστικής πυκνότητας και σε υποβάθμιση της ποιότητας του οστού.</a:t>
            </a:r>
          </a:p>
          <a:p>
            <a:pPr>
              <a:buFont typeface="Wingdings" pitchFamily="2" charset="2"/>
              <a:buChar char="v"/>
            </a:pPr>
            <a:r>
              <a:rPr lang="el-GR" sz="1800" b="1" dirty="0" err="1" smtClean="0"/>
              <a:t>Εξωαρθρικό</a:t>
            </a:r>
            <a:r>
              <a:rPr lang="el-GR" sz="1800" b="1" dirty="0" smtClean="0"/>
              <a:t> </a:t>
            </a:r>
            <a:r>
              <a:rPr lang="el-GR" sz="1800" b="1" dirty="0" err="1" smtClean="0"/>
              <a:t>ρευματισμό,</a:t>
            </a:r>
            <a:r>
              <a:rPr lang="el-GR" sz="1800" dirty="0" err="1" smtClean="0"/>
              <a:t>π.χ</a:t>
            </a:r>
            <a:r>
              <a:rPr lang="el-GR" sz="1800" dirty="0" smtClean="0"/>
              <a:t>. </a:t>
            </a:r>
            <a:r>
              <a:rPr lang="el-GR" sz="1800" dirty="0" err="1" smtClean="0"/>
              <a:t>ινομυαλγία</a:t>
            </a:r>
            <a:r>
              <a:rPr lang="el-GR" sz="1800" dirty="0" smtClean="0"/>
              <a:t>. Πρόκειται για ψυχοσωματική μεταβολή που εκδηλώνεται ως σωματικός πόνος με πόνο διάχυτο στους μυς και στις αρθρώσεις, αίσθημα κόπωσης, διαταραχές ύπνου, αίσθημα ανεπάρκειας ξεκούρασης και έλλειψη ενέργειας.</a:t>
            </a:r>
            <a:endParaRPr lang="el-GR" sz="1800" dirty="0"/>
          </a:p>
        </p:txBody>
      </p:sp>
    </p:spTree>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2"/>
          </p:nvPr>
        </p:nvSpPr>
        <p:spPr>
          <a:xfrm rot="20622138">
            <a:off x="457200" y="609600"/>
            <a:ext cx="3008313" cy="4800600"/>
          </a:xfrm>
          <a:noFill/>
        </p:spPr>
        <p:style>
          <a:lnRef idx="2">
            <a:schemeClr val="accent1"/>
          </a:lnRef>
          <a:fillRef idx="1">
            <a:schemeClr val="lt1"/>
          </a:fillRef>
          <a:effectRef idx="0">
            <a:schemeClr val="accent1"/>
          </a:effectRef>
          <a:fontRef idx="minor">
            <a:schemeClr val="dk1"/>
          </a:fontRef>
        </p:style>
        <p:txBody>
          <a:bodyPr/>
          <a:lstStyle/>
          <a:p>
            <a:endParaRPr lang="el-GR" dirty="0" smtClean="0"/>
          </a:p>
          <a:p>
            <a:endParaRPr lang="el-GR" dirty="0" smtClean="0"/>
          </a:p>
          <a:p>
            <a:endParaRPr lang="el-GR" dirty="0" smtClean="0"/>
          </a:p>
          <a:p>
            <a:endParaRPr lang="el-GR" dirty="0" smtClean="0"/>
          </a:p>
          <a:p>
            <a:endParaRPr lang="el-GR" dirty="0" smtClean="0"/>
          </a:p>
          <a:p>
            <a:endParaRPr lang="el-GR" dirty="0" smtClean="0"/>
          </a:p>
          <a:p>
            <a:pPr algn="ctr"/>
            <a:r>
              <a:rPr lang="el-GR"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ΣΩΣΤΕΣ ΔΙΑΤΡΟΦΙΚΕΣ ΣΥΝΗΘΕΙΕΣ</a:t>
            </a:r>
            <a:endParaRPr lang="el-GR"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5" name="4 - Θέση περιεχομένου" descr="ΔΙΑΤΡΟΦΗ 3.jpg"/>
          <p:cNvPicPr>
            <a:picLocks noGrp="1" noChangeAspect="1"/>
          </p:cNvPicPr>
          <p:nvPr>
            <p:ph sz="half" idx="1"/>
          </p:nvPr>
        </p:nvPicPr>
        <p:blipFill>
          <a:blip r:embed="rId3" cstate="print"/>
          <a:stretch>
            <a:fillRect/>
          </a:stretch>
        </p:blipFill>
        <p:spPr>
          <a:xfrm>
            <a:off x="3714744" y="500042"/>
            <a:ext cx="4929222" cy="4572032"/>
          </a:xfrm>
        </p:spPr>
      </p:pic>
    </p:spTree>
  </p:cSld>
  <p:clrMapOvr>
    <a:masterClrMapping/>
  </p:clrMapOvr>
  <p:transition spd="slow">
    <p:fade/>
    <p:sndAc>
      <p:stSnd>
        <p:snd r:embed="rId2" name="click.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endParaRPr lang="el-GR" dirty="0"/>
          </a:p>
        </p:txBody>
      </p:sp>
      <p:sp>
        <p:nvSpPr>
          <p:cNvPr id="4" name="3 - Θέση κειμένου"/>
          <p:cNvSpPr>
            <a:spLocks noGrp="1"/>
          </p:cNvSpPr>
          <p:nvPr>
            <p:ph type="body" sz="half" idx="3"/>
          </p:nvPr>
        </p:nvSpPr>
        <p:spPr/>
        <p:txBody>
          <a:bodyPr/>
          <a:lstStyle/>
          <a:p>
            <a:endParaRPr lang="el-GR" dirty="0"/>
          </a:p>
        </p:txBody>
      </p:sp>
      <p:pic>
        <p:nvPicPr>
          <p:cNvPr id="7" name="6 - Θέση περιεχομένου" descr="διατροφη 2.jpg"/>
          <p:cNvPicPr>
            <a:picLocks noGrp="1" noChangeAspect="1"/>
          </p:cNvPicPr>
          <p:nvPr>
            <p:ph sz="quarter" idx="2"/>
          </p:nvPr>
        </p:nvPicPr>
        <p:blipFill>
          <a:blip r:embed="rId2" cstate="print"/>
          <a:stretch>
            <a:fillRect/>
          </a:stretch>
        </p:blipFill>
        <p:spPr>
          <a:xfrm>
            <a:off x="280988" y="1945977"/>
            <a:ext cx="4291012" cy="2681883"/>
          </a:xfrm>
        </p:spPr>
      </p:pic>
      <p:pic>
        <p:nvPicPr>
          <p:cNvPr id="9" name="8 - Θέση περιεχομένου" descr="διατροφη.jpg"/>
          <p:cNvPicPr>
            <a:picLocks noGrp="1" noChangeAspect="1"/>
          </p:cNvPicPr>
          <p:nvPr>
            <p:ph sz="quarter" idx="4"/>
          </p:nvPr>
        </p:nvPicPr>
        <p:blipFill>
          <a:blip r:embed="rId3" cstate="print"/>
          <a:stretch>
            <a:fillRect/>
          </a:stretch>
        </p:blipFill>
        <p:spPr>
          <a:xfrm>
            <a:off x="5364162" y="2334419"/>
            <a:ext cx="2857500" cy="1905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928670"/>
            <a:ext cx="5286396" cy="2246769"/>
          </a:xfrm>
          <a:prstGeom prst="rect">
            <a:avLst/>
          </a:prstGeom>
        </p:spPr>
        <p:txBody>
          <a:bodyPr wrap="square">
            <a:spAutoFit/>
          </a:bodyPr>
          <a:lstStyle/>
          <a:p>
            <a:r>
              <a:rPr lang="el-GR" sz="2000" b="1" dirty="0" smtClean="0"/>
              <a:t>Ο Πλάτων στο διάλογό του «Περί εγκράτειας» περιγράφει τον Σωκράτη να διδάσκει ότι «δεν θα πρέπει να επιχειρεί κανείς να θεραπεύει τα μάτια χωρίς το κεφάλι, ούτε το κεφάλι χωρίς το σώμα ούτε λοιπόν να θεραπεύσει το σώμα χωρίς την ψυχή.. .γιατί το μέρος δεν μπορεί να είναι καλό εάν το όλον δεν είναι καλό» </a:t>
            </a:r>
            <a:endParaRPr lang="el-GR"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ΕΠΙΤΥΧΙΑ.jpg"/>
          <p:cNvPicPr>
            <a:picLocks noGrp="1" noChangeAspect="1"/>
          </p:cNvPicPr>
          <p:nvPr>
            <p:ph type="pic" idx="1"/>
          </p:nvPr>
        </p:nvPicPr>
        <p:blipFill>
          <a:blip r:embed="rId2" cstate="print"/>
          <a:srcRect l="11233" r="11233"/>
          <a:stretch>
            <a:fillRect/>
          </a:stretch>
        </p:blipFill>
        <p:spPr/>
      </p:pic>
      <p:sp>
        <p:nvSpPr>
          <p:cNvPr id="3" name="2 - Τίτλος"/>
          <p:cNvSpPr>
            <a:spLocks noGrp="1"/>
          </p:cNvSpPr>
          <p:nvPr>
            <p:ph type="title"/>
          </p:nvPr>
        </p:nvSpPr>
        <p:spPr>
          <a:xfrm>
            <a:off x="2857488" y="5786454"/>
            <a:ext cx="5867400" cy="522288"/>
          </a:xfrm>
        </p:spPr>
        <p:txBody>
          <a:bodyPr/>
          <a:lstStyle/>
          <a:p>
            <a:endParaRPr lang="el-GR" dirty="0"/>
          </a:p>
        </p:txBody>
      </p:sp>
      <p:sp>
        <p:nvSpPr>
          <p:cNvPr id="4" name="3 - Θέση κειμένου"/>
          <p:cNvSpPr>
            <a:spLocks noGrp="1"/>
          </p:cNvSpPr>
          <p:nvPr>
            <p:ph type="body" sz="half" idx="2"/>
          </p:nvPr>
        </p:nvSpPr>
        <p:spPr>
          <a:xfrm>
            <a:off x="2500298" y="5500702"/>
            <a:ext cx="5867400" cy="768350"/>
          </a:xfrm>
        </p:spPr>
        <p:txBody>
          <a:bodyPr/>
          <a:lstStyle/>
          <a:p>
            <a:r>
              <a:rPr lang="el-GR" dirty="0" smtClean="0"/>
              <a:t>                                                                                              ευχαριστώ  πολύ</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1400" dirty="0" smtClean="0"/>
              <a:t>ΒΙΒΛΙΟΓΡΑΦΙΚΕΣ ΑΝΑΦΟΡΕΣ</a:t>
            </a:r>
            <a:endParaRPr lang="el-GR" sz="1400" dirty="0"/>
          </a:p>
        </p:txBody>
      </p:sp>
      <p:sp>
        <p:nvSpPr>
          <p:cNvPr id="3" name="2 - Θέση περιεχομένου"/>
          <p:cNvSpPr>
            <a:spLocks noGrp="1"/>
          </p:cNvSpPr>
          <p:nvPr>
            <p:ph idx="1"/>
          </p:nvPr>
        </p:nvSpPr>
        <p:spPr/>
        <p:txBody>
          <a:bodyPr/>
          <a:lstStyle/>
          <a:p>
            <a:r>
              <a:rPr lang="el-GR" sz="1100" dirty="0" err="1" smtClean="0"/>
              <a:t>Δαμιανή</a:t>
            </a:r>
            <a:r>
              <a:rPr lang="el-GR" sz="1100" dirty="0" smtClean="0"/>
              <a:t>  </a:t>
            </a:r>
            <a:r>
              <a:rPr lang="el-GR" sz="1100" dirty="0" err="1" smtClean="0"/>
              <a:t>Παπαζήση</a:t>
            </a:r>
            <a:r>
              <a:rPr lang="el-GR" sz="1100" dirty="0" smtClean="0"/>
              <a:t>, Ειδικός Ρευματολόγος MBA Διοίκηση Μονάδων Υγείας-Πρόνοιας/ CNAΜ</a:t>
            </a:r>
          </a:p>
          <a:p>
            <a:pPr>
              <a:buNone/>
            </a:pPr>
            <a:r>
              <a:rPr lang="el-GR" sz="1100" dirty="0" smtClean="0"/>
              <a:t>          </a:t>
            </a:r>
            <a:r>
              <a:rPr lang="el-GR" sz="1100" b="1" i="1" dirty="0" smtClean="0"/>
              <a:t>Ρευματικές παθήσεις: Τι είναι και πως αντιμετωπίζονται, </a:t>
            </a:r>
            <a:r>
              <a:rPr lang="el-GR" sz="1100" dirty="0" smtClean="0"/>
              <a:t>Από </a:t>
            </a:r>
            <a:r>
              <a:rPr lang="el-GR" sz="1100" dirty="0" err="1" smtClean="0"/>
              <a:t>Iatropedia</a:t>
            </a:r>
            <a:r>
              <a:rPr lang="el-GR" sz="1100" dirty="0" smtClean="0"/>
              <a:t> 28 Φεβρουαρίου 2014 | 6:00</a:t>
            </a:r>
          </a:p>
          <a:p>
            <a:pPr>
              <a:buNone/>
            </a:pPr>
            <a:endParaRPr lang="el-GR" sz="1100" b="1" i="1" dirty="0" smtClean="0"/>
          </a:p>
          <a:p>
            <a:r>
              <a:rPr lang="el-GR" sz="1100" dirty="0" smtClean="0"/>
              <a:t>,</a:t>
            </a:r>
            <a:r>
              <a:rPr lang="el-GR" sz="1100" dirty="0" err="1" smtClean="0"/>
              <a:t>Παναγίώτης</a:t>
            </a:r>
            <a:r>
              <a:rPr lang="el-GR" sz="1100" dirty="0" smtClean="0"/>
              <a:t> Συμεωνίδης</a:t>
            </a:r>
            <a:r>
              <a:rPr lang="el-GR" sz="1100" i="1" dirty="0" smtClean="0"/>
              <a:t>, </a:t>
            </a:r>
            <a:r>
              <a:rPr lang="el-GR" sz="1100" b="1" i="1" dirty="0" smtClean="0"/>
              <a:t>Ορθοπεδική</a:t>
            </a:r>
            <a:r>
              <a:rPr lang="el-GR" sz="1100" i="1" dirty="0" smtClean="0"/>
              <a:t>, Θεσσαλονίκη 1986</a:t>
            </a:r>
          </a:p>
          <a:p>
            <a:endParaRPr lang="el-GR" sz="1100" i="1" dirty="0" smtClean="0"/>
          </a:p>
          <a:p>
            <a:r>
              <a:rPr lang="el-GR" sz="1100" i="1" dirty="0" smtClean="0"/>
              <a:t>Ξενοφών </a:t>
            </a:r>
            <a:r>
              <a:rPr lang="el-GR" sz="1100" i="1" dirty="0" err="1" smtClean="0"/>
              <a:t>Ρούσης</a:t>
            </a:r>
            <a:r>
              <a:rPr lang="el-GR" sz="1100" b="1" i="1" dirty="0" smtClean="0"/>
              <a:t>, Η αθλητιατρική στην πράξη, </a:t>
            </a:r>
            <a:r>
              <a:rPr lang="el-GR" sz="1100" dirty="0" smtClean="0"/>
              <a:t>Αθήνα 1991</a:t>
            </a:r>
          </a:p>
          <a:p>
            <a:endParaRPr lang="el-GR" sz="1100" dirty="0" smtClean="0"/>
          </a:p>
          <a:p>
            <a:r>
              <a:rPr lang="el-GR" sz="1100" dirty="0" err="1" smtClean="0"/>
              <a:t>Γεωργουδής</a:t>
            </a:r>
            <a:r>
              <a:rPr lang="el-GR" sz="1100" dirty="0" smtClean="0"/>
              <a:t> Γ, </a:t>
            </a:r>
            <a:r>
              <a:rPr lang="el-GR" sz="1100" dirty="0" err="1" smtClean="0"/>
              <a:t>Κατσουλάκης</a:t>
            </a:r>
            <a:r>
              <a:rPr lang="el-GR" sz="1100" dirty="0" smtClean="0"/>
              <a:t>  Κ, Πέττα Γ, </a:t>
            </a:r>
            <a:r>
              <a:rPr lang="el-GR" sz="1100" b="1" i="1" dirty="0" smtClean="0"/>
              <a:t>Στοιχεία  </a:t>
            </a:r>
            <a:r>
              <a:rPr lang="el-GR" sz="1100" b="1" i="1" dirty="0" err="1" smtClean="0"/>
              <a:t>ΑθήναΠαθοφυσιολογίας</a:t>
            </a:r>
            <a:r>
              <a:rPr lang="el-GR" sz="1100" b="1" i="1" dirty="0" smtClean="0"/>
              <a:t>,  </a:t>
            </a:r>
            <a:r>
              <a:rPr lang="el-GR" sz="1100" dirty="0" smtClean="0"/>
              <a:t>ΟΕΔΒ</a:t>
            </a:r>
          </a:p>
          <a:p>
            <a:endParaRPr lang="el-GR" sz="1100" b="1" i="1" dirty="0" smtClean="0"/>
          </a:p>
          <a:p>
            <a:r>
              <a:rPr lang="en-US" sz="1100" dirty="0" smtClean="0">
                <a:hlinkClick r:id="rId2"/>
              </a:rPr>
              <a:t>www.elire.gr/pathiseis.php</a:t>
            </a:r>
            <a:r>
              <a:rPr lang="el-GR" sz="1100" dirty="0" smtClean="0"/>
              <a:t>  </a:t>
            </a:r>
          </a:p>
          <a:p>
            <a:endParaRPr lang="el-GR" sz="1100" b="1" i="1" dirty="0" smtClean="0"/>
          </a:p>
          <a:p>
            <a:r>
              <a:rPr lang="en-US" sz="1100" smtClean="0"/>
              <a:t>www.onmed.gr/ygeia/r/</a:t>
            </a:r>
            <a:r>
              <a:rPr lang="en-US" sz="1100" b="1" smtClean="0"/>
              <a:t>reymatika</a:t>
            </a:r>
            <a:r>
              <a:rPr lang="en-US" sz="1100" smtClean="0"/>
              <a:t>-</a:t>
            </a:r>
            <a:r>
              <a:rPr lang="en-US" sz="1100" b="1" smtClean="0"/>
              <a:t>nosimata</a:t>
            </a:r>
            <a:endParaRPr lang="el-GR" sz="11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142852"/>
            <a:ext cx="8705880" cy="857256"/>
          </a:xfrm>
        </p:spPr>
        <p:txBody>
          <a:bodyPr>
            <a:normAutofit fontScale="90000"/>
          </a:bodyPr>
          <a:lstStyle/>
          <a:p>
            <a:r>
              <a:rPr lang="el-GR" sz="3100" b="1" dirty="0" err="1" smtClean="0"/>
              <a:t>συμπτωματα</a:t>
            </a:r>
            <a:r>
              <a:rPr lang="el-GR" b="1" dirty="0" smtClean="0"/>
              <a:t/>
            </a:r>
            <a:br>
              <a:rPr lang="el-GR" b="1" dirty="0" smtClean="0"/>
            </a:br>
            <a:endParaRPr lang="el-GR" dirty="0"/>
          </a:p>
        </p:txBody>
      </p:sp>
      <p:sp>
        <p:nvSpPr>
          <p:cNvPr id="3" name="2 - Θέση περιεχομένου"/>
          <p:cNvSpPr>
            <a:spLocks noGrp="1"/>
          </p:cNvSpPr>
          <p:nvPr>
            <p:ph idx="1"/>
          </p:nvPr>
        </p:nvSpPr>
        <p:spPr>
          <a:xfrm>
            <a:off x="285720" y="785794"/>
            <a:ext cx="8686800" cy="5643602"/>
          </a:xfrm>
        </p:spPr>
        <p:txBody>
          <a:bodyPr>
            <a:normAutofit/>
          </a:bodyPr>
          <a:lstStyle/>
          <a:p>
            <a:pPr algn="ctr">
              <a:buNone/>
            </a:pPr>
            <a:endParaRPr lang="el-GR" sz="2400" b="1" dirty="0" smtClean="0"/>
          </a:p>
          <a:p>
            <a:pPr>
              <a:buFont typeface="Wingdings" pitchFamily="2" charset="2"/>
              <a:buChar char="Ø"/>
            </a:pPr>
            <a:r>
              <a:rPr lang="el-GR" sz="2000" dirty="0" err="1" smtClean="0"/>
              <a:t>Aρθραλγίες</a:t>
            </a:r>
            <a:r>
              <a:rPr lang="el-GR" sz="2000" dirty="0" smtClean="0"/>
              <a:t> , δηλαδή πόνος στις αρθρώσεις που διαρκούν περισσότερο από 6 εβδομάδες</a:t>
            </a:r>
            <a:r>
              <a:rPr lang="el-GR" sz="2400" dirty="0" smtClean="0"/>
              <a:t>.</a:t>
            </a:r>
            <a:endParaRPr lang="el-GR" sz="2400" b="1" dirty="0" smtClean="0"/>
          </a:p>
          <a:p>
            <a:pPr>
              <a:buFont typeface="Wingdings" pitchFamily="2" charset="2"/>
              <a:buChar char="Ø"/>
            </a:pPr>
            <a:r>
              <a:rPr lang="el-GR" sz="2000" dirty="0" smtClean="0"/>
              <a:t>Αρθρίτιδα, φλεγμονή της άρθρωσης με τοπική αύξηση της θερμοκρασίας, οίδημα, διόγκωση και ενίοτε ερυθρότητα.</a:t>
            </a:r>
          </a:p>
          <a:p>
            <a:pPr>
              <a:buFont typeface="Wingdings" pitchFamily="2" charset="2"/>
              <a:buChar char="Ø"/>
            </a:pPr>
            <a:r>
              <a:rPr lang="el-GR" sz="2000" dirty="0" smtClean="0"/>
              <a:t>Πρωινή δυσκαμψία, </a:t>
            </a:r>
            <a:r>
              <a:rPr lang="el-GR" sz="2000" dirty="0" smtClean="0"/>
              <a:t>εστιάζεται </a:t>
            </a:r>
            <a:r>
              <a:rPr lang="el-GR" sz="2000" dirty="0" smtClean="0"/>
              <a:t>το πρωί με αδυναμία εκτέλεσης των καθημερινών πρωινών δραστηριοτήτων. Μειώνεται σε ένταση κατά τη διάρκεια της ημέρας και υποτροπιάζει αν το άτομο παραμείνει ακίνητο για ώρα.</a:t>
            </a:r>
          </a:p>
          <a:p>
            <a:pPr>
              <a:buFont typeface="Wingdings" pitchFamily="2" charset="2"/>
              <a:buChar char="Ø"/>
            </a:pPr>
            <a:r>
              <a:rPr lang="el-GR" sz="2000" dirty="0" smtClean="0"/>
              <a:t>Οσφυαλγία, που χειροτερεύει με την κατάκλιση, ξυπνά τον ασθενή τις πρώτες πρωινές ώρες και βελτιώνεται με την κίνηση.</a:t>
            </a:r>
          </a:p>
          <a:p>
            <a:pPr>
              <a:buFont typeface="Wingdings" pitchFamily="2" charset="2"/>
              <a:buChar char="Ø"/>
            </a:pPr>
            <a:r>
              <a:rPr lang="el-GR" sz="2000" dirty="0" smtClean="0"/>
              <a:t>Αρθρίτιδα μαζί με οσφυαλγία.</a:t>
            </a:r>
          </a:p>
          <a:p>
            <a:pPr>
              <a:buFont typeface="Wingdings" pitchFamily="2" charset="2"/>
              <a:buChar char="Ø"/>
            </a:pPr>
            <a:r>
              <a:rPr lang="el-GR" sz="2000" dirty="0" smtClean="0"/>
              <a:t>Αρθρίτιδα μαζί με εξάνθημα ψωρίασης.</a:t>
            </a:r>
          </a:p>
          <a:p>
            <a:pPr>
              <a:buFont typeface="Wingdings" pitchFamily="2" charset="2"/>
              <a:buChar char="Ø"/>
            </a:pPr>
            <a:r>
              <a:rPr lang="el-GR" sz="2000" dirty="0" smtClean="0"/>
              <a:t>Πόνος στους μυς για εβδομάδες και σταδιακή απώλεια της </a:t>
            </a:r>
            <a:r>
              <a:rPr lang="el-GR" sz="2000" dirty="0" err="1" smtClean="0"/>
              <a:t>μυικής</a:t>
            </a:r>
            <a:r>
              <a:rPr lang="el-GR" sz="2000" dirty="0" smtClean="0"/>
              <a:t> ισχύος.</a:t>
            </a:r>
          </a:p>
          <a:p>
            <a:pPr>
              <a:buFont typeface="Wingdings" pitchFamily="2" charset="2"/>
              <a:buChar char="Ø"/>
            </a:pPr>
            <a:r>
              <a:rPr lang="el-GR" sz="2000" dirty="0" smtClean="0"/>
              <a:t>Αλλαγή χρώματος δακτύλων (άσπρο-κυανό-</a:t>
            </a:r>
            <a:r>
              <a:rPr lang="el-GR" sz="2000" dirty="0" err="1" smtClean="0"/>
              <a:t>κόκκιν</a:t>
            </a:r>
            <a:r>
              <a:rPr lang="el-GR" sz="2000" dirty="0" smtClean="0"/>
              <a:t>ο) με την έκθεση στο κρύο(</a:t>
            </a:r>
            <a:r>
              <a:rPr lang="el-GR" sz="2000" dirty="0" err="1" smtClean="0"/>
              <a:t>ph</a:t>
            </a:r>
            <a:r>
              <a:rPr lang="el-GR" sz="2000" dirty="0" smtClean="0"/>
              <a:t>. </a:t>
            </a:r>
            <a:r>
              <a:rPr lang="el-GR" sz="2000" dirty="0" err="1" smtClean="0"/>
              <a:t>Raynaud</a:t>
            </a:r>
            <a:r>
              <a:rPr lang="el-GR" sz="2000" dirty="0" smtClean="0"/>
              <a:t>).</a:t>
            </a:r>
          </a:p>
          <a:p>
            <a:pPr>
              <a:buFont typeface="Wingdings" pitchFamily="2" charset="2"/>
              <a:buChar char="Ø"/>
            </a:pPr>
            <a:endParaRPr lang="el-GR" sz="2000" dirty="0" smtClean="0"/>
          </a:p>
          <a:p>
            <a:pPr>
              <a:buFont typeface="Wingdings" pitchFamily="2" charset="2"/>
              <a:buChar char="Ø"/>
            </a:pPr>
            <a:endParaRPr lang="el-GR" sz="2000" dirty="0" smtClean="0"/>
          </a:p>
        </p:txBody>
      </p:sp>
    </p:spTree>
  </p:cSld>
  <p:clrMapOvr>
    <a:masterClrMapping/>
  </p:clrMapOvr>
  <p:transition>
    <p:sndAc>
      <p:stSnd>
        <p:snd r:embed="rId2" name="push.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normAutofit/>
          </a:bodyPr>
          <a:lstStyle/>
          <a:p>
            <a:r>
              <a:rPr lang="el-GR" sz="1600" dirty="0" err="1" smtClean="0"/>
              <a:t>Αρθρωση</a:t>
            </a:r>
            <a:r>
              <a:rPr lang="el-GR" sz="1600" dirty="0" smtClean="0"/>
              <a:t> με ΠΑΘΟΛΟΓΙΚΑ ΕΥΡΗΜΑΤΑ</a:t>
            </a:r>
            <a:endParaRPr lang="el-GR" sz="1600" dirty="0"/>
          </a:p>
        </p:txBody>
      </p:sp>
      <p:sp>
        <p:nvSpPr>
          <p:cNvPr id="4" name="3 - Θέση κειμένου"/>
          <p:cNvSpPr>
            <a:spLocks noGrp="1"/>
          </p:cNvSpPr>
          <p:nvPr>
            <p:ph type="body" sz="half" idx="3"/>
          </p:nvPr>
        </p:nvSpPr>
        <p:spPr/>
        <p:txBody>
          <a:bodyPr/>
          <a:lstStyle/>
          <a:p>
            <a:r>
              <a:rPr lang="el-GR" dirty="0" err="1" smtClean="0"/>
              <a:t>Αποδιοργανωση</a:t>
            </a:r>
            <a:r>
              <a:rPr lang="el-GR" dirty="0" smtClean="0"/>
              <a:t> των </a:t>
            </a:r>
            <a:r>
              <a:rPr lang="el-GR" dirty="0" err="1" smtClean="0"/>
              <a:t>αρθρωσεων</a:t>
            </a:r>
            <a:endParaRPr lang="el-GR" dirty="0"/>
          </a:p>
        </p:txBody>
      </p:sp>
      <p:pic>
        <p:nvPicPr>
          <p:cNvPr id="7" name="6 - Θέση περιεχομένου" descr="reymatoidis_arthitida1.gif"/>
          <p:cNvPicPr>
            <a:picLocks noGrp="1" noChangeAspect="1"/>
          </p:cNvPicPr>
          <p:nvPr>
            <p:ph sz="quarter" idx="2"/>
          </p:nvPr>
        </p:nvPicPr>
        <p:blipFill>
          <a:blip r:embed="rId2" cstate="print"/>
          <a:stretch>
            <a:fillRect/>
          </a:stretch>
        </p:blipFill>
        <p:spPr>
          <a:xfrm>
            <a:off x="1269206" y="2343944"/>
            <a:ext cx="2314575" cy="1885950"/>
          </a:xfrm>
        </p:spPr>
      </p:pic>
      <p:pic>
        <p:nvPicPr>
          <p:cNvPr id="8" name="7 - Θέση περιεχομένου" descr="revmatoeidis-arthritida.png"/>
          <p:cNvPicPr>
            <a:picLocks noGrp="1" noChangeAspect="1"/>
          </p:cNvPicPr>
          <p:nvPr>
            <p:ph sz="quarter" idx="4"/>
          </p:nvPr>
        </p:nvPicPr>
        <p:blipFill>
          <a:blip r:embed="rId3" cstate="print"/>
          <a:stretch>
            <a:fillRect/>
          </a:stretch>
        </p:blipFill>
        <p:spPr>
          <a:xfrm>
            <a:off x="4648200" y="1798351"/>
            <a:ext cx="4289425" cy="297713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33333  E" pathEditMode="relative" ptsTypes="">
                                      <p:cBhvr>
                                        <p:cTn id="10" dur="2000" fill="hold"/>
                                        <p:tgtEl>
                                          <p:spTgt spid="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normAutofit lnSpcReduction="10000"/>
          </a:bodyPr>
          <a:lstStyle/>
          <a:p>
            <a:r>
              <a:rPr lang="el-GR" dirty="0" err="1" smtClean="0"/>
              <a:t>ΕξΑνθημα</a:t>
            </a:r>
            <a:r>
              <a:rPr lang="el-GR" dirty="0" smtClean="0"/>
              <a:t> </a:t>
            </a:r>
            <a:r>
              <a:rPr lang="el-GR" dirty="0" err="1" smtClean="0"/>
              <a:t>ψωρΙασηΣ</a:t>
            </a:r>
            <a:r>
              <a:rPr lang="el-GR" dirty="0" smtClean="0"/>
              <a:t> </a:t>
            </a:r>
            <a:r>
              <a:rPr lang="el-GR" dirty="0" err="1" smtClean="0"/>
              <a:t>ΑκραΣ</a:t>
            </a:r>
            <a:r>
              <a:rPr lang="el-GR" dirty="0" smtClean="0"/>
              <a:t> </a:t>
            </a:r>
            <a:r>
              <a:rPr lang="el-GR" dirty="0" err="1" smtClean="0"/>
              <a:t>χειρΟΣ</a:t>
            </a:r>
            <a:endParaRPr lang="el-GR" dirty="0"/>
          </a:p>
        </p:txBody>
      </p:sp>
      <p:sp>
        <p:nvSpPr>
          <p:cNvPr id="4" name="3 - Θέση κειμένου"/>
          <p:cNvSpPr>
            <a:spLocks noGrp="1"/>
          </p:cNvSpPr>
          <p:nvPr>
            <p:ph type="body" sz="half" idx="3"/>
          </p:nvPr>
        </p:nvSpPr>
        <p:spPr/>
        <p:txBody>
          <a:bodyPr>
            <a:normAutofit fontScale="77500" lnSpcReduction="20000"/>
          </a:bodyPr>
          <a:lstStyle/>
          <a:p>
            <a:r>
              <a:rPr lang="el-GR" dirty="0" err="1" smtClean="0"/>
              <a:t>ΑλλαγΗ</a:t>
            </a:r>
            <a:r>
              <a:rPr lang="el-GR" dirty="0" smtClean="0"/>
              <a:t> </a:t>
            </a:r>
            <a:r>
              <a:rPr lang="el-GR" dirty="0" err="1" smtClean="0"/>
              <a:t>χρΩματοΣ</a:t>
            </a:r>
            <a:r>
              <a:rPr lang="el-GR" dirty="0" smtClean="0"/>
              <a:t> </a:t>
            </a:r>
            <a:r>
              <a:rPr lang="el-GR" dirty="0" err="1" smtClean="0"/>
              <a:t>δακτΥλων</a:t>
            </a:r>
            <a:r>
              <a:rPr lang="el-GR" dirty="0" smtClean="0"/>
              <a:t> (</a:t>
            </a:r>
            <a:r>
              <a:rPr lang="el-GR" dirty="0" err="1" smtClean="0"/>
              <a:t>Ασπρο</a:t>
            </a:r>
            <a:r>
              <a:rPr lang="el-GR" dirty="0" smtClean="0"/>
              <a:t>-</a:t>
            </a:r>
            <a:r>
              <a:rPr lang="el-GR" dirty="0" err="1" smtClean="0"/>
              <a:t>κυανΟ</a:t>
            </a:r>
            <a:r>
              <a:rPr lang="el-GR" dirty="0" smtClean="0"/>
              <a:t>-</a:t>
            </a:r>
            <a:r>
              <a:rPr lang="el-GR" dirty="0" err="1" smtClean="0"/>
              <a:t>κΟκκινο</a:t>
            </a:r>
            <a:r>
              <a:rPr lang="el-GR" dirty="0" smtClean="0"/>
              <a:t>) με την </a:t>
            </a:r>
            <a:r>
              <a:rPr lang="el-GR" dirty="0" err="1" smtClean="0"/>
              <a:t>Εκθεση</a:t>
            </a:r>
            <a:r>
              <a:rPr lang="el-GR" dirty="0" smtClean="0"/>
              <a:t> στο </a:t>
            </a:r>
            <a:r>
              <a:rPr lang="el-GR" dirty="0" err="1" smtClean="0"/>
              <a:t>κρΥο</a:t>
            </a:r>
            <a:r>
              <a:rPr lang="el-GR" dirty="0" smtClean="0"/>
              <a:t>(</a:t>
            </a:r>
            <a:r>
              <a:rPr lang="el-GR" dirty="0" err="1" smtClean="0"/>
              <a:t>ph</a:t>
            </a:r>
            <a:r>
              <a:rPr lang="el-GR" dirty="0" smtClean="0"/>
              <a:t>. </a:t>
            </a:r>
            <a:r>
              <a:rPr lang="el-GR" dirty="0" err="1" smtClean="0"/>
              <a:t>Raynaud</a:t>
            </a:r>
            <a:r>
              <a:rPr lang="el-GR" dirty="0" smtClean="0"/>
              <a:t>).</a:t>
            </a:r>
            <a:endParaRPr lang="el-GR" dirty="0"/>
          </a:p>
        </p:txBody>
      </p:sp>
      <p:pic>
        <p:nvPicPr>
          <p:cNvPr id="7" name="6 - Θέση περιεχομένου" descr="ΨΩΡΙΑΣΙΚΗ.jpg"/>
          <p:cNvPicPr>
            <a:picLocks noGrp="1" noChangeAspect="1"/>
          </p:cNvPicPr>
          <p:nvPr>
            <p:ph sz="quarter" idx="2"/>
          </p:nvPr>
        </p:nvPicPr>
        <p:blipFill>
          <a:blip r:embed="rId2" cstate="print"/>
          <a:stretch>
            <a:fillRect/>
          </a:stretch>
        </p:blipFill>
        <p:spPr>
          <a:xfrm>
            <a:off x="280988" y="1678938"/>
            <a:ext cx="4291012" cy="3964640"/>
          </a:xfrm>
        </p:spPr>
      </p:pic>
      <p:pic>
        <p:nvPicPr>
          <p:cNvPr id="8" name="7 - Θέση περιεχομένου" descr="ΡΕΙΝΟ.jpg"/>
          <p:cNvPicPr>
            <a:picLocks noGrp="1" noChangeAspect="1"/>
          </p:cNvPicPr>
          <p:nvPr>
            <p:ph sz="quarter" idx="4"/>
          </p:nvPr>
        </p:nvPicPr>
        <p:blipFill>
          <a:blip r:embed="rId3" cstate="print"/>
          <a:stretch>
            <a:fillRect/>
          </a:stretch>
        </p:blipFill>
        <p:spPr>
          <a:xfrm>
            <a:off x="5268912" y="1824831"/>
            <a:ext cx="3589368" cy="381874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pPr algn="ctr"/>
            <a:r>
              <a:rPr lang="el-GR" dirty="0" err="1" smtClean="0"/>
              <a:t>Ρευματοειδησ</a:t>
            </a:r>
            <a:r>
              <a:rPr lang="el-GR" dirty="0" smtClean="0"/>
              <a:t> </a:t>
            </a:r>
            <a:r>
              <a:rPr lang="el-GR" dirty="0" err="1" smtClean="0"/>
              <a:t>αρθριτιδα</a:t>
            </a:r>
            <a:endParaRPr lang="el-GR" dirty="0"/>
          </a:p>
        </p:txBody>
      </p:sp>
      <p:pic>
        <p:nvPicPr>
          <p:cNvPr id="8" name="7 - Θέση περιεχομένου" descr="ρευματοειδης.jpg"/>
          <p:cNvPicPr>
            <a:picLocks noGrp="1" noChangeAspect="1"/>
          </p:cNvPicPr>
          <p:nvPr>
            <p:ph idx="1"/>
          </p:nvPr>
        </p:nvPicPr>
        <p:blipFill>
          <a:blip r:embed="rId4" cstate="print"/>
          <a:stretch>
            <a:fillRect/>
          </a:stretch>
        </p:blipFill>
        <p:spPr>
          <a:xfrm>
            <a:off x="500034" y="1071546"/>
            <a:ext cx="8084155" cy="5580910"/>
          </a:xfrm>
        </p:spPr>
      </p:pic>
      <p:graphicFrame>
        <p:nvGraphicFramePr>
          <p:cNvPr id="9" name="8 - Αντικείμενο"/>
          <p:cNvGraphicFramePr>
            <a:graphicFrameLocks noChangeAspect="1"/>
          </p:cNvGraphicFramePr>
          <p:nvPr/>
        </p:nvGraphicFramePr>
        <p:xfrm>
          <a:off x="2743200" y="3338513"/>
          <a:ext cx="3657600" cy="180975"/>
        </p:xfrm>
        <a:graphic>
          <a:graphicData uri="http://schemas.openxmlformats.org/presentationml/2006/ole">
            <p:oleObj spid="_x0000_s1026" name="Έγγραφο WordPad" r:id="rId5" imgW="3657600" imgH="181440" progId="WordPad.Document.1">
              <p:embed/>
            </p:oleObj>
          </a:graphicData>
        </a:graphic>
      </p:graphicFrame>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2"/>
          </p:nvPr>
        </p:nvSpPr>
        <p:spPr>
          <a:xfrm rot="20176915">
            <a:off x="-16059" y="2344821"/>
            <a:ext cx="2458550" cy="1857388"/>
          </a:xfrm>
        </p:spPr>
        <p:style>
          <a:lnRef idx="1">
            <a:schemeClr val="accent1"/>
          </a:lnRef>
          <a:fillRef idx="2">
            <a:schemeClr val="accent1"/>
          </a:fillRef>
          <a:effectRef idx="1">
            <a:schemeClr val="accent1"/>
          </a:effectRef>
          <a:fontRef idx="minor">
            <a:schemeClr val="dk1"/>
          </a:fontRef>
        </p:style>
        <p:txBody>
          <a:bodyPr/>
          <a:lstStyle/>
          <a:p>
            <a:endPar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endPar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el-GR" sz="1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ΒΑΣΗ ΤΗΣ        ΛΕΙΤΟΥΡΓΙΚΟΤΗΤΑΣ</a:t>
            </a:r>
            <a:endParaRPr lang="el-GR" sz="1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4 - Θέση περιεχομένου" descr="ΚΑΤΑΤΑΞΗ ΛΕΙΤΘΥΡΓΙΚΟΤΗΤΑΣ.jpg"/>
          <p:cNvPicPr>
            <a:picLocks noGrp="1" noChangeAspect="1"/>
          </p:cNvPicPr>
          <p:nvPr>
            <p:ph sz="half" idx="1"/>
          </p:nvPr>
        </p:nvPicPr>
        <p:blipFill>
          <a:blip r:embed="rId2" cstate="print"/>
          <a:stretch>
            <a:fillRect/>
          </a:stretch>
        </p:blipFill>
        <p:spPr>
          <a:xfrm>
            <a:off x="2714612" y="1071546"/>
            <a:ext cx="6200788" cy="463631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2589537">
            <a:off x="3248749" y="4179672"/>
            <a:ext cx="8458200" cy="520700"/>
          </a:xfrm>
        </p:spPr>
        <p:txBody>
          <a:bodyPr/>
          <a:lstStyle/>
          <a:p>
            <a:r>
              <a:rPr lang="el-GR" dirty="0" smtClean="0"/>
              <a:t>                                                  ΘΕΡΑΠΕΙΑ</a:t>
            </a:r>
            <a:endParaRPr lang="el-GR" dirty="0"/>
          </a:p>
        </p:txBody>
      </p:sp>
      <p:sp>
        <p:nvSpPr>
          <p:cNvPr id="3" name="2 - Θέση κειμένου"/>
          <p:cNvSpPr>
            <a:spLocks noGrp="1"/>
          </p:cNvSpPr>
          <p:nvPr>
            <p:ph type="body" idx="2"/>
          </p:nvPr>
        </p:nvSpPr>
        <p:spPr>
          <a:xfrm>
            <a:off x="457200" y="609600"/>
            <a:ext cx="5829312" cy="4800600"/>
          </a:xfrm>
        </p:spPr>
        <p:txBody>
          <a:bodyPr>
            <a:normAutofit/>
          </a:bodyPr>
          <a:lstStyle/>
          <a:p>
            <a:r>
              <a:rPr lang="el-GR" sz="1800" b="1" dirty="0" smtClean="0"/>
              <a:t>Η επιτυχημένη θεραπεία βασίζεται στην πρώιμη διάγνωση</a:t>
            </a:r>
          </a:p>
          <a:p>
            <a:endParaRPr lang="el-GR" sz="1800" b="1" dirty="0" smtClean="0"/>
          </a:p>
          <a:p>
            <a:r>
              <a:rPr lang="el-GR" sz="1800" b="1" dirty="0" smtClean="0"/>
              <a:t>Η θεραπευτική προσέγγιση ασθενούς με ρευματικά νοσήματα είναι εξατομικευμένη και πολυδιάστατη</a:t>
            </a:r>
          </a:p>
          <a:p>
            <a:r>
              <a:rPr lang="el-GR" sz="1800" b="1" dirty="0" smtClean="0"/>
              <a:t> </a:t>
            </a:r>
          </a:p>
          <a:p>
            <a:r>
              <a:rPr lang="el-GR" sz="1800" b="1" dirty="0" smtClean="0"/>
              <a:t>Δεν πρέπει να περιορίζεται μόνο στη φαρμακευτική αγωγή</a:t>
            </a:r>
          </a:p>
          <a:p>
            <a:endParaRPr lang="el-GR" sz="1800" b="1" dirty="0" smtClean="0"/>
          </a:p>
          <a:p>
            <a:r>
              <a:rPr lang="el-GR" sz="1800" b="1" dirty="0" smtClean="0"/>
              <a:t>Χρειάζεται συνδυασμό φαρμάκου, φυσικοθεραπείας, άσκησης, διατροφής και ψυχολογικής υποστήριξης</a:t>
            </a:r>
            <a:r>
              <a:rPr lang="el-GR" sz="1600" dirty="0" smtClean="0"/>
              <a:t>.</a:t>
            </a:r>
            <a:endParaRPr lang="el-GR" sz="1600" b="1" dirty="0"/>
          </a:p>
        </p:txBody>
      </p:sp>
      <p:pic>
        <p:nvPicPr>
          <p:cNvPr id="5" name="4 - Θέση περιεχομένου" descr="ΡΑ ΕΡΓΑΣΙΑ.jpg"/>
          <p:cNvPicPr>
            <a:picLocks noGrp="1" noChangeAspect="1"/>
          </p:cNvPicPr>
          <p:nvPr>
            <p:ph sz="half" idx="1"/>
          </p:nvPr>
        </p:nvPicPr>
        <p:blipFill>
          <a:blip r:embed="rId2" cstate="print"/>
          <a:stretch>
            <a:fillRect/>
          </a:stretch>
        </p:blipFill>
        <p:spPr>
          <a:xfrm>
            <a:off x="6500826" y="2143116"/>
            <a:ext cx="2343136" cy="144395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Κλασικό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805</TotalTime>
  <Words>686</Words>
  <Application>Microsoft Office PowerPoint</Application>
  <PresentationFormat>Προβολή στην οθόνη (4:3)</PresentationFormat>
  <Paragraphs>122</Paragraphs>
  <Slides>34</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34</vt:i4>
      </vt:variant>
    </vt:vector>
  </HeadingPairs>
  <TitlesOfParts>
    <vt:vector size="36" baseType="lpstr">
      <vt:lpstr>Διαστημικό</vt:lpstr>
      <vt:lpstr>Έγγραφο WordPad</vt:lpstr>
      <vt:lpstr>ΡΕΥΜΑΤΙΚΕΣ ΠΑΘΗΣΕΙΣ ΚΙΝΗΣΗ ΚΑΙ ΕΥΕΞΙΑ</vt:lpstr>
      <vt:lpstr>Ρευματικα νοσηματα</vt:lpstr>
      <vt:lpstr>ΚΑΤΗΓΟΡΙΕΣ ΡΕΥΜΑΤΙΚΩΝ ΝΟΣΗΜΑΤΩΝ</vt:lpstr>
      <vt:lpstr>συμπτωματα </vt:lpstr>
      <vt:lpstr>Διαφάνεια 5</vt:lpstr>
      <vt:lpstr>Διαφάνεια 6</vt:lpstr>
      <vt:lpstr>Ρευματοειδησ αρθριτιδα</vt:lpstr>
      <vt:lpstr>Διαφάνεια 8</vt:lpstr>
      <vt:lpstr>                                                  ΘΕΡΑΠΕΙΑ</vt:lpstr>
      <vt:lpstr>ΦΥΣΙΚΟΘΕΡΑΠΕΥΤΙΚΟΙ  στοχοι</vt:lpstr>
      <vt:lpstr>ΦΥΣΙΚΟΘΕΡΑΠΕΥΤΙΚΟ ΠΡΟΓΡΑΜΜΑ</vt:lpstr>
      <vt:lpstr>Διαφάνεια 12</vt:lpstr>
      <vt:lpstr>Διαφάνεια 13</vt:lpstr>
      <vt:lpstr>Αυτοδιατασεισ ορθια θεση</vt:lpstr>
      <vt:lpstr>Ασκησεισ με τροχαλια και ασκησεισ με μπαλα</vt:lpstr>
      <vt:lpstr>Διαφάνεια 16</vt:lpstr>
      <vt:lpstr>Διαφάνεια 17</vt:lpstr>
      <vt:lpstr>Βελτιωνουν   ΛΕΙΤΟΥΡΓΙΚΗ ΙΚΑΝΟΤΗΤΑ ΚΑΡΔΙΑΓΓΕΙΑΚΗ ΛΕΙΤΟΥΡΓΙΑ  ΨΥΧΙΚΗ ΔΙΑΘΕΣΗ  ΒΕΛΤΙΩΣΗ ΕΥΡΟΥΣ ΚΙΝΗΣΗΣ ΤΩΝ ΑΡΘΡΩΣΕΩΝ ΕΥΛΥΓΙΣΙΑ ΜΥΩΝ ΜΥΙΚΗ ΔΥΝΑΜΗ  ΣΤΗΝ ΕΥΕΞΙΑ  Η ΑΣΚΗΣΗ ΣΤΟ ΝΕΡΟ ΜΠΟΡΕΙ ΝΑ ΕΠΙΔΡΑΣΗ ΘΕΤΙΚΑ ΛΑΜΒΑΝΟΝΤΑΣ ΥΠΟΨΗ ΚΑΙ ΤΟΥΣ ΠΑΡΑΜΕΤΡΟΥΣ ΤΟΥ ΥΔΑΤΙΝΟΥ ΠΕΡΙΒΑΛΟΝΤΟΣ: ΤΗΝ ΑΝΩΣΗ, ΑΝΤΙΣΤΑΣΗ, ΥΔΡΟΣΤΑΤΙΚΗ ΠΙΕΣΗ, Η ΘΕΡΜΟΚΡΑΣΙΑ </vt:lpstr>
      <vt:lpstr>Διαφάνεια 19</vt:lpstr>
      <vt:lpstr>ΑΣΚΗΣΕΙΣ ΜΕ ΑΝΤΙΣΤΑΣΗ</vt:lpstr>
      <vt:lpstr>Διαφάνεια 21</vt:lpstr>
      <vt:lpstr>ΥΔΡΟΘΕΡΑΠΕΙΑ</vt:lpstr>
      <vt:lpstr>Αεροβιεσ ασκησεισ</vt:lpstr>
      <vt:lpstr>Διαφάνεια 24</vt:lpstr>
      <vt:lpstr>ΕΝΑΛΛΑΚΤΙΚΕΣ ΘΕΡΑΠΕΙΕΣ</vt:lpstr>
      <vt:lpstr>Διαφάνεια 26</vt:lpstr>
      <vt:lpstr>Διαφάνεια 27</vt:lpstr>
      <vt:lpstr>                                         ΙΑΜΑΤΙΚΕΣ ΠΗΓΕΣ</vt:lpstr>
      <vt:lpstr>ΘΕΡΑΠΕΥΤΙΚΕΣ ΙΔΙΟΤΗΤΕΣ</vt:lpstr>
      <vt:lpstr>Διαφάνεια 30</vt:lpstr>
      <vt:lpstr>Διαφάνεια 31</vt:lpstr>
      <vt:lpstr>Διαφάνεια 32</vt:lpstr>
      <vt:lpstr>Διαφάνεια 33</vt:lpstr>
      <vt:lpstr>ΒΙΒΛΙΟΓΡΑΦΙΚΕΣ ΑΝΑΦΟΡΕΣ</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dc:creator>
  <cp:lastModifiedBy>Admin</cp:lastModifiedBy>
  <cp:revision>107</cp:revision>
  <dcterms:created xsi:type="dcterms:W3CDTF">2016-10-01T12:16:09Z</dcterms:created>
  <dcterms:modified xsi:type="dcterms:W3CDTF">2016-10-28T18:32:39Z</dcterms:modified>
</cp:coreProperties>
</file>