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2" r:id="rId3"/>
    <p:sldId id="269" r:id="rId4"/>
    <p:sldId id="273" r:id="rId5"/>
    <p:sldId id="271" r:id="rId6"/>
    <p:sldId id="259" r:id="rId7"/>
    <p:sldId id="267" r:id="rId8"/>
    <p:sldId id="260" r:id="rId9"/>
    <p:sldId id="261" r:id="rId10"/>
    <p:sldId id="262" r:id="rId11"/>
    <p:sldId id="263"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F86FC533-6196-4177-83D5-2453F3D0BEB3}" type="datetimeFigureOut">
              <a:rPr lang="el-GR" smtClean="0"/>
              <a:pPr/>
              <a:t>29/10/2016</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78E8FEF0-6868-4BE4-984A-C9EF5236DCB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F86FC533-6196-4177-83D5-2453F3D0BEB3}" type="datetimeFigureOut">
              <a:rPr lang="el-GR" smtClean="0"/>
              <a:pPr/>
              <a:t>29/10/2016</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F86FC533-6196-4177-83D5-2453F3D0BEB3}" type="datetimeFigureOut">
              <a:rPr lang="el-GR" smtClean="0"/>
              <a:pPr/>
              <a:t>29/10/2016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8E8FEF0-6868-4BE4-984A-C9EF5236DCB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F86FC533-6196-4177-83D5-2453F3D0BEB3}" type="datetimeFigureOut">
              <a:rPr lang="el-GR" smtClean="0"/>
              <a:pPr/>
              <a:t>29/10/2016</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78E8FEF0-6868-4BE4-984A-C9EF5236DCBC}"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6FC533-6196-4177-83D5-2453F3D0BEB3}" type="datetimeFigureOut">
              <a:rPr lang="el-GR" smtClean="0"/>
              <a:pPr/>
              <a:t>29/10/2016</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E8FEF0-6868-4BE4-984A-C9EF5236DCB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071602" y="-214338"/>
            <a:ext cx="7772400" cy="2214578"/>
          </a:xfrm>
        </p:spPr>
        <p:txBody>
          <a:bodyPr/>
          <a:lstStyle/>
          <a:p>
            <a:r>
              <a:rPr lang="el-GR" dirty="0"/>
              <a:t>Μια φορά ήταν ένα </a:t>
            </a:r>
            <a:r>
              <a:rPr lang="el-GR" dirty="0" smtClean="0"/>
              <a:t>κοριτσάκι….</a:t>
            </a:r>
            <a:endParaRPr lang="el-GR" dirty="0"/>
          </a:p>
        </p:txBody>
      </p:sp>
      <p:pic>
        <p:nvPicPr>
          <p:cNvPr id="1026" name="Picture 2" descr="C:\Users\Afroditi\Desktop\39ec134df772151c47f4696cd68a6f04.jpg"/>
          <p:cNvPicPr>
            <a:picLocks noChangeAspect="1" noChangeArrowheads="1"/>
          </p:cNvPicPr>
          <p:nvPr/>
        </p:nvPicPr>
        <p:blipFill>
          <a:blip r:embed="rId2"/>
          <a:srcRect/>
          <a:stretch>
            <a:fillRect/>
          </a:stretch>
        </p:blipFill>
        <p:spPr bwMode="auto">
          <a:xfrm>
            <a:off x="5786446" y="2071678"/>
            <a:ext cx="2857520" cy="4026529"/>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1"/>
            <a:ext cx="8229600" cy="3143271"/>
          </a:xfrm>
        </p:spPr>
        <p:txBody>
          <a:bodyPr/>
          <a:lstStyle/>
          <a:p>
            <a:pPr algn="ctr">
              <a:buNone/>
            </a:pPr>
            <a:r>
              <a:rPr lang="el-GR" dirty="0" smtClean="0"/>
              <a:t>«Σήμερα </a:t>
            </a:r>
            <a:r>
              <a:rPr lang="el-GR" dirty="0"/>
              <a:t>μάθαμε να ζούμε με την ρευματοειδή αρθρίτιδα, μάθαμε, μάνα και κόρη να μην την φοβόμαστε </a:t>
            </a:r>
            <a:r>
              <a:rPr lang="el-GR" dirty="0" smtClean="0"/>
              <a:t>αλλά </a:t>
            </a:r>
            <a:r>
              <a:rPr lang="el-GR" dirty="0"/>
              <a:t>να την σεβόμαστε. Διδαχτήκαμε αλλά διδάξαμε και τους γύρω μας</a:t>
            </a:r>
            <a:r>
              <a:rPr lang="el-GR" dirty="0" smtClean="0"/>
              <a:t>..»</a:t>
            </a:r>
            <a:endParaRPr lang="el-GR" dirty="0"/>
          </a:p>
          <a:p>
            <a:pPr>
              <a:buNone/>
            </a:pPr>
            <a:endParaRPr lang="el-GR" dirty="0"/>
          </a:p>
        </p:txBody>
      </p:sp>
      <p:pic>
        <p:nvPicPr>
          <p:cNvPr id="4098" name="Picture 2" descr="C:\Users\Afroditi\Desktop\97260b5955d3fcc176c4750a5057d072.jpg"/>
          <p:cNvPicPr>
            <a:picLocks noChangeAspect="1" noChangeArrowheads="1"/>
          </p:cNvPicPr>
          <p:nvPr/>
        </p:nvPicPr>
        <p:blipFill>
          <a:blip r:embed="rId2"/>
          <a:srcRect/>
          <a:stretch>
            <a:fillRect/>
          </a:stretch>
        </p:blipFill>
        <p:spPr bwMode="auto">
          <a:xfrm>
            <a:off x="5715008" y="3286124"/>
            <a:ext cx="2247900" cy="2809875"/>
          </a:xfrm>
          <a:prstGeom prst="rect">
            <a:avLst/>
          </a:prstGeom>
          <a:noFill/>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froditi\Desktop\a929262188bdb7741999afac63da1c5c.jpg"/>
          <p:cNvPicPr>
            <a:picLocks noGrp="1" noChangeAspect="1" noChangeArrowheads="1"/>
          </p:cNvPicPr>
          <p:nvPr>
            <p:ph idx="1"/>
          </p:nvPr>
        </p:nvPicPr>
        <p:blipFill>
          <a:blip r:embed="rId2"/>
          <a:srcRect/>
          <a:stretch>
            <a:fillRect/>
          </a:stretch>
        </p:blipFill>
        <p:spPr bwMode="auto">
          <a:xfrm>
            <a:off x="1214414" y="428605"/>
            <a:ext cx="6715172" cy="4143403"/>
          </a:xfrm>
          <a:prstGeom prst="rect">
            <a:avLst/>
          </a:prstGeom>
          <a:noFill/>
        </p:spPr>
      </p:pic>
      <p:sp>
        <p:nvSpPr>
          <p:cNvPr id="3" name="2 - Ορθογώνιο"/>
          <p:cNvSpPr/>
          <p:nvPr/>
        </p:nvSpPr>
        <p:spPr>
          <a:xfrm>
            <a:off x="3714744" y="5143512"/>
            <a:ext cx="4572000" cy="1077218"/>
          </a:xfrm>
          <a:prstGeom prst="rect">
            <a:avLst/>
          </a:prstGeom>
        </p:spPr>
        <p:txBody>
          <a:bodyPr>
            <a:spAutoFit/>
          </a:bodyPr>
          <a:lstStyle/>
          <a:p>
            <a:r>
              <a:rPr lang="el-GR" sz="3200" dirty="0" smtClean="0"/>
              <a:t>Ευχαριστώ πολύ, </a:t>
            </a:r>
          </a:p>
          <a:p>
            <a:r>
              <a:rPr lang="el-GR" sz="3200" dirty="0" smtClean="0"/>
              <a:t>ΠΑΤΕΡΑΚΗ ΑΦΡΟΔΙΤΗ</a:t>
            </a:r>
            <a:endParaRPr lang="el-GR" sz="32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000108"/>
            <a:ext cx="8229600" cy="5007183"/>
          </a:xfrm>
        </p:spPr>
        <p:txBody>
          <a:bodyPr/>
          <a:lstStyle/>
          <a:p>
            <a:pPr algn="ctr">
              <a:buNone/>
            </a:pPr>
            <a:r>
              <a:rPr lang="el-GR" dirty="0" smtClean="0"/>
              <a:t>Σημαντικός αριθμός παιδιών πάσχει από μια χρόνια αρρώστια. Μερικές από τις χρόνιες αρρώστιες ελέγχονται με την κατάλληλη θεραπεία. Άλλες απειλούν περισσότερο ή λιγότερο τη ζωή του παιδιού και ορισμένες χαρακτηρίζονται από αβέβαιη εξέλιξη</a:t>
            </a:r>
          </a:p>
          <a:p>
            <a:endParaRPr lang="el-G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4071965"/>
          </a:xfrm>
        </p:spPr>
        <p:txBody>
          <a:bodyPr>
            <a:normAutofit/>
          </a:bodyPr>
          <a:lstStyle/>
          <a:p>
            <a:pPr algn="ctr">
              <a:buNone/>
            </a:pPr>
            <a:r>
              <a:rPr lang="el-GR" sz="3200" dirty="0"/>
              <a:t>«Δεν άκουγα τα όσα μου </a:t>
            </a:r>
            <a:r>
              <a:rPr lang="el-GR" sz="3200" dirty="0" smtClean="0"/>
              <a:t>έλεγαν οι γιατροί, </a:t>
            </a:r>
            <a:r>
              <a:rPr lang="el-GR" sz="3200" dirty="0"/>
              <a:t>ότι από ορθοπεδικής άποψης είναι μια χαρά, ότι δεν βρέθηκε κάτι, ότι ίσως να είναι και </a:t>
            </a:r>
            <a:r>
              <a:rPr lang="el-GR" sz="3200" dirty="0" err="1"/>
              <a:t>ξενινιασμα</a:t>
            </a:r>
            <a:r>
              <a:rPr lang="el-GR" sz="3200" dirty="0"/>
              <a:t>, εγώ έβλεπα το παιδί μου, έβλεπα ότι πονά και ήξερα ότι δεν έχουμε ακόμα φτάσει στην πηγή του κακού»</a:t>
            </a:r>
          </a:p>
          <a:p>
            <a:endParaRPr lang="el-GR"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642919"/>
            <a:ext cx="8229600" cy="3071834"/>
          </a:xfrm>
        </p:spPr>
        <p:txBody>
          <a:bodyPr>
            <a:normAutofit/>
          </a:bodyPr>
          <a:lstStyle/>
          <a:p>
            <a:pPr algn="ctr">
              <a:buNone/>
            </a:pPr>
            <a:r>
              <a:rPr lang="el-GR" sz="3200" dirty="0" smtClean="0"/>
              <a:t>Οι ιδιαιτερότητες της ασθένειας δεν επηρεάζουν μόνο το παιδί αλλά ολόκληρη την οικογένεια. </a:t>
            </a:r>
            <a:endParaRPr lang="el-GR" sz="3200" dirty="0"/>
          </a:p>
        </p:txBody>
      </p:sp>
      <p:pic>
        <p:nvPicPr>
          <p:cNvPr id="1026" name="Picture 2" descr="C:\Users\Afroditi\Desktop\κατάλογος.jpe"/>
          <p:cNvPicPr>
            <a:picLocks noChangeAspect="1" noChangeArrowheads="1"/>
          </p:cNvPicPr>
          <p:nvPr/>
        </p:nvPicPr>
        <p:blipFill>
          <a:blip r:embed="rId2"/>
          <a:srcRect/>
          <a:stretch>
            <a:fillRect/>
          </a:stretch>
        </p:blipFill>
        <p:spPr bwMode="auto">
          <a:xfrm>
            <a:off x="5500694" y="3357562"/>
            <a:ext cx="2814644" cy="2714644"/>
          </a:xfrm>
          <a:prstGeom prst="rect">
            <a:avLst/>
          </a:prstGeom>
          <a:noFill/>
        </p:spPr>
      </p:pic>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3571901"/>
          </a:xfrm>
        </p:spPr>
        <p:txBody>
          <a:bodyPr>
            <a:normAutofit lnSpcReduction="10000"/>
          </a:bodyPr>
          <a:lstStyle/>
          <a:p>
            <a:pPr algn="ctr">
              <a:buNone/>
            </a:pPr>
            <a:r>
              <a:rPr lang="el-GR" dirty="0" smtClean="0"/>
              <a:t>«Δεν υπήρχε χώρος για τα δικά μου συναισθήματα, ο δικός μου πόνος ο ψυχικός, ο φόβος μου, η αγωνία που ένιωθα να με εξοντώνει, έμεναν καλά θαμμένα για χάρη της μικρής, διότι εκείνη έπρεπε να μπορεί να αντέξει, εκείνη έπρεπε να μπορεί να γελά ακόμα και μέσα σε όλη αυτήν την ταλαιπωρία, χρέος μου να την κάνω λοιπόν να ξεχνιέται. »</a:t>
            </a:r>
          </a:p>
          <a:p>
            <a:endParaRPr lang="el-GR" dirty="0"/>
          </a:p>
        </p:txBody>
      </p:sp>
      <p:pic>
        <p:nvPicPr>
          <p:cNvPr id="8194" name="Picture 2" descr="C:\Users\Afroditi\Desktop\shutterstock_panic-girl-at-end-of-tunnell-painting-53312143-290x290.jpg"/>
          <p:cNvPicPr>
            <a:picLocks noChangeAspect="1" noChangeArrowheads="1"/>
          </p:cNvPicPr>
          <p:nvPr/>
        </p:nvPicPr>
        <p:blipFill>
          <a:blip r:embed="rId2"/>
          <a:srcRect/>
          <a:stretch>
            <a:fillRect/>
          </a:stretch>
        </p:blipFill>
        <p:spPr bwMode="auto">
          <a:xfrm>
            <a:off x="5857884" y="3857628"/>
            <a:ext cx="2762250" cy="2762250"/>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4572031"/>
          </a:xfrm>
        </p:spPr>
        <p:txBody>
          <a:bodyPr/>
          <a:lstStyle/>
          <a:p>
            <a:pPr algn="ctr">
              <a:buNone/>
            </a:pPr>
            <a:r>
              <a:rPr lang="el-GR" sz="3200" dirty="0"/>
              <a:t>«Στην αρχή θεώρησα ότι πρόκειται για λάθος, μια ασθένεια την οποία κατεξοχήν την έχουμε συνδέσει με τα γεράματα, δεν μπορεί να ήταν αυτό που συνέβαινε </a:t>
            </a:r>
            <a:r>
              <a:rPr lang="el-GR" sz="3200" dirty="0" smtClean="0"/>
              <a:t>σε εμάς</a:t>
            </a:r>
            <a:r>
              <a:rPr lang="el-GR" sz="3200" dirty="0"/>
              <a:t>, που συνέβαινε στο δικό μου μωρό»</a:t>
            </a:r>
          </a:p>
          <a:p>
            <a:endParaRPr lang="el-GR"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ctr">
              <a:buNone/>
            </a:pPr>
            <a:r>
              <a:rPr lang="el-GR" dirty="0" smtClean="0"/>
              <a:t>Με έγκυρη παρέμβαση διευκολύνεται το παιδί και η οικογένεια να υιοθετήσει εποικοδομητικούς τρόπους και μεθόδους αντιμετώπισης των </a:t>
            </a:r>
            <a:r>
              <a:rPr lang="el-GR" dirty="0" err="1" smtClean="0"/>
              <a:t>στρεσσογόνων</a:t>
            </a:r>
            <a:r>
              <a:rPr lang="el-GR" dirty="0" smtClean="0"/>
              <a:t> συνθηκών. </a:t>
            </a:r>
          </a:p>
          <a:p>
            <a:pPr algn="ctr">
              <a:buNone/>
            </a:pPr>
            <a:r>
              <a:rPr lang="el-GR" dirty="0" smtClean="0"/>
              <a:t>Κρίσιμη περίοδος για ψυχολογική παρέμβαση είναι η αρχική φάση της διάγνωσης όπου καθορίζεται η στρατηγική προσαρμογής με αρρώστια.    </a:t>
            </a:r>
          </a:p>
          <a:p>
            <a:endParaRPr lang="el-GR" dirty="0"/>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5"/>
            <a:ext cx="8229600" cy="3643337"/>
          </a:xfrm>
        </p:spPr>
        <p:txBody>
          <a:bodyPr>
            <a:normAutofit lnSpcReduction="10000"/>
          </a:bodyPr>
          <a:lstStyle/>
          <a:p>
            <a:pPr algn="ctr">
              <a:buNone/>
            </a:pPr>
            <a:r>
              <a:rPr lang="el-GR" dirty="0" smtClean="0"/>
              <a:t>«Κάπου </a:t>
            </a:r>
            <a:r>
              <a:rPr lang="el-GR" dirty="0"/>
              <a:t>εκεί, με την επιστροφή μας στο σπίτι ξεκινά ένας νέος Γολγοθάς. Δεν ήξερα ακόμα τι ακριβώς θα σήμαινε η διάγνωση για εμάς, έβλεπα ένα παιδί να πονά και να χρειάζεται φροντίδα αλλά και στήριξη, ένα παιδί που μαράζωνε όταν δεν μπορούσε να τρέξει πίσω από τους φίλους του, ένα παιδί που δυσανασχετούσε όταν έπρεπε να πάρει </a:t>
            </a:r>
            <a:r>
              <a:rPr lang="el-GR" dirty="0" smtClean="0"/>
              <a:t>τα τόσα φάρμακα. </a:t>
            </a:r>
            <a:r>
              <a:rPr lang="en-US" dirty="0" smtClean="0"/>
              <a:t>…</a:t>
            </a:r>
            <a:r>
              <a:rPr lang="el-GR" dirty="0" smtClean="0"/>
              <a:t>»</a:t>
            </a:r>
            <a:endParaRPr lang="el-GR" dirty="0"/>
          </a:p>
        </p:txBody>
      </p:sp>
      <p:pic>
        <p:nvPicPr>
          <p:cNvPr id="6146" name="Picture 2" descr="C:\Users\Afroditi\Desktop\nnnnnnnnnnnnnnn.jpe"/>
          <p:cNvPicPr>
            <a:picLocks noChangeAspect="1" noChangeArrowheads="1"/>
          </p:cNvPicPr>
          <p:nvPr/>
        </p:nvPicPr>
        <p:blipFill>
          <a:blip r:embed="rId2"/>
          <a:srcRect/>
          <a:stretch>
            <a:fillRect/>
          </a:stretch>
        </p:blipFill>
        <p:spPr bwMode="auto">
          <a:xfrm>
            <a:off x="5929322" y="3857628"/>
            <a:ext cx="2457455" cy="2619375"/>
          </a:xfrm>
          <a:prstGeom prst="rect">
            <a:avLst/>
          </a:prstGeom>
          <a:noFill/>
        </p:spPr>
      </p:pic>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857356" y="1857364"/>
            <a:ext cx="7115196" cy="4286256"/>
          </a:xfrm>
        </p:spPr>
        <p:txBody>
          <a:bodyPr>
            <a:normAutofit/>
          </a:bodyPr>
          <a:lstStyle/>
          <a:p>
            <a:pPr algn="ctr">
              <a:buNone/>
            </a:pPr>
            <a:r>
              <a:rPr lang="el-GR" dirty="0"/>
              <a:t>«Δεν είχα καταλάβει πόσο πολύ είχα χάσει την ψυχική μου ισορροπία, μέχρι την στιγμή που βρέθηκα να πρέπει να αποφασίσω υπέρ η κατά μιας αγωγής. Είδα ξαφνικά τον εαυτό μου να κρατά την ζωή του παιδιού μου στα χέρια του και να λυγίζω κάτω από το βάρος μιας τέτοιας </a:t>
            </a:r>
            <a:r>
              <a:rPr lang="el-GR" dirty="0" smtClean="0"/>
              <a:t>ευθύνης….»</a:t>
            </a:r>
            <a:endParaRPr lang="el-GR" dirty="0"/>
          </a:p>
        </p:txBody>
      </p:sp>
      <p:pic>
        <p:nvPicPr>
          <p:cNvPr id="2050" name="Picture 2" descr="C:\Users\Afroditi\Desktop\nnnnnnnnnnnnnnnn.jpe"/>
          <p:cNvPicPr>
            <a:picLocks noChangeAspect="1" noChangeArrowheads="1"/>
          </p:cNvPicPr>
          <p:nvPr/>
        </p:nvPicPr>
        <p:blipFill>
          <a:blip r:embed="rId2"/>
          <a:srcRect/>
          <a:stretch>
            <a:fillRect/>
          </a:stretch>
        </p:blipFill>
        <p:spPr bwMode="auto">
          <a:xfrm>
            <a:off x="-1071602" y="0"/>
            <a:ext cx="3115700" cy="2366966"/>
          </a:xfrm>
          <a:prstGeom prst="rect">
            <a:avLst/>
          </a:prstGeom>
          <a:noFill/>
        </p:spPr>
      </p:pic>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217</TotalTime>
  <Words>413</Words>
  <Application>Microsoft Office PowerPoint</Application>
  <PresentationFormat>Προβολή στην οθόνη (4:3)</PresentationFormat>
  <Paragraphs>13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Συγκέντρωση</vt:lpstr>
      <vt:lpstr>Μια φορά ήταν ένα κοριτσάκι….</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Μια φορά ήταν ένα κοριτσάκι….</dc:title>
  <dc:creator>Afroditi Pateraki</dc:creator>
  <cp:lastModifiedBy>Afroditi Pateraki</cp:lastModifiedBy>
  <cp:revision>3</cp:revision>
  <dcterms:created xsi:type="dcterms:W3CDTF">2016-10-28T17:38:50Z</dcterms:created>
  <dcterms:modified xsi:type="dcterms:W3CDTF">2016-10-29T09:23:59Z</dcterms:modified>
</cp:coreProperties>
</file>