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8" r:id="rId2"/>
    <p:sldId id="270" r:id="rId3"/>
    <p:sldId id="296" r:id="rId4"/>
    <p:sldId id="271" r:id="rId5"/>
    <p:sldId id="272" r:id="rId6"/>
    <p:sldId id="273" r:id="rId7"/>
    <p:sldId id="274" r:id="rId8"/>
    <p:sldId id="287" r:id="rId9"/>
    <p:sldId id="286" r:id="rId10"/>
    <p:sldId id="282" r:id="rId11"/>
    <p:sldId id="285" r:id="rId12"/>
    <p:sldId id="288" r:id="rId13"/>
    <p:sldId id="289" r:id="rId14"/>
    <p:sldId id="290" r:id="rId15"/>
    <p:sldId id="291" r:id="rId16"/>
    <p:sldId id="295" r:id="rId17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3675"/>
    <a:srgbClr val="D1659B"/>
    <a:srgbClr val="FCB2FC"/>
    <a:srgbClr val="E048AA"/>
    <a:srgbClr val="CB238F"/>
    <a:srgbClr val="EF75D5"/>
    <a:srgbClr val="000000"/>
    <a:srgbClr val="7E2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95" autoAdjust="0"/>
    <p:restoredTop sz="86384" autoAdjust="0"/>
  </p:normalViewPr>
  <p:slideViewPr>
    <p:cSldViewPr snapToGrid="0">
      <p:cViewPr>
        <p:scale>
          <a:sx n="118" d="100"/>
          <a:sy n="118" d="100"/>
        </p:scale>
        <p:origin x="-226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D03D42E-F58C-4FFE-80EB-0E3D28A764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26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840D610-1260-4BA2-A211-0E1D3982C4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0701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9153-272C-481A-B1B8-5DD78CC918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95585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1945-49B2-4BBF-9BFE-2E4F76E9F3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8963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A2320-C3B9-4EB7-BF9B-74225F2A07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9312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6EA1-A327-45D6-A06A-952EC07E397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74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FE81B-68BF-4996-9145-0304A64750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4224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53599-0231-4839-BDFF-A4E547324D0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075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DB68-2AD1-428B-AC1B-0B764B45A5B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095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541D-0CBA-45C8-8EE4-52C59A2677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46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E37D-6A7A-497B-A0DD-2F9EDDB8F7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6018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64A5D-8281-4C3E-A453-9933D665EC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547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974E7-CA3E-41A9-9320-11A7807333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052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6D9FE-9C33-4559-AAF9-6D9B81FF57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867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A5F62A2A-1656-4283-8CB6-1F5D81CDA5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Save My Mind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672408" cy="26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2240"/>
            <a:ext cx="4038600" cy="268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0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</a:t>
            </a:r>
            <a:r>
              <a:rPr lang="en-US" dirty="0" err="1"/>
              <a:t>Aortitis</a:t>
            </a:r>
            <a:r>
              <a:rPr lang="en-US" dirty="0"/>
              <a:t> Odyssey</a:t>
            </a:r>
            <a:endParaRPr lang="el-GR" dirty="0"/>
          </a:p>
        </p:txBody>
      </p:sp>
      <p:pic>
        <p:nvPicPr>
          <p:cNvPr id="10" name="Content Placeholder 9" descr="C:\Users\User\AppData\Local\Microsoft\Windows\INetCache\Content.Word\20160916_144733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834317" y="4029837"/>
            <a:ext cx="4038600" cy="248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Content Placeholder 10" descr="L:\WIN_20160805_19_10_11_Pro.jpg"/>
          <p:cNvPicPr>
            <a:picLocks noGrp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" t="12500" r="31694" b="12013"/>
          <a:stretch/>
        </p:blipFill>
        <p:spPr bwMode="auto">
          <a:xfrm rot="10800000">
            <a:off x="343911" y="4110753"/>
            <a:ext cx="4038600" cy="2472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4" descr="C:\Users\User\AppData\Local\Microsoft\Windows\INetCache\Content.Word\20160916_144757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47946" y="480623"/>
            <a:ext cx="257246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26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</a:t>
            </a:r>
            <a:r>
              <a:rPr lang="en-US" dirty="0" err="1"/>
              <a:t>Aortitis</a:t>
            </a:r>
            <a:r>
              <a:rPr lang="en-US" dirty="0"/>
              <a:t> Odyssey</a:t>
            </a:r>
            <a:endParaRPr lang="el-GR" dirty="0"/>
          </a:p>
        </p:txBody>
      </p:sp>
      <p:pic>
        <p:nvPicPr>
          <p:cNvPr id="5" name="Content Placeholder 4" descr="C:\Users\User\AppData\Local\Microsoft\Windows\INetCache\Content.Word\20161007_171514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8187" y="4446574"/>
            <a:ext cx="4038600" cy="22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 descr="C:\Users\User\AppData\Local\Microsoft\Windows\INetCache\Content.Word\20161007_171511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9120" y="4450929"/>
            <a:ext cx="4038600" cy="22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5" descr="C:\Users\User\AppData\Local\Microsoft\Windows\INetCache\Content.Word\20160916_144600.jpg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3" r="28090"/>
          <a:stretch/>
        </p:blipFill>
        <p:spPr bwMode="auto">
          <a:xfrm rot="5400000">
            <a:off x="2848398" y="857757"/>
            <a:ext cx="2459976" cy="412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85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</a:t>
            </a:r>
            <a:r>
              <a:rPr lang="en-US" dirty="0" err="1"/>
              <a:t>Aortitis</a:t>
            </a:r>
            <a:r>
              <a:rPr lang="en-US" dirty="0"/>
              <a:t> Odyssey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4</a:t>
            </a:r>
            <a:r>
              <a:rPr lang="el-GR" baseline="30000" dirty="0" smtClean="0"/>
              <a:t>η</a:t>
            </a:r>
            <a:r>
              <a:rPr lang="el-GR" dirty="0" smtClean="0"/>
              <a:t> δόση  που θα έπρεπε να γίνει στις 30.09.16 δεν έγινε ποτέ.</a:t>
            </a:r>
          </a:p>
          <a:p>
            <a:r>
              <a:rPr lang="el-GR" dirty="0" smtClean="0"/>
              <a:t>24.09.16 : </a:t>
            </a:r>
            <a:r>
              <a:rPr lang="en-US" dirty="0" err="1" smtClean="0"/>
              <a:t>Hb</a:t>
            </a:r>
            <a:r>
              <a:rPr lang="en-US" dirty="0" smtClean="0"/>
              <a:t>=10.6, ESR=8, CRP=5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</a:t>
            </a:r>
            <a:r>
              <a:rPr lang="el-GR" dirty="0" smtClean="0"/>
              <a:t>Πως προχωράμε;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Ποιά κλινικά ερωτήματα τίθενται;</a:t>
            </a:r>
          </a:p>
          <a:p>
            <a:pPr marL="0" indent="0">
              <a:buNone/>
            </a:pPr>
            <a:r>
              <a:rPr lang="el-GR" dirty="0" smtClean="0"/>
              <a:t>Χρειάζεται ειδική αντιμετώπιση των αγγειίτιδικών δερματικών βλαβών</a:t>
            </a:r>
            <a:r>
              <a:rPr lang="el-GR" dirty="0"/>
              <a:t>;</a:t>
            </a:r>
            <a:r>
              <a:rPr lang="en-US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104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1535"/>
          </a:xfrm>
        </p:spPr>
        <p:txBody>
          <a:bodyPr/>
          <a:lstStyle/>
          <a:p>
            <a:r>
              <a:rPr lang="en-US" dirty="0"/>
              <a:t>Isolated </a:t>
            </a:r>
            <a:r>
              <a:rPr lang="en-US" dirty="0" err="1"/>
              <a:t>Aortitis</a:t>
            </a:r>
            <a:r>
              <a:rPr lang="en-US" dirty="0"/>
              <a:t> Odyssey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0978"/>
            <a:ext cx="8229600" cy="4985186"/>
          </a:xfrm>
        </p:spPr>
        <p:txBody>
          <a:bodyPr/>
          <a:lstStyle/>
          <a:p>
            <a:r>
              <a:rPr lang="el-GR" dirty="0" smtClean="0"/>
              <a:t>Να γίνει εμβόλιο για τον ζωστήρα (= ζών, εξασθενημένος ιός);</a:t>
            </a:r>
          </a:p>
          <a:p>
            <a:r>
              <a:rPr lang="el-GR" dirty="0" smtClean="0"/>
              <a:t>Πόση προστασία μας προσφέρει;</a:t>
            </a:r>
          </a:p>
          <a:p>
            <a:r>
              <a:rPr lang="el-GR" dirty="0" smtClean="0"/>
              <a:t>Πρέπει να μετρήσουμε πρώτα τα αντισώματα στον ιό και/ή το ιϊκό φορτίο;</a:t>
            </a:r>
          </a:p>
          <a:p>
            <a:r>
              <a:rPr lang="el-GR" dirty="0" smtClean="0"/>
              <a:t>Μειώνει τις επιπλοκές του ζωστήρα; (</a:t>
            </a:r>
            <a:r>
              <a:rPr lang="en-US" dirty="0"/>
              <a:t>VZV </a:t>
            </a:r>
            <a:r>
              <a:rPr lang="en-US" dirty="0" err="1"/>
              <a:t>vasculopathy</a:t>
            </a:r>
            <a:r>
              <a:rPr lang="el-GR" dirty="0"/>
              <a:t> →</a:t>
            </a:r>
            <a:r>
              <a:rPr lang="en-US" dirty="0"/>
              <a:t> stroke, brain hemorrhage etc</a:t>
            </a:r>
            <a:r>
              <a:rPr lang="en-US" dirty="0" smtClean="0"/>
              <a:t>.</a:t>
            </a:r>
            <a:r>
              <a:rPr lang="el-GR" dirty="0" smtClean="0"/>
              <a:t>)</a:t>
            </a:r>
          </a:p>
          <a:p>
            <a:r>
              <a:rPr lang="el-GR" dirty="0" smtClean="0"/>
              <a:t>Πότε πρέπει να γίνει σε σχέση με το επεισόδιο ζωστήρα;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19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</a:t>
            </a:r>
            <a:r>
              <a:rPr lang="en-US" dirty="0" err="1"/>
              <a:t>Aortitis</a:t>
            </a:r>
            <a:r>
              <a:rPr lang="en-US" dirty="0"/>
              <a:t> Odyssey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474"/>
            <a:ext cx="8229600" cy="4903774"/>
          </a:xfrm>
        </p:spPr>
        <p:txBody>
          <a:bodyPr/>
          <a:lstStyle/>
          <a:p>
            <a:r>
              <a:rPr lang="el-GR" dirty="0" smtClean="0"/>
              <a:t>Αν μπορεί να </a:t>
            </a:r>
            <a:r>
              <a:rPr lang="el-GR" dirty="0"/>
              <a:t>γίνει </a:t>
            </a:r>
            <a:r>
              <a:rPr lang="el-GR" dirty="0" smtClean="0"/>
              <a:t>τώρα, σε πόσο χρόνο μετά την </a:t>
            </a:r>
            <a:r>
              <a:rPr lang="el-GR" dirty="0"/>
              <a:t>τελευταία δόση </a:t>
            </a:r>
            <a:r>
              <a:rPr lang="en-US" dirty="0" err="1"/>
              <a:t>Roactemra</a:t>
            </a:r>
            <a:r>
              <a:rPr lang="el-GR" dirty="0"/>
              <a:t>;</a:t>
            </a:r>
          </a:p>
          <a:p>
            <a:r>
              <a:rPr lang="el-GR" dirty="0" smtClean="0"/>
              <a:t>Πόσο διαρκεί η κάλυψη;</a:t>
            </a:r>
          </a:p>
          <a:p>
            <a:r>
              <a:rPr lang="el-GR" dirty="0" smtClean="0"/>
              <a:t>Μπορούμε να επαναχορηγήσουμε </a:t>
            </a:r>
            <a:r>
              <a:rPr lang="en-US" dirty="0" err="1" smtClean="0"/>
              <a:t>Roactemra</a:t>
            </a:r>
            <a:r>
              <a:rPr lang="el-GR" dirty="0" smtClean="0"/>
              <a:t>;</a:t>
            </a:r>
            <a:endParaRPr lang="en-US" dirty="0" smtClean="0"/>
          </a:p>
          <a:p>
            <a:r>
              <a:rPr lang="el-GR" dirty="0" smtClean="0"/>
              <a:t>Μήπως διακινδυνεύουμε </a:t>
            </a:r>
            <a:r>
              <a:rPr lang="el-GR" dirty="0"/>
              <a:t>να μας αναπτύξει </a:t>
            </a:r>
            <a:r>
              <a:rPr lang="en-US" dirty="0"/>
              <a:t>VZV </a:t>
            </a:r>
            <a:r>
              <a:rPr lang="en-US" dirty="0" err="1"/>
              <a:t>vasculopathy</a:t>
            </a:r>
            <a:r>
              <a:rPr lang="el-GR" dirty="0"/>
              <a:t> →</a:t>
            </a:r>
            <a:r>
              <a:rPr lang="en-US" dirty="0"/>
              <a:t> stroke, brain hemorrhage </a:t>
            </a:r>
            <a:r>
              <a:rPr lang="en-US" dirty="0" err="1" smtClean="0"/>
              <a:t>etc</a:t>
            </a:r>
            <a:r>
              <a:rPr lang="el-GR" dirty="0"/>
              <a:t>,</a:t>
            </a:r>
            <a:r>
              <a:rPr lang="el-GR" dirty="0" smtClean="0"/>
              <a:t> ή διάσπαρτο ζωστήρα;</a:t>
            </a:r>
          </a:p>
          <a:p>
            <a:r>
              <a:rPr lang="el-GR" dirty="0" smtClean="0"/>
              <a:t>Αν ναί πόσο χρόνο μετά το εμβόλιο;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753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92" y="226087"/>
            <a:ext cx="8229600" cy="599301"/>
          </a:xfrm>
        </p:spPr>
        <p:txBody>
          <a:bodyPr/>
          <a:lstStyle/>
          <a:p>
            <a:r>
              <a:rPr lang="en-US" dirty="0"/>
              <a:t>Isolated </a:t>
            </a:r>
            <a:r>
              <a:rPr lang="en-US" dirty="0" err="1"/>
              <a:t>Aortitis</a:t>
            </a:r>
            <a:r>
              <a:rPr lang="en-US" dirty="0"/>
              <a:t> Odyssey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2492"/>
            <a:ext cx="8229600" cy="5203671"/>
          </a:xfrm>
        </p:spPr>
        <p:txBody>
          <a:bodyPr/>
          <a:lstStyle/>
          <a:p>
            <a:r>
              <a:rPr lang="el-GR" sz="2800" dirty="0" smtClean="0"/>
              <a:t>Υπάρχει κάποια άλλη λύση ή μήπως το καλύτερο είναι να απαλλάξουμε την ασθενή</a:t>
            </a:r>
            <a:r>
              <a:rPr lang="en-US" sz="2800" dirty="0" smtClean="0"/>
              <a:t> </a:t>
            </a:r>
            <a:r>
              <a:rPr lang="el-GR" sz="2800" dirty="0" smtClean="0"/>
              <a:t>από εμάς, την κορτιζόνη και τα ανοσοκατασταλτικα;    ( ΣΗΜ. 3-4 νέα σπονδυλικά καταγματα τονΣεπτέμβριο ).</a:t>
            </a:r>
          </a:p>
          <a:p>
            <a:r>
              <a:rPr lang="el-GR" sz="2800" dirty="0" smtClean="0"/>
              <a:t>Απλά παρακολούθηση με </a:t>
            </a:r>
            <a:r>
              <a:rPr lang="en-US" sz="2800" dirty="0" smtClean="0"/>
              <a:t>ECHO-</a:t>
            </a:r>
            <a:r>
              <a:rPr lang="el-GR" sz="2800" dirty="0" smtClean="0"/>
              <a:t>καρδίας θα είναι ικανοποιητική;</a:t>
            </a:r>
          </a:p>
          <a:p>
            <a:r>
              <a:rPr lang="el-GR" sz="2800" dirty="0" smtClean="0"/>
              <a:t>Τι γίνεται με το φλεγμονώδες σύνδρομο όταν υποτροπιάσει;</a:t>
            </a:r>
            <a:endParaRPr lang="en-US" sz="2800" dirty="0" smtClean="0"/>
          </a:p>
          <a:p>
            <a:r>
              <a:rPr lang="el-GR" sz="2800" dirty="0" smtClean="0"/>
              <a:t>Πόσος είναι ο κίνδυνος για διαχωριστικό ανεύρυσμα, ας πούμε για τα επόμενα 5-10 χρόνια;</a:t>
            </a:r>
            <a:r>
              <a:rPr lang="en-US" sz="2800" dirty="0" smtClean="0"/>
              <a:t>         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1198421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ΕΥΧΑΡΙΣΤΩ</a:t>
            </a:r>
            <a:endParaRPr lang="el-GR" dirty="0"/>
          </a:p>
        </p:txBody>
      </p:sp>
      <p:pic>
        <p:nvPicPr>
          <p:cNvPr id="4" name="Content Placeholder 3" descr="Image result for brain relaxed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88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</a:t>
            </a:r>
            <a:r>
              <a:rPr lang="en-US" dirty="0" err="1" smtClean="0"/>
              <a:t>Aortitis</a:t>
            </a:r>
            <a:r>
              <a:rPr lang="en-US" dirty="0" smtClean="0"/>
              <a:t> Odyssey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Γυναίκα 67 ετών παραπέμπεται για διερεύνηση από συγγενή οφθαλμίατρο λόγω καταβολής, αναιμίας και υψηλών δεικτών φλεγμονής.(11.09.15)</a:t>
            </a:r>
          </a:p>
          <a:p>
            <a:r>
              <a:rPr lang="el-GR" dirty="0" smtClean="0"/>
              <a:t>Οκτώβριος 2014 νοσηλεία στο Γ.Ν.Λεμεσού για διερεύνηση αναιμίας.</a:t>
            </a:r>
          </a:p>
          <a:p>
            <a:r>
              <a:rPr lang="el-GR" dirty="0" smtClean="0"/>
              <a:t>Βιοψία/ιστολογική  κροταφικής αρτηρίας φυσιολογική.(2014)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422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</a:t>
            </a:r>
            <a:r>
              <a:rPr lang="en-US" dirty="0" err="1"/>
              <a:t>Aortitis</a:t>
            </a:r>
            <a:r>
              <a:rPr lang="en-US" dirty="0"/>
              <a:t> Odyssey</a:t>
            </a:r>
            <a:endParaRPr lang="el-G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4" t="699" r="39114" b="55835"/>
          <a:stretch/>
        </p:blipFill>
        <p:spPr bwMode="auto">
          <a:xfrm>
            <a:off x="839248" y="1969069"/>
            <a:ext cx="3274503" cy="378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2" t="7460" r="31343" b="59010"/>
          <a:stretch/>
        </p:blipFill>
        <p:spPr bwMode="auto">
          <a:xfrm>
            <a:off x="4648200" y="2314322"/>
            <a:ext cx="4038600" cy="295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599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</a:t>
            </a:r>
            <a:r>
              <a:rPr lang="en-US" dirty="0" err="1" smtClean="0"/>
              <a:t>Aortitis</a:t>
            </a:r>
            <a:r>
              <a:rPr lang="en-US" dirty="0" smtClean="0"/>
              <a:t> </a:t>
            </a:r>
            <a:r>
              <a:rPr lang="en-US" dirty="0"/>
              <a:t>Odyssey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Συννοσηρότητες: Σ. Διαβήτης – Υπέρταση – Υποθυρεοειδισμός- «Εύθραυστη νεφρική λειτουργεία».</a:t>
            </a:r>
          </a:p>
          <a:p>
            <a:r>
              <a:rPr lang="en-US" dirty="0" smtClean="0"/>
              <a:t>14.10</a:t>
            </a:r>
            <a:r>
              <a:rPr lang="el-GR" dirty="0" smtClean="0"/>
              <a:t>.15 :</a:t>
            </a:r>
            <a:r>
              <a:rPr lang="en-US" dirty="0" smtClean="0"/>
              <a:t> </a:t>
            </a:r>
            <a:r>
              <a:rPr lang="en-US" dirty="0" err="1" smtClean="0"/>
              <a:t>Hb</a:t>
            </a:r>
            <a:r>
              <a:rPr lang="en-US" dirty="0" smtClean="0"/>
              <a:t>=10.6 ESR=100 CRP=97 </a:t>
            </a:r>
            <a:r>
              <a:rPr lang="el-GR" dirty="0" smtClean="0"/>
              <a:t>Αγωγή: Μ</a:t>
            </a:r>
            <a:r>
              <a:rPr lang="en-US" dirty="0" err="1" smtClean="0"/>
              <a:t>edrol</a:t>
            </a:r>
            <a:r>
              <a:rPr lang="en-US" dirty="0" smtClean="0"/>
              <a:t> 48mg/d, MTX 15mg/w</a:t>
            </a:r>
          </a:p>
          <a:p>
            <a:r>
              <a:rPr lang="en-US" dirty="0" smtClean="0"/>
              <a:t>30.10.15: ESR=10, CRP=1.5</a:t>
            </a:r>
            <a:r>
              <a:rPr lang="el-GR" dirty="0" smtClean="0"/>
              <a:t> </a:t>
            </a:r>
            <a:r>
              <a:rPr lang="en-US" dirty="0" smtClean="0"/>
              <a:t>→ ↓Medrol 32mg/d (</a:t>
            </a:r>
            <a:r>
              <a:rPr lang="el-GR" dirty="0" smtClean="0"/>
              <a:t> Δημήτρης Βασιλόπουλος 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04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</a:t>
            </a:r>
            <a:r>
              <a:rPr lang="en-US" dirty="0" err="1" smtClean="0"/>
              <a:t>Aortitis</a:t>
            </a:r>
            <a:r>
              <a:rPr lang="en-US" dirty="0" smtClean="0"/>
              <a:t> Odyssey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Προβλήματα: Αφθώδης στοματίτιδα-εκτροπή Σ. Δ.→ ↓Μ</a:t>
            </a:r>
            <a:r>
              <a:rPr lang="en-US" dirty="0" err="1" smtClean="0"/>
              <a:t>edrol</a:t>
            </a:r>
            <a:r>
              <a:rPr lang="en-US" dirty="0" smtClean="0"/>
              <a:t> </a:t>
            </a:r>
            <a:r>
              <a:rPr lang="el-GR" dirty="0" smtClean="0"/>
              <a:t>λίγο πιο γρήγορα απ΄ότι θέλαμε- 2 επεισόδια πνευμονίας     ( Ιανουάριος και Φεβρουάριος 2016 ) – Οστεοπορωτικό κάταγμα Θ7 και Θ11                  ( Απρίλιος 2016 ) παρά την τριπλή προφυλακτική αγωγή- Γενική κακουχία/αδυναμία.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850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3904"/>
          </a:xfrm>
        </p:spPr>
        <p:txBody>
          <a:bodyPr/>
          <a:lstStyle/>
          <a:p>
            <a:r>
              <a:rPr lang="en-US" dirty="0"/>
              <a:t>Isolated </a:t>
            </a:r>
            <a:r>
              <a:rPr lang="en-US" dirty="0" err="1" smtClean="0"/>
              <a:t>Aortitis</a:t>
            </a:r>
            <a:r>
              <a:rPr lang="en-US" dirty="0" smtClean="0"/>
              <a:t> </a:t>
            </a:r>
            <a:r>
              <a:rPr lang="en-US" dirty="0"/>
              <a:t>Odyssey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806"/>
            <a:ext cx="8229600" cy="5138442"/>
          </a:xfrm>
        </p:spPr>
        <p:txBody>
          <a:bodyPr/>
          <a:lstStyle/>
          <a:p>
            <a:r>
              <a:rPr lang="el-GR" dirty="0" smtClean="0"/>
              <a:t>20.05.16 : Νέα </a:t>
            </a:r>
            <a:r>
              <a:rPr lang="en-US" dirty="0" smtClean="0"/>
              <a:t>CT-angiography </a:t>
            </a:r>
            <a:r>
              <a:rPr lang="el-GR" dirty="0" smtClean="0"/>
              <a:t>δείχνει μόνο μικρή βελτίωση- </a:t>
            </a:r>
            <a:r>
              <a:rPr lang="en-US" dirty="0" err="1" smtClean="0"/>
              <a:t>Hb</a:t>
            </a:r>
            <a:r>
              <a:rPr lang="en-US" dirty="0" smtClean="0"/>
              <a:t>=9.4 ESR=121 CRP= 25 ( </a:t>
            </a:r>
            <a:r>
              <a:rPr lang="el-GR" dirty="0" smtClean="0"/>
              <a:t>υπό </a:t>
            </a:r>
            <a:r>
              <a:rPr lang="en-US" dirty="0"/>
              <a:t>M</a:t>
            </a:r>
            <a:r>
              <a:rPr lang="en-US" dirty="0" smtClean="0"/>
              <a:t>edrol 10mg/d </a:t>
            </a:r>
            <a:r>
              <a:rPr lang="el-GR" dirty="0" smtClean="0"/>
              <a:t>και </a:t>
            </a:r>
            <a:r>
              <a:rPr lang="en-US" dirty="0" smtClean="0"/>
              <a:t>MTX 20 mg/w</a:t>
            </a:r>
            <a:r>
              <a:rPr lang="el-GR" dirty="0" smtClean="0"/>
              <a:t> )</a:t>
            </a:r>
          </a:p>
          <a:p>
            <a:r>
              <a:rPr lang="el-GR" dirty="0" smtClean="0"/>
              <a:t>08.07.16 : </a:t>
            </a:r>
            <a:r>
              <a:rPr lang="en-US" dirty="0" smtClean="0"/>
              <a:t>HB=9.7 ESR=134, CRP=99.9 →</a:t>
            </a:r>
            <a:r>
              <a:rPr lang="el-GR" dirty="0" smtClean="0"/>
              <a:t>  </a:t>
            </a:r>
            <a:r>
              <a:rPr lang="en-US" dirty="0" smtClean="0"/>
              <a:t> </a:t>
            </a:r>
            <a:r>
              <a:rPr lang="el-GR" dirty="0" smtClean="0"/>
              <a:t>        1</a:t>
            </a:r>
            <a:r>
              <a:rPr lang="el-GR" baseline="30000" dirty="0" smtClean="0"/>
              <a:t>η</a:t>
            </a:r>
            <a:r>
              <a:rPr lang="el-GR" dirty="0" smtClean="0"/>
              <a:t> δόση </a:t>
            </a:r>
            <a:r>
              <a:rPr lang="en-US" dirty="0" err="1" smtClean="0"/>
              <a:t>Roactemra</a:t>
            </a:r>
            <a:r>
              <a:rPr lang="en-US" dirty="0" smtClean="0"/>
              <a:t> 680mg</a:t>
            </a:r>
            <a:endParaRPr lang="el-GR" dirty="0" smtClean="0"/>
          </a:p>
          <a:p>
            <a:r>
              <a:rPr lang="el-GR" dirty="0" smtClean="0"/>
              <a:t>05.08.16 : </a:t>
            </a:r>
            <a:r>
              <a:rPr lang="en-US" dirty="0" err="1" smtClean="0"/>
              <a:t>Hb</a:t>
            </a:r>
            <a:r>
              <a:rPr lang="en-US" dirty="0" smtClean="0"/>
              <a:t>=11.0 ESR</a:t>
            </a:r>
            <a:r>
              <a:rPr lang="el-GR" dirty="0" smtClean="0"/>
              <a:t>=9, </a:t>
            </a:r>
            <a:r>
              <a:rPr lang="en-US" dirty="0" smtClean="0"/>
              <a:t>CRP=3.28    →           </a:t>
            </a:r>
            <a:r>
              <a:rPr lang="el-GR" dirty="0" smtClean="0"/>
              <a:t> 2</a:t>
            </a:r>
            <a:r>
              <a:rPr lang="el-GR" baseline="30000" dirty="0" smtClean="0"/>
              <a:t>η</a:t>
            </a:r>
            <a:r>
              <a:rPr lang="el-GR" dirty="0" smtClean="0"/>
              <a:t> δόση </a:t>
            </a:r>
            <a:r>
              <a:rPr lang="en-US" dirty="0" err="1"/>
              <a:t>Roactemra</a:t>
            </a:r>
            <a:endParaRPr lang="en-US" dirty="0" smtClean="0"/>
          </a:p>
          <a:p>
            <a:r>
              <a:rPr lang="en-US" dirty="0" smtClean="0"/>
              <a:t>0.2.09.16 : </a:t>
            </a:r>
            <a:r>
              <a:rPr lang="en-US" dirty="0" err="1" smtClean="0"/>
              <a:t>Hb</a:t>
            </a:r>
            <a:r>
              <a:rPr lang="en-US" dirty="0" smtClean="0"/>
              <a:t>=10.8, ESR=10, CRP=3.81</a:t>
            </a:r>
            <a:r>
              <a:rPr lang="el-GR" dirty="0" smtClean="0"/>
              <a:t> →             3</a:t>
            </a:r>
            <a:r>
              <a:rPr lang="el-GR" baseline="30000" dirty="0" smtClean="0"/>
              <a:t>η</a:t>
            </a:r>
            <a:r>
              <a:rPr lang="el-GR" dirty="0" smtClean="0"/>
              <a:t> δόση </a:t>
            </a:r>
            <a:r>
              <a:rPr lang="en-US" dirty="0" err="1"/>
              <a:t>Roactemra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503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603"/>
          </a:xfrm>
        </p:spPr>
        <p:txBody>
          <a:bodyPr/>
          <a:lstStyle/>
          <a:p>
            <a:r>
              <a:rPr lang="en-US" dirty="0"/>
              <a:t>Isolated </a:t>
            </a:r>
            <a:r>
              <a:rPr lang="en-US" dirty="0" err="1" smtClean="0"/>
              <a:t>Aortitis</a:t>
            </a:r>
            <a:r>
              <a:rPr lang="en-US" dirty="0"/>
              <a:t> Odyssey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93"/>
            <a:ext cx="8229600" cy="5001371"/>
          </a:xfrm>
        </p:spPr>
        <p:txBody>
          <a:bodyPr/>
          <a:lstStyle/>
          <a:p>
            <a:r>
              <a:rPr lang="el-GR" sz="2800" dirty="0" smtClean="0"/>
              <a:t>Πρόβλημα : Έρπης Ζωστήρας αμέσως μετά την 2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δόση </a:t>
            </a:r>
            <a:r>
              <a:rPr lang="en-US" sz="2800" dirty="0" err="1" smtClean="0"/>
              <a:t>Roactemra</a:t>
            </a:r>
            <a:r>
              <a:rPr lang="en-US" sz="2800" dirty="0" smtClean="0"/>
              <a:t> </a:t>
            </a:r>
            <a:r>
              <a:rPr lang="el-GR" sz="2800" dirty="0" smtClean="0"/>
              <a:t>στον αριστερό βραχίονα. Τελικά δεν πήρε το </a:t>
            </a:r>
            <a:r>
              <a:rPr lang="en-US" sz="2800" dirty="0" smtClean="0"/>
              <a:t>Valtrex </a:t>
            </a:r>
            <a:r>
              <a:rPr lang="el-GR" sz="2800" dirty="0" smtClean="0"/>
              <a:t>που  συστήσαμε          ( εμετοί με τα πρώτα χάπια- μας το ανέφερε εκ των υστέρων ).</a:t>
            </a:r>
          </a:p>
          <a:p>
            <a:r>
              <a:rPr lang="el-GR" sz="2800" dirty="0" smtClean="0"/>
              <a:t>ΣΗΜ:Πριν ενάμισυ χρόνο έρπης ζωστήρας στον αριστερό βραχίονα.</a:t>
            </a:r>
          </a:p>
          <a:p>
            <a:pPr marL="0" indent="0">
              <a:buNone/>
            </a:pPr>
            <a:r>
              <a:rPr lang="el-GR" sz="2800" dirty="0" smtClean="0"/>
              <a:t>Στην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δόση (02.09.16) είχε σχεδόν πλήρως υποχωρήσει αλλά ανέπτυξε νέες νεκρωτικές βλάβες στο ίδιο αλλά και σε άλλα δερματοτόμια → </a:t>
            </a:r>
            <a:r>
              <a:rPr lang="en-US" sz="2800" dirty="0" smtClean="0"/>
              <a:t>IV Acyclovir 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401555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</a:t>
            </a:r>
            <a:r>
              <a:rPr lang="en-US" dirty="0" err="1"/>
              <a:t>Aortitis</a:t>
            </a:r>
            <a:r>
              <a:rPr lang="en-US" dirty="0"/>
              <a:t> Odyssey</a:t>
            </a:r>
            <a:endParaRPr lang="el-GR" dirty="0"/>
          </a:p>
        </p:txBody>
      </p:sp>
      <p:pic>
        <p:nvPicPr>
          <p:cNvPr id="5" name="Content Placeholder 4" descr="L:\WIN_20160805_19_09_35_Pro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4" t="2922" r="12791" b="5358"/>
          <a:stretch/>
        </p:blipFill>
        <p:spPr bwMode="auto">
          <a:xfrm rot="10800000">
            <a:off x="457200" y="2466751"/>
            <a:ext cx="4038600" cy="27928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C:\Users\User\AppData\Local\Microsoft\Windows\INetCache\Content.Word\20160916_144847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4573" y="1600200"/>
            <a:ext cx="254585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3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Isolated </a:t>
            </a:r>
            <a:r>
              <a:rPr lang="en-US" dirty="0" err="1"/>
              <a:t>Aortitis</a:t>
            </a:r>
            <a:r>
              <a:rPr lang="en-US" dirty="0"/>
              <a:t> Odyssey</a:t>
            </a:r>
            <a:endParaRPr lang="el-GR" dirty="0"/>
          </a:p>
        </p:txBody>
      </p:sp>
      <p:pic>
        <p:nvPicPr>
          <p:cNvPr id="5" name="Content Placeholder 4" descr="C:\Users\User\AppData\Local\Microsoft\Windows\INetCache\Content.Word\20160916_144647.jpg"/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" t="1623" r="34598" b="-1623"/>
          <a:stretch/>
        </p:blipFill>
        <p:spPr bwMode="auto">
          <a:xfrm rot="5400000">
            <a:off x="457200" y="2352188"/>
            <a:ext cx="4038600" cy="3021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C:\Users\User\AppData\Local\Microsoft\Windows\INetCache\Content.Word\20160916_144703.jpg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94573" y="1600200"/>
            <a:ext cx="254585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12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E2FAD"/>
      </a:dk1>
      <a:lt1>
        <a:srgbClr val="FFFFFF"/>
      </a:lt1>
      <a:dk2>
        <a:srgbClr val="0E2FAD"/>
      </a:dk2>
      <a:lt2>
        <a:srgbClr val="B3CCE6"/>
      </a:lt2>
      <a:accent1>
        <a:srgbClr val="7FD7FC"/>
      </a:accent1>
      <a:accent2>
        <a:srgbClr val="6BA7F8"/>
      </a:accent2>
      <a:accent3>
        <a:srgbClr val="FFFFFF"/>
      </a:accent3>
      <a:accent4>
        <a:srgbClr val="0A2793"/>
      </a:accent4>
      <a:accent5>
        <a:srgbClr val="C0E8FD"/>
      </a:accent5>
      <a:accent6>
        <a:srgbClr val="6097E1"/>
      </a:accent6>
      <a:hlink>
        <a:srgbClr val="FF9D3B"/>
      </a:hlink>
      <a:folHlink>
        <a:srgbClr val="007B7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AB57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E2FAD"/>
        </a:dk1>
        <a:lt1>
          <a:srgbClr val="FFFFFF"/>
        </a:lt1>
        <a:dk2>
          <a:srgbClr val="0E2FAD"/>
        </a:dk2>
        <a:lt2>
          <a:srgbClr val="B3CCE6"/>
        </a:lt2>
        <a:accent1>
          <a:srgbClr val="7FD7FC"/>
        </a:accent1>
        <a:accent2>
          <a:srgbClr val="6BA7F8"/>
        </a:accent2>
        <a:accent3>
          <a:srgbClr val="FFFFFF"/>
        </a:accent3>
        <a:accent4>
          <a:srgbClr val="0A2793"/>
        </a:accent4>
        <a:accent5>
          <a:srgbClr val="C0E8FD"/>
        </a:accent5>
        <a:accent6>
          <a:srgbClr val="6097E1"/>
        </a:accent6>
        <a:hlink>
          <a:srgbClr val="FF9D3B"/>
        </a:hlink>
        <a:folHlink>
          <a:srgbClr val="007B7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7786</TotalTime>
  <Words>506</Words>
  <Application>Microsoft Office PowerPoint</Application>
  <PresentationFormat>On-screen Show (4:3)</PresentationFormat>
  <Paragraphs>51</Paragraphs>
  <Slides>16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Save My Mind</vt:lpstr>
      <vt:lpstr>Isolated Aortitis Odyssey </vt:lpstr>
      <vt:lpstr>Isolated Aortitis Odyssey</vt:lpstr>
      <vt:lpstr>Isolated Aortitis Odyssey</vt:lpstr>
      <vt:lpstr>Isolated Aortitis Odyssey</vt:lpstr>
      <vt:lpstr>Isolated Aortitis Odyssey</vt:lpstr>
      <vt:lpstr>Isolated Aortitis Odyssey </vt:lpstr>
      <vt:lpstr>Isolated Aortitis Odyssey</vt:lpstr>
      <vt:lpstr>Isolated Aortitis Odyssey</vt:lpstr>
      <vt:lpstr>Isolated Aortitis Odyssey</vt:lpstr>
      <vt:lpstr>Isolated Aortitis Odyssey</vt:lpstr>
      <vt:lpstr>Isolated Aortitis Odyssey</vt:lpstr>
      <vt:lpstr>Isolated Aortitis Odyssey</vt:lpstr>
      <vt:lpstr>Isolated Aortitis Odyssey</vt:lpstr>
      <vt:lpstr>Isolated Aortitis Odyssey</vt:lpstr>
      <vt:lpstr>ΕΥΧΑΡΙΣΤΩ</vt:lpstr>
    </vt:vector>
  </TitlesOfParts>
  <Company>Clearly Presented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PowerPoint Template</dc:title>
  <dc:creator>Presentation Magazine</dc:creator>
  <cp:lastModifiedBy>User</cp:lastModifiedBy>
  <cp:revision>68</cp:revision>
  <dcterms:created xsi:type="dcterms:W3CDTF">2009-11-03T13:35:13Z</dcterms:created>
  <dcterms:modified xsi:type="dcterms:W3CDTF">2016-10-27T16:57:26Z</dcterms:modified>
</cp:coreProperties>
</file>