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7" r:id="rId3"/>
    <p:sldId id="265" r:id="rId4"/>
    <p:sldId id="266" r:id="rId5"/>
    <p:sldId id="269" r:id="rId6"/>
    <p:sldId id="318" r:id="rId7"/>
    <p:sldId id="308" r:id="rId8"/>
    <p:sldId id="325" r:id="rId9"/>
    <p:sldId id="311" r:id="rId10"/>
    <p:sldId id="313" r:id="rId11"/>
    <p:sldId id="314" r:id="rId12"/>
    <p:sldId id="316" r:id="rId13"/>
    <p:sldId id="317" r:id="rId14"/>
    <p:sldId id="319" r:id="rId15"/>
    <p:sldId id="320" r:id="rId16"/>
    <p:sldId id="321" r:id="rId17"/>
    <p:sldId id="329" r:id="rId18"/>
    <p:sldId id="330" r:id="rId19"/>
    <p:sldId id="331" r:id="rId20"/>
    <p:sldId id="332" r:id="rId21"/>
    <p:sldId id="333" r:id="rId22"/>
    <p:sldId id="334" r:id="rId23"/>
    <p:sldId id="323" r:id="rId24"/>
    <p:sldId id="326" r:id="rId25"/>
    <p:sldId id="327" r:id="rId26"/>
    <p:sldId id="328" r:id="rId27"/>
    <p:sldId id="303" r:id="rId28"/>
    <p:sldId id="338" r:id="rId29"/>
    <p:sldId id="337" r:id="rId30"/>
    <p:sldId id="260" r:id="rId31"/>
    <p:sldId id="264" r:id="rId32"/>
    <p:sldId id="263" r:id="rId33"/>
    <p:sldId id="335" r:id="rId34"/>
    <p:sldId id="298" r:id="rId35"/>
    <p:sldId id="336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54479-2D41-45B6-AF89-3CBAC9243A9F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B205-91B2-48C4-A46E-2896BACA028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2421-3D22-4B3A-9E3D-40ADDFB24A7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1316FF-E1D0-44AA-B410-AF77A90CC6DC}" type="slidenum">
              <a:rPr lang="el-GR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A02F3-B2EF-46D8-84B4-1C2A324CC42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9134-42CC-4050-B282-179462C7A379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9134-42CC-4050-B282-179462C7A379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9134-42CC-4050-B282-179462C7A379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A02F3-B2EF-46D8-84B4-1C2A324CC42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9C4CDB-3624-453B-A0DD-AA72CFC4B96F}" type="slidenum">
              <a:rPr lang="el-GR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B205-91B2-48C4-A46E-2896BACA028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56D6-7777-442B-A66A-357435E8D91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B119-3571-47C1-AA06-94AA9D7CBB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200" b="1" dirty="0" err="1" smtClean="0"/>
              <a:t>Τριχοειδοσκόπηση</a:t>
            </a:r>
            <a:r>
              <a:rPr lang="el-GR" sz="3200" b="1" dirty="0" smtClean="0"/>
              <a:t> –εφαρμογή στην καθημερινή κλινική πρακτική</a:t>
            </a:r>
            <a:endParaRPr lang="el-GR" sz="3200" b="1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Αργυρώ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Ρέπα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Επικουρική επιμελήτρια </a:t>
            </a: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Ρευματολογικής κλινικής </a:t>
            </a: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ΠΑΓΝΗ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404336" cy="19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2350" y="5410225"/>
            <a:ext cx="8572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h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5545683"/>
            <a:ext cx="7858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072313" y="6259215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ΠΑΝΕΠΙΣΤΗΜΙΟ ΚΡΗΤΗΣ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ΙΑΤΡΙΚΗ ΣΧΟΛΗ</a:t>
            </a:r>
            <a:endParaRPr lang="en-US" sz="800" dirty="0"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63" y="615845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ΠΑΝΕΠΙΣΤΗΜΙΑΚΟ ΝΟΣΟΚΟΜΕΙΟ ΗΡΑΚΛΕΙΟΥ</a:t>
            </a:r>
            <a:endParaRPr lang="en-US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t="11126" r="798"/>
          <a:stretch>
            <a:fillRect/>
          </a:stretch>
        </p:blipFill>
        <p:spPr bwMode="auto">
          <a:xfrm>
            <a:off x="251520" y="188640"/>
            <a:ext cx="8352928" cy="15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8911989" cy="22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043608" y="630932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van den </a:t>
            </a:r>
            <a:r>
              <a:rPr lang="en-US" b="1" i="1" dirty="0" err="1" smtClean="0">
                <a:solidFill>
                  <a:srgbClr val="C00000"/>
                </a:solidFill>
              </a:rPr>
              <a:t>Hoogen</a:t>
            </a:r>
            <a:r>
              <a:rPr lang="en-US" b="1" i="1" dirty="0" smtClean="0">
                <a:solidFill>
                  <a:srgbClr val="C00000"/>
                </a:solidFill>
              </a:rPr>
              <a:t> F, et al. Ann Rheum </a:t>
            </a:r>
            <a:r>
              <a:rPr lang="en-US" b="1" i="1" dirty="0" err="1" smtClean="0">
                <a:solidFill>
                  <a:srgbClr val="C00000"/>
                </a:solidFill>
              </a:rPr>
              <a:t>Dis</a:t>
            </a:r>
            <a:r>
              <a:rPr lang="en-US" b="1" i="1" dirty="0" smtClean="0">
                <a:solidFill>
                  <a:srgbClr val="C00000"/>
                </a:solidFill>
              </a:rPr>
              <a:t> 2013;72:1747–1755.</a:t>
            </a:r>
            <a:endParaRPr lang="el-GR" b="1" i="1" dirty="0">
              <a:solidFill>
                <a:srgbClr val="C00000"/>
              </a:solidFill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6300192" y="4077072"/>
            <a:ext cx="23762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6286512" y="2643182"/>
            <a:ext cx="2357454" cy="22145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err="1" smtClean="0">
                <a:solidFill>
                  <a:srgbClr val="C00000"/>
                </a:solidFill>
                <a:latin typeface="Century Gothic" pitchFamily="34" charset="0"/>
              </a:rPr>
              <a:t>Τριχοειδοσκόπηση</a:t>
            </a:r>
            <a:r>
              <a:rPr lang="el-GR" sz="3600" b="1" dirty="0" smtClean="0">
                <a:solidFill>
                  <a:srgbClr val="C00000"/>
                </a:solidFill>
                <a:latin typeface="Century Gothic" pitchFamily="34" charset="0"/>
              </a:rPr>
              <a:t> – </a:t>
            </a:r>
            <a:r>
              <a:rPr lang="en-US" sz="3600" b="1" dirty="0" err="1" smtClean="0">
                <a:solidFill>
                  <a:srgbClr val="C00000"/>
                </a:solidFill>
                <a:latin typeface="Century Gothic" pitchFamily="34" charset="0"/>
              </a:rPr>
              <a:t>SSc</a:t>
            </a:r>
            <a:r>
              <a:rPr 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 patterns </a:t>
            </a:r>
            <a:br>
              <a:rPr lang="en-US" sz="36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Early pattern (</a:t>
            </a:r>
            <a:r>
              <a:rPr lang="el-GR" sz="3600" b="1" dirty="0" smtClean="0">
                <a:solidFill>
                  <a:srgbClr val="C00000"/>
                </a:solidFill>
                <a:latin typeface="Century Gothic" pitchFamily="34" charset="0"/>
              </a:rPr>
              <a:t>Πρώιμο</a:t>
            </a:r>
            <a:r>
              <a:rPr 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 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l-GR" sz="2200" dirty="0" smtClean="0">
                <a:latin typeface="Century Gothic" pitchFamily="34" charset="0"/>
              </a:rPr>
              <a:t>Σχετικά καλά διατηρημένα τριχοειδή</a:t>
            </a:r>
          </a:p>
          <a:p>
            <a:pPr>
              <a:buFont typeface="Arial" charset="0"/>
              <a:buChar char="•"/>
            </a:pPr>
            <a:endParaRPr lang="el-GR" sz="2200" dirty="0" smtClean="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2200" dirty="0" smtClean="0">
                <a:latin typeface="Century Gothic" pitchFamily="34" charset="0"/>
              </a:rPr>
              <a:t>Μερικά μεγάλα /γιγάντια τριχοειδή</a:t>
            </a:r>
          </a:p>
          <a:p>
            <a:pPr>
              <a:buFont typeface="Arial" charset="0"/>
              <a:buChar char="•"/>
            </a:pPr>
            <a:endParaRPr lang="el-GR" sz="2200" dirty="0" smtClean="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2200" dirty="0" smtClean="0">
                <a:latin typeface="Century Gothic" pitchFamily="34" charset="0"/>
              </a:rPr>
              <a:t>Λίγες αιμορραγίες</a:t>
            </a:r>
          </a:p>
          <a:p>
            <a:pPr>
              <a:buFont typeface="Arial" charset="0"/>
              <a:buChar char="•"/>
            </a:pPr>
            <a:endParaRPr lang="el-GR" sz="2200" dirty="0" smtClean="0">
              <a:latin typeface="Century Gothic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2200" dirty="0" smtClean="0">
                <a:latin typeface="Century Gothic" pitchFamily="34" charset="0"/>
              </a:rPr>
              <a:t>Χωρίς απώλεια τριχοειδών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1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060848"/>
            <a:ext cx="4231589" cy="331236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l-GR" sz="3600" b="1" dirty="0" err="1" smtClean="0">
                <a:solidFill>
                  <a:srgbClr val="C00000"/>
                </a:solidFill>
                <a:latin typeface="Century Gothic" pitchFamily="34" charset="0"/>
              </a:rPr>
              <a:t>Τριχοειδοσκόπηση</a:t>
            </a:r>
            <a:r>
              <a:rPr lang="el-GR" sz="3600" b="1" dirty="0" smtClean="0">
                <a:solidFill>
                  <a:srgbClr val="C00000"/>
                </a:solidFill>
                <a:latin typeface="Century Gothic" pitchFamily="34" charset="0"/>
              </a:rPr>
              <a:t> – </a:t>
            </a:r>
            <a:r>
              <a:rPr lang="en-US" sz="3600" b="1" dirty="0" err="1" smtClean="0">
                <a:solidFill>
                  <a:srgbClr val="C00000"/>
                </a:solidFill>
                <a:latin typeface="Century Gothic" pitchFamily="34" charset="0"/>
              </a:rPr>
              <a:t>SSc</a:t>
            </a:r>
            <a:r>
              <a:rPr 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 patterns </a:t>
            </a:r>
            <a:endParaRPr lang="el-GR" sz="3600" b="1" dirty="0" smtClean="0">
              <a:solidFill>
                <a:srgbClr val="C00000"/>
              </a:solidFill>
            </a:endParaRPr>
          </a:p>
        </p:txBody>
      </p:sp>
      <p:sp>
        <p:nvSpPr>
          <p:cNvPr id="53251" name="Rectangle 10"/>
          <p:cNvSpPr>
            <a:spLocks noChangeArrowheads="1"/>
          </p:cNvSpPr>
          <p:nvPr/>
        </p:nvSpPr>
        <p:spPr bwMode="auto">
          <a:xfrm>
            <a:off x="152400" y="4676775"/>
            <a:ext cx="4114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dirty="0">
                <a:latin typeface="Century Gothic" pitchFamily="34" charset="0"/>
              </a:rPr>
              <a:t>Συχνά μεγάλα /γιγάντια τριχοειδή</a:t>
            </a:r>
          </a:p>
          <a:p>
            <a:pPr>
              <a:buFont typeface="Arial" charset="0"/>
              <a:buChar char="•"/>
            </a:pPr>
            <a:r>
              <a:rPr lang="el-GR" dirty="0">
                <a:latin typeface="Century Gothic" pitchFamily="34" charset="0"/>
              </a:rPr>
              <a:t>Πολλές αιμορραγίες</a:t>
            </a:r>
          </a:p>
          <a:p>
            <a:pPr>
              <a:buFont typeface="Arial" charset="0"/>
              <a:buChar char="•"/>
            </a:pPr>
            <a:r>
              <a:rPr lang="el-GR" dirty="0">
                <a:latin typeface="Century Gothic" pitchFamily="34" charset="0"/>
              </a:rPr>
              <a:t>απώλεια λίγων τριχοειδών</a:t>
            </a:r>
          </a:p>
          <a:p>
            <a:pPr>
              <a:buFont typeface="Arial" charset="0"/>
              <a:buChar char="•"/>
            </a:pPr>
            <a:r>
              <a:rPr lang="el-GR" dirty="0">
                <a:latin typeface="Century Gothic" pitchFamily="34" charset="0"/>
              </a:rPr>
              <a:t>Διαταραχή της αρχιτεκτονικής μικρού βαθμού</a:t>
            </a:r>
          </a:p>
        </p:txBody>
      </p:sp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713428" y="1196752"/>
            <a:ext cx="2850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tx2"/>
                </a:solidFill>
                <a:latin typeface="Century Gothic" pitchFamily="34" charset="0"/>
              </a:rPr>
              <a:t>Ενεργό </a:t>
            </a:r>
            <a:r>
              <a:rPr lang="el-GR" sz="2400" b="1" dirty="0" smtClean="0">
                <a:solidFill>
                  <a:schemeClr val="tx2"/>
                </a:solidFill>
                <a:latin typeface="Century Gothic" pitchFamily="34" charset="0"/>
              </a:rPr>
              <a:t>πρότυπο</a:t>
            </a:r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-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Active pattern</a:t>
            </a:r>
            <a:endParaRPr lang="el-GR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2231" name="Rectangle 13"/>
          <p:cNvSpPr>
            <a:spLocks noChangeArrowheads="1"/>
          </p:cNvSpPr>
          <p:nvPr/>
        </p:nvSpPr>
        <p:spPr bwMode="auto">
          <a:xfrm>
            <a:off x="4981128" y="1196752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  <a:latin typeface="Century Gothic" pitchFamily="34" charset="0"/>
              </a:rPr>
              <a:t>Εγκατεστημένο </a:t>
            </a:r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  <a:latin typeface="Century Gothic" pitchFamily="34" charset="0"/>
              </a:rPr>
              <a:t>πρότυπο</a:t>
            </a:r>
            <a:endParaRPr lang="en-US" sz="24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Late pattern</a:t>
            </a:r>
            <a:endParaRPr lang="el-GR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2232" name="Rectangle 14"/>
          <p:cNvSpPr>
            <a:spLocks noChangeArrowheads="1"/>
          </p:cNvSpPr>
          <p:nvPr/>
        </p:nvSpPr>
        <p:spPr bwMode="auto">
          <a:xfrm>
            <a:off x="4816152" y="4941888"/>
            <a:ext cx="472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dirty="0">
                <a:latin typeface="Century Gothic" pitchFamily="34" charset="0"/>
              </a:rPr>
              <a:t>απώλεια </a:t>
            </a:r>
            <a:r>
              <a:rPr lang="el-GR" dirty="0" err="1">
                <a:latin typeface="Century Gothic" pitchFamily="34" charset="0"/>
              </a:rPr>
              <a:t>πολλων</a:t>
            </a:r>
            <a:r>
              <a:rPr lang="el-GR" dirty="0">
                <a:latin typeface="Century Gothic" pitchFamily="34" charset="0"/>
              </a:rPr>
              <a:t> τριχοειδών με εκτεταμένες περιοχές χωρίς </a:t>
            </a:r>
            <a:r>
              <a:rPr lang="el-GR" dirty="0" err="1">
                <a:latin typeface="Century Gothic" pitchFamily="34" charset="0"/>
              </a:rPr>
              <a:t>αγγείωση</a:t>
            </a:r>
            <a:r>
              <a:rPr lang="el-GR" dirty="0">
                <a:latin typeface="Century Gothic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l-GR" dirty="0">
                <a:latin typeface="Century Gothic" pitchFamily="34" charset="0"/>
              </a:rPr>
              <a:t>Διαταραχή της αρχιτεκτονικής </a:t>
            </a:r>
          </a:p>
          <a:p>
            <a:pPr>
              <a:buFont typeface="Arial" charset="0"/>
              <a:buChar char="•"/>
            </a:pPr>
            <a:r>
              <a:rPr lang="el-GR" dirty="0" err="1">
                <a:latin typeface="Century Gothic" pitchFamily="34" charset="0"/>
              </a:rPr>
              <a:t>νεοαγγείωση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53255" name="Picture 5" descr="figure1_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2060848"/>
            <a:ext cx="4429957" cy="2376215"/>
          </a:xfrm>
          <a:noFill/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2132856"/>
            <a:ext cx="3842141" cy="24349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ΜΒ -</a:t>
            </a:r>
            <a:r>
              <a:rPr lang="el-GR" sz="3600" b="1" dirty="0" err="1" smtClean="0">
                <a:solidFill>
                  <a:srgbClr val="C00000"/>
                </a:solidFill>
              </a:rPr>
              <a:t>Τριχοειδοσκόπηση</a:t>
            </a:r>
            <a:endParaRPr lang="el-GR" sz="36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D:\New Folder\mixelakh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6"/>
            <a:ext cx="3323861" cy="2492896"/>
          </a:xfrm>
          <a:prstGeom prst="rect">
            <a:avLst/>
          </a:prstGeom>
          <a:noFill/>
        </p:spPr>
      </p:pic>
      <p:pic>
        <p:nvPicPr>
          <p:cNvPr id="2052" name="Picture 4" descr="D:\New Folder\mixelaki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2747797" cy="2060848"/>
          </a:xfrm>
          <a:prstGeom prst="rect">
            <a:avLst/>
          </a:prstGeom>
          <a:noFill/>
        </p:spPr>
      </p:pic>
      <p:pic>
        <p:nvPicPr>
          <p:cNvPr id="6" name="Picture 2" descr="D:\New Folder\mixelakh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051720" y="4211706"/>
            <a:ext cx="3240360" cy="2430270"/>
          </a:xfrm>
          <a:prstGeom prst="rect">
            <a:avLst/>
          </a:prstGeom>
          <a:noFill/>
        </p:spPr>
      </p:pic>
      <p:pic>
        <p:nvPicPr>
          <p:cNvPr id="7" name="Picture 3" descr="D:\New Folder\mixelakh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67943" y="1412776"/>
            <a:ext cx="3672408" cy="2492896"/>
          </a:xfrm>
          <a:prstGeom prst="rect">
            <a:avLst/>
          </a:prstGeom>
          <a:noFill/>
        </p:spPr>
      </p:pic>
      <p:pic>
        <p:nvPicPr>
          <p:cNvPr id="8" name="Picture 4" descr="D:\New Folder\mixelaki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27584" y="1556792"/>
            <a:ext cx="274779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New Folder\mixelakh1.bmp"/>
          <p:cNvPicPr>
            <a:picLocks noChangeAspect="1" noChangeArrowheads="1"/>
          </p:cNvPicPr>
          <p:nvPr/>
        </p:nvPicPr>
        <p:blipFill>
          <a:blip r:embed="rId3" cstate="print"/>
          <a:srcRect t="52113" r="-352"/>
          <a:stretch>
            <a:fillRect/>
          </a:stretch>
        </p:blipFill>
        <p:spPr bwMode="auto">
          <a:xfrm rot="10800000">
            <a:off x="323528" y="1988840"/>
            <a:ext cx="8450351" cy="3024336"/>
          </a:xfrm>
          <a:prstGeom prst="rect">
            <a:avLst/>
          </a:prstGeom>
          <a:noFill/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ΜΒ -</a:t>
            </a:r>
            <a:r>
              <a:rPr kumimoji="0" lang="el-G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Τριχοειδοσκόπηση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ΜΒ 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Ανοσολογικός έλεγχος</a:t>
            </a:r>
          </a:p>
          <a:p>
            <a:pPr lvl="1"/>
            <a:r>
              <a:rPr lang="el-GR" sz="2400" dirty="0" smtClean="0"/>
              <a:t>ΑΝΑ 1/640 </a:t>
            </a:r>
            <a:r>
              <a:rPr lang="el-GR" sz="2400" dirty="0" err="1" smtClean="0"/>
              <a:t>κεντρομεριδίου</a:t>
            </a:r>
            <a:endParaRPr lang="el-GR" sz="2400" dirty="0" smtClean="0"/>
          </a:p>
          <a:p>
            <a:pPr lvl="1"/>
            <a:endParaRPr lang="el-GR" sz="2400" dirty="0" smtClean="0"/>
          </a:p>
          <a:p>
            <a:r>
              <a:rPr lang="el-GR" sz="2400" dirty="0" smtClean="0"/>
              <a:t>Διάγνωση</a:t>
            </a:r>
          </a:p>
          <a:p>
            <a:pPr lvl="1"/>
            <a:r>
              <a:rPr lang="en-US" sz="2400" dirty="0" smtClean="0"/>
              <a:t>Pre- </a:t>
            </a:r>
            <a:r>
              <a:rPr lang="en-US" sz="2400" dirty="0" err="1" smtClean="0"/>
              <a:t>SSc</a:t>
            </a:r>
            <a:r>
              <a:rPr lang="el-GR" sz="2400" dirty="0" smtClean="0"/>
              <a:t> </a:t>
            </a:r>
            <a:r>
              <a:rPr lang="en-US" sz="2400" dirty="0" smtClean="0"/>
              <a:t> (ACR /EULAR </a:t>
            </a:r>
            <a:r>
              <a:rPr lang="el-GR" sz="2400" dirty="0" smtClean="0"/>
              <a:t> 2013 κριτήρια :8)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Φ.Κ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>
                <a:cs typeface="Arial"/>
              </a:rPr>
              <a:t>♀ 50 ετών</a:t>
            </a:r>
          </a:p>
          <a:p>
            <a:r>
              <a:rPr lang="el-GR" sz="2200" dirty="0" smtClean="0">
                <a:cs typeface="Arial"/>
              </a:rPr>
              <a:t>α/α </a:t>
            </a:r>
            <a:r>
              <a:rPr lang="el-GR" sz="2200" dirty="0" err="1" smtClean="0">
                <a:cs typeface="Arial"/>
              </a:rPr>
              <a:t>δυσλιπιδαιμία</a:t>
            </a:r>
            <a:endParaRPr lang="el-GR" sz="2200" dirty="0" smtClean="0">
              <a:cs typeface="Arial"/>
            </a:endParaRPr>
          </a:p>
          <a:p>
            <a:r>
              <a:rPr lang="el-GR" sz="2200" dirty="0" smtClean="0">
                <a:cs typeface="Arial"/>
              </a:rPr>
              <a:t>Ενεργός καπνίστρια</a:t>
            </a:r>
          </a:p>
          <a:p>
            <a:pPr>
              <a:buNone/>
            </a:pPr>
            <a:r>
              <a:rPr lang="el-GR" sz="2200" dirty="0" smtClean="0">
                <a:cs typeface="Arial"/>
              </a:rPr>
              <a:t> </a:t>
            </a:r>
          </a:p>
          <a:p>
            <a:r>
              <a:rPr lang="el-GR" sz="2200" dirty="0" smtClean="0">
                <a:cs typeface="Arial"/>
              </a:rPr>
              <a:t>Φαρμακευτική αγωγή : </a:t>
            </a:r>
            <a:r>
              <a:rPr lang="el-GR" sz="2200" dirty="0" err="1" smtClean="0">
                <a:cs typeface="Arial"/>
              </a:rPr>
              <a:t>στατίνη</a:t>
            </a:r>
            <a:endParaRPr lang="el-GR" sz="2200" dirty="0" smtClean="0">
              <a:cs typeface="Arial"/>
            </a:endParaRPr>
          </a:p>
          <a:p>
            <a:endParaRPr lang="el-GR" sz="2200" dirty="0" smtClean="0">
              <a:cs typeface="Arial"/>
            </a:endParaRPr>
          </a:p>
          <a:p>
            <a:endParaRPr lang="el-GR" sz="22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Παρούσα νόσος</a:t>
            </a:r>
          </a:p>
          <a:p>
            <a:pPr lvl="1"/>
            <a:r>
              <a:rPr lang="el-GR" sz="2200" dirty="0" smtClean="0"/>
              <a:t>Από 2ετίας </a:t>
            </a:r>
            <a:r>
              <a:rPr lang="en-US" sz="2200" dirty="0" err="1" smtClean="0"/>
              <a:t>Raynaud</a:t>
            </a:r>
            <a:endParaRPr lang="en-US" sz="2200" dirty="0" smtClean="0"/>
          </a:p>
          <a:p>
            <a:pPr lvl="1"/>
            <a:r>
              <a:rPr lang="el-GR" sz="2200" dirty="0" smtClean="0"/>
              <a:t>Αιμωδίες και οίδημα άνω άκρων</a:t>
            </a:r>
          </a:p>
          <a:p>
            <a:pPr lvl="1"/>
            <a:endParaRPr lang="el-GR" sz="2200" dirty="0" smtClean="0"/>
          </a:p>
          <a:p>
            <a:r>
              <a:rPr lang="el-GR" sz="2200" dirty="0" smtClean="0"/>
              <a:t>Κλινική εξέταση </a:t>
            </a:r>
          </a:p>
          <a:p>
            <a:pPr lvl="1"/>
            <a:r>
              <a:rPr lang="el-GR" sz="2200" dirty="0" smtClean="0"/>
              <a:t>Οιδηματώδη άκρα (</a:t>
            </a:r>
            <a:r>
              <a:rPr lang="en-US" sz="2200" dirty="0" smtClean="0"/>
              <a:t>puffy fingers)</a:t>
            </a:r>
          </a:p>
          <a:p>
            <a:pPr lvl="1"/>
            <a:endParaRPr lang="en-US" sz="2200" dirty="0" smtClean="0"/>
          </a:p>
          <a:p>
            <a:pPr lvl="1"/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Φ.Κ - </a:t>
            </a:r>
            <a:r>
              <a:rPr lang="el-GR" sz="3200" b="1" dirty="0" err="1" smtClean="0">
                <a:solidFill>
                  <a:srgbClr val="C00000"/>
                </a:solidFill>
              </a:rPr>
              <a:t>Τριχοειδοσκόπηση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New Folder\feredeirik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85786" y="4365104"/>
            <a:ext cx="4037734" cy="2132856"/>
          </a:xfrm>
          <a:prstGeom prst="rect">
            <a:avLst/>
          </a:prstGeom>
          <a:noFill/>
        </p:spPr>
      </p:pic>
      <p:pic>
        <p:nvPicPr>
          <p:cNvPr id="1027" name="Picture 3" descr="D:\New Folder\fred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57752" y="1785926"/>
            <a:ext cx="4000528" cy="3000396"/>
          </a:xfrm>
          <a:prstGeom prst="rect">
            <a:avLst/>
          </a:prstGeom>
          <a:noFill/>
        </p:spPr>
      </p:pic>
      <p:pic>
        <p:nvPicPr>
          <p:cNvPr id="1028" name="Picture 4" descr="D:\New Folder\frei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27584" y="1844823"/>
            <a:ext cx="3244350" cy="243326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292080" y="5229200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Early pattern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Φ.Κ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Ανοσολογικός έλεγχος</a:t>
            </a:r>
          </a:p>
          <a:p>
            <a:pPr lvl="1"/>
            <a:r>
              <a:rPr lang="el-GR" sz="2400" dirty="0" smtClean="0"/>
              <a:t>ΑΝΑ 1/1280</a:t>
            </a:r>
          </a:p>
          <a:p>
            <a:pPr lvl="1"/>
            <a:endParaRPr lang="el-GR" sz="2400" dirty="0" smtClean="0"/>
          </a:p>
          <a:p>
            <a:r>
              <a:rPr lang="el-GR" sz="2400" b="1" dirty="0" smtClean="0"/>
              <a:t>Διάγνωση </a:t>
            </a:r>
          </a:p>
          <a:p>
            <a:pPr lvl="1"/>
            <a:r>
              <a:rPr lang="el-GR" sz="2400" dirty="0" smtClean="0"/>
              <a:t>Πρώιμο σκληρόδερμα</a:t>
            </a:r>
          </a:p>
          <a:p>
            <a:pPr>
              <a:buNone/>
            </a:pP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600" dirty="0" smtClean="0"/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Περίγραμμα ομιλίας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200" dirty="0" smtClean="0"/>
              <a:t>Ποιος ο ρόλος της </a:t>
            </a:r>
            <a:r>
              <a:rPr lang="el-GR" sz="2200" dirty="0" err="1" smtClean="0"/>
              <a:t>τριχοειδοσκόπησης</a:t>
            </a:r>
            <a:r>
              <a:rPr lang="el-GR" sz="2200" dirty="0" smtClean="0"/>
              <a:t> στη διερεύνηση ασθενών με</a:t>
            </a:r>
            <a:r>
              <a:rPr lang="en-US" sz="2200" dirty="0" smtClean="0"/>
              <a:t> </a:t>
            </a:r>
            <a:r>
              <a:rPr lang="el-GR" sz="2200" dirty="0" smtClean="0"/>
              <a:t>φαινόμενο </a:t>
            </a:r>
            <a:r>
              <a:rPr lang="en-US" sz="2200" dirty="0" err="1" smtClean="0"/>
              <a:t>Raynaud</a:t>
            </a:r>
            <a:r>
              <a:rPr lang="el-GR" sz="2200" dirty="0" smtClean="0"/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200" dirty="0" smtClean="0"/>
              <a:t>Βοηθάει στη πρώιμη διάγνωση του συστηματικού </a:t>
            </a:r>
            <a:r>
              <a:rPr lang="el-GR" sz="2200" dirty="0" err="1" smtClean="0"/>
              <a:t>σκληροδέρματος</a:t>
            </a:r>
            <a:r>
              <a:rPr lang="el-GR" sz="2200" dirty="0" smtClean="0"/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/>
              <a:t>Μπορεί να χρησιμοποιηθεί ως προγνωστικός δείκτης για εμφάνιση δακτυλικών ελκών ή/και οργανική προσβολή στο σκληρόδερμα;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200" dirty="0" smtClean="0"/>
              <a:t>Ποιος ο ρόλος της σε άλλα ρευματολογικά νοσήματα; 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Σ.Μ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>
                <a:cs typeface="Arial"/>
              </a:rPr>
              <a:t>♀ 74 </a:t>
            </a:r>
            <a:r>
              <a:rPr lang="en-US" sz="2200" dirty="0" err="1" smtClean="0">
                <a:cs typeface="Arial"/>
              </a:rPr>
              <a:t>yo</a:t>
            </a:r>
            <a:endParaRPr lang="en-US" sz="2200" dirty="0" smtClean="0">
              <a:cs typeface="Arial"/>
            </a:endParaRPr>
          </a:p>
          <a:p>
            <a:endParaRPr lang="en-US" sz="2200" dirty="0" smtClean="0">
              <a:cs typeface="Arial"/>
            </a:endParaRPr>
          </a:p>
          <a:p>
            <a:r>
              <a:rPr lang="el-GR" sz="2200" dirty="0" smtClean="0">
                <a:cs typeface="Arial"/>
              </a:rPr>
              <a:t>Α/α</a:t>
            </a:r>
          </a:p>
          <a:p>
            <a:pPr lvl="1"/>
            <a:r>
              <a:rPr lang="el-GR" sz="2200" dirty="0" err="1" smtClean="0">
                <a:cs typeface="Arial"/>
              </a:rPr>
              <a:t>Δυσλιπιδαιμία</a:t>
            </a:r>
            <a:r>
              <a:rPr lang="el-GR" sz="2200" dirty="0" smtClean="0">
                <a:cs typeface="Arial"/>
              </a:rPr>
              <a:t> υπό δίαιτα</a:t>
            </a:r>
          </a:p>
          <a:p>
            <a:pPr lvl="1"/>
            <a:r>
              <a:rPr lang="el-GR" sz="2200" dirty="0" smtClean="0">
                <a:cs typeface="Arial"/>
              </a:rPr>
              <a:t>Μη καπνίστρια</a:t>
            </a:r>
          </a:p>
          <a:p>
            <a:pPr lvl="1"/>
            <a:endParaRPr lang="el-GR" sz="2600" dirty="0" smtClean="0">
              <a:cs typeface="Arial"/>
            </a:endParaRPr>
          </a:p>
          <a:p>
            <a:pPr lvl="1"/>
            <a:endParaRPr lang="el-GR" dirty="0" smtClean="0">
              <a:latin typeface="Arial"/>
              <a:cs typeface="Arial"/>
            </a:endParaRPr>
          </a:p>
          <a:p>
            <a:pPr lvl="1"/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>
            <a:noAutofit/>
          </a:bodyPr>
          <a:lstStyle/>
          <a:p>
            <a:r>
              <a:rPr lang="el-GR" sz="2200" dirty="0" smtClean="0"/>
              <a:t>Παρούσα νόσος</a:t>
            </a:r>
          </a:p>
          <a:p>
            <a:pPr lvl="1"/>
            <a:r>
              <a:rPr lang="en-US" sz="2200" dirty="0" err="1" smtClean="0"/>
              <a:t>Raynaud</a:t>
            </a:r>
            <a:r>
              <a:rPr lang="en-US" sz="2200" dirty="0" smtClean="0"/>
              <a:t> </a:t>
            </a:r>
            <a:r>
              <a:rPr lang="el-GR" sz="2200" dirty="0" smtClean="0"/>
              <a:t>από 5 </a:t>
            </a:r>
            <a:r>
              <a:rPr lang="el-GR" sz="2200" dirty="0" err="1" smtClean="0"/>
              <a:t>μήνου</a:t>
            </a:r>
            <a:endParaRPr lang="el-GR" sz="2200" dirty="0" smtClean="0"/>
          </a:p>
          <a:p>
            <a:pPr lvl="1"/>
            <a:r>
              <a:rPr lang="el-GR" sz="2200" dirty="0" err="1" smtClean="0"/>
              <a:t>Ξηροφθαλμία</a:t>
            </a:r>
            <a:r>
              <a:rPr lang="el-GR" sz="2200" dirty="0" smtClean="0"/>
              <a:t> / ξηροστομία</a:t>
            </a:r>
          </a:p>
          <a:p>
            <a:pPr lvl="1"/>
            <a:endParaRPr lang="el-GR" sz="2200" dirty="0" smtClean="0"/>
          </a:p>
          <a:p>
            <a:r>
              <a:rPr lang="el-GR" sz="2200" dirty="0" smtClean="0"/>
              <a:t>Κλινική εξέταση</a:t>
            </a:r>
          </a:p>
          <a:p>
            <a:pPr lvl="1"/>
            <a:r>
              <a:rPr lang="en-US" sz="2200" dirty="0" err="1" smtClean="0"/>
              <a:t>Herberden</a:t>
            </a:r>
            <a:r>
              <a:rPr lang="en-US" sz="2200" dirty="0" smtClean="0"/>
              <a:t> /</a:t>
            </a:r>
            <a:r>
              <a:rPr lang="en-US" sz="2200" dirty="0" err="1" smtClean="0"/>
              <a:t>Brouchard</a:t>
            </a:r>
            <a:endParaRPr lang="en-US" sz="2200" dirty="0" smtClean="0"/>
          </a:p>
          <a:p>
            <a:pPr lvl="1"/>
            <a:r>
              <a:rPr lang="el-GR" sz="2200" dirty="0" smtClean="0"/>
              <a:t>Οιδηματώδη δάκτυλα </a:t>
            </a:r>
            <a:r>
              <a:rPr lang="en-US" sz="2200" dirty="0" smtClean="0"/>
              <a:t>(puffy fingers)</a:t>
            </a:r>
            <a:endParaRPr lang="el-GR" sz="2200" dirty="0" smtClean="0"/>
          </a:p>
          <a:p>
            <a:pPr lvl="1"/>
            <a:r>
              <a:rPr lang="el-GR" sz="2200" dirty="0" err="1" smtClean="0"/>
              <a:t>Υμενίτιδα</a:t>
            </a:r>
            <a:r>
              <a:rPr lang="el-GR" sz="2200" dirty="0" smtClean="0"/>
              <a:t> ΜΚΦ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Σ.Μ. – </a:t>
            </a:r>
            <a:r>
              <a:rPr lang="el-GR" sz="3200" b="1" dirty="0" err="1" smtClean="0">
                <a:solidFill>
                  <a:srgbClr val="C00000"/>
                </a:solidFill>
              </a:rPr>
              <a:t>τριχοειδοσκόπηση</a:t>
            </a:r>
            <a:r>
              <a:rPr lang="el-GR" sz="3200" b="1" dirty="0" smtClean="0">
                <a:solidFill>
                  <a:srgbClr val="C00000"/>
                </a:solidFill>
              </a:rPr>
              <a:t/>
            </a:r>
            <a:br>
              <a:rPr lang="el-GR" sz="3200" b="1" dirty="0" smtClean="0">
                <a:solidFill>
                  <a:srgbClr val="C00000"/>
                </a:solidFill>
              </a:rPr>
            </a:b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New Folder\moutsaki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115616" y="1700808"/>
            <a:ext cx="2843808" cy="2132856"/>
          </a:xfrm>
          <a:prstGeom prst="rect">
            <a:avLst/>
          </a:prstGeom>
          <a:noFill/>
        </p:spPr>
      </p:pic>
      <p:pic>
        <p:nvPicPr>
          <p:cNvPr id="3075" name="Picture 3" descr="D:\New Folder\moutsaki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076056" y="1844824"/>
            <a:ext cx="2748813" cy="2061610"/>
          </a:xfrm>
          <a:prstGeom prst="rect">
            <a:avLst/>
          </a:prstGeom>
          <a:noFill/>
        </p:spPr>
      </p:pic>
      <p:pic>
        <p:nvPicPr>
          <p:cNvPr id="3076" name="Picture 4" descr="D:\New Folder\moutsaki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971600" y="4077072"/>
            <a:ext cx="3035829" cy="2276872"/>
          </a:xfrm>
          <a:prstGeom prst="rect">
            <a:avLst/>
          </a:prstGeom>
          <a:noFill/>
        </p:spPr>
      </p:pic>
      <p:pic>
        <p:nvPicPr>
          <p:cNvPr id="3077" name="Picture 5" descr="D:\New Folder\moutsaki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004048" y="407707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Σ.Μ.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l-GR" sz="2200" b="1" dirty="0" smtClean="0"/>
              <a:t>Ανοσολογικός έλεγχος</a:t>
            </a:r>
          </a:p>
          <a:p>
            <a:pPr lvl="1"/>
            <a:r>
              <a:rPr lang="el-GR" sz="2200" dirty="0" smtClean="0"/>
              <a:t>ΑΝΑ :1/320</a:t>
            </a:r>
          </a:p>
          <a:p>
            <a:pPr lvl="1"/>
            <a:r>
              <a:rPr lang="en-US" sz="2200" dirty="0" smtClean="0"/>
              <a:t>Anti- </a:t>
            </a:r>
            <a:r>
              <a:rPr lang="en-US" sz="2200" dirty="0" err="1" smtClean="0"/>
              <a:t>Scl</a:t>
            </a:r>
            <a:r>
              <a:rPr lang="en-US" sz="2200" dirty="0" smtClean="0"/>
              <a:t> (+)</a:t>
            </a:r>
          </a:p>
          <a:p>
            <a:endParaRPr lang="en-US" sz="2200" dirty="0" smtClean="0"/>
          </a:p>
          <a:p>
            <a:r>
              <a:rPr lang="en-US" sz="2200" b="1" dirty="0" smtClean="0"/>
              <a:t>HRCT </a:t>
            </a:r>
            <a:r>
              <a:rPr lang="el-GR" sz="2200" b="1" dirty="0" smtClean="0"/>
              <a:t>θώρακα</a:t>
            </a:r>
          </a:p>
          <a:p>
            <a:pPr lvl="1"/>
            <a:r>
              <a:rPr lang="el-GR" sz="2200" dirty="0" smtClean="0"/>
              <a:t>Ινώδεις παρεγχυματικές ταινίες </a:t>
            </a:r>
          </a:p>
          <a:p>
            <a:pPr lvl="1"/>
            <a:r>
              <a:rPr lang="el-GR" sz="2200" dirty="0" smtClean="0"/>
              <a:t>Μικρής έκτασης </a:t>
            </a:r>
            <a:r>
              <a:rPr lang="el-GR" sz="2200" dirty="0" err="1" smtClean="0"/>
              <a:t>βρογχιεκτατικές</a:t>
            </a:r>
            <a:r>
              <a:rPr lang="el-GR" sz="2200" dirty="0" smtClean="0"/>
              <a:t> αλλοιώσεις </a:t>
            </a:r>
          </a:p>
          <a:p>
            <a:pPr lvl="1"/>
            <a:endParaRPr lang="el-GR" sz="2200" dirty="0" smtClean="0"/>
          </a:p>
          <a:p>
            <a:endParaRPr lang="el-GR" sz="2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/>
              <a:t>Διάγνωση :</a:t>
            </a:r>
          </a:p>
          <a:p>
            <a:pPr lvl="1"/>
            <a:r>
              <a:rPr lang="el-GR" sz="2200" dirty="0" smtClean="0"/>
              <a:t>Συστηματικό σκληρόδερμα</a:t>
            </a:r>
          </a:p>
          <a:p>
            <a:endParaRPr lang="el-GR" sz="2200" dirty="0" smtClean="0"/>
          </a:p>
          <a:p>
            <a:pPr lvl="1">
              <a:buNone/>
            </a:pPr>
            <a:endParaRPr lang="el-GR" sz="2200" dirty="0" smtClean="0"/>
          </a:p>
          <a:p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Περίγραμμα ομιλίας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Ποιος ο ρόλος της </a:t>
            </a:r>
            <a:r>
              <a:rPr lang="el-GR" sz="2200" dirty="0" err="1" smtClean="0">
                <a:solidFill>
                  <a:schemeClr val="bg1">
                    <a:lumMod val="95000"/>
                  </a:schemeClr>
                </a:solidFill>
              </a:rPr>
              <a:t>τριχοειδοσκόπησης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 στη διερεύνηση ασθενών με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φαινόμενο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Raynaud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Βοηθάει στη πρώιμη διάγνωση του συστηματικού </a:t>
            </a:r>
            <a:r>
              <a:rPr lang="el-GR" sz="2200" dirty="0" err="1" smtClean="0">
                <a:solidFill>
                  <a:schemeClr val="bg1">
                    <a:lumMod val="95000"/>
                  </a:schemeClr>
                </a:solidFill>
              </a:rPr>
              <a:t>σκληροδέρματος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/>
              <a:t>Μπορεί να χρησιμοποιηθεί ως προγνωστικός δείκτης για εμφάνιση δακτυλικών ελκών ή/και οργανική προσβολή στο σκληρόδερμα;</a:t>
            </a:r>
            <a:endParaRPr lang="en-US" sz="22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Ποιος ο ρόλος της σε άλλα ρευματολογικά νοσήματα; </a:t>
            </a:r>
            <a:endParaRPr lang="el-GR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Προγνωστικός δείκτης για την εμφάνιση δακτυλικών ελκών </a:t>
            </a:r>
            <a:r>
              <a:rPr lang="en-US" sz="2800" b="1" dirty="0" smtClean="0">
                <a:solidFill>
                  <a:srgbClr val="C00000"/>
                </a:solidFill>
              </a:rPr>
              <a:t>CSURI (</a:t>
            </a:r>
            <a:r>
              <a:rPr lang="en-US" sz="2800" b="1" dirty="0" err="1" smtClean="0">
                <a:solidFill>
                  <a:srgbClr val="C00000"/>
                </a:solidFill>
              </a:rPr>
              <a:t>capillaroscopic</a:t>
            </a:r>
            <a:r>
              <a:rPr lang="en-US" sz="2800" b="1" dirty="0" smtClean="0">
                <a:solidFill>
                  <a:srgbClr val="C00000"/>
                </a:solidFill>
              </a:rPr>
              <a:t> skin ulcer risk index)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n-US" sz="2200" dirty="0" smtClean="0"/>
              <a:t>N</a:t>
            </a:r>
            <a:r>
              <a:rPr lang="el-GR" sz="2200" dirty="0" smtClean="0"/>
              <a:t>: αριθμός τριχοειδών </a:t>
            </a:r>
          </a:p>
          <a:p>
            <a:r>
              <a:rPr lang="el-GR" sz="2200" dirty="0" smtClean="0"/>
              <a:t>Μ: γιγάντια τριχοειδή (διάμετρος&gt;</a:t>
            </a:r>
            <a:r>
              <a:rPr lang="en-US" sz="2200" dirty="0" smtClean="0"/>
              <a:t>50 </a:t>
            </a:r>
            <a:r>
              <a:rPr lang="en-US" sz="2200" dirty="0" err="1" smtClean="0"/>
              <a:t>μm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D</a:t>
            </a:r>
            <a:r>
              <a:rPr lang="el-GR" sz="2200" dirty="0" smtClean="0"/>
              <a:t>: μέγιστη διάμετρο γιγάντιων τριχοειδών </a:t>
            </a:r>
          </a:p>
          <a:p>
            <a:endParaRPr lang="el-GR" sz="2200" dirty="0" smtClean="0"/>
          </a:p>
          <a:p>
            <a:r>
              <a:rPr lang="el-GR" sz="2200" dirty="0" smtClean="0"/>
              <a:t>Απαραίτητη η ύπαρξη τουλάχιστον 1 γιγάντιου τριχοειδούς</a:t>
            </a:r>
          </a:p>
          <a:p>
            <a:endParaRPr lang="el-GR" sz="2200" dirty="0" smtClean="0"/>
          </a:p>
          <a:p>
            <a:r>
              <a:rPr lang="en-US" sz="2200" dirty="0" smtClean="0"/>
              <a:t>Cut off</a:t>
            </a:r>
            <a:r>
              <a:rPr lang="el-GR" sz="2200" dirty="0" smtClean="0"/>
              <a:t> :2,94</a:t>
            </a:r>
            <a:endParaRPr lang="en-US" dirty="0" err="1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1224136" cy="75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845090" y="6165304"/>
            <a:ext cx="3975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solidFill>
                  <a:srgbClr val="C00000"/>
                </a:solidFill>
              </a:rPr>
              <a:t>Sebastiani</a:t>
            </a:r>
            <a:r>
              <a:rPr lang="en-US" sz="1400" b="1" i="1" dirty="0" smtClean="0">
                <a:solidFill>
                  <a:srgbClr val="C00000"/>
                </a:solidFill>
              </a:rPr>
              <a:t> et al</a:t>
            </a:r>
            <a:r>
              <a:rPr lang="el-GR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Arthritis &amp; Rheumatism</a:t>
            </a:r>
            <a:r>
              <a:rPr lang="el-GR" sz="1400" b="1" dirty="0" smtClean="0">
                <a:solidFill>
                  <a:srgbClr val="C00000"/>
                </a:solidFill>
              </a:rPr>
              <a:t> 2009</a:t>
            </a:r>
            <a:endParaRPr lang="el-GR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Προγνωστικός δείκτης για την εμφάνιση δακτυλικών ελκών </a:t>
            </a:r>
            <a:r>
              <a:rPr lang="en-US" sz="2800" b="1" dirty="0" smtClean="0">
                <a:solidFill>
                  <a:srgbClr val="C00000"/>
                </a:solidFill>
              </a:rPr>
              <a:t>CSURI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capillaroscopic</a:t>
            </a:r>
            <a:r>
              <a:rPr lang="en-US" sz="2800" b="1" dirty="0" smtClean="0">
                <a:solidFill>
                  <a:srgbClr val="C00000"/>
                </a:solidFill>
              </a:rPr>
              <a:t> skin ulcer risk index)</a:t>
            </a:r>
            <a:endParaRPr lang="el-GR" sz="2800" dirty="0"/>
          </a:p>
        </p:txBody>
      </p:sp>
      <p:sp>
        <p:nvSpPr>
          <p:cNvPr id="7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793425"/>
            <a:ext cx="7931224" cy="4493095"/>
          </a:xfrm>
        </p:spPr>
        <p:txBody>
          <a:bodyPr>
            <a:noAutofit/>
          </a:bodyPr>
          <a:lstStyle/>
          <a:p>
            <a:r>
              <a:rPr lang="el-GR" sz="2200" dirty="0" smtClean="0"/>
              <a:t>Πολυκεντρική μελέτη επικύρωσης (</a:t>
            </a:r>
            <a:r>
              <a:rPr lang="en-US" sz="2200" dirty="0" smtClean="0"/>
              <a:t>validation) </a:t>
            </a:r>
            <a:r>
              <a:rPr lang="el-GR" sz="2200" dirty="0" smtClean="0"/>
              <a:t>της προγνωστικής αξίας του </a:t>
            </a:r>
            <a:r>
              <a:rPr lang="en-US" sz="2200" dirty="0" smtClean="0"/>
              <a:t>CSURI</a:t>
            </a:r>
          </a:p>
          <a:p>
            <a:endParaRPr lang="en-US" sz="2200" dirty="0" smtClean="0"/>
          </a:p>
          <a:p>
            <a:r>
              <a:rPr lang="el-GR" sz="2200" dirty="0" smtClean="0"/>
              <a:t>Ευαισθησία  81,4 %</a:t>
            </a:r>
          </a:p>
          <a:p>
            <a:r>
              <a:rPr lang="el-GR" sz="2200" dirty="0" smtClean="0"/>
              <a:t>Ειδικότητα 93%</a:t>
            </a:r>
          </a:p>
          <a:p>
            <a:endParaRPr lang="el-GR" sz="2200" dirty="0" smtClean="0"/>
          </a:p>
          <a:p>
            <a:r>
              <a:rPr lang="en-US" sz="2200" dirty="0" smtClean="0"/>
              <a:t>PPV 62,3%</a:t>
            </a:r>
          </a:p>
          <a:p>
            <a:pPr lvl="1"/>
            <a:r>
              <a:rPr lang="el-GR" sz="2200" dirty="0" smtClean="0"/>
              <a:t>Ιστορικό δακτυλικών ελκών : 81,1 %</a:t>
            </a:r>
            <a:endParaRPr lang="en-US" sz="2200" dirty="0" smtClean="0"/>
          </a:p>
          <a:p>
            <a:r>
              <a:rPr lang="en-US" sz="2200" dirty="0" smtClean="0"/>
              <a:t>NPV 92,7%</a:t>
            </a:r>
            <a:endParaRPr lang="el-GR" sz="2200" dirty="0" smtClean="0"/>
          </a:p>
          <a:p>
            <a:pPr lvl="8"/>
            <a:r>
              <a:rPr lang="en-US" sz="1400" b="1" i="1" dirty="0" smtClean="0">
                <a:solidFill>
                  <a:srgbClr val="C00000"/>
                </a:solidFill>
              </a:rPr>
              <a:t>M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Sebastiani</a:t>
            </a:r>
            <a:r>
              <a:rPr lang="el-GR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</a:rPr>
              <a:t>ARD 2012</a:t>
            </a:r>
            <a:endParaRPr lang="el-GR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Προγνωστικός δείκτης για δακτυλικές τροφικές αλλοιώσεις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427984" y="1711349"/>
            <a:ext cx="44958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/>
              <a:t>Μέση τιμή μείωσης τριχοειδών σε 8 δάκτυλα :1,67</a:t>
            </a:r>
            <a:endParaRPr lang="en-US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/>
              <a:t>Ευαισθησία: 70%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/>
              <a:t>Ειδικότητα 70%</a:t>
            </a:r>
            <a:endParaRPr lang="en-US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 smtClean="0"/>
              <a:t>PLR 2,46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dirty="0" smtClean="0"/>
              <a:t>NLR 0,39</a:t>
            </a:r>
            <a:endParaRPr lang="el-GR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" y="1639094"/>
            <a:ext cx="40100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5796136" y="6165304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Smith et al, ARD 2011</a:t>
            </a:r>
            <a:endParaRPr lang="el-GR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Συσχέτιση της εικόνας στην </a:t>
            </a:r>
            <a:r>
              <a:rPr lang="el-GR" sz="2800" b="1" dirty="0" err="1" smtClean="0">
                <a:solidFill>
                  <a:srgbClr val="C00000"/>
                </a:solidFill>
              </a:rPr>
              <a:t>τριχοειδοσκόπηση</a:t>
            </a:r>
            <a:r>
              <a:rPr lang="el-GR" sz="2800" b="1" dirty="0" smtClean="0">
                <a:solidFill>
                  <a:srgbClr val="C00000"/>
                </a:solidFill>
              </a:rPr>
              <a:t> με την πνευμονική προσβολή σε ασθενείς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με </a:t>
            </a:r>
            <a:r>
              <a:rPr lang="en-US" sz="2800" b="1" dirty="0" err="1" smtClean="0">
                <a:solidFill>
                  <a:srgbClr val="C00000"/>
                </a:solidFill>
              </a:rPr>
              <a:t>SSc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2"/>
          </p:nvPr>
        </p:nvSpPr>
        <p:spPr>
          <a:xfrm>
            <a:off x="395536" y="1600200"/>
            <a:ext cx="7427168" cy="218598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OR</a:t>
            </a:r>
            <a:r>
              <a:rPr lang="en-US" sz="2000" dirty="0" smtClean="0"/>
              <a:t> for future severe </a:t>
            </a:r>
            <a:r>
              <a:rPr lang="en-US" sz="2000" b="1" dirty="0" smtClean="0"/>
              <a:t>peripheral vascular disease </a:t>
            </a:r>
            <a:r>
              <a:rPr lang="en-US" sz="2000" dirty="0" err="1" smtClean="0"/>
              <a:t>SSc</a:t>
            </a:r>
            <a:r>
              <a:rPr lang="en-US" sz="2000" dirty="0" smtClean="0"/>
              <a:t> pattern </a:t>
            </a:r>
            <a:r>
              <a:rPr lang="en-US" sz="2000" dirty="0" err="1" smtClean="0"/>
              <a:t>vs</a:t>
            </a:r>
            <a:r>
              <a:rPr lang="en-US" sz="2000" dirty="0" smtClean="0"/>
              <a:t> normal</a:t>
            </a:r>
          </a:p>
          <a:p>
            <a:pPr lvl="1"/>
            <a:r>
              <a:rPr lang="en-US" sz="2000" dirty="0" smtClean="0"/>
              <a:t>2.52 for the early, </a:t>
            </a:r>
          </a:p>
          <a:p>
            <a:pPr lvl="1"/>
            <a:r>
              <a:rPr lang="en-US" sz="2000" dirty="0" smtClean="0"/>
              <a:t>6.37 for the active </a:t>
            </a:r>
          </a:p>
          <a:p>
            <a:pPr lvl="1"/>
            <a:r>
              <a:rPr lang="en-US" sz="2000" b="1" dirty="0" smtClean="0"/>
              <a:t>16.07 for the late 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3"/>
          </p:nvPr>
        </p:nvSpPr>
        <p:spPr>
          <a:xfrm>
            <a:off x="176210" y="3938588"/>
            <a:ext cx="4038600" cy="218757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OR </a:t>
            </a:r>
            <a:r>
              <a:rPr lang="en-US" sz="1800" dirty="0" smtClean="0"/>
              <a:t>for future severe </a:t>
            </a:r>
            <a:r>
              <a:rPr lang="en-US" sz="1800" b="1" dirty="0" smtClean="0"/>
              <a:t>lung disease</a:t>
            </a:r>
            <a:r>
              <a:rPr lang="en-US" sz="1800" dirty="0" smtClean="0"/>
              <a:t> </a:t>
            </a:r>
            <a:r>
              <a:rPr lang="en-US" sz="1800" dirty="0" err="1" smtClean="0"/>
              <a:t>SSc</a:t>
            </a:r>
            <a:r>
              <a:rPr lang="en-US" sz="1800" dirty="0" smtClean="0"/>
              <a:t> pattern </a:t>
            </a:r>
            <a:r>
              <a:rPr lang="en-US" sz="1800" dirty="0" err="1" smtClean="0"/>
              <a:t>vs</a:t>
            </a:r>
            <a:r>
              <a:rPr lang="en-US" sz="1800" dirty="0" smtClean="0"/>
              <a:t> normal </a:t>
            </a:r>
          </a:p>
          <a:p>
            <a:pPr lvl="1"/>
            <a:r>
              <a:rPr lang="en-US" sz="1800" dirty="0" smtClean="0"/>
              <a:t>2.33 for the early</a:t>
            </a:r>
          </a:p>
          <a:p>
            <a:pPr lvl="1"/>
            <a:r>
              <a:rPr lang="en-US" sz="1800" b="1" dirty="0" smtClean="0"/>
              <a:t>5.44 for the active </a:t>
            </a:r>
          </a:p>
          <a:p>
            <a:pPr lvl="1"/>
            <a:r>
              <a:rPr lang="en-US" sz="1800" dirty="0" smtClean="0"/>
              <a:t>2.68 for the late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43372" y="4214818"/>
            <a:ext cx="4823069" cy="140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2071670" y="614364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Smith et al Do worsening scleroderma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capillaroscopic</a:t>
            </a:r>
            <a:r>
              <a:rPr lang="en-US" sz="1400" b="1" i="1" dirty="0" smtClean="0">
                <a:solidFill>
                  <a:srgbClr val="C00000"/>
                </a:solidFill>
              </a:rPr>
              <a:t> patterns predict </a:t>
            </a:r>
            <a:br>
              <a:rPr lang="en-US" sz="1400" b="1" i="1" dirty="0" smtClean="0">
                <a:solidFill>
                  <a:srgbClr val="C00000"/>
                </a:solidFill>
              </a:rPr>
            </a:br>
            <a:r>
              <a:rPr lang="en-US" sz="1400" b="1" i="1" dirty="0" smtClean="0">
                <a:solidFill>
                  <a:srgbClr val="C00000"/>
                </a:solidFill>
              </a:rPr>
              <a:t>future severe organ involvement? a pilot study Ann Rheum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Dis</a:t>
            </a:r>
            <a:r>
              <a:rPr lang="en-US" sz="1400" b="1" i="1" dirty="0" smtClean="0">
                <a:solidFill>
                  <a:srgbClr val="C00000"/>
                </a:solidFill>
              </a:rPr>
              <a:t> 2012</a:t>
            </a:r>
            <a:endParaRPr lang="el-GR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Ο αριθμός των τριχοειδών </a:t>
            </a:r>
            <a:r>
              <a:rPr lang="el-GR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capillary </a:t>
            </a:r>
            <a:r>
              <a:rPr lang="en-US" sz="2800" b="1" dirty="0" smtClean="0">
                <a:solidFill>
                  <a:srgbClr val="C00000"/>
                </a:solidFill>
              </a:rPr>
              <a:t>Density) : </a:t>
            </a:r>
            <a:r>
              <a:rPr lang="el-GR" sz="2800" b="1" dirty="0" smtClean="0">
                <a:solidFill>
                  <a:srgbClr val="C00000"/>
                </a:solidFill>
              </a:rPr>
              <a:t>ο πιο σημαντικός προγνωστικός δείκτης για οργανική προσβολή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28596" y="2215405"/>
            <a:ext cx="8229600" cy="4525963"/>
          </a:xfrm>
        </p:spPr>
        <p:txBody>
          <a:bodyPr>
            <a:normAutofit/>
          </a:bodyPr>
          <a:lstStyle/>
          <a:p>
            <a:r>
              <a:rPr lang="el-GR" sz="2200" dirty="0" smtClean="0">
                <a:latin typeface="+mj-lt"/>
              </a:rPr>
              <a:t>Ασθενείς με λιγότερα τριχοειδή (</a:t>
            </a:r>
            <a:r>
              <a:rPr lang="en-US" sz="2200" dirty="0" smtClean="0">
                <a:latin typeface="+mj-lt"/>
              </a:rPr>
              <a:t>density loss</a:t>
            </a:r>
            <a:r>
              <a:rPr lang="el-GR" sz="2200" dirty="0" smtClean="0">
                <a:latin typeface="+mj-lt"/>
              </a:rPr>
              <a:t>) σε σχέση με τους ασθενείς με φυσιολογικό αριθμό τριχοειδών</a:t>
            </a:r>
            <a:endParaRPr lang="en-US" sz="2200" dirty="0" smtClean="0">
              <a:latin typeface="+mj-lt"/>
            </a:endParaRPr>
          </a:p>
          <a:p>
            <a:endParaRPr lang="el-GR" sz="2200" dirty="0" smtClean="0">
              <a:latin typeface="+mj-lt"/>
            </a:endParaRPr>
          </a:p>
          <a:p>
            <a:pPr lvl="1"/>
            <a:r>
              <a:rPr lang="el-GR" sz="2200" dirty="0" smtClean="0">
                <a:latin typeface="+mj-lt"/>
              </a:rPr>
              <a:t>Μειωμένη </a:t>
            </a:r>
            <a:r>
              <a:rPr lang="en-US" sz="2200" dirty="0" smtClean="0">
                <a:latin typeface="+mj-lt"/>
              </a:rPr>
              <a:t>FVC %</a:t>
            </a:r>
            <a:r>
              <a:rPr lang="en-US" sz="2200" baseline="30000" dirty="0" smtClean="0">
                <a:latin typeface="+mj-lt"/>
              </a:rPr>
              <a:t> 1</a:t>
            </a:r>
            <a:endParaRPr lang="en-US" sz="2200" dirty="0" smtClean="0">
              <a:latin typeface="+mj-lt"/>
            </a:endParaRPr>
          </a:p>
          <a:p>
            <a:pPr lvl="1"/>
            <a:r>
              <a:rPr lang="el-GR" sz="2200" dirty="0" smtClean="0">
                <a:latin typeface="+mj-lt"/>
              </a:rPr>
              <a:t>Μειωμένη </a:t>
            </a:r>
            <a:r>
              <a:rPr lang="en-US" sz="2200" dirty="0" smtClean="0">
                <a:latin typeface="+mj-lt"/>
              </a:rPr>
              <a:t>DLCO % </a:t>
            </a:r>
            <a:r>
              <a:rPr lang="en-US" sz="2200" baseline="30000" dirty="0" smtClean="0">
                <a:latin typeface="+mj-lt"/>
              </a:rPr>
              <a:t>1,2</a:t>
            </a:r>
            <a:endParaRPr lang="en-US" sz="2200" dirty="0" smtClean="0">
              <a:latin typeface="+mj-lt"/>
            </a:endParaRPr>
          </a:p>
          <a:p>
            <a:pPr lvl="1"/>
            <a:r>
              <a:rPr lang="en-US" sz="2200" dirty="0" err="1" smtClean="0">
                <a:latin typeface="+mj-lt"/>
              </a:rPr>
              <a:t>mRSS</a:t>
            </a:r>
            <a:r>
              <a:rPr lang="en-US" sz="2200" dirty="0" smtClean="0">
                <a:latin typeface="+mj-lt"/>
              </a:rPr>
              <a:t>&gt;14 </a:t>
            </a:r>
            <a:r>
              <a:rPr lang="en-US" sz="2200" baseline="30000" dirty="0" smtClean="0">
                <a:latin typeface="+mj-lt"/>
              </a:rPr>
              <a:t>2</a:t>
            </a:r>
            <a:endParaRPr lang="en-US" sz="2200" dirty="0" smtClean="0">
              <a:latin typeface="+mj-lt"/>
            </a:endParaRPr>
          </a:p>
          <a:p>
            <a:pPr lvl="1"/>
            <a:endParaRPr lang="el-GR" sz="2200" dirty="0" smtClean="0">
              <a:latin typeface="+mj-lt"/>
            </a:endParaRPr>
          </a:p>
          <a:p>
            <a:endParaRPr lang="en-US" dirty="0" smtClean="0"/>
          </a:p>
          <a:p>
            <a:endParaRPr lang="el-GR" dirty="0" smtClean="0"/>
          </a:p>
          <a:p>
            <a:pPr lvl="6"/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28596" y="5762170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C00000"/>
                </a:solidFill>
              </a:rPr>
              <a:t>1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Castellví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Ι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et al 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.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Association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between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nailfold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capillaroscopy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findings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and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pulmonary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function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tests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in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patients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with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systemic</a:t>
            </a:r>
            <a:r>
              <a:rPr lang="el-GR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l-GR" sz="1400" b="1" i="1" dirty="0" err="1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sclerosis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l-GR" sz="1400" b="1" i="1" dirty="0" smtClean="0">
                <a:solidFill>
                  <a:srgbClr val="C00000"/>
                </a:solidFill>
                <a:latin typeface="Arial Unicode MS" pitchFamily="34" charset="-128"/>
                <a:cs typeface="Arial" pitchFamily="34" charset="0"/>
              </a:rPr>
              <a:t>J </a:t>
            </a:r>
            <a:r>
              <a:rPr lang="el-GR" sz="1400" b="1" i="1" dirty="0" err="1" smtClean="0">
                <a:solidFill>
                  <a:srgbClr val="C00000"/>
                </a:solidFill>
                <a:latin typeface="Arial Unicode MS" pitchFamily="34" charset="-128"/>
                <a:cs typeface="Arial" pitchFamily="34" charset="0"/>
              </a:rPr>
              <a:t>Rheumatol</a:t>
            </a:r>
            <a:r>
              <a:rPr lang="el-GR" sz="1400" b="1" i="1" dirty="0" smtClean="0">
                <a:solidFill>
                  <a:srgbClr val="C00000"/>
                </a:solidFill>
                <a:latin typeface="Arial Unicode MS" pitchFamily="34" charset="-128"/>
                <a:cs typeface="Arial" pitchFamily="34" charset="0"/>
              </a:rPr>
              <a:t>. 2015 </a:t>
            </a:r>
            <a:r>
              <a:rPr lang="en-US" sz="1400" b="1" i="1" dirty="0" smtClean="0">
                <a:solidFill>
                  <a:srgbClr val="C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endParaRPr lang="en-US" sz="1400" b="1" i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lain" startAt="2"/>
            </a:pPr>
            <a:r>
              <a:rPr lang="en-US" sz="1400" b="1" i="1" dirty="0" err="1" smtClean="0">
                <a:solidFill>
                  <a:srgbClr val="C00000"/>
                </a:solidFill>
              </a:rPr>
              <a:t>Santis</a:t>
            </a:r>
            <a:r>
              <a:rPr lang="en-US" sz="1400" b="1" i="1" dirty="0" smtClean="0">
                <a:solidFill>
                  <a:srgbClr val="C00000"/>
                </a:solidFill>
              </a:rPr>
              <a:t> et al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Autoimmun</a:t>
            </a:r>
            <a:r>
              <a:rPr lang="en-US" sz="1400" b="1" i="1" dirty="0" smtClean="0">
                <a:solidFill>
                  <a:srgbClr val="C00000"/>
                </a:solidFill>
              </a:rPr>
              <a:t> Highlights</a:t>
            </a:r>
            <a:r>
              <a:rPr lang="el-GR" sz="1400" b="1" i="1" dirty="0" smtClean="0">
                <a:solidFill>
                  <a:srgbClr val="C00000"/>
                </a:solidFill>
              </a:rPr>
              <a:t>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Περίγραμμα ομιλίας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Ποιος ο ρόλος της </a:t>
            </a:r>
            <a:r>
              <a:rPr lang="el-GR" sz="2200" dirty="0" err="1" smtClean="0">
                <a:solidFill>
                  <a:schemeClr val="bg1">
                    <a:lumMod val="95000"/>
                  </a:schemeClr>
                </a:solidFill>
              </a:rPr>
              <a:t>τριχοειδοσκόπησης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 στη διερεύνηση ασθενών με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φαινόμενο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</a:rPr>
              <a:t>Raynaud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Βοηθάει στη πρώιμη διάγνωση του συστηματικού </a:t>
            </a:r>
            <a:r>
              <a:rPr lang="el-GR" sz="2200" dirty="0" err="1" smtClean="0">
                <a:solidFill>
                  <a:schemeClr val="bg1">
                    <a:lumMod val="95000"/>
                  </a:schemeClr>
                </a:solidFill>
              </a:rPr>
              <a:t>σκληροδέρματος</a:t>
            </a:r>
            <a:r>
              <a:rPr lang="el-GR" sz="22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bg1"/>
                </a:solidFill>
              </a:rPr>
              <a:t>Μπορεί να χρησιμοποιηθεί ως προγνωστικός δείκτης για οργανική προσβολή στο σκληρόδερμα;</a:t>
            </a:r>
            <a:endParaRPr lang="en-US" sz="2200" dirty="0" smtClean="0">
              <a:solidFill>
                <a:schemeClr val="bg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200" dirty="0" smtClean="0"/>
              <a:t>Ποιος ο ρόλος της σε άλλα ρευματολογικά νοσήματα; 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Τριχοειδοσκόπηση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endParaRPr lang="el-GR" dirty="0"/>
          </a:p>
        </p:txBody>
      </p:sp>
      <p:pic>
        <p:nvPicPr>
          <p:cNvPr id="4" name="5 - Θέση περιεχομένου" descr="digital-video-capillaroscope-with-led-lighting-46078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4038600" cy="2633870"/>
          </a:xfrm>
        </p:spPr>
      </p:pic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853880" y="1783357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/>
              <a:t>Θερμοκρασία δωματίου (20-22 </a:t>
            </a:r>
            <a:r>
              <a:rPr lang="el-GR" sz="2200" baseline="30000" dirty="0" smtClean="0"/>
              <a:t>0</a:t>
            </a:r>
            <a:r>
              <a:rPr lang="el-GR" sz="2200" dirty="0" smtClean="0"/>
              <a:t> </a:t>
            </a:r>
            <a:r>
              <a:rPr lang="en-US" sz="2200" dirty="0" smtClean="0"/>
              <a:t>C) </a:t>
            </a:r>
            <a:r>
              <a:rPr lang="el-GR" sz="2200" dirty="0" smtClean="0"/>
              <a:t>για 15 λεπτά πριν την εξέταση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Καθαρά χέρια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Αποφυγή </a:t>
            </a:r>
            <a:r>
              <a:rPr lang="el-GR" sz="2200" dirty="0" err="1" smtClean="0"/>
              <a:t>καπνισματος</a:t>
            </a:r>
            <a:r>
              <a:rPr lang="el-GR" sz="2200" dirty="0" smtClean="0"/>
              <a:t>/ καφέ 30 λεπτά πριν</a:t>
            </a:r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4 δάκτυλα (εκτός τον αντίχειρα)</a:t>
            </a:r>
            <a:r>
              <a:rPr lang="en-US" sz="2200" dirty="0" smtClean="0"/>
              <a:t>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-490" b="57143"/>
          <a:stretch>
            <a:fillRect/>
          </a:stretch>
        </p:blipFill>
        <p:spPr bwMode="auto">
          <a:xfrm>
            <a:off x="251521" y="404664"/>
            <a:ext cx="59046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830782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4493381" y="6300028"/>
            <a:ext cx="3844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Enders FB, et al. Ann Rheum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Dis</a:t>
            </a:r>
            <a:r>
              <a:rPr lang="en-US" sz="1600" b="1" i="1" dirty="0" smtClean="0">
                <a:solidFill>
                  <a:srgbClr val="C00000"/>
                </a:solidFill>
              </a:rPr>
              <a:t> 2016;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395536" y="4725144"/>
            <a:ext cx="1800200" cy="2160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-490" b="57143"/>
          <a:stretch>
            <a:fillRect/>
          </a:stretch>
        </p:blipFill>
        <p:spPr bwMode="auto">
          <a:xfrm>
            <a:off x="251521" y="404664"/>
            <a:ext cx="738081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4493381" y="6300028"/>
            <a:ext cx="3831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Enders FB, et al. Ann Rheum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Dis</a:t>
            </a:r>
            <a:r>
              <a:rPr lang="en-US" sz="1600" b="1" i="1" dirty="0" smtClean="0">
                <a:solidFill>
                  <a:srgbClr val="C00000"/>
                </a:solidFill>
              </a:rPr>
              <a:t> 2016;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3140969"/>
            <a:ext cx="7486650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0"/>
            <a:ext cx="6624736" cy="19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2767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0"/>
            <a:ext cx="4133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726160" y="6156012"/>
            <a:ext cx="509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P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Dolezalova</a:t>
            </a:r>
            <a:r>
              <a:rPr lang="en-US" sz="1600" b="1" i="1" dirty="0" smtClean="0">
                <a:solidFill>
                  <a:srgbClr val="C00000"/>
                </a:solidFill>
              </a:rPr>
              <a:t>, et al  Ann Rheum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Dis</a:t>
            </a:r>
            <a:r>
              <a:rPr lang="en-US" sz="1600" b="1" i="1" dirty="0" smtClean="0">
                <a:solidFill>
                  <a:srgbClr val="C00000"/>
                </a:solidFill>
              </a:rPr>
              <a:t> 2003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7164288" y="3212976"/>
            <a:ext cx="504056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Τριχοειδοσκόπηση</a:t>
            </a:r>
            <a:r>
              <a:rPr lang="el-GR" sz="3200" b="1" dirty="0" smtClean="0">
                <a:solidFill>
                  <a:srgbClr val="C00000"/>
                </a:solidFill>
              </a:rPr>
              <a:t> σε </a:t>
            </a:r>
            <a:r>
              <a:rPr lang="el-GR" sz="3200" b="1" dirty="0" err="1" smtClean="0">
                <a:solidFill>
                  <a:srgbClr val="C00000"/>
                </a:solidFill>
              </a:rPr>
              <a:t>Δερματομυοσίτιδα</a:t>
            </a:r>
            <a:r>
              <a:rPr lang="el-GR" sz="3200" b="1" dirty="0" smtClean="0">
                <a:solidFill>
                  <a:srgbClr val="C00000"/>
                </a:solidFill>
              </a:rPr>
              <a:t>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/>
              <a:t>Απώλεια τριχοειδών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Μεγάλα και γιγάντια τριχοειδή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Διαταραχή της αρχιτεκτονικής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err="1" smtClean="0"/>
              <a:t>SSc</a:t>
            </a:r>
            <a:r>
              <a:rPr lang="en-US" sz="2200" dirty="0" smtClean="0"/>
              <a:t> pattern </a:t>
            </a:r>
            <a:endParaRPr lang="el-GR" sz="2200" dirty="0"/>
          </a:p>
        </p:txBody>
      </p:sp>
      <p:sp>
        <p:nvSpPr>
          <p:cNvPr id="5" name="4 - Ορθογώνιο"/>
          <p:cNvSpPr/>
          <p:nvPr/>
        </p:nvSpPr>
        <p:spPr>
          <a:xfrm>
            <a:off x="4848357" y="6300028"/>
            <a:ext cx="3579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 smtClean="0">
                <a:solidFill>
                  <a:srgbClr val="C00000"/>
                </a:solidFill>
              </a:rPr>
              <a:t>Manfredi A et al ,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Clin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Rheumatol</a:t>
            </a:r>
            <a:r>
              <a:rPr lang="en-US" sz="1400" b="1" i="1" dirty="0" smtClean="0">
                <a:solidFill>
                  <a:srgbClr val="C00000"/>
                </a:solidFill>
              </a:rPr>
              <a:t> (2015)</a:t>
            </a:r>
            <a:endParaRPr lang="el-GR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Συμπεράσματα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600" dirty="0" smtClean="0"/>
              <a:t>Η </a:t>
            </a:r>
            <a:r>
              <a:rPr lang="el-GR" sz="2600" dirty="0" err="1" smtClean="0"/>
              <a:t>τριχοειδοσκόπηση</a:t>
            </a:r>
            <a:r>
              <a:rPr lang="el-GR" sz="2600" dirty="0" smtClean="0"/>
              <a:t> στην κλινική πράξη: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6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600" dirty="0" smtClean="0"/>
              <a:t>Διαφορική διάγνωση μεταξύ Πρωτοπαθούς / </a:t>
            </a:r>
            <a:r>
              <a:rPr lang="el-GR" sz="2600" dirty="0" err="1" smtClean="0"/>
              <a:t>Δευτεροπαθους</a:t>
            </a:r>
            <a:r>
              <a:rPr lang="el-GR" sz="2600" dirty="0" smtClean="0"/>
              <a:t> </a:t>
            </a:r>
            <a:r>
              <a:rPr lang="en-US" sz="2600" dirty="0" err="1" smtClean="0"/>
              <a:t>Raynaud</a:t>
            </a:r>
            <a:r>
              <a:rPr lang="en-US" sz="2600" dirty="0" smtClean="0"/>
              <a:t>.</a:t>
            </a:r>
            <a:endParaRPr lang="el-GR" sz="26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l-GR" sz="26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600" dirty="0" smtClean="0"/>
              <a:t>Πρώιμη διάγνωση του συστηματικού </a:t>
            </a:r>
            <a:r>
              <a:rPr lang="el-GR" sz="2600" dirty="0" err="1" smtClean="0"/>
              <a:t>σκληροδέρματος</a:t>
            </a:r>
            <a:endParaRPr lang="el-GR" sz="26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l-GR" sz="26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600" dirty="0" smtClean="0"/>
              <a:t>Προγνωστικό εργαλείο για την εμφάνιση δακτυλικών ελκών σε ασθενείς με συστηματικό σκληρόδερμα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l-GR" sz="26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600" dirty="0" smtClean="0"/>
              <a:t>Προγνωστικό εργαλείο για οργανική συμμετοχή/ σοβαρότητα νόσου στο συστηματικό σκληρόδερμα ;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endParaRPr lang="el-GR" sz="26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600" dirty="0" smtClean="0"/>
              <a:t>Διάγνωση και παρακολούθηση της νεανικής </a:t>
            </a:r>
            <a:r>
              <a:rPr lang="el-GR" sz="2600" dirty="0" err="1" smtClean="0"/>
              <a:t>δερματομυοσίτιδας</a:t>
            </a:r>
            <a:endParaRPr lang="el-GR" sz="2600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co-convin.gr/uploads/images/portfolio/Cretancypriot2016.jpg"/>
          <p:cNvPicPr>
            <a:picLocks noChangeAspect="1" noChangeArrowheads="1"/>
          </p:cNvPicPr>
          <p:nvPr/>
        </p:nvPicPr>
        <p:blipFill>
          <a:blip r:embed="rId3" cstate="print"/>
          <a:srcRect b="22420"/>
          <a:stretch>
            <a:fillRect/>
          </a:stretch>
        </p:blipFill>
        <p:spPr bwMode="auto">
          <a:xfrm>
            <a:off x="755576" y="148252"/>
            <a:ext cx="7560840" cy="6665124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572000" y="2996952"/>
            <a:ext cx="41044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Century Gothic" pitchFamily="34" charset="0"/>
              </a:rPr>
              <a:t>Ευχαριστώ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Τριχοειδοσκόπηση</a:t>
            </a:r>
            <a:r>
              <a:rPr lang="el-GR" sz="3200" b="1" dirty="0" smtClean="0">
                <a:solidFill>
                  <a:srgbClr val="C00000"/>
                </a:solidFill>
              </a:rPr>
              <a:t>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200" dirty="0" smtClean="0"/>
              <a:t>Αριθμός τριχοειδών </a:t>
            </a:r>
            <a:r>
              <a:rPr lang="el-GR" sz="2200" dirty="0" err="1" smtClean="0"/>
              <a:t>ανα</a:t>
            </a:r>
            <a:r>
              <a:rPr lang="el-GR" sz="2200" dirty="0" smtClean="0"/>
              <a:t> 1 </a:t>
            </a:r>
            <a:r>
              <a:rPr lang="en-US" sz="2200" dirty="0" smtClean="0"/>
              <a:t>mm </a:t>
            </a:r>
            <a:r>
              <a:rPr lang="el-GR" sz="2200" dirty="0" smtClean="0"/>
              <a:t>(</a:t>
            </a:r>
            <a:r>
              <a:rPr lang="en-US" sz="2200" dirty="0" smtClean="0"/>
              <a:t>capillary density)</a:t>
            </a:r>
            <a:endParaRPr lang="el-GR" sz="2200" dirty="0" smtClean="0"/>
          </a:p>
          <a:p>
            <a:pPr>
              <a:buFont typeface="Wingdings" pitchFamily="2" charset="2"/>
              <a:buChar char="ü"/>
            </a:pPr>
            <a:endParaRPr lang="en-US" sz="2200" dirty="0" smtClean="0"/>
          </a:p>
          <a:p>
            <a:pPr>
              <a:buFont typeface="Wingdings" pitchFamily="2" charset="2"/>
              <a:buChar char="ü"/>
            </a:pPr>
            <a:r>
              <a:rPr lang="el-GR" sz="2200" dirty="0" smtClean="0"/>
              <a:t>Μέγεθος τριχοειδών</a:t>
            </a:r>
          </a:p>
          <a:p>
            <a:pPr>
              <a:buFont typeface="Wingdings" pitchFamily="2" charset="2"/>
              <a:buChar char="ü"/>
            </a:pPr>
            <a:endParaRPr lang="el-GR" sz="2200" dirty="0" smtClean="0"/>
          </a:p>
          <a:p>
            <a:pPr>
              <a:buFont typeface="Wingdings" pitchFamily="2" charset="2"/>
              <a:buChar char="ü"/>
            </a:pPr>
            <a:r>
              <a:rPr lang="el-GR" sz="2200" dirty="0" smtClean="0"/>
              <a:t>Αρχιτεκτονική </a:t>
            </a:r>
          </a:p>
          <a:p>
            <a:pPr>
              <a:buFont typeface="Wingdings" pitchFamily="2" charset="2"/>
              <a:buChar char="ü"/>
            </a:pPr>
            <a:endParaRPr lang="el-GR" sz="2200" dirty="0" smtClean="0"/>
          </a:p>
          <a:p>
            <a:pPr>
              <a:buFont typeface="Wingdings" pitchFamily="2" charset="2"/>
              <a:buChar char="ü"/>
            </a:pPr>
            <a:r>
              <a:rPr lang="el-GR" sz="2200" dirty="0" smtClean="0"/>
              <a:t>Σχήμα τριχοειδών</a:t>
            </a:r>
          </a:p>
          <a:p>
            <a:endParaRPr lang="el-GR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3321" r="7699"/>
          <a:stretch>
            <a:fillRect/>
          </a:stretch>
        </p:blipFill>
        <p:spPr bwMode="auto">
          <a:xfrm>
            <a:off x="6444208" y="2132856"/>
            <a:ext cx="191730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76872"/>
            <a:ext cx="76590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Century Gothic" pitchFamily="34" charset="0"/>
              </a:rPr>
              <a:t>Υγιές άτομο</a:t>
            </a:r>
            <a:r>
              <a:rPr lang="el-GR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l-GR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endParaRPr lang="el-GR" sz="360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925888" y="1556792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>
                <a:latin typeface="Century Gothic" pitchFamily="34" charset="0"/>
              </a:rPr>
              <a:t>Κανονική αρχιτεκτονική</a:t>
            </a:r>
          </a:p>
          <a:p>
            <a:pPr>
              <a:buFont typeface="Wingdings" pitchFamily="2" charset="2"/>
              <a:buChar char="ü"/>
            </a:pPr>
            <a:r>
              <a:rPr lang="el-GR" sz="2200" dirty="0" smtClean="0">
                <a:latin typeface="Century Gothic" pitchFamily="34" charset="0"/>
              </a:rPr>
              <a:t>ομοιόμορφο σχήμα, κατανομή και διάμετρο</a:t>
            </a:r>
          </a:p>
          <a:p>
            <a:pPr>
              <a:buFont typeface="Wingdings" pitchFamily="2" charset="2"/>
              <a:buChar char="ü"/>
            </a:pPr>
            <a:endParaRPr lang="el-GR" sz="2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200" dirty="0" smtClean="0">
                <a:latin typeface="Century Gothic" pitchFamily="34" charset="0"/>
              </a:rPr>
              <a:t>Τα περισσότερα τριχοειδή σχήμα U</a:t>
            </a:r>
          </a:p>
          <a:p>
            <a:pPr>
              <a:buNone/>
            </a:pPr>
            <a:endParaRPr lang="el-GR" sz="2200" dirty="0"/>
          </a:p>
        </p:txBody>
      </p:sp>
      <p:pic>
        <p:nvPicPr>
          <p:cNvPr id="10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204864"/>
            <a:ext cx="3991868" cy="31683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M.B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>
                <a:latin typeface="Arial"/>
                <a:cs typeface="Arial"/>
              </a:rPr>
              <a:t>♀</a:t>
            </a:r>
            <a:r>
              <a:rPr lang="el-GR" sz="2200" dirty="0" smtClean="0"/>
              <a:t>36 ετών, κομμώτρια</a:t>
            </a:r>
          </a:p>
          <a:p>
            <a:endParaRPr lang="el-GR" sz="2200" dirty="0" smtClean="0"/>
          </a:p>
          <a:p>
            <a:r>
              <a:rPr lang="el-GR" sz="2200" dirty="0" smtClean="0"/>
              <a:t>α/α: </a:t>
            </a:r>
            <a:r>
              <a:rPr lang="el-GR" sz="2200" dirty="0" err="1" smtClean="0"/>
              <a:t>θυρεοειδοπάθεια</a:t>
            </a:r>
            <a:r>
              <a:rPr lang="el-GR" sz="2200" dirty="0" smtClean="0"/>
              <a:t> </a:t>
            </a:r>
          </a:p>
          <a:p>
            <a:r>
              <a:rPr lang="el-GR" sz="2200" dirty="0" smtClean="0"/>
              <a:t>Μη καπνίστρια </a:t>
            </a:r>
          </a:p>
          <a:p>
            <a:r>
              <a:rPr lang="el-GR" sz="2200" dirty="0" smtClean="0"/>
              <a:t>Χωρίς λήψη φαρμάκων</a:t>
            </a:r>
          </a:p>
          <a:p>
            <a:endParaRPr lang="el-GR" sz="2200" dirty="0" smtClean="0"/>
          </a:p>
          <a:p>
            <a:pPr lvl="1"/>
            <a:endParaRPr lang="el-GR" sz="2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600201"/>
            <a:ext cx="4042792" cy="2692896"/>
          </a:xfrm>
        </p:spPr>
        <p:txBody>
          <a:bodyPr>
            <a:normAutofit/>
          </a:bodyPr>
          <a:lstStyle/>
          <a:p>
            <a:r>
              <a:rPr lang="el-GR" sz="2200" dirty="0" err="1" smtClean="0"/>
              <a:t>Παρουσα</a:t>
            </a:r>
            <a:r>
              <a:rPr lang="el-GR" sz="2200" dirty="0" smtClean="0"/>
              <a:t> νόσος:</a:t>
            </a:r>
          </a:p>
          <a:p>
            <a:pPr lvl="1"/>
            <a:r>
              <a:rPr lang="en-US" sz="2200" dirty="0" err="1" smtClean="0"/>
              <a:t>Raynaud</a:t>
            </a:r>
            <a:r>
              <a:rPr lang="en-US" sz="2200" dirty="0" smtClean="0"/>
              <a:t> </a:t>
            </a:r>
            <a:r>
              <a:rPr lang="el-GR" sz="2200" dirty="0" smtClean="0"/>
              <a:t>από 5 </a:t>
            </a:r>
            <a:r>
              <a:rPr lang="el-GR" sz="2200" dirty="0" err="1" smtClean="0"/>
              <a:t>ετίας</a:t>
            </a:r>
            <a:endParaRPr lang="el-GR" sz="2200" dirty="0" smtClean="0"/>
          </a:p>
          <a:p>
            <a:r>
              <a:rPr lang="el-GR" sz="2200" dirty="0" smtClean="0"/>
              <a:t>Κλινική εξέταση:</a:t>
            </a:r>
          </a:p>
          <a:p>
            <a:pPr lvl="1"/>
            <a:r>
              <a:rPr lang="el-GR" sz="2200" dirty="0" smtClean="0"/>
              <a:t>Αγγειοκινητικά άκρα</a:t>
            </a:r>
          </a:p>
          <a:p>
            <a:endParaRPr lang="el-GR" sz="2200" dirty="0"/>
          </a:p>
        </p:txBody>
      </p:sp>
      <p:sp>
        <p:nvSpPr>
          <p:cNvPr id="6" name="5 - TextBox"/>
          <p:cNvSpPr txBox="1"/>
          <p:nvPr/>
        </p:nvSpPr>
        <p:spPr>
          <a:xfrm>
            <a:off x="912615" y="4437112"/>
            <a:ext cx="7979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b="1" dirty="0" smtClean="0"/>
              <a:t>Κλινική εντύπωση :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πρωτοπαθές </a:t>
            </a:r>
            <a:r>
              <a:rPr lang="en-US" sz="2200" dirty="0" err="1" smtClean="0"/>
              <a:t>Raynaud</a:t>
            </a:r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b="1" dirty="0" smtClean="0"/>
              <a:t>Έλεγχος : 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 smtClean="0"/>
              <a:t>Αντισώματα, </a:t>
            </a:r>
            <a:r>
              <a:rPr lang="el-GR" sz="2200" dirty="0" err="1" smtClean="0"/>
              <a:t>Τριχοειδοσκόπηση</a:t>
            </a:r>
            <a:endParaRPr lang="el-GR" sz="2200" dirty="0" smtClean="0"/>
          </a:p>
          <a:p>
            <a:pPr>
              <a:buFont typeface="Arial" pitchFamily="34" charset="0"/>
              <a:buChar char="•"/>
            </a:pP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b="1" dirty="0" err="1" smtClean="0">
                <a:solidFill>
                  <a:srgbClr val="C00000"/>
                </a:solidFill>
              </a:rPr>
              <a:t>Τριχοειδοσκόπηση</a:t>
            </a:r>
            <a:r>
              <a:rPr lang="el-GR" sz="3200" b="1" dirty="0" smtClean="0">
                <a:solidFill>
                  <a:srgbClr val="C00000"/>
                </a:solidFill>
              </a:rPr>
              <a:t>- φαινόμενο </a:t>
            </a:r>
            <a:r>
              <a:rPr lang="en-US" sz="3200" b="1" dirty="0" err="1" smtClean="0">
                <a:solidFill>
                  <a:srgbClr val="C00000"/>
                </a:solidFill>
              </a:rPr>
              <a:t>Raynaud</a:t>
            </a:r>
            <a:r>
              <a:rPr lang="el-GR" sz="3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Σε ασθενείς με </a:t>
            </a:r>
            <a:r>
              <a:rPr lang="en-US" sz="2000" dirty="0" err="1" smtClean="0"/>
              <a:t>Raynaud</a:t>
            </a:r>
            <a:r>
              <a:rPr lang="en-US" sz="2000" dirty="0" smtClean="0"/>
              <a:t> </a:t>
            </a:r>
            <a:r>
              <a:rPr lang="el-GR" sz="2000" dirty="0" smtClean="0"/>
              <a:t>ανεξάρτητος παράγοντας κινδύνου για εξέλιξη σε Σκληρόδερμα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παθολογική </a:t>
            </a:r>
            <a:r>
              <a:rPr lang="el-GR" sz="2000" b="1" dirty="0" err="1" smtClean="0"/>
              <a:t>τριχοειδοσκόπηση</a:t>
            </a:r>
            <a:r>
              <a:rPr lang="el-GR" sz="2000" b="1" dirty="0" smtClean="0"/>
              <a:t> 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l-GR" sz="2000" dirty="0" smtClean="0"/>
              <a:t>παρουσία μεγάλων τριχοειδών (</a:t>
            </a:r>
            <a:r>
              <a:rPr lang="el-GR" sz="2000" b="1" dirty="0" smtClean="0"/>
              <a:t>HR 7.2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l-GR" sz="2000" dirty="0" smtClean="0"/>
              <a:t>απώλεια των τριχοειδών</a:t>
            </a:r>
            <a:r>
              <a:rPr lang="en-US" sz="2000" dirty="0" smtClean="0"/>
              <a:t> </a:t>
            </a:r>
            <a:r>
              <a:rPr lang="en-US" sz="2000" b="1" dirty="0" smtClean="0"/>
              <a:t>(HR 2,5)</a:t>
            </a:r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Αντισώματα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ANA (adjusted </a:t>
            </a:r>
            <a:r>
              <a:rPr lang="en-US" sz="2000" b="1" dirty="0" smtClean="0"/>
              <a:t>HR 5.67</a:t>
            </a:r>
            <a:r>
              <a:rPr lang="en-US" sz="2000" dirty="0" smtClean="0"/>
              <a:t>), </a:t>
            </a:r>
            <a:r>
              <a:rPr lang="en-US" sz="2000" dirty="0" err="1" smtClean="0"/>
              <a:t>SSc</a:t>
            </a:r>
            <a:r>
              <a:rPr lang="en-US" sz="2000" dirty="0" smtClean="0"/>
              <a:t> </a:t>
            </a:r>
            <a:r>
              <a:rPr lang="en-US" sz="2000" dirty="0" err="1" smtClean="0"/>
              <a:t>autoantibodies</a:t>
            </a:r>
            <a:r>
              <a:rPr lang="en-US" sz="2000" dirty="0" smtClean="0"/>
              <a:t> </a:t>
            </a:r>
            <a:r>
              <a:rPr lang="en-US" sz="2000" b="1" dirty="0" smtClean="0"/>
              <a:t>(HR 4.7)</a:t>
            </a:r>
            <a:endParaRPr lang="el-GR" sz="2000" b="1" dirty="0" smtClean="0"/>
          </a:p>
          <a:p>
            <a:pPr>
              <a:lnSpc>
                <a:spcPct val="90000"/>
              </a:lnSpc>
            </a:pP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</a:t>
            </a:r>
            <a:r>
              <a:rPr lang="el-GR" sz="2000" dirty="0" err="1" smtClean="0"/>
              <a:t>σθενείς</a:t>
            </a:r>
            <a:r>
              <a:rPr lang="el-GR" sz="2000" dirty="0" smtClean="0"/>
              <a:t> με </a:t>
            </a:r>
            <a:r>
              <a:rPr lang="en-US" sz="2000" dirty="0" err="1" smtClean="0"/>
              <a:t>Raynaud</a:t>
            </a:r>
            <a:r>
              <a:rPr lang="el-GR" sz="2000" dirty="0" smtClean="0"/>
              <a:t> που έχουν παθολογικά ευρήματα σε </a:t>
            </a:r>
            <a:r>
              <a:rPr lang="el-GR" sz="2000" dirty="0" err="1" smtClean="0"/>
              <a:t>τριχοειδοσκόπηση</a:t>
            </a:r>
            <a:r>
              <a:rPr lang="el-GR" sz="2000" dirty="0" smtClean="0"/>
              <a:t> , και </a:t>
            </a:r>
            <a:r>
              <a:rPr lang="el-GR" sz="2000" dirty="0" err="1" smtClean="0"/>
              <a:t>ειδικα</a:t>
            </a:r>
            <a:r>
              <a:rPr lang="el-GR" sz="2000" dirty="0" smtClean="0"/>
              <a:t> </a:t>
            </a:r>
            <a:r>
              <a:rPr lang="el-GR" sz="2000" dirty="0" err="1" smtClean="0"/>
              <a:t>αντισωμάτα</a:t>
            </a:r>
            <a:r>
              <a:rPr lang="el-GR" sz="2000" dirty="0" smtClean="0"/>
              <a:t> έχουν αυξημένη πιθανότητα να αναπτύξουν σκληρόδερμα</a:t>
            </a:r>
            <a:r>
              <a:rPr lang="en-US" sz="2000" dirty="0" smtClean="0"/>
              <a:t> (</a:t>
            </a:r>
            <a:r>
              <a:rPr lang="en-US" sz="2000" b="1" dirty="0" smtClean="0"/>
              <a:t>OR : 50</a:t>
            </a:r>
            <a:r>
              <a:rPr lang="en-US" sz="2000" dirty="0" smtClean="0"/>
              <a:t>)</a:t>
            </a:r>
            <a:r>
              <a:rPr lang="el-GR" sz="2000" dirty="0" smtClean="0"/>
              <a:t>, ενώ η απουσία αυτών αποκλείει  την εξέλιξη σε σκληροδερμία</a:t>
            </a:r>
          </a:p>
          <a:p>
            <a:pPr>
              <a:lnSpc>
                <a:spcPct val="90000"/>
              </a:lnSpc>
            </a:pP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positive predictive value</a:t>
            </a:r>
            <a:r>
              <a:rPr lang="el-GR" sz="2000" b="1" dirty="0" smtClean="0"/>
              <a:t> </a:t>
            </a:r>
            <a:r>
              <a:rPr lang="en-US" sz="2000" b="1" dirty="0" smtClean="0"/>
              <a:t>[PPV] 79%, </a:t>
            </a:r>
            <a:endParaRPr lang="el-GR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negative predictive value [NPV] 93%</a:t>
            </a:r>
          </a:p>
          <a:p>
            <a:pPr>
              <a:lnSpc>
                <a:spcPct val="90000"/>
              </a:lnSpc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l-GR" sz="1800" dirty="0" smtClean="0">
              <a:latin typeface="Century Gothic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47728" y="6433591"/>
            <a:ext cx="487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 i="1" dirty="0" err="1">
                <a:solidFill>
                  <a:srgbClr val="C00000"/>
                </a:solidFill>
                <a:latin typeface="Century Gothic" pitchFamily="34" charset="0"/>
              </a:rPr>
              <a:t>Koenig</a:t>
            </a:r>
            <a:r>
              <a:rPr lang="el-GR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l-GR" sz="1400" b="1" i="1" dirty="0" err="1">
                <a:solidFill>
                  <a:srgbClr val="C00000"/>
                </a:solidFill>
                <a:latin typeface="Century Gothic" pitchFamily="34" charset="0"/>
              </a:rPr>
              <a:t>et</a:t>
            </a:r>
            <a:r>
              <a:rPr lang="el-GR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l-GR" sz="1400" b="1" i="1" dirty="0" err="1">
                <a:solidFill>
                  <a:srgbClr val="C00000"/>
                </a:solidFill>
                <a:latin typeface="Century Gothic" pitchFamily="34" charset="0"/>
              </a:rPr>
              <a:t>al</a:t>
            </a:r>
            <a:r>
              <a:rPr lang="el-GR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l-GR" sz="1400" b="1" i="1" dirty="0" err="1">
                <a:solidFill>
                  <a:srgbClr val="C00000"/>
                </a:solidFill>
                <a:latin typeface="Century Gothic" pitchFamily="34" charset="0"/>
              </a:rPr>
              <a:t>Αrthritis</a:t>
            </a:r>
            <a:r>
              <a:rPr lang="el-GR" sz="1400" b="1" i="1" dirty="0">
                <a:solidFill>
                  <a:srgbClr val="C00000"/>
                </a:solidFill>
                <a:latin typeface="Century Gothic" pitchFamily="34" charset="0"/>
              </a:rPr>
              <a:t> &amp; </a:t>
            </a: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R</a:t>
            </a:r>
            <a:r>
              <a:rPr lang="el-GR" sz="1400" b="1" i="1" dirty="0" err="1">
                <a:solidFill>
                  <a:srgbClr val="C00000"/>
                </a:solidFill>
                <a:latin typeface="Century Gothic" pitchFamily="34" charset="0"/>
              </a:rPr>
              <a:t>heumatism</a:t>
            </a: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l-GR" sz="1400" b="1" i="1" dirty="0">
                <a:solidFill>
                  <a:srgbClr val="C00000"/>
                </a:solidFill>
                <a:latin typeface="Century Gothic" pitchFamily="34" charset="0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50681"/>
            <a:ext cx="6430666" cy="487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851920" y="6258798"/>
            <a:ext cx="4852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Francesca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Ingegnoli</a:t>
            </a:r>
            <a:r>
              <a:rPr lang="en-US" sz="1600" b="1" i="1" dirty="0" smtClean="0">
                <a:solidFill>
                  <a:srgbClr val="C00000"/>
                </a:solidFill>
              </a:rPr>
              <a:t> et al.</a:t>
            </a:r>
            <a:r>
              <a:rPr lang="el-GR" sz="1600" b="1" i="1" dirty="0" smtClean="0">
                <a:solidFill>
                  <a:srgbClr val="C00000"/>
                </a:solidFill>
              </a:rPr>
              <a:t>,</a:t>
            </a:r>
            <a:r>
              <a:rPr lang="en-US" sz="1600" b="1" i="1" dirty="0" smtClean="0">
                <a:solidFill>
                  <a:srgbClr val="C00000"/>
                </a:solidFill>
              </a:rPr>
              <a:t> Rheumatology 2010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4685531" cy="10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2195736" y="3284984"/>
            <a:ext cx="2016224" cy="3024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5436096" y="3284984"/>
            <a:ext cx="2016224" cy="3024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6" y="1700808"/>
            <a:ext cx="9104734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1126" r="798"/>
          <a:stretch>
            <a:fillRect/>
          </a:stretch>
        </p:blipFill>
        <p:spPr bwMode="auto">
          <a:xfrm>
            <a:off x="251520" y="188640"/>
            <a:ext cx="8352928" cy="15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979712" y="6381328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van den </a:t>
            </a:r>
            <a:r>
              <a:rPr lang="en-US" b="1" i="1" dirty="0" err="1" smtClean="0">
                <a:solidFill>
                  <a:srgbClr val="C00000"/>
                </a:solidFill>
              </a:rPr>
              <a:t>Hoogen</a:t>
            </a:r>
            <a:r>
              <a:rPr lang="en-US" b="1" i="1" dirty="0" smtClean="0">
                <a:solidFill>
                  <a:srgbClr val="C00000"/>
                </a:solidFill>
              </a:rPr>
              <a:t> F, et al. Ann Rheum </a:t>
            </a:r>
            <a:r>
              <a:rPr lang="en-US" b="1" i="1" dirty="0" err="1" smtClean="0">
                <a:solidFill>
                  <a:srgbClr val="C00000"/>
                </a:solidFill>
              </a:rPr>
              <a:t>Dis</a:t>
            </a:r>
            <a:r>
              <a:rPr lang="el-GR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2013;72:1747–1755.</a:t>
            </a:r>
            <a:endParaRPr lang="el-GR" b="1" i="1" dirty="0">
              <a:solidFill>
                <a:srgbClr val="C00000"/>
              </a:solidFill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179512" y="4221088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994</Words>
  <Application>Microsoft Office PowerPoint</Application>
  <PresentationFormat>Προβολή στην οθόνη (4:3)</PresentationFormat>
  <Paragraphs>270</Paragraphs>
  <Slides>35</Slides>
  <Notes>35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Τριχοειδοσκόπηση –εφαρμογή στην καθημερινή κλινική πρακτική</vt:lpstr>
      <vt:lpstr>Περίγραμμα ομιλίας</vt:lpstr>
      <vt:lpstr>Τριχοειδοσκόπηση </vt:lpstr>
      <vt:lpstr>Τριχοειδοσκόπηση </vt:lpstr>
      <vt:lpstr>Υγιές άτομο </vt:lpstr>
      <vt:lpstr>M.B</vt:lpstr>
      <vt:lpstr>Τριχοειδοσκόπηση- φαινόμενο Raynaud </vt:lpstr>
      <vt:lpstr>Διαφάνεια 8</vt:lpstr>
      <vt:lpstr>Διαφάνεια 9</vt:lpstr>
      <vt:lpstr>Διαφάνεια 10</vt:lpstr>
      <vt:lpstr>Διαφάνεια 11</vt:lpstr>
      <vt:lpstr>Τριχοειδοσκόπηση – SSc patterns  Early pattern (Πρώιμο )</vt:lpstr>
      <vt:lpstr>Τριχοειδοσκόπηση – SSc patterns </vt:lpstr>
      <vt:lpstr>ΜΒ -Τριχοειδοσκόπηση</vt:lpstr>
      <vt:lpstr>Διαφάνεια 15</vt:lpstr>
      <vt:lpstr>ΜΒ </vt:lpstr>
      <vt:lpstr>Φ.Κ</vt:lpstr>
      <vt:lpstr>Φ.Κ - Τριχοειδοσκόπηση</vt:lpstr>
      <vt:lpstr>Φ.Κ</vt:lpstr>
      <vt:lpstr>Σ.Μ</vt:lpstr>
      <vt:lpstr>Σ.Μ. – τριχοειδοσκόπηση </vt:lpstr>
      <vt:lpstr>Σ.Μ.</vt:lpstr>
      <vt:lpstr>Περίγραμμα ομιλίας</vt:lpstr>
      <vt:lpstr>Προγνωστικός δείκτης για την εμφάνιση δακτυλικών ελκών CSURI (capillaroscopic skin ulcer risk index)</vt:lpstr>
      <vt:lpstr>Προγνωστικός δείκτης για την εμφάνιση δακτυλικών ελκών CSURI (capillaroscopic skin ulcer risk index)</vt:lpstr>
      <vt:lpstr>Προγνωστικός δείκτης για δακτυλικές τροφικές αλλοιώσεις</vt:lpstr>
      <vt:lpstr>Συσχέτιση της εικόνας στην τριχοειδοσκόπηση με την πνευμονική προσβολή σε ασθενείς με SSc</vt:lpstr>
      <vt:lpstr>Ο αριθμός των τριχοειδών (capillary Density) : ο πιο σημαντικός προγνωστικός δείκτης για οργανική προσβολή</vt:lpstr>
      <vt:lpstr>Περίγραμμα ομιλίας</vt:lpstr>
      <vt:lpstr>Διαφάνεια 30</vt:lpstr>
      <vt:lpstr>Διαφάνεια 31</vt:lpstr>
      <vt:lpstr>Διαφάνεια 32</vt:lpstr>
      <vt:lpstr>Τριχοειδοσκόπηση σε Δερματομυοσίτιδα </vt:lpstr>
      <vt:lpstr>Συμπεράσματα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arrepa</dc:creator>
  <cp:lastModifiedBy>arrepa</cp:lastModifiedBy>
  <cp:revision>100</cp:revision>
  <dcterms:created xsi:type="dcterms:W3CDTF">2016-10-16T14:27:12Z</dcterms:created>
  <dcterms:modified xsi:type="dcterms:W3CDTF">2016-10-28T09:09:55Z</dcterms:modified>
</cp:coreProperties>
</file>