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ls" ContentType="application/vnd.ms-exce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Default Extension="vml" ContentType="application/vnd.openxmlformats-officedocument.vmlDrawi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1"/>
  </p:notesMasterIdLst>
  <p:sldIdLst>
    <p:sldId id="256" r:id="rId2"/>
    <p:sldId id="297" r:id="rId3"/>
    <p:sldId id="296" r:id="rId4"/>
    <p:sldId id="327" r:id="rId5"/>
    <p:sldId id="367" r:id="rId6"/>
    <p:sldId id="258" r:id="rId7"/>
    <p:sldId id="269" r:id="rId8"/>
    <p:sldId id="268" r:id="rId9"/>
    <p:sldId id="260" r:id="rId10"/>
    <p:sldId id="334" r:id="rId11"/>
    <p:sldId id="351" r:id="rId12"/>
    <p:sldId id="354" r:id="rId13"/>
    <p:sldId id="336" r:id="rId14"/>
    <p:sldId id="337" r:id="rId15"/>
    <p:sldId id="338" r:id="rId16"/>
    <p:sldId id="339" r:id="rId17"/>
    <p:sldId id="340" r:id="rId18"/>
    <p:sldId id="359" r:id="rId19"/>
    <p:sldId id="341" r:id="rId20"/>
    <p:sldId id="342" r:id="rId21"/>
    <p:sldId id="344" r:id="rId22"/>
    <p:sldId id="345" r:id="rId23"/>
    <p:sldId id="347" r:id="rId24"/>
    <p:sldId id="346" r:id="rId25"/>
    <p:sldId id="348" r:id="rId26"/>
    <p:sldId id="350" r:id="rId27"/>
    <p:sldId id="360" r:id="rId28"/>
    <p:sldId id="261" r:id="rId29"/>
    <p:sldId id="262" r:id="rId30"/>
    <p:sldId id="318" r:id="rId31"/>
    <p:sldId id="353" r:id="rId32"/>
    <p:sldId id="325" r:id="rId33"/>
    <p:sldId id="361" r:id="rId34"/>
    <p:sldId id="288" r:id="rId35"/>
    <p:sldId id="290" r:id="rId36"/>
    <p:sldId id="291" r:id="rId37"/>
    <p:sldId id="362" r:id="rId38"/>
    <p:sldId id="272" r:id="rId39"/>
    <p:sldId id="276" r:id="rId40"/>
    <p:sldId id="277" r:id="rId41"/>
    <p:sldId id="279" r:id="rId42"/>
    <p:sldId id="280" r:id="rId43"/>
    <p:sldId id="363" r:id="rId44"/>
    <p:sldId id="364" r:id="rId45"/>
    <p:sldId id="366" r:id="rId46"/>
    <p:sldId id="365" r:id="rId47"/>
    <p:sldId id="282" r:id="rId48"/>
    <p:sldId id="284" r:id="rId49"/>
    <p:sldId id="326"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3" d="100"/>
          <a:sy n="83" d="100"/>
        </p:scale>
        <p:origin x="-764" y="-4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image" Target="../media/image31.emf"/><Relationship Id="rId16" Type="http://schemas.openxmlformats.org/officeDocument/2006/relationships/image" Target="../media/image45.png"/><Relationship Id="rId1" Type="http://schemas.openxmlformats.org/officeDocument/2006/relationships/image" Target="../media/image30.png"/><Relationship Id="rId6" Type="http://schemas.openxmlformats.org/officeDocument/2006/relationships/image" Target="../media/image35.png"/><Relationship Id="rId11" Type="http://schemas.openxmlformats.org/officeDocument/2006/relationships/image" Target="../media/image40.emf"/><Relationship Id="rId5" Type="http://schemas.openxmlformats.org/officeDocument/2006/relationships/image" Target="../media/image34.png"/><Relationship Id="rId15" Type="http://schemas.openxmlformats.org/officeDocument/2006/relationships/image" Target="../media/image44.png"/><Relationship Id="rId10" Type="http://schemas.openxmlformats.org/officeDocument/2006/relationships/image" Target="../media/image39.emf"/><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3C5D5C-C8BD-4DD8-A0B7-938C34B2F7E4}" type="datetimeFigureOut">
              <a:rPr lang="en-GB" smtClean="0"/>
              <a:pPr/>
              <a:t>28/10/2016</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F87B44-1D6B-4CFB-B6D8-9C0958258306}"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76E2B43-7296-4E90-97E2-D565DC0CCC7A}" type="slidenum">
              <a:rPr lang="en-GB" smtClean="0"/>
              <a:pPr/>
              <a:t>44</a:t>
            </a:fld>
            <a:endParaRPr lang="en-GB"/>
          </a:p>
        </p:txBody>
      </p:sp>
    </p:spTree>
    <p:extLst>
      <p:ext uri="{BB962C8B-B14F-4D97-AF65-F5344CB8AC3E}">
        <p14:creationId xmlns:p14="http://schemas.microsoft.com/office/powerpoint/2010/main" xmlns="" val="33917400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B98F2854-F800-4160-A061-2DFE93BBCB98}" type="datetimeFigureOut">
              <a:rPr lang="en-GB" smtClean="0"/>
              <a:pPr/>
              <a:t>28/10/2016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4EE4EA-6784-44BF-AEF6-7173FF51BC1C}"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98F2854-F800-4160-A061-2DFE93BBCB98}" type="datetimeFigureOut">
              <a:rPr lang="en-GB" smtClean="0"/>
              <a:pPr/>
              <a:t>28/10/2016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4EE4EA-6784-44BF-AEF6-7173FF51BC1C}"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98F2854-F800-4160-A061-2DFE93BBCB98}" type="datetimeFigureOut">
              <a:rPr lang="en-GB" smtClean="0"/>
              <a:pPr/>
              <a:t>28/10/2016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4EE4EA-6784-44BF-AEF6-7173FF51BC1C}"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98F2854-F800-4160-A061-2DFE93BBCB98}" type="datetimeFigureOut">
              <a:rPr lang="en-GB" smtClean="0"/>
              <a:pPr/>
              <a:t>28/10/2016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4EE4EA-6784-44BF-AEF6-7173FF51BC1C}"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98F2854-F800-4160-A061-2DFE93BBCB98}" type="datetimeFigureOut">
              <a:rPr lang="en-GB" smtClean="0"/>
              <a:pPr/>
              <a:t>28/10/2016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4EE4EA-6784-44BF-AEF6-7173FF51BC1C}"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98F2854-F800-4160-A061-2DFE93BBCB98}" type="datetimeFigureOut">
              <a:rPr lang="en-GB" smtClean="0"/>
              <a:pPr/>
              <a:t>28/10/2016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B4EE4EA-6784-44BF-AEF6-7173FF51BC1C}"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B98F2854-F800-4160-A061-2DFE93BBCB98}" type="datetimeFigureOut">
              <a:rPr lang="en-GB" smtClean="0"/>
              <a:pPr/>
              <a:t>28/10/2016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B4EE4EA-6784-44BF-AEF6-7173FF51BC1C}"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B98F2854-F800-4160-A061-2DFE93BBCB98}" type="datetimeFigureOut">
              <a:rPr lang="en-GB" smtClean="0"/>
              <a:pPr/>
              <a:t>28/10/2016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B4EE4EA-6784-44BF-AEF6-7173FF51BC1C}"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8F2854-F800-4160-A061-2DFE93BBCB98}" type="datetimeFigureOut">
              <a:rPr lang="en-GB" smtClean="0"/>
              <a:pPr/>
              <a:t>28/10/2016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B4EE4EA-6784-44BF-AEF6-7173FF51BC1C}"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8F2854-F800-4160-A061-2DFE93BBCB98}" type="datetimeFigureOut">
              <a:rPr lang="en-GB" smtClean="0"/>
              <a:pPr/>
              <a:t>28/10/2016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B4EE4EA-6784-44BF-AEF6-7173FF51BC1C}"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8F2854-F800-4160-A061-2DFE93BBCB98}" type="datetimeFigureOut">
              <a:rPr lang="en-GB" smtClean="0"/>
              <a:pPr/>
              <a:t>28/10/2016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B4EE4EA-6784-44BF-AEF6-7173FF51BC1C}"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8F2854-F800-4160-A061-2DFE93BBCB98}" type="datetimeFigureOut">
              <a:rPr lang="en-GB" smtClean="0"/>
              <a:pPr/>
              <a:t>28/10/2016</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4EE4EA-6784-44BF-AEF6-7173FF51BC1C}"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www.google.co.uk/url?sa=i&amp;rct=j&amp;q=&amp;esrc=s&amp;source=images&amp;cd=&amp;cad=rja&amp;uact=8&amp;docid=gZs2SsiB32mhOM&amp;tbnid=hF6Dja-ybmrHCM:&amp;ved=0CAcQjRw&amp;url=http://myprobe.en.ecplaza.net/&amp;ei=p2onVL-2AcjY7Ab1pYHICg&amp;bvm=bv.76247554,d.ZGU&amp;psig=AFQjCNFeOZoR5WZVwWOUxc04ztXI2Uwzwg&amp;ust=1411955649085634"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2.xml"/><Relationship Id="rId1" Type="http://schemas.openxmlformats.org/officeDocument/2006/relationships/video" Target="file:///C:\Users\David%20Elias\Documents\Medical\US%20Synovitis.BMUS.norw.2008\MCPJ.syn.fluid.comprssn.avi"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oleObject" Target="../embeddings/Microsoft_Office_Excel_97-2003_Worksheet4.xls"/><Relationship Id="rId13" Type="http://schemas.openxmlformats.org/officeDocument/2006/relationships/oleObject" Target="../embeddings/oleObject2.bin"/><Relationship Id="rId18" Type="http://schemas.openxmlformats.org/officeDocument/2006/relationships/oleObject" Target="../embeddings/Microsoft_Office_Excel_97-2003_Worksheet13.xls"/><Relationship Id="rId3" Type="http://schemas.openxmlformats.org/officeDocument/2006/relationships/notesSlide" Target="../notesSlides/notesSlide1.xml"/><Relationship Id="rId7" Type="http://schemas.openxmlformats.org/officeDocument/2006/relationships/oleObject" Target="../embeddings/Microsoft_Office_Excel_97-2003_Worksheet3.xls"/><Relationship Id="rId12" Type="http://schemas.openxmlformats.org/officeDocument/2006/relationships/oleObject" Target="../embeddings/Microsoft_Office_Excel_97-2003_Worksheet8.xls"/><Relationship Id="rId17" Type="http://schemas.openxmlformats.org/officeDocument/2006/relationships/oleObject" Target="../embeddings/Microsoft_Office_Excel_97-2003_Worksheet12.xls"/><Relationship Id="rId2" Type="http://schemas.openxmlformats.org/officeDocument/2006/relationships/slideLayout" Target="../slideLayouts/slideLayout5.xml"/><Relationship Id="rId16" Type="http://schemas.openxmlformats.org/officeDocument/2006/relationships/oleObject" Target="../embeddings/Microsoft_Office_Excel_97-2003_Worksheet11.xls"/><Relationship Id="rId20" Type="http://schemas.openxmlformats.org/officeDocument/2006/relationships/image" Target="../media/image46.png"/><Relationship Id="rId1" Type="http://schemas.openxmlformats.org/officeDocument/2006/relationships/vmlDrawing" Target="../drawings/vmlDrawing1.vml"/><Relationship Id="rId6" Type="http://schemas.openxmlformats.org/officeDocument/2006/relationships/oleObject" Target="../embeddings/Microsoft_Office_Excel_97-2003_Worksheet2.xls"/><Relationship Id="rId11" Type="http://schemas.openxmlformats.org/officeDocument/2006/relationships/oleObject" Target="../embeddings/Microsoft_Office_Excel_97-2003_Worksheet7.xls"/><Relationship Id="rId5" Type="http://schemas.openxmlformats.org/officeDocument/2006/relationships/oleObject" Target="../embeddings/oleObject1.bin"/><Relationship Id="rId15" Type="http://schemas.openxmlformats.org/officeDocument/2006/relationships/oleObject" Target="../embeddings/Microsoft_Office_Excel_97-2003_Worksheet10.xls"/><Relationship Id="rId10" Type="http://schemas.openxmlformats.org/officeDocument/2006/relationships/oleObject" Target="../embeddings/Microsoft_Office_Excel_97-2003_Worksheet6.xls"/><Relationship Id="rId19" Type="http://schemas.openxmlformats.org/officeDocument/2006/relationships/oleObject" Target="../embeddings/Microsoft_Office_Excel_97-2003_Worksheet14.xls"/><Relationship Id="rId4" Type="http://schemas.openxmlformats.org/officeDocument/2006/relationships/oleObject" Target="../embeddings/Microsoft_Office_Excel_97-2003_Worksheet1.xls"/><Relationship Id="rId9" Type="http://schemas.openxmlformats.org/officeDocument/2006/relationships/oleObject" Target="../embeddings/Microsoft_Office_Excel_97-2003_Worksheet5.xls"/><Relationship Id="rId14" Type="http://schemas.openxmlformats.org/officeDocument/2006/relationships/oleObject" Target="../embeddings/Microsoft_Office_Excel_97-2003_Worksheet9.xls"/></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l-GR" dirty="0" smtClean="0"/>
              <a:t>Η χρήση του υπερηχογραφήματος στην έγκαιρη διάγνωση της Ρευματοειδούς Αρθρίτιδας</a:t>
            </a:r>
            <a:endParaRPr lang="en-GB" dirty="0"/>
          </a:p>
        </p:txBody>
      </p:sp>
      <p:sp>
        <p:nvSpPr>
          <p:cNvPr id="3" name="Subtitle 2"/>
          <p:cNvSpPr>
            <a:spLocks noGrp="1"/>
          </p:cNvSpPr>
          <p:nvPr>
            <p:ph type="subTitle" idx="1"/>
          </p:nvPr>
        </p:nvSpPr>
        <p:spPr>
          <a:xfrm>
            <a:off x="395536" y="4653136"/>
            <a:ext cx="7848872" cy="1752600"/>
          </a:xfrm>
        </p:spPr>
        <p:txBody>
          <a:bodyPr>
            <a:normAutofit lnSpcReduction="10000"/>
          </a:bodyPr>
          <a:lstStyle/>
          <a:p>
            <a:pPr algn="r"/>
            <a:r>
              <a:rPr lang="el-GR" sz="2000" dirty="0" smtClean="0"/>
              <a:t>Δρ Αντιγόνη Γρηγορίου</a:t>
            </a:r>
          </a:p>
          <a:p>
            <a:pPr algn="r"/>
            <a:r>
              <a:rPr lang="en-GB" sz="2000" dirty="0" smtClean="0"/>
              <a:t>CCT (UK), MRCP (UK), MRCP (Rheumatology),</a:t>
            </a:r>
          </a:p>
          <a:p>
            <a:pPr algn="r"/>
            <a:r>
              <a:rPr lang="en-GB" sz="2000" dirty="0" smtClean="0"/>
              <a:t> MSc (Kings College London)</a:t>
            </a:r>
            <a:endParaRPr lang="el-GR" sz="2000" dirty="0" smtClean="0"/>
          </a:p>
          <a:p>
            <a:pPr algn="r"/>
            <a:r>
              <a:rPr lang="en-GB" sz="2000" dirty="0" smtClean="0"/>
              <a:t>Consultant </a:t>
            </a:r>
            <a:r>
              <a:rPr lang="el-GR" sz="2000" dirty="0" smtClean="0"/>
              <a:t>Ρευματολόγος και Παθολόγος</a:t>
            </a:r>
          </a:p>
          <a:p>
            <a:pPr algn="r"/>
            <a:r>
              <a:rPr lang="en-GB" sz="2000" dirty="0" smtClean="0"/>
              <a:t>Kingston Hospital NHS Foundation Trust, London, UK</a:t>
            </a:r>
            <a:endParaRPr lang="en-GB" sz="20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926976"/>
          </a:xfrm>
        </p:spPr>
        <p:txBody>
          <a:bodyPr>
            <a:normAutofit/>
          </a:bodyPr>
          <a:lstStyle/>
          <a:p>
            <a:r>
              <a:rPr lang="en-US" sz="3200" dirty="0" smtClean="0">
                <a:effectLst>
                  <a:outerShdw blurRad="38100" dist="38100" dir="2700000" algn="tl">
                    <a:srgbClr val="C0C0C0"/>
                  </a:outerShdw>
                </a:effectLst>
              </a:rPr>
              <a:t>EULAR/ACR 2010 criteria</a:t>
            </a:r>
            <a:endParaRPr lang="en-GB" sz="3200" dirty="0"/>
          </a:p>
        </p:txBody>
      </p:sp>
      <p:pic>
        <p:nvPicPr>
          <p:cNvPr id="4098" name="Picture 2" descr="C:\Users\grigo\Desktop\us cyprus crete\illusions\imgf000014_0001.png"/>
          <p:cNvPicPr>
            <a:picLocks noGrp="1" noChangeAspect="1" noChangeArrowheads="1"/>
          </p:cNvPicPr>
          <p:nvPr>
            <p:ph idx="1"/>
          </p:nvPr>
        </p:nvPicPr>
        <p:blipFill>
          <a:blip r:embed="rId2" cstate="print"/>
          <a:srcRect/>
          <a:stretch>
            <a:fillRect/>
          </a:stretch>
        </p:blipFill>
        <p:spPr bwMode="auto">
          <a:xfrm>
            <a:off x="251520" y="908720"/>
            <a:ext cx="8496944" cy="5433467"/>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026" name="Picture 2" descr="C:\Users\grigo\Desktop\us cyprus crete\illusions\Titanic-Hitting-The-Icebery.jpg"/>
          <p:cNvPicPr>
            <a:picLocks noGrp="1" noChangeAspect="1" noChangeArrowheads="1"/>
          </p:cNvPicPr>
          <p:nvPr>
            <p:ph idx="1"/>
          </p:nvPr>
        </p:nvPicPr>
        <p:blipFill>
          <a:blip r:embed="rId2" cstate="print"/>
          <a:srcRect/>
          <a:stretch>
            <a:fillRect/>
          </a:stretch>
        </p:blipFill>
        <p:spPr bwMode="auto">
          <a:xfrm>
            <a:off x="4480772" y="1"/>
            <a:ext cx="4663228" cy="4149080"/>
          </a:xfrm>
          <a:prstGeom prst="rect">
            <a:avLst/>
          </a:prstGeom>
          <a:noFill/>
        </p:spPr>
      </p:pic>
      <p:pic>
        <p:nvPicPr>
          <p:cNvPr id="1027" name="Picture 3" descr="C:\Users\grigo\Desktop\us cyprus crete\illusions\Titanic-Kate-Winslet-Leonardo-diCaprio-titanic-15307264-1200-797.jpg"/>
          <p:cNvPicPr>
            <a:picLocks noChangeAspect="1" noChangeArrowheads="1"/>
          </p:cNvPicPr>
          <p:nvPr/>
        </p:nvPicPr>
        <p:blipFill>
          <a:blip r:embed="rId3" cstate="print"/>
          <a:srcRect/>
          <a:stretch>
            <a:fillRect/>
          </a:stretch>
        </p:blipFill>
        <p:spPr bwMode="auto">
          <a:xfrm>
            <a:off x="0" y="0"/>
            <a:ext cx="4602088" cy="4149080"/>
          </a:xfrm>
          <a:prstGeom prst="rect">
            <a:avLst/>
          </a:prstGeom>
          <a:noFill/>
        </p:spPr>
      </p:pic>
      <p:pic>
        <p:nvPicPr>
          <p:cNvPr id="1028" name="Picture 4" descr="C:\Users\grigo\Desktop\us cyprus crete\illusions\IMG_6642_s2.jpg"/>
          <p:cNvPicPr>
            <a:picLocks noChangeAspect="1" noChangeArrowheads="1"/>
          </p:cNvPicPr>
          <p:nvPr/>
        </p:nvPicPr>
        <p:blipFill>
          <a:blip r:embed="rId4" cstate="print"/>
          <a:srcRect/>
          <a:stretch>
            <a:fillRect/>
          </a:stretch>
        </p:blipFill>
        <p:spPr bwMode="auto">
          <a:xfrm>
            <a:off x="0" y="2781300"/>
            <a:ext cx="4644008" cy="4076700"/>
          </a:xfrm>
          <a:prstGeom prst="rect">
            <a:avLst/>
          </a:prstGeom>
          <a:noFill/>
        </p:spPr>
      </p:pic>
      <p:pic>
        <p:nvPicPr>
          <p:cNvPr id="1029" name="Picture 5" descr="C:\Users\grigo\Desktop\us cyprus crete\illusions\large_000000.jpg"/>
          <p:cNvPicPr>
            <a:picLocks noChangeAspect="1" noChangeArrowheads="1"/>
          </p:cNvPicPr>
          <p:nvPr/>
        </p:nvPicPr>
        <p:blipFill>
          <a:blip r:embed="rId5" cstate="print"/>
          <a:srcRect/>
          <a:stretch>
            <a:fillRect/>
          </a:stretch>
        </p:blipFill>
        <p:spPr bwMode="auto">
          <a:xfrm>
            <a:off x="4644008" y="3803650"/>
            <a:ext cx="4499992" cy="305435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6672"/>
            <a:ext cx="8229600" cy="6192688"/>
          </a:xfrm>
        </p:spPr>
        <p:txBody>
          <a:bodyPr>
            <a:normAutofit fontScale="92500" lnSpcReduction="10000"/>
          </a:bodyPr>
          <a:lstStyle/>
          <a:p>
            <a:r>
              <a:rPr lang="el-GR" sz="2800" dirty="0" smtClean="0">
                <a:solidFill>
                  <a:schemeClr val="bg1">
                    <a:lumMod val="65000"/>
                  </a:schemeClr>
                </a:solidFill>
              </a:rPr>
              <a:t>Ρευματοειδής Αρθρίτιδα Ανάγκη Έγκαιρης διάγνωσης</a:t>
            </a:r>
            <a:endParaRPr lang="en-GB" sz="2800" dirty="0" smtClean="0">
              <a:solidFill>
                <a:schemeClr val="bg1">
                  <a:lumMod val="65000"/>
                </a:schemeClr>
              </a:solidFill>
            </a:endParaRPr>
          </a:p>
          <a:p>
            <a:endParaRPr lang="el-GR" sz="2800" dirty="0" smtClean="0"/>
          </a:p>
          <a:p>
            <a:r>
              <a:rPr lang="el-GR" sz="2800" dirty="0" smtClean="0"/>
              <a:t>Χαρακτηριστικά Υπερηχογραφήματος </a:t>
            </a:r>
            <a:r>
              <a:rPr lang="el-GR" sz="2800" dirty="0" err="1" smtClean="0"/>
              <a:t>Μυοσκελετικού</a:t>
            </a:r>
            <a:endParaRPr lang="en-GB" sz="2800" dirty="0" smtClean="0"/>
          </a:p>
          <a:p>
            <a:endParaRPr lang="el-GR" sz="2800" dirty="0" smtClean="0"/>
          </a:p>
          <a:p>
            <a:r>
              <a:rPr lang="el-GR" sz="2800" dirty="0" smtClean="0">
                <a:solidFill>
                  <a:schemeClr val="bg1">
                    <a:lumMod val="65000"/>
                  </a:schemeClr>
                </a:solidFill>
              </a:rPr>
              <a:t>Σύγκριση με άλλες απεικονιστικές τεχνικές</a:t>
            </a:r>
            <a:endParaRPr lang="en-GB" sz="2800" dirty="0" smtClean="0">
              <a:solidFill>
                <a:schemeClr val="bg1">
                  <a:lumMod val="65000"/>
                </a:schemeClr>
              </a:solidFill>
            </a:endParaRPr>
          </a:p>
          <a:p>
            <a:endParaRPr lang="el-GR" sz="2800" dirty="0" smtClean="0">
              <a:solidFill>
                <a:schemeClr val="bg1">
                  <a:lumMod val="65000"/>
                </a:schemeClr>
              </a:solidFill>
            </a:endParaRPr>
          </a:p>
          <a:p>
            <a:r>
              <a:rPr lang="el-GR" sz="2800" dirty="0" smtClean="0">
                <a:solidFill>
                  <a:schemeClr val="bg1">
                    <a:lumMod val="65000"/>
                  </a:schemeClr>
                </a:solidFill>
              </a:rPr>
              <a:t>Βιβλιογραφική ανασκόπηση</a:t>
            </a:r>
            <a:endParaRPr lang="en-GB" sz="2800" dirty="0" smtClean="0">
              <a:solidFill>
                <a:schemeClr val="bg1">
                  <a:lumMod val="65000"/>
                </a:schemeClr>
              </a:solidFill>
            </a:endParaRPr>
          </a:p>
          <a:p>
            <a:endParaRPr lang="el-GR" sz="2800" dirty="0" smtClean="0">
              <a:solidFill>
                <a:schemeClr val="bg1">
                  <a:lumMod val="65000"/>
                </a:schemeClr>
              </a:solidFill>
            </a:endParaRPr>
          </a:p>
          <a:p>
            <a:r>
              <a:rPr lang="el-GR" sz="2800" dirty="0" smtClean="0">
                <a:solidFill>
                  <a:schemeClr val="bg1">
                    <a:lumMod val="65000"/>
                  </a:schemeClr>
                </a:solidFill>
              </a:rPr>
              <a:t>Τεχνική</a:t>
            </a:r>
          </a:p>
          <a:p>
            <a:endParaRPr lang="el-GR" sz="2800" dirty="0" smtClean="0">
              <a:solidFill>
                <a:schemeClr val="bg1">
                  <a:lumMod val="65000"/>
                </a:schemeClr>
              </a:solidFill>
            </a:endParaRPr>
          </a:p>
          <a:p>
            <a:r>
              <a:rPr lang="el-GR" sz="2800" dirty="0" smtClean="0">
                <a:solidFill>
                  <a:schemeClr val="bg1">
                    <a:lumMod val="65000"/>
                  </a:schemeClr>
                </a:solidFill>
              </a:rPr>
              <a:t>Έρευνα</a:t>
            </a:r>
          </a:p>
          <a:p>
            <a:endParaRPr lang="el-GR" sz="2800" dirty="0" smtClean="0">
              <a:solidFill>
                <a:schemeClr val="bg1">
                  <a:lumMod val="65000"/>
                </a:schemeClr>
              </a:solidFill>
            </a:endParaRPr>
          </a:p>
          <a:p>
            <a:r>
              <a:rPr lang="el-GR" sz="2800" dirty="0" smtClean="0">
                <a:solidFill>
                  <a:schemeClr val="bg1">
                    <a:lumMod val="65000"/>
                  </a:schemeClr>
                </a:solidFill>
              </a:rPr>
              <a:t>Συμπεράσματα</a:t>
            </a:r>
            <a:endParaRPr lang="en-GB" sz="2800"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Υπερηχογράφημα</a:t>
            </a:r>
            <a:endParaRPr lang="en-GB" dirty="0"/>
          </a:p>
        </p:txBody>
      </p:sp>
      <p:sp>
        <p:nvSpPr>
          <p:cNvPr id="3" name="Content Placeholder 2"/>
          <p:cNvSpPr>
            <a:spLocks noGrp="1"/>
          </p:cNvSpPr>
          <p:nvPr>
            <p:ph idx="1"/>
          </p:nvPr>
        </p:nvSpPr>
        <p:spPr/>
        <p:txBody>
          <a:bodyPr>
            <a:normAutofit/>
          </a:bodyPr>
          <a:lstStyle/>
          <a:p>
            <a:r>
              <a:rPr lang="el-GR" sz="2400" dirty="0" smtClean="0"/>
              <a:t>Μη ακριβή εξεταστική μέθοδος</a:t>
            </a:r>
            <a:endParaRPr lang="en-US" sz="2400" dirty="0" smtClean="0"/>
          </a:p>
          <a:p>
            <a:pPr>
              <a:buFont typeface="Wingdings" pitchFamily="2" charset="2"/>
              <a:buNone/>
            </a:pPr>
            <a:endParaRPr lang="en-US" sz="2400" dirty="0" smtClean="0"/>
          </a:p>
          <a:p>
            <a:r>
              <a:rPr lang="el-GR" sz="2400" dirty="0" smtClean="0"/>
              <a:t>Μπορεί να ανιχνεύσει</a:t>
            </a:r>
            <a:endParaRPr lang="en-US" sz="2400" dirty="0" smtClean="0"/>
          </a:p>
          <a:p>
            <a:pPr lvl="1">
              <a:buFont typeface="Wingdings" pitchFamily="2" charset="2"/>
              <a:buChar char="Ø"/>
            </a:pPr>
            <a:r>
              <a:rPr lang="el-GR" sz="2400" dirty="0" smtClean="0"/>
              <a:t>Πάχυνση υμένα</a:t>
            </a:r>
            <a:endParaRPr lang="en-US" sz="2400" dirty="0" smtClean="0"/>
          </a:p>
          <a:p>
            <a:pPr lvl="1">
              <a:buFont typeface="Wingdings" pitchFamily="2" charset="2"/>
              <a:buChar char="Ø"/>
            </a:pPr>
            <a:r>
              <a:rPr lang="el-GR" sz="2400" dirty="0" smtClean="0"/>
              <a:t>Υγρό</a:t>
            </a:r>
            <a:endParaRPr lang="en-US" sz="2400" dirty="0" smtClean="0"/>
          </a:p>
          <a:p>
            <a:pPr lvl="1">
              <a:buFont typeface="Wingdings" pitchFamily="2" charset="2"/>
              <a:buChar char="Ø"/>
            </a:pPr>
            <a:r>
              <a:rPr lang="el-GR" sz="2400" dirty="0" smtClean="0"/>
              <a:t>Διαβρώσεις</a:t>
            </a:r>
            <a:endParaRPr lang="en-US" sz="2400" dirty="0" smtClean="0"/>
          </a:p>
          <a:p>
            <a:pPr lvl="1">
              <a:buFont typeface="Wingdings" pitchFamily="2" charset="2"/>
              <a:buChar char="Ø"/>
            </a:pPr>
            <a:r>
              <a:rPr lang="el-GR" sz="2400" dirty="0" smtClean="0"/>
              <a:t>Υμενίτιδα</a:t>
            </a:r>
            <a:endParaRPr lang="en-US" sz="2400" dirty="0" smtClean="0"/>
          </a:p>
          <a:p>
            <a:pPr lvl="1">
              <a:buFont typeface="Wingdings" pitchFamily="2" charset="2"/>
              <a:buChar char="Ø"/>
            </a:pPr>
            <a:r>
              <a:rPr lang="el-GR" sz="2400" dirty="0" smtClean="0"/>
              <a:t>Τενοντίτιδα</a:t>
            </a:r>
            <a:endParaRPr lang="en-GB" sz="2400" dirty="0" smtClean="0"/>
          </a:p>
          <a:p>
            <a:pPr lvl="1">
              <a:buFont typeface="Wingdings" pitchFamily="2" charset="2"/>
              <a:buChar char="Ø"/>
            </a:pPr>
            <a:r>
              <a:rPr lang="el-GR" sz="2400" dirty="0" smtClean="0"/>
              <a:t>Όζους</a:t>
            </a:r>
          </a:p>
          <a:p>
            <a:pPr lvl="1">
              <a:buFont typeface="Wingdings" pitchFamily="2" charset="2"/>
              <a:buChar char="Ø"/>
            </a:pPr>
            <a:r>
              <a:rPr lang="el-GR" sz="2400" dirty="0" smtClean="0"/>
              <a:t>Φλεγμονές θυλάκων</a:t>
            </a:r>
            <a:endParaRPr lang="en-GB" sz="2400" dirty="0"/>
          </a:p>
        </p:txBody>
      </p:sp>
      <p:pic>
        <p:nvPicPr>
          <p:cNvPr id="4" name="Picture 5" descr="ANd9GcQM4vRFps2KeQ0EZSZY1vD_P74zEJNChLzMuafDerw1ko74gJDdsg"/>
          <p:cNvPicPr>
            <a:picLocks noChangeAspect="1" noChangeArrowheads="1"/>
          </p:cNvPicPr>
          <p:nvPr/>
        </p:nvPicPr>
        <p:blipFill>
          <a:blip r:embed="rId2" cstate="print"/>
          <a:srcRect/>
          <a:stretch>
            <a:fillRect/>
          </a:stretch>
        </p:blipFill>
        <p:spPr bwMode="auto">
          <a:xfrm>
            <a:off x="4716016" y="3717032"/>
            <a:ext cx="3168650" cy="182880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a:lstStyle/>
          <a:p>
            <a:r>
              <a:rPr lang="el-GR" dirty="0" smtClean="0"/>
              <a:t>Υγρό</a:t>
            </a:r>
            <a:endParaRPr lang="el-GR" dirty="0"/>
          </a:p>
        </p:txBody>
      </p:sp>
      <p:pic>
        <p:nvPicPr>
          <p:cNvPr id="147460" name="Picture 4" descr="Picture3"/>
          <p:cNvPicPr>
            <a:picLocks noChangeAspect="1" noChangeArrowheads="1"/>
          </p:cNvPicPr>
          <p:nvPr/>
        </p:nvPicPr>
        <p:blipFill>
          <a:blip r:embed="rId2" cstate="print"/>
          <a:srcRect/>
          <a:stretch>
            <a:fillRect/>
          </a:stretch>
        </p:blipFill>
        <p:spPr bwMode="auto">
          <a:xfrm>
            <a:off x="2483768" y="1556792"/>
            <a:ext cx="4320480" cy="4392488"/>
          </a:xfrm>
          <a:prstGeom prst="rect">
            <a:avLst/>
          </a:prstGeom>
          <a:noFill/>
        </p:spPr>
      </p:pic>
      <p:sp>
        <p:nvSpPr>
          <p:cNvPr id="147461" name="Text Box 5"/>
          <p:cNvSpPr txBox="1">
            <a:spLocks noChangeArrowheads="1"/>
          </p:cNvSpPr>
          <p:nvPr/>
        </p:nvSpPr>
        <p:spPr bwMode="auto">
          <a:xfrm>
            <a:off x="2627784" y="6021288"/>
            <a:ext cx="4176464" cy="400110"/>
          </a:xfrm>
          <a:prstGeom prst="rect">
            <a:avLst/>
          </a:prstGeom>
          <a:noFill/>
          <a:ln w="9525">
            <a:noFill/>
            <a:miter lim="800000"/>
            <a:headEnd/>
            <a:tailEnd/>
          </a:ln>
          <a:effectLst/>
        </p:spPr>
        <p:txBody>
          <a:bodyPr wrap="square">
            <a:spAutoFit/>
          </a:bodyPr>
          <a:lstStyle/>
          <a:p>
            <a:pPr>
              <a:spcBef>
                <a:spcPct val="50000"/>
              </a:spcBef>
            </a:pPr>
            <a:r>
              <a:rPr lang="en-US" sz="1000" i="1" dirty="0"/>
              <a:t>ARUK </a:t>
            </a:r>
            <a:r>
              <a:rPr lang="el-GR" sz="1000" i="1" dirty="0"/>
              <a:t>http://www.arthritisresearchuk.org/health-professionals-and-students/reports/topical-reviews/topical-reviews-summer-2011.aspx</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395288" y="0"/>
            <a:ext cx="7543800" cy="1295400"/>
          </a:xfrm>
        </p:spPr>
        <p:txBody>
          <a:bodyPr>
            <a:normAutofit/>
          </a:bodyPr>
          <a:lstStyle/>
          <a:p>
            <a:r>
              <a:rPr lang="el-GR" dirty="0" smtClean="0"/>
              <a:t>Οστικές Διαβρώσεις</a:t>
            </a:r>
            <a:endParaRPr lang="el-GR" dirty="0"/>
          </a:p>
        </p:txBody>
      </p:sp>
      <p:sp>
        <p:nvSpPr>
          <p:cNvPr id="128003" name="Rectangle 3"/>
          <p:cNvSpPr>
            <a:spLocks noGrp="1" noChangeArrowheads="1"/>
          </p:cNvSpPr>
          <p:nvPr>
            <p:ph idx="1"/>
          </p:nvPr>
        </p:nvSpPr>
        <p:spPr>
          <a:xfrm>
            <a:off x="323850" y="1700213"/>
            <a:ext cx="4248150" cy="4411662"/>
          </a:xfrm>
        </p:spPr>
        <p:txBody>
          <a:bodyPr>
            <a:normAutofit/>
          </a:bodyPr>
          <a:lstStyle/>
          <a:p>
            <a:pPr>
              <a:buNone/>
            </a:pPr>
            <a:endParaRPr lang="en-US" sz="1700" dirty="0" smtClean="0"/>
          </a:p>
          <a:p>
            <a:r>
              <a:rPr lang="en-GB" sz="1800" dirty="0" smtClean="0"/>
              <a:t>The specificity of ultrasound-detected bone erosions for rheumatoid arthritis</a:t>
            </a:r>
            <a:r>
              <a:rPr lang="el-GR" sz="1700" dirty="0" smtClean="0"/>
              <a:t>, </a:t>
            </a:r>
            <a:r>
              <a:rPr lang="en-GB" sz="1400" i="1" dirty="0" err="1" smtClean="0"/>
              <a:t>Zavat</a:t>
            </a:r>
            <a:r>
              <a:rPr lang="en-GB" sz="1400" i="1" dirty="0" smtClean="0"/>
              <a:t> et al, Ann Rheum </a:t>
            </a:r>
            <a:r>
              <a:rPr lang="en-GB" sz="1400" i="1" dirty="0" err="1" smtClean="0"/>
              <a:t>Dis</a:t>
            </a:r>
            <a:r>
              <a:rPr lang="en-GB" sz="1400" i="1" dirty="0" smtClean="0"/>
              <a:t>, 2015 May;74(5):897-903. </a:t>
            </a:r>
            <a:r>
              <a:rPr lang="en-GB" sz="1400" i="1" dirty="0" err="1" smtClean="0"/>
              <a:t>doi</a:t>
            </a:r>
            <a:r>
              <a:rPr lang="en-GB" sz="1400" i="1" dirty="0" smtClean="0"/>
              <a:t>: 10.1136/annrheumdis-2013-204864. </a:t>
            </a:r>
            <a:r>
              <a:rPr lang="en-GB" sz="1400" i="1" dirty="0" err="1" smtClean="0"/>
              <a:t>Epub</a:t>
            </a:r>
            <a:r>
              <a:rPr lang="en-GB" sz="1400" i="1" dirty="0" smtClean="0"/>
              <a:t> 2014 Jan 20.</a:t>
            </a:r>
          </a:p>
          <a:p>
            <a:endParaRPr lang="el-GR" sz="2000" b="1" dirty="0" smtClean="0"/>
          </a:p>
          <a:p>
            <a:r>
              <a:rPr lang="en-GB" sz="1800" dirty="0" smtClean="0"/>
              <a:t>Bone erosions in rheumatoid arthritis: ultrasound findings in the early stage of the disease, </a:t>
            </a:r>
            <a:r>
              <a:rPr lang="en-GB" sz="1400" i="1" dirty="0" err="1" smtClean="0"/>
              <a:t>Tamas</a:t>
            </a:r>
            <a:r>
              <a:rPr lang="en-GB" sz="1400" i="1" dirty="0" smtClean="0"/>
              <a:t> et al, Rheumatology (2014) 53 (6): 1100-1107. </a:t>
            </a:r>
            <a:r>
              <a:rPr lang="en-GB" sz="1400" i="1" dirty="0" err="1" smtClean="0"/>
              <a:t>doi</a:t>
            </a:r>
            <a:r>
              <a:rPr lang="en-GB" sz="1400" i="1" dirty="0" smtClean="0"/>
              <a:t>: 10.1093/</a:t>
            </a:r>
            <a:r>
              <a:rPr lang="el-GR" sz="1400" i="1" dirty="0" smtClean="0"/>
              <a:t> </a:t>
            </a:r>
            <a:r>
              <a:rPr lang="en-GB" sz="1400" i="1" dirty="0" smtClean="0"/>
              <a:t>rheumatology/ket484  </a:t>
            </a:r>
          </a:p>
        </p:txBody>
      </p:sp>
      <p:pic>
        <p:nvPicPr>
          <p:cNvPr id="128004" name="Picture 4" descr="HO6_9%20figure%208"/>
          <p:cNvPicPr>
            <a:picLocks noChangeAspect="1" noChangeArrowheads="1"/>
          </p:cNvPicPr>
          <p:nvPr/>
        </p:nvPicPr>
        <p:blipFill>
          <a:blip r:embed="rId2" cstate="print"/>
          <a:srcRect/>
          <a:stretch>
            <a:fillRect/>
          </a:stretch>
        </p:blipFill>
        <p:spPr bwMode="auto">
          <a:xfrm>
            <a:off x="5004048" y="1340768"/>
            <a:ext cx="2811463" cy="3500437"/>
          </a:xfrm>
          <a:prstGeom prst="rect">
            <a:avLst/>
          </a:prstGeom>
          <a:noFill/>
          <a:ln w="9525">
            <a:noFill/>
            <a:miter lim="800000"/>
            <a:headEnd/>
            <a:tailEnd/>
          </a:ln>
        </p:spPr>
      </p:pic>
      <p:sp>
        <p:nvSpPr>
          <p:cNvPr id="128005" name="Text Box 5"/>
          <p:cNvSpPr txBox="1">
            <a:spLocks noChangeArrowheads="1"/>
          </p:cNvSpPr>
          <p:nvPr/>
        </p:nvSpPr>
        <p:spPr bwMode="auto">
          <a:xfrm>
            <a:off x="5004048" y="4941168"/>
            <a:ext cx="2880320" cy="549275"/>
          </a:xfrm>
          <a:prstGeom prst="rect">
            <a:avLst/>
          </a:prstGeom>
          <a:noFill/>
          <a:ln w="9525">
            <a:noFill/>
            <a:miter lim="800000"/>
            <a:headEnd/>
            <a:tailEnd/>
          </a:ln>
          <a:effectLst/>
        </p:spPr>
        <p:txBody>
          <a:bodyPr wrap="square">
            <a:spAutoFit/>
          </a:bodyPr>
          <a:lstStyle/>
          <a:p>
            <a:pPr>
              <a:spcBef>
                <a:spcPct val="50000"/>
              </a:spcBef>
            </a:pPr>
            <a:r>
              <a:rPr lang="el-GR" sz="1000" i="1" dirty="0"/>
              <a:t>http://www.arthritisresearchuk.org/health-professionals-and-students/reports/topical-reviews/topical-reviews-summer-2011.aspx</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Grey scale us</a:t>
            </a:r>
            <a:endParaRPr lang="en-GB" dirty="0"/>
          </a:p>
        </p:txBody>
      </p:sp>
      <p:sp>
        <p:nvSpPr>
          <p:cNvPr id="5" name="Rectangle 4"/>
          <p:cNvSpPr/>
          <p:nvPr/>
        </p:nvSpPr>
        <p:spPr>
          <a:xfrm>
            <a:off x="467544" y="1700808"/>
            <a:ext cx="5544616" cy="3854901"/>
          </a:xfrm>
          <a:prstGeom prst="rect">
            <a:avLst/>
          </a:prstGeom>
        </p:spPr>
        <p:txBody>
          <a:bodyPr wrap="square">
            <a:spAutoFit/>
          </a:bodyPr>
          <a:lstStyle/>
          <a:p>
            <a:pPr>
              <a:defRPr/>
            </a:pPr>
            <a:r>
              <a:rPr lang="el-GR" dirty="0" smtClean="0">
                <a:sym typeface="Symbol" pitchFamily="18" charset="2"/>
              </a:rPr>
              <a:t>Ευαίσθητο για διαβρώσεις/πάχυνση υμένα</a:t>
            </a:r>
          </a:p>
          <a:p>
            <a:pPr>
              <a:defRPr/>
            </a:pPr>
            <a:endParaRPr lang="en-US" dirty="0">
              <a:sym typeface="Symbol" pitchFamily="18" charset="2"/>
            </a:endParaRPr>
          </a:p>
          <a:p>
            <a:pPr lvl="1">
              <a:buFont typeface="Arial" pitchFamily="34" charset="0"/>
              <a:buChar char="•"/>
              <a:defRPr/>
            </a:pPr>
            <a:r>
              <a:rPr lang="el-GR" dirty="0" smtClean="0">
                <a:sym typeface="Symbol" pitchFamily="18" charset="2"/>
              </a:rPr>
              <a:t>Δείχνει διαβρώσεις διπλάσιο από την απλή </a:t>
            </a:r>
            <a:r>
              <a:rPr lang="el-GR" dirty="0" err="1" smtClean="0">
                <a:sym typeface="Symbol" pitchFamily="18" charset="2"/>
              </a:rPr>
              <a:t>ακτινογράφία</a:t>
            </a:r>
            <a:r>
              <a:rPr lang="en-US" dirty="0" smtClean="0">
                <a:cs typeface="Arial" charset="0"/>
                <a:sym typeface="Symbol" pitchFamily="18" charset="2"/>
              </a:rPr>
              <a:t> CR</a:t>
            </a:r>
            <a:r>
              <a:rPr lang="en-US" baseline="30000" dirty="0" smtClean="0">
                <a:cs typeface="Arial" charset="0"/>
                <a:sym typeface="Symbol" pitchFamily="18" charset="2"/>
              </a:rPr>
              <a:t>1</a:t>
            </a:r>
            <a:endParaRPr lang="en-US" baseline="30000" dirty="0">
              <a:cs typeface="Arial" charset="0"/>
              <a:sym typeface="Symbol" pitchFamily="18" charset="2"/>
            </a:endParaRPr>
          </a:p>
          <a:p>
            <a:pPr lvl="1">
              <a:buFont typeface="Arial" pitchFamily="34" charset="0"/>
              <a:buChar char="•"/>
              <a:defRPr/>
            </a:pPr>
            <a:r>
              <a:rPr lang="el-GR" dirty="0" smtClean="0">
                <a:cs typeface="Arial" charset="0"/>
                <a:sym typeface="Symbol" pitchFamily="18" charset="2"/>
              </a:rPr>
              <a:t>Φανερώνει πάχυνση υμένα σε περιπτώσεις που δεν ανιχνεύονται κλινικά</a:t>
            </a:r>
          </a:p>
          <a:p>
            <a:pPr lvl="1">
              <a:buFont typeface="Arial" pitchFamily="34" charset="0"/>
              <a:buChar char="•"/>
              <a:defRPr/>
            </a:pPr>
            <a:endParaRPr lang="el-GR" dirty="0" smtClean="0">
              <a:cs typeface="Arial" charset="0"/>
              <a:sym typeface="Symbol" pitchFamily="18" charset="2"/>
            </a:endParaRPr>
          </a:p>
          <a:p>
            <a:pPr lvl="1">
              <a:buFont typeface="Arial" pitchFamily="34" charset="0"/>
              <a:buChar char="•"/>
              <a:defRPr/>
            </a:pPr>
            <a:r>
              <a:rPr lang="el-GR" dirty="0" err="1" smtClean="0">
                <a:cs typeface="Arial" charset="0"/>
                <a:sym typeface="Symbol" pitchFamily="18" charset="2"/>
              </a:rPr>
              <a:t>Επαναληψιμότητα</a:t>
            </a:r>
            <a:endParaRPr lang="el-GR" dirty="0" smtClean="0">
              <a:cs typeface="Arial" charset="0"/>
              <a:sym typeface="Symbol" pitchFamily="18" charset="2"/>
            </a:endParaRPr>
          </a:p>
          <a:p>
            <a:pPr lvl="1">
              <a:buFont typeface="Arial" pitchFamily="34" charset="0"/>
              <a:buChar char="•"/>
              <a:defRPr/>
            </a:pPr>
            <a:r>
              <a:rPr lang="el-GR" dirty="0" smtClean="0">
                <a:cs typeface="Arial" charset="0"/>
                <a:sym typeface="Symbol" pitchFamily="18" charset="2"/>
              </a:rPr>
              <a:t>Υμενίτιδα</a:t>
            </a:r>
          </a:p>
          <a:p>
            <a:pPr lvl="1">
              <a:buFont typeface="Arial" pitchFamily="34" charset="0"/>
              <a:buChar char="•"/>
              <a:defRPr/>
            </a:pPr>
            <a:r>
              <a:rPr lang="el-GR" dirty="0" err="1" smtClean="0">
                <a:cs typeface="Arial" charset="0"/>
                <a:sym typeface="Symbol" pitchFamily="18" charset="2"/>
              </a:rPr>
              <a:t>Τενοντουμενίτιδα</a:t>
            </a:r>
            <a:endParaRPr lang="en-US" dirty="0">
              <a:cs typeface="Arial" charset="0"/>
              <a:sym typeface="Symbol" pitchFamily="18" charset="2"/>
            </a:endParaRPr>
          </a:p>
          <a:p>
            <a:pPr lvl="1">
              <a:defRPr/>
            </a:pPr>
            <a:endParaRPr lang="en-US" dirty="0">
              <a:cs typeface="Arial" charset="0"/>
              <a:sym typeface="Symbol" pitchFamily="18" charset="2"/>
            </a:endParaRPr>
          </a:p>
          <a:p>
            <a:pPr lvl="1">
              <a:defRPr/>
            </a:pPr>
            <a:endParaRPr lang="en-US" dirty="0">
              <a:cs typeface="Arial" charset="0"/>
              <a:sym typeface="Symbol" pitchFamily="18" charset="2"/>
            </a:endParaRPr>
          </a:p>
          <a:p>
            <a:pPr>
              <a:buFontTx/>
              <a:buNone/>
              <a:defRPr/>
            </a:pPr>
            <a:r>
              <a:rPr lang="en-US" sz="1050" i="1" dirty="0">
                <a:cs typeface="Arial" charset="0"/>
                <a:sym typeface="Symbol" pitchFamily="18" charset="2"/>
              </a:rPr>
              <a:t>1. </a:t>
            </a:r>
            <a:r>
              <a:rPr lang="en-US" sz="1050" i="1" dirty="0" err="1">
                <a:cs typeface="Arial" charset="0"/>
                <a:sym typeface="Symbol" pitchFamily="18" charset="2"/>
              </a:rPr>
              <a:t>Scheel</a:t>
            </a:r>
            <a:r>
              <a:rPr lang="en-US" sz="1050" i="1" dirty="0">
                <a:cs typeface="Arial" charset="0"/>
                <a:sym typeface="Symbol" pitchFamily="18" charset="2"/>
              </a:rPr>
              <a:t> AK et al. Ann Rheum </a:t>
            </a:r>
            <a:r>
              <a:rPr lang="en-US" sz="1050" i="1" dirty="0" err="1">
                <a:cs typeface="Arial" charset="0"/>
                <a:sym typeface="Symbol" pitchFamily="18" charset="2"/>
              </a:rPr>
              <a:t>Dis</a:t>
            </a:r>
            <a:r>
              <a:rPr lang="en-US" sz="1050" i="1" dirty="0">
                <a:cs typeface="Arial" charset="0"/>
                <a:sym typeface="Symbol" pitchFamily="18" charset="2"/>
              </a:rPr>
              <a:t> 2005; Gibbon WW et al. </a:t>
            </a:r>
            <a:r>
              <a:rPr lang="en-US" sz="1050" i="1" dirty="0" err="1">
                <a:cs typeface="Arial" charset="0"/>
                <a:sym typeface="Symbol" pitchFamily="18" charset="2"/>
              </a:rPr>
              <a:t>Rad</a:t>
            </a:r>
            <a:r>
              <a:rPr lang="en-US" sz="1050" i="1" dirty="0">
                <a:cs typeface="Arial" charset="0"/>
                <a:sym typeface="Symbol" pitchFamily="18" charset="2"/>
              </a:rPr>
              <a:t> </a:t>
            </a:r>
            <a:r>
              <a:rPr lang="en-US" sz="1050" i="1" dirty="0" err="1">
                <a:cs typeface="Arial" charset="0"/>
                <a:sym typeface="Symbol" pitchFamily="18" charset="2"/>
              </a:rPr>
              <a:t>Clin</a:t>
            </a:r>
            <a:r>
              <a:rPr lang="en-US" sz="1050" i="1" dirty="0">
                <a:cs typeface="Arial" charset="0"/>
                <a:sym typeface="Symbol" pitchFamily="18" charset="2"/>
              </a:rPr>
              <a:t> N Am 1999; 37 : 633</a:t>
            </a:r>
          </a:p>
          <a:p>
            <a:pPr>
              <a:buFontTx/>
              <a:buNone/>
              <a:defRPr/>
            </a:pPr>
            <a:endParaRPr lang="en-GB" dirty="0"/>
          </a:p>
        </p:txBody>
      </p:sp>
      <p:sp>
        <p:nvSpPr>
          <p:cNvPr id="6" name="Content Placeholder 5"/>
          <p:cNvSpPr>
            <a:spLocks noGrp="1"/>
          </p:cNvSpPr>
          <p:nvPr>
            <p:ph idx="1"/>
          </p:nvPr>
        </p:nvSpPr>
        <p:spPr>
          <a:xfrm>
            <a:off x="755576" y="1556792"/>
            <a:ext cx="8229600" cy="4525963"/>
          </a:xfrm>
        </p:spPr>
        <p:txBody>
          <a:bodyPr/>
          <a:lstStyle/>
          <a:p>
            <a:endParaRPr lang="en-GB"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40" name="Picture 4" descr="09_11_6798_06"/>
          <p:cNvPicPr>
            <a:picLocks noChangeAspect="1" noChangeArrowheads="1"/>
          </p:cNvPicPr>
          <p:nvPr/>
        </p:nvPicPr>
        <p:blipFill>
          <a:blip r:embed="rId2" cstate="print"/>
          <a:srcRect/>
          <a:stretch>
            <a:fillRect/>
          </a:stretch>
        </p:blipFill>
        <p:spPr bwMode="auto">
          <a:xfrm>
            <a:off x="3059832" y="2132856"/>
            <a:ext cx="2809875" cy="1981200"/>
          </a:xfrm>
          <a:prstGeom prst="rect">
            <a:avLst/>
          </a:prstGeom>
          <a:noFill/>
        </p:spPr>
      </p:pic>
      <p:sp>
        <p:nvSpPr>
          <p:cNvPr id="142346" name="Text Box 10"/>
          <p:cNvSpPr txBox="1">
            <a:spLocks noChangeArrowheads="1"/>
          </p:cNvSpPr>
          <p:nvPr/>
        </p:nvSpPr>
        <p:spPr bwMode="auto">
          <a:xfrm>
            <a:off x="2915816" y="4797152"/>
            <a:ext cx="3240088" cy="1551194"/>
          </a:xfrm>
          <a:prstGeom prst="rect">
            <a:avLst/>
          </a:prstGeom>
          <a:noFill/>
          <a:ln w="9525">
            <a:noFill/>
            <a:miter lim="800000"/>
            <a:headEnd/>
            <a:tailEnd/>
          </a:ln>
          <a:effectLst/>
        </p:spPr>
        <p:txBody>
          <a:bodyPr>
            <a:spAutoFit/>
          </a:bodyPr>
          <a:lstStyle/>
          <a:p>
            <a:pPr algn="ctr">
              <a:spcBef>
                <a:spcPct val="20000"/>
              </a:spcBef>
              <a:buClr>
                <a:schemeClr val="tx2"/>
              </a:buClr>
              <a:buSzPct val="70000"/>
              <a:buFont typeface="Wingdings" pitchFamily="2" charset="2"/>
              <a:buNone/>
            </a:pPr>
            <a:r>
              <a:rPr lang="en-US" dirty="0"/>
              <a:t>Rheumatoid nodule, </a:t>
            </a:r>
            <a:r>
              <a:rPr lang="el-GR" dirty="0"/>
              <a:t>42-year-old </a:t>
            </a:r>
            <a:r>
              <a:rPr lang="el-GR" dirty="0" err="1" smtClean="0"/>
              <a:t>woman</a:t>
            </a:r>
            <a:endParaRPr lang="en-US" dirty="0"/>
          </a:p>
          <a:p>
            <a:pPr algn="ctr">
              <a:spcBef>
                <a:spcPct val="20000"/>
              </a:spcBef>
              <a:buClr>
                <a:schemeClr val="tx2"/>
              </a:buClr>
              <a:buSzPct val="70000"/>
              <a:buFont typeface="Wingdings" pitchFamily="2" charset="2"/>
              <a:buNone/>
            </a:pPr>
            <a:r>
              <a:rPr lang="el-GR" sz="1200" i="1" dirty="0"/>
              <a:t>http://</a:t>
            </a:r>
            <a:r>
              <a:rPr lang="el-GR" sz="1200" i="1" dirty="0" smtClean="0"/>
              <a:t>www.ajronline.org/doi/full/10.2214/AJR.11.6798</a:t>
            </a:r>
          </a:p>
          <a:p>
            <a:pPr>
              <a:spcBef>
                <a:spcPct val="20000"/>
              </a:spcBef>
              <a:buClr>
                <a:schemeClr val="tx2"/>
              </a:buClr>
              <a:buSzPct val="70000"/>
              <a:buFont typeface="Wingdings" pitchFamily="2" charset="2"/>
              <a:buNone/>
            </a:pPr>
            <a:endParaRPr lang="el-GR" sz="1200" i="1" dirty="0"/>
          </a:p>
          <a:p>
            <a:pPr>
              <a:spcBef>
                <a:spcPct val="50000"/>
              </a:spcBef>
            </a:pPr>
            <a:endParaRPr lang="el-GR" sz="1200" i="1" dirty="0"/>
          </a:p>
        </p:txBody>
      </p:sp>
      <p:sp>
        <p:nvSpPr>
          <p:cNvPr id="142350" name="Text Box 14"/>
          <p:cNvSpPr txBox="1">
            <a:spLocks noChangeArrowheads="1"/>
          </p:cNvSpPr>
          <p:nvPr/>
        </p:nvSpPr>
        <p:spPr bwMode="auto">
          <a:xfrm>
            <a:off x="2915816" y="548680"/>
            <a:ext cx="3744416" cy="769441"/>
          </a:xfrm>
          <a:prstGeom prst="rect">
            <a:avLst/>
          </a:prstGeom>
          <a:noFill/>
          <a:ln w="9525">
            <a:noFill/>
            <a:miter lim="800000"/>
            <a:headEnd/>
            <a:tailEnd/>
          </a:ln>
          <a:effectLst/>
        </p:spPr>
        <p:txBody>
          <a:bodyPr wrap="square">
            <a:spAutoFit/>
          </a:bodyPr>
          <a:lstStyle/>
          <a:p>
            <a:pPr>
              <a:spcBef>
                <a:spcPct val="50000"/>
              </a:spcBef>
            </a:pPr>
            <a:r>
              <a:rPr lang="el-GR" sz="4400" dirty="0" smtClean="0">
                <a:latin typeface="+mj-lt"/>
              </a:rPr>
              <a:t>Εγγύς ωλένη</a:t>
            </a:r>
            <a:endParaRPr lang="el-GR" sz="4400" dirty="0">
              <a:latin typeface="+mj-lt"/>
            </a:endParaRPr>
          </a:p>
        </p:txBody>
      </p:sp>
      <p:sp>
        <p:nvSpPr>
          <p:cNvPr id="142351" name="Text Box 15"/>
          <p:cNvSpPr txBox="1">
            <a:spLocks noChangeArrowheads="1"/>
          </p:cNvSpPr>
          <p:nvPr/>
        </p:nvSpPr>
        <p:spPr bwMode="auto">
          <a:xfrm>
            <a:off x="4643438" y="908050"/>
            <a:ext cx="2665412" cy="779463"/>
          </a:xfrm>
          <a:prstGeom prst="rect">
            <a:avLst/>
          </a:prstGeom>
          <a:noFill/>
          <a:ln w="9525">
            <a:noFill/>
            <a:miter lim="800000"/>
            <a:headEnd/>
            <a:tailEnd/>
          </a:ln>
          <a:effectLst/>
        </p:spPr>
        <p:txBody>
          <a:bodyPr>
            <a:spAutoFit/>
          </a:bodyPr>
          <a:lstStyle/>
          <a:p>
            <a:pPr>
              <a:spcBef>
                <a:spcPct val="50000"/>
              </a:spcBef>
            </a:pPr>
            <a:endParaRPr lang="en-US"/>
          </a:p>
          <a:p>
            <a:pPr>
              <a:spcBef>
                <a:spcPct val="50000"/>
              </a:spcBef>
            </a:pPr>
            <a:endParaRPr lang="el-G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92696"/>
            <a:ext cx="8229600" cy="1143000"/>
          </a:xfrm>
        </p:spPr>
        <p:txBody>
          <a:bodyPr>
            <a:normAutofit fontScale="90000"/>
          </a:bodyPr>
          <a:lstStyle/>
          <a:p>
            <a:r>
              <a:rPr lang="en-US" dirty="0" smtClean="0"/>
              <a:t>3</a:t>
            </a:r>
            <a:r>
              <a:rPr lang="el-GR" baseline="30000" dirty="0" smtClean="0"/>
              <a:t>η</a:t>
            </a:r>
            <a:r>
              <a:rPr lang="en-US" dirty="0" smtClean="0"/>
              <a:t> </a:t>
            </a:r>
            <a:r>
              <a:rPr lang="el-GR" dirty="0" smtClean="0"/>
              <a:t>και </a:t>
            </a:r>
            <a:r>
              <a:rPr lang="en-US" dirty="0" smtClean="0"/>
              <a:t>4</a:t>
            </a:r>
            <a:r>
              <a:rPr lang="el-GR" baseline="30000" dirty="0" smtClean="0"/>
              <a:t>η</a:t>
            </a:r>
            <a:r>
              <a:rPr lang="en-US" dirty="0" smtClean="0"/>
              <a:t> M</a:t>
            </a:r>
            <a:r>
              <a:rPr lang="el-GR" dirty="0" smtClean="0"/>
              <a:t>ΚΦ άρθρωση</a:t>
            </a:r>
            <a:r>
              <a:rPr lang="el-GR" dirty="0" smtClean="0">
                <a:solidFill>
                  <a:srgbClr val="000099"/>
                </a:solidFill>
              </a:rPr>
              <a:t/>
            </a:r>
            <a:br>
              <a:rPr lang="el-GR" dirty="0" smtClean="0">
                <a:solidFill>
                  <a:srgbClr val="000099"/>
                </a:solidFill>
              </a:rPr>
            </a:br>
            <a:endParaRPr lang="en-GB" dirty="0"/>
          </a:p>
        </p:txBody>
      </p:sp>
      <p:pic>
        <p:nvPicPr>
          <p:cNvPr id="4" name="Picture 12" descr="Picture3"/>
          <p:cNvPicPr>
            <a:picLocks noGrp="1" noChangeAspect="1" noChangeArrowheads="1"/>
          </p:cNvPicPr>
          <p:nvPr>
            <p:ph idx="1"/>
          </p:nvPr>
        </p:nvPicPr>
        <p:blipFill>
          <a:blip r:embed="rId2" cstate="print"/>
          <a:srcRect/>
          <a:stretch>
            <a:fillRect/>
          </a:stretch>
        </p:blipFill>
        <p:spPr bwMode="auto">
          <a:xfrm>
            <a:off x="2843808" y="2060848"/>
            <a:ext cx="2952328" cy="1584176"/>
          </a:xfrm>
          <a:prstGeom prst="rect">
            <a:avLst/>
          </a:prstGeom>
          <a:noFill/>
        </p:spPr>
      </p:pic>
      <p:sp>
        <p:nvSpPr>
          <p:cNvPr id="6" name="Rectangle 5"/>
          <p:cNvSpPr/>
          <p:nvPr/>
        </p:nvSpPr>
        <p:spPr>
          <a:xfrm>
            <a:off x="2339752" y="4221088"/>
            <a:ext cx="3960440" cy="553998"/>
          </a:xfrm>
          <a:prstGeom prst="rect">
            <a:avLst/>
          </a:prstGeom>
        </p:spPr>
        <p:txBody>
          <a:bodyPr wrap="square">
            <a:spAutoFit/>
          </a:bodyPr>
          <a:lstStyle/>
          <a:p>
            <a:pPr algn="ctr">
              <a:spcBef>
                <a:spcPct val="50000"/>
              </a:spcBef>
            </a:pPr>
            <a:r>
              <a:rPr lang="el-GR" dirty="0" smtClean="0"/>
              <a:t>33-year-old </a:t>
            </a:r>
            <a:r>
              <a:rPr lang="el-GR" dirty="0" err="1" smtClean="0"/>
              <a:t>woman</a:t>
            </a:r>
            <a:r>
              <a:rPr lang="el-GR" dirty="0" smtClean="0"/>
              <a:t> </a:t>
            </a:r>
            <a:r>
              <a:rPr lang="el-GR" dirty="0" err="1" smtClean="0"/>
              <a:t>with</a:t>
            </a:r>
            <a:r>
              <a:rPr lang="el-GR" dirty="0" smtClean="0"/>
              <a:t> </a:t>
            </a:r>
            <a:r>
              <a:rPr lang="en-US" dirty="0" smtClean="0"/>
              <a:t>RA</a:t>
            </a:r>
            <a:r>
              <a:rPr lang="el-GR" dirty="0" smtClean="0"/>
              <a:t>. </a:t>
            </a:r>
            <a:r>
              <a:rPr lang="el-GR" sz="1200" i="1" dirty="0" smtClean="0"/>
              <a:t>http://www.ajronline.org/doi/ full/10.2214/AJR.11.6798</a:t>
            </a:r>
            <a:endParaRPr lang="el-GR" sz="1200" i="1"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179512" y="260648"/>
            <a:ext cx="8229600" cy="1143000"/>
          </a:xfrm>
        </p:spPr>
        <p:txBody>
          <a:bodyPr>
            <a:normAutofit/>
          </a:bodyPr>
          <a:lstStyle/>
          <a:p>
            <a:r>
              <a:rPr lang="el-GR" dirty="0" smtClean="0"/>
              <a:t>Υμενίτιδα καρπού</a:t>
            </a:r>
            <a:endParaRPr lang="el-GR" dirty="0"/>
          </a:p>
        </p:txBody>
      </p:sp>
      <p:pic>
        <p:nvPicPr>
          <p:cNvPr id="138245" name="Picture 5" descr="09_11_6798_03a"/>
          <p:cNvPicPr>
            <a:picLocks noChangeAspect="1" noChangeArrowheads="1"/>
          </p:cNvPicPr>
          <p:nvPr/>
        </p:nvPicPr>
        <p:blipFill>
          <a:blip r:embed="rId2" cstate="print"/>
          <a:srcRect/>
          <a:stretch>
            <a:fillRect/>
          </a:stretch>
        </p:blipFill>
        <p:spPr bwMode="auto">
          <a:xfrm>
            <a:off x="2987824" y="2060848"/>
            <a:ext cx="2809875" cy="1981200"/>
          </a:xfrm>
          <a:prstGeom prst="rect">
            <a:avLst/>
          </a:prstGeom>
          <a:noFill/>
        </p:spPr>
      </p:pic>
      <p:sp>
        <p:nvSpPr>
          <p:cNvPr id="138246" name="Text Box 6"/>
          <p:cNvSpPr txBox="1">
            <a:spLocks noChangeArrowheads="1"/>
          </p:cNvSpPr>
          <p:nvPr/>
        </p:nvSpPr>
        <p:spPr bwMode="auto">
          <a:xfrm>
            <a:off x="2987824" y="4797152"/>
            <a:ext cx="2809553" cy="738664"/>
          </a:xfrm>
          <a:prstGeom prst="rect">
            <a:avLst/>
          </a:prstGeom>
          <a:noFill/>
          <a:ln w="9525">
            <a:noFill/>
            <a:miter lim="800000"/>
            <a:headEnd/>
            <a:tailEnd/>
          </a:ln>
          <a:effectLst/>
        </p:spPr>
        <p:txBody>
          <a:bodyPr wrap="square">
            <a:spAutoFit/>
          </a:bodyPr>
          <a:lstStyle/>
          <a:p>
            <a:pPr algn="ctr"/>
            <a:r>
              <a:rPr lang="el-GR" dirty="0"/>
              <a:t>36-year-old </a:t>
            </a:r>
            <a:r>
              <a:rPr lang="el-GR" dirty="0" err="1"/>
              <a:t>woman</a:t>
            </a:r>
            <a:r>
              <a:rPr lang="en-US" dirty="0"/>
              <a:t> with RA </a:t>
            </a:r>
            <a:r>
              <a:rPr lang="el-GR" sz="1200" i="1" dirty="0" smtClean="0"/>
              <a:t>http</a:t>
            </a:r>
            <a:r>
              <a:rPr lang="el-GR" sz="1200" i="1" dirty="0"/>
              <a:t>://www.ajronline.org/doi/full/10.2214/AJR.11.6798</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2050" name="Picture 2" descr="C:\Users\grigo\Desktop\us cyprus crete\illusions\89340614_0dec478697_z.jpg"/>
          <p:cNvPicPr>
            <a:picLocks noGrp="1" noChangeAspect="1" noChangeArrowheads="1"/>
          </p:cNvPicPr>
          <p:nvPr>
            <p:ph idx="1"/>
          </p:nvPr>
        </p:nvPicPr>
        <p:blipFill>
          <a:blip r:embed="rId2" cstate="print"/>
          <a:srcRect/>
          <a:stretch>
            <a:fillRect/>
          </a:stretch>
        </p:blipFill>
        <p:spPr bwMode="auto">
          <a:xfrm>
            <a:off x="467544" y="476672"/>
            <a:ext cx="8208912" cy="5688632"/>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Doppler us</a:t>
            </a:r>
            <a:endParaRPr lang="en-GB" dirty="0"/>
          </a:p>
        </p:txBody>
      </p:sp>
      <p:sp>
        <p:nvSpPr>
          <p:cNvPr id="3" name="Content Placeholder 2"/>
          <p:cNvSpPr>
            <a:spLocks noGrp="1"/>
          </p:cNvSpPr>
          <p:nvPr>
            <p:ph idx="1"/>
          </p:nvPr>
        </p:nvSpPr>
        <p:spPr/>
        <p:txBody>
          <a:bodyPr/>
          <a:lstStyle/>
          <a:p>
            <a:pPr>
              <a:defRPr/>
            </a:pPr>
            <a:r>
              <a:rPr lang="en-US" dirty="0" err="1">
                <a:sym typeface="Symbol" pitchFamily="18" charset="2"/>
              </a:rPr>
              <a:t>Colour</a:t>
            </a:r>
            <a:r>
              <a:rPr lang="en-US" dirty="0">
                <a:sym typeface="Symbol" pitchFamily="18" charset="2"/>
              </a:rPr>
              <a:t> / Power</a:t>
            </a:r>
          </a:p>
          <a:p>
            <a:pPr lvl="1">
              <a:defRPr/>
            </a:pPr>
            <a:r>
              <a:rPr lang="el-GR" dirty="0" smtClean="0">
                <a:sym typeface="Symbol" pitchFamily="18" charset="2"/>
              </a:rPr>
              <a:t>Αναγνωρίζει </a:t>
            </a:r>
            <a:r>
              <a:rPr lang="el-GR" dirty="0" err="1" smtClean="0">
                <a:sym typeface="Symbol" pitchFamily="18" charset="2"/>
              </a:rPr>
              <a:t>αγγείωση</a:t>
            </a:r>
            <a:r>
              <a:rPr lang="el-GR" dirty="0" smtClean="0">
                <a:sym typeface="Symbol" pitchFamily="18" charset="2"/>
              </a:rPr>
              <a:t> </a:t>
            </a:r>
            <a:r>
              <a:rPr lang="el-GR" dirty="0" smtClean="0">
                <a:sym typeface="Symbol" pitchFamily="18" charset="2"/>
              </a:rPr>
              <a:t>μέσα στον υμένα</a:t>
            </a:r>
            <a:endParaRPr lang="en-US" dirty="0">
              <a:sym typeface="Symbol" pitchFamily="18" charset="2"/>
            </a:endParaRPr>
          </a:p>
          <a:p>
            <a:pPr lvl="1">
              <a:defRPr/>
            </a:pPr>
            <a:r>
              <a:rPr lang="el-GR" dirty="0" smtClean="0">
                <a:sym typeface="Symbol" pitchFamily="18" charset="2"/>
              </a:rPr>
              <a:t>Ξεχωρίζει ενεργό </a:t>
            </a:r>
            <a:r>
              <a:rPr lang="el-GR" dirty="0" err="1" smtClean="0">
                <a:sym typeface="Symbol" pitchFamily="18" charset="2"/>
              </a:rPr>
              <a:t>υμενίτιδα</a:t>
            </a:r>
            <a:r>
              <a:rPr lang="el-GR" dirty="0" smtClean="0">
                <a:sym typeface="Symbol" pitchFamily="18" charset="2"/>
              </a:rPr>
              <a:t> από μη ενεργό ινώδες ιστό/υγρό</a:t>
            </a:r>
            <a:endParaRPr lang="en-US" dirty="0">
              <a:sym typeface="Symbol" pitchFamily="18" charset="2"/>
            </a:endParaRPr>
          </a:p>
          <a:p>
            <a:pPr>
              <a:buNone/>
            </a:pPr>
            <a:endParaRPr lang="el-GR" dirty="0" smtClean="0"/>
          </a:p>
        </p:txBody>
      </p:sp>
      <p:pic>
        <p:nvPicPr>
          <p:cNvPr id="5" name="Picture 5"/>
          <p:cNvPicPr>
            <a:picLocks noChangeAspect="1" noChangeArrowheads="1"/>
          </p:cNvPicPr>
          <p:nvPr/>
        </p:nvPicPr>
        <p:blipFill>
          <a:blip r:embed="rId2" cstate="print"/>
          <a:srcRect l="28342" t="9317" r="28342" b="60504"/>
          <a:stretch>
            <a:fillRect/>
          </a:stretch>
        </p:blipFill>
        <p:spPr bwMode="auto">
          <a:xfrm>
            <a:off x="468313" y="4292600"/>
            <a:ext cx="3968750" cy="2332038"/>
          </a:xfrm>
          <a:prstGeom prst="rect">
            <a:avLst/>
          </a:prstGeom>
          <a:noFill/>
          <a:ln w="9525">
            <a:noFill/>
            <a:miter lim="800000"/>
            <a:headEnd/>
            <a:tailEnd/>
          </a:ln>
        </p:spPr>
      </p:pic>
      <p:pic>
        <p:nvPicPr>
          <p:cNvPr id="6" name="Picture 6"/>
          <p:cNvPicPr>
            <a:picLocks noChangeAspect="1" noChangeArrowheads="1"/>
          </p:cNvPicPr>
          <p:nvPr/>
        </p:nvPicPr>
        <p:blipFill>
          <a:blip r:embed="rId3" cstate="print"/>
          <a:srcRect l="27560" t="9172" r="28125" b="61951"/>
          <a:stretch>
            <a:fillRect/>
          </a:stretch>
        </p:blipFill>
        <p:spPr bwMode="auto">
          <a:xfrm>
            <a:off x="4716463" y="4292600"/>
            <a:ext cx="4032250" cy="22177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251520" y="332656"/>
            <a:ext cx="8229600" cy="1143000"/>
          </a:xfrm>
        </p:spPr>
        <p:txBody>
          <a:bodyPr/>
          <a:lstStyle/>
          <a:p>
            <a:r>
              <a:rPr lang="el-GR" dirty="0" smtClean="0"/>
              <a:t>ΜΚΦΑ σε ΡΑ</a:t>
            </a:r>
            <a:endParaRPr lang="el-GR" dirty="0"/>
          </a:p>
        </p:txBody>
      </p:sp>
      <p:pic>
        <p:nvPicPr>
          <p:cNvPr id="139268" name="Picture 4" descr="Figure"/>
          <p:cNvPicPr>
            <a:picLocks noGrp="1" noChangeAspect="1" noChangeArrowheads="1"/>
          </p:cNvPicPr>
          <p:nvPr>
            <p:ph idx="1"/>
          </p:nvPr>
        </p:nvPicPr>
        <p:blipFill>
          <a:blip r:embed="rId2" cstate="print"/>
          <a:srcRect/>
          <a:stretch>
            <a:fillRect/>
          </a:stretch>
        </p:blipFill>
        <p:spPr>
          <a:xfrm>
            <a:off x="2339752" y="1988840"/>
            <a:ext cx="4537075" cy="2857500"/>
          </a:xfrm>
          <a:noFill/>
          <a:ln/>
        </p:spPr>
      </p:pic>
      <p:sp>
        <p:nvSpPr>
          <p:cNvPr id="139269" name="Text Box 5"/>
          <p:cNvSpPr txBox="1">
            <a:spLocks noChangeArrowheads="1"/>
          </p:cNvSpPr>
          <p:nvPr/>
        </p:nvSpPr>
        <p:spPr bwMode="auto">
          <a:xfrm>
            <a:off x="2267744" y="5229200"/>
            <a:ext cx="4537075" cy="738664"/>
          </a:xfrm>
          <a:prstGeom prst="rect">
            <a:avLst/>
          </a:prstGeom>
          <a:noFill/>
          <a:ln w="9525">
            <a:noFill/>
            <a:miter lim="800000"/>
            <a:headEnd/>
            <a:tailEnd/>
          </a:ln>
          <a:effectLst/>
        </p:spPr>
        <p:txBody>
          <a:bodyPr>
            <a:spAutoFit/>
          </a:bodyPr>
          <a:lstStyle/>
          <a:p>
            <a:pPr algn="ctr"/>
            <a:r>
              <a:rPr lang="en-US" i="1" dirty="0"/>
              <a:t>RA in </a:t>
            </a:r>
            <a:r>
              <a:rPr lang="en-US" i="1" dirty="0" err="1"/>
              <a:t>metacarpophalangeal</a:t>
            </a:r>
            <a:r>
              <a:rPr lang="en-US" i="1" dirty="0"/>
              <a:t> </a:t>
            </a:r>
            <a:r>
              <a:rPr lang="en-US" i="1" dirty="0" smtClean="0"/>
              <a:t>joint </a:t>
            </a:r>
            <a:endParaRPr lang="el-GR" sz="1200" i="1" dirty="0" smtClean="0"/>
          </a:p>
          <a:p>
            <a:pPr algn="ctr"/>
            <a:r>
              <a:rPr lang="en-US" sz="1200" i="1" dirty="0" smtClean="0"/>
              <a:t>Provided </a:t>
            </a:r>
            <a:r>
              <a:rPr lang="en-US" sz="1200" i="1" dirty="0"/>
              <a:t>by P. O'Connor) MRI and ultrasound reveal early signs of rheumatoid arthritis March 10, 2009 | MRI, Ultrasound, ECR 2009</a:t>
            </a:r>
            <a:endParaRPr lang="el-GR" sz="1200" i="1"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p:txBody>
          <a:bodyPr/>
          <a:lstStyle/>
          <a:p>
            <a:r>
              <a:rPr lang="en-US" dirty="0" smtClean="0"/>
              <a:t>1</a:t>
            </a:r>
            <a:r>
              <a:rPr lang="el-GR" baseline="30000" dirty="0" smtClean="0"/>
              <a:t>η</a:t>
            </a:r>
            <a:r>
              <a:rPr lang="en-US" dirty="0" smtClean="0"/>
              <a:t> M</a:t>
            </a:r>
            <a:r>
              <a:rPr lang="el-GR" dirty="0" smtClean="0"/>
              <a:t>ΤΦΑ</a:t>
            </a:r>
            <a:endParaRPr lang="el-GR" dirty="0"/>
          </a:p>
        </p:txBody>
      </p:sp>
      <p:pic>
        <p:nvPicPr>
          <p:cNvPr id="134148" name="Picture 4" descr="HO6_9%20figure%202"/>
          <p:cNvPicPr>
            <a:picLocks noGrp="1" noChangeAspect="1" noChangeArrowheads="1"/>
          </p:cNvPicPr>
          <p:nvPr>
            <p:ph idx="1"/>
          </p:nvPr>
        </p:nvPicPr>
        <p:blipFill>
          <a:blip r:embed="rId2" cstate="print"/>
          <a:srcRect/>
          <a:stretch>
            <a:fillRect/>
          </a:stretch>
        </p:blipFill>
        <p:spPr>
          <a:xfrm>
            <a:off x="2699792" y="1412776"/>
            <a:ext cx="3816424" cy="4411662"/>
          </a:xfrm>
          <a:noFill/>
          <a:ln/>
        </p:spPr>
      </p:pic>
      <p:sp>
        <p:nvSpPr>
          <p:cNvPr id="134153" name="Text Box 9"/>
          <p:cNvSpPr txBox="1">
            <a:spLocks noChangeArrowheads="1"/>
          </p:cNvSpPr>
          <p:nvPr/>
        </p:nvSpPr>
        <p:spPr bwMode="auto">
          <a:xfrm>
            <a:off x="2699792" y="5949280"/>
            <a:ext cx="3816424" cy="646331"/>
          </a:xfrm>
          <a:prstGeom prst="rect">
            <a:avLst/>
          </a:prstGeom>
          <a:noFill/>
          <a:ln w="9525">
            <a:noFill/>
            <a:miter lim="800000"/>
            <a:headEnd/>
            <a:tailEnd/>
          </a:ln>
          <a:effectLst/>
        </p:spPr>
        <p:txBody>
          <a:bodyPr wrap="square">
            <a:spAutoFit/>
          </a:bodyPr>
          <a:lstStyle/>
          <a:p>
            <a:pPr algn="ctr">
              <a:spcBef>
                <a:spcPct val="50000"/>
              </a:spcBef>
            </a:pPr>
            <a:r>
              <a:rPr lang="el-GR" sz="1200" i="1" dirty="0"/>
              <a:t>http://www.arthritisresearchuk.org/health-professionals-and-students/reports/topical-reviews/topical-reviews-summer-2011.aspx</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grigo\Desktop\us cyprus crete\illusions\miss.gif"/>
          <p:cNvPicPr>
            <a:picLocks noChangeAspect="1" noChangeArrowheads="1"/>
          </p:cNvPicPr>
          <p:nvPr/>
        </p:nvPicPr>
        <p:blipFill>
          <a:blip r:embed="rId2" cstate="print"/>
          <a:srcRect/>
          <a:stretch>
            <a:fillRect/>
          </a:stretch>
        </p:blipFill>
        <p:spPr bwMode="auto">
          <a:xfrm>
            <a:off x="2195736" y="980728"/>
            <a:ext cx="5400600" cy="4968552"/>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grigo\Desktop\us cyprus crete\illusions\Funny-Optical-Illusions-1.jpg"/>
          <p:cNvPicPr>
            <a:picLocks noChangeAspect="1" noChangeArrowheads="1"/>
          </p:cNvPicPr>
          <p:nvPr/>
        </p:nvPicPr>
        <p:blipFill>
          <a:blip r:embed="rId2" cstate="print"/>
          <a:srcRect/>
          <a:stretch>
            <a:fillRect/>
          </a:stretch>
        </p:blipFill>
        <p:spPr bwMode="auto">
          <a:xfrm>
            <a:off x="2032000" y="184150"/>
            <a:ext cx="5080000" cy="6489700"/>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normAutofit/>
          </a:bodyPr>
          <a:lstStyle/>
          <a:p>
            <a:r>
              <a:rPr lang="el-GR" dirty="0" smtClean="0"/>
              <a:t>Σύγχρονες Πρόοδοι</a:t>
            </a:r>
            <a:endParaRPr lang="el-GR" dirty="0"/>
          </a:p>
        </p:txBody>
      </p:sp>
      <p:sp>
        <p:nvSpPr>
          <p:cNvPr id="115715" name="Rectangle 3"/>
          <p:cNvSpPr>
            <a:spLocks noGrp="1" noChangeArrowheads="1"/>
          </p:cNvSpPr>
          <p:nvPr>
            <p:ph idx="1"/>
          </p:nvPr>
        </p:nvSpPr>
        <p:spPr/>
        <p:txBody>
          <a:bodyPr>
            <a:normAutofit/>
          </a:bodyPr>
          <a:lstStyle/>
          <a:p>
            <a:pPr>
              <a:buFont typeface="Wingdings" pitchFamily="2" charset="2"/>
              <a:buNone/>
            </a:pPr>
            <a:endParaRPr lang="en-GB" sz="2600" dirty="0"/>
          </a:p>
          <a:p>
            <a:pPr lvl="1">
              <a:buNone/>
            </a:pPr>
            <a:endParaRPr lang="en-GB" sz="2200" dirty="0"/>
          </a:p>
          <a:p>
            <a:pPr lvl="1">
              <a:buNone/>
            </a:pPr>
            <a:endParaRPr lang="el-GR" sz="2200" dirty="0" smtClean="0"/>
          </a:p>
          <a:p>
            <a:pPr lvl="1"/>
            <a:endParaRPr lang="en-US" sz="2200" i="1" dirty="0" smtClean="0"/>
          </a:p>
          <a:p>
            <a:endParaRPr lang="el-GR" sz="2800" dirty="0" smtClean="0"/>
          </a:p>
          <a:p>
            <a:endParaRPr lang="el-GR" sz="2800" dirty="0" smtClean="0"/>
          </a:p>
          <a:p>
            <a:endParaRPr lang="en-GB" sz="2800" dirty="0" smtClean="0"/>
          </a:p>
          <a:p>
            <a:r>
              <a:rPr lang="el-GR" sz="2800" dirty="0" smtClean="0"/>
              <a:t>Υψηλής ποιότητας, υψηλής ανάλυσης εξοπλισμός </a:t>
            </a:r>
            <a:endParaRPr lang="en-US" sz="2800" dirty="0" smtClean="0"/>
          </a:p>
        </p:txBody>
      </p:sp>
      <p:pic>
        <p:nvPicPr>
          <p:cNvPr id="115717" name="Picture 5" descr="ANd9GcSvGOCCdXogm49xMTsB9kPvZeQea-oZ03OdTp5N5ZAiACnO87NP">
            <a:hlinkClick r:id="rId2"/>
          </p:cNvPr>
          <p:cNvPicPr>
            <a:picLocks noChangeAspect="1" noChangeArrowheads="1"/>
          </p:cNvPicPr>
          <p:nvPr/>
        </p:nvPicPr>
        <p:blipFill>
          <a:blip r:embed="rId3" cstate="print"/>
          <a:srcRect/>
          <a:stretch>
            <a:fillRect/>
          </a:stretch>
        </p:blipFill>
        <p:spPr bwMode="auto">
          <a:xfrm>
            <a:off x="2555776" y="1916832"/>
            <a:ext cx="4032448" cy="2304256"/>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666" name="Group 58"/>
          <p:cNvGraphicFramePr>
            <a:graphicFrameLocks noGrp="1"/>
          </p:cNvGraphicFramePr>
          <p:nvPr>
            <p:ph idx="4294967295"/>
          </p:nvPr>
        </p:nvGraphicFramePr>
        <p:xfrm>
          <a:off x="0" y="115888"/>
          <a:ext cx="9144000" cy="5767790"/>
        </p:xfrm>
        <a:graphic>
          <a:graphicData uri="http://schemas.openxmlformats.org/drawingml/2006/table">
            <a:tbl>
              <a:tblPr/>
              <a:tblGrid>
                <a:gridCol w="4644008"/>
                <a:gridCol w="216024"/>
                <a:gridCol w="4283968"/>
              </a:tblGrid>
              <a:tr h="71278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FFFFFF"/>
                          </a:solidFill>
                          <a:effectLst/>
                          <a:latin typeface="Times New Roman" pitchFamily="18" charset="0"/>
                          <a:cs typeface="Times New Roman" pitchFamily="18" charset="0"/>
                        </a:rPr>
                        <a:t>Πλεονεκτήματα</a:t>
                      </a:r>
                      <a:endParaRPr kumimoji="0" lang="en-US" sz="1600" b="1" i="0" u="none" strike="noStrike" cap="none" normalizeH="0" baseline="0" dirty="0" smtClean="0">
                        <a:ln>
                          <a:noFill/>
                        </a:ln>
                        <a:solidFill>
                          <a:srgbClr val="FFFFFF"/>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FFFFFF"/>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FFFFFF"/>
                          </a:solidFill>
                          <a:effectLst/>
                          <a:latin typeface="Times New Roman" pitchFamily="18" charset="0"/>
                          <a:cs typeface="Times New Roman" pitchFamily="18" charset="0"/>
                        </a:rPr>
                        <a:t>Μειονεκτήματα</a:t>
                      </a:r>
                      <a:endParaRPr kumimoji="0" lang="en-US" sz="1600" b="1" i="0" u="none" strike="noStrike" cap="none" normalizeH="0" baseline="0" dirty="0" smtClean="0">
                        <a:ln>
                          <a:noFill/>
                        </a:ln>
                        <a:solidFill>
                          <a:srgbClr val="FFFFFF"/>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r>
              <a:tr h="488950">
                <a:tc>
                  <a:txBody>
                    <a:bodyPr/>
                    <a:lstStyle/>
                    <a:p>
                      <a:pPr marL="0" marR="0" lvl="0" indent="0" algn="ctr" defTabSz="457200" rtl="0" eaLnBrk="1" fontAlgn="base" latinLnBrk="0" hangingPunct="1">
                        <a:lnSpc>
                          <a:spcPct val="100000"/>
                        </a:lnSpc>
                        <a:spcBef>
                          <a:spcPct val="0"/>
                        </a:spcBef>
                        <a:spcAft>
                          <a:spcPct val="0"/>
                        </a:spcAft>
                        <a:buClrTx/>
                        <a:buSzTx/>
                        <a:buFont typeface="+mj-lt" charset="0"/>
                        <a:buNone/>
                        <a:tabLst/>
                      </a:pPr>
                      <a:r>
                        <a:rPr kumimoji="0" lang="el-GR" sz="1600" b="0" i="0" u="none" strike="noStrike" cap="none" normalizeH="0" baseline="0" dirty="0" smtClean="0">
                          <a:ln>
                            <a:noFill/>
                          </a:ln>
                          <a:solidFill>
                            <a:srgbClr val="000514"/>
                          </a:solidFill>
                          <a:effectLst/>
                          <a:latin typeface="Times New Roman" pitchFamily="18" charset="0"/>
                          <a:cs typeface="Times New Roman" pitchFamily="18" charset="0"/>
                        </a:rPr>
                        <a:t>Σχετικά φτηνό</a:t>
                      </a:r>
                      <a:endParaRPr kumimoji="0" lang="en-GB" sz="1600" b="0" i="0" u="none" strike="noStrike" cap="none" normalizeH="0" baseline="0" dirty="0" smtClean="0">
                        <a:ln>
                          <a:noFill/>
                        </a:ln>
                        <a:solidFill>
                          <a:srgbClr val="000514"/>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EC"/>
                    </a:solidFill>
                  </a:tcPr>
                </a:tc>
                <a:tc>
                  <a:txBody>
                    <a:bodyPr/>
                    <a:lstStyle/>
                    <a:p>
                      <a:pPr marL="0" marR="0" lvl="0" indent="0" algn="ctr" defTabSz="457200" rtl="0" eaLnBrk="1" fontAlgn="base" latinLnBrk="0" hangingPunct="1">
                        <a:lnSpc>
                          <a:spcPct val="100000"/>
                        </a:lnSpc>
                        <a:spcBef>
                          <a:spcPct val="0"/>
                        </a:spcBef>
                        <a:spcAft>
                          <a:spcPct val="0"/>
                        </a:spcAft>
                        <a:buClrTx/>
                        <a:buSzTx/>
                        <a:buFont typeface="+mj-lt" charset="0"/>
                        <a:buNone/>
                        <a:tabLst/>
                      </a:pPr>
                      <a:endParaRPr kumimoji="0" lang="en-GB" sz="1600" b="0" i="0" u="none" strike="noStrike" cap="none" normalizeH="0" baseline="0" smtClean="0">
                        <a:ln>
                          <a:noFill/>
                        </a:ln>
                        <a:solidFill>
                          <a:srgbClr val="000514"/>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 typeface="+mj-lt" charset="0"/>
                        <a:buNone/>
                        <a:tabLst/>
                      </a:pPr>
                      <a:r>
                        <a:rPr kumimoji="0" lang="el-GR" sz="1600" b="0" i="0" u="none" strike="noStrike" cap="none" normalizeH="0" baseline="0" dirty="0" smtClean="0">
                          <a:ln>
                            <a:noFill/>
                          </a:ln>
                          <a:solidFill>
                            <a:srgbClr val="000514"/>
                          </a:solidFill>
                          <a:effectLst/>
                          <a:latin typeface="Times New Roman" pitchFamily="18" charset="0"/>
                          <a:cs typeface="Times New Roman" pitchFamily="18" charset="0"/>
                        </a:rPr>
                        <a:t>Εξαρτώμενο από τον χρήστη</a:t>
                      </a:r>
                      <a:endParaRPr kumimoji="0" lang="en-GB" sz="1600" b="0" i="0" u="none" strike="noStrike" cap="none" normalizeH="0" baseline="0" dirty="0" smtClean="0">
                        <a:ln>
                          <a:noFill/>
                        </a:ln>
                        <a:solidFill>
                          <a:srgbClr val="000514"/>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EC"/>
                    </a:solidFill>
                  </a:tcPr>
                </a:tc>
              </a:tr>
              <a:tr h="715094">
                <a:tc>
                  <a:txBody>
                    <a:bodyPr/>
                    <a:lstStyle/>
                    <a:p>
                      <a:pPr marL="0" marR="0" lvl="0" indent="0" algn="ctr" defTabSz="457200" rtl="0" eaLnBrk="1" fontAlgn="base" latinLnBrk="0" hangingPunct="1">
                        <a:lnSpc>
                          <a:spcPct val="100000"/>
                        </a:lnSpc>
                        <a:spcBef>
                          <a:spcPct val="0"/>
                        </a:spcBef>
                        <a:spcAft>
                          <a:spcPct val="0"/>
                        </a:spcAft>
                        <a:buClrTx/>
                        <a:buSzTx/>
                        <a:buFont typeface="+mj-lt" charset="0"/>
                        <a:buNone/>
                        <a:tabLst/>
                      </a:pPr>
                      <a:r>
                        <a:rPr kumimoji="0" lang="el-GR" sz="1600" b="0" i="0" u="none" strike="noStrike" cap="none" normalizeH="0" baseline="0" dirty="0" smtClean="0">
                          <a:ln>
                            <a:noFill/>
                          </a:ln>
                          <a:solidFill>
                            <a:srgbClr val="000514"/>
                          </a:solidFill>
                          <a:effectLst/>
                          <a:latin typeface="Times New Roman" pitchFamily="18" charset="0"/>
                          <a:cs typeface="Times New Roman" pitchFamily="18" charset="0"/>
                        </a:rPr>
                        <a:t>Δυνατότητα άμεσης χρήσης στα εξωτερικά ιατρεία επιτρέποντας άμεση απόφαση</a:t>
                      </a:r>
                      <a:endParaRPr kumimoji="0" lang="en-GB" sz="1600" b="0" i="0" u="none" strike="noStrike" cap="none" normalizeH="0" baseline="0" dirty="0" smtClean="0">
                        <a:ln>
                          <a:noFill/>
                        </a:ln>
                        <a:solidFill>
                          <a:srgbClr val="000514"/>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F6"/>
                    </a:solidFill>
                  </a:tcPr>
                </a:tc>
                <a:tc>
                  <a:txBody>
                    <a:bodyPr/>
                    <a:lstStyle/>
                    <a:p>
                      <a:pPr marL="0" marR="0" lvl="0" indent="0" algn="ctr" defTabSz="457200" rtl="0" eaLnBrk="1" fontAlgn="base" latinLnBrk="0" hangingPunct="1">
                        <a:lnSpc>
                          <a:spcPct val="100000"/>
                        </a:lnSpc>
                        <a:spcBef>
                          <a:spcPct val="0"/>
                        </a:spcBef>
                        <a:spcAft>
                          <a:spcPct val="0"/>
                        </a:spcAft>
                        <a:buClrTx/>
                        <a:buSzTx/>
                        <a:buFont typeface="+mj-lt" charset="0"/>
                        <a:buNone/>
                        <a:tabLst/>
                      </a:pPr>
                      <a:endParaRPr kumimoji="0" lang="en-GB" sz="1600" b="0" i="0" u="none" strike="noStrike" cap="none" normalizeH="0" baseline="0" dirty="0" smtClean="0">
                        <a:ln>
                          <a:noFill/>
                        </a:ln>
                        <a:solidFill>
                          <a:srgbClr val="000514"/>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 typeface="+mj-lt" charset="0"/>
                        <a:buNone/>
                        <a:tabLst/>
                      </a:pPr>
                      <a:r>
                        <a:rPr kumimoji="0" lang="el-GR" sz="1600" b="0" i="0" u="none" strike="noStrike" cap="none" normalizeH="0" baseline="0" dirty="0" smtClean="0">
                          <a:ln>
                            <a:noFill/>
                          </a:ln>
                          <a:solidFill>
                            <a:srgbClr val="000514"/>
                          </a:solidFill>
                          <a:effectLst/>
                          <a:latin typeface="Times New Roman" pitchFamily="18" charset="0"/>
                          <a:cs typeface="Times New Roman" pitchFamily="18" charset="0"/>
                        </a:rPr>
                        <a:t>Περιορισμένοι ηχοβολείς</a:t>
                      </a:r>
                      <a:r>
                        <a:rPr kumimoji="0" lang="en-GB" sz="1600" b="0" i="0" u="none" strike="noStrike" cap="none" normalizeH="0" baseline="0" dirty="0" smtClean="0">
                          <a:ln>
                            <a:noFill/>
                          </a:ln>
                          <a:solidFill>
                            <a:srgbClr val="000514"/>
                          </a:solidFill>
                          <a:effectLst/>
                          <a:latin typeface="Times New Roman" pitchFamily="18" charset="0"/>
                          <a:cs typeface="Times New Roman" pitchFamily="18" charset="0"/>
                        </a:rPr>
                        <a:t>,</a:t>
                      </a:r>
                      <a:r>
                        <a:rPr kumimoji="0" lang="el-GR" sz="1600" b="0" i="0" u="none" strike="noStrike" cap="none" normalizeH="0" baseline="0" dirty="0" smtClean="0">
                          <a:ln>
                            <a:noFill/>
                          </a:ln>
                          <a:solidFill>
                            <a:srgbClr val="000514"/>
                          </a:solidFill>
                          <a:effectLst/>
                          <a:latin typeface="Times New Roman" pitchFamily="18" charset="0"/>
                          <a:cs typeface="Times New Roman" pitchFamily="18" charset="0"/>
                        </a:rPr>
                        <a:t> για παράδειγμα στην άρθρωση ισχίου</a:t>
                      </a:r>
                      <a:endParaRPr kumimoji="0" lang="en-GB" sz="1600" b="0" i="0" u="none" strike="noStrike" cap="none" normalizeH="0" baseline="0" dirty="0" smtClean="0">
                        <a:ln>
                          <a:noFill/>
                        </a:ln>
                        <a:solidFill>
                          <a:srgbClr val="000514"/>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F6"/>
                    </a:solidFill>
                  </a:tcPr>
                </a:tc>
              </a:tr>
              <a:tr h="765175">
                <a:tc>
                  <a:txBody>
                    <a:bodyPr/>
                    <a:lstStyle/>
                    <a:p>
                      <a:pPr marL="0" marR="0" lvl="0" indent="0" algn="ctr" defTabSz="457200" rtl="0" eaLnBrk="1" fontAlgn="base" latinLnBrk="0" hangingPunct="1">
                        <a:lnSpc>
                          <a:spcPct val="100000"/>
                        </a:lnSpc>
                        <a:spcBef>
                          <a:spcPct val="0"/>
                        </a:spcBef>
                        <a:spcAft>
                          <a:spcPct val="0"/>
                        </a:spcAft>
                        <a:buClrTx/>
                        <a:buSzTx/>
                        <a:buFont typeface="+mj-lt" charset="0"/>
                        <a:buNone/>
                        <a:tabLst/>
                      </a:pPr>
                      <a:r>
                        <a:rPr kumimoji="0" lang="el-GR" sz="1600" b="0" i="0" u="none" strike="noStrike" cap="none" normalizeH="0" baseline="0" dirty="0" smtClean="0">
                          <a:ln>
                            <a:noFill/>
                          </a:ln>
                          <a:solidFill>
                            <a:srgbClr val="000514"/>
                          </a:solidFill>
                          <a:effectLst/>
                          <a:latin typeface="Times New Roman" pitchFamily="18" charset="0"/>
                          <a:cs typeface="Times New Roman" pitchFamily="18" charset="0"/>
                        </a:rPr>
                        <a:t>Διαθέσιμο σχεδόν σε όλα τα ακτινολογικά τμήματα</a:t>
                      </a:r>
                      <a:endParaRPr kumimoji="0" lang="en-GB" sz="1600" b="0" i="0" u="none" strike="noStrike" cap="none" normalizeH="0" baseline="0" dirty="0" smtClean="0">
                        <a:ln>
                          <a:noFill/>
                        </a:ln>
                        <a:solidFill>
                          <a:srgbClr val="000514"/>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EC"/>
                    </a:solidFill>
                  </a:tcPr>
                </a:tc>
                <a:tc>
                  <a:txBody>
                    <a:bodyPr/>
                    <a:lstStyle/>
                    <a:p>
                      <a:pPr marL="0" marR="0" lvl="0" indent="0" algn="ctr" defTabSz="457200" rtl="0" eaLnBrk="1" fontAlgn="base" latinLnBrk="0" hangingPunct="1">
                        <a:lnSpc>
                          <a:spcPct val="100000"/>
                        </a:lnSpc>
                        <a:spcBef>
                          <a:spcPct val="0"/>
                        </a:spcBef>
                        <a:spcAft>
                          <a:spcPct val="0"/>
                        </a:spcAft>
                        <a:buClrTx/>
                        <a:buSzTx/>
                        <a:buFont typeface="+mj-lt" charset="0"/>
                        <a:buNone/>
                        <a:tabLst/>
                      </a:pPr>
                      <a:endParaRPr kumimoji="0" lang="en-GB" sz="1600" b="0" i="0" u="none" strike="noStrike" cap="none" normalizeH="0" baseline="0" smtClean="0">
                        <a:ln>
                          <a:noFill/>
                        </a:ln>
                        <a:solidFill>
                          <a:srgbClr val="000514"/>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 typeface="+mj-lt" charset="0"/>
                        <a:buNone/>
                        <a:tabLst/>
                      </a:pPr>
                      <a:r>
                        <a:rPr kumimoji="0" lang="el-GR" sz="1600" b="0" i="0" u="none" strike="noStrike" cap="none" normalizeH="0" baseline="0" dirty="0" smtClean="0">
                          <a:ln>
                            <a:noFill/>
                          </a:ln>
                          <a:solidFill>
                            <a:srgbClr val="000514"/>
                          </a:solidFill>
                          <a:effectLst/>
                          <a:latin typeface="Times New Roman" pitchFamily="18" charset="0"/>
                          <a:cs typeface="Times New Roman" pitchFamily="18" charset="0"/>
                        </a:rPr>
                        <a:t>Απαιτείται περισσότερος χρόνος σε μια κλινική επίσκεψη</a:t>
                      </a:r>
                      <a:endParaRPr kumimoji="0" lang="en-GB" sz="1600" b="0" i="0" u="none" strike="noStrike" cap="none" normalizeH="0" baseline="0" dirty="0" smtClean="0">
                        <a:ln>
                          <a:noFill/>
                        </a:ln>
                        <a:solidFill>
                          <a:srgbClr val="000514"/>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EC"/>
                    </a:solidFill>
                  </a:tcPr>
                </a:tc>
              </a:tr>
              <a:tr h="488950">
                <a:tc>
                  <a:txBody>
                    <a:bodyPr/>
                    <a:lstStyle/>
                    <a:p>
                      <a:pPr marL="0" marR="0" lvl="0" indent="0" algn="ctr" defTabSz="457200" rtl="0" eaLnBrk="1" fontAlgn="base" latinLnBrk="0" hangingPunct="1">
                        <a:lnSpc>
                          <a:spcPct val="100000"/>
                        </a:lnSpc>
                        <a:spcBef>
                          <a:spcPct val="0"/>
                        </a:spcBef>
                        <a:spcAft>
                          <a:spcPct val="0"/>
                        </a:spcAft>
                        <a:buClrTx/>
                        <a:buSzTx/>
                        <a:buFont typeface="+mj-lt" charset="0"/>
                        <a:buNone/>
                        <a:tabLst/>
                      </a:pPr>
                      <a:r>
                        <a:rPr kumimoji="0" lang="el-GR" sz="1600" b="0" i="0" u="none" strike="noStrike" cap="none" normalizeH="0" baseline="0" dirty="0" smtClean="0">
                          <a:ln>
                            <a:noFill/>
                          </a:ln>
                          <a:solidFill>
                            <a:srgbClr val="000514"/>
                          </a:solidFill>
                          <a:effectLst/>
                          <a:latin typeface="Times New Roman" pitchFamily="18" charset="0"/>
                          <a:cs typeface="Times New Roman" pitchFamily="18" charset="0"/>
                        </a:rPr>
                        <a:t>Δυνατότητα εξέτασης πολλών αρθρώσεων την ίδια στιγμή, ανεχτό</a:t>
                      </a:r>
                      <a:endParaRPr kumimoji="0" lang="en-GB" sz="1600" b="0" i="0" u="none" strike="noStrike" cap="none" normalizeH="0" baseline="0" dirty="0" smtClean="0">
                        <a:ln>
                          <a:noFill/>
                        </a:ln>
                        <a:solidFill>
                          <a:srgbClr val="000514"/>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F6"/>
                    </a:solidFill>
                  </a:tcPr>
                </a:tc>
                <a:tc>
                  <a:txBody>
                    <a:bodyPr/>
                    <a:lstStyle/>
                    <a:p>
                      <a:pPr marL="0" marR="0" lvl="0" indent="0" algn="ctr" defTabSz="457200" rtl="0" eaLnBrk="1" fontAlgn="base" latinLnBrk="0" hangingPunct="1">
                        <a:lnSpc>
                          <a:spcPct val="100000"/>
                        </a:lnSpc>
                        <a:spcBef>
                          <a:spcPct val="0"/>
                        </a:spcBef>
                        <a:spcAft>
                          <a:spcPct val="0"/>
                        </a:spcAft>
                        <a:buClrTx/>
                        <a:buSzTx/>
                        <a:buFont typeface="+mj-lt" charset="0"/>
                        <a:buNone/>
                        <a:tabLst/>
                      </a:pPr>
                      <a:endParaRPr kumimoji="0" lang="en-GB" sz="1600" b="0" i="0" u="none" strike="noStrike" cap="none" normalizeH="0" baseline="0" smtClean="0">
                        <a:ln>
                          <a:noFill/>
                        </a:ln>
                        <a:solidFill>
                          <a:srgbClr val="000514"/>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 typeface="+mj-lt" charset="0"/>
                        <a:buNone/>
                        <a:tabLst/>
                      </a:pPr>
                      <a:r>
                        <a:rPr kumimoji="0" lang="el-GR" sz="1600" b="0" i="0" u="none" strike="noStrike" cap="none" normalizeH="0" baseline="0" dirty="0" smtClean="0">
                          <a:ln>
                            <a:noFill/>
                          </a:ln>
                          <a:solidFill>
                            <a:srgbClr val="000514"/>
                          </a:solidFill>
                          <a:effectLst/>
                          <a:latin typeface="Times New Roman" pitchFamily="18" charset="0"/>
                          <a:cs typeface="Times New Roman" pitchFamily="18" charset="0"/>
                        </a:rPr>
                        <a:t>Έλλειψη καθιερωμένης τεχνικής</a:t>
                      </a:r>
                      <a:endParaRPr kumimoji="0" lang="en-US" sz="1600" b="0" i="0" u="none" strike="noStrike" cap="none" normalizeH="0" baseline="0" dirty="0" smtClean="0">
                        <a:ln>
                          <a:noFill/>
                        </a:ln>
                        <a:solidFill>
                          <a:srgbClr val="000514"/>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F6"/>
                    </a:solidFill>
                  </a:tcPr>
                </a:tc>
              </a:tr>
              <a:tr h="763588">
                <a:tc>
                  <a:txBody>
                    <a:bodyPr/>
                    <a:lstStyle/>
                    <a:p>
                      <a:pPr marL="0" marR="0" lvl="0" indent="0" algn="ctr" defTabSz="457200" rtl="0" eaLnBrk="1" fontAlgn="base" latinLnBrk="0" hangingPunct="1">
                        <a:lnSpc>
                          <a:spcPct val="100000"/>
                        </a:lnSpc>
                        <a:spcBef>
                          <a:spcPct val="0"/>
                        </a:spcBef>
                        <a:spcAft>
                          <a:spcPct val="0"/>
                        </a:spcAft>
                        <a:buClrTx/>
                        <a:buSzTx/>
                        <a:buFont typeface="+mj-lt" charset="0"/>
                        <a:buNone/>
                        <a:tabLst/>
                      </a:pPr>
                      <a:r>
                        <a:rPr kumimoji="0" lang="el-GR" sz="1600" b="0" i="0" u="none" strike="noStrike" cap="none" normalizeH="0" baseline="0" dirty="0" smtClean="0">
                          <a:ln>
                            <a:noFill/>
                          </a:ln>
                          <a:solidFill>
                            <a:srgbClr val="000514"/>
                          </a:solidFill>
                          <a:effectLst/>
                          <a:latin typeface="Times New Roman" pitchFamily="18" charset="0"/>
                          <a:cs typeface="Times New Roman" pitchFamily="18" charset="0"/>
                        </a:rPr>
                        <a:t>Δεν έχει ακτινοβολία επιτρέποντας πολλές εξετάσεις σε πολλά μέρη</a:t>
                      </a:r>
                      <a:endParaRPr kumimoji="0" lang="en-GB" sz="1600" b="0" i="0" u="none" strike="noStrike" cap="none" normalizeH="0" baseline="0" dirty="0" smtClean="0">
                        <a:ln>
                          <a:noFill/>
                        </a:ln>
                        <a:solidFill>
                          <a:srgbClr val="000514"/>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F6"/>
                    </a:solidFill>
                  </a:tcPr>
                </a:tc>
                <a:tc>
                  <a:txBody>
                    <a:bodyPr/>
                    <a:lstStyle/>
                    <a:p>
                      <a:pPr marL="0" marR="0" lvl="0" indent="0" algn="ctr" defTabSz="457200" rtl="0" eaLnBrk="1" fontAlgn="base" latinLnBrk="0" hangingPunct="1">
                        <a:lnSpc>
                          <a:spcPct val="100000"/>
                        </a:lnSpc>
                        <a:spcBef>
                          <a:spcPct val="0"/>
                        </a:spcBef>
                        <a:spcAft>
                          <a:spcPct val="0"/>
                        </a:spcAft>
                        <a:buClrTx/>
                        <a:buSzTx/>
                        <a:buFont typeface="+mj-lt" charset="0"/>
                        <a:buNone/>
                        <a:tabLst/>
                      </a:pPr>
                      <a:endParaRPr kumimoji="0" lang="en-GB" sz="1600" b="0" i="0" u="none" strike="noStrike" cap="none" normalizeH="0" baseline="0" smtClean="0">
                        <a:ln>
                          <a:noFill/>
                        </a:ln>
                        <a:solidFill>
                          <a:srgbClr val="000514"/>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 typeface="+mj-lt" charset="0"/>
                        <a:buNone/>
                        <a:tabLst/>
                      </a:pPr>
                      <a:endParaRPr kumimoji="0" lang="en-US" sz="1600" b="0" i="0" u="none" strike="noStrike" cap="none" normalizeH="0" baseline="0" dirty="0" smtClean="0">
                        <a:ln>
                          <a:noFill/>
                        </a:ln>
                        <a:solidFill>
                          <a:srgbClr val="000514"/>
                        </a:solidFill>
                        <a:effectLst/>
                        <a:latin typeface="Times New Roman" pitchFamily="18" charset="0"/>
                        <a:cs typeface="Times New Roman" pitchFamily="18"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r>
              <a:tr h="765175">
                <a:tc>
                  <a:txBody>
                    <a:bodyPr/>
                    <a:lstStyle/>
                    <a:p>
                      <a:pPr marL="0" marR="0" lvl="0" indent="0" algn="ctr" defTabSz="457200" rtl="0" eaLnBrk="1" fontAlgn="base" latinLnBrk="0" hangingPunct="1">
                        <a:lnSpc>
                          <a:spcPct val="100000"/>
                        </a:lnSpc>
                        <a:spcBef>
                          <a:spcPct val="0"/>
                        </a:spcBef>
                        <a:spcAft>
                          <a:spcPct val="0"/>
                        </a:spcAft>
                        <a:buClrTx/>
                        <a:buSzTx/>
                        <a:buFont typeface="+mj-lt" charset="0"/>
                        <a:buNone/>
                        <a:tabLst/>
                      </a:pPr>
                      <a:r>
                        <a:rPr kumimoji="0" lang="el-GR" sz="1600" b="0" i="0" u="none" strike="noStrike" cap="none" normalizeH="0" baseline="0" dirty="0" smtClean="0">
                          <a:ln>
                            <a:noFill/>
                          </a:ln>
                          <a:solidFill>
                            <a:srgbClr val="000514"/>
                          </a:solidFill>
                          <a:effectLst/>
                          <a:latin typeface="Times New Roman" pitchFamily="18" charset="0"/>
                          <a:cs typeface="Times New Roman" pitchFamily="18" charset="0"/>
                        </a:rPr>
                        <a:t>Σχετικά χαμηλός χρόνος εξέτασης</a:t>
                      </a:r>
                      <a:endParaRPr kumimoji="0" lang="en-GB" sz="1600" b="0" i="0" u="none" strike="noStrike" cap="none" normalizeH="0" baseline="0" dirty="0" smtClean="0">
                        <a:ln>
                          <a:noFill/>
                        </a:ln>
                        <a:solidFill>
                          <a:srgbClr val="000514"/>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EC"/>
                    </a:solidFill>
                  </a:tcPr>
                </a:tc>
                <a:tc>
                  <a:txBody>
                    <a:bodyPr/>
                    <a:lstStyle/>
                    <a:p>
                      <a:pPr marL="0" marR="0" lvl="0" indent="0" algn="ctr" defTabSz="457200" rtl="0" eaLnBrk="1" fontAlgn="base" latinLnBrk="0" hangingPunct="1">
                        <a:lnSpc>
                          <a:spcPct val="100000"/>
                        </a:lnSpc>
                        <a:spcBef>
                          <a:spcPct val="0"/>
                        </a:spcBef>
                        <a:spcAft>
                          <a:spcPct val="0"/>
                        </a:spcAft>
                        <a:buClrTx/>
                        <a:buSzTx/>
                        <a:buFont typeface="+mj-lt" charset="0"/>
                        <a:buNone/>
                        <a:tabLst/>
                      </a:pPr>
                      <a:endParaRPr kumimoji="0" lang="en-GB" sz="1600" b="0" i="0" u="none" strike="noStrike" cap="none" normalizeH="0" baseline="0" smtClean="0">
                        <a:ln>
                          <a:noFill/>
                        </a:ln>
                        <a:solidFill>
                          <a:srgbClr val="000514"/>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 typeface="+mj-lt" charset="0"/>
                        <a:buNone/>
                        <a:tabLst/>
                      </a:pPr>
                      <a:endParaRPr kumimoji="0" lang="en-US" sz="1600" b="0" i="0" u="none" strike="noStrike" cap="none" normalizeH="0" baseline="0" dirty="0" smtClean="0">
                        <a:ln>
                          <a:noFill/>
                        </a:ln>
                        <a:solidFill>
                          <a:srgbClr val="000514"/>
                        </a:solidFill>
                        <a:effectLst/>
                        <a:latin typeface="Times New Roman" pitchFamily="18" charset="0"/>
                        <a:cs typeface="Times New Roman" pitchFamily="18" charset="0"/>
                      </a:endParaRPr>
                    </a:p>
                  </a:txBody>
                  <a:tcPr horzOverflow="overflow">
                    <a:lnL>
                      <a:noFill/>
                    </a:lnL>
                    <a:lnR>
                      <a:noFill/>
                    </a:lnR>
                    <a:lnT>
                      <a:noFill/>
                    </a:lnT>
                    <a:lnB>
                      <a:noFill/>
                    </a:lnB>
                    <a:lnTlToBr>
                      <a:noFill/>
                    </a:lnTlToBr>
                    <a:lnBlToTr>
                      <a:noFill/>
                    </a:lnBlToTr>
                    <a:noFill/>
                  </a:tcPr>
                </a:tc>
              </a:tr>
              <a:tr h="488950">
                <a:tc>
                  <a:txBody>
                    <a:bodyPr/>
                    <a:lstStyle/>
                    <a:p>
                      <a:pPr marL="0" marR="0" lvl="0" indent="0" algn="ctr" defTabSz="457200" rtl="0" eaLnBrk="1" fontAlgn="base" latinLnBrk="0" hangingPunct="1">
                        <a:lnSpc>
                          <a:spcPct val="100000"/>
                        </a:lnSpc>
                        <a:spcBef>
                          <a:spcPct val="0"/>
                        </a:spcBef>
                        <a:spcAft>
                          <a:spcPct val="0"/>
                        </a:spcAft>
                        <a:buClrTx/>
                        <a:buSzTx/>
                        <a:buFont typeface="+mj-lt" charset="0"/>
                        <a:buNone/>
                        <a:tabLst/>
                      </a:pPr>
                      <a:r>
                        <a:rPr kumimoji="0" lang="el-GR" sz="1600" b="0" i="0" u="none" strike="noStrike" cap="none" normalizeH="0" baseline="0" dirty="0" smtClean="0">
                          <a:ln>
                            <a:noFill/>
                          </a:ln>
                          <a:solidFill>
                            <a:srgbClr val="000514"/>
                          </a:solidFill>
                          <a:effectLst/>
                          <a:latin typeface="Times New Roman" pitchFamily="18" charset="0"/>
                          <a:cs typeface="Times New Roman" pitchFamily="18" charset="0"/>
                        </a:rPr>
                        <a:t>Δυναμική εξέταση</a:t>
                      </a:r>
                      <a:endParaRPr kumimoji="0" lang="en-GB" sz="1600" b="0" i="0" u="none" strike="noStrike" cap="none" normalizeH="0" baseline="0" dirty="0" smtClean="0">
                        <a:ln>
                          <a:noFill/>
                        </a:ln>
                        <a:solidFill>
                          <a:srgbClr val="000514"/>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F6"/>
                    </a:solidFill>
                  </a:tcPr>
                </a:tc>
                <a:tc>
                  <a:txBody>
                    <a:bodyPr/>
                    <a:lstStyle/>
                    <a:p>
                      <a:pPr marL="0" marR="0" lvl="0" indent="0" algn="ctr" defTabSz="457200" rtl="0" eaLnBrk="1" fontAlgn="base" latinLnBrk="0" hangingPunct="1">
                        <a:lnSpc>
                          <a:spcPct val="100000"/>
                        </a:lnSpc>
                        <a:spcBef>
                          <a:spcPct val="0"/>
                        </a:spcBef>
                        <a:spcAft>
                          <a:spcPct val="0"/>
                        </a:spcAft>
                        <a:buClrTx/>
                        <a:buSzTx/>
                        <a:buFont typeface="+mj-lt" charset="0"/>
                        <a:buNone/>
                        <a:tabLst/>
                      </a:pPr>
                      <a:endParaRPr kumimoji="0" lang="en-GB" sz="1600" b="0" i="0" u="none" strike="noStrike" cap="none" normalizeH="0" baseline="0" smtClean="0">
                        <a:ln>
                          <a:noFill/>
                        </a:ln>
                        <a:solidFill>
                          <a:srgbClr val="000514"/>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 typeface="+mj-lt" charset="0"/>
                        <a:buNone/>
                        <a:tabLst/>
                      </a:pPr>
                      <a:endParaRPr kumimoji="0" lang="en-US" sz="1600" b="0" i="0" u="none" strike="noStrike" cap="none" normalizeH="0" baseline="0" smtClean="0">
                        <a:ln>
                          <a:noFill/>
                        </a:ln>
                        <a:solidFill>
                          <a:srgbClr val="000514"/>
                        </a:solidFill>
                        <a:effectLst/>
                        <a:latin typeface="Times New Roman" pitchFamily="18" charset="0"/>
                        <a:cs typeface="Times New Roman" pitchFamily="18" charset="0"/>
                      </a:endParaRPr>
                    </a:p>
                  </a:txBody>
                  <a:tcPr horzOverflow="overflow">
                    <a:lnL>
                      <a:noFill/>
                    </a:lnL>
                    <a:lnR>
                      <a:noFill/>
                    </a:lnR>
                    <a:lnT>
                      <a:noFill/>
                    </a:lnT>
                    <a:lnB>
                      <a:noFill/>
                    </a:lnB>
                    <a:lnTlToBr>
                      <a:noFill/>
                    </a:lnTlToBr>
                    <a:lnBlToTr>
                      <a:noFill/>
                    </a:lnBlToTr>
                    <a:noFill/>
                  </a:tcPr>
                </a:tc>
              </a:tr>
              <a:tr h="488950">
                <a:tc>
                  <a:txBody>
                    <a:bodyPr/>
                    <a:lstStyle/>
                    <a:p>
                      <a:pPr marL="0" marR="0" lvl="0" indent="0" algn="ctr" defTabSz="457200" rtl="0" eaLnBrk="1" fontAlgn="base" latinLnBrk="0" hangingPunct="1">
                        <a:lnSpc>
                          <a:spcPct val="100000"/>
                        </a:lnSpc>
                        <a:spcBef>
                          <a:spcPct val="0"/>
                        </a:spcBef>
                        <a:spcAft>
                          <a:spcPct val="0"/>
                        </a:spcAft>
                        <a:buClrTx/>
                        <a:buSzTx/>
                        <a:buFont typeface="+mj-lt" charset="0"/>
                        <a:buNone/>
                        <a:tabLst/>
                      </a:pPr>
                      <a:r>
                        <a:rPr kumimoji="0" lang="el-GR" sz="1600" b="0" i="0" u="none" strike="noStrike" cap="none" normalizeH="0" baseline="0" dirty="0" smtClean="0">
                          <a:ln>
                            <a:noFill/>
                          </a:ln>
                          <a:solidFill>
                            <a:srgbClr val="000514"/>
                          </a:solidFill>
                          <a:effectLst/>
                          <a:latin typeface="Times New Roman" pitchFamily="18" charset="0"/>
                          <a:cs typeface="Times New Roman" pitchFamily="18" charset="0"/>
                        </a:rPr>
                        <a:t>Φορητό </a:t>
                      </a:r>
                      <a:endParaRPr kumimoji="0" lang="en-US" sz="1600" b="0" i="0" u="none" strike="noStrike" cap="none" normalizeH="0" baseline="0" dirty="0" smtClean="0">
                        <a:ln>
                          <a:noFill/>
                        </a:ln>
                        <a:solidFill>
                          <a:srgbClr val="000514"/>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EC"/>
                    </a:solidFill>
                  </a:tcPr>
                </a:tc>
                <a:tc>
                  <a:txBody>
                    <a:bodyPr/>
                    <a:lstStyle/>
                    <a:p>
                      <a:pPr marL="0" marR="0" lvl="0" indent="0" algn="ctr" defTabSz="457200" rtl="0" eaLnBrk="1" fontAlgn="base" latinLnBrk="0" hangingPunct="1">
                        <a:lnSpc>
                          <a:spcPct val="100000"/>
                        </a:lnSpc>
                        <a:spcBef>
                          <a:spcPct val="0"/>
                        </a:spcBef>
                        <a:spcAft>
                          <a:spcPct val="0"/>
                        </a:spcAft>
                        <a:buClrTx/>
                        <a:buSzTx/>
                        <a:buFont typeface="+mj-lt" charset="0"/>
                        <a:buNone/>
                        <a:tabLst/>
                      </a:pPr>
                      <a:endParaRPr kumimoji="0" lang="en-US" sz="1600" b="0" i="0" u="none" strike="noStrike" cap="none" normalizeH="0" baseline="0" smtClean="0">
                        <a:ln>
                          <a:noFill/>
                        </a:ln>
                        <a:solidFill>
                          <a:srgbClr val="000514"/>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 typeface="+mj-lt" charset="0"/>
                        <a:buNone/>
                        <a:tabLst/>
                      </a:pPr>
                      <a:endParaRPr kumimoji="0" lang="en-US" sz="1600" b="0" i="0" u="none" strike="noStrike" cap="none" normalizeH="0" baseline="0" dirty="0" smtClean="0">
                        <a:ln>
                          <a:noFill/>
                        </a:ln>
                        <a:solidFill>
                          <a:srgbClr val="000514"/>
                        </a:solidFill>
                        <a:effectLst/>
                        <a:latin typeface="Times New Roman" pitchFamily="18" charset="0"/>
                        <a:cs typeface="Times New Roman" pitchFamily="18" charset="0"/>
                      </a:endParaRPr>
                    </a:p>
                  </a:txBody>
                  <a:tcPr horzOverflow="overflow">
                    <a:lnL>
                      <a:noFill/>
                    </a:lnL>
                    <a:lnR>
                      <a:noFill/>
                    </a:lnR>
                    <a:lnT>
                      <a:noFill/>
                    </a:lnT>
                    <a:lnB>
                      <a:noFill/>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6672"/>
            <a:ext cx="8229600" cy="6192688"/>
          </a:xfrm>
        </p:spPr>
        <p:txBody>
          <a:bodyPr>
            <a:normAutofit fontScale="92500" lnSpcReduction="10000"/>
          </a:bodyPr>
          <a:lstStyle/>
          <a:p>
            <a:r>
              <a:rPr lang="el-GR" sz="2800" dirty="0" smtClean="0">
                <a:solidFill>
                  <a:schemeClr val="bg1">
                    <a:lumMod val="65000"/>
                  </a:schemeClr>
                </a:solidFill>
              </a:rPr>
              <a:t>Ρευματοειδής Αρθρίτιδα Ανάγκη Έγκαιρης διάγνωσης</a:t>
            </a:r>
            <a:endParaRPr lang="en-GB" sz="2800" dirty="0" smtClean="0">
              <a:solidFill>
                <a:schemeClr val="bg1">
                  <a:lumMod val="65000"/>
                </a:schemeClr>
              </a:solidFill>
            </a:endParaRPr>
          </a:p>
          <a:p>
            <a:endParaRPr lang="el-GR" sz="2800" dirty="0" smtClean="0">
              <a:solidFill>
                <a:schemeClr val="bg1">
                  <a:lumMod val="65000"/>
                </a:schemeClr>
              </a:solidFill>
            </a:endParaRPr>
          </a:p>
          <a:p>
            <a:r>
              <a:rPr lang="el-GR" sz="2800" dirty="0" smtClean="0">
                <a:solidFill>
                  <a:schemeClr val="bg1">
                    <a:lumMod val="65000"/>
                  </a:schemeClr>
                </a:solidFill>
              </a:rPr>
              <a:t>Χαρακτηριστικά Υπερηχογραφήματος </a:t>
            </a:r>
            <a:r>
              <a:rPr lang="el-GR" sz="2800" dirty="0" err="1" smtClean="0">
                <a:solidFill>
                  <a:schemeClr val="bg1">
                    <a:lumMod val="65000"/>
                  </a:schemeClr>
                </a:solidFill>
              </a:rPr>
              <a:t>Μυοσκελετικού</a:t>
            </a:r>
            <a:endParaRPr lang="en-GB" sz="2800" dirty="0" smtClean="0">
              <a:solidFill>
                <a:schemeClr val="bg1">
                  <a:lumMod val="65000"/>
                </a:schemeClr>
              </a:solidFill>
            </a:endParaRPr>
          </a:p>
          <a:p>
            <a:endParaRPr lang="el-GR" sz="2800" dirty="0" smtClean="0"/>
          </a:p>
          <a:p>
            <a:r>
              <a:rPr lang="el-GR" sz="2800" dirty="0" smtClean="0"/>
              <a:t>Σύγκριση με άλλες απεικονιστικές τεχνικές</a:t>
            </a:r>
            <a:endParaRPr lang="en-GB" sz="2800" dirty="0" smtClean="0"/>
          </a:p>
          <a:p>
            <a:endParaRPr lang="el-GR" sz="2800" dirty="0" smtClean="0"/>
          </a:p>
          <a:p>
            <a:r>
              <a:rPr lang="el-GR" sz="2800" dirty="0" smtClean="0">
                <a:solidFill>
                  <a:schemeClr val="bg1">
                    <a:lumMod val="65000"/>
                  </a:schemeClr>
                </a:solidFill>
              </a:rPr>
              <a:t>Βιβλιογραφική ανασκόπηση</a:t>
            </a:r>
            <a:endParaRPr lang="en-GB" sz="2800" dirty="0" smtClean="0">
              <a:solidFill>
                <a:schemeClr val="bg1">
                  <a:lumMod val="65000"/>
                </a:schemeClr>
              </a:solidFill>
            </a:endParaRPr>
          </a:p>
          <a:p>
            <a:endParaRPr lang="el-GR" sz="2800" dirty="0" smtClean="0">
              <a:solidFill>
                <a:schemeClr val="bg1">
                  <a:lumMod val="65000"/>
                </a:schemeClr>
              </a:solidFill>
            </a:endParaRPr>
          </a:p>
          <a:p>
            <a:r>
              <a:rPr lang="el-GR" sz="2800" dirty="0" smtClean="0">
                <a:solidFill>
                  <a:schemeClr val="bg1">
                    <a:lumMod val="65000"/>
                  </a:schemeClr>
                </a:solidFill>
              </a:rPr>
              <a:t>Τεχνική</a:t>
            </a:r>
          </a:p>
          <a:p>
            <a:endParaRPr lang="el-GR" sz="2800" dirty="0" smtClean="0">
              <a:solidFill>
                <a:schemeClr val="bg1">
                  <a:lumMod val="65000"/>
                </a:schemeClr>
              </a:solidFill>
            </a:endParaRPr>
          </a:p>
          <a:p>
            <a:r>
              <a:rPr lang="el-GR" sz="2800" dirty="0" smtClean="0">
                <a:solidFill>
                  <a:schemeClr val="bg1">
                    <a:lumMod val="65000"/>
                  </a:schemeClr>
                </a:solidFill>
              </a:rPr>
              <a:t>Έρευνα</a:t>
            </a:r>
            <a:endParaRPr lang="en-GB" sz="2800" dirty="0" smtClean="0">
              <a:solidFill>
                <a:schemeClr val="bg1">
                  <a:lumMod val="65000"/>
                </a:schemeClr>
              </a:solidFill>
            </a:endParaRPr>
          </a:p>
          <a:p>
            <a:endParaRPr lang="el-GR" sz="2800" dirty="0" smtClean="0">
              <a:solidFill>
                <a:schemeClr val="bg1">
                  <a:lumMod val="65000"/>
                </a:schemeClr>
              </a:solidFill>
            </a:endParaRPr>
          </a:p>
          <a:p>
            <a:r>
              <a:rPr lang="el-GR" sz="2800" dirty="0" smtClean="0">
                <a:solidFill>
                  <a:schemeClr val="bg1">
                    <a:lumMod val="65000"/>
                  </a:schemeClr>
                </a:solidFill>
              </a:rPr>
              <a:t>Συμπεράσματα</a:t>
            </a:r>
            <a:endParaRPr lang="en-GB" sz="2800"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Ακτινογραφίες</a:t>
            </a:r>
            <a:endParaRPr lang="en-GB" dirty="0"/>
          </a:p>
        </p:txBody>
      </p:sp>
      <p:sp>
        <p:nvSpPr>
          <p:cNvPr id="6" name="Rectangle 5"/>
          <p:cNvSpPr/>
          <p:nvPr/>
        </p:nvSpPr>
        <p:spPr>
          <a:xfrm>
            <a:off x="755576" y="1700808"/>
            <a:ext cx="7056784" cy="3970318"/>
          </a:xfrm>
          <a:prstGeom prst="rect">
            <a:avLst/>
          </a:prstGeom>
        </p:spPr>
        <p:txBody>
          <a:bodyPr wrap="square">
            <a:spAutoFit/>
          </a:bodyPr>
          <a:lstStyle/>
          <a:p>
            <a:pPr marL="514350" indent="-514350">
              <a:lnSpc>
                <a:spcPct val="90000"/>
              </a:lnSpc>
              <a:buFont typeface="Arial" pitchFamily="34" charset="0"/>
              <a:buChar char="•"/>
            </a:pPr>
            <a:r>
              <a:rPr lang="el-GR" sz="2800" dirty="0" smtClean="0"/>
              <a:t>Αλλαγές στην ακτινογραφία είναι μέρος των διαγνωστικών κριτηρίων της ΡΑ</a:t>
            </a:r>
          </a:p>
          <a:p>
            <a:pPr marL="514350" indent="-514350">
              <a:lnSpc>
                <a:spcPct val="90000"/>
              </a:lnSpc>
              <a:buFont typeface="Arial" pitchFamily="34" charset="0"/>
              <a:buChar char="•"/>
            </a:pPr>
            <a:r>
              <a:rPr lang="el-GR" sz="2800" dirty="0" smtClean="0"/>
              <a:t>Σχετικά φθηνές</a:t>
            </a:r>
          </a:p>
          <a:p>
            <a:pPr marL="514350" indent="-514350">
              <a:lnSpc>
                <a:spcPct val="90000"/>
              </a:lnSpc>
              <a:buFont typeface="Arial" pitchFamily="34" charset="0"/>
              <a:buChar char="•"/>
            </a:pPr>
            <a:r>
              <a:rPr lang="el-GR" sz="2800" dirty="0" smtClean="0"/>
              <a:t>Σχεδόν τις βρίσκεις παντού</a:t>
            </a:r>
          </a:p>
          <a:p>
            <a:pPr marL="514350" indent="-514350">
              <a:lnSpc>
                <a:spcPct val="90000"/>
              </a:lnSpc>
              <a:buFont typeface="Arial" pitchFamily="34" charset="0"/>
              <a:buChar char="•"/>
            </a:pPr>
            <a:endParaRPr lang="el-GR" sz="2800" dirty="0" smtClean="0"/>
          </a:p>
          <a:p>
            <a:pPr marL="514350" indent="-514350">
              <a:lnSpc>
                <a:spcPct val="90000"/>
              </a:lnSpc>
            </a:pPr>
            <a:r>
              <a:rPr lang="el-GR" sz="2800" dirty="0" smtClean="0"/>
              <a:t>Αλλά….</a:t>
            </a:r>
          </a:p>
          <a:p>
            <a:pPr marL="514350" indent="-514350">
              <a:lnSpc>
                <a:spcPct val="90000"/>
              </a:lnSpc>
            </a:pPr>
            <a:endParaRPr lang="el-GR" sz="2800" dirty="0" smtClean="0"/>
          </a:p>
          <a:p>
            <a:pPr marL="514350" indent="-514350">
              <a:lnSpc>
                <a:spcPct val="90000"/>
              </a:lnSpc>
              <a:buFont typeface="Arial" pitchFamily="34" charset="0"/>
              <a:buChar char="•"/>
            </a:pPr>
            <a:r>
              <a:rPr lang="el-GR" sz="2800" dirty="0" smtClean="0"/>
              <a:t>Δεν είναι ειδικές για έγκαιρη διάγνωση</a:t>
            </a:r>
          </a:p>
          <a:p>
            <a:pPr marL="514350" indent="-514350">
              <a:lnSpc>
                <a:spcPct val="90000"/>
              </a:lnSpc>
              <a:buFont typeface="Arial" pitchFamily="34" charset="0"/>
              <a:buChar char="•"/>
            </a:pPr>
            <a:r>
              <a:rPr lang="el-GR" sz="2800" dirty="0" smtClean="0"/>
              <a:t>Χαμηλή ευαισθησία σε σχέση με τον υπέρηχο</a:t>
            </a:r>
            <a:endParaRPr lang="el-GR" sz="2800" dirty="0"/>
          </a:p>
        </p:txBody>
      </p:sp>
      <p:sp>
        <p:nvSpPr>
          <p:cNvPr id="5" name="Content Placeholder 4"/>
          <p:cNvSpPr>
            <a:spLocks noGrp="1"/>
          </p:cNvSpPr>
          <p:nvPr>
            <p:ph idx="1"/>
          </p:nvPr>
        </p:nvSpPr>
        <p:spPr/>
        <p:txBody>
          <a:bodyPr/>
          <a:lstStyle/>
          <a:p>
            <a:endParaRPr lang="en-GB"/>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Μαγνητική Τομογραφία</a:t>
            </a:r>
            <a:endParaRPr lang="en-GB" dirty="0"/>
          </a:p>
        </p:txBody>
      </p:sp>
      <p:sp>
        <p:nvSpPr>
          <p:cNvPr id="3" name="Content Placeholder 2"/>
          <p:cNvSpPr>
            <a:spLocks noGrp="1"/>
          </p:cNvSpPr>
          <p:nvPr>
            <p:ph idx="1"/>
          </p:nvPr>
        </p:nvSpPr>
        <p:spPr>
          <a:xfrm>
            <a:off x="611560" y="1844824"/>
            <a:ext cx="7427168" cy="4525963"/>
          </a:xfrm>
        </p:spPr>
        <p:txBody>
          <a:bodyPr>
            <a:normAutofit/>
          </a:bodyPr>
          <a:lstStyle/>
          <a:p>
            <a:r>
              <a:rPr lang="el-GR" dirty="0" smtClean="0">
                <a:sym typeface="Symbol" pitchFamily="18" charset="2"/>
              </a:rPr>
              <a:t>Ειδικό για οστά, χόνδρο, μαλακά μόρια</a:t>
            </a:r>
            <a:endParaRPr lang="en-US" dirty="0" smtClean="0">
              <a:sym typeface="Symbol" pitchFamily="18" charset="2"/>
            </a:endParaRPr>
          </a:p>
          <a:p>
            <a:pPr lvl="1"/>
            <a:r>
              <a:rPr lang="el-GR" dirty="0" smtClean="0">
                <a:sym typeface="Symbol" pitchFamily="18" charset="2"/>
              </a:rPr>
              <a:t>Δείχτες </a:t>
            </a:r>
            <a:r>
              <a:rPr lang="el-GR" dirty="0" err="1" smtClean="0">
                <a:sym typeface="Symbol" pitchFamily="18" charset="2"/>
              </a:rPr>
              <a:t>υμενίτιδας</a:t>
            </a:r>
            <a:r>
              <a:rPr lang="el-GR" dirty="0" smtClean="0">
                <a:sym typeface="Symbol" pitchFamily="18" charset="2"/>
              </a:rPr>
              <a:t> </a:t>
            </a:r>
            <a:r>
              <a:rPr lang="el-GR" dirty="0" smtClean="0">
                <a:sym typeface="Symbol" pitchFamily="18" charset="2"/>
              </a:rPr>
              <a:t>μοιάζουν πλησιάζουν </a:t>
            </a:r>
            <a:r>
              <a:rPr lang="el-GR" dirty="0" smtClean="0">
                <a:sym typeface="Symbol" pitchFamily="18" charset="2"/>
              </a:rPr>
              <a:t>με αυτά της </a:t>
            </a:r>
            <a:r>
              <a:rPr lang="el-GR" dirty="0" smtClean="0">
                <a:sym typeface="Symbol" pitchFamily="18" charset="2"/>
              </a:rPr>
              <a:t>αρθροσκόπησης</a:t>
            </a:r>
            <a:endParaRPr lang="en-US" dirty="0" smtClean="0">
              <a:sym typeface="Symbol" pitchFamily="18" charset="2"/>
            </a:endParaRPr>
          </a:p>
          <a:p>
            <a:pPr lvl="1"/>
            <a:r>
              <a:rPr lang="el-GR" dirty="0" smtClean="0">
                <a:sym typeface="Symbol" pitchFamily="18" charset="2"/>
              </a:rPr>
              <a:t>Αναγνωρίζει περισσότερες οστικές διαβρώσεις από την απλή ακτινογραφία</a:t>
            </a:r>
            <a:endParaRPr lang="en-US" dirty="0" smtClean="0">
              <a:sym typeface="Symbol" pitchFamily="18" charset="2"/>
            </a:endParaRPr>
          </a:p>
          <a:p>
            <a:pPr lvl="1"/>
            <a:r>
              <a:rPr lang="el-GR" dirty="0" smtClean="0">
                <a:sym typeface="Symbol" pitchFamily="18" charset="2"/>
              </a:rPr>
              <a:t>Αλλαγές εκτιμούν</a:t>
            </a:r>
            <a:r>
              <a:rPr lang="en-US" dirty="0" smtClean="0">
                <a:sym typeface="Symbol" pitchFamily="18" charset="2"/>
              </a:rPr>
              <a:t> </a:t>
            </a:r>
            <a:r>
              <a:rPr lang="el-GR" dirty="0" smtClean="0">
                <a:sym typeface="Symbol" pitchFamily="18" charset="2"/>
              </a:rPr>
              <a:t>οστικές διαβρώσεις</a:t>
            </a:r>
            <a:endParaRPr lang="en-GB" dirty="0" smtClean="0">
              <a:sym typeface="Symbol" pitchFamily="18" charset="2"/>
            </a:endParaRPr>
          </a:p>
          <a:p>
            <a:pPr lvl="1"/>
            <a:r>
              <a:rPr lang="el-GR" dirty="0" smtClean="0">
                <a:sym typeface="Symbol" pitchFamily="18" charset="2"/>
              </a:rPr>
              <a:t>Υψηλά ευαίσθητο και ειδικό </a:t>
            </a:r>
            <a:endParaRPr lang="en-GB" dirty="0" smtClean="0">
              <a:sym typeface="Symbol" pitchFamily="18" charset="2"/>
            </a:endParaRPr>
          </a:p>
          <a:p>
            <a:pPr lvl="1"/>
            <a:endParaRPr lang="en-US" dirty="0" smtClean="0">
              <a:sym typeface="Symbol" pitchFamily="18" charset="2"/>
            </a:endParaRPr>
          </a:p>
          <a:p>
            <a:pPr lvl="1"/>
            <a:endParaRPr lang="en-US" dirty="0" smtClean="0">
              <a:sym typeface="Symbol" pitchFamily="18" charset="2"/>
            </a:endParaRPr>
          </a:p>
          <a:p>
            <a:endParaRPr lang="en-GB"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grigo\Desktop\us cyprus crete\illusions\49_2823_p_img3.jpg"/>
          <p:cNvPicPr>
            <a:picLocks noGrp="1" noChangeAspect="1" noChangeArrowheads="1"/>
          </p:cNvPicPr>
          <p:nvPr>
            <p:ph idx="1"/>
          </p:nvPr>
        </p:nvPicPr>
        <p:blipFill>
          <a:blip r:embed="rId2" cstate="print"/>
          <a:srcRect/>
          <a:stretch>
            <a:fillRect/>
          </a:stretch>
        </p:blipFill>
        <p:spPr bwMode="auto">
          <a:xfrm>
            <a:off x="4788024" y="116632"/>
            <a:ext cx="4211960" cy="6624736"/>
          </a:xfrm>
          <a:prstGeom prst="rect">
            <a:avLst/>
          </a:prstGeom>
          <a:noFill/>
        </p:spPr>
      </p:pic>
      <p:pic>
        <p:nvPicPr>
          <p:cNvPr id="1027" name="Picture 3" descr="C:\Users\grigo\Desktop\us cyprus crete\illusions\konnos_beach_1.jpg"/>
          <p:cNvPicPr>
            <a:picLocks noChangeAspect="1" noChangeArrowheads="1"/>
          </p:cNvPicPr>
          <p:nvPr/>
        </p:nvPicPr>
        <p:blipFill>
          <a:blip r:embed="rId3" cstate="print"/>
          <a:srcRect/>
          <a:stretch>
            <a:fillRect/>
          </a:stretch>
        </p:blipFill>
        <p:spPr bwMode="auto">
          <a:xfrm>
            <a:off x="323528" y="116632"/>
            <a:ext cx="4248472" cy="6624736"/>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normAutofit/>
          </a:bodyPr>
          <a:lstStyle/>
          <a:p>
            <a:r>
              <a:rPr lang="en-US" dirty="0" smtClean="0"/>
              <a:t>M</a:t>
            </a:r>
            <a:r>
              <a:rPr lang="el-GR" dirty="0" err="1" smtClean="0"/>
              <a:t>αγνητική</a:t>
            </a:r>
            <a:r>
              <a:rPr lang="el-GR" dirty="0" smtClean="0"/>
              <a:t> Τομογραφία (2)</a:t>
            </a:r>
            <a:endParaRPr lang="el-GR" dirty="0"/>
          </a:p>
        </p:txBody>
      </p:sp>
      <p:sp>
        <p:nvSpPr>
          <p:cNvPr id="124931" name="Rectangle 3"/>
          <p:cNvSpPr>
            <a:spLocks noGrp="1" noChangeArrowheads="1"/>
          </p:cNvSpPr>
          <p:nvPr>
            <p:ph idx="1"/>
          </p:nvPr>
        </p:nvSpPr>
        <p:spPr>
          <a:xfrm>
            <a:off x="395536" y="1340768"/>
            <a:ext cx="8229600" cy="4805363"/>
          </a:xfrm>
        </p:spPr>
        <p:txBody>
          <a:bodyPr>
            <a:normAutofit lnSpcReduction="10000"/>
          </a:bodyPr>
          <a:lstStyle/>
          <a:p>
            <a:pPr>
              <a:lnSpc>
                <a:spcPct val="80000"/>
              </a:lnSpc>
              <a:buFont typeface="Wingdings" pitchFamily="2" charset="2"/>
              <a:buNone/>
            </a:pPr>
            <a:endParaRPr lang="en-US" sz="1800" dirty="0"/>
          </a:p>
          <a:p>
            <a:pPr>
              <a:lnSpc>
                <a:spcPct val="80000"/>
              </a:lnSpc>
            </a:pPr>
            <a:r>
              <a:rPr lang="el-GR" sz="2800" dirty="0" smtClean="0"/>
              <a:t>Υψηλό κόστος</a:t>
            </a:r>
            <a:endParaRPr lang="en-US" sz="2800" dirty="0"/>
          </a:p>
          <a:p>
            <a:pPr>
              <a:lnSpc>
                <a:spcPct val="80000"/>
              </a:lnSpc>
            </a:pPr>
            <a:endParaRPr lang="en-US" sz="2800" dirty="0"/>
          </a:p>
          <a:p>
            <a:pPr>
              <a:lnSpc>
                <a:spcPct val="80000"/>
              </a:lnSpc>
            </a:pPr>
            <a:r>
              <a:rPr lang="el-GR" sz="2800" dirty="0" smtClean="0"/>
              <a:t>Περιορισμένη διαθεσιμότητα</a:t>
            </a:r>
            <a:endParaRPr lang="en-US" sz="2800" dirty="0"/>
          </a:p>
          <a:p>
            <a:pPr>
              <a:lnSpc>
                <a:spcPct val="80000"/>
              </a:lnSpc>
            </a:pPr>
            <a:endParaRPr lang="en-US" sz="2800" dirty="0"/>
          </a:p>
          <a:p>
            <a:pPr>
              <a:lnSpc>
                <a:spcPct val="80000"/>
              </a:lnSpc>
            </a:pPr>
            <a:r>
              <a:rPr lang="el-GR" sz="2800" dirty="0" smtClean="0"/>
              <a:t>Έλλειψη καθιερωμένης τεχνική</a:t>
            </a:r>
          </a:p>
          <a:p>
            <a:pPr>
              <a:lnSpc>
                <a:spcPct val="80000"/>
              </a:lnSpc>
            </a:pPr>
            <a:endParaRPr lang="en-US" sz="2800" dirty="0"/>
          </a:p>
          <a:p>
            <a:pPr>
              <a:lnSpc>
                <a:spcPct val="80000"/>
              </a:lnSpc>
            </a:pPr>
            <a:r>
              <a:rPr lang="el-GR" sz="2800" dirty="0" smtClean="0"/>
              <a:t>Κλειστοφοβία</a:t>
            </a:r>
            <a:endParaRPr lang="en-US" sz="2800" dirty="0"/>
          </a:p>
          <a:p>
            <a:pPr>
              <a:lnSpc>
                <a:spcPct val="80000"/>
              </a:lnSpc>
            </a:pPr>
            <a:endParaRPr lang="en-US" sz="2800" dirty="0"/>
          </a:p>
          <a:p>
            <a:pPr>
              <a:lnSpc>
                <a:spcPct val="80000"/>
              </a:lnSpc>
            </a:pPr>
            <a:r>
              <a:rPr lang="el-GR" sz="2800" dirty="0" smtClean="0"/>
              <a:t>Ηλικιωμένοι/Εξασθενημένοι ασθενείς </a:t>
            </a:r>
            <a:endParaRPr lang="en-US" sz="2800" dirty="0"/>
          </a:p>
          <a:p>
            <a:pPr>
              <a:lnSpc>
                <a:spcPct val="80000"/>
              </a:lnSpc>
            </a:pPr>
            <a:endParaRPr lang="en-US" sz="2800" dirty="0"/>
          </a:p>
          <a:p>
            <a:pPr>
              <a:lnSpc>
                <a:spcPct val="80000"/>
              </a:lnSpc>
            </a:pPr>
            <a:r>
              <a:rPr lang="el-GR" sz="2800" dirty="0" smtClean="0"/>
              <a:t>Βηματοδότης </a:t>
            </a:r>
            <a:endParaRPr lang="en-US" sz="2800" dirty="0" smtClean="0">
              <a:sym typeface="Symbol" pitchFamily="18" charset="2"/>
            </a:endParaRPr>
          </a:p>
          <a:p>
            <a:pPr>
              <a:lnSpc>
                <a:spcPct val="80000"/>
              </a:lnSpc>
            </a:pPr>
            <a:endParaRPr lang="el-GR" sz="1800" dirty="0"/>
          </a:p>
          <a:p>
            <a:pPr>
              <a:lnSpc>
                <a:spcPct val="80000"/>
              </a:lnSpc>
            </a:pPr>
            <a:endParaRPr lang="en-US" sz="18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Σπινθηρογράφημα Οστών</a:t>
            </a:r>
            <a:endParaRPr lang="en-GB" dirty="0"/>
          </a:p>
        </p:txBody>
      </p:sp>
      <p:sp>
        <p:nvSpPr>
          <p:cNvPr id="3" name="Content Placeholder 2"/>
          <p:cNvSpPr>
            <a:spLocks noGrp="1"/>
          </p:cNvSpPr>
          <p:nvPr>
            <p:ph idx="1"/>
          </p:nvPr>
        </p:nvSpPr>
        <p:spPr/>
        <p:txBody>
          <a:bodyPr/>
          <a:lstStyle/>
          <a:p>
            <a:pPr lvl="1">
              <a:lnSpc>
                <a:spcPct val="90000"/>
              </a:lnSpc>
            </a:pPr>
            <a:r>
              <a:rPr lang="el-GR" sz="2200" dirty="0" smtClean="0"/>
              <a:t>Χρησιμοποιείται στη διάγνωση σκελετικών παθήσεων και καρκινικών όγκων</a:t>
            </a:r>
            <a:endParaRPr lang="en-US" sz="2200" dirty="0" smtClean="0"/>
          </a:p>
          <a:p>
            <a:pPr lvl="1">
              <a:lnSpc>
                <a:spcPct val="90000"/>
              </a:lnSpc>
            </a:pPr>
            <a:r>
              <a:rPr lang="en-GB" sz="2200" dirty="0" smtClean="0"/>
              <a:t>‘</a:t>
            </a:r>
            <a:r>
              <a:rPr lang="el-GR" sz="2200" dirty="0" err="1" smtClean="0"/>
              <a:t>Hot</a:t>
            </a:r>
            <a:r>
              <a:rPr lang="el-GR" sz="2200" dirty="0" smtClean="0"/>
              <a:t> </a:t>
            </a:r>
            <a:r>
              <a:rPr lang="el-GR" sz="2200" dirty="0" err="1" smtClean="0"/>
              <a:t>spots</a:t>
            </a:r>
            <a:r>
              <a:rPr lang="en-GB" sz="2200" dirty="0" smtClean="0"/>
              <a:t>’</a:t>
            </a:r>
            <a:r>
              <a:rPr lang="el-GR" sz="2200" dirty="0" smtClean="0"/>
              <a:t> – Εστίες αυξημένης έντασης</a:t>
            </a:r>
            <a:endParaRPr lang="en-US" sz="2200" dirty="0" smtClean="0"/>
          </a:p>
          <a:p>
            <a:pPr lvl="1">
              <a:lnSpc>
                <a:spcPct val="90000"/>
              </a:lnSpc>
            </a:pPr>
            <a:r>
              <a:rPr lang="el-GR" sz="2200" dirty="0" smtClean="0"/>
              <a:t>Ανιχνεύσει ή να αποκλείσει φλεγμονή</a:t>
            </a:r>
            <a:endParaRPr lang="en-US" sz="2200" dirty="0" smtClean="0"/>
          </a:p>
          <a:p>
            <a:pPr lvl="1">
              <a:lnSpc>
                <a:spcPct val="90000"/>
              </a:lnSpc>
              <a:buFont typeface="Wingdings" pitchFamily="2" charset="2"/>
              <a:buNone/>
            </a:pPr>
            <a:endParaRPr lang="en-US" sz="2200" dirty="0" smtClean="0"/>
          </a:p>
          <a:p>
            <a:pPr lvl="1">
              <a:lnSpc>
                <a:spcPct val="90000"/>
              </a:lnSpc>
              <a:buFont typeface="Wingdings" pitchFamily="2" charset="2"/>
              <a:buNone/>
            </a:pPr>
            <a:r>
              <a:rPr lang="el-GR" sz="2200" dirty="0" smtClean="0"/>
              <a:t>Αλλά</a:t>
            </a:r>
            <a:r>
              <a:rPr lang="en-US" sz="2200" dirty="0" smtClean="0"/>
              <a:t>….</a:t>
            </a:r>
          </a:p>
          <a:p>
            <a:pPr lvl="1">
              <a:lnSpc>
                <a:spcPct val="90000"/>
              </a:lnSpc>
              <a:buFont typeface="Wingdings" pitchFamily="2" charset="2"/>
              <a:buNone/>
            </a:pPr>
            <a:endParaRPr lang="en-US" sz="2200" dirty="0" smtClean="0"/>
          </a:p>
          <a:p>
            <a:pPr lvl="1">
              <a:lnSpc>
                <a:spcPct val="90000"/>
              </a:lnSpc>
            </a:pPr>
            <a:r>
              <a:rPr lang="el-GR" sz="2200" dirty="0" smtClean="0"/>
              <a:t>Υψηλή ακτινοβολία</a:t>
            </a:r>
            <a:endParaRPr lang="en-GB" sz="2200" dirty="0" smtClean="0"/>
          </a:p>
          <a:p>
            <a:pPr lvl="1">
              <a:lnSpc>
                <a:spcPct val="90000"/>
              </a:lnSpc>
            </a:pPr>
            <a:r>
              <a:rPr lang="el-GR" sz="2200" dirty="0" smtClean="0"/>
              <a:t>Περιορισμένη ειδικότητα</a:t>
            </a:r>
          </a:p>
          <a:p>
            <a:endParaRPr lang="en-GB"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lstStyle/>
          <a:p>
            <a:r>
              <a:rPr lang="el-GR" dirty="0" smtClean="0"/>
              <a:t>Αξονική Τομογραφία</a:t>
            </a:r>
            <a:endParaRPr lang="en-US" dirty="0"/>
          </a:p>
        </p:txBody>
      </p:sp>
      <p:sp>
        <p:nvSpPr>
          <p:cNvPr id="151555" name="Rectangle 3"/>
          <p:cNvSpPr>
            <a:spLocks noGrp="1" noChangeArrowheads="1"/>
          </p:cNvSpPr>
          <p:nvPr>
            <p:ph idx="1"/>
          </p:nvPr>
        </p:nvSpPr>
        <p:spPr/>
        <p:txBody>
          <a:bodyPr>
            <a:normAutofit/>
          </a:bodyPr>
          <a:lstStyle/>
          <a:p>
            <a:pPr lvl="1"/>
            <a:r>
              <a:rPr lang="el-GR" dirty="0" smtClean="0"/>
              <a:t>Άμεση απεικόνιση των αρθρικών χόνδρων</a:t>
            </a:r>
          </a:p>
          <a:p>
            <a:pPr lvl="1">
              <a:buNone/>
            </a:pPr>
            <a:endParaRPr lang="el-GR" dirty="0" smtClean="0"/>
          </a:p>
          <a:p>
            <a:pPr lvl="1">
              <a:buNone/>
            </a:pPr>
            <a:r>
              <a:rPr lang="el-GR" dirty="0" smtClean="0"/>
              <a:t>Αλλά…</a:t>
            </a:r>
          </a:p>
          <a:p>
            <a:pPr lvl="1">
              <a:buNone/>
            </a:pPr>
            <a:endParaRPr lang="en-GB" dirty="0"/>
          </a:p>
          <a:p>
            <a:pPr lvl="1"/>
            <a:r>
              <a:rPr lang="el-GR" dirty="0" smtClean="0"/>
              <a:t>Απεικόνιση μόνο εγκάρσια</a:t>
            </a:r>
            <a:endParaRPr lang="en-GB" dirty="0"/>
          </a:p>
          <a:p>
            <a:pPr lvl="1"/>
            <a:r>
              <a:rPr lang="el-GR" dirty="0" smtClean="0"/>
              <a:t>Περιορισμένη ανάλυση χώρου</a:t>
            </a:r>
            <a:endParaRPr lang="en-GB" dirty="0" smtClean="0"/>
          </a:p>
          <a:p>
            <a:pPr lvl="1"/>
            <a:r>
              <a:rPr lang="el-GR" dirty="0" smtClean="0"/>
              <a:t>Μαλακά μόρια</a:t>
            </a:r>
          </a:p>
          <a:p>
            <a:pPr lvl="1"/>
            <a:r>
              <a:rPr lang="el-GR" dirty="0" smtClean="0"/>
              <a:t>Οίδημα</a:t>
            </a:r>
            <a:endParaRPr lang="en-GB" dirty="0"/>
          </a:p>
          <a:p>
            <a:pPr lvl="1"/>
            <a:endParaRPr lang="en-GB" dirty="0"/>
          </a:p>
          <a:p>
            <a:endParaRPr lang="el-GR"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6672"/>
            <a:ext cx="8229600" cy="6192688"/>
          </a:xfrm>
        </p:spPr>
        <p:txBody>
          <a:bodyPr>
            <a:normAutofit fontScale="92500" lnSpcReduction="10000"/>
          </a:bodyPr>
          <a:lstStyle/>
          <a:p>
            <a:r>
              <a:rPr lang="el-GR" sz="2800" dirty="0" smtClean="0">
                <a:solidFill>
                  <a:schemeClr val="bg1">
                    <a:lumMod val="65000"/>
                  </a:schemeClr>
                </a:solidFill>
              </a:rPr>
              <a:t>Ρευματοειδής Αρθρίτιδα Ανάγκη Έγκαιρης διάγνωσης</a:t>
            </a:r>
            <a:endParaRPr lang="en-GB" sz="2800" dirty="0" smtClean="0">
              <a:solidFill>
                <a:schemeClr val="bg1">
                  <a:lumMod val="65000"/>
                </a:schemeClr>
              </a:solidFill>
            </a:endParaRPr>
          </a:p>
          <a:p>
            <a:endParaRPr lang="el-GR" sz="2800" dirty="0" smtClean="0">
              <a:solidFill>
                <a:schemeClr val="bg1">
                  <a:lumMod val="65000"/>
                </a:schemeClr>
              </a:solidFill>
            </a:endParaRPr>
          </a:p>
          <a:p>
            <a:r>
              <a:rPr lang="el-GR" sz="2800" dirty="0" smtClean="0">
                <a:solidFill>
                  <a:schemeClr val="bg1">
                    <a:lumMod val="65000"/>
                  </a:schemeClr>
                </a:solidFill>
              </a:rPr>
              <a:t>Χαρακτηριστικά Υπερηχογραφήματος </a:t>
            </a:r>
            <a:r>
              <a:rPr lang="el-GR" sz="2800" dirty="0" err="1" smtClean="0">
                <a:solidFill>
                  <a:schemeClr val="bg1">
                    <a:lumMod val="65000"/>
                  </a:schemeClr>
                </a:solidFill>
              </a:rPr>
              <a:t>Μυοσκελετικού</a:t>
            </a:r>
            <a:endParaRPr lang="en-GB" sz="2800" dirty="0" smtClean="0">
              <a:solidFill>
                <a:schemeClr val="bg1">
                  <a:lumMod val="65000"/>
                </a:schemeClr>
              </a:solidFill>
            </a:endParaRPr>
          </a:p>
          <a:p>
            <a:endParaRPr lang="el-GR" sz="2800" dirty="0" smtClean="0">
              <a:solidFill>
                <a:schemeClr val="bg1">
                  <a:lumMod val="65000"/>
                </a:schemeClr>
              </a:solidFill>
            </a:endParaRPr>
          </a:p>
          <a:p>
            <a:r>
              <a:rPr lang="el-GR" sz="2800" dirty="0" smtClean="0">
                <a:solidFill>
                  <a:schemeClr val="bg1">
                    <a:lumMod val="65000"/>
                  </a:schemeClr>
                </a:solidFill>
              </a:rPr>
              <a:t>Σύγκριση με άλλες απεικονιστικές τεχνικές</a:t>
            </a:r>
            <a:endParaRPr lang="en-GB" sz="2800" dirty="0" smtClean="0">
              <a:solidFill>
                <a:schemeClr val="bg1">
                  <a:lumMod val="65000"/>
                </a:schemeClr>
              </a:solidFill>
            </a:endParaRPr>
          </a:p>
          <a:p>
            <a:endParaRPr lang="el-GR" sz="2800" dirty="0" smtClean="0"/>
          </a:p>
          <a:p>
            <a:r>
              <a:rPr lang="el-GR" sz="2800" dirty="0" smtClean="0"/>
              <a:t>Βιβλιογραφική ανασκόπηση</a:t>
            </a:r>
            <a:endParaRPr lang="en-GB" sz="2800" dirty="0" smtClean="0"/>
          </a:p>
          <a:p>
            <a:endParaRPr lang="el-GR" sz="2800" dirty="0" smtClean="0"/>
          </a:p>
          <a:p>
            <a:r>
              <a:rPr lang="el-GR" sz="2800" dirty="0" smtClean="0">
                <a:solidFill>
                  <a:schemeClr val="bg1">
                    <a:lumMod val="65000"/>
                  </a:schemeClr>
                </a:solidFill>
              </a:rPr>
              <a:t>Τεχνική</a:t>
            </a:r>
          </a:p>
          <a:p>
            <a:endParaRPr lang="el-GR" sz="2800" dirty="0" smtClean="0">
              <a:solidFill>
                <a:schemeClr val="bg1">
                  <a:lumMod val="65000"/>
                </a:schemeClr>
              </a:solidFill>
            </a:endParaRPr>
          </a:p>
          <a:p>
            <a:r>
              <a:rPr lang="el-GR" sz="2800" dirty="0" smtClean="0">
                <a:solidFill>
                  <a:schemeClr val="bg1">
                    <a:lumMod val="65000"/>
                  </a:schemeClr>
                </a:solidFill>
              </a:rPr>
              <a:t>Έρευνα</a:t>
            </a:r>
            <a:endParaRPr lang="en-GB" sz="2800" dirty="0" smtClean="0">
              <a:solidFill>
                <a:schemeClr val="bg1">
                  <a:lumMod val="65000"/>
                </a:schemeClr>
              </a:solidFill>
            </a:endParaRPr>
          </a:p>
          <a:p>
            <a:endParaRPr lang="el-GR" sz="2800" dirty="0" smtClean="0">
              <a:solidFill>
                <a:schemeClr val="bg1">
                  <a:lumMod val="65000"/>
                </a:schemeClr>
              </a:solidFill>
            </a:endParaRPr>
          </a:p>
          <a:p>
            <a:r>
              <a:rPr lang="el-GR" sz="2800" dirty="0" smtClean="0">
                <a:solidFill>
                  <a:schemeClr val="bg1">
                    <a:lumMod val="65000"/>
                  </a:schemeClr>
                </a:solidFill>
              </a:rPr>
              <a:t>Συμπεράσματα</a:t>
            </a:r>
            <a:endParaRPr lang="en-GB" sz="2800"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71" name="Group 39"/>
          <p:cNvGraphicFramePr>
            <a:graphicFrameLocks noGrp="1"/>
          </p:cNvGraphicFramePr>
          <p:nvPr/>
        </p:nvGraphicFramePr>
        <p:xfrm>
          <a:off x="0" y="0"/>
          <a:ext cx="9144000" cy="6813376"/>
        </p:xfrm>
        <a:graphic>
          <a:graphicData uri="http://schemas.openxmlformats.org/drawingml/2006/table">
            <a:tbl>
              <a:tblPr/>
              <a:tblGrid>
                <a:gridCol w="641350"/>
                <a:gridCol w="1685925"/>
                <a:gridCol w="3849688"/>
                <a:gridCol w="2967037"/>
              </a:tblGrid>
              <a:tr h="627063">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rgbClr val="FFFFFF"/>
                        </a:solidFill>
                        <a:effectLst/>
                        <a:latin typeface="+mn-lt"/>
                        <a:cs typeface="Times New Roman" pitchFamily="18" charset="0"/>
                      </a:endParaRPr>
                    </a:p>
                  </a:txBody>
                  <a:tcPr marL="91443" marR="91443"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FFFF"/>
                          </a:solidFill>
                          <a:effectLst/>
                          <a:latin typeface="+mn-lt"/>
                          <a:cs typeface="Times New Roman" pitchFamily="18" charset="0"/>
                        </a:rPr>
                        <a:t>Paper</a:t>
                      </a:r>
                    </a:p>
                  </a:txBody>
                  <a:tcPr marL="91443" marR="91443"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FFFFFF"/>
                          </a:solidFill>
                          <a:effectLst/>
                          <a:latin typeface="+mn-lt"/>
                          <a:cs typeface="Times New Roman" pitchFamily="18" charset="0"/>
                        </a:rPr>
                        <a:t>Author/Title</a:t>
                      </a:r>
                    </a:p>
                  </a:txBody>
                  <a:tcPr marL="91443" marR="91443"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FFFFFF"/>
                          </a:solidFill>
                          <a:effectLst/>
                          <a:latin typeface="+mn-lt"/>
                          <a:cs typeface="Times New Roman" pitchFamily="18" charset="0"/>
                        </a:rPr>
                        <a:t>Conclusion</a:t>
                      </a:r>
                    </a:p>
                  </a:txBody>
                  <a:tcPr marL="91443" marR="91443"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r>
              <a:tr h="200984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l-GR" sz="1400" b="0" i="0" u="none" strike="noStrike" cap="none" normalizeH="0" baseline="0" dirty="0" smtClean="0">
                          <a:ln>
                            <a:noFill/>
                          </a:ln>
                          <a:solidFill>
                            <a:srgbClr val="000514"/>
                          </a:solidFill>
                          <a:effectLst/>
                          <a:latin typeface="+mn-lt"/>
                          <a:cs typeface="Times New Roman" pitchFamily="18" charset="0"/>
                        </a:rPr>
                        <a:t>1</a:t>
                      </a:r>
                      <a:endParaRPr kumimoji="0" lang="en-US" sz="1400" b="0" i="0" u="none" strike="noStrike" cap="none" normalizeH="0" baseline="0" dirty="0" smtClean="0">
                        <a:ln>
                          <a:noFill/>
                        </a:ln>
                        <a:solidFill>
                          <a:srgbClr val="000514"/>
                        </a:solidFill>
                        <a:effectLst/>
                        <a:latin typeface="+mn-lt"/>
                        <a:cs typeface="Times New Roman" pitchFamily="18" charset="0"/>
                      </a:endParaRPr>
                    </a:p>
                  </a:txBody>
                  <a:tcPr marL="91443" marR="91443"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E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0514"/>
                          </a:solidFill>
                          <a:effectLst/>
                          <a:latin typeface="+mn-lt"/>
                          <a:cs typeface="Times New Roman" pitchFamily="18" charset="0"/>
                        </a:rPr>
                        <a:t>Ann Rheum </a:t>
                      </a:r>
                      <a:r>
                        <a:rPr kumimoji="0" lang="en-GB" sz="1400" b="0" i="0" u="none" strike="noStrike" cap="none" normalizeH="0" baseline="0" dirty="0" err="1" smtClean="0">
                          <a:ln>
                            <a:noFill/>
                          </a:ln>
                          <a:solidFill>
                            <a:srgbClr val="000514"/>
                          </a:solidFill>
                          <a:effectLst/>
                          <a:latin typeface="+mn-lt"/>
                          <a:cs typeface="Times New Roman" pitchFamily="18" charset="0"/>
                        </a:rPr>
                        <a:t>Dis</a:t>
                      </a:r>
                      <a:r>
                        <a:rPr kumimoji="0" lang="en-GB" sz="1400" b="0" i="0" u="none" strike="noStrike" cap="none" normalizeH="0" baseline="0" dirty="0" smtClean="0">
                          <a:ln>
                            <a:noFill/>
                          </a:ln>
                          <a:solidFill>
                            <a:srgbClr val="000514"/>
                          </a:solidFill>
                          <a:effectLst/>
                          <a:latin typeface="+mn-lt"/>
                          <a:cs typeface="Times New Roman" pitchFamily="18" charset="0"/>
                        </a:rPr>
                        <a:t> 2016; Jan 22.pii: annrheumdis-2015-208235.doi:10.1136/annrheumdis-2015-208235</a:t>
                      </a:r>
                    </a:p>
                  </a:txBody>
                  <a:tcPr marL="68582" marR="6858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EC"/>
                    </a:solidFill>
                  </a:tcPr>
                </a:tc>
                <a:tc>
                  <a:txBody>
                    <a:bodyPr/>
                    <a:lstStyle/>
                    <a:p>
                      <a:r>
                        <a:rPr lang="en-GB" sz="1400" b="0" dirty="0" smtClean="0">
                          <a:latin typeface="+mn-lt"/>
                          <a:cs typeface="Times New Roman" pitchFamily="18" charset="0"/>
                        </a:rPr>
                        <a:t>Nam/ Ultrasound findings predict progression to inflammatory arthritis in anti-CCP antibody-positive patients without clinical </a:t>
                      </a:r>
                      <a:r>
                        <a:rPr lang="en-GB" sz="1400" b="0" dirty="0" err="1" smtClean="0">
                          <a:latin typeface="+mn-lt"/>
                          <a:cs typeface="Times New Roman" pitchFamily="18" charset="0"/>
                        </a:rPr>
                        <a:t>synovitis</a:t>
                      </a:r>
                      <a:r>
                        <a:rPr lang="en-GB" sz="1400" b="0" dirty="0" smtClean="0">
                          <a:latin typeface="+mn-lt"/>
                          <a:cs typeface="Times New Roman" pitchFamily="18" charset="0"/>
                        </a:rPr>
                        <a:t>.</a:t>
                      </a:r>
                    </a:p>
                  </a:txBody>
                  <a:tcPr marL="68582" marR="6858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EC"/>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lang="en-GB" sz="1400" dirty="0" smtClean="0">
                          <a:latin typeface="+mn-lt"/>
                          <a:cs typeface="Times New Roman" pitchFamily="18" charset="0"/>
                        </a:rPr>
                        <a:t>Ultrasound features of joint inflammation may be detected in anti-CCP-positive patients without CS. Ultrasound findings predict progression (and rate of progression) to IA, with the risk of progression highest in those with PD signal.</a:t>
                      </a:r>
                      <a:endParaRPr kumimoji="0" lang="en-GB" sz="1400" b="0" i="0" u="none" strike="noStrike" cap="none" normalizeH="0" baseline="0" dirty="0" smtClean="0">
                        <a:ln>
                          <a:noFill/>
                        </a:ln>
                        <a:solidFill>
                          <a:srgbClr val="000514"/>
                        </a:solidFill>
                        <a:effectLst/>
                        <a:latin typeface="+mn-lt"/>
                        <a:cs typeface="Times New Roman" pitchFamily="18" charset="0"/>
                      </a:endParaRPr>
                    </a:p>
                  </a:txBody>
                  <a:tcPr marL="68582" marR="6858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EC"/>
                    </a:solidFill>
                  </a:tcPr>
                </a:tc>
              </a:tr>
              <a:tr h="207382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l-GR" sz="1400" b="0" i="0" u="none" strike="noStrike" cap="none" normalizeH="0" baseline="0" dirty="0" smtClean="0">
                          <a:ln>
                            <a:noFill/>
                          </a:ln>
                          <a:solidFill>
                            <a:srgbClr val="000514"/>
                          </a:solidFill>
                          <a:effectLst/>
                          <a:latin typeface="+mn-lt"/>
                          <a:cs typeface="Times New Roman" pitchFamily="18" charset="0"/>
                        </a:rPr>
                        <a:t>2</a:t>
                      </a:r>
                      <a:endParaRPr kumimoji="0" lang="en-US" sz="1400" b="0" i="0" u="none" strike="noStrike" cap="none" normalizeH="0" baseline="0" dirty="0" smtClean="0">
                        <a:ln>
                          <a:noFill/>
                        </a:ln>
                        <a:solidFill>
                          <a:srgbClr val="000514"/>
                        </a:solidFill>
                        <a:effectLst/>
                        <a:latin typeface="+mn-lt"/>
                        <a:cs typeface="Times New Roman" pitchFamily="18" charset="0"/>
                      </a:endParaRPr>
                    </a:p>
                  </a:txBody>
                  <a:tcPr marL="91443" marR="91443"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F6"/>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1400" b="0" i="0" u="none" strike="noStrike" cap="none" normalizeH="0" baseline="0" dirty="0" smtClean="0">
                          <a:ln>
                            <a:noFill/>
                          </a:ln>
                          <a:solidFill>
                            <a:srgbClr val="000514"/>
                          </a:solidFill>
                          <a:effectLst/>
                          <a:latin typeface="+mn-lt"/>
                          <a:cs typeface="Times New Roman" pitchFamily="18" charset="0"/>
                        </a:rPr>
                        <a:t>Clinical and Experimental Rheumatology 2010; 28: 686-694</a:t>
                      </a:r>
                    </a:p>
                  </a:txBody>
                  <a:tcPr marL="68582" marR="6858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F6"/>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US" sz="1400" b="0" i="0" u="none" strike="noStrike" cap="none" normalizeH="0" baseline="0" dirty="0" err="1" smtClean="0">
                          <a:ln>
                            <a:noFill/>
                          </a:ln>
                          <a:solidFill>
                            <a:srgbClr val="000514"/>
                          </a:solidFill>
                          <a:effectLst/>
                          <a:latin typeface="+mn-lt"/>
                          <a:cs typeface="Times New Roman" pitchFamily="18" charset="0"/>
                        </a:rPr>
                        <a:t>Salaffi</a:t>
                      </a:r>
                      <a:r>
                        <a:rPr kumimoji="0" lang="en-US" sz="1400" b="0" i="0" u="none" strike="noStrike" cap="none" normalizeH="0" baseline="0" dirty="0" smtClean="0">
                          <a:ln>
                            <a:noFill/>
                          </a:ln>
                          <a:solidFill>
                            <a:srgbClr val="000514"/>
                          </a:solidFill>
                          <a:effectLst/>
                          <a:latin typeface="+mn-lt"/>
                          <a:cs typeface="Times New Roman" pitchFamily="18" charset="0"/>
                        </a:rPr>
                        <a:t>/</a:t>
                      </a:r>
                      <a:r>
                        <a:rPr kumimoji="0" lang="en-GB" sz="1400" b="0" i="0" u="none" strike="noStrike" cap="none" normalizeH="0" baseline="0" dirty="0" smtClean="0">
                          <a:ln>
                            <a:noFill/>
                          </a:ln>
                          <a:solidFill>
                            <a:srgbClr val="000514"/>
                          </a:solidFill>
                          <a:effectLst/>
                          <a:latin typeface="+mn-lt"/>
                          <a:cs typeface="Times New Roman" pitchFamily="18" charset="0"/>
                        </a:rPr>
                        <a:t> A clinical prediction rule combining routine assessment and power Doppler </a:t>
                      </a:r>
                      <a:r>
                        <a:rPr kumimoji="0" lang="en-GB" sz="1400" b="0" i="0" u="none" strike="noStrike" cap="none" normalizeH="0" baseline="0" dirty="0" err="1" smtClean="0">
                          <a:ln>
                            <a:noFill/>
                          </a:ln>
                          <a:solidFill>
                            <a:srgbClr val="000514"/>
                          </a:solidFill>
                          <a:effectLst/>
                          <a:latin typeface="+mn-lt"/>
                          <a:cs typeface="Times New Roman" pitchFamily="18" charset="0"/>
                        </a:rPr>
                        <a:t>ultrasonography</a:t>
                      </a:r>
                      <a:r>
                        <a:rPr kumimoji="0" lang="en-GB" sz="1400" b="0" i="0" u="none" strike="noStrike" cap="none" normalizeH="0" baseline="0" dirty="0" smtClean="0">
                          <a:ln>
                            <a:noFill/>
                          </a:ln>
                          <a:solidFill>
                            <a:srgbClr val="000514"/>
                          </a:solidFill>
                          <a:effectLst/>
                          <a:latin typeface="+mn-lt"/>
                          <a:cs typeface="Times New Roman" pitchFamily="18" charset="0"/>
                        </a:rPr>
                        <a:t> for predicting progression to rheumatoid arthritis from early-onset undifferentiated arthritis.</a:t>
                      </a:r>
                    </a:p>
                  </a:txBody>
                  <a:tcPr marL="68582" marR="6858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F6"/>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1400" b="0" i="0" u="none" strike="noStrike" cap="none" normalizeH="0" baseline="0" dirty="0" smtClean="0">
                          <a:ln>
                            <a:noFill/>
                          </a:ln>
                          <a:solidFill>
                            <a:srgbClr val="000514"/>
                          </a:solidFill>
                          <a:effectLst/>
                          <a:latin typeface="+mn-lt"/>
                          <a:cs typeface="Times New Roman" pitchFamily="18" charset="0"/>
                        </a:rPr>
                        <a:t>Predictive rule, which includes PDUS assessment, revealed an excellent discriminative ability for assessing the likelihood of development of RA in patients with an early-onset UA.</a:t>
                      </a:r>
                    </a:p>
                  </a:txBody>
                  <a:tcPr marL="68582" marR="6858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F6"/>
                    </a:solidFill>
                  </a:tcPr>
                </a:tc>
              </a:tr>
              <a:tr h="187220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l-GR" sz="1400" b="0" i="0" u="none" strike="noStrike" cap="none" normalizeH="0" baseline="0" dirty="0" smtClean="0">
                          <a:ln>
                            <a:noFill/>
                          </a:ln>
                          <a:solidFill>
                            <a:srgbClr val="000514"/>
                          </a:solidFill>
                          <a:effectLst/>
                          <a:latin typeface="+mn-lt"/>
                          <a:cs typeface="Times New Roman" pitchFamily="18" charset="0"/>
                        </a:rPr>
                        <a:t>3</a:t>
                      </a:r>
                      <a:endParaRPr kumimoji="0" lang="en-US" sz="1400" b="0" i="0" u="none" strike="noStrike" cap="none" normalizeH="0" baseline="0" dirty="0" smtClean="0">
                        <a:ln>
                          <a:noFill/>
                        </a:ln>
                        <a:solidFill>
                          <a:srgbClr val="000514"/>
                        </a:solidFill>
                        <a:effectLst/>
                        <a:latin typeface="+mn-lt"/>
                        <a:cs typeface="Times New Roman" pitchFamily="18" charset="0"/>
                      </a:endParaRPr>
                    </a:p>
                  </a:txBody>
                  <a:tcPr marL="91443" marR="91443" marT="45702" marB="457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EC"/>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1400" b="0" i="0" u="none" strike="noStrike" cap="none" normalizeH="0" baseline="0" dirty="0" smtClean="0">
                          <a:ln>
                            <a:noFill/>
                          </a:ln>
                          <a:solidFill>
                            <a:srgbClr val="000514"/>
                          </a:solidFill>
                          <a:effectLst/>
                          <a:latin typeface="+mn-lt"/>
                          <a:cs typeface="Times New Roman" pitchFamily="18" charset="0"/>
                        </a:rPr>
                        <a:t>Medical </a:t>
                      </a:r>
                      <a:r>
                        <a:rPr kumimoji="0" lang="en-GB" sz="1400" b="0" i="0" u="none" strike="noStrike" cap="none" normalizeH="0" baseline="0" dirty="0" err="1" smtClean="0">
                          <a:ln>
                            <a:noFill/>
                          </a:ln>
                          <a:solidFill>
                            <a:srgbClr val="000514"/>
                          </a:solidFill>
                          <a:effectLst/>
                          <a:latin typeface="+mn-lt"/>
                          <a:cs typeface="Times New Roman" pitchFamily="18" charset="0"/>
                        </a:rPr>
                        <a:t>ultrasanography</a:t>
                      </a:r>
                      <a:r>
                        <a:rPr kumimoji="0" lang="en-GB" sz="1400" b="0" i="0" u="none" strike="noStrike" cap="none" normalizeH="0" baseline="0" dirty="0" smtClean="0">
                          <a:ln>
                            <a:noFill/>
                          </a:ln>
                          <a:solidFill>
                            <a:srgbClr val="000514"/>
                          </a:solidFill>
                          <a:effectLst/>
                          <a:latin typeface="+mn-lt"/>
                          <a:cs typeface="Times New Roman" pitchFamily="18" charset="0"/>
                        </a:rPr>
                        <a:t>, 2010, </a:t>
                      </a:r>
                      <a:r>
                        <a:rPr kumimoji="0" lang="en-GB" sz="1400" b="0" i="0" u="none" strike="noStrike" cap="none" normalizeH="0" baseline="0" dirty="0" err="1" smtClean="0">
                          <a:ln>
                            <a:noFill/>
                          </a:ln>
                          <a:solidFill>
                            <a:srgbClr val="000514"/>
                          </a:solidFill>
                          <a:effectLst/>
                          <a:latin typeface="+mn-lt"/>
                          <a:cs typeface="Times New Roman" pitchFamily="18" charset="0"/>
                        </a:rPr>
                        <a:t>Vol</a:t>
                      </a:r>
                      <a:r>
                        <a:rPr kumimoji="0" lang="en-GB" sz="1400" b="0" i="0" u="none" strike="noStrike" cap="none" normalizeH="0" baseline="0" dirty="0" smtClean="0">
                          <a:ln>
                            <a:noFill/>
                          </a:ln>
                          <a:solidFill>
                            <a:srgbClr val="000514"/>
                          </a:solidFill>
                          <a:effectLst/>
                          <a:latin typeface="+mn-lt"/>
                          <a:cs typeface="Times New Roman" pitchFamily="18" charset="0"/>
                        </a:rPr>
                        <a:t> 12, No 4, 300-305</a:t>
                      </a:r>
                    </a:p>
                  </a:txBody>
                  <a:tcPr marL="68582" marR="6858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EC"/>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1400" b="0" i="0" u="none" strike="noStrike" cap="none" normalizeH="0" baseline="0" dirty="0" err="1" smtClean="0">
                          <a:ln>
                            <a:noFill/>
                          </a:ln>
                          <a:solidFill>
                            <a:srgbClr val="000514"/>
                          </a:solidFill>
                          <a:effectLst/>
                          <a:latin typeface="+mn-lt"/>
                          <a:cs typeface="Times New Roman" pitchFamily="18" charset="0"/>
                        </a:rPr>
                        <a:t>Botar-Jid</a:t>
                      </a:r>
                      <a:r>
                        <a:rPr kumimoji="0" lang="en-GB" sz="1400" b="0" i="0" u="none" strike="noStrike" cap="none" normalizeH="0" baseline="0" dirty="0" smtClean="0">
                          <a:ln>
                            <a:noFill/>
                          </a:ln>
                          <a:solidFill>
                            <a:srgbClr val="000514"/>
                          </a:solidFill>
                          <a:effectLst/>
                          <a:latin typeface="+mn-lt"/>
                          <a:cs typeface="Times New Roman" pitchFamily="18" charset="0"/>
                        </a:rPr>
                        <a:t>/Gray Scale and power Doppler </a:t>
                      </a:r>
                      <a:r>
                        <a:rPr kumimoji="0" lang="en-GB" sz="1400" b="0" i="0" u="none" strike="noStrike" cap="none" normalizeH="0" baseline="0" dirty="0" err="1" smtClean="0">
                          <a:ln>
                            <a:noFill/>
                          </a:ln>
                          <a:solidFill>
                            <a:srgbClr val="000514"/>
                          </a:solidFill>
                          <a:effectLst/>
                          <a:latin typeface="+mn-lt"/>
                          <a:cs typeface="Times New Roman" pitchFamily="18" charset="0"/>
                        </a:rPr>
                        <a:t>ultrasanography</a:t>
                      </a:r>
                      <a:r>
                        <a:rPr kumimoji="0" lang="en-GB" sz="1400" b="0" i="0" u="none" strike="noStrike" cap="none" normalizeH="0" baseline="0" dirty="0" smtClean="0">
                          <a:ln>
                            <a:noFill/>
                          </a:ln>
                          <a:solidFill>
                            <a:srgbClr val="000514"/>
                          </a:solidFill>
                          <a:effectLst/>
                          <a:latin typeface="+mn-lt"/>
                          <a:cs typeface="Times New Roman" pitchFamily="18" charset="0"/>
                        </a:rPr>
                        <a:t> in evaluation of early rheumatoid arthritis.</a:t>
                      </a:r>
                    </a:p>
                  </a:txBody>
                  <a:tcPr marL="68582" marR="6858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EC"/>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1400" b="0" i="0" u="none" strike="noStrike" cap="none" normalizeH="0" baseline="0" dirty="0" smtClean="0">
                          <a:ln>
                            <a:noFill/>
                          </a:ln>
                          <a:solidFill>
                            <a:srgbClr val="000514"/>
                          </a:solidFill>
                          <a:effectLst/>
                          <a:latin typeface="+mn-lt"/>
                          <a:cs typeface="Times New Roman" pitchFamily="18" charset="0"/>
                        </a:rPr>
                        <a:t>Gray scale US and PD US findings are statistically correlated with the time interval from onset of the disease.</a:t>
                      </a:r>
                    </a:p>
                  </a:txBody>
                  <a:tcPr marL="68582" marR="6858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EC"/>
                    </a:solidFill>
                  </a:tcPr>
                </a:tc>
              </a:tr>
            </a:tbl>
          </a:graphicData>
        </a:graphic>
      </p:graphicFrame>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90" name="Group 34"/>
          <p:cNvGraphicFramePr>
            <a:graphicFrameLocks noGrp="1"/>
          </p:cNvGraphicFramePr>
          <p:nvPr/>
        </p:nvGraphicFramePr>
        <p:xfrm>
          <a:off x="0" y="0"/>
          <a:ext cx="9144000" cy="6797725"/>
        </p:xfrm>
        <a:graphic>
          <a:graphicData uri="http://schemas.openxmlformats.org/drawingml/2006/table">
            <a:tbl>
              <a:tblPr/>
              <a:tblGrid>
                <a:gridCol w="641350"/>
                <a:gridCol w="1685925"/>
                <a:gridCol w="3143250"/>
                <a:gridCol w="3673475"/>
              </a:tblGrid>
              <a:tr h="717550">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rgbClr val="FFFFFF"/>
                        </a:solidFill>
                        <a:effectLst/>
                        <a:latin typeface="+mn-lt"/>
                        <a:cs typeface="Times New Roman" pitchFamily="18" charset="0"/>
                      </a:endParaRPr>
                    </a:p>
                  </a:txBody>
                  <a:tcPr marL="91443" marR="91443"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FFFFFF"/>
                          </a:solidFill>
                          <a:effectLst/>
                          <a:latin typeface="+mn-lt"/>
                          <a:cs typeface="Times New Roman" pitchFamily="18" charset="0"/>
                        </a:rPr>
                        <a:t>Paper</a:t>
                      </a:r>
                    </a:p>
                  </a:txBody>
                  <a:tcPr marL="91443" marR="91443"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FFFFFF"/>
                          </a:solidFill>
                          <a:effectLst/>
                          <a:latin typeface="+mn-lt"/>
                          <a:cs typeface="Times New Roman" pitchFamily="18" charset="0"/>
                        </a:rPr>
                        <a:t>Author/Title</a:t>
                      </a:r>
                    </a:p>
                  </a:txBody>
                  <a:tcPr marL="91443" marR="91443"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FFFF"/>
                          </a:solidFill>
                          <a:effectLst/>
                          <a:latin typeface="+mn-lt"/>
                          <a:cs typeface="Times New Roman" pitchFamily="18" charset="0"/>
                        </a:rPr>
                        <a:t>Conclusion</a:t>
                      </a:r>
                    </a:p>
                  </a:txBody>
                  <a:tcPr marL="91443" marR="91443"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r>
              <a:tr h="188912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514"/>
                          </a:solidFill>
                          <a:effectLst/>
                          <a:latin typeface="+mn-lt"/>
                          <a:cs typeface="Times New Roman" pitchFamily="18" charset="0"/>
                        </a:rPr>
                        <a:t>4</a:t>
                      </a:r>
                    </a:p>
                  </a:txBody>
                  <a:tcPr marL="91443" marR="91443"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E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smtClean="0">
                          <a:ln>
                            <a:noFill/>
                          </a:ln>
                          <a:solidFill>
                            <a:srgbClr val="000514"/>
                          </a:solidFill>
                          <a:effectLst/>
                          <a:latin typeface="+mn-lt"/>
                          <a:cs typeface="Times New Roman" pitchFamily="18" charset="0"/>
                        </a:rPr>
                        <a:t>Skeletal Radiology, 36 (pp 123-128), 2007</a:t>
                      </a:r>
                    </a:p>
                  </a:txBody>
                  <a:tcPr marL="68582" marR="6858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EC"/>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1600" b="0" i="0" u="none" strike="noStrike" cap="none" normalizeH="0" baseline="0" dirty="0" smtClean="0">
                          <a:ln>
                            <a:noFill/>
                          </a:ln>
                          <a:solidFill>
                            <a:srgbClr val="000514"/>
                          </a:solidFill>
                          <a:effectLst/>
                          <a:latin typeface="+mn-lt"/>
                          <a:cs typeface="Times New Roman" pitchFamily="18" charset="0"/>
                        </a:rPr>
                        <a:t>Bajaj/ Ultrasound detects rapid progression of erosive disease in early rheumatoid arthritis: a prospective longitudinal study.</a:t>
                      </a:r>
                    </a:p>
                  </a:txBody>
                  <a:tcPr marL="68582" marR="6858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EC"/>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1600" b="0" i="0" u="none" strike="noStrike" cap="none" normalizeH="0" baseline="0" dirty="0" smtClean="0">
                          <a:ln>
                            <a:noFill/>
                          </a:ln>
                          <a:solidFill>
                            <a:srgbClr val="000514"/>
                          </a:solidFill>
                          <a:effectLst/>
                          <a:latin typeface="+mn-lt"/>
                          <a:cs typeface="Times New Roman" pitchFamily="18" charset="0"/>
                        </a:rPr>
                        <a:t>US was proved to be more sensitive comparing with radiography in identifying erosions in early RA.</a:t>
                      </a:r>
                    </a:p>
                  </a:txBody>
                  <a:tcPr marL="68582" marR="6858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EC"/>
                    </a:solidFill>
                  </a:tcPr>
                </a:tc>
              </a:tr>
              <a:tr h="183043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rgbClr val="000514"/>
                          </a:solidFill>
                          <a:effectLst/>
                          <a:latin typeface="+mn-lt"/>
                          <a:cs typeface="Times New Roman" pitchFamily="18" charset="0"/>
                        </a:rPr>
                        <a:t>5</a:t>
                      </a:r>
                      <a:endParaRPr kumimoji="0" lang="en-US" sz="1600" b="0" i="0" u="none" strike="noStrike" cap="none" normalizeH="0" baseline="0" dirty="0" smtClean="0">
                        <a:ln>
                          <a:noFill/>
                        </a:ln>
                        <a:solidFill>
                          <a:srgbClr val="000514"/>
                        </a:solidFill>
                        <a:effectLst/>
                        <a:latin typeface="+mn-lt"/>
                        <a:cs typeface="Times New Roman" pitchFamily="18" charset="0"/>
                      </a:endParaRPr>
                    </a:p>
                  </a:txBody>
                  <a:tcPr marL="91443" marR="91443" marT="45702" marB="457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F6"/>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l-GR" sz="1600" b="0" i="0" u="none" strike="noStrike" cap="none" normalizeH="0" baseline="0" smtClean="0">
                          <a:ln>
                            <a:noFill/>
                          </a:ln>
                          <a:solidFill>
                            <a:srgbClr val="000514"/>
                          </a:solidFill>
                          <a:effectLst/>
                          <a:latin typeface="+mn-lt"/>
                          <a:cs typeface="Times New Roman" pitchFamily="18" charset="0"/>
                        </a:rPr>
                        <a:t>Clin Exp Rheumatol 2011; 29: 465-469</a:t>
                      </a:r>
                      <a:endParaRPr kumimoji="0" lang="en-GB" sz="1600" b="0" i="0" u="none" strike="noStrike" cap="none" normalizeH="0" baseline="0" dirty="0" smtClean="0">
                        <a:ln>
                          <a:noFill/>
                        </a:ln>
                        <a:solidFill>
                          <a:srgbClr val="000514"/>
                        </a:solidFill>
                        <a:effectLst/>
                        <a:latin typeface="+mn-lt"/>
                        <a:cs typeface="Times New Roman" pitchFamily="18" charset="0"/>
                      </a:endParaRPr>
                    </a:p>
                  </a:txBody>
                  <a:tcPr marL="68582" marR="6858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F6"/>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1600" b="0" i="0" u="none" strike="noStrike" cap="none" normalizeH="0" baseline="0" dirty="0" err="1" smtClean="0">
                          <a:ln>
                            <a:noFill/>
                          </a:ln>
                          <a:solidFill>
                            <a:srgbClr val="000514"/>
                          </a:solidFill>
                          <a:effectLst/>
                          <a:latin typeface="+mn-lt"/>
                          <a:cs typeface="Times New Roman" pitchFamily="18" charset="0"/>
                        </a:rPr>
                        <a:t>Scirè</a:t>
                      </a:r>
                      <a:r>
                        <a:rPr kumimoji="0" lang="en-GB" sz="1600" b="0" i="0" u="none" strike="noStrike" cap="none" normalizeH="0" baseline="0" dirty="0" smtClean="0">
                          <a:ln>
                            <a:noFill/>
                          </a:ln>
                          <a:solidFill>
                            <a:srgbClr val="000514"/>
                          </a:solidFill>
                          <a:effectLst/>
                          <a:latin typeface="+mn-lt"/>
                          <a:cs typeface="Times New Roman" pitchFamily="18" charset="0"/>
                        </a:rPr>
                        <a:t>/ Ultrasound imaging for the rheumatologist XXXIII. </a:t>
                      </a:r>
                      <a:r>
                        <a:rPr kumimoji="0" lang="en-GB" sz="1600" b="0" i="0" u="none" strike="noStrike" cap="none" normalizeH="0" baseline="0" dirty="0" err="1" smtClean="0">
                          <a:ln>
                            <a:noFill/>
                          </a:ln>
                          <a:solidFill>
                            <a:srgbClr val="000514"/>
                          </a:solidFill>
                          <a:effectLst/>
                          <a:latin typeface="+mn-lt"/>
                          <a:cs typeface="Times New Roman" pitchFamily="18" charset="0"/>
                        </a:rPr>
                        <a:t>Sonographic</a:t>
                      </a:r>
                      <a:r>
                        <a:rPr kumimoji="0" lang="en-GB" sz="1600" b="0" i="0" u="none" strike="noStrike" cap="none" normalizeH="0" baseline="0" dirty="0" smtClean="0">
                          <a:ln>
                            <a:noFill/>
                          </a:ln>
                          <a:solidFill>
                            <a:srgbClr val="000514"/>
                          </a:solidFill>
                          <a:effectLst/>
                          <a:latin typeface="+mn-lt"/>
                          <a:cs typeface="Times New Roman" pitchFamily="18" charset="0"/>
                        </a:rPr>
                        <a:t> assessment of the foot in early </a:t>
                      </a:r>
                      <a:r>
                        <a:rPr kumimoji="0" lang="el-GR" sz="1600" b="0" i="0" u="none" strike="noStrike" cap="none" normalizeH="0" baseline="0" dirty="0" err="1" smtClean="0">
                          <a:ln>
                            <a:noFill/>
                          </a:ln>
                          <a:solidFill>
                            <a:srgbClr val="000514"/>
                          </a:solidFill>
                          <a:effectLst/>
                          <a:latin typeface="+mn-lt"/>
                          <a:cs typeface="Times New Roman" pitchFamily="18" charset="0"/>
                        </a:rPr>
                        <a:t>arthritis</a:t>
                      </a:r>
                      <a:r>
                        <a:rPr kumimoji="0" lang="el-GR" sz="1600" b="0" i="0" u="none" strike="noStrike" cap="none" normalizeH="0" baseline="0" dirty="0" smtClean="0">
                          <a:ln>
                            <a:noFill/>
                          </a:ln>
                          <a:solidFill>
                            <a:srgbClr val="000514"/>
                          </a:solidFill>
                          <a:effectLst/>
                          <a:latin typeface="+mn-lt"/>
                          <a:cs typeface="Times New Roman" pitchFamily="18" charset="0"/>
                        </a:rPr>
                        <a:t> </a:t>
                      </a:r>
                      <a:r>
                        <a:rPr kumimoji="0" lang="el-GR" sz="1600" b="0" i="0" u="none" strike="noStrike" cap="none" normalizeH="0" baseline="0" dirty="0" err="1" smtClean="0">
                          <a:ln>
                            <a:noFill/>
                          </a:ln>
                          <a:solidFill>
                            <a:srgbClr val="000514"/>
                          </a:solidFill>
                          <a:effectLst/>
                          <a:latin typeface="+mn-lt"/>
                          <a:cs typeface="Times New Roman" pitchFamily="18" charset="0"/>
                        </a:rPr>
                        <a:t>patients</a:t>
                      </a:r>
                      <a:r>
                        <a:rPr kumimoji="0" lang="el-GR" sz="1600" b="0" i="0" u="none" strike="noStrike" cap="none" normalizeH="0" baseline="0" dirty="0" smtClean="0">
                          <a:ln>
                            <a:noFill/>
                          </a:ln>
                          <a:solidFill>
                            <a:srgbClr val="000514"/>
                          </a:solidFill>
                          <a:effectLst/>
                          <a:latin typeface="+mn-lt"/>
                          <a:cs typeface="Times New Roman" pitchFamily="18" charset="0"/>
                        </a:rPr>
                        <a:t>.</a:t>
                      </a:r>
                      <a:endParaRPr kumimoji="0" lang="en-GB" sz="1600" b="0" i="0" u="none" strike="noStrike" cap="none" normalizeH="0" baseline="0" dirty="0" smtClean="0">
                        <a:ln>
                          <a:noFill/>
                        </a:ln>
                        <a:solidFill>
                          <a:srgbClr val="000514"/>
                        </a:solidFill>
                        <a:effectLst/>
                        <a:latin typeface="+mn-lt"/>
                        <a:cs typeface="Times New Roman" pitchFamily="18" charset="0"/>
                      </a:endParaRPr>
                    </a:p>
                  </a:txBody>
                  <a:tcPr marL="68582" marR="6858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F6"/>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1600" b="0" i="0" u="none" strike="noStrike" cap="none" normalizeH="0" baseline="0" dirty="0" smtClean="0">
                          <a:ln>
                            <a:noFill/>
                          </a:ln>
                          <a:solidFill>
                            <a:srgbClr val="000514"/>
                          </a:solidFill>
                          <a:effectLst/>
                          <a:latin typeface="+mn-lt"/>
                          <a:cs typeface="Times New Roman" pitchFamily="18" charset="0"/>
                        </a:rPr>
                        <a:t>In patients with early arthritis, foot US can help and can be used as additional information.</a:t>
                      </a:r>
                    </a:p>
                  </a:txBody>
                  <a:tcPr marL="68582" marR="6858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F6"/>
                    </a:solidFill>
                  </a:tcPr>
                </a:tc>
              </a:tr>
              <a:tr h="23606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514"/>
                          </a:solidFill>
                          <a:effectLst/>
                          <a:latin typeface="+mn-lt"/>
                          <a:cs typeface="Times New Roman" pitchFamily="18" charset="0"/>
                        </a:rPr>
                        <a:t>6</a:t>
                      </a:r>
                    </a:p>
                  </a:txBody>
                  <a:tcPr marL="91443" marR="91443"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E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smtClean="0">
                          <a:ln>
                            <a:noFill/>
                          </a:ln>
                          <a:solidFill>
                            <a:srgbClr val="000514"/>
                          </a:solidFill>
                          <a:effectLst/>
                          <a:latin typeface="+mn-lt"/>
                          <a:cs typeface="Times New Roman" pitchFamily="18" charset="0"/>
                        </a:rPr>
                        <a:t>Arthritis and Rheumatism, </a:t>
                      </a:r>
                      <a:r>
                        <a:rPr kumimoji="0" lang="en-GB" sz="1600" b="0" i="0" u="none" strike="noStrike" cap="none" normalizeH="0" baseline="0" dirty="0" err="1" smtClean="0">
                          <a:ln>
                            <a:noFill/>
                          </a:ln>
                          <a:solidFill>
                            <a:srgbClr val="000514"/>
                          </a:solidFill>
                          <a:effectLst/>
                          <a:latin typeface="+mn-lt"/>
                          <a:cs typeface="Times New Roman" pitchFamily="18" charset="0"/>
                        </a:rPr>
                        <a:t>Vol</a:t>
                      </a:r>
                      <a:r>
                        <a:rPr kumimoji="0" lang="en-GB" sz="1600" b="0" i="0" u="none" strike="noStrike" cap="none" normalizeH="0" baseline="0" dirty="0" smtClean="0">
                          <a:ln>
                            <a:noFill/>
                          </a:ln>
                          <a:solidFill>
                            <a:srgbClr val="000514"/>
                          </a:solidFill>
                          <a:effectLst/>
                          <a:latin typeface="+mn-lt"/>
                          <a:cs typeface="Times New Roman" pitchFamily="18" charset="0"/>
                        </a:rPr>
                        <a:t> 61, No 7, July 15, 2009, pp 1004-1008</a:t>
                      </a:r>
                    </a:p>
                  </a:txBody>
                  <a:tcPr marL="68582" marR="6858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EC"/>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1600" b="0" i="0" u="none" strike="noStrike" cap="none" normalizeH="0" baseline="0" dirty="0" err="1" smtClean="0">
                          <a:ln>
                            <a:noFill/>
                          </a:ln>
                          <a:solidFill>
                            <a:srgbClr val="000514"/>
                          </a:solidFill>
                          <a:effectLst/>
                          <a:latin typeface="+mn-lt"/>
                          <a:cs typeface="Times New Roman" pitchFamily="18" charset="0"/>
                        </a:rPr>
                        <a:t>Sheane</a:t>
                      </a:r>
                      <a:r>
                        <a:rPr kumimoji="0" lang="en-GB" sz="1600" b="0" i="0" u="none" strike="noStrike" cap="none" normalizeH="0" baseline="0" dirty="0" smtClean="0">
                          <a:ln>
                            <a:noFill/>
                          </a:ln>
                          <a:solidFill>
                            <a:srgbClr val="000514"/>
                          </a:solidFill>
                          <a:effectLst/>
                          <a:latin typeface="+mn-lt"/>
                          <a:cs typeface="Times New Roman" pitchFamily="18" charset="0"/>
                        </a:rPr>
                        <a:t>/ Targeted Ultrasound of the fifth </a:t>
                      </a:r>
                      <a:r>
                        <a:rPr kumimoji="0" lang="en-GB" sz="1600" b="0" i="0" u="none" strike="noStrike" cap="none" normalizeH="0" baseline="0" dirty="0" err="1" smtClean="0">
                          <a:ln>
                            <a:noFill/>
                          </a:ln>
                          <a:solidFill>
                            <a:srgbClr val="000514"/>
                          </a:solidFill>
                          <a:effectLst/>
                          <a:latin typeface="+mn-lt"/>
                          <a:cs typeface="Times New Roman" pitchFamily="18" charset="0"/>
                        </a:rPr>
                        <a:t>metatarsophalangeal</a:t>
                      </a:r>
                      <a:r>
                        <a:rPr kumimoji="0" lang="en-GB" sz="1600" b="0" i="0" u="none" strike="noStrike" cap="none" normalizeH="0" baseline="0" dirty="0" smtClean="0">
                          <a:ln>
                            <a:noFill/>
                          </a:ln>
                          <a:solidFill>
                            <a:srgbClr val="000514"/>
                          </a:solidFill>
                          <a:effectLst/>
                          <a:latin typeface="+mn-lt"/>
                          <a:cs typeface="Times New Roman" pitchFamily="18" charset="0"/>
                        </a:rPr>
                        <a:t> joint in an early inflammatory cohort.</a:t>
                      </a:r>
                    </a:p>
                  </a:txBody>
                  <a:tcPr marL="68582" marR="6858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EC"/>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US" sz="1600" b="0" i="0" u="none" strike="noStrike" cap="none" normalizeH="0" baseline="0" dirty="0" smtClean="0">
                          <a:ln>
                            <a:noFill/>
                          </a:ln>
                          <a:solidFill>
                            <a:srgbClr val="000514"/>
                          </a:solidFill>
                          <a:effectLst/>
                          <a:latin typeface="+mn-lt"/>
                          <a:cs typeface="Times New Roman" pitchFamily="18" charset="0"/>
                        </a:rPr>
                        <a:t>US is able to identify erosions sooner comparing with conventional radiography and that targeted us is a quick and helpful way in detecting erosions in early inflammatory arthritis.</a:t>
                      </a:r>
                      <a:endParaRPr kumimoji="0" lang="en-GB" sz="1600" b="0" i="0" u="none" strike="noStrike" cap="none" normalizeH="0" baseline="0" dirty="0" smtClean="0">
                        <a:ln>
                          <a:noFill/>
                        </a:ln>
                        <a:solidFill>
                          <a:srgbClr val="000514"/>
                        </a:solidFill>
                        <a:effectLst/>
                        <a:latin typeface="+mn-lt"/>
                        <a:cs typeface="Times New Roman" pitchFamily="18" charset="0"/>
                      </a:endParaRPr>
                    </a:p>
                  </a:txBody>
                  <a:tcPr marL="68582" marR="6858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EC"/>
                    </a:solidFill>
                  </a:tcPr>
                </a:tc>
              </a:tr>
            </a:tbl>
          </a:graphicData>
        </a:graphic>
      </p:graphicFrame>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17" name="Group 37"/>
          <p:cNvGraphicFramePr>
            <a:graphicFrameLocks noGrp="1"/>
          </p:cNvGraphicFramePr>
          <p:nvPr/>
        </p:nvGraphicFramePr>
        <p:xfrm>
          <a:off x="0" y="0"/>
          <a:ext cx="9144000" cy="6889433"/>
        </p:xfrm>
        <a:graphic>
          <a:graphicData uri="http://schemas.openxmlformats.org/drawingml/2006/table">
            <a:tbl>
              <a:tblPr/>
              <a:tblGrid>
                <a:gridCol w="641350"/>
                <a:gridCol w="1685925"/>
                <a:gridCol w="3143250"/>
                <a:gridCol w="3673475"/>
              </a:tblGrid>
              <a:tr h="671513">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rgbClr val="FFFFFF"/>
                        </a:solidFill>
                        <a:effectLst/>
                        <a:latin typeface="Times New Roman" pitchFamily="18" charset="0"/>
                        <a:cs typeface="Times New Roman" pitchFamily="18" charset="0"/>
                      </a:endParaRPr>
                    </a:p>
                  </a:txBody>
                  <a:tcPr marL="91443" marR="91443" marT="45702" marB="457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FFFF"/>
                          </a:solidFill>
                          <a:effectLst/>
                          <a:latin typeface="+mn-lt"/>
                          <a:cs typeface="Times New Roman" pitchFamily="18" charset="0"/>
                        </a:rPr>
                        <a:t>Paper</a:t>
                      </a:r>
                    </a:p>
                  </a:txBody>
                  <a:tcPr marL="91443" marR="91443" marT="45702" marB="457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FFFF"/>
                          </a:solidFill>
                          <a:effectLst/>
                          <a:latin typeface="+mn-lt"/>
                          <a:cs typeface="Times New Roman" pitchFamily="18" charset="0"/>
                        </a:rPr>
                        <a:t>Author/Title</a:t>
                      </a:r>
                    </a:p>
                  </a:txBody>
                  <a:tcPr marL="91443" marR="91443" marT="45702" marB="457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FFFFFF"/>
                          </a:solidFill>
                          <a:effectLst/>
                          <a:latin typeface="+mn-lt"/>
                          <a:cs typeface="Times New Roman" pitchFamily="18" charset="0"/>
                        </a:rPr>
                        <a:t>Conclusion</a:t>
                      </a:r>
                    </a:p>
                  </a:txBody>
                  <a:tcPr marL="91443" marR="91443" marT="45702" marB="457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r>
              <a:tr h="154622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rgbClr val="000514"/>
                          </a:solidFill>
                          <a:effectLst/>
                          <a:latin typeface="+mn-lt"/>
                          <a:cs typeface="Times New Roman" pitchFamily="18" charset="0"/>
                        </a:rPr>
                        <a:t>7</a:t>
                      </a:r>
                      <a:endParaRPr kumimoji="0" lang="en-US" sz="1600" b="0" i="0" u="none" strike="noStrike" cap="none" normalizeH="0" baseline="0" dirty="0" smtClean="0">
                        <a:ln>
                          <a:noFill/>
                        </a:ln>
                        <a:solidFill>
                          <a:srgbClr val="000514"/>
                        </a:solidFill>
                        <a:effectLst/>
                        <a:latin typeface="+mn-lt"/>
                        <a:cs typeface="Times New Roman" pitchFamily="18" charset="0"/>
                      </a:endParaRPr>
                    </a:p>
                  </a:txBody>
                  <a:tcPr marL="91443" marR="91443"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EC"/>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1600" b="0" i="0" u="none" strike="noStrike" cap="none" normalizeH="0" baseline="0" dirty="0" smtClean="0">
                          <a:ln>
                            <a:noFill/>
                          </a:ln>
                          <a:solidFill>
                            <a:srgbClr val="000514"/>
                          </a:solidFill>
                          <a:effectLst/>
                          <a:latin typeface="+mn-lt"/>
                          <a:cs typeface="Times New Roman" pitchFamily="18" charset="0"/>
                        </a:rPr>
                        <a:t>BMC Musculoskeletal disorders, 2011, 12: 91</a:t>
                      </a:r>
                    </a:p>
                  </a:txBody>
                  <a:tcPr marL="68582" marR="6858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EC"/>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1600" b="0" i="0" u="none" strike="noStrike" cap="none" normalizeH="0" baseline="0" dirty="0" err="1" smtClean="0">
                          <a:ln>
                            <a:noFill/>
                          </a:ln>
                          <a:solidFill>
                            <a:srgbClr val="000514"/>
                          </a:solidFill>
                          <a:effectLst/>
                          <a:latin typeface="+mn-lt"/>
                          <a:cs typeface="Times New Roman" pitchFamily="18" charset="0"/>
                        </a:rPr>
                        <a:t>Hmamouchi</a:t>
                      </a:r>
                      <a:r>
                        <a:rPr kumimoji="0" lang="en-GB" sz="1600" b="0" i="0" u="none" strike="noStrike" cap="none" normalizeH="0" baseline="0" dirty="0" smtClean="0">
                          <a:ln>
                            <a:noFill/>
                          </a:ln>
                          <a:solidFill>
                            <a:srgbClr val="000514"/>
                          </a:solidFill>
                          <a:effectLst/>
                          <a:latin typeface="+mn-lt"/>
                          <a:cs typeface="Times New Roman" pitchFamily="18" charset="0"/>
                        </a:rPr>
                        <a:t>/ A comparison of ultrasound and clinical examination in the detection of flexor </a:t>
                      </a:r>
                      <a:r>
                        <a:rPr kumimoji="0" lang="en-GB" sz="1600" b="0" i="0" u="none" strike="noStrike" cap="none" normalizeH="0" baseline="0" dirty="0" err="1" smtClean="0">
                          <a:ln>
                            <a:noFill/>
                          </a:ln>
                          <a:solidFill>
                            <a:srgbClr val="000514"/>
                          </a:solidFill>
                          <a:effectLst/>
                          <a:latin typeface="+mn-lt"/>
                          <a:cs typeface="Times New Roman" pitchFamily="18" charset="0"/>
                        </a:rPr>
                        <a:t>tenosynovitis</a:t>
                      </a:r>
                      <a:r>
                        <a:rPr kumimoji="0" lang="en-GB" sz="1600" b="0" i="0" u="none" strike="noStrike" cap="none" normalizeH="0" baseline="0" dirty="0" smtClean="0">
                          <a:ln>
                            <a:noFill/>
                          </a:ln>
                          <a:solidFill>
                            <a:srgbClr val="000514"/>
                          </a:solidFill>
                          <a:effectLst/>
                          <a:latin typeface="+mn-lt"/>
                          <a:cs typeface="Times New Roman" pitchFamily="18" charset="0"/>
                        </a:rPr>
                        <a:t> in early arthritis.</a:t>
                      </a:r>
                    </a:p>
                  </a:txBody>
                  <a:tcPr marL="68582" marR="6858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EC"/>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US" sz="1600" b="0" i="0" u="none" strike="noStrike" cap="none" normalizeH="0" baseline="0" dirty="0" smtClean="0">
                          <a:ln>
                            <a:noFill/>
                          </a:ln>
                          <a:solidFill>
                            <a:srgbClr val="000514"/>
                          </a:solidFill>
                          <a:effectLst/>
                          <a:latin typeface="+mn-lt"/>
                          <a:cs typeface="Times New Roman" pitchFamily="18" charset="0"/>
                        </a:rPr>
                        <a:t>Clinical examination can be helpful in detection flexor disease, but a negative clinical examination does not exclude inflammation, therefore it is then where the place of an us should be considered. </a:t>
                      </a:r>
                      <a:endParaRPr kumimoji="0" lang="en-GB" sz="1600" b="0" i="0" u="none" strike="noStrike" cap="none" normalizeH="0" baseline="0" dirty="0" smtClean="0">
                        <a:ln>
                          <a:noFill/>
                        </a:ln>
                        <a:solidFill>
                          <a:srgbClr val="000514"/>
                        </a:solidFill>
                        <a:effectLst/>
                        <a:latin typeface="+mn-lt"/>
                        <a:cs typeface="Times New Roman" pitchFamily="18" charset="0"/>
                      </a:endParaRPr>
                    </a:p>
                  </a:txBody>
                  <a:tcPr marL="68582" marR="6858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EC"/>
                    </a:solidFill>
                  </a:tcPr>
                </a:tc>
              </a:tr>
              <a:tr h="19335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rgbClr val="000514"/>
                          </a:solidFill>
                          <a:effectLst/>
                          <a:latin typeface="+mn-lt"/>
                          <a:cs typeface="Times New Roman" pitchFamily="18" charset="0"/>
                        </a:rPr>
                        <a:t>8</a:t>
                      </a:r>
                      <a:endParaRPr kumimoji="0" lang="en-US" sz="1600" b="0" i="0" u="none" strike="noStrike" cap="none" normalizeH="0" baseline="0" dirty="0" smtClean="0">
                        <a:ln>
                          <a:noFill/>
                        </a:ln>
                        <a:solidFill>
                          <a:srgbClr val="000514"/>
                        </a:solidFill>
                        <a:effectLst/>
                        <a:latin typeface="+mn-lt"/>
                        <a:cs typeface="Times New Roman" pitchFamily="18" charset="0"/>
                      </a:endParaRPr>
                    </a:p>
                  </a:txBody>
                  <a:tcPr marL="91443" marR="91443"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F6"/>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1600" b="0" i="0" u="none" strike="noStrike" cap="none" normalizeH="0" baseline="0" dirty="0" smtClean="0">
                          <a:ln>
                            <a:noFill/>
                          </a:ln>
                          <a:solidFill>
                            <a:srgbClr val="000514"/>
                          </a:solidFill>
                          <a:effectLst/>
                          <a:latin typeface="+mn-lt"/>
                          <a:cs typeface="Times New Roman" pitchFamily="18" charset="0"/>
                        </a:rPr>
                        <a:t>Ann Rheum </a:t>
                      </a:r>
                      <a:r>
                        <a:rPr kumimoji="0" lang="en-GB" sz="1600" b="0" i="0" u="none" strike="noStrike" cap="none" normalizeH="0" baseline="0" dirty="0" err="1" smtClean="0">
                          <a:ln>
                            <a:noFill/>
                          </a:ln>
                          <a:solidFill>
                            <a:srgbClr val="000514"/>
                          </a:solidFill>
                          <a:effectLst/>
                          <a:latin typeface="+mn-lt"/>
                          <a:cs typeface="Times New Roman" pitchFamily="18" charset="0"/>
                        </a:rPr>
                        <a:t>Dis</a:t>
                      </a:r>
                      <a:r>
                        <a:rPr kumimoji="0" lang="en-GB" sz="1600" b="0" i="0" u="none" strike="noStrike" cap="none" normalizeH="0" baseline="0" dirty="0" smtClean="0">
                          <a:ln>
                            <a:noFill/>
                          </a:ln>
                          <a:solidFill>
                            <a:srgbClr val="000514"/>
                          </a:solidFill>
                          <a:effectLst/>
                          <a:latin typeface="+mn-lt"/>
                          <a:cs typeface="Times New Roman" pitchFamily="18" charset="0"/>
                        </a:rPr>
                        <a:t> 2010 69: 417-419</a:t>
                      </a:r>
                    </a:p>
                  </a:txBody>
                  <a:tcPr marL="68582" marR="6858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F6"/>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1600" b="0" i="0" u="none" strike="noStrike" cap="none" normalizeH="0" baseline="0" dirty="0" err="1" smtClean="0">
                          <a:ln>
                            <a:noFill/>
                          </a:ln>
                          <a:solidFill>
                            <a:srgbClr val="000514"/>
                          </a:solidFill>
                          <a:effectLst/>
                          <a:latin typeface="+mn-lt"/>
                          <a:cs typeface="Times New Roman" pitchFamily="18" charset="0"/>
                        </a:rPr>
                        <a:t>Freeston</a:t>
                      </a:r>
                      <a:r>
                        <a:rPr kumimoji="0" lang="en-GB" sz="1600" b="0" i="0" u="none" strike="noStrike" cap="none" normalizeH="0" baseline="0" dirty="0" smtClean="0">
                          <a:ln>
                            <a:noFill/>
                          </a:ln>
                          <a:solidFill>
                            <a:srgbClr val="000514"/>
                          </a:solidFill>
                          <a:effectLst/>
                          <a:latin typeface="+mn-lt"/>
                          <a:cs typeface="Times New Roman" pitchFamily="18" charset="0"/>
                        </a:rPr>
                        <a:t>/ A diagnostic algorithm for persistence of very early inflammatory arthritis: the utility of power Doppler ultrasound when added to conventional assessment tools.</a:t>
                      </a:r>
                    </a:p>
                  </a:txBody>
                  <a:tcPr marL="68582" marR="6858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F6"/>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1600" b="0" i="0" u="none" strike="noStrike" cap="none" normalizeH="0" baseline="0" dirty="0" smtClean="0">
                          <a:ln>
                            <a:noFill/>
                          </a:ln>
                          <a:solidFill>
                            <a:srgbClr val="000514"/>
                          </a:solidFill>
                          <a:effectLst/>
                          <a:latin typeface="+mn-lt"/>
                          <a:cs typeface="Times New Roman" pitchFamily="18" charset="0"/>
                        </a:rPr>
                        <a:t>US could be a helpful tool in the diagnosis of </a:t>
                      </a:r>
                      <a:r>
                        <a:rPr kumimoji="0" lang="en-GB" sz="1600" b="0" i="0" u="none" strike="noStrike" cap="none" normalizeH="0" baseline="0" dirty="0" err="1" smtClean="0">
                          <a:ln>
                            <a:noFill/>
                          </a:ln>
                          <a:solidFill>
                            <a:srgbClr val="000514"/>
                          </a:solidFill>
                          <a:effectLst/>
                          <a:latin typeface="+mn-lt"/>
                          <a:cs typeface="Times New Roman" pitchFamily="18" charset="0"/>
                        </a:rPr>
                        <a:t>seronegative</a:t>
                      </a:r>
                      <a:r>
                        <a:rPr kumimoji="0" lang="en-GB" sz="1600" b="0" i="0" u="none" strike="noStrike" cap="none" normalizeH="0" baseline="0" dirty="0" smtClean="0">
                          <a:ln>
                            <a:noFill/>
                          </a:ln>
                          <a:solidFill>
                            <a:srgbClr val="000514"/>
                          </a:solidFill>
                          <a:effectLst/>
                          <a:latin typeface="+mn-lt"/>
                          <a:cs typeface="Times New Roman" pitchFamily="18" charset="0"/>
                        </a:rPr>
                        <a:t> arthritis early.</a:t>
                      </a:r>
                    </a:p>
                  </a:txBody>
                  <a:tcPr marL="68582" marR="6858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F6"/>
                    </a:solidFill>
                  </a:tcPr>
                </a:tc>
              </a:tr>
              <a:tr h="116046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rgbClr val="000514"/>
                          </a:solidFill>
                          <a:effectLst/>
                          <a:latin typeface="+mn-lt"/>
                          <a:cs typeface="Times New Roman" pitchFamily="18" charset="0"/>
                        </a:rPr>
                        <a:t>9</a:t>
                      </a:r>
                      <a:endParaRPr kumimoji="0" lang="en-US" sz="1600" b="0" i="0" u="none" strike="noStrike" cap="none" normalizeH="0" baseline="0" dirty="0" smtClean="0">
                        <a:ln>
                          <a:noFill/>
                        </a:ln>
                        <a:solidFill>
                          <a:srgbClr val="000514"/>
                        </a:solidFill>
                        <a:effectLst/>
                        <a:latin typeface="+mn-lt"/>
                        <a:cs typeface="Times New Roman" pitchFamily="18" charset="0"/>
                      </a:endParaRPr>
                    </a:p>
                  </a:txBody>
                  <a:tcPr marL="91443" marR="91443" marT="45702" marB="457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EC"/>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1600" b="0" i="0" u="none" strike="noStrike" cap="none" normalizeH="0" baseline="0" dirty="0" smtClean="0">
                          <a:ln>
                            <a:noFill/>
                          </a:ln>
                          <a:solidFill>
                            <a:srgbClr val="000514"/>
                          </a:solidFill>
                          <a:effectLst/>
                          <a:latin typeface="+mn-lt"/>
                          <a:cs typeface="Times New Roman" pitchFamily="18" charset="0"/>
                        </a:rPr>
                        <a:t>Clinical and Experimental Rheumatology 2008; 26: 875-880</a:t>
                      </a:r>
                    </a:p>
                  </a:txBody>
                  <a:tcPr marL="68582" marR="6858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EC"/>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US" sz="1600" b="0" i="0" u="none" strike="noStrike" cap="none" normalizeH="0" baseline="0" smtClean="0">
                          <a:ln>
                            <a:noFill/>
                          </a:ln>
                          <a:solidFill>
                            <a:srgbClr val="000514"/>
                          </a:solidFill>
                          <a:effectLst/>
                          <a:latin typeface="+mn-lt"/>
                          <a:cs typeface="Times New Roman" pitchFamily="18" charset="0"/>
                        </a:rPr>
                        <a:t>Chaiamnuay/</a:t>
                      </a:r>
                      <a:r>
                        <a:rPr kumimoji="0" lang="en-GB" sz="1600" b="0" i="0" u="none" strike="noStrike" cap="none" normalizeH="0" baseline="0" smtClean="0">
                          <a:ln>
                            <a:noFill/>
                          </a:ln>
                          <a:solidFill>
                            <a:srgbClr val="000514"/>
                          </a:solidFill>
                          <a:effectLst/>
                          <a:latin typeface="+mn-lt"/>
                          <a:cs typeface="Times New Roman" pitchFamily="18" charset="0"/>
                        </a:rPr>
                        <a:t> Ultrasound of target joints for the evaluation of possible inflammatory arthropathy: associated clinical factors and diagnostic accuracy.</a:t>
                      </a:r>
                    </a:p>
                  </a:txBody>
                  <a:tcPr marL="68582" marR="6858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EC"/>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1600" b="0" i="0" u="none" strike="noStrike" cap="none" normalizeH="0" baseline="0" dirty="0" smtClean="0">
                          <a:ln>
                            <a:noFill/>
                          </a:ln>
                          <a:solidFill>
                            <a:srgbClr val="000514"/>
                          </a:solidFill>
                          <a:effectLst/>
                          <a:latin typeface="+mn-lt"/>
                          <a:cs typeface="Arial" pitchFamily="34" charset="0"/>
                        </a:rPr>
                        <a:t>US can represent an adequate factor to assess inflammatory </a:t>
                      </a:r>
                      <a:r>
                        <a:rPr kumimoji="0" lang="en-GB" sz="1600" b="0" i="0" u="none" strike="noStrike" cap="none" normalizeH="0" baseline="0" dirty="0" err="1" smtClean="0">
                          <a:ln>
                            <a:noFill/>
                          </a:ln>
                          <a:solidFill>
                            <a:srgbClr val="000514"/>
                          </a:solidFill>
                          <a:effectLst/>
                          <a:latin typeface="+mn-lt"/>
                          <a:cs typeface="Arial" pitchFamily="34" charset="0"/>
                        </a:rPr>
                        <a:t>arthropathy</a:t>
                      </a:r>
                      <a:r>
                        <a:rPr kumimoji="0" lang="en-GB" sz="1600" b="0" i="0" u="none" strike="noStrike" cap="none" normalizeH="0" baseline="0" dirty="0" smtClean="0">
                          <a:ln>
                            <a:noFill/>
                          </a:ln>
                          <a:solidFill>
                            <a:srgbClr val="000514"/>
                          </a:solidFill>
                          <a:effectLst/>
                          <a:latin typeface="+mn-lt"/>
                          <a:cs typeface="Arial" pitchFamily="34" charset="0"/>
                        </a:rPr>
                        <a:t>. But, patients who have a </a:t>
                      </a:r>
                      <a:r>
                        <a:rPr kumimoji="0" lang="en-GB" sz="1600" b="0" i="0" u="none" strike="noStrike" cap="none" normalizeH="0" baseline="0" dirty="0" err="1" smtClean="0">
                          <a:ln>
                            <a:noFill/>
                          </a:ln>
                          <a:solidFill>
                            <a:srgbClr val="000514"/>
                          </a:solidFill>
                          <a:effectLst/>
                          <a:latin typeface="+mn-lt"/>
                          <a:cs typeface="Arial" pitchFamily="34" charset="0"/>
                        </a:rPr>
                        <a:t>sinlge</a:t>
                      </a:r>
                      <a:r>
                        <a:rPr kumimoji="0" lang="en-GB" sz="1600" b="0" i="0" u="none" strike="noStrike" cap="none" normalizeH="0" baseline="0" dirty="0" smtClean="0">
                          <a:ln>
                            <a:noFill/>
                          </a:ln>
                          <a:solidFill>
                            <a:srgbClr val="000514"/>
                          </a:solidFill>
                          <a:effectLst/>
                          <a:latin typeface="+mn-lt"/>
                          <a:cs typeface="Arial" pitchFamily="34" charset="0"/>
                        </a:rPr>
                        <a:t> negative US at their initial clinical presentation, they still need a follow up as they might develop an </a:t>
                      </a:r>
                      <a:r>
                        <a:rPr kumimoji="0" lang="en-GB" sz="1600" b="0" i="0" u="none" strike="noStrike" cap="none" normalizeH="0" baseline="0" dirty="0" err="1" smtClean="0">
                          <a:ln>
                            <a:noFill/>
                          </a:ln>
                          <a:solidFill>
                            <a:srgbClr val="000514"/>
                          </a:solidFill>
                          <a:effectLst/>
                          <a:latin typeface="+mn-lt"/>
                          <a:cs typeface="Arial" pitchFamily="34" charset="0"/>
                        </a:rPr>
                        <a:t>arthropathy</a:t>
                      </a:r>
                      <a:r>
                        <a:rPr kumimoji="0" lang="en-GB" sz="1600" b="0" i="0" u="none" strike="noStrike" cap="none" normalizeH="0" baseline="0" dirty="0" smtClean="0">
                          <a:ln>
                            <a:noFill/>
                          </a:ln>
                          <a:solidFill>
                            <a:srgbClr val="000514"/>
                          </a:solidFill>
                          <a:effectLst/>
                          <a:latin typeface="+mn-lt"/>
                          <a:cs typeface="Arial" pitchFamily="34" charset="0"/>
                        </a:rPr>
                        <a:t>.</a:t>
                      </a:r>
                      <a:endParaRPr kumimoji="0" lang="en-GB" sz="1600" b="0" i="0" u="none" strike="noStrike" cap="none" normalizeH="0" baseline="0" dirty="0" smtClean="0">
                        <a:ln>
                          <a:noFill/>
                        </a:ln>
                        <a:solidFill>
                          <a:srgbClr val="000514"/>
                        </a:solidFill>
                        <a:effectLst/>
                        <a:latin typeface="+mn-lt"/>
                        <a:cs typeface="Times New Roman" pitchFamily="18" charset="0"/>
                      </a:endParaRPr>
                    </a:p>
                  </a:txBody>
                  <a:tcPr marL="68582" marR="6858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EC"/>
                    </a:solidFill>
                  </a:tcPr>
                </a:tc>
              </a:tr>
            </a:tbl>
          </a:graphicData>
        </a:graphic>
      </p:graphicFrame>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332656"/>
            <a:ext cx="8229600" cy="6192688"/>
          </a:xfrm>
        </p:spPr>
        <p:txBody>
          <a:bodyPr>
            <a:normAutofit fontScale="92500" lnSpcReduction="10000"/>
          </a:bodyPr>
          <a:lstStyle/>
          <a:p>
            <a:r>
              <a:rPr lang="el-GR" sz="2800" dirty="0" smtClean="0">
                <a:solidFill>
                  <a:schemeClr val="bg1">
                    <a:lumMod val="65000"/>
                  </a:schemeClr>
                </a:solidFill>
              </a:rPr>
              <a:t>Ρευματοειδής Αρθρίτιδα Ανάγκη Έγκαιρης διάγνωσης</a:t>
            </a:r>
            <a:endParaRPr lang="en-GB" sz="2800" dirty="0" smtClean="0">
              <a:solidFill>
                <a:schemeClr val="bg1">
                  <a:lumMod val="65000"/>
                </a:schemeClr>
              </a:solidFill>
            </a:endParaRPr>
          </a:p>
          <a:p>
            <a:endParaRPr lang="el-GR" sz="2800" dirty="0" smtClean="0">
              <a:solidFill>
                <a:schemeClr val="bg1">
                  <a:lumMod val="65000"/>
                </a:schemeClr>
              </a:solidFill>
            </a:endParaRPr>
          </a:p>
          <a:p>
            <a:r>
              <a:rPr lang="el-GR" sz="2800" dirty="0" smtClean="0">
                <a:solidFill>
                  <a:schemeClr val="bg1">
                    <a:lumMod val="65000"/>
                  </a:schemeClr>
                </a:solidFill>
              </a:rPr>
              <a:t>Χαρακτηριστικά Υπερηχογραφήματος </a:t>
            </a:r>
            <a:r>
              <a:rPr lang="el-GR" sz="2800" dirty="0" err="1" smtClean="0">
                <a:solidFill>
                  <a:schemeClr val="bg1">
                    <a:lumMod val="65000"/>
                  </a:schemeClr>
                </a:solidFill>
              </a:rPr>
              <a:t>Μυοσκελετικού</a:t>
            </a:r>
            <a:endParaRPr lang="en-GB" sz="2800" dirty="0" smtClean="0">
              <a:solidFill>
                <a:schemeClr val="bg1">
                  <a:lumMod val="65000"/>
                </a:schemeClr>
              </a:solidFill>
            </a:endParaRPr>
          </a:p>
          <a:p>
            <a:endParaRPr lang="el-GR" sz="2800" dirty="0" smtClean="0">
              <a:solidFill>
                <a:schemeClr val="bg1">
                  <a:lumMod val="65000"/>
                </a:schemeClr>
              </a:solidFill>
            </a:endParaRPr>
          </a:p>
          <a:p>
            <a:r>
              <a:rPr lang="el-GR" sz="2800" dirty="0" smtClean="0">
                <a:solidFill>
                  <a:schemeClr val="bg1">
                    <a:lumMod val="65000"/>
                  </a:schemeClr>
                </a:solidFill>
              </a:rPr>
              <a:t>Σύγκριση με άλλες απεικονιστικές τεχνικές</a:t>
            </a:r>
            <a:endParaRPr lang="en-GB" sz="2800" dirty="0" smtClean="0">
              <a:solidFill>
                <a:schemeClr val="bg1">
                  <a:lumMod val="65000"/>
                </a:schemeClr>
              </a:solidFill>
            </a:endParaRPr>
          </a:p>
          <a:p>
            <a:endParaRPr lang="el-GR" sz="2800" dirty="0" smtClean="0">
              <a:solidFill>
                <a:schemeClr val="bg1">
                  <a:lumMod val="65000"/>
                </a:schemeClr>
              </a:solidFill>
            </a:endParaRPr>
          </a:p>
          <a:p>
            <a:r>
              <a:rPr lang="el-GR" sz="2800" dirty="0" smtClean="0">
                <a:solidFill>
                  <a:schemeClr val="bg1">
                    <a:lumMod val="65000"/>
                  </a:schemeClr>
                </a:solidFill>
              </a:rPr>
              <a:t>Βιβλιογραφική ανασκόπηση</a:t>
            </a:r>
            <a:endParaRPr lang="en-GB" sz="2800" dirty="0" smtClean="0">
              <a:solidFill>
                <a:schemeClr val="bg1">
                  <a:lumMod val="65000"/>
                </a:schemeClr>
              </a:solidFill>
            </a:endParaRPr>
          </a:p>
          <a:p>
            <a:endParaRPr lang="el-GR" sz="2800" dirty="0" smtClean="0"/>
          </a:p>
          <a:p>
            <a:r>
              <a:rPr lang="el-GR" sz="2800" dirty="0" smtClean="0"/>
              <a:t>Τεχνική</a:t>
            </a:r>
          </a:p>
          <a:p>
            <a:endParaRPr lang="el-GR" sz="2800" dirty="0" smtClean="0"/>
          </a:p>
          <a:p>
            <a:r>
              <a:rPr lang="el-GR" sz="2800" dirty="0" smtClean="0">
                <a:solidFill>
                  <a:schemeClr val="bg1">
                    <a:lumMod val="65000"/>
                  </a:schemeClr>
                </a:solidFill>
              </a:rPr>
              <a:t>Έρευνα</a:t>
            </a:r>
            <a:endParaRPr lang="en-GB" sz="2800" dirty="0" smtClean="0">
              <a:solidFill>
                <a:schemeClr val="bg1">
                  <a:lumMod val="65000"/>
                </a:schemeClr>
              </a:solidFill>
            </a:endParaRPr>
          </a:p>
          <a:p>
            <a:endParaRPr lang="el-GR" sz="2800" dirty="0" smtClean="0"/>
          </a:p>
          <a:p>
            <a:r>
              <a:rPr lang="el-GR" sz="2800" dirty="0" smtClean="0">
                <a:solidFill>
                  <a:schemeClr val="bg1">
                    <a:lumMod val="65000"/>
                  </a:schemeClr>
                </a:solidFill>
              </a:rPr>
              <a:t>Συμπεράσματα</a:t>
            </a:r>
            <a:endParaRPr lang="en-GB" sz="2800"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Τεχνική</a:t>
            </a:r>
            <a:endParaRPr lang="en-GB" dirty="0"/>
          </a:p>
        </p:txBody>
      </p:sp>
      <p:sp>
        <p:nvSpPr>
          <p:cNvPr id="3" name="Content Placeholder 2"/>
          <p:cNvSpPr>
            <a:spLocks noGrp="1"/>
          </p:cNvSpPr>
          <p:nvPr>
            <p:ph idx="1"/>
          </p:nvPr>
        </p:nvSpPr>
        <p:spPr/>
        <p:txBody>
          <a:bodyPr/>
          <a:lstStyle/>
          <a:p>
            <a:r>
              <a:rPr lang="el-GR" dirty="0" smtClean="0">
                <a:solidFill>
                  <a:schemeClr val="tx1"/>
                </a:solidFill>
              </a:rPr>
              <a:t>Ποιες αρθρώσεις εξετάζω</a:t>
            </a:r>
          </a:p>
          <a:p>
            <a:endParaRPr lang="el-GR" dirty="0" smtClean="0"/>
          </a:p>
          <a:p>
            <a:endParaRPr lang="en-US" dirty="0" smtClean="0">
              <a:solidFill>
                <a:schemeClr val="tx1"/>
              </a:solidFill>
            </a:endParaRPr>
          </a:p>
          <a:p>
            <a:pPr lvl="1"/>
            <a:r>
              <a:rPr lang="el-GR" sz="2400" dirty="0" smtClean="0"/>
              <a:t>Χειρότερα κλινικά συμπτώματα;</a:t>
            </a:r>
            <a:endParaRPr lang="en-US" sz="2400" dirty="0" smtClean="0"/>
          </a:p>
          <a:p>
            <a:pPr lvl="1"/>
            <a:r>
              <a:rPr lang="el-GR" sz="2400" dirty="0" smtClean="0"/>
              <a:t>Χέρια και καρποί;</a:t>
            </a:r>
            <a:endParaRPr lang="en-US" sz="2400" dirty="0" smtClean="0"/>
          </a:p>
        </p:txBody>
      </p:sp>
      <p:pic>
        <p:nvPicPr>
          <p:cNvPr id="4" name="Picture 5" descr="http://www.mcphee.com/pixlarge/M5581.jpg"/>
          <p:cNvPicPr>
            <a:picLocks noChangeAspect="1" noChangeArrowheads="1"/>
          </p:cNvPicPr>
          <p:nvPr/>
        </p:nvPicPr>
        <p:blipFill>
          <a:blip r:embed="rId2" cstate="print"/>
          <a:srcRect/>
          <a:stretch>
            <a:fillRect/>
          </a:stretch>
        </p:blipFill>
        <p:spPr bwMode="auto">
          <a:xfrm>
            <a:off x="5481638" y="2643188"/>
            <a:ext cx="3305175" cy="3690937"/>
          </a:xfrm>
          <a:prstGeom prst="rect">
            <a:avLst/>
          </a:prstGeom>
          <a:noFill/>
          <a:ln w="9525">
            <a:noFill/>
            <a:miter lim="800000"/>
            <a:headEnd/>
            <a:tailEnd/>
          </a:ln>
        </p:spPr>
      </p:pic>
      <p:sp>
        <p:nvSpPr>
          <p:cNvPr id="5" name="Oval Callout 4"/>
          <p:cNvSpPr>
            <a:spLocks noChangeArrowheads="1"/>
          </p:cNvSpPr>
          <p:nvPr/>
        </p:nvSpPr>
        <p:spPr bwMode="auto">
          <a:xfrm>
            <a:off x="6300192" y="1556792"/>
            <a:ext cx="2071688" cy="1000125"/>
          </a:xfrm>
          <a:prstGeom prst="wedgeEllipseCallout">
            <a:avLst>
              <a:gd name="adj1" fmla="val -20833"/>
              <a:gd name="adj2" fmla="val 62500"/>
            </a:avLst>
          </a:prstGeom>
          <a:solidFill>
            <a:schemeClr val="accent1"/>
          </a:solidFill>
          <a:ln w="9525" algn="ctr">
            <a:noFill/>
            <a:round/>
            <a:headEnd/>
            <a:tailEnd/>
          </a:ln>
        </p:spPr>
        <p:txBody>
          <a:bodyPr/>
          <a:lstStyle/>
          <a:p>
            <a:r>
              <a:rPr lang="en-GB" sz="2000" dirty="0"/>
              <a:t>Everything hurts, doc!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Tips – 1: </a:t>
            </a:r>
            <a:r>
              <a:rPr lang="el-GR" dirty="0" smtClean="0"/>
              <a:t>Πίεση στον </a:t>
            </a:r>
            <a:r>
              <a:rPr lang="el-GR" dirty="0" err="1" smtClean="0"/>
              <a:t>ηχοβολέα</a:t>
            </a:r>
            <a:endParaRPr lang="en-GB" dirty="0"/>
          </a:p>
        </p:txBody>
      </p:sp>
      <p:sp>
        <p:nvSpPr>
          <p:cNvPr id="3" name="Content Placeholder 2"/>
          <p:cNvSpPr>
            <a:spLocks noGrp="1"/>
          </p:cNvSpPr>
          <p:nvPr>
            <p:ph idx="1"/>
          </p:nvPr>
        </p:nvSpPr>
        <p:spPr/>
        <p:txBody>
          <a:bodyPr>
            <a:normAutofit/>
          </a:bodyPr>
          <a:lstStyle/>
          <a:p>
            <a:r>
              <a:rPr lang="el-GR" dirty="0" smtClean="0"/>
              <a:t>Σημαντική ελαφριά πίεση για αποφυγή συμπίεσης φλέβας ή υγρού</a:t>
            </a:r>
            <a:endParaRPr lang="en-US" dirty="0" smtClean="0">
              <a:solidFill>
                <a:schemeClr val="tx1"/>
              </a:solidFill>
            </a:endParaRPr>
          </a:p>
          <a:p>
            <a:pPr lvl="1"/>
            <a:endParaRPr lang="en-GB" dirty="0" smtClean="0">
              <a:latin typeface="Tahoma" pitchFamily="34" charset="0"/>
            </a:endParaRPr>
          </a:p>
          <a:p>
            <a:pPr lvl="1"/>
            <a:r>
              <a:rPr lang="en-GB" dirty="0" smtClean="0"/>
              <a:t>g</a:t>
            </a:r>
            <a:r>
              <a:rPr lang="en-US" dirty="0" smtClean="0"/>
              <a:t>el ++</a:t>
            </a:r>
          </a:p>
          <a:p>
            <a:pPr lvl="1">
              <a:buNone/>
            </a:pPr>
            <a:endParaRPr lang="en-US" dirty="0" smtClean="0">
              <a:latin typeface="Tahoma" pitchFamily="34" charset="0"/>
            </a:endParaRPr>
          </a:p>
          <a:p>
            <a:pPr lvl="1"/>
            <a:endParaRPr lang="en-US" dirty="0" smtClean="0">
              <a:latin typeface="Tahoma" pitchFamily="34" charset="0"/>
            </a:endParaRPr>
          </a:p>
          <a:p>
            <a:endParaRPr lang="en-GB" dirty="0"/>
          </a:p>
        </p:txBody>
      </p:sp>
      <p:pic>
        <p:nvPicPr>
          <p:cNvPr id="4" name="MCPJ.syn.fluid.comprssn.avi">
            <a:hlinkClick r:id="" action="ppaction://media"/>
          </p:cNvPr>
          <p:cNvPicPr>
            <a:picLocks noRot="1" noChangeAspect="1"/>
          </p:cNvPicPr>
          <p:nvPr>
            <a:videoFile r:link="rId1"/>
          </p:nvPr>
        </p:nvPicPr>
        <p:blipFill>
          <a:blip r:embed="rId3" cstate="print"/>
          <a:srcRect/>
          <a:stretch>
            <a:fillRect/>
          </a:stretch>
        </p:blipFill>
        <p:spPr bwMode="auto">
          <a:xfrm>
            <a:off x="3563888" y="2852936"/>
            <a:ext cx="4810125" cy="36083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Θέματα</a:t>
            </a:r>
            <a:endParaRPr lang="en-GB" dirty="0"/>
          </a:p>
        </p:txBody>
      </p:sp>
      <p:sp>
        <p:nvSpPr>
          <p:cNvPr id="3" name="Content Placeholder 2"/>
          <p:cNvSpPr>
            <a:spLocks noGrp="1"/>
          </p:cNvSpPr>
          <p:nvPr>
            <p:ph idx="1"/>
          </p:nvPr>
        </p:nvSpPr>
        <p:spPr>
          <a:xfrm>
            <a:off x="467544" y="1484784"/>
            <a:ext cx="8229600" cy="4785395"/>
          </a:xfrm>
        </p:spPr>
        <p:txBody>
          <a:bodyPr>
            <a:normAutofit lnSpcReduction="10000"/>
          </a:bodyPr>
          <a:lstStyle/>
          <a:p>
            <a:r>
              <a:rPr lang="el-GR" dirty="0" smtClean="0"/>
              <a:t>Ρευματοειδής Αρθρίτιδα και</a:t>
            </a:r>
            <a:r>
              <a:rPr lang="en-GB" dirty="0" smtClean="0"/>
              <a:t> </a:t>
            </a:r>
            <a:r>
              <a:rPr lang="el-GR" dirty="0" smtClean="0"/>
              <a:t> Ανάγκη Έγκαιρης διάγνωσης</a:t>
            </a:r>
          </a:p>
          <a:p>
            <a:r>
              <a:rPr lang="el-GR" dirty="0" smtClean="0"/>
              <a:t>Χαρακτηριστικά Υπερηχογραφήματος </a:t>
            </a:r>
            <a:r>
              <a:rPr lang="el-GR" dirty="0" err="1" smtClean="0"/>
              <a:t>Μυοσκελετικού</a:t>
            </a:r>
            <a:endParaRPr lang="el-GR" dirty="0" smtClean="0"/>
          </a:p>
          <a:p>
            <a:r>
              <a:rPr lang="el-GR" dirty="0" smtClean="0"/>
              <a:t>Σύγκριση με άλλες απεικονιστικές τεχνικές</a:t>
            </a:r>
          </a:p>
          <a:p>
            <a:r>
              <a:rPr lang="el-GR" dirty="0" smtClean="0"/>
              <a:t>Βιβλιογραφική ανασκόπηση</a:t>
            </a:r>
          </a:p>
          <a:p>
            <a:r>
              <a:rPr lang="el-GR" dirty="0" smtClean="0"/>
              <a:t>Τεχνική</a:t>
            </a:r>
          </a:p>
          <a:p>
            <a:r>
              <a:rPr lang="el-GR" dirty="0" smtClean="0"/>
              <a:t>Έρευνα </a:t>
            </a:r>
          </a:p>
          <a:p>
            <a:r>
              <a:rPr lang="el-GR" dirty="0" smtClean="0"/>
              <a:t>Συμπεράσματα</a:t>
            </a:r>
            <a:endParaRPr lang="en-GB"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GB" dirty="0" smtClean="0"/>
              <a:t>Tips - 2: </a:t>
            </a:r>
            <a:r>
              <a:rPr lang="el-GR" dirty="0" smtClean="0"/>
              <a:t>Πού βρίσκω οστικές διαβρώσεις</a:t>
            </a:r>
            <a:endParaRPr lang="en-GB" dirty="0"/>
          </a:p>
        </p:txBody>
      </p:sp>
      <p:sp>
        <p:nvSpPr>
          <p:cNvPr id="3" name="Content Placeholder 2"/>
          <p:cNvSpPr>
            <a:spLocks noGrp="1"/>
          </p:cNvSpPr>
          <p:nvPr>
            <p:ph idx="1"/>
          </p:nvPr>
        </p:nvSpPr>
        <p:spPr>
          <a:xfrm>
            <a:off x="467544" y="1844824"/>
            <a:ext cx="8229600" cy="4525963"/>
          </a:xfrm>
        </p:spPr>
        <p:txBody>
          <a:bodyPr/>
          <a:lstStyle/>
          <a:p>
            <a:endParaRPr lang="el-GR" dirty="0" smtClean="0"/>
          </a:p>
          <a:p>
            <a:r>
              <a:rPr lang="el-GR" dirty="0" smtClean="0"/>
              <a:t>Εξέταση </a:t>
            </a:r>
            <a:r>
              <a:rPr lang="el-GR" dirty="0" smtClean="0"/>
              <a:t>όλης της </a:t>
            </a:r>
            <a:r>
              <a:rPr lang="el-GR" dirty="0" smtClean="0"/>
              <a:t>άρθρωσης</a:t>
            </a:r>
          </a:p>
          <a:p>
            <a:endParaRPr lang="el-GR" dirty="0" smtClean="0"/>
          </a:p>
          <a:p>
            <a:r>
              <a:rPr lang="el-GR" dirty="0" smtClean="0">
                <a:solidFill>
                  <a:schemeClr val="tx1"/>
                </a:solidFill>
              </a:rPr>
              <a:t>Πρώιμες διαβρώσεις / </a:t>
            </a:r>
            <a:r>
              <a:rPr lang="el-GR" dirty="0" err="1" smtClean="0">
                <a:solidFill>
                  <a:schemeClr val="tx1"/>
                </a:solidFill>
              </a:rPr>
              <a:t>υμενίτιδα</a:t>
            </a:r>
            <a:r>
              <a:rPr lang="el-GR" dirty="0" smtClean="0">
                <a:solidFill>
                  <a:schemeClr val="tx1"/>
                </a:solidFill>
              </a:rPr>
              <a:t> συνήθως ραχιαία επιφάνεια</a:t>
            </a:r>
            <a:endParaRPr lang="en-US" dirty="0" smtClean="0">
              <a:solidFill>
                <a:schemeClr val="tx1"/>
              </a:solidFill>
            </a:endParaRPr>
          </a:p>
          <a:p>
            <a:endParaRPr lang="el-GR" dirty="0" smtClean="0"/>
          </a:p>
          <a:p>
            <a:endParaRPr lang="el-GR" dirty="0"/>
          </a:p>
          <a:p>
            <a:endParaRPr lang="el-GR" dirty="0" smtClean="0"/>
          </a:p>
          <a:p>
            <a:endParaRPr lang="en-GB"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Ευρήματα σε υγιείς</a:t>
            </a:r>
            <a:endParaRPr lang="en-GB" dirty="0"/>
          </a:p>
        </p:txBody>
      </p:sp>
      <p:sp>
        <p:nvSpPr>
          <p:cNvPr id="3" name="Content Placeholder 2"/>
          <p:cNvSpPr>
            <a:spLocks noGrp="1"/>
          </p:cNvSpPr>
          <p:nvPr>
            <p:ph idx="1"/>
          </p:nvPr>
        </p:nvSpPr>
        <p:spPr/>
        <p:txBody>
          <a:bodyPr>
            <a:normAutofit/>
          </a:bodyPr>
          <a:lstStyle/>
          <a:p>
            <a:pPr lvl="1"/>
            <a:endParaRPr lang="el-GR" dirty="0" smtClean="0"/>
          </a:p>
          <a:p>
            <a:pPr lvl="1"/>
            <a:r>
              <a:rPr lang="en-US" dirty="0" smtClean="0"/>
              <a:t>1 </a:t>
            </a:r>
            <a:r>
              <a:rPr lang="el-GR" dirty="0" smtClean="0"/>
              <a:t>διάβρωση</a:t>
            </a:r>
            <a:endParaRPr lang="en-US" dirty="0" smtClean="0"/>
          </a:p>
          <a:p>
            <a:pPr lvl="1"/>
            <a:r>
              <a:rPr lang="en-US" dirty="0" smtClean="0"/>
              <a:t>1 </a:t>
            </a:r>
            <a:r>
              <a:rPr lang="el-GR" dirty="0" smtClean="0"/>
              <a:t>άρθρωση με πάχυνση υμένα</a:t>
            </a:r>
            <a:endParaRPr lang="en-US" dirty="0" smtClean="0"/>
          </a:p>
          <a:p>
            <a:pPr lvl="1"/>
            <a:r>
              <a:rPr lang="el-GR" dirty="0" smtClean="0"/>
              <a:t>Μικρή </a:t>
            </a:r>
            <a:r>
              <a:rPr lang="en-US" dirty="0" smtClean="0"/>
              <a:t>(</a:t>
            </a:r>
            <a:r>
              <a:rPr lang="el-GR" dirty="0" smtClean="0"/>
              <a:t>βαθμού</a:t>
            </a:r>
            <a:r>
              <a:rPr lang="en-US" dirty="0" smtClean="0"/>
              <a:t> 1) </a:t>
            </a:r>
            <a:r>
              <a:rPr lang="el-GR" dirty="0" err="1" smtClean="0"/>
              <a:t>αγγείωη</a:t>
            </a:r>
            <a:r>
              <a:rPr lang="el-GR" dirty="0" smtClean="0"/>
              <a:t> και πάχυνση υμένα ραχιαίο καρπό</a:t>
            </a:r>
            <a:endParaRPr lang="en-US" dirty="0" smtClean="0"/>
          </a:p>
          <a:p>
            <a:pPr lvl="1"/>
            <a:r>
              <a:rPr lang="el-GR" dirty="0" smtClean="0"/>
              <a:t>1 ΜΚΦΑ πάχυνση υμένα και μικρή </a:t>
            </a:r>
            <a:r>
              <a:rPr lang="el-GR" dirty="0" err="1" smtClean="0"/>
              <a:t>αγγείωση</a:t>
            </a:r>
            <a:r>
              <a:rPr lang="en-US" dirty="0" smtClean="0"/>
              <a:t> </a:t>
            </a:r>
          </a:p>
          <a:p>
            <a:pPr lvl="1"/>
            <a:endParaRPr lang="en-US" sz="2400" dirty="0" smtClean="0">
              <a:solidFill>
                <a:srgbClr val="FF3399"/>
              </a:solidFill>
              <a:latin typeface="Tahoma" pitchFamily="34" charset="0"/>
            </a:endParaRPr>
          </a:p>
          <a:p>
            <a:pPr>
              <a:buFontTx/>
              <a:buNone/>
            </a:pPr>
            <a:r>
              <a:rPr lang="en-US" sz="1600" dirty="0" err="1" smtClean="0">
                <a:solidFill>
                  <a:schemeClr val="tx1"/>
                </a:solidFill>
              </a:rPr>
              <a:t>Millot</a:t>
            </a:r>
            <a:r>
              <a:rPr lang="en-US" sz="1600" dirty="0" smtClean="0">
                <a:solidFill>
                  <a:schemeClr val="tx1"/>
                </a:solidFill>
              </a:rPr>
              <a:t> F. J </a:t>
            </a:r>
            <a:r>
              <a:rPr lang="en-US" sz="1600" dirty="0" err="1" smtClean="0">
                <a:solidFill>
                  <a:schemeClr val="tx1"/>
                </a:solidFill>
              </a:rPr>
              <a:t>Rheumatol</a:t>
            </a:r>
            <a:r>
              <a:rPr lang="en-US" sz="1600" dirty="0" smtClean="0">
                <a:solidFill>
                  <a:schemeClr val="tx1"/>
                </a:solidFill>
              </a:rPr>
              <a:t> 2011; 38: 613-20</a:t>
            </a:r>
          </a:p>
          <a:p>
            <a:pPr>
              <a:buFontTx/>
              <a:buNone/>
            </a:pPr>
            <a:endParaRPr lang="en-US" sz="1400" dirty="0" smtClean="0">
              <a:solidFill>
                <a:schemeClr val="tx1"/>
              </a:solidFill>
              <a:latin typeface="Tahoma" pitchFamily="34" charset="0"/>
            </a:endParaRPr>
          </a:p>
          <a:p>
            <a:endParaRPr lang="en-GB"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1143000"/>
          </a:xfrm>
        </p:spPr>
        <p:txBody>
          <a:bodyPr>
            <a:normAutofit fontScale="90000"/>
          </a:bodyPr>
          <a:lstStyle/>
          <a:p>
            <a:r>
              <a:rPr lang="en-GB" dirty="0" smtClean="0"/>
              <a:t> </a:t>
            </a:r>
            <a:r>
              <a:rPr lang="el-GR" dirty="0" smtClean="0"/>
              <a:t>Βαθμολόγηση </a:t>
            </a:r>
            <a:r>
              <a:rPr lang="el-GR" dirty="0" smtClean="0"/>
              <a:t>φλεγμονής/</a:t>
            </a:r>
            <a:r>
              <a:rPr lang="el-GR" smtClean="0"/>
              <a:t>αγγείωσης </a:t>
            </a:r>
            <a:r>
              <a:rPr lang="el-GR" dirty="0" smtClean="0"/>
              <a:t>υμένα</a:t>
            </a:r>
            <a:endParaRPr lang="en-GB" dirty="0"/>
          </a:p>
        </p:txBody>
      </p:sp>
      <p:sp>
        <p:nvSpPr>
          <p:cNvPr id="3" name="Content Placeholder 2"/>
          <p:cNvSpPr>
            <a:spLocks noGrp="1"/>
          </p:cNvSpPr>
          <p:nvPr>
            <p:ph idx="1"/>
          </p:nvPr>
        </p:nvSpPr>
        <p:spPr/>
        <p:txBody>
          <a:bodyPr/>
          <a:lstStyle/>
          <a:p>
            <a:pPr>
              <a:buFontTx/>
              <a:buNone/>
            </a:pPr>
            <a:r>
              <a:rPr lang="el-GR" sz="2400" dirty="0" smtClean="0"/>
              <a:t>Βαθμού</a:t>
            </a:r>
            <a:r>
              <a:rPr lang="en-US" sz="2400" dirty="0" smtClean="0"/>
              <a:t> 1 – </a:t>
            </a:r>
            <a:r>
              <a:rPr lang="el-GR" sz="2400" dirty="0" smtClean="0"/>
              <a:t>Μικρή</a:t>
            </a:r>
            <a:endParaRPr lang="en-US" sz="2400" dirty="0" smtClean="0"/>
          </a:p>
          <a:p>
            <a:pPr lvl="1"/>
            <a:r>
              <a:rPr lang="el-GR" sz="2400" dirty="0" smtClean="0"/>
              <a:t>Μερικά αγγεία</a:t>
            </a:r>
          </a:p>
          <a:p>
            <a:pPr lvl="1">
              <a:buNone/>
            </a:pPr>
            <a:endParaRPr lang="el-GR" sz="2400" dirty="0" smtClean="0"/>
          </a:p>
          <a:p>
            <a:pPr lvl="1"/>
            <a:endParaRPr lang="en-US" sz="2400" dirty="0" smtClean="0"/>
          </a:p>
          <a:p>
            <a:pPr>
              <a:buFontTx/>
              <a:buNone/>
            </a:pPr>
            <a:r>
              <a:rPr lang="el-GR" sz="2400" dirty="0" smtClean="0"/>
              <a:t>Βαθμού</a:t>
            </a:r>
            <a:r>
              <a:rPr lang="en-US" sz="2400" dirty="0" smtClean="0"/>
              <a:t> 2 – </a:t>
            </a:r>
            <a:r>
              <a:rPr lang="el-GR" sz="2400" dirty="0" smtClean="0"/>
              <a:t>Μέτρια</a:t>
            </a:r>
            <a:endParaRPr lang="en-US" sz="2400" dirty="0" smtClean="0"/>
          </a:p>
          <a:p>
            <a:pPr lvl="1"/>
            <a:r>
              <a:rPr lang="en-US" sz="2400" dirty="0" smtClean="0"/>
              <a:t>&lt;50% </a:t>
            </a:r>
            <a:r>
              <a:rPr lang="el-GR" sz="2400" dirty="0" smtClean="0"/>
              <a:t>του υμένα με αγγεία</a:t>
            </a:r>
          </a:p>
          <a:p>
            <a:pPr lvl="1"/>
            <a:endParaRPr lang="el-GR" sz="2400" dirty="0" smtClean="0"/>
          </a:p>
          <a:p>
            <a:pPr lvl="1"/>
            <a:endParaRPr lang="en-US" sz="2400" dirty="0" smtClean="0"/>
          </a:p>
          <a:p>
            <a:pPr>
              <a:buFontTx/>
              <a:buNone/>
            </a:pPr>
            <a:r>
              <a:rPr lang="el-GR" sz="2400" dirty="0" smtClean="0"/>
              <a:t>Βαθμού</a:t>
            </a:r>
            <a:r>
              <a:rPr lang="en-US" sz="2400" dirty="0" smtClean="0"/>
              <a:t> 3 – </a:t>
            </a:r>
            <a:r>
              <a:rPr lang="el-GR" sz="2400" dirty="0" smtClean="0"/>
              <a:t>Σοβαρή</a:t>
            </a:r>
            <a:endParaRPr lang="en-US" sz="2400" dirty="0" smtClean="0"/>
          </a:p>
          <a:p>
            <a:pPr lvl="1"/>
            <a:r>
              <a:rPr lang="en-US" sz="2400" dirty="0" smtClean="0"/>
              <a:t>&gt;50% </a:t>
            </a:r>
            <a:r>
              <a:rPr lang="el-GR" sz="2400" dirty="0" smtClean="0"/>
              <a:t>του υμένα με αγγεία</a:t>
            </a:r>
            <a:endParaRPr lang="en-US" sz="2400" dirty="0" smtClean="0"/>
          </a:p>
          <a:p>
            <a:endParaRPr lang="en-GB" dirty="0"/>
          </a:p>
        </p:txBody>
      </p:sp>
      <p:pic>
        <p:nvPicPr>
          <p:cNvPr id="4" name="Picture 6" descr="G:\ra.US.synovitis.G1.jpg"/>
          <p:cNvPicPr>
            <a:picLocks noChangeAspect="1" noChangeArrowheads="1"/>
          </p:cNvPicPr>
          <p:nvPr/>
        </p:nvPicPr>
        <p:blipFill>
          <a:blip r:embed="rId2" cstate="print"/>
          <a:srcRect l="2344" t="7291" r="26563" b="44792"/>
          <a:stretch>
            <a:fillRect/>
          </a:stretch>
        </p:blipFill>
        <p:spPr bwMode="auto">
          <a:xfrm>
            <a:off x="6228184" y="1340768"/>
            <a:ext cx="2597422" cy="1537370"/>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l="11684" t="13612" r="34389" b="43935"/>
          <a:stretch>
            <a:fillRect/>
          </a:stretch>
        </p:blipFill>
        <p:spPr bwMode="auto">
          <a:xfrm>
            <a:off x="6228184" y="2996952"/>
            <a:ext cx="2592288" cy="1791147"/>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rcRect l="9555" t="13611" r="29424" b="33395"/>
          <a:stretch>
            <a:fillRect/>
          </a:stretch>
        </p:blipFill>
        <p:spPr bwMode="auto">
          <a:xfrm>
            <a:off x="6228184" y="4869160"/>
            <a:ext cx="2592288" cy="17008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6672"/>
            <a:ext cx="8229600" cy="6192688"/>
          </a:xfrm>
        </p:spPr>
        <p:txBody>
          <a:bodyPr>
            <a:normAutofit fontScale="92500" lnSpcReduction="10000"/>
          </a:bodyPr>
          <a:lstStyle/>
          <a:p>
            <a:r>
              <a:rPr lang="el-GR" sz="2800" dirty="0" smtClean="0">
                <a:solidFill>
                  <a:schemeClr val="bg1">
                    <a:lumMod val="65000"/>
                  </a:schemeClr>
                </a:solidFill>
              </a:rPr>
              <a:t>Ρευματοειδής Αρθρίτιδα Ανάγκη Έγκαιρης διάγνωσης</a:t>
            </a:r>
            <a:endParaRPr lang="en-GB" sz="2800" dirty="0" smtClean="0">
              <a:solidFill>
                <a:schemeClr val="bg1">
                  <a:lumMod val="65000"/>
                </a:schemeClr>
              </a:solidFill>
            </a:endParaRPr>
          </a:p>
          <a:p>
            <a:endParaRPr lang="el-GR" sz="2800" dirty="0" smtClean="0">
              <a:solidFill>
                <a:schemeClr val="bg1">
                  <a:lumMod val="65000"/>
                </a:schemeClr>
              </a:solidFill>
            </a:endParaRPr>
          </a:p>
          <a:p>
            <a:r>
              <a:rPr lang="el-GR" sz="2800" dirty="0" smtClean="0">
                <a:solidFill>
                  <a:schemeClr val="bg1">
                    <a:lumMod val="65000"/>
                  </a:schemeClr>
                </a:solidFill>
              </a:rPr>
              <a:t>Χαρακτηριστικά Υπερηχογραφήματος </a:t>
            </a:r>
            <a:r>
              <a:rPr lang="el-GR" sz="2800" dirty="0" err="1" smtClean="0">
                <a:solidFill>
                  <a:schemeClr val="bg1">
                    <a:lumMod val="65000"/>
                  </a:schemeClr>
                </a:solidFill>
              </a:rPr>
              <a:t>Μυοσκελετικού</a:t>
            </a:r>
            <a:endParaRPr lang="en-GB" sz="2800" dirty="0" smtClean="0">
              <a:solidFill>
                <a:schemeClr val="bg1">
                  <a:lumMod val="65000"/>
                </a:schemeClr>
              </a:solidFill>
            </a:endParaRPr>
          </a:p>
          <a:p>
            <a:endParaRPr lang="el-GR" sz="2800" dirty="0" smtClean="0">
              <a:solidFill>
                <a:schemeClr val="bg1">
                  <a:lumMod val="65000"/>
                </a:schemeClr>
              </a:solidFill>
            </a:endParaRPr>
          </a:p>
          <a:p>
            <a:r>
              <a:rPr lang="el-GR" sz="2800" dirty="0" smtClean="0">
                <a:solidFill>
                  <a:schemeClr val="bg1">
                    <a:lumMod val="65000"/>
                  </a:schemeClr>
                </a:solidFill>
              </a:rPr>
              <a:t>Σύγκριση με άλλες απεικονιστικές τεχνικές</a:t>
            </a:r>
            <a:endParaRPr lang="en-GB" sz="2800" dirty="0" smtClean="0">
              <a:solidFill>
                <a:schemeClr val="bg1">
                  <a:lumMod val="65000"/>
                </a:schemeClr>
              </a:solidFill>
            </a:endParaRPr>
          </a:p>
          <a:p>
            <a:endParaRPr lang="el-GR" sz="2800" dirty="0" smtClean="0">
              <a:solidFill>
                <a:schemeClr val="bg1">
                  <a:lumMod val="65000"/>
                </a:schemeClr>
              </a:solidFill>
            </a:endParaRPr>
          </a:p>
          <a:p>
            <a:r>
              <a:rPr lang="el-GR" sz="2800" dirty="0" smtClean="0">
                <a:solidFill>
                  <a:schemeClr val="bg1">
                    <a:lumMod val="65000"/>
                  </a:schemeClr>
                </a:solidFill>
              </a:rPr>
              <a:t>Βιβλιογραφική ανασκόπηση</a:t>
            </a:r>
            <a:endParaRPr lang="en-GB" sz="2800" dirty="0" smtClean="0">
              <a:solidFill>
                <a:schemeClr val="bg1">
                  <a:lumMod val="65000"/>
                </a:schemeClr>
              </a:solidFill>
            </a:endParaRPr>
          </a:p>
          <a:p>
            <a:endParaRPr lang="el-GR" sz="2800" dirty="0" smtClean="0">
              <a:solidFill>
                <a:schemeClr val="bg1">
                  <a:lumMod val="65000"/>
                </a:schemeClr>
              </a:solidFill>
            </a:endParaRPr>
          </a:p>
          <a:p>
            <a:r>
              <a:rPr lang="el-GR" sz="2800" dirty="0" smtClean="0">
                <a:solidFill>
                  <a:schemeClr val="bg1">
                    <a:lumMod val="65000"/>
                  </a:schemeClr>
                </a:solidFill>
              </a:rPr>
              <a:t>Τεχνική</a:t>
            </a:r>
          </a:p>
          <a:p>
            <a:endParaRPr lang="el-GR" sz="2800" dirty="0" smtClean="0"/>
          </a:p>
          <a:p>
            <a:r>
              <a:rPr lang="el-GR" sz="2800" dirty="0" smtClean="0"/>
              <a:t>Έρευνα</a:t>
            </a:r>
            <a:endParaRPr lang="en-GB" sz="2800" dirty="0" smtClean="0"/>
          </a:p>
          <a:p>
            <a:endParaRPr lang="el-GR" sz="2800" dirty="0" smtClean="0"/>
          </a:p>
          <a:p>
            <a:r>
              <a:rPr lang="el-GR" sz="2800" dirty="0" smtClean="0">
                <a:solidFill>
                  <a:schemeClr val="bg1">
                    <a:lumMod val="65000"/>
                  </a:schemeClr>
                </a:solidFill>
              </a:rPr>
              <a:t>Συμπεράσματα</a:t>
            </a:r>
            <a:endParaRPr lang="en-GB" sz="2800"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116632"/>
            <a:ext cx="6876256" cy="1143000"/>
          </a:xfrm>
        </p:spPr>
        <p:txBody>
          <a:bodyPr>
            <a:normAutofit fontScale="90000"/>
          </a:bodyPr>
          <a:lstStyle/>
          <a:p>
            <a:r>
              <a:rPr lang="en-GB" sz="1800" dirty="0" smtClean="0"/>
              <a:t>Rheumatologists and Musculoskeletal Ultrasound: Discrepancy Between Attitudes, Desire and Reality in Routine Practice in South East England</a:t>
            </a:r>
            <a:r>
              <a:rPr lang="en-GB" sz="1600" dirty="0" smtClean="0"/>
              <a:t/>
            </a:r>
            <a:br>
              <a:rPr lang="en-GB" sz="1600" dirty="0" smtClean="0"/>
            </a:br>
            <a:r>
              <a:rPr lang="en-GB" sz="1200" dirty="0" smtClean="0"/>
              <a:t>Antigoni Grigoriou, Patrick Kiley</a:t>
            </a:r>
            <a:br>
              <a:rPr lang="en-GB" sz="1200" dirty="0" smtClean="0"/>
            </a:br>
            <a:r>
              <a:rPr lang="en-GB" sz="1200" dirty="0" smtClean="0"/>
              <a:t>St George’s University Hospitals NHS Foundation Trust, London, UK</a:t>
            </a:r>
            <a:endParaRPr lang="en-GB" sz="1200" dirty="0"/>
          </a:p>
        </p:txBody>
      </p:sp>
      <p:sp>
        <p:nvSpPr>
          <p:cNvPr id="5" name="Text Placeholder 4"/>
          <p:cNvSpPr>
            <a:spLocks noGrp="1"/>
          </p:cNvSpPr>
          <p:nvPr>
            <p:ph type="body" idx="1"/>
          </p:nvPr>
        </p:nvSpPr>
        <p:spPr>
          <a:xfrm>
            <a:off x="229034" y="2298676"/>
            <a:ext cx="1666528" cy="474067"/>
          </a:xfrm>
        </p:spPr>
        <p:txBody>
          <a:bodyPr>
            <a:normAutofit/>
          </a:bodyPr>
          <a:lstStyle/>
          <a:p>
            <a:r>
              <a:rPr lang="en-GB" sz="1800" b="0" dirty="0" smtClean="0"/>
              <a:t>Demographics</a:t>
            </a:r>
            <a:endParaRPr lang="en-GB" sz="1800" b="0" dirty="0"/>
          </a:p>
        </p:txBody>
      </p:sp>
      <p:graphicFrame>
        <p:nvGraphicFramePr>
          <p:cNvPr id="10" name="Content Placeholder 9"/>
          <p:cNvGraphicFramePr>
            <a:graphicFrameLocks noGrp="1"/>
          </p:cNvGraphicFramePr>
          <p:nvPr>
            <p:ph sz="half" idx="2"/>
            <p:extLst>
              <p:ext uri="{D42A27DB-BD31-4B8C-83A1-F6EECF244321}">
                <p14:modId xmlns:p14="http://schemas.microsoft.com/office/powerpoint/2010/main" xmlns="" val="1982058871"/>
              </p:ext>
            </p:extLst>
          </p:nvPr>
        </p:nvGraphicFramePr>
        <p:xfrm>
          <a:off x="2144713" y="2833688"/>
          <a:ext cx="963612" cy="512762"/>
        </p:xfrm>
        <a:graphic>
          <a:graphicData uri="http://schemas.openxmlformats.org/presentationml/2006/ole">
            <p:oleObj spid="_x0000_s1026" r:id="rId4" imgW="8309568" imgH="4419983" progId="Excel.Sheet.8">
              <p:embed/>
            </p:oleObj>
          </a:graphicData>
        </a:graphic>
      </p:graphicFrame>
      <p:sp>
        <p:nvSpPr>
          <p:cNvPr id="7" name="Text Placeholder 6"/>
          <p:cNvSpPr>
            <a:spLocks noGrp="1"/>
          </p:cNvSpPr>
          <p:nvPr>
            <p:ph type="body" sz="quarter" idx="3"/>
          </p:nvPr>
        </p:nvSpPr>
        <p:spPr>
          <a:xfrm>
            <a:off x="6457292" y="1052736"/>
            <a:ext cx="2169567" cy="403478"/>
          </a:xfrm>
        </p:spPr>
        <p:txBody>
          <a:bodyPr>
            <a:normAutofit/>
          </a:bodyPr>
          <a:lstStyle/>
          <a:p>
            <a:r>
              <a:rPr lang="en-GB" sz="1800" b="0" dirty="0" smtClean="0"/>
              <a:t>Indications</a:t>
            </a:r>
            <a:endParaRPr lang="en-GB" sz="1800" b="0" dirty="0"/>
          </a:p>
        </p:txBody>
      </p:sp>
      <p:sp>
        <p:nvSpPr>
          <p:cNvPr id="8" name="Content Placeholder 7"/>
          <p:cNvSpPr>
            <a:spLocks noGrp="1"/>
          </p:cNvSpPr>
          <p:nvPr>
            <p:ph sz="quarter" idx="4"/>
          </p:nvPr>
        </p:nvSpPr>
        <p:spPr>
          <a:xfrm>
            <a:off x="6455904" y="2462907"/>
            <a:ext cx="2170584" cy="534045"/>
          </a:xfrm>
        </p:spPr>
        <p:txBody>
          <a:bodyPr>
            <a:normAutofit/>
          </a:bodyPr>
          <a:lstStyle/>
          <a:p>
            <a:pPr marL="0" indent="0">
              <a:buNone/>
            </a:pPr>
            <a:r>
              <a:rPr lang="en-GB" sz="1800" dirty="0" smtClean="0"/>
              <a:t>Attitudes</a:t>
            </a:r>
            <a:endParaRPr lang="en-GB" sz="1800" dirty="0"/>
          </a:p>
        </p:txBody>
      </p:sp>
      <p:graphicFrame>
        <p:nvGraphicFramePr>
          <p:cNvPr id="11" name="Object 10"/>
          <p:cNvGraphicFramePr>
            <a:graphicFrameLocks noChangeAspect="1"/>
          </p:cNvGraphicFramePr>
          <p:nvPr>
            <p:extLst>
              <p:ext uri="{D42A27DB-BD31-4B8C-83A1-F6EECF244321}">
                <p14:modId xmlns:p14="http://schemas.microsoft.com/office/powerpoint/2010/main" xmlns="" val="1739430263"/>
              </p:ext>
            </p:extLst>
          </p:nvPr>
        </p:nvGraphicFramePr>
        <p:xfrm>
          <a:off x="161582" y="2840945"/>
          <a:ext cx="1060011" cy="901347"/>
        </p:xfrm>
        <a:graphic>
          <a:graphicData uri="http://schemas.openxmlformats.org/presentationml/2006/ole">
            <p:oleObj spid="_x0000_s1027" name="Acrobat Document" r:id="rId5" imgW="10688040" imgH="7556400" progId="AcroExch.Document.DC">
              <p:embed/>
            </p:oleObj>
          </a:graphicData>
        </a:graphic>
      </p:graphicFrame>
      <p:graphicFrame>
        <p:nvGraphicFramePr>
          <p:cNvPr id="2" name="Object 1"/>
          <p:cNvGraphicFramePr>
            <a:graphicFrameLocks noGrp="1"/>
          </p:cNvGraphicFramePr>
          <p:nvPr>
            <p:extLst>
              <p:ext uri="{D42A27DB-BD31-4B8C-83A1-F6EECF244321}">
                <p14:modId xmlns:p14="http://schemas.microsoft.com/office/powerpoint/2010/main" xmlns="" val="256083972"/>
              </p:ext>
            </p:extLst>
          </p:nvPr>
        </p:nvGraphicFramePr>
        <p:xfrm>
          <a:off x="1264564" y="3066518"/>
          <a:ext cx="753361" cy="737330"/>
        </p:xfrm>
        <a:graphic>
          <a:graphicData uri="http://schemas.openxmlformats.org/presentationml/2006/ole">
            <p:oleObj spid="_x0000_s1028" r:id="rId6" imgW="8327858" imgH="4627265" progId="Excel.Sheet.8">
              <p:embed/>
            </p:oleObj>
          </a:graphicData>
        </a:graphic>
      </p:graphicFrame>
      <p:sp>
        <p:nvSpPr>
          <p:cNvPr id="3" name="TextBox 2"/>
          <p:cNvSpPr txBox="1"/>
          <p:nvPr/>
        </p:nvSpPr>
        <p:spPr>
          <a:xfrm>
            <a:off x="196088" y="3803848"/>
            <a:ext cx="1800200" cy="369332"/>
          </a:xfrm>
          <a:prstGeom prst="rect">
            <a:avLst/>
          </a:prstGeom>
          <a:noFill/>
        </p:spPr>
        <p:txBody>
          <a:bodyPr wrap="square" rtlCol="0">
            <a:spAutoFit/>
          </a:bodyPr>
          <a:lstStyle/>
          <a:p>
            <a:r>
              <a:rPr lang="en-GB" dirty="0" smtClean="0"/>
              <a:t>Training</a:t>
            </a:r>
            <a:endParaRPr lang="en-GB" dirty="0"/>
          </a:p>
        </p:txBody>
      </p:sp>
      <p:graphicFrame>
        <p:nvGraphicFramePr>
          <p:cNvPr id="6" name="Object 5"/>
          <p:cNvGraphicFramePr>
            <a:graphicFrameLocks noGrp="1"/>
          </p:cNvGraphicFramePr>
          <p:nvPr>
            <p:extLst>
              <p:ext uri="{D42A27DB-BD31-4B8C-83A1-F6EECF244321}">
                <p14:modId xmlns:p14="http://schemas.microsoft.com/office/powerpoint/2010/main" xmlns="" val="3456516139"/>
              </p:ext>
            </p:extLst>
          </p:nvPr>
        </p:nvGraphicFramePr>
        <p:xfrm>
          <a:off x="161582" y="4159694"/>
          <a:ext cx="1092573" cy="576454"/>
        </p:xfrm>
        <a:graphic>
          <a:graphicData uri="http://schemas.openxmlformats.org/presentationml/2006/ole">
            <p:oleObj spid="_x0000_s1029" r:id="rId7" imgW="8327858" imgH="4627265" progId="Excel.Sheet.8">
              <p:embed/>
            </p:oleObj>
          </a:graphicData>
        </a:graphic>
      </p:graphicFrame>
      <p:graphicFrame>
        <p:nvGraphicFramePr>
          <p:cNvPr id="9" name="Object 8"/>
          <p:cNvGraphicFramePr>
            <a:graphicFrameLocks noGrp="1"/>
          </p:cNvGraphicFramePr>
          <p:nvPr>
            <p:extLst>
              <p:ext uri="{D42A27DB-BD31-4B8C-83A1-F6EECF244321}">
                <p14:modId xmlns:p14="http://schemas.microsoft.com/office/powerpoint/2010/main" xmlns="" val="1400319373"/>
              </p:ext>
            </p:extLst>
          </p:nvPr>
        </p:nvGraphicFramePr>
        <p:xfrm>
          <a:off x="1233786" y="4365105"/>
          <a:ext cx="786319" cy="821396"/>
        </p:xfrm>
        <a:graphic>
          <a:graphicData uri="http://schemas.openxmlformats.org/presentationml/2006/ole">
            <p:oleObj spid="_x0000_s1030" r:id="rId8" imgW="8327858" imgH="4627265" progId="Excel.Sheet.8">
              <p:embed/>
            </p:oleObj>
          </a:graphicData>
        </a:graphic>
      </p:graphicFrame>
      <p:graphicFrame>
        <p:nvGraphicFramePr>
          <p:cNvPr id="12" name="Object 11"/>
          <p:cNvGraphicFramePr>
            <a:graphicFrameLocks noGrp="1"/>
          </p:cNvGraphicFramePr>
          <p:nvPr>
            <p:extLst>
              <p:ext uri="{D42A27DB-BD31-4B8C-83A1-F6EECF244321}">
                <p14:modId xmlns:p14="http://schemas.microsoft.com/office/powerpoint/2010/main" xmlns="" val="2351117453"/>
              </p:ext>
            </p:extLst>
          </p:nvPr>
        </p:nvGraphicFramePr>
        <p:xfrm>
          <a:off x="2043511" y="4113177"/>
          <a:ext cx="1128669" cy="523220"/>
        </p:xfrm>
        <a:graphic>
          <a:graphicData uri="http://schemas.openxmlformats.org/presentationml/2006/ole">
            <p:oleObj spid="_x0000_s1031" r:id="rId9" imgW="8333954" imgH="4627265" progId="Excel.Sheet.8">
              <p:embed/>
            </p:oleObj>
          </a:graphicData>
        </a:graphic>
      </p:graphicFrame>
      <p:sp>
        <p:nvSpPr>
          <p:cNvPr id="13" name="TextBox 12"/>
          <p:cNvSpPr txBox="1"/>
          <p:nvPr/>
        </p:nvSpPr>
        <p:spPr>
          <a:xfrm>
            <a:off x="161582" y="5186501"/>
            <a:ext cx="3838764" cy="369332"/>
          </a:xfrm>
          <a:prstGeom prst="rect">
            <a:avLst/>
          </a:prstGeom>
          <a:noFill/>
        </p:spPr>
        <p:txBody>
          <a:bodyPr wrap="square" rtlCol="0">
            <a:spAutoFit/>
          </a:bodyPr>
          <a:lstStyle/>
          <a:p>
            <a:r>
              <a:rPr lang="en-GB" dirty="0" smtClean="0"/>
              <a:t>Access and service delivery</a:t>
            </a:r>
            <a:endParaRPr lang="en-GB" dirty="0"/>
          </a:p>
        </p:txBody>
      </p:sp>
      <p:graphicFrame>
        <p:nvGraphicFramePr>
          <p:cNvPr id="14" name="Object 13"/>
          <p:cNvGraphicFramePr>
            <a:graphicFrameLocks/>
          </p:cNvGraphicFramePr>
          <p:nvPr>
            <p:extLst>
              <p:ext uri="{D42A27DB-BD31-4B8C-83A1-F6EECF244321}">
                <p14:modId xmlns:p14="http://schemas.microsoft.com/office/powerpoint/2010/main" xmlns="" val="2050609285"/>
              </p:ext>
            </p:extLst>
          </p:nvPr>
        </p:nvGraphicFramePr>
        <p:xfrm>
          <a:off x="285485" y="5676239"/>
          <a:ext cx="802983" cy="657851"/>
        </p:xfrm>
        <a:graphic>
          <a:graphicData uri="http://schemas.openxmlformats.org/presentationml/2006/ole">
            <p:oleObj spid="_x0000_s1032" r:id="rId10" imgW="4023709" imgH="4419983" progId="Excel.Sheet.8">
              <p:embed/>
            </p:oleObj>
          </a:graphicData>
        </a:graphic>
      </p:graphicFrame>
      <p:graphicFrame>
        <p:nvGraphicFramePr>
          <p:cNvPr id="15" name="Object 14"/>
          <p:cNvGraphicFramePr>
            <a:graphicFrameLocks/>
          </p:cNvGraphicFramePr>
          <p:nvPr>
            <p:extLst>
              <p:ext uri="{D42A27DB-BD31-4B8C-83A1-F6EECF244321}">
                <p14:modId xmlns:p14="http://schemas.microsoft.com/office/powerpoint/2010/main" xmlns="" val="1165187427"/>
              </p:ext>
            </p:extLst>
          </p:nvPr>
        </p:nvGraphicFramePr>
        <p:xfrm>
          <a:off x="2172678" y="5660604"/>
          <a:ext cx="869503" cy="584775"/>
        </p:xfrm>
        <a:graphic>
          <a:graphicData uri="http://schemas.openxmlformats.org/presentationml/2006/ole">
            <p:oleObj spid="_x0000_s1033" r:id="rId11" imgW="4066384" imgH="4206605" progId="Excel.Sheet.8">
              <p:embed/>
            </p:oleObj>
          </a:graphicData>
        </a:graphic>
      </p:graphicFrame>
      <p:graphicFrame>
        <p:nvGraphicFramePr>
          <p:cNvPr id="16" name="Object 15"/>
          <p:cNvGraphicFramePr>
            <a:graphicFrameLocks noGrp="1"/>
          </p:cNvGraphicFramePr>
          <p:nvPr>
            <p:extLst>
              <p:ext uri="{D42A27DB-BD31-4B8C-83A1-F6EECF244321}">
                <p14:modId xmlns:p14="http://schemas.microsoft.com/office/powerpoint/2010/main" xmlns="" val="2554540258"/>
              </p:ext>
            </p:extLst>
          </p:nvPr>
        </p:nvGraphicFramePr>
        <p:xfrm>
          <a:off x="1245983" y="5952992"/>
          <a:ext cx="1050939" cy="742833"/>
        </p:xfrm>
        <a:graphic>
          <a:graphicData uri="http://schemas.openxmlformats.org/presentationml/2006/ole">
            <p:oleObj spid="_x0000_s1034" r:id="rId12" imgW="4426080" imgH="4627265" progId="Excel.Sheet.8">
              <p:embed/>
            </p:oleObj>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xmlns="" val="4205859296"/>
              </p:ext>
            </p:extLst>
          </p:nvPr>
        </p:nvGraphicFramePr>
        <p:xfrm>
          <a:off x="3008664" y="5414818"/>
          <a:ext cx="3312368" cy="1107561"/>
        </p:xfrm>
        <a:graphic>
          <a:graphicData uri="http://schemas.openxmlformats.org/presentationml/2006/ole">
            <p:oleObj spid="_x0000_s1035" name="Chart" r:id="rId13" imgW="8229841" imgH="4521380" progId="MSGraph.Chart.8">
              <p:embed followColorScheme="full"/>
            </p:oleObj>
          </a:graphicData>
        </a:graphic>
      </p:graphicFrame>
      <p:sp>
        <p:nvSpPr>
          <p:cNvPr id="22" name="TextBox 21"/>
          <p:cNvSpPr txBox="1"/>
          <p:nvPr/>
        </p:nvSpPr>
        <p:spPr>
          <a:xfrm>
            <a:off x="6437066" y="4616199"/>
            <a:ext cx="2339752" cy="369332"/>
          </a:xfrm>
          <a:prstGeom prst="rect">
            <a:avLst/>
          </a:prstGeom>
          <a:noFill/>
        </p:spPr>
        <p:txBody>
          <a:bodyPr wrap="square" rtlCol="0">
            <a:spAutoFit/>
          </a:bodyPr>
          <a:lstStyle/>
          <a:p>
            <a:r>
              <a:rPr lang="en-GB" dirty="0" smtClean="0"/>
              <a:t>Conclusions</a:t>
            </a:r>
            <a:endParaRPr lang="en-GB" dirty="0"/>
          </a:p>
        </p:txBody>
      </p:sp>
      <p:sp>
        <p:nvSpPr>
          <p:cNvPr id="23" name="TextBox 22"/>
          <p:cNvSpPr txBox="1"/>
          <p:nvPr/>
        </p:nvSpPr>
        <p:spPr>
          <a:xfrm>
            <a:off x="245364" y="1167691"/>
            <a:ext cx="1826662" cy="369332"/>
          </a:xfrm>
          <a:prstGeom prst="rect">
            <a:avLst/>
          </a:prstGeom>
          <a:noFill/>
        </p:spPr>
        <p:txBody>
          <a:bodyPr wrap="square" rtlCol="0">
            <a:spAutoFit/>
          </a:bodyPr>
          <a:lstStyle/>
          <a:p>
            <a:r>
              <a:rPr lang="en-GB" dirty="0" smtClean="0"/>
              <a:t>Background</a:t>
            </a:r>
            <a:endParaRPr lang="en-GB" dirty="0"/>
          </a:p>
        </p:txBody>
      </p:sp>
      <p:sp>
        <p:nvSpPr>
          <p:cNvPr id="24" name="TextBox 23"/>
          <p:cNvSpPr txBox="1"/>
          <p:nvPr/>
        </p:nvSpPr>
        <p:spPr>
          <a:xfrm>
            <a:off x="296519" y="1537023"/>
            <a:ext cx="2617122" cy="830997"/>
          </a:xfrm>
          <a:prstGeom prst="rect">
            <a:avLst/>
          </a:prstGeom>
          <a:noFill/>
        </p:spPr>
        <p:txBody>
          <a:bodyPr wrap="square" rtlCol="0">
            <a:spAutoFit/>
          </a:bodyPr>
          <a:lstStyle/>
          <a:p>
            <a:r>
              <a:rPr lang="en-GB" sz="800" dirty="0"/>
              <a:t>The use of musculoskeletal ultrasound </a:t>
            </a:r>
            <a:r>
              <a:rPr lang="en-GB" sz="800" dirty="0" smtClean="0"/>
              <a:t>in </a:t>
            </a:r>
            <a:r>
              <a:rPr lang="en-GB" sz="800" dirty="0"/>
              <a:t>routine care is expanding. The number of rheumatologists using or seeking to learn the technique is also increasing, though it is unclear how US is being incorporated into routine work practices </a:t>
            </a:r>
            <a:r>
              <a:rPr lang="en-GB" sz="800" dirty="0" smtClean="0"/>
              <a:t>. </a:t>
            </a:r>
            <a:r>
              <a:rPr lang="en-GB" sz="800" dirty="0"/>
              <a:t>This survey sought to gain an insight into the use of MSK US in a region of Southern England. </a:t>
            </a:r>
          </a:p>
        </p:txBody>
      </p:sp>
      <p:graphicFrame>
        <p:nvGraphicFramePr>
          <p:cNvPr id="25" name="Object 24"/>
          <p:cNvGraphicFramePr>
            <a:graphicFrameLocks noGrp="1"/>
          </p:cNvGraphicFramePr>
          <p:nvPr>
            <p:extLst>
              <p:ext uri="{D42A27DB-BD31-4B8C-83A1-F6EECF244321}">
                <p14:modId xmlns:p14="http://schemas.microsoft.com/office/powerpoint/2010/main" xmlns="" val="346141072"/>
              </p:ext>
            </p:extLst>
          </p:nvPr>
        </p:nvGraphicFramePr>
        <p:xfrm>
          <a:off x="7626035" y="1352357"/>
          <a:ext cx="1252076" cy="769149"/>
        </p:xfrm>
        <a:graphic>
          <a:graphicData uri="http://schemas.openxmlformats.org/presentationml/2006/ole">
            <p:oleObj spid="_x0000_s1036" name="Chart" r:id="rId14" imgW="8334424" imgH="4629091" progId="Excel.Sheet.8">
              <p:embed/>
            </p:oleObj>
          </a:graphicData>
        </a:graphic>
      </p:graphicFrame>
      <p:graphicFrame>
        <p:nvGraphicFramePr>
          <p:cNvPr id="26" name="Object 25"/>
          <p:cNvGraphicFramePr>
            <a:graphicFrameLocks noGrp="1"/>
          </p:cNvGraphicFramePr>
          <p:nvPr>
            <p:extLst>
              <p:ext uri="{D42A27DB-BD31-4B8C-83A1-F6EECF244321}">
                <p14:modId xmlns:p14="http://schemas.microsoft.com/office/powerpoint/2010/main" xmlns="" val="2786564323"/>
              </p:ext>
            </p:extLst>
          </p:nvPr>
        </p:nvGraphicFramePr>
        <p:xfrm>
          <a:off x="6672937" y="2731164"/>
          <a:ext cx="1033695" cy="549464"/>
        </p:xfrm>
        <a:graphic>
          <a:graphicData uri="http://schemas.openxmlformats.org/presentationml/2006/ole">
            <p:oleObj spid="_x0000_s1037" r:id="rId15" imgW="8327858" imgH="4627265" progId="Excel.Sheet.8">
              <p:embed/>
            </p:oleObj>
          </a:graphicData>
        </a:graphic>
      </p:graphicFrame>
      <p:graphicFrame>
        <p:nvGraphicFramePr>
          <p:cNvPr id="27" name="Object 26"/>
          <p:cNvGraphicFramePr>
            <a:graphicFrameLocks noGrp="1"/>
          </p:cNvGraphicFramePr>
          <p:nvPr>
            <p:extLst>
              <p:ext uri="{D42A27DB-BD31-4B8C-83A1-F6EECF244321}">
                <p14:modId xmlns:p14="http://schemas.microsoft.com/office/powerpoint/2010/main" xmlns="" val="3619797395"/>
              </p:ext>
            </p:extLst>
          </p:nvPr>
        </p:nvGraphicFramePr>
        <p:xfrm>
          <a:off x="7884674" y="2707730"/>
          <a:ext cx="1024917" cy="578443"/>
        </p:xfrm>
        <a:graphic>
          <a:graphicData uri="http://schemas.openxmlformats.org/presentationml/2006/ole">
            <p:oleObj spid="_x0000_s1038" r:id="rId16" imgW="8327858" imgH="4627265" progId="Excel.Sheet.8">
              <p:embed/>
            </p:oleObj>
          </a:graphicData>
        </a:graphic>
      </p:graphicFrame>
      <p:graphicFrame>
        <p:nvGraphicFramePr>
          <p:cNvPr id="28" name="Object 27"/>
          <p:cNvGraphicFramePr>
            <a:graphicFrameLocks noGrp="1"/>
          </p:cNvGraphicFramePr>
          <p:nvPr>
            <p:extLst>
              <p:ext uri="{D42A27DB-BD31-4B8C-83A1-F6EECF244321}">
                <p14:modId xmlns:p14="http://schemas.microsoft.com/office/powerpoint/2010/main" xmlns="" val="2650979579"/>
              </p:ext>
            </p:extLst>
          </p:nvPr>
        </p:nvGraphicFramePr>
        <p:xfrm>
          <a:off x="6541799" y="1424045"/>
          <a:ext cx="878880" cy="576064"/>
        </p:xfrm>
        <a:graphic>
          <a:graphicData uri="http://schemas.openxmlformats.org/presentationml/2006/ole">
            <p:oleObj spid="_x0000_s1039" r:id="rId17" imgW="8333954" imgH="4627265" progId="Excel.Sheet.8">
              <p:embed/>
            </p:oleObj>
          </a:graphicData>
        </a:graphic>
      </p:graphicFrame>
      <p:graphicFrame>
        <p:nvGraphicFramePr>
          <p:cNvPr id="29" name="Object 28"/>
          <p:cNvGraphicFramePr>
            <a:graphicFrameLocks noGrp="1"/>
          </p:cNvGraphicFramePr>
          <p:nvPr>
            <p:extLst>
              <p:ext uri="{D42A27DB-BD31-4B8C-83A1-F6EECF244321}">
                <p14:modId xmlns:p14="http://schemas.microsoft.com/office/powerpoint/2010/main" xmlns="" val="2024403431"/>
              </p:ext>
            </p:extLst>
          </p:nvPr>
        </p:nvGraphicFramePr>
        <p:xfrm>
          <a:off x="6623742" y="3565112"/>
          <a:ext cx="1132086" cy="533987"/>
        </p:xfrm>
        <a:graphic>
          <a:graphicData uri="http://schemas.openxmlformats.org/presentationml/2006/ole">
            <p:oleObj spid="_x0000_s1040" r:id="rId18" imgW="8333954" imgH="4633362" progId="Excel.Sheet.8">
              <p:embed/>
            </p:oleObj>
          </a:graphicData>
        </a:graphic>
      </p:graphicFrame>
      <p:graphicFrame>
        <p:nvGraphicFramePr>
          <p:cNvPr id="30" name="Object 29"/>
          <p:cNvGraphicFramePr>
            <a:graphicFrameLocks noGrp="1"/>
          </p:cNvGraphicFramePr>
          <p:nvPr>
            <p:extLst>
              <p:ext uri="{D42A27DB-BD31-4B8C-83A1-F6EECF244321}">
                <p14:modId xmlns:p14="http://schemas.microsoft.com/office/powerpoint/2010/main" xmlns="" val="4251103662"/>
              </p:ext>
            </p:extLst>
          </p:nvPr>
        </p:nvGraphicFramePr>
        <p:xfrm>
          <a:off x="7896794" y="3573016"/>
          <a:ext cx="1045743" cy="533987"/>
        </p:xfrm>
        <a:graphic>
          <a:graphicData uri="http://schemas.openxmlformats.org/presentationml/2006/ole">
            <p:oleObj spid="_x0000_s1041" r:id="rId19" imgW="8327858" imgH="4627265" progId="Excel.Sheet.8">
              <p:embed/>
            </p:oleObj>
          </a:graphicData>
        </a:graphic>
      </p:graphicFrame>
      <p:sp>
        <p:nvSpPr>
          <p:cNvPr id="31" name="TextBox 30"/>
          <p:cNvSpPr txBox="1"/>
          <p:nvPr/>
        </p:nvSpPr>
        <p:spPr>
          <a:xfrm>
            <a:off x="6444208" y="4918675"/>
            <a:ext cx="2627784" cy="1938992"/>
          </a:xfrm>
          <a:prstGeom prst="rect">
            <a:avLst/>
          </a:prstGeom>
          <a:noFill/>
        </p:spPr>
        <p:txBody>
          <a:bodyPr wrap="square" rtlCol="0">
            <a:spAutoFit/>
          </a:bodyPr>
          <a:lstStyle/>
          <a:p>
            <a:pPr marL="228600" indent="-228600">
              <a:buFont typeface="Arial" panose="020B0604020202020204" pitchFamily="34" charset="0"/>
              <a:buChar char="•"/>
            </a:pPr>
            <a:r>
              <a:rPr lang="en-GB" sz="800" dirty="0"/>
              <a:t>This cross-sectional, observational, multicentre survey demonstrates widespread use of MSK US by rheumatologists in routine care in the South East Coast region of England</a:t>
            </a:r>
            <a:r>
              <a:rPr lang="en-GB" sz="800" dirty="0" smtClean="0"/>
              <a:t>.</a:t>
            </a:r>
          </a:p>
          <a:p>
            <a:pPr marL="228600" indent="-228600">
              <a:buFont typeface="Arial" panose="020B0604020202020204" pitchFamily="34" charset="0"/>
              <a:buChar char="•"/>
            </a:pPr>
            <a:r>
              <a:rPr lang="en-GB" sz="800" dirty="0" smtClean="0"/>
              <a:t>82</a:t>
            </a:r>
            <a:r>
              <a:rPr lang="en-GB" sz="800" dirty="0"/>
              <a:t>% </a:t>
            </a:r>
            <a:r>
              <a:rPr lang="en-GB" sz="800" dirty="0" smtClean="0"/>
              <a:t>think </a:t>
            </a:r>
            <a:r>
              <a:rPr lang="en-GB" sz="800" dirty="0"/>
              <a:t>it appropriate that </a:t>
            </a:r>
            <a:r>
              <a:rPr lang="en-GB" sz="800" dirty="0" smtClean="0"/>
              <a:t>rheumatology consultants </a:t>
            </a:r>
            <a:r>
              <a:rPr lang="en-GB" sz="800" dirty="0"/>
              <a:t>should perform MSK US in </a:t>
            </a:r>
            <a:r>
              <a:rPr lang="en-GB" sz="800" dirty="0" smtClean="0"/>
              <a:t>routine practise </a:t>
            </a:r>
            <a:r>
              <a:rPr lang="en-GB" sz="800" dirty="0"/>
              <a:t>and 57% believe training in this should be a mandatory part of the curriculum. </a:t>
            </a:r>
            <a:endParaRPr lang="en-GB" sz="800" dirty="0" smtClean="0"/>
          </a:p>
          <a:p>
            <a:pPr marL="228600" indent="-228600">
              <a:buFont typeface="Arial" panose="020B0604020202020204" pitchFamily="34" charset="0"/>
              <a:buChar char="•"/>
            </a:pPr>
            <a:r>
              <a:rPr lang="en-GB" sz="800" dirty="0" smtClean="0"/>
              <a:t>42</a:t>
            </a:r>
            <a:r>
              <a:rPr lang="en-GB" sz="800" dirty="0"/>
              <a:t>% </a:t>
            </a:r>
            <a:r>
              <a:rPr lang="en-GB" sz="800" dirty="0" smtClean="0"/>
              <a:t> </a:t>
            </a:r>
            <a:r>
              <a:rPr lang="en-GB" sz="800" dirty="0"/>
              <a:t>have had formal training, but only 10% of them have incorporated MSK US into </a:t>
            </a:r>
            <a:r>
              <a:rPr lang="en-GB" sz="800" dirty="0" smtClean="0"/>
              <a:t>routine practise, </a:t>
            </a:r>
            <a:r>
              <a:rPr lang="en-GB" sz="800" dirty="0"/>
              <a:t>the majority relying on radiology colleagues to do the scans</a:t>
            </a:r>
            <a:r>
              <a:rPr lang="en-GB" sz="800" dirty="0" smtClean="0"/>
              <a:t>.</a:t>
            </a:r>
          </a:p>
          <a:p>
            <a:pPr marL="228600" indent="-228600">
              <a:buFont typeface="Arial" panose="020B0604020202020204" pitchFamily="34" charset="0"/>
              <a:buChar char="•"/>
            </a:pPr>
            <a:r>
              <a:rPr lang="en-GB" sz="800" dirty="0" smtClean="0"/>
              <a:t>This </a:t>
            </a:r>
            <a:r>
              <a:rPr lang="en-GB" sz="800" dirty="0"/>
              <a:t>illustrates a discrepancy between attitudes, desire and reality of MSK US use in routine rheumatological practice. </a:t>
            </a:r>
          </a:p>
        </p:txBody>
      </p:sp>
      <p:pic>
        <p:nvPicPr>
          <p:cNvPr id="1131" name="Picture 107"/>
          <p:cNvPicPr>
            <a:picLocks noChangeAspect="1" noChangeArrowheads="1"/>
          </p:cNvPicPr>
          <p:nvPr/>
        </p:nvPicPr>
        <p:blipFill>
          <a:blip r:embed="rId20" cstate="print">
            <a:extLst>
              <a:ext uri="{28A0092B-C50C-407E-A947-70E740481C1C}">
                <a14:useLocalDpi xmlns:a14="http://schemas.microsoft.com/office/drawing/2010/main" xmlns="" val="0"/>
              </a:ext>
            </a:extLst>
          </a:blip>
          <a:srcRect/>
          <a:stretch>
            <a:fillRect/>
          </a:stretch>
        </p:blipFill>
        <p:spPr bwMode="auto">
          <a:xfrm>
            <a:off x="6516216" y="260648"/>
            <a:ext cx="2483768" cy="5040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0" name="TextBox 1119"/>
          <p:cNvSpPr txBox="1"/>
          <p:nvPr/>
        </p:nvSpPr>
        <p:spPr>
          <a:xfrm>
            <a:off x="1996287" y="3403739"/>
            <a:ext cx="1262583" cy="338554"/>
          </a:xfrm>
          <a:prstGeom prst="rect">
            <a:avLst/>
          </a:prstGeom>
          <a:noFill/>
        </p:spPr>
        <p:txBody>
          <a:bodyPr wrap="square" rtlCol="0">
            <a:spAutoFit/>
          </a:bodyPr>
          <a:lstStyle/>
          <a:p>
            <a:r>
              <a:rPr lang="en-GB" sz="800" dirty="0" smtClean="0"/>
              <a:t>1. Consultant 2. Specialist Trainee 3. Specialist nurse</a:t>
            </a:r>
            <a:endParaRPr lang="en-GB" sz="800" dirty="0"/>
          </a:p>
        </p:txBody>
      </p:sp>
      <p:sp>
        <p:nvSpPr>
          <p:cNvPr id="1121" name="TextBox 1120"/>
          <p:cNvSpPr txBox="1"/>
          <p:nvPr/>
        </p:nvSpPr>
        <p:spPr>
          <a:xfrm>
            <a:off x="1305051" y="2875004"/>
            <a:ext cx="766975" cy="215444"/>
          </a:xfrm>
          <a:prstGeom prst="rect">
            <a:avLst/>
          </a:prstGeom>
          <a:noFill/>
        </p:spPr>
        <p:txBody>
          <a:bodyPr wrap="square" rtlCol="0">
            <a:spAutoFit/>
          </a:bodyPr>
          <a:lstStyle/>
          <a:p>
            <a:pPr algn="ctr"/>
            <a:r>
              <a:rPr lang="en-GB" sz="800" dirty="0" smtClean="0"/>
              <a:t>Age</a:t>
            </a:r>
            <a:endParaRPr lang="en-GB" sz="800" dirty="0"/>
          </a:p>
        </p:txBody>
      </p:sp>
      <p:sp>
        <p:nvSpPr>
          <p:cNvPr id="1123" name="TextBox 1122"/>
          <p:cNvSpPr txBox="1"/>
          <p:nvPr/>
        </p:nvSpPr>
        <p:spPr>
          <a:xfrm>
            <a:off x="395535" y="4431533"/>
            <a:ext cx="826057" cy="369332"/>
          </a:xfrm>
          <a:prstGeom prst="rect">
            <a:avLst/>
          </a:prstGeom>
          <a:noFill/>
        </p:spPr>
        <p:txBody>
          <a:bodyPr wrap="square" rtlCol="0">
            <a:spAutoFit/>
          </a:bodyPr>
          <a:lstStyle/>
          <a:p>
            <a:endParaRPr lang="en-GB"/>
          </a:p>
        </p:txBody>
      </p:sp>
      <p:sp>
        <p:nvSpPr>
          <p:cNvPr id="1124" name="TextBox 1123"/>
          <p:cNvSpPr txBox="1"/>
          <p:nvPr/>
        </p:nvSpPr>
        <p:spPr>
          <a:xfrm>
            <a:off x="245364" y="4697476"/>
            <a:ext cx="936106" cy="461665"/>
          </a:xfrm>
          <a:prstGeom prst="rect">
            <a:avLst/>
          </a:prstGeom>
          <a:noFill/>
        </p:spPr>
        <p:txBody>
          <a:bodyPr wrap="square" rtlCol="0">
            <a:spAutoFit/>
          </a:bodyPr>
          <a:lstStyle/>
          <a:p>
            <a:r>
              <a:rPr lang="en-GB" sz="800" dirty="0" smtClean="0"/>
              <a:t>Have you had formal training in the use of US?</a:t>
            </a:r>
            <a:endParaRPr lang="en-GB" sz="800" dirty="0"/>
          </a:p>
        </p:txBody>
      </p:sp>
      <p:sp>
        <p:nvSpPr>
          <p:cNvPr id="1125" name="TextBox 1124"/>
          <p:cNvSpPr txBox="1"/>
          <p:nvPr/>
        </p:nvSpPr>
        <p:spPr>
          <a:xfrm>
            <a:off x="1181470" y="4036233"/>
            <a:ext cx="1145264" cy="338554"/>
          </a:xfrm>
          <a:prstGeom prst="rect">
            <a:avLst/>
          </a:prstGeom>
          <a:noFill/>
        </p:spPr>
        <p:txBody>
          <a:bodyPr wrap="square" rtlCol="0">
            <a:spAutoFit/>
          </a:bodyPr>
          <a:lstStyle/>
          <a:p>
            <a:r>
              <a:rPr lang="en-GB" sz="800" dirty="0" smtClean="0"/>
              <a:t>Did you have support for training in US?</a:t>
            </a:r>
            <a:endParaRPr lang="en-GB" sz="800" dirty="0"/>
          </a:p>
        </p:txBody>
      </p:sp>
      <p:sp>
        <p:nvSpPr>
          <p:cNvPr id="1126" name="TextBox 1125"/>
          <p:cNvSpPr txBox="1"/>
          <p:nvPr/>
        </p:nvSpPr>
        <p:spPr>
          <a:xfrm>
            <a:off x="2080964" y="4759031"/>
            <a:ext cx="1221065" cy="338554"/>
          </a:xfrm>
          <a:prstGeom prst="rect">
            <a:avLst/>
          </a:prstGeom>
          <a:noFill/>
        </p:spPr>
        <p:txBody>
          <a:bodyPr wrap="square" rtlCol="0">
            <a:spAutoFit/>
          </a:bodyPr>
          <a:lstStyle/>
          <a:p>
            <a:r>
              <a:rPr lang="en-GB" sz="800" dirty="0" smtClean="0"/>
              <a:t>Do you have a formal MSK Us certificate?</a:t>
            </a:r>
            <a:endParaRPr lang="en-GB" sz="800" dirty="0"/>
          </a:p>
        </p:txBody>
      </p:sp>
      <p:sp>
        <p:nvSpPr>
          <p:cNvPr id="1127" name="TextBox 1126"/>
          <p:cNvSpPr txBox="1"/>
          <p:nvPr/>
        </p:nvSpPr>
        <p:spPr>
          <a:xfrm>
            <a:off x="1221592" y="5555833"/>
            <a:ext cx="1063135" cy="338554"/>
          </a:xfrm>
          <a:prstGeom prst="rect">
            <a:avLst/>
          </a:prstGeom>
          <a:noFill/>
        </p:spPr>
        <p:txBody>
          <a:bodyPr wrap="square" rtlCol="0">
            <a:spAutoFit/>
          </a:bodyPr>
          <a:lstStyle/>
          <a:p>
            <a:r>
              <a:rPr lang="en-GB" sz="800" dirty="0" smtClean="0"/>
              <a:t>Use of Us machine in your Department</a:t>
            </a:r>
            <a:endParaRPr lang="en-GB" sz="800" dirty="0"/>
          </a:p>
        </p:txBody>
      </p:sp>
      <p:sp>
        <p:nvSpPr>
          <p:cNvPr id="1128" name="TextBox 1127"/>
          <p:cNvSpPr txBox="1"/>
          <p:nvPr/>
        </p:nvSpPr>
        <p:spPr>
          <a:xfrm>
            <a:off x="2017925" y="6225325"/>
            <a:ext cx="1260825" cy="461665"/>
          </a:xfrm>
          <a:prstGeom prst="rect">
            <a:avLst/>
          </a:prstGeom>
          <a:noFill/>
        </p:spPr>
        <p:txBody>
          <a:bodyPr wrap="square" rtlCol="0">
            <a:spAutoFit/>
          </a:bodyPr>
          <a:lstStyle/>
          <a:p>
            <a:r>
              <a:rPr lang="en-GB" sz="800" dirty="0" smtClean="0"/>
              <a:t>Do you have US machine in your rheumatology department?</a:t>
            </a:r>
            <a:endParaRPr lang="en-GB" sz="800" dirty="0"/>
          </a:p>
        </p:txBody>
      </p:sp>
      <p:sp>
        <p:nvSpPr>
          <p:cNvPr id="1132" name="TextBox 1131"/>
          <p:cNvSpPr txBox="1"/>
          <p:nvPr/>
        </p:nvSpPr>
        <p:spPr>
          <a:xfrm>
            <a:off x="51531" y="6341750"/>
            <a:ext cx="1215279" cy="338554"/>
          </a:xfrm>
          <a:prstGeom prst="rect">
            <a:avLst/>
          </a:prstGeom>
          <a:noFill/>
        </p:spPr>
        <p:txBody>
          <a:bodyPr wrap="square" rtlCol="0">
            <a:spAutoFit/>
          </a:bodyPr>
          <a:lstStyle/>
          <a:p>
            <a:pPr algn="ctr"/>
            <a:r>
              <a:rPr lang="en-GB" sz="800" dirty="0" smtClean="0"/>
              <a:t>Who performs US scans in your hospital?</a:t>
            </a:r>
            <a:endParaRPr lang="en-GB" sz="800" dirty="0"/>
          </a:p>
        </p:txBody>
      </p:sp>
      <p:graphicFrame>
        <p:nvGraphicFramePr>
          <p:cNvPr id="41" name="Content Placeholder 3"/>
          <p:cNvGraphicFramePr>
            <a:graphicFrameLocks/>
          </p:cNvGraphicFramePr>
          <p:nvPr>
            <p:extLst>
              <p:ext uri="{D42A27DB-BD31-4B8C-83A1-F6EECF244321}">
                <p14:modId xmlns:p14="http://schemas.microsoft.com/office/powerpoint/2010/main" xmlns="" val="3716143878"/>
              </p:ext>
            </p:extLst>
          </p:nvPr>
        </p:nvGraphicFramePr>
        <p:xfrm>
          <a:off x="3179531" y="1198001"/>
          <a:ext cx="3195363" cy="4173166"/>
        </p:xfrm>
        <a:graphic>
          <a:graphicData uri="http://schemas.openxmlformats.org/drawingml/2006/table">
            <a:tbl>
              <a:tblPr firstRow="1" bandRow="1">
                <a:tableStyleId>{5C22544A-7EE6-4342-B048-85BDC9FD1C3A}</a:tableStyleId>
              </a:tblPr>
              <a:tblGrid>
                <a:gridCol w="1056117"/>
                <a:gridCol w="966289"/>
                <a:gridCol w="116840"/>
                <a:gridCol w="1056117"/>
              </a:tblGrid>
              <a:tr h="209738">
                <a:tc gridSpan="4">
                  <a:txBody>
                    <a:bodyPr/>
                    <a:lstStyle/>
                    <a:p>
                      <a:pPr algn="ctr"/>
                      <a:r>
                        <a:rPr lang="en-GB" sz="800" dirty="0" smtClean="0"/>
                        <a:t>From those who perform MSK</a:t>
                      </a:r>
                      <a:r>
                        <a:rPr lang="en-GB" sz="800" baseline="0" dirty="0" smtClean="0"/>
                        <a:t> US scans (10/70)</a:t>
                      </a:r>
                      <a:endParaRPr lang="en-GB" sz="800" dirty="0"/>
                    </a:p>
                  </a:txBody>
                  <a:tcPr/>
                </a:tc>
                <a:tc hMerge="1">
                  <a:txBody>
                    <a:bodyPr/>
                    <a:lstStyle/>
                    <a:p>
                      <a:endParaRPr lang="en-GB" dirty="0"/>
                    </a:p>
                  </a:txBody>
                  <a:tcPr/>
                </a:tc>
                <a:tc hMerge="1">
                  <a:txBody>
                    <a:bodyPr/>
                    <a:lstStyle/>
                    <a:p>
                      <a:endParaRPr lang="en-GB"/>
                    </a:p>
                  </a:txBody>
                  <a:tcPr/>
                </a:tc>
                <a:tc hMerge="1">
                  <a:txBody>
                    <a:bodyPr/>
                    <a:lstStyle/>
                    <a:p>
                      <a:endParaRPr lang="en-GB" dirty="0"/>
                    </a:p>
                  </a:txBody>
                  <a:tcPr/>
                </a:tc>
              </a:tr>
              <a:tr h="207152">
                <a:tc>
                  <a:txBody>
                    <a:bodyPr/>
                    <a:lstStyle/>
                    <a:p>
                      <a:endParaRPr lang="en-GB" sz="800" dirty="0"/>
                    </a:p>
                  </a:txBody>
                  <a:tcPr/>
                </a:tc>
                <a:tc>
                  <a:txBody>
                    <a:bodyPr/>
                    <a:lstStyle/>
                    <a:p>
                      <a:r>
                        <a:rPr lang="en-GB" sz="800" dirty="0" smtClean="0"/>
                        <a:t>Yes</a:t>
                      </a:r>
                      <a:endParaRPr lang="en-GB" sz="800" dirty="0"/>
                    </a:p>
                  </a:txBody>
                  <a:tcPr/>
                </a:tc>
                <a:tc gridSpan="2">
                  <a:txBody>
                    <a:bodyPr/>
                    <a:lstStyle/>
                    <a:p>
                      <a:r>
                        <a:rPr lang="en-GB" sz="800" dirty="0" smtClean="0"/>
                        <a:t>No</a:t>
                      </a:r>
                      <a:endParaRPr lang="en-GB" sz="800" dirty="0"/>
                    </a:p>
                  </a:txBody>
                  <a:tcPr/>
                </a:tc>
                <a:tc hMerge="1">
                  <a:txBody>
                    <a:bodyPr/>
                    <a:lstStyle/>
                    <a:p>
                      <a:endParaRPr lang="en-GB" sz="1000" dirty="0"/>
                    </a:p>
                  </a:txBody>
                  <a:tcPr/>
                </a:tc>
              </a:tr>
              <a:tr h="207152">
                <a:tc>
                  <a:txBody>
                    <a:bodyPr/>
                    <a:lstStyle/>
                    <a:p>
                      <a:r>
                        <a:rPr lang="en-GB" sz="800" dirty="0" smtClean="0"/>
                        <a:t>MSK clinic</a:t>
                      </a:r>
                      <a:endParaRPr lang="en-GB" sz="800" dirty="0"/>
                    </a:p>
                  </a:txBody>
                  <a:tcPr/>
                </a:tc>
                <a:tc>
                  <a:txBody>
                    <a:bodyPr/>
                    <a:lstStyle/>
                    <a:p>
                      <a:r>
                        <a:rPr lang="en-GB" sz="800" dirty="0" smtClean="0"/>
                        <a:t>4 (40%)</a:t>
                      </a:r>
                      <a:endParaRPr lang="en-GB" sz="800" dirty="0"/>
                    </a:p>
                  </a:txBody>
                  <a:tcPr/>
                </a:tc>
                <a:tc gridSpan="2">
                  <a:txBody>
                    <a:bodyPr/>
                    <a:lstStyle/>
                    <a:p>
                      <a:r>
                        <a:rPr lang="en-GB" sz="800" dirty="0" smtClean="0"/>
                        <a:t>6</a:t>
                      </a:r>
                      <a:r>
                        <a:rPr lang="en-GB" sz="800" baseline="0" dirty="0" smtClean="0"/>
                        <a:t> (60%)</a:t>
                      </a:r>
                      <a:endParaRPr lang="en-GB" sz="800" dirty="0"/>
                    </a:p>
                  </a:txBody>
                  <a:tcPr/>
                </a:tc>
                <a:tc hMerge="1">
                  <a:txBody>
                    <a:bodyPr/>
                    <a:lstStyle/>
                    <a:p>
                      <a:endParaRPr lang="en-GB" sz="1000" dirty="0"/>
                    </a:p>
                  </a:txBody>
                  <a:tcPr/>
                </a:tc>
              </a:tr>
              <a:tr h="325524">
                <a:tc>
                  <a:txBody>
                    <a:bodyPr/>
                    <a:lstStyle/>
                    <a:p>
                      <a:r>
                        <a:rPr lang="en-GB" sz="800" dirty="0" smtClean="0"/>
                        <a:t>Advanced equipment</a:t>
                      </a:r>
                      <a:endParaRPr lang="en-GB" sz="800" dirty="0"/>
                    </a:p>
                  </a:txBody>
                  <a:tcPr/>
                </a:tc>
                <a:tc>
                  <a:txBody>
                    <a:bodyPr/>
                    <a:lstStyle/>
                    <a:p>
                      <a:r>
                        <a:rPr lang="en-GB" sz="800" dirty="0" smtClean="0"/>
                        <a:t>8 (80%)</a:t>
                      </a:r>
                      <a:endParaRPr lang="en-GB" sz="800" dirty="0"/>
                    </a:p>
                  </a:txBody>
                  <a:tcPr/>
                </a:tc>
                <a:tc gridSpan="2">
                  <a:txBody>
                    <a:bodyPr/>
                    <a:lstStyle/>
                    <a:p>
                      <a:r>
                        <a:rPr lang="en-GB" sz="800" dirty="0" smtClean="0"/>
                        <a:t>1 (10%)</a:t>
                      </a:r>
                      <a:endParaRPr lang="en-GB" sz="800" dirty="0"/>
                    </a:p>
                  </a:txBody>
                  <a:tcPr/>
                </a:tc>
                <a:tc hMerge="1">
                  <a:txBody>
                    <a:bodyPr/>
                    <a:lstStyle/>
                    <a:p>
                      <a:endParaRPr lang="en-GB" sz="1000" dirty="0"/>
                    </a:p>
                  </a:txBody>
                  <a:tcPr/>
                </a:tc>
              </a:tr>
              <a:tr h="207152">
                <a:tc>
                  <a:txBody>
                    <a:bodyPr/>
                    <a:lstStyle/>
                    <a:p>
                      <a:r>
                        <a:rPr lang="en-GB" sz="800" dirty="0" smtClean="0"/>
                        <a:t>Portable</a:t>
                      </a:r>
                      <a:r>
                        <a:rPr lang="en-GB" sz="800" baseline="0" dirty="0" smtClean="0"/>
                        <a:t> machine</a:t>
                      </a:r>
                      <a:endParaRPr lang="en-GB" sz="800" dirty="0"/>
                    </a:p>
                  </a:txBody>
                  <a:tcPr/>
                </a:tc>
                <a:tc>
                  <a:txBody>
                    <a:bodyPr/>
                    <a:lstStyle/>
                    <a:p>
                      <a:r>
                        <a:rPr lang="en-GB" sz="800" dirty="0" smtClean="0"/>
                        <a:t>8 (80%)</a:t>
                      </a:r>
                      <a:endParaRPr lang="en-GB" sz="800" dirty="0"/>
                    </a:p>
                  </a:txBody>
                  <a:tcPr/>
                </a:tc>
                <a:tc gridSpan="2">
                  <a:txBody>
                    <a:bodyPr/>
                    <a:lstStyle/>
                    <a:p>
                      <a:r>
                        <a:rPr lang="en-GB" sz="800" dirty="0" smtClean="0"/>
                        <a:t>1 (10%)</a:t>
                      </a:r>
                      <a:endParaRPr lang="en-GB" sz="800" dirty="0"/>
                    </a:p>
                  </a:txBody>
                  <a:tcPr/>
                </a:tc>
                <a:tc hMerge="1">
                  <a:txBody>
                    <a:bodyPr/>
                    <a:lstStyle/>
                    <a:p>
                      <a:endParaRPr lang="en-GB" sz="1000" dirty="0"/>
                    </a:p>
                  </a:txBody>
                  <a:tcPr/>
                </a:tc>
              </a:tr>
              <a:tr h="325524">
                <a:tc>
                  <a:txBody>
                    <a:bodyPr/>
                    <a:lstStyle/>
                    <a:p>
                      <a:r>
                        <a:rPr lang="en-GB" sz="800" dirty="0" smtClean="0"/>
                        <a:t>Max No of joints scanned in 1 session</a:t>
                      </a:r>
                      <a:endParaRPr lang="en-GB" sz="800" dirty="0"/>
                    </a:p>
                  </a:txBody>
                  <a:tcPr/>
                </a:tc>
                <a:tc gridSpan="3">
                  <a:txBody>
                    <a:bodyPr/>
                    <a:lstStyle/>
                    <a:p>
                      <a:r>
                        <a:rPr lang="en-GB" sz="800" dirty="0" smtClean="0"/>
                        <a:t>5 (20%), 20 (20%), 22 (20%), 24 (10%), 28 (10%), 40 for research</a:t>
                      </a:r>
                      <a:r>
                        <a:rPr lang="en-GB" sz="800" baseline="0" dirty="0" smtClean="0"/>
                        <a:t> (10%)</a:t>
                      </a:r>
                      <a:endParaRPr lang="en-GB" sz="800" dirty="0"/>
                    </a:p>
                  </a:txBody>
                  <a:tcPr/>
                </a:tc>
                <a:tc hMerge="1">
                  <a:txBody>
                    <a:bodyPr/>
                    <a:lstStyle/>
                    <a:p>
                      <a:endParaRPr lang="en-GB"/>
                    </a:p>
                  </a:txBody>
                  <a:tcPr/>
                </a:tc>
                <a:tc hMerge="1">
                  <a:txBody>
                    <a:bodyPr/>
                    <a:lstStyle/>
                    <a:p>
                      <a:endParaRPr lang="en-GB" dirty="0"/>
                    </a:p>
                  </a:txBody>
                  <a:tcPr/>
                </a:tc>
              </a:tr>
              <a:tr h="325524">
                <a:tc>
                  <a:txBody>
                    <a:bodyPr/>
                    <a:lstStyle/>
                    <a:p>
                      <a:r>
                        <a:rPr lang="en-GB" sz="800" dirty="0" smtClean="0"/>
                        <a:t>Average</a:t>
                      </a:r>
                      <a:r>
                        <a:rPr lang="en-GB" sz="800" baseline="0" dirty="0" smtClean="0"/>
                        <a:t> time to scan (min)</a:t>
                      </a:r>
                      <a:endParaRPr lang="en-GB" sz="800" dirty="0"/>
                    </a:p>
                  </a:txBody>
                  <a:tcPr/>
                </a:tc>
                <a:tc gridSpan="3">
                  <a:txBody>
                    <a:bodyPr/>
                    <a:lstStyle/>
                    <a:p>
                      <a:r>
                        <a:rPr lang="en-GB" sz="800" dirty="0" smtClean="0"/>
                        <a:t>7-8 (10%), 10 (10%), 12-13 (10%), 20 (40%), 10 (10%)</a:t>
                      </a:r>
                      <a:endParaRPr lang="en-GB" sz="800" dirty="0"/>
                    </a:p>
                  </a:txBody>
                  <a:tcPr/>
                </a:tc>
                <a:tc hMerge="1">
                  <a:txBody>
                    <a:bodyPr/>
                    <a:lstStyle/>
                    <a:p>
                      <a:endParaRPr lang="en-GB"/>
                    </a:p>
                  </a:txBody>
                  <a:tcPr/>
                </a:tc>
                <a:tc hMerge="1">
                  <a:txBody>
                    <a:bodyPr/>
                    <a:lstStyle/>
                    <a:p>
                      <a:endParaRPr lang="en-GB" dirty="0"/>
                    </a:p>
                  </a:txBody>
                  <a:tcPr/>
                </a:tc>
              </a:tr>
              <a:tr h="443896">
                <a:tc>
                  <a:txBody>
                    <a:bodyPr/>
                    <a:lstStyle/>
                    <a:p>
                      <a:r>
                        <a:rPr lang="en-GB" sz="800" dirty="0" smtClean="0"/>
                        <a:t>Areas you are confident to scan</a:t>
                      </a:r>
                      <a:endParaRPr lang="en-GB" sz="800" dirty="0"/>
                    </a:p>
                  </a:txBody>
                  <a:tcPr/>
                </a:tc>
                <a:tc gridSpan="3">
                  <a:txBody>
                    <a:bodyPr/>
                    <a:lstStyle/>
                    <a:p>
                      <a:r>
                        <a:rPr lang="en-GB" sz="800" dirty="0" smtClean="0"/>
                        <a:t>Hands (90%), Feet (70%),</a:t>
                      </a:r>
                      <a:r>
                        <a:rPr lang="en-GB" sz="800" baseline="0" dirty="0" smtClean="0"/>
                        <a:t> Wrists (60%), Ankles (40%), Elbows (30%), Tendons/</a:t>
                      </a:r>
                      <a:r>
                        <a:rPr lang="en-GB" sz="800" baseline="0" dirty="0" err="1" smtClean="0"/>
                        <a:t>Enthesis</a:t>
                      </a:r>
                      <a:r>
                        <a:rPr lang="en-GB" sz="800" baseline="0" dirty="0" smtClean="0"/>
                        <a:t> (30%), Knees (20%), Shoulders (10%)</a:t>
                      </a:r>
                      <a:endParaRPr lang="en-GB" sz="800" dirty="0"/>
                    </a:p>
                  </a:txBody>
                  <a:tcPr/>
                </a:tc>
                <a:tc hMerge="1">
                  <a:txBody>
                    <a:bodyPr/>
                    <a:lstStyle/>
                    <a:p>
                      <a:endParaRPr lang="en-GB"/>
                    </a:p>
                  </a:txBody>
                  <a:tcPr/>
                </a:tc>
                <a:tc hMerge="1">
                  <a:txBody>
                    <a:bodyPr/>
                    <a:lstStyle/>
                    <a:p>
                      <a:endParaRPr lang="en-GB" dirty="0"/>
                    </a:p>
                  </a:txBody>
                  <a:tcPr/>
                </a:tc>
              </a:tr>
              <a:tr h="207152">
                <a:tc>
                  <a:txBody>
                    <a:bodyPr/>
                    <a:lstStyle/>
                    <a:p>
                      <a:r>
                        <a:rPr lang="en-GB" sz="800" dirty="0" smtClean="0"/>
                        <a:t>Logbook</a:t>
                      </a:r>
                      <a:endParaRPr lang="en-GB" sz="800" dirty="0"/>
                    </a:p>
                  </a:txBody>
                  <a:tcPr/>
                </a:tc>
                <a:tc gridSpan="2">
                  <a:txBody>
                    <a:bodyPr/>
                    <a:lstStyle/>
                    <a:p>
                      <a:r>
                        <a:rPr lang="en-GB" sz="800" dirty="0" smtClean="0"/>
                        <a:t>5 (50%)</a:t>
                      </a:r>
                      <a:endParaRPr lang="en-GB" sz="800" dirty="0"/>
                    </a:p>
                  </a:txBody>
                  <a:tcPr/>
                </a:tc>
                <a:tc hMerge="1">
                  <a:txBody>
                    <a:bodyPr/>
                    <a:lstStyle/>
                    <a:p>
                      <a:endParaRPr lang="en-GB"/>
                    </a:p>
                  </a:txBody>
                  <a:tcPr/>
                </a:tc>
                <a:tc>
                  <a:txBody>
                    <a:bodyPr/>
                    <a:lstStyle/>
                    <a:p>
                      <a:r>
                        <a:rPr lang="en-GB" sz="800" dirty="0" smtClean="0"/>
                        <a:t>4 (40%)</a:t>
                      </a:r>
                      <a:endParaRPr lang="en-GB" sz="800" dirty="0"/>
                    </a:p>
                  </a:txBody>
                  <a:tcPr/>
                </a:tc>
              </a:tr>
              <a:tr h="443896">
                <a:tc>
                  <a:txBody>
                    <a:bodyPr/>
                    <a:lstStyle/>
                    <a:p>
                      <a:r>
                        <a:rPr lang="en-GB" sz="800" dirty="0" smtClean="0"/>
                        <a:t>Upload</a:t>
                      </a:r>
                      <a:r>
                        <a:rPr lang="en-GB" sz="800" baseline="0" dirty="0" smtClean="0"/>
                        <a:t> images to the hospital radiology system</a:t>
                      </a:r>
                      <a:endParaRPr lang="en-GB" sz="800" dirty="0"/>
                    </a:p>
                  </a:txBody>
                  <a:tcPr/>
                </a:tc>
                <a:tc gridSpan="2">
                  <a:txBody>
                    <a:bodyPr/>
                    <a:lstStyle/>
                    <a:p>
                      <a:r>
                        <a:rPr lang="en-GB" sz="800" dirty="0" smtClean="0"/>
                        <a:t>7 (70%)</a:t>
                      </a:r>
                      <a:endParaRPr lang="en-GB" sz="800" dirty="0"/>
                    </a:p>
                  </a:txBody>
                  <a:tcPr/>
                </a:tc>
                <a:tc hMerge="1">
                  <a:txBody>
                    <a:bodyPr/>
                    <a:lstStyle/>
                    <a:p>
                      <a:endParaRPr lang="en-GB"/>
                    </a:p>
                  </a:txBody>
                  <a:tcPr/>
                </a:tc>
                <a:tc>
                  <a:txBody>
                    <a:bodyPr/>
                    <a:lstStyle/>
                    <a:p>
                      <a:r>
                        <a:rPr lang="en-GB" sz="800" dirty="0" smtClean="0"/>
                        <a:t>3 (30%)</a:t>
                      </a:r>
                      <a:endParaRPr lang="en-GB" sz="800" dirty="0"/>
                    </a:p>
                  </a:txBody>
                  <a:tcPr/>
                </a:tc>
              </a:tr>
              <a:tr h="443896">
                <a:tc>
                  <a:txBody>
                    <a:bodyPr/>
                    <a:lstStyle/>
                    <a:p>
                      <a:r>
                        <a:rPr lang="en-GB" sz="800" dirty="0" smtClean="0"/>
                        <a:t>Save images to discuss with the referring clinician</a:t>
                      </a:r>
                      <a:endParaRPr lang="en-GB" sz="800" dirty="0"/>
                    </a:p>
                  </a:txBody>
                  <a:tcPr/>
                </a:tc>
                <a:tc gridSpan="2">
                  <a:txBody>
                    <a:bodyPr/>
                    <a:lstStyle/>
                    <a:p>
                      <a:r>
                        <a:rPr lang="en-GB" sz="800" dirty="0" smtClean="0"/>
                        <a:t>6 (60%)</a:t>
                      </a:r>
                      <a:endParaRPr lang="en-GB" sz="800" dirty="0"/>
                    </a:p>
                  </a:txBody>
                  <a:tcPr/>
                </a:tc>
                <a:tc hMerge="1">
                  <a:txBody>
                    <a:bodyPr/>
                    <a:lstStyle/>
                    <a:p>
                      <a:endParaRPr lang="en-GB"/>
                    </a:p>
                  </a:txBody>
                  <a:tcPr/>
                </a:tc>
                <a:tc>
                  <a:txBody>
                    <a:bodyPr/>
                    <a:lstStyle/>
                    <a:p>
                      <a:r>
                        <a:rPr lang="en-GB" sz="800" dirty="0" smtClean="0"/>
                        <a:t>3 (30 %)</a:t>
                      </a:r>
                      <a:endParaRPr lang="en-GB" sz="800" dirty="0"/>
                    </a:p>
                  </a:txBody>
                  <a:tcPr/>
                </a:tc>
              </a:tr>
              <a:tr h="325524">
                <a:tc>
                  <a:txBody>
                    <a:bodyPr/>
                    <a:lstStyle/>
                    <a:p>
                      <a:r>
                        <a:rPr lang="en-GB" sz="800" dirty="0" smtClean="0"/>
                        <a:t>Injections under</a:t>
                      </a:r>
                      <a:r>
                        <a:rPr lang="en-GB" sz="800" baseline="0" dirty="0" smtClean="0"/>
                        <a:t> US guidance</a:t>
                      </a:r>
                      <a:endParaRPr lang="en-GB" sz="800" dirty="0"/>
                    </a:p>
                  </a:txBody>
                  <a:tcPr/>
                </a:tc>
                <a:tc gridSpan="2">
                  <a:txBody>
                    <a:bodyPr/>
                    <a:lstStyle/>
                    <a:p>
                      <a:r>
                        <a:rPr lang="en-GB" sz="800" dirty="0" smtClean="0"/>
                        <a:t>5 (50%)</a:t>
                      </a:r>
                      <a:endParaRPr lang="en-GB" sz="800" dirty="0"/>
                    </a:p>
                  </a:txBody>
                  <a:tcPr/>
                </a:tc>
                <a:tc hMerge="1">
                  <a:txBody>
                    <a:bodyPr/>
                    <a:lstStyle/>
                    <a:p>
                      <a:endParaRPr lang="en-GB"/>
                    </a:p>
                  </a:txBody>
                  <a:tcPr/>
                </a:tc>
                <a:tc>
                  <a:txBody>
                    <a:bodyPr/>
                    <a:lstStyle/>
                    <a:p>
                      <a:r>
                        <a:rPr lang="en-GB" sz="800" dirty="0" smtClean="0"/>
                        <a:t>5 50%)</a:t>
                      </a:r>
                      <a:endParaRPr lang="en-GB" sz="800" dirty="0"/>
                    </a:p>
                  </a:txBody>
                  <a:tcPr/>
                </a:tc>
              </a:tr>
              <a:tr h="393646">
                <a:tc>
                  <a:txBody>
                    <a:bodyPr/>
                    <a:lstStyle/>
                    <a:p>
                      <a:r>
                        <a:rPr lang="en-GB" sz="800" dirty="0" smtClean="0"/>
                        <a:t>US guided</a:t>
                      </a:r>
                      <a:r>
                        <a:rPr lang="en-GB" sz="800" baseline="0" dirty="0" smtClean="0"/>
                        <a:t> synovial biopsies</a:t>
                      </a:r>
                      <a:endParaRPr lang="en-GB" sz="800" dirty="0"/>
                    </a:p>
                  </a:txBody>
                  <a:tcPr/>
                </a:tc>
                <a:tc gridSpan="2">
                  <a:txBody>
                    <a:bodyPr/>
                    <a:lstStyle/>
                    <a:p>
                      <a:r>
                        <a:rPr lang="en-GB" sz="800" dirty="0" smtClean="0"/>
                        <a:t>2 (20%)</a:t>
                      </a:r>
                      <a:endParaRPr lang="en-GB" sz="800" dirty="0"/>
                    </a:p>
                  </a:txBody>
                  <a:tcPr/>
                </a:tc>
                <a:tc hMerge="1">
                  <a:txBody>
                    <a:bodyPr/>
                    <a:lstStyle/>
                    <a:p>
                      <a:endParaRPr lang="en-GB"/>
                    </a:p>
                  </a:txBody>
                  <a:tcPr/>
                </a:tc>
                <a:tc>
                  <a:txBody>
                    <a:bodyPr/>
                    <a:lstStyle/>
                    <a:p>
                      <a:r>
                        <a:rPr lang="en-GB" sz="800" dirty="0" smtClean="0"/>
                        <a:t>7 (70%)</a:t>
                      </a:r>
                      <a:endParaRPr lang="en-GB" sz="800" dirty="0"/>
                    </a:p>
                  </a:txBody>
                  <a:tcPr/>
                </a:tc>
              </a:tr>
            </a:tbl>
          </a:graphicData>
        </a:graphic>
      </p:graphicFrame>
      <p:sp>
        <p:nvSpPr>
          <p:cNvPr id="19" name="TextBox 18"/>
          <p:cNvSpPr txBox="1"/>
          <p:nvPr/>
        </p:nvSpPr>
        <p:spPr>
          <a:xfrm>
            <a:off x="3258871" y="6414657"/>
            <a:ext cx="3020136" cy="338554"/>
          </a:xfrm>
          <a:prstGeom prst="rect">
            <a:avLst/>
          </a:prstGeom>
          <a:noFill/>
        </p:spPr>
        <p:txBody>
          <a:bodyPr wrap="square" rtlCol="0">
            <a:spAutoFit/>
          </a:bodyPr>
          <a:lstStyle/>
          <a:p>
            <a:pPr algn="ctr"/>
            <a:r>
              <a:rPr lang="en-GB" sz="800" dirty="0" smtClean="0"/>
              <a:t>How long is the routine waiting time to get an MSK US scan in your hospital (weeks)?</a:t>
            </a:r>
            <a:endParaRPr lang="en-GB" sz="800" dirty="0"/>
          </a:p>
        </p:txBody>
      </p:sp>
      <p:sp>
        <p:nvSpPr>
          <p:cNvPr id="1122" name="TextBox 1121"/>
          <p:cNvSpPr txBox="1"/>
          <p:nvPr/>
        </p:nvSpPr>
        <p:spPr>
          <a:xfrm>
            <a:off x="7502614" y="2108653"/>
            <a:ext cx="1631233" cy="338554"/>
          </a:xfrm>
          <a:prstGeom prst="rect">
            <a:avLst/>
          </a:prstGeom>
          <a:noFill/>
        </p:spPr>
        <p:txBody>
          <a:bodyPr wrap="square" rtlCol="0">
            <a:spAutoFit/>
          </a:bodyPr>
          <a:lstStyle/>
          <a:p>
            <a:pPr algn="ctr"/>
            <a:r>
              <a:rPr lang="en-GB" sz="800" dirty="0" smtClean="0"/>
              <a:t>In which disease areas do you use MSK US?</a:t>
            </a:r>
            <a:endParaRPr lang="en-GB" sz="800" dirty="0"/>
          </a:p>
        </p:txBody>
      </p:sp>
      <p:sp>
        <p:nvSpPr>
          <p:cNvPr id="1129" name="TextBox 1128"/>
          <p:cNvSpPr txBox="1"/>
          <p:nvPr/>
        </p:nvSpPr>
        <p:spPr>
          <a:xfrm>
            <a:off x="6473907" y="1982507"/>
            <a:ext cx="1152128" cy="461665"/>
          </a:xfrm>
          <a:prstGeom prst="rect">
            <a:avLst/>
          </a:prstGeom>
          <a:noFill/>
        </p:spPr>
        <p:txBody>
          <a:bodyPr wrap="square" rtlCol="0">
            <a:spAutoFit/>
          </a:bodyPr>
          <a:lstStyle/>
          <a:p>
            <a:r>
              <a:rPr lang="en-GB" sz="800" dirty="0" smtClean="0"/>
              <a:t>For what purpose do you request US scan in your routine practise?</a:t>
            </a:r>
            <a:endParaRPr lang="en-GB" sz="800" dirty="0"/>
          </a:p>
        </p:txBody>
      </p:sp>
      <p:sp>
        <p:nvSpPr>
          <p:cNvPr id="1130" name="TextBox 1129"/>
          <p:cNvSpPr txBox="1"/>
          <p:nvPr/>
        </p:nvSpPr>
        <p:spPr>
          <a:xfrm>
            <a:off x="6515094" y="3280628"/>
            <a:ext cx="1368152" cy="338554"/>
          </a:xfrm>
          <a:prstGeom prst="rect">
            <a:avLst/>
          </a:prstGeom>
          <a:noFill/>
        </p:spPr>
        <p:txBody>
          <a:bodyPr wrap="square" rtlCol="0">
            <a:spAutoFit/>
          </a:bodyPr>
          <a:lstStyle/>
          <a:p>
            <a:r>
              <a:rPr lang="en-GB" sz="800" dirty="0" smtClean="0"/>
              <a:t>Do US results often lead to change your management?</a:t>
            </a:r>
            <a:endParaRPr lang="en-GB" sz="800" dirty="0"/>
          </a:p>
        </p:txBody>
      </p:sp>
      <p:sp>
        <p:nvSpPr>
          <p:cNvPr id="1133" name="TextBox 1132"/>
          <p:cNvSpPr txBox="1"/>
          <p:nvPr/>
        </p:nvSpPr>
        <p:spPr>
          <a:xfrm>
            <a:off x="7758100" y="3234461"/>
            <a:ext cx="1385899" cy="461665"/>
          </a:xfrm>
          <a:prstGeom prst="rect">
            <a:avLst/>
          </a:prstGeom>
          <a:noFill/>
        </p:spPr>
        <p:txBody>
          <a:bodyPr wrap="square" rtlCol="0">
            <a:spAutoFit/>
          </a:bodyPr>
          <a:lstStyle/>
          <a:p>
            <a:r>
              <a:rPr lang="en-GB" sz="800" dirty="0" smtClean="0"/>
              <a:t>Do you feel your patients are more satisfied because of an US examination?</a:t>
            </a:r>
            <a:endParaRPr lang="en-GB" sz="800" dirty="0"/>
          </a:p>
        </p:txBody>
      </p:sp>
      <p:sp>
        <p:nvSpPr>
          <p:cNvPr id="1135" name="TextBox 1134"/>
          <p:cNvSpPr txBox="1"/>
          <p:nvPr/>
        </p:nvSpPr>
        <p:spPr>
          <a:xfrm>
            <a:off x="6462804" y="4036826"/>
            <a:ext cx="1517958" cy="584775"/>
          </a:xfrm>
          <a:prstGeom prst="rect">
            <a:avLst/>
          </a:prstGeom>
          <a:noFill/>
        </p:spPr>
        <p:txBody>
          <a:bodyPr wrap="square" rtlCol="0">
            <a:spAutoFit/>
          </a:bodyPr>
          <a:lstStyle/>
          <a:p>
            <a:r>
              <a:rPr lang="en-GB" sz="800" dirty="0" smtClean="0"/>
              <a:t>Do you think it appropriate that Consultant Rheumatologists should perform MSK Us scan as part of routine practise?</a:t>
            </a:r>
            <a:endParaRPr lang="en-GB" sz="800" dirty="0"/>
          </a:p>
        </p:txBody>
      </p:sp>
      <p:sp>
        <p:nvSpPr>
          <p:cNvPr id="1136" name="TextBox 1135"/>
          <p:cNvSpPr txBox="1"/>
          <p:nvPr/>
        </p:nvSpPr>
        <p:spPr>
          <a:xfrm>
            <a:off x="7925074" y="4031424"/>
            <a:ext cx="1313892" cy="584775"/>
          </a:xfrm>
          <a:prstGeom prst="rect">
            <a:avLst/>
          </a:prstGeom>
          <a:noFill/>
        </p:spPr>
        <p:txBody>
          <a:bodyPr wrap="square" rtlCol="0">
            <a:spAutoFit/>
          </a:bodyPr>
          <a:lstStyle/>
          <a:p>
            <a:r>
              <a:rPr lang="en-GB" sz="800" dirty="0" smtClean="0"/>
              <a:t>Do you think proficiency in use of US should be a mandatory part of the training curriculum? </a:t>
            </a:r>
            <a:endParaRPr lang="en-GB" sz="800" dirty="0"/>
          </a:p>
        </p:txBody>
      </p:sp>
      <p:sp>
        <p:nvSpPr>
          <p:cNvPr id="1137" name="TextBox 1136"/>
          <p:cNvSpPr txBox="1"/>
          <p:nvPr/>
        </p:nvSpPr>
        <p:spPr>
          <a:xfrm>
            <a:off x="161582" y="3465294"/>
            <a:ext cx="1091718" cy="338554"/>
          </a:xfrm>
          <a:prstGeom prst="rect">
            <a:avLst/>
          </a:prstGeom>
          <a:noFill/>
        </p:spPr>
        <p:txBody>
          <a:bodyPr wrap="square" rtlCol="0">
            <a:spAutoFit/>
          </a:bodyPr>
          <a:lstStyle/>
          <a:p>
            <a:r>
              <a:rPr lang="en-GB" sz="800" dirty="0" smtClean="0"/>
              <a:t>In which Hospital do you work?</a:t>
            </a:r>
            <a:endParaRPr lang="en-GB" sz="800" dirty="0"/>
          </a:p>
        </p:txBody>
      </p:sp>
    </p:spTree>
    <p:extLst>
      <p:ext uri="{BB962C8B-B14F-4D97-AF65-F5344CB8AC3E}">
        <p14:creationId xmlns:p14="http://schemas.microsoft.com/office/powerpoint/2010/main" xmlns="" val="379989163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6672"/>
            <a:ext cx="8435280" cy="6192688"/>
          </a:xfrm>
        </p:spPr>
        <p:txBody>
          <a:bodyPr>
            <a:normAutofit lnSpcReduction="10000"/>
          </a:bodyPr>
          <a:lstStyle/>
          <a:p>
            <a:r>
              <a:rPr lang="el-GR" sz="2800" dirty="0" smtClean="0">
                <a:solidFill>
                  <a:schemeClr val="bg1">
                    <a:lumMod val="65000"/>
                  </a:schemeClr>
                </a:solidFill>
              </a:rPr>
              <a:t>Ρευματοειδής Αρθρίτιδα Ανάγκη Έγκαιρης διάγνωσης</a:t>
            </a:r>
            <a:endParaRPr lang="en-GB" sz="2800" dirty="0" smtClean="0">
              <a:solidFill>
                <a:schemeClr val="bg1">
                  <a:lumMod val="65000"/>
                </a:schemeClr>
              </a:solidFill>
            </a:endParaRPr>
          </a:p>
          <a:p>
            <a:endParaRPr lang="el-GR" sz="2800" dirty="0" smtClean="0">
              <a:solidFill>
                <a:schemeClr val="bg1">
                  <a:lumMod val="65000"/>
                </a:schemeClr>
              </a:solidFill>
            </a:endParaRPr>
          </a:p>
          <a:p>
            <a:r>
              <a:rPr lang="el-GR" sz="2800" dirty="0" smtClean="0">
                <a:solidFill>
                  <a:schemeClr val="bg1">
                    <a:lumMod val="65000"/>
                  </a:schemeClr>
                </a:solidFill>
              </a:rPr>
              <a:t>Χαρακτηριστικά Υπερηχογραφήματος </a:t>
            </a:r>
            <a:r>
              <a:rPr lang="el-GR" sz="2800" dirty="0" err="1" smtClean="0">
                <a:solidFill>
                  <a:schemeClr val="bg1">
                    <a:lumMod val="65000"/>
                  </a:schemeClr>
                </a:solidFill>
              </a:rPr>
              <a:t>Μυοσκελετικού</a:t>
            </a:r>
            <a:endParaRPr lang="en-GB" sz="2800" dirty="0" smtClean="0">
              <a:solidFill>
                <a:schemeClr val="bg1">
                  <a:lumMod val="65000"/>
                </a:schemeClr>
              </a:solidFill>
            </a:endParaRPr>
          </a:p>
          <a:p>
            <a:endParaRPr lang="el-GR" sz="2800" dirty="0" smtClean="0">
              <a:solidFill>
                <a:schemeClr val="bg1">
                  <a:lumMod val="65000"/>
                </a:schemeClr>
              </a:solidFill>
            </a:endParaRPr>
          </a:p>
          <a:p>
            <a:r>
              <a:rPr lang="el-GR" sz="2800" dirty="0" smtClean="0">
                <a:solidFill>
                  <a:schemeClr val="bg1">
                    <a:lumMod val="65000"/>
                  </a:schemeClr>
                </a:solidFill>
              </a:rPr>
              <a:t>Σύγκριση με άλλες απεικονιστικές τεχνικές</a:t>
            </a:r>
            <a:endParaRPr lang="en-GB" sz="2800" dirty="0" smtClean="0">
              <a:solidFill>
                <a:schemeClr val="bg1">
                  <a:lumMod val="65000"/>
                </a:schemeClr>
              </a:solidFill>
            </a:endParaRPr>
          </a:p>
          <a:p>
            <a:endParaRPr lang="el-GR" sz="2800" dirty="0" smtClean="0">
              <a:solidFill>
                <a:schemeClr val="bg1">
                  <a:lumMod val="65000"/>
                </a:schemeClr>
              </a:solidFill>
            </a:endParaRPr>
          </a:p>
          <a:p>
            <a:r>
              <a:rPr lang="el-GR" sz="2800" dirty="0" smtClean="0">
                <a:solidFill>
                  <a:schemeClr val="bg1">
                    <a:lumMod val="65000"/>
                  </a:schemeClr>
                </a:solidFill>
              </a:rPr>
              <a:t>Βιβλιογραφική ανασκόπηση</a:t>
            </a:r>
            <a:endParaRPr lang="en-GB" sz="2800" dirty="0" smtClean="0">
              <a:solidFill>
                <a:schemeClr val="bg1">
                  <a:lumMod val="65000"/>
                </a:schemeClr>
              </a:solidFill>
            </a:endParaRPr>
          </a:p>
          <a:p>
            <a:endParaRPr lang="el-GR" sz="2800" dirty="0" smtClean="0">
              <a:solidFill>
                <a:schemeClr val="bg1">
                  <a:lumMod val="65000"/>
                </a:schemeClr>
              </a:solidFill>
            </a:endParaRPr>
          </a:p>
          <a:p>
            <a:r>
              <a:rPr lang="el-GR" sz="2800" dirty="0" smtClean="0">
                <a:solidFill>
                  <a:schemeClr val="bg1">
                    <a:lumMod val="65000"/>
                  </a:schemeClr>
                </a:solidFill>
              </a:rPr>
              <a:t>Τεχνική</a:t>
            </a:r>
          </a:p>
          <a:p>
            <a:endParaRPr lang="el-GR" sz="2800" dirty="0" smtClean="0">
              <a:solidFill>
                <a:schemeClr val="bg1">
                  <a:lumMod val="65000"/>
                </a:schemeClr>
              </a:solidFill>
            </a:endParaRPr>
          </a:p>
          <a:p>
            <a:r>
              <a:rPr lang="el-GR" sz="2800" dirty="0" smtClean="0">
                <a:solidFill>
                  <a:schemeClr val="bg1">
                    <a:lumMod val="65000"/>
                  </a:schemeClr>
                </a:solidFill>
              </a:rPr>
              <a:t>Έρευνα</a:t>
            </a:r>
            <a:endParaRPr lang="en-GB" sz="2800" dirty="0" smtClean="0">
              <a:solidFill>
                <a:schemeClr val="bg1">
                  <a:lumMod val="65000"/>
                </a:schemeClr>
              </a:solidFill>
            </a:endParaRPr>
          </a:p>
          <a:p>
            <a:endParaRPr lang="el-GR" sz="2800" dirty="0" smtClean="0"/>
          </a:p>
          <a:p>
            <a:r>
              <a:rPr lang="el-GR" sz="2800" dirty="0" smtClean="0"/>
              <a:t>Συμπεράσματα</a:t>
            </a:r>
            <a:endParaRPr lang="en-GB" sz="2800"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Συμπεράσματα</a:t>
            </a:r>
            <a:endParaRPr lang="en-GB" dirty="0"/>
          </a:p>
        </p:txBody>
      </p:sp>
      <p:sp>
        <p:nvSpPr>
          <p:cNvPr id="3" name="Content Placeholder 2"/>
          <p:cNvSpPr>
            <a:spLocks noGrp="1"/>
          </p:cNvSpPr>
          <p:nvPr>
            <p:ph idx="1"/>
          </p:nvPr>
        </p:nvSpPr>
        <p:spPr>
          <a:xfrm>
            <a:off x="467544" y="1628800"/>
            <a:ext cx="8229600" cy="4525963"/>
          </a:xfrm>
        </p:spPr>
        <p:txBody>
          <a:bodyPr>
            <a:normAutofit fontScale="92500" lnSpcReduction="10000"/>
          </a:bodyPr>
          <a:lstStyle/>
          <a:p>
            <a:pPr>
              <a:lnSpc>
                <a:spcPct val="90000"/>
              </a:lnSpc>
              <a:defRPr/>
            </a:pPr>
            <a:r>
              <a:rPr lang="el-GR" sz="3500" dirty="0" smtClean="0"/>
              <a:t>Έγκαιρη θεραπεία ΡΑ απαιτεί έγκαιρη διάγνωση</a:t>
            </a:r>
          </a:p>
          <a:p>
            <a:pPr>
              <a:lnSpc>
                <a:spcPct val="90000"/>
              </a:lnSpc>
              <a:defRPr/>
            </a:pPr>
            <a:endParaRPr lang="el-GR" sz="3500" dirty="0" smtClean="0"/>
          </a:p>
          <a:p>
            <a:pPr>
              <a:lnSpc>
                <a:spcPct val="90000"/>
              </a:lnSpc>
              <a:defRPr/>
            </a:pPr>
            <a:r>
              <a:rPr lang="el-GR" sz="3500" dirty="0" smtClean="0"/>
              <a:t>Υπέρηχος αναγνωρίζει οστικές διαβρώσεις έγκαιρα</a:t>
            </a:r>
            <a:endParaRPr lang="en-US" sz="3500" dirty="0" smtClean="0"/>
          </a:p>
          <a:p>
            <a:pPr>
              <a:lnSpc>
                <a:spcPct val="90000"/>
              </a:lnSpc>
              <a:defRPr/>
            </a:pPr>
            <a:endParaRPr lang="en-US" sz="3500" dirty="0" smtClean="0"/>
          </a:p>
          <a:p>
            <a:pPr>
              <a:lnSpc>
                <a:spcPct val="90000"/>
              </a:lnSpc>
              <a:defRPr/>
            </a:pPr>
            <a:r>
              <a:rPr lang="el-GR" sz="3500" dirty="0" smtClean="0"/>
              <a:t>Ανώτερο από κλινική εξέταση</a:t>
            </a:r>
            <a:endParaRPr lang="el-GR" sz="3500" dirty="0"/>
          </a:p>
          <a:p>
            <a:pPr>
              <a:lnSpc>
                <a:spcPct val="90000"/>
              </a:lnSpc>
              <a:defRPr/>
            </a:pPr>
            <a:endParaRPr lang="el-GR" sz="3500" dirty="0" smtClean="0"/>
          </a:p>
          <a:p>
            <a:pPr>
              <a:lnSpc>
                <a:spcPct val="90000"/>
              </a:lnSpc>
              <a:defRPr/>
            </a:pPr>
            <a:r>
              <a:rPr lang="el-GR" sz="3500" dirty="0" smtClean="0"/>
              <a:t>Άριστες πληροφορίες στα μαλακά μόρια</a:t>
            </a:r>
          </a:p>
          <a:p>
            <a:pPr>
              <a:lnSpc>
                <a:spcPct val="90000"/>
              </a:lnSpc>
              <a:buNone/>
              <a:defRPr/>
            </a:pPr>
            <a:endParaRPr lang="en-US" sz="3500" dirty="0" smtClean="0"/>
          </a:p>
          <a:p>
            <a:pPr>
              <a:lnSpc>
                <a:spcPct val="90000"/>
              </a:lnSpc>
              <a:defRPr/>
            </a:pPr>
            <a:endParaRPr lang="en-US" dirty="0">
              <a:effectLst>
                <a:outerShdw blurRad="38100" dist="38100" dir="2700000" algn="tl">
                  <a:srgbClr val="C0C0C0"/>
                </a:outerShdw>
              </a:effectLst>
              <a:latin typeface="Times New Roman" pitchFamily="18" charset="0"/>
            </a:endParaRPr>
          </a:p>
          <a:p>
            <a:endParaRPr lang="en-GB"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Συμπεράσματα</a:t>
            </a:r>
            <a:endParaRPr lang="en-GB" dirty="0"/>
          </a:p>
        </p:txBody>
      </p:sp>
      <p:sp>
        <p:nvSpPr>
          <p:cNvPr id="3" name="Content Placeholder 2"/>
          <p:cNvSpPr>
            <a:spLocks noGrp="1"/>
          </p:cNvSpPr>
          <p:nvPr>
            <p:ph idx="1"/>
          </p:nvPr>
        </p:nvSpPr>
        <p:spPr/>
        <p:txBody>
          <a:bodyPr>
            <a:normAutofit/>
          </a:bodyPr>
          <a:lstStyle/>
          <a:p>
            <a:pPr>
              <a:lnSpc>
                <a:spcPct val="80000"/>
              </a:lnSpc>
              <a:defRPr/>
            </a:pPr>
            <a:r>
              <a:rPr lang="el-GR" dirty="0" smtClean="0"/>
              <a:t>Έγχρωμο </a:t>
            </a:r>
            <a:r>
              <a:rPr lang="en-GB" dirty="0" err="1" smtClean="0"/>
              <a:t>doppler</a:t>
            </a:r>
            <a:r>
              <a:rPr lang="en-GB" dirty="0" smtClean="0"/>
              <a:t> </a:t>
            </a:r>
            <a:r>
              <a:rPr lang="el-GR" dirty="0" err="1" smtClean="0"/>
              <a:t>ενεργότητα</a:t>
            </a:r>
            <a:r>
              <a:rPr lang="el-GR" dirty="0" smtClean="0"/>
              <a:t> </a:t>
            </a:r>
            <a:r>
              <a:rPr lang="el-GR" dirty="0" err="1" smtClean="0"/>
              <a:t>υμενίτιδας</a:t>
            </a:r>
            <a:endParaRPr lang="el-GR" dirty="0" smtClean="0"/>
          </a:p>
          <a:p>
            <a:pPr>
              <a:lnSpc>
                <a:spcPct val="80000"/>
              </a:lnSpc>
              <a:defRPr/>
            </a:pPr>
            <a:endParaRPr lang="el-GR" dirty="0" smtClean="0"/>
          </a:p>
          <a:p>
            <a:pPr>
              <a:lnSpc>
                <a:spcPct val="80000"/>
              </a:lnSpc>
              <a:defRPr/>
            </a:pPr>
            <a:r>
              <a:rPr lang="el-GR" dirty="0" smtClean="0"/>
              <a:t>Ανώτερο από ακτινογραφίες στα αρχικά στάδια</a:t>
            </a:r>
          </a:p>
          <a:p>
            <a:pPr>
              <a:lnSpc>
                <a:spcPct val="80000"/>
              </a:lnSpc>
              <a:defRPr/>
            </a:pPr>
            <a:endParaRPr lang="el-GR" dirty="0" smtClean="0"/>
          </a:p>
          <a:p>
            <a:pPr>
              <a:lnSpc>
                <a:spcPct val="80000"/>
              </a:lnSpc>
              <a:defRPr/>
            </a:pPr>
            <a:r>
              <a:rPr lang="el-GR" dirty="0" smtClean="0"/>
              <a:t>Εκπαίδευση </a:t>
            </a:r>
          </a:p>
          <a:p>
            <a:pPr>
              <a:lnSpc>
                <a:spcPct val="80000"/>
              </a:lnSpc>
              <a:defRPr/>
            </a:pPr>
            <a:endParaRPr lang="el-GR" dirty="0" smtClean="0"/>
          </a:p>
          <a:p>
            <a:pPr>
              <a:lnSpc>
                <a:spcPct val="80000"/>
              </a:lnSpc>
              <a:defRPr/>
            </a:pPr>
            <a:r>
              <a:rPr lang="el-GR" dirty="0" smtClean="0"/>
              <a:t>Κοινό </a:t>
            </a:r>
            <a:r>
              <a:rPr lang="el-GR" dirty="0" err="1" smtClean="0"/>
              <a:t>curriculum</a:t>
            </a:r>
            <a:endParaRPr lang="el-GR" dirty="0" smtClean="0"/>
          </a:p>
          <a:p>
            <a:pPr>
              <a:lnSpc>
                <a:spcPct val="80000"/>
              </a:lnSpc>
              <a:defRPr/>
            </a:pPr>
            <a:endParaRPr lang="el-GR" dirty="0" smtClean="0"/>
          </a:p>
          <a:p>
            <a:pPr>
              <a:lnSpc>
                <a:spcPct val="80000"/>
              </a:lnSpc>
              <a:buNone/>
              <a:defRPr/>
            </a:pPr>
            <a:endParaRPr lang="el-GR" dirty="0" smtClean="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Συμπεράσματα</a:t>
            </a:r>
            <a:endParaRPr lang="en-GB" dirty="0"/>
          </a:p>
        </p:txBody>
      </p:sp>
      <p:sp>
        <p:nvSpPr>
          <p:cNvPr id="3" name="Content Placeholder 2"/>
          <p:cNvSpPr>
            <a:spLocks noGrp="1"/>
          </p:cNvSpPr>
          <p:nvPr>
            <p:ph idx="1"/>
          </p:nvPr>
        </p:nvSpPr>
        <p:spPr/>
        <p:txBody>
          <a:bodyPr>
            <a:normAutofit/>
          </a:bodyPr>
          <a:lstStyle/>
          <a:p>
            <a:pPr>
              <a:lnSpc>
                <a:spcPct val="80000"/>
              </a:lnSpc>
              <a:defRPr/>
            </a:pPr>
            <a:r>
              <a:rPr lang="el-GR" dirty="0" smtClean="0"/>
              <a:t>Συνεργασία ακτινολόγων ρευματολόγων</a:t>
            </a:r>
          </a:p>
          <a:p>
            <a:pPr>
              <a:lnSpc>
                <a:spcPct val="80000"/>
              </a:lnSpc>
              <a:defRPr/>
            </a:pPr>
            <a:endParaRPr lang="el-GR" dirty="0" smtClean="0"/>
          </a:p>
          <a:p>
            <a:pPr>
              <a:lnSpc>
                <a:spcPct val="80000"/>
              </a:lnSpc>
              <a:defRPr/>
            </a:pPr>
            <a:r>
              <a:rPr lang="el-GR" dirty="0" smtClean="0"/>
              <a:t>Καθιερωμένη τεχνική</a:t>
            </a:r>
          </a:p>
          <a:p>
            <a:pPr>
              <a:lnSpc>
                <a:spcPct val="80000"/>
              </a:lnSpc>
              <a:defRPr/>
            </a:pPr>
            <a:endParaRPr lang="el-GR" dirty="0" smtClean="0"/>
          </a:p>
          <a:p>
            <a:pPr>
              <a:lnSpc>
                <a:spcPct val="80000"/>
              </a:lnSpc>
              <a:defRPr/>
            </a:pPr>
            <a:r>
              <a:rPr lang="el-GR" dirty="0" smtClean="0"/>
              <a:t>Εύκολο εργαλείο</a:t>
            </a:r>
          </a:p>
          <a:p>
            <a:pPr>
              <a:lnSpc>
                <a:spcPct val="80000"/>
              </a:lnSpc>
              <a:defRPr/>
            </a:pPr>
            <a:endParaRPr lang="el-GR" dirty="0" smtClean="0"/>
          </a:p>
          <a:p>
            <a:pPr>
              <a:lnSpc>
                <a:spcPct val="80000"/>
              </a:lnSpc>
              <a:defRPr/>
            </a:pPr>
            <a:r>
              <a:rPr lang="el-GR" dirty="0" smtClean="0"/>
              <a:t>Μπορεί να διαδραματίσει βοηθητικό ρόλο στην έγκαιρη διάγνωση της ΡΑ</a:t>
            </a:r>
          </a:p>
          <a:p>
            <a:pPr>
              <a:lnSpc>
                <a:spcPct val="80000"/>
              </a:lnSpc>
              <a:defRPr/>
            </a:pPr>
            <a:endParaRPr lang="en-US" dirty="0" smtClean="0"/>
          </a:p>
          <a:p>
            <a:pPr>
              <a:lnSpc>
                <a:spcPct val="80000"/>
              </a:lnSpc>
              <a:defRPr/>
            </a:pPr>
            <a:endParaRPr lang="en-GB"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p:txBody>
          <a:bodyPr/>
          <a:lstStyle/>
          <a:p>
            <a:r>
              <a:rPr lang="en-US" sz="3600" dirty="0"/>
              <a:t>References</a:t>
            </a:r>
            <a:endParaRPr lang="el-GR" sz="3600" dirty="0"/>
          </a:p>
        </p:txBody>
      </p:sp>
      <p:sp>
        <p:nvSpPr>
          <p:cNvPr id="144387" name="Rectangle 3"/>
          <p:cNvSpPr>
            <a:spLocks noGrp="1" noChangeArrowheads="1"/>
          </p:cNvSpPr>
          <p:nvPr>
            <p:ph idx="1"/>
          </p:nvPr>
        </p:nvSpPr>
        <p:spPr/>
        <p:txBody>
          <a:bodyPr/>
          <a:lstStyle/>
          <a:p>
            <a:pPr marL="571500" indent="-571500">
              <a:buFont typeface="Wingdings" pitchFamily="2" charset="2"/>
              <a:buAutoNum type="arabicPeriod"/>
            </a:pPr>
            <a:r>
              <a:rPr lang="en-US" sz="1200" dirty="0"/>
              <a:t>Wells A F et al, 2011, </a:t>
            </a:r>
            <a:r>
              <a:rPr lang="el-GR" sz="1200" dirty="0" err="1"/>
              <a:t>Emerging</a:t>
            </a:r>
            <a:r>
              <a:rPr lang="el-GR" sz="1200" dirty="0"/>
              <a:t> </a:t>
            </a:r>
            <a:r>
              <a:rPr lang="el-GR" sz="1200" dirty="0" err="1"/>
              <a:t>role</a:t>
            </a:r>
            <a:r>
              <a:rPr lang="el-GR" sz="1200" dirty="0"/>
              <a:t> </a:t>
            </a:r>
            <a:r>
              <a:rPr lang="el-GR" sz="1200" dirty="0" err="1"/>
              <a:t>of</a:t>
            </a:r>
            <a:r>
              <a:rPr lang="el-GR" sz="1200" dirty="0"/>
              <a:t> </a:t>
            </a:r>
            <a:r>
              <a:rPr lang="el-GR" sz="1200" dirty="0" err="1"/>
              <a:t>ultrasonography</a:t>
            </a:r>
            <a:r>
              <a:rPr lang="el-GR" sz="1200" dirty="0"/>
              <a:t> </a:t>
            </a:r>
            <a:r>
              <a:rPr lang="el-GR" sz="1200" dirty="0" err="1"/>
              <a:t>in</a:t>
            </a:r>
            <a:r>
              <a:rPr lang="el-GR" sz="1200" dirty="0"/>
              <a:t> </a:t>
            </a:r>
            <a:r>
              <a:rPr lang="el-GR" sz="1200" dirty="0" err="1"/>
              <a:t>rheumatoid</a:t>
            </a:r>
            <a:r>
              <a:rPr lang="el-GR" sz="1200" dirty="0"/>
              <a:t> </a:t>
            </a:r>
            <a:r>
              <a:rPr lang="el-GR" sz="1200" dirty="0" err="1"/>
              <a:t>arthritis</a:t>
            </a:r>
            <a:r>
              <a:rPr lang="el-GR" sz="1200" dirty="0"/>
              <a:t>: </a:t>
            </a:r>
            <a:r>
              <a:rPr lang="el-GR" sz="1200" dirty="0" err="1"/>
              <a:t>optimizing</a:t>
            </a:r>
            <a:r>
              <a:rPr lang="el-GR" sz="1200" dirty="0"/>
              <a:t> </a:t>
            </a:r>
            <a:r>
              <a:rPr lang="el-GR" sz="1200" dirty="0" err="1"/>
              <a:t>diagnosis</a:t>
            </a:r>
            <a:r>
              <a:rPr lang="el-GR" sz="1200" dirty="0"/>
              <a:t>, </a:t>
            </a:r>
            <a:r>
              <a:rPr lang="el-GR" sz="1200" dirty="0" err="1"/>
              <a:t>measuring</a:t>
            </a:r>
            <a:r>
              <a:rPr lang="el-GR" sz="1200" dirty="0"/>
              <a:t> </a:t>
            </a:r>
            <a:r>
              <a:rPr lang="el-GR" sz="1200" dirty="0" err="1"/>
              <a:t>disease</a:t>
            </a:r>
            <a:r>
              <a:rPr lang="el-GR" sz="1200" dirty="0"/>
              <a:t> </a:t>
            </a:r>
            <a:r>
              <a:rPr lang="el-GR" sz="1200" dirty="0" err="1"/>
              <a:t>activity</a:t>
            </a:r>
            <a:r>
              <a:rPr lang="el-GR" sz="1200" dirty="0"/>
              <a:t> </a:t>
            </a:r>
            <a:r>
              <a:rPr lang="el-GR" sz="1200" dirty="0" err="1"/>
              <a:t>and</a:t>
            </a:r>
            <a:r>
              <a:rPr lang="el-GR" sz="1200" dirty="0"/>
              <a:t> </a:t>
            </a:r>
            <a:r>
              <a:rPr lang="el-GR" sz="1200" dirty="0" err="1"/>
              <a:t>identifying</a:t>
            </a:r>
            <a:r>
              <a:rPr lang="el-GR" sz="1200" dirty="0"/>
              <a:t> </a:t>
            </a:r>
            <a:r>
              <a:rPr lang="el-GR" sz="1200" dirty="0" err="1"/>
              <a:t>prognostic</a:t>
            </a:r>
            <a:r>
              <a:rPr lang="el-GR" sz="1200" dirty="0"/>
              <a:t> </a:t>
            </a:r>
            <a:r>
              <a:rPr lang="el-GR" sz="1200" dirty="0" err="1"/>
              <a:t>factors</a:t>
            </a:r>
            <a:r>
              <a:rPr lang="en-US" sz="1200" dirty="0"/>
              <a:t>, </a:t>
            </a:r>
            <a:r>
              <a:rPr lang="el-GR" sz="1200" dirty="0" err="1"/>
              <a:t>Ultrasound</a:t>
            </a:r>
            <a:r>
              <a:rPr lang="el-GR" sz="1200" dirty="0"/>
              <a:t> </a:t>
            </a:r>
            <a:r>
              <a:rPr lang="el-GR" sz="1200" dirty="0" err="1"/>
              <a:t>Med</a:t>
            </a:r>
            <a:r>
              <a:rPr lang="el-GR" sz="1200" dirty="0"/>
              <a:t> </a:t>
            </a:r>
            <a:r>
              <a:rPr lang="el-GR" sz="1200" dirty="0" err="1"/>
              <a:t>Biol</a:t>
            </a:r>
            <a:r>
              <a:rPr lang="el-GR" sz="1200" dirty="0"/>
              <a:t>. 2011 Aug;37(8):1173-84. </a:t>
            </a:r>
            <a:r>
              <a:rPr lang="el-GR" sz="1200" dirty="0" err="1"/>
              <a:t>doi</a:t>
            </a:r>
            <a:r>
              <a:rPr lang="el-GR" sz="1200" dirty="0"/>
              <a:t>: 10.1016/j.ultrasmedbio.2011.04.009</a:t>
            </a:r>
            <a:endParaRPr lang="en-US" sz="1200" dirty="0"/>
          </a:p>
          <a:p>
            <a:pPr marL="571500" indent="-571500">
              <a:buFont typeface="Wingdings" pitchFamily="2" charset="2"/>
              <a:buAutoNum type="arabicPeriod"/>
            </a:pPr>
            <a:r>
              <a:rPr lang="el-GR" sz="1200" dirty="0" err="1"/>
              <a:t>Tămaş</a:t>
            </a:r>
            <a:r>
              <a:rPr lang="el-GR" sz="1200" dirty="0"/>
              <a:t> MM, </a:t>
            </a:r>
            <a:r>
              <a:rPr lang="el-GR" sz="1200" dirty="0" err="1"/>
              <a:t>et</a:t>
            </a:r>
            <a:r>
              <a:rPr lang="el-GR" sz="1200" dirty="0"/>
              <a:t> </a:t>
            </a:r>
            <a:r>
              <a:rPr lang="el-GR" sz="1200" dirty="0" err="1"/>
              <a:t>al</a:t>
            </a:r>
            <a:r>
              <a:rPr lang="en-US" sz="1200" dirty="0"/>
              <a:t>, 2014, </a:t>
            </a:r>
            <a:r>
              <a:rPr lang="el-GR" sz="1200" dirty="0" err="1"/>
              <a:t>Bone</a:t>
            </a:r>
            <a:r>
              <a:rPr lang="el-GR" sz="1200" dirty="0"/>
              <a:t> </a:t>
            </a:r>
            <a:r>
              <a:rPr lang="el-GR" sz="1200" dirty="0" err="1"/>
              <a:t>erosions</a:t>
            </a:r>
            <a:r>
              <a:rPr lang="el-GR" sz="1200" dirty="0"/>
              <a:t> </a:t>
            </a:r>
            <a:r>
              <a:rPr lang="el-GR" sz="1200" dirty="0" err="1"/>
              <a:t>in</a:t>
            </a:r>
            <a:r>
              <a:rPr lang="el-GR" sz="1200" dirty="0"/>
              <a:t> </a:t>
            </a:r>
            <a:r>
              <a:rPr lang="el-GR" sz="1200" dirty="0" err="1"/>
              <a:t>rheumatoid</a:t>
            </a:r>
            <a:r>
              <a:rPr lang="el-GR" sz="1200" dirty="0"/>
              <a:t> </a:t>
            </a:r>
            <a:r>
              <a:rPr lang="el-GR" sz="1200" dirty="0" err="1"/>
              <a:t>arthritis</a:t>
            </a:r>
            <a:r>
              <a:rPr lang="el-GR" sz="1200" dirty="0"/>
              <a:t>: </a:t>
            </a:r>
            <a:r>
              <a:rPr lang="el-GR" sz="1200" dirty="0" err="1"/>
              <a:t>ultrasound</a:t>
            </a:r>
            <a:r>
              <a:rPr lang="el-GR" sz="1200" dirty="0"/>
              <a:t> </a:t>
            </a:r>
            <a:r>
              <a:rPr lang="el-GR" sz="1200" dirty="0" err="1"/>
              <a:t>findings</a:t>
            </a:r>
            <a:r>
              <a:rPr lang="el-GR" sz="1200" dirty="0"/>
              <a:t> </a:t>
            </a:r>
            <a:r>
              <a:rPr lang="el-GR" sz="1200" dirty="0" err="1"/>
              <a:t>in</a:t>
            </a:r>
            <a:r>
              <a:rPr lang="el-GR" sz="1200" dirty="0"/>
              <a:t> </a:t>
            </a:r>
            <a:r>
              <a:rPr lang="el-GR" sz="1200" dirty="0" err="1"/>
              <a:t>the</a:t>
            </a:r>
            <a:r>
              <a:rPr lang="el-GR" sz="1200" dirty="0"/>
              <a:t> </a:t>
            </a:r>
            <a:r>
              <a:rPr lang="el-GR" sz="1200" dirty="0" err="1"/>
              <a:t>early</a:t>
            </a:r>
            <a:r>
              <a:rPr lang="el-GR" sz="1200" dirty="0"/>
              <a:t> </a:t>
            </a:r>
            <a:r>
              <a:rPr lang="el-GR" sz="1200" dirty="0" err="1"/>
              <a:t>stage</a:t>
            </a:r>
            <a:r>
              <a:rPr lang="el-GR" sz="1200" dirty="0"/>
              <a:t> </a:t>
            </a:r>
            <a:r>
              <a:rPr lang="el-GR" sz="1200" dirty="0" err="1"/>
              <a:t>of</a:t>
            </a:r>
            <a:r>
              <a:rPr lang="el-GR" sz="1200" dirty="0"/>
              <a:t> </a:t>
            </a:r>
            <a:r>
              <a:rPr lang="el-GR" sz="1200" dirty="0" err="1"/>
              <a:t>the</a:t>
            </a:r>
            <a:r>
              <a:rPr lang="el-GR" sz="1200" dirty="0"/>
              <a:t> </a:t>
            </a:r>
            <a:r>
              <a:rPr lang="el-GR" sz="1200" dirty="0" err="1"/>
              <a:t>disease</a:t>
            </a:r>
            <a:r>
              <a:rPr lang="en-US" sz="1200" dirty="0"/>
              <a:t>, </a:t>
            </a:r>
            <a:r>
              <a:rPr lang="el-GR" sz="1200" dirty="0" err="1"/>
              <a:t>Rheumatology</a:t>
            </a:r>
            <a:r>
              <a:rPr lang="el-GR" sz="1200" dirty="0"/>
              <a:t> (</a:t>
            </a:r>
            <a:r>
              <a:rPr lang="el-GR" sz="1200" dirty="0" err="1"/>
              <a:t>Oxford</a:t>
            </a:r>
            <a:r>
              <a:rPr lang="el-GR" sz="1200" dirty="0"/>
              <a:t>). 2014 Jun;53(6):1100-7</a:t>
            </a:r>
            <a:endParaRPr lang="en-US" sz="1200" dirty="0"/>
          </a:p>
          <a:p>
            <a:pPr marL="571500" indent="-571500">
              <a:buFont typeface="Wingdings" pitchFamily="2" charset="2"/>
              <a:buAutoNum type="arabicPeriod"/>
            </a:pPr>
            <a:r>
              <a:rPr lang="el-GR" sz="1200" dirty="0" err="1"/>
              <a:t>Vreju</a:t>
            </a:r>
            <a:r>
              <a:rPr lang="el-GR" sz="1200" dirty="0"/>
              <a:t> F, </a:t>
            </a:r>
            <a:r>
              <a:rPr lang="el-GR" sz="1200" dirty="0" err="1"/>
              <a:t>et</a:t>
            </a:r>
            <a:r>
              <a:rPr lang="el-GR" sz="1200" dirty="0"/>
              <a:t> </a:t>
            </a:r>
            <a:r>
              <a:rPr lang="el-GR" sz="1200" dirty="0" err="1"/>
              <a:t>al</a:t>
            </a:r>
            <a:r>
              <a:rPr lang="en-US" sz="1200" dirty="0"/>
              <a:t>, 2011, </a:t>
            </a:r>
            <a:r>
              <a:rPr lang="el-GR" sz="1200" dirty="0" err="1"/>
              <a:t>Power</a:t>
            </a:r>
            <a:r>
              <a:rPr lang="el-GR" sz="1200" dirty="0"/>
              <a:t> </a:t>
            </a:r>
            <a:r>
              <a:rPr lang="el-GR" sz="1200" dirty="0" err="1"/>
              <a:t>Doppler</a:t>
            </a:r>
            <a:r>
              <a:rPr lang="el-GR" sz="1200" dirty="0"/>
              <a:t> </a:t>
            </a:r>
            <a:r>
              <a:rPr lang="el-GR" sz="1200" dirty="0" err="1"/>
              <a:t>sonography</a:t>
            </a:r>
            <a:r>
              <a:rPr lang="el-GR" sz="1200" dirty="0"/>
              <a:t>, a </a:t>
            </a:r>
            <a:r>
              <a:rPr lang="el-GR" sz="1200" dirty="0" err="1"/>
              <a:t>non</a:t>
            </a:r>
            <a:r>
              <a:rPr lang="el-GR" sz="1200" dirty="0"/>
              <a:t>-</a:t>
            </a:r>
            <a:r>
              <a:rPr lang="el-GR" sz="1200" dirty="0" err="1"/>
              <a:t>invasive</a:t>
            </a:r>
            <a:r>
              <a:rPr lang="el-GR" sz="1200" dirty="0"/>
              <a:t> </a:t>
            </a:r>
            <a:r>
              <a:rPr lang="el-GR" sz="1200" dirty="0" err="1"/>
              <a:t>method</a:t>
            </a:r>
            <a:r>
              <a:rPr lang="el-GR" sz="1200" dirty="0"/>
              <a:t> </a:t>
            </a:r>
            <a:r>
              <a:rPr lang="el-GR" sz="1200" dirty="0" err="1"/>
              <a:t>of</a:t>
            </a:r>
            <a:r>
              <a:rPr lang="el-GR" sz="1200" dirty="0"/>
              <a:t> </a:t>
            </a:r>
            <a:r>
              <a:rPr lang="el-GR" sz="1200" dirty="0" err="1"/>
              <a:t>assessment</a:t>
            </a:r>
            <a:r>
              <a:rPr lang="el-GR" sz="1200" dirty="0"/>
              <a:t> </a:t>
            </a:r>
            <a:r>
              <a:rPr lang="el-GR" sz="1200" dirty="0" err="1"/>
              <a:t>of</a:t>
            </a:r>
            <a:r>
              <a:rPr lang="el-GR" sz="1200" dirty="0"/>
              <a:t> </a:t>
            </a:r>
            <a:r>
              <a:rPr lang="el-GR" sz="1200" dirty="0" err="1"/>
              <a:t>the</a:t>
            </a:r>
            <a:r>
              <a:rPr lang="el-GR" sz="1200" dirty="0"/>
              <a:t> </a:t>
            </a:r>
            <a:r>
              <a:rPr lang="el-GR" sz="1200" dirty="0" err="1"/>
              <a:t>synovial</a:t>
            </a:r>
            <a:r>
              <a:rPr lang="el-GR" sz="1200" dirty="0"/>
              <a:t> </a:t>
            </a:r>
            <a:r>
              <a:rPr lang="el-GR" sz="1200" dirty="0" err="1"/>
              <a:t>inflammation</a:t>
            </a:r>
            <a:r>
              <a:rPr lang="el-GR" sz="1200" dirty="0"/>
              <a:t> </a:t>
            </a:r>
            <a:r>
              <a:rPr lang="el-GR" sz="1200" dirty="0" err="1"/>
              <a:t>in</a:t>
            </a:r>
            <a:r>
              <a:rPr lang="el-GR" sz="1200" dirty="0"/>
              <a:t> </a:t>
            </a:r>
            <a:r>
              <a:rPr lang="el-GR" sz="1200" dirty="0" err="1"/>
              <a:t>patients</a:t>
            </a:r>
            <a:r>
              <a:rPr lang="el-GR" sz="1200" dirty="0"/>
              <a:t> </a:t>
            </a:r>
            <a:r>
              <a:rPr lang="el-GR" sz="1200" dirty="0" err="1"/>
              <a:t>with</a:t>
            </a:r>
            <a:r>
              <a:rPr lang="el-GR" sz="1200" dirty="0"/>
              <a:t> </a:t>
            </a:r>
            <a:r>
              <a:rPr lang="el-GR" sz="1200" dirty="0" err="1"/>
              <a:t>early</a:t>
            </a:r>
            <a:r>
              <a:rPr lang="el-GR" sz="1200" dirty="0"/>
              <a:t> </a:t>
            </a:r>
            <a:r>
              <a:rPr lang="el-GR" sz="1200" dirty="0" err="1"/>
              <a:t>rheumatoid</a:t>
            </a:r>
            <a:r>
              <a:rPr lang="el-GR" sz="1200" dirty="0"/>
              <a:t> </a:t>
            </a:r>
            <a:r>
              <a:rPr lang="el-GR" sz="1200" dirty="0" err="1"/>
              <a:t>arthritis</a:t>
            </a:r>
            <a:r>
              <a:rPr lang="en-US" sz="1200" dirty="0"/>
              <a:t>, </a:t>
            </a:r>
            <a:r>
              <a:rPr lang="el-GR" sz="1200" dirty="0" err="1"/>
              <a:t>Rom</a:t>
            </a:r>
            <a:r>
              <a:rPr lang="el-GR" sz="1200" dirty="0"/>
              <a:t> J </a:t>
            </a:r>
            <a:r>
              <a:rPr lang="el-GR" sz="1200" dirty="0" err="1"/>
              <a:t>Morphol</a:t>
            </a:r>
            <a:r>
              <a:rPr lang="el-GR" sz="1200" dirty="0"/>
              <a:t> </a:t>
            </a:r>
            <a:r>
              <a:rPr lang="el-GR" sz="1200" dirty="0" err="1"/>
              <a:t>Embryol</a:t>
            </a:r>
            <a:r>
              <a:rPr lang="el-GR" sz="1200" dirty="0"/>
              <a:t>. 2011;52(2):637-43</a:t>
            </a:r>
            <a:endParaRPr lang="en-US" sz="1200" dirty="0"/>
          </a:p>
          <a:p>
            <a:pPr marL="571500" indent="-571500">
              <a:buFont typeface="Wingdings" pitchFamily="2" charset="2"/>
              <a:buAutoNum type="arabicPeriod"/>
            </a:pPr>
            <a:r>
              <a:rPr lang="el-GR" sz="1200" dirty="0" err="1"/>
              <a:t>Funck</a:t>
            </a:r>
            <a:r>
              <a:rPr lang="el-GR" sz="1200" dirty="0"/>
              <a:t>-</a:t>
            </a:r>
            <a:r>
              <a:rPr lang="el-GR" sz="1200" dirty="0" err="1"/>
              <a:t>Brentano</a:t>
            </a:r>
            <a:r>
              <a:rPr lang="el-GR" sz="1200" dirty="0"/>
              <a:t> T, </a:t>
            </a:r>
            <a:r>
              <a:rPr lang="el-GR" sz="1200" dirty="0" err="1"/>
              <a:t>et</a:t>
            </a:r>
            <a:r>
              <a:rPr lang="el-GR" sz="1200" dirty="0"/>
              <a:t> </a:t>
            </a:r>
            <a:r>
              <a:rPr lang="el-GR" sz="1200" dirty="0" err="1"/>
              <a:t>al</a:t>
            </a:r>
            <a:r>
              <a:rPr lang="en-US" sz="1200" dirty="0"/>
              <a:t>, 2013, </a:t>
            </a:r>
            <a:r>
              <a:rPr lang="el-GR" sz="1200" dirty="0" err="1"/>
              <a:t>Prediction</a:t>
            </a:r>
            <a:r>
              <a:rPr lang="el-GR" sz="1200" dirty="0"/>
              <a:t> </a:t>
            </a:r>
            <a:r>
              <a:rPr lang="el-GR" sz="1200" dirty="0" err="1"/>
              <a:t>of</a:t>
            </a:r>
            <a:r>
              <a:rPr lang="el-GR" sz="1200" dirty="0"/>
              <a:t> </a:t>
            </a:r>
            <a:r>
              <a:rPr lang="el-GR" sz="1200" dirty="0" err="1"/>
              <a:t>radiographic</a:t>
            </a:r>
            <a:r>
              <a:rPr lang="el-GR" sz="1200" dirty="0"/>
              <a:t> </a:t>
            </a:r>
            <a:r>
              <a:rPr lang="el-GR" sz="1200" dirty="0" err="1"/>
              <a:t>damage</a:t>
            </a:r>
            <a:r>
              <a:rPr lang="el-GR" sz="1200" dirty="0"/>
              <a:t> </a:t>
            </a:r>
            <a:r>
              <a:rPr lang="el-GR" sz="1200" dirty="0" err="1"/>
              <a:t>in</a:t>
            </a:r>
            <a:r>
              <a:rPr lang="el-GR" sz="1200" dirty="0"/>
              <a:t> </a:t>
            </a:r>
            <a:r>
              <a:rPr lang="el-GR" sz="1200" dirty="0" err="1"/>
              <a:t>early</a:t>
            </a:r>
            <a:r>
              <a:rPr lang="el-GR" sz="1200" dirty="0"/>
              <a:t> </a:t>
            </a:r>
            <a:r>
              <a:rPr lang="el-GR" sz="1200" dirty="0" err="1"/>
              <a:t>arthritis</a:t>
            </a:r>
            <a:r>
              <a:rPr lang="el-GR" sz="1200" dirty="0"/>
              <a:t> </a:t>
            </a:r>
            <a:r>
              <a:rPr lang="el-GR" sz="1200" dirty="0" err="1"/>
              <a:t>by</a:t>
            </a:r>
            <a:r>
              <a:rPr lang="el-GR" sz="1200" dirty="0"/>
              <a:t> </a:t>
            </a:r>
            <a:r>
              <a:rPr lang="el-GR" sz="1200" dirty="0" err="1"/>
              <a:t>sonographic</a:t>
            </a:r>
            <a:r>
              <a:rPr lang="el-GR" sz="1200" dirty="0"/>
              <a:t> </a:t>
            </a:r>
            <a:r>
              <a:rPr lang="el-GR" sz="1200" dirty="0" err="1"/>
              <a:t>erosions</a:t>
            </a:r>
            <a:r>
              <a:rPr lang="el-GR" sz="1200" dirty="0"/>
              <a:t> </a:t>
            </a:r>
            <a:r>
              <a:rPr lang="el-GR" sz="1200" dirty="0" err="1"/>
              <a:t>and</a:t>
            </a:r>
            <a:r>
              <a:rPr lang="el-GR" sz="1200" dirty="0"/>
              <a:t> </a:t>
            </a:r>
            <a:r>
              <a:rPr lang="el-GR" sz="1200" dirty="0" err="1"/>
              <a:t>power</a:t>
            </a:r>
            <a:r>
              <a:rPr lang="el-GR" sz="1200" dirty="0"/>
              <a:t> </a:t>
            </a:r>
            <a:r>
              <a:rPr lang="el-GR" sz="1200" dirty="0" err="1"/>
              <a:t>Doppler</a:t>
            </a:r>
            <a:r>
              <a:rPr lang="el-GR" sz="1200" dirty="0"/>
              <a:t> </a:t>
            </a:r>
            <a:r>
              <a:rPr lang="el-GR" sz="1200" dirty="0" err="1"/>
              <a:t>signal</a:t>
            </a:r>
            <a:r>
              <a:rPr lang="el-GR" sz="1200" dirty="0"/>
              <a:t>: a </a:t>
            </a:r>
            <a:r>
              <a:rPr lang="el-GR" sz="1200" dirty="0" err="1"/>
              <a:t>longitudinal</a:t>
            </a:r>
            <a:r>
              <a:rPr lang="el-GR" sz="1200" dirty="0"/>
              <a:t> </a:t>
            </a:r>
            <a:r>
              <a:rPr lang="el-GR" sz="1200" dirty="0" err="1"/>
              <a:t>observational</a:t>
            </a:r>
            <a:r>
              <a:rPr lang="el-GR" sz="1200" dirty="0"/>
              <a:t> </a:t>
            </a:r>
            <a:r>
              <a:rPr lang="el-GR" sz="1200" dirty="0" err="1"/>
              <a:t>stud</a:t>
            </a:r>
            <a:r>
              <a:rPr lang="en-US" sz="1200" dirty="0"/>
              <a:t>y, </a:t>
            </a:r>
            <a:r>
              <a:rPr lang="el-GR" sz="1200" dirty="0" err="1"/>
              <a:t>Arthritis</a:t>
            </a:r>
            <a:r>
              <a:rPr lang="el-GR" sz="1200" dirty="0"/>
              <a:t> </a:t>
            </a:r>
            <a:r>
              <a:rPr lang="el-GR" sz="1200" dirty="0" err="1"/>
              <a:t>Care</a:t>
            </a:r>
            <a:r>
              <a:rPr lang="el-GR" sz="1200" dirty="0"/>
              <a:t> </a:t>
            </a:r>
            <a:r>
              <a:rPr lang="el-GR" sz="1200" dirty="0" err="1"/>
              <a:t>Res</a:t>
            </a:r>
            <a:r>
              <a:rPr lang="el-GR" sz="1200" dirty="0"/>
              <a:t> (</a:t>
            </a:r>
            <a:r>
              <a:rPr lang="el-GR" sz="1200" dirty="0" err="1"/>
              <a:t>Hoboken</a:t>
            </a:r>
            <a:r>
              <a:rPr lang="el-GR" sz="1200" dirty="0"/>
              <a:t>). 2013 Jun;65(6):896-902. </a:t>
            </a:r>
            <a:r>
              <a:rPr lang="el-GR" sz="1200" dirty="0" err="1"/>
              <a:t>doi</a:t>
            </a:r>
            <a:r>
              <a:rPr lang="el-GR" sz="1200" dirty="0"/>
              <a:t>: 10.1002/acr.21912.</a:t>
            </a:r>
            <a:endParaRPr lang="en-US" sz="1200" dirty="0"/>
          </a:p>
          <a:p>
            <a:pPr marL="571500" indent="-571500">
              <a:buFont typeface="Wingdings" pitchFamily="2" charset="2"/>
              <a:buAutoNum type="arabicPeriod"/>
            </a:pPr>
            <a:r>
              <a:rPr lang="el-GR" sz="1200" dirty="0" err="1"/>
              <a:t>Rowbotham</a:t>
            </a:r>
            <a:r>
              <a:rPr lang="el-GR" sz="1200" dirty="0"/>
              <a:t> EL, </a:t>
            </a:r>
            <a:r>
              <a:rPr lang="el-GR" sz="1200" dirty="0" err="1"/>
              <a:t>et</a:t>
            </a:r>
            <a:r>
              <a:rPr lang="el-GR" sz="1200" dirty="0"/>
              <a:t> </a:t>
            </a:r>
            <a:r>
              <a:rPr lang="el-GR" sz="1200" dirty="0" err="1"/>
              <a:t>al</a:t>
            </a:r>
            <a:r>
              <a:rPr lang="en-US" sz="1200" dirty="0"/>
              <a:t>, 2011, </a:t>
            </a:r>
            <a:r>
              <a:rPr lang="el-GR" sz="1200" dirty="0" err="1"/>
              <a:t>Rheumatoid</a:t>
            </a:r>
            <a:r>
              <a:rPr lang="el-GR" sz="1200" dirty="0"/>
              <a:t> </a:t>
            </a:r>
            <a:r>
              <a:rPr lang="el-GR" sz="1200" dirty="0" err="1"/>
              <a:t>arthritis</a:t>
            </a:r>
            <a:r>
              <a:rPr lang="el-GR" sz="1200" dirty="0"/>
              <a:t>: </a:t>
            </a:r>
            <a:r>
              <a:rPr lang="el-GR" sz="1200" dirty="0" err="1"/>
              <a:t>ultrasound</a:t>
            </a:r>
            <a:r>
              <a:rPr lang="el-GR" sz="1200" dirty="0"/>
              <a:t> </a:t>
            </a:r>
            <a:r>
              <a:rPr lang="el-GR" sz="1200" dirty="0" err="1"/>
              <a:t>versus</a:t>
            </a:r>
            <a:r>
              <a:rPr lang="el-GR" sz="1200" dirty="0"/>
              <a:t> M</a:t>
            </a:r>
            <a:r>
              <a:rPr lang="en-US" sz="1200" dirty="0"/>
              <a:t>RI, </a:t>
            </a:r>
            <a:r>
              <a:rPr lang="el-GR" sz="1200" dirty="0"/>
              <a:t>AJR </a:t>
            </a:r>
            <a:r>
              <a:rPr lang="el-GR" sz="1200" dirty="0" err="1"/>
              <a:t>Am</a:t>
            </a:r>
            <a:r>
              <a:rPr lang="el-GR" sz="1200" dirty="0"/>
              <a:t> J</a:t>
            </a:r>
            <a:r>
              <a:rPr lang="en-US" sz="1200" dirty="0"/>
              <a:t> </a:t>
            </a:r>
            <a:r>
              <a:rPr lang="el-GR" sz="1200" dirty="0" err="1"/>
              <a:t>Roentgenol</a:t>
            </a:r>
            <a:r>
              <a:rPr lang="el-GR" sz="1200" dirty="0"/>
              <a:t>. 2011 Sep;197(3):541-6. </a:t>
            </a:r>
            <a:r>
              <a:rPr lang="el-GR" sz="1200" dirty="0" err="1"/>
              <a:t>doi</a:t>
            </a:r>
            <a:r>
              <a:rPr lang="el-GR" sz="1200" dirty="0"/>
              <a:t>: 10.2214/AJR.11.6798</a:t>
            </a:r>
            <a:endParaRPr lang="en-US" sz="1200" dirty="0"/>
          </a:p>
          <a:p>
            <a:pPr marL="571500" indent="-571500">
              <a:buFont typeface="Wingdings" pitchFamily="2" charset="2"/>
              <a:buAutoNum type="arabicPeriod"/>
            </a:pPr>
            <a:r>
              <a:rPr lang="el-GR" sz="1200" dirty="0" err="1"/>
              <a:t>Broll</a:t>
            </a:r>
            <a:r>
              <a:rPr lang="el-GR" sz="1200" dirty="0"/>
              <a:t> M, </a:t>
            </a:r>
            <a:r>
              <a:rPr lang="el-GR" sz="1200" dirty="0" err="1"/>
              <a:t>et</a:t>
            </a:r>
            <a:r>
              <a:rPr lang="el-GR" sz="1200" dirty="0"/>
              <a:t> </a:t>
            </a:r>
            <a:r>
              <a:rPr lang="el-GR" sz="1200" dirty="0" err="1"/>
              <a:t>al</a:t>
            </a:r>
            <a:r>
              <a:rPr lang="en-US" sz="1200" dirty="0"/>
              <a:t>, 2012, </a:t>
            </a:r>
            <a:r>
              <a:rPr lang="el-GR" sz="1200" dirty="0" err="1"/>
              <a:t>Sensitivity</a:t>
            </a:r>
            <a:r>
              <a:rPr lang="el-GR" sz="1200" dirty="0"/>
              <a:t> </a:t>
            </a:r>
            <a:r>
              <a:rPr lang="el-GR" sz="1200" dirty="0" err="1"/>
              <a:t>and</a:t>
            </a:r>
            <a:r>
              <a:rPr lang="el-GR" sz="1200" dirty="0"/>
              <a:t> </a:t>
            </a:r>
            <a:r>
              <a:rPr lang="el-GR" sz="1200" dirty="0" err="1"/>
              <a:t>specificity</a:t>
            </a:r>
            <a:r>
              <a:rPr lang="el-GR" sz="1200" dirty="0"/>
              <a:t> </a:t>
            </a:r>
            <a:r>
              <a:rPr lang="el-GR" sz="1200" dirty="0" err="1"/>
              <a:t>of</a:t>
            </a:r>
            <a:r>
              <a:rPr lang="el-GR" sz="1200" dirty="0"/>
              <a:t> </a:t>
            </a:r>
            <a:r>
              <a:rPr lang="el-GR" sz="1200" dirty="0" err="1"/>
              <a:t>ultrasonography</a:t>
            </a:r>
            <a:r>
              <a:rPr lang="el-GR" sz="1200" dirty="0"/>
              <a:t> </a:t>
            </a:r>
            <a:r>
              <a:rPr lang="el-GR" sz="1200" dirty="0" err="1"/>
              <a:t>and</a:t>
            </a:r>
            <a:r>
              <a:rPr lang="el-GR" sz="1200" dirty="0"/>
              <a:t> </a:t>
            </a:r>
            <a:r>
              <a:rPr lang="el-GR" sz="1200" dirty="0" err="1"/>
              <a:t>low</a:t>
            </a:r>
            <a:r>
              <a:rPr lang="el-GR" sz="1200" dirty="0"/>
              <a:t>-</a:t>
            </a:r>
            <a:r>
              <a:rPr lang="el-GR" sz="1200" dirty="0" err="1"/>
              <a:t>field</a:t>
            </a:r>
            <a:r>
              <a:rPr lang="el-GR" sz="1200" dirty="0"/>
              <a:t> </a:t>
            </a:r>
            <a:r>
              <a:rPr lang="el-GR" sz="1200" dirty="0" err="1"/>
              <a:t>magnetic</a:t>
            </a:r>
            <a:r>
              <a:rPr lang="el-GR" sz="1200" dirty="0"/>
              <a:t> </a:t>
            </a:r>
            <a:r>
              <a:rPr lang="el-GR" sz="1200" dirty="0" err="1"/>
              <a:t>resonance</a:t>
            </a:r>
            <a:r>
              <a:rPr lang="el-GR" sz="1200" dirty="0"/>
              <a:t> </a:t>
            </a:r>
            <a:r>
              <a:rPr lang="el-GR" sz="1200" dirty="0" err="1"/>
              <a:t>imaging</a:t>
            </a:r>
            <a:r>
              <a:rPr lang="el-GR" sz="1200" dirty="0"/>
              <a:t> </a:t>
            </a:r>
            <a:r>
              <a:rPr lang="el-GR" sz="1200" dirty="0" err="1"/>
              <a:t>for</a:t>
            </a:r>
            <a:r>
              <a:rPr lang="el-GR" sz="1200" dirty="0"/>
              <a:t> </a:t>
            </a:r>
            <a:r>
              <a:rPr lang="el-GR" sz="1200" dirty="0" err="1"/>
              <a:t>diagnosing</a:t>
            </a:r>
            <a:r>
              <a:rPr lang="el-GR" sz="1200" dirty="0"/>
              <a:t> </a:t>
            </a:r>
            <a:r>
              <a:rPr lang="el-GR" sz="1200" dirty="0" err="1"/>
              <a:t>arthritis</a:t>
            </a:r>
            <a:r>
              <a:rPr lang="en-US" sz="1200" dirty="0"/>
              <a:t>, </a:t>
            </a:r>
            <a:r>
              <a:rPr lang="el-GR" sz="1200" dirty="0" err="1"/>
              <a:t>Clin</a:t>
            </a:r>
            <a:r>
              <a:rPr lang="el-GR" sz="1200" dirty="0"/>
              <a:t> </a:t>
            </a:r>
            <a:r>
              <a:rPr lang="el-GR" sz="1200" dirty="0" err="1"/>
              <a:t>Exp</a:t>
            </a:r>
            <a:r>
              <a:rPr lang="el-GR" sz="1200" dirty="0"/>
              <a:t> </a:t>
            </a:r>
            <a:r>
              <a:rPr lang="el-GR" sz="1200" dirty="0" err="1"/>
              <a:t>Rheumatol</a:t>
            </a:r>
            <a:r>
              <a:rPr lang="el-GR" sz="1200" dirty="0"/>
              <a:t>. 2012 Jul-Aug;30(4):543-7. </a:t>
            </a:r>
            <a:r>
              <a:rPr lang="el-GR" sz="1200" dirty="0" err="1"/>
              <a:t>Epub</a:t>
            </a:r>
            <a:r>
              <a:rPr lang="el-GR" sz="1200" dirty="0"/>
              <a:t> 2012 </a:t>
            </a:r>
            <a:r>
              <a:rPr lang="el-GR" sz="1200" dirty="0" err="1"/>
              <a:t>Aug</a:t>
            </a:r>
            <a:r>
              <a:rPr lang="el-GR" sz="1200" dirty="0"/>
              <a:t> 29.</a:t>
            </a:r>
            <a:endParaRPr lang="en-US" sz="1200" dirty="0"/>
          </a:p>
          <a:p>
            <a:pPr marL="571500" indent="-571500">
              <a:buFont typeface="Wingdings" pitchFamily="2" charset="2"/>
              <a:buAutoNum type="arabicPeriod"/>
            </a:pPr>
            <a:r>
              <a:rPr lang="el-GR" sz="1200" dirty="0" err="1"/>
              <a:t>Ozgul</a:t>
            </a:r>
            <a:r>
              <a:rPr lang="el-GR" sz="1200" dirty="0"/>
              <a:t> A, </a:t>
            </a:r>
            <a:r>
              <a:rPr lang="el-GR" sz="1200" dirty="0" err="1"/>
              <a:t>et</a:t>
            </a:r>
            <a:r>
              <a:rPr lang="el-GR" sz="1200" dirty="0"/>
              <a:t> </a:t>
            </a:r>
            <a:r>
              <a:rPr lang="el-GR" sz="1200" dirty="0" err="1"/>
              <a:t>al</a:t>
            </a:r>
            <a:r>
              <a:rPr lang="en-US" sz="1200" dirty="0"/>
              <a:t>, 2009, </a:t>
            </a:r>
            <a:r>
              <a:rPr lang="el-GR" sz="1200" dirty="0" err="1"/>
              <a:t>The</a:t>
            </a:r>
            <a:r>
              <a:rPr lang="el-GR" sz="1200" dirty="0"/>
              <a:t> </a:t>
            </a:r>
            <a:r>
              <a:rPr lang="el-GR" sz="1200" dirty="0" err="1"/>
              <a:t>comparison</a:t>
            </a:r>
            <a:r>
              <a:rPr lang="el-GR" sz="1200" dirty="0"/>
              <a:t> </a:t>
            </a:r>
            <a:r>
              <a:rPr lang="el-GR" sz="1200" dirty="0" err="1"/>
              <a:t>of</a:t>
            </a:r>
            <a:r>
              <a:rPr lang="el-GR" sz="1200" dirty="0"/>
              <a:t> </a:t>
            </a:r>
            <a:r>
              <a:rPr lang="el-GR" sz="1200" dirty="0" err="1"/>
              <a:t>ultrasonographic</a:t>
            </a:r>
            <a:r>
              <a:rPr lang="el-GR" sz="1200" dirty="0"/>
              <a:t> </a:t>
            </a:r>
            <a:r>
              <a:rPr lang="el-GR" sz="1200" dirty="0" err="1"/>
              <a:t>and</a:t>
            </a:r>
            <a:r>
              <a:rPr lang="el-GR" sz="1200" dirty="0"/>
              <a:t> </a:t>
            </a:r>
            <a:r>
              <a:rPr lang="el-GR" sz="1200" dirty="0" err="1"/>
              <a:t>scintigraphic</a:t>
            </a:r>
            <a:r>
              <a:rPr lang="el-GR" sz="1200" dirty="0"/>
              <a:t> </a:t>
            </a:r>
            <a:r>
              <a:rPr lang="el-GR" sz="1200" dirty="0" err="1"/>
              <a:t>findings</a:t>
            </a:r>
            <a:r>
              <a:rPr lang="el-GR" sz="1200" dirty="0"/>
              <a:t> </a:t>
            </a:r>
            <a:r>
              <a:rPr lang="el-GR" sz="1200" dirty="0" err="1"/>
              <a:t>of</a:t>
            </a:r>
            <a:r>
              <a:rPr lang="el-GR" sz="1200" dirty="0"/>
              <a:t> </a:t>
            </a:r>
            <a:r>
              <a:rPr lang="el-GR" sz="1200" dirty="0" err="1"/>
              <a:t>early</a:t>
            </a:r>
            <a:r>
              <a:rPr lang="el-GR" sz="1200" dirty="0"/>
              <a:t> </a:t>
            </a:r>
            <a:r>
              <a:rPr lang="el-GR" sz="1200" dirty="0" err="1"/>
              <a:t>arthritis</a:t>
            </a:r>
            <a:r>
              <a:rPr lang="el-GR" sz="1200" dirty="0"/>
              <a:t> </a:t>
            </a:r>
            <a:r>
              <a:rPr lang="el-GR" sz="1200" dirty="0" err="1"/>
              <a:t>in</a:t>
            </a:r>
            <a:r>
              <a:rPr lang="el-GR" sz="1200" dirty="0"/>
              <a:t> </a:t>
            </a:r>
            <a:r>
              <a:rPr lang="el-GR" sz="1200" dirty="0" err="1"/>
              <a:t>revealing</a:t>
            </a:r>
            <a:r>
              <a:rPr lang="el-GR" sz="1200" dirty="0"/>
              <a:t> </a:t>
            </a:r>
            <a:r>
              <a:rPr lang="el-GR" sz="1200" dirty="0" err="1"/>
              <a:t>rheumatoid</a:t>
            </a:r>
            <a:r>
              <a:rPr lang="el-GR" sz="1200" dirty="0"/>
              <a:t> </a:t>
            </a:r>
            <a:r>
              <a:rPr lang="el-GR" sz="1200" dirty="0" err="1"/>
              <a:t>arthritis</a:t>
            </a:r>
            <a:r>
              <a:rPr lang="el-GR" sz="1200" dirty="0"/>
              <a:t> </a:t>
            </a:r>
            <a:r>
              <a:rPr lang="el-GR" sz="1200" dirty="0" err="1"/>
              <a:t>according</a:t>
            </a:r>
            <a:r>
              <a:rPr lang="el-GR" sz="1200" dirty="0"/>
              <a:t> </a:t>
            </a:r>
            <a:r>
              <a:rPr lang="el-GR" sz="1200" dirty="0" err="1"/>
              <a:t>to</a:t>
            </a:r>
            <a:r>
              <a:rPr lang="el-GR" sz="1200" dirty="0"/>
              <a:t> </a:t>
            </a:r>
            <a:r>
              <a:rPr lang="el-GR" sz="1200" dirty="0" err="1"/>
              <a:t>criteria</a:t>
            </a:r>
            <a:r>
              <a:rPr lang="el-GR" sz="1200" dirty="0"/>
              <a:t> </a:t>
            </a:r>
            <a:r>
              <a:rPr lang="el-GR" sz="1200" dirty="0" err="1"/>
              <a:t>of</a:t>
            </a:r>
            <a:r>
              <a:rPr lang="el-GR" sz="1200" dirty="0"/>
              <a:t> </a:t>
            </a:r>
            <a:r>
              <a:rPr lang="el-GR" sz="1200" dirty="0" err="1"/>
              <a:t>American</a:t>
            </a:r>
            <a:r>
              <a:rPr lang="el-GR" sz="1200" dirty="0"/>
              <a:t> </a:t>
            </a:r>
            <a:r>
              <a:rPr lang="el-GR" sz="1200" dirty="0" err="1"/>
              <a:t>College</a:t>
            </a:r>
            <a:r>
              <a:rPr lang="el-GR" sz="1200" dirty="0"/>
              <a:t> </a:t>
            </a:r>
            <a:r>
              <a:rPr lang="el-GR" sz="1200" dirty="0" err="1"/>
              <a:t>of</a:t>
            </a:r>
            <a:r>
              <a:rPr lang="el-GR" sz="1200" dirty="0"/>
              <a:t> </a:t>
            </a:r>
            <a:r>
              <a:rPr lang="el-GR" sz="1200" dirty="0" err="1"/>
              <a:t>Rheumatology</a:t>
            </a:r>
            <a:r>
              <a:rPr lang="en-US" sz="1200" dirty="0"/>
              <a:t>, </a:t>
            </a:r>
            <a:r>
              <a:rPr lang="el-GR" sz="1200" dirty="0" err="1"/>
              <a:t>Rheumatol</a:t>
            </a:r>
            <a:r>
              <a:rPr lang="el-GR" sz="1200" dirty="0"/>
              <a:t> </a:t>
            </a:r>
            <a:r>
              <a:rPr lang="el-GR" sz="1200" dirty="0" err="1"/>
              <a:t>Int</a:t>
            </a:r>
            <a:r>
              <a:rPr lang="el-GR" sz="1200" dirty="0"/>
              <a:t>. 2009 May;29(7):765-8. </a:t>
            </a:r>
            <a:r>
              <a:rPr lang="el-GR" sz="1200" dirty="0" err="1"/>
              <a:t>doi</a:t>
            </a:r>
            <a:r>
              <a:rPr lang="el-GR" sz="1200" dirty="0"/>
              <a:t>: 10.1007/s00296-008-0765-7</a:t>
            </a:r>
            <a:endParaRPr lang="en-US" sz="1200" dirty="0"/>
          </a:p>
          <a:p>
            <a:pPr marL="571500" indent="-571500">
              <a:buFont typeface="Wingdings" pitchFamily="2" charset="2"/>
              <a:buAutoNum type="arabicPeriod"/>
            </a:pPr>
            <a:r>
              <a:rPr lang="el-GR" sz="1200" dirty="0" err="1"/>
              <a:t>Salaffi</a:t>
            </a:r>
            <a:r>
              <a:rPr lang="el-GR" sz="1200" dirty="0"/>
              <a:t> F, </a:t>
            </a:r>
            <a:r>
              <a:rPr lang="el-GR" sz="1200" dirty="0" err="1"/>
              <a:t>et</a:t>
            </a:r>
            <a:r>
              <a:rPr lang="el-GR" sz="1200" dirty="0"/>
              <a:t> </a:t>
            </a:r>
            <a:r>
              <a:rPr lang="el-GR" sz="1200" dirty="0" err="1"/>
              <a:t>al</a:t>
            </a:r>
            <a:r>
              <a:rPr lang="en-US" sz="1200" dirty="0"/>
              <a:t>, 2014, </a:t>
            </a:r>
            <a:r>
              <a:rPr lang="el-GR" sz="1200" dirty="0" err="1"/>
              <a:t>Ultrasound</a:t>
            </a:r>
            <a:r>
              <a:rPr lang="el-GR" sz="1200" dirty="0"/>
              <a:t> </a:t>
            </a:r>
            <a:r>
              <a:rPr lang="el-GR" sz="1200" dirty="0" err="1"/>
              <a:t>versus</a:t>
            </a:r>
            <a:r>
              <a:rPr lang="el-GR" sz="1200" dirty="0"/>
              <a:t> </a:t>
            </a:r>
            <a:r>
              <a:rPr lang="el-GR" sz="1200" dirty="0" err="1"/>
              <a:t>conventional</a:t>
            </a:r>
            <a:r>
              <a:rPr lang="el-GR" sz="1200" dirty="0"/>
              <a:t> </a:t>
            </a:r>
            <a:r>
              <a:rPr lang="el-GR" sz="1200" dirty="0" err="1"/>
              <a:t>radiography</a:t>
            </a:r>
            <a:r>
              <a:rPr lang="el-GR" sz="1200" dirty="0"/>
              <a:t> </a:t>
            </a:r>
            <a:r>
              <a:rPr lang="el-GR" sz="1200" dirty="0" err="1"/>
              <a:t>in</a:t>
            </a:r>
            <a:r>
              <a:rPr lang="el-GR" sz="1200" dirty="0"/>
              <a:t> </a:t>
            </a:r>
            <a:r>
              <a:rPr lang="el-GR" sz="1200" dirty="0" err="1"/>
              <a:t>the</a:t>
            </a:r>
            <a:r>
              <a:rPr lang="el-GR" sz="1200" dirty="0"/>
              <a:t> </a:t>
            </a:r>
            <a:r>
              <a:rPr lang="el-GR" sz="1200" dirty="0" err="1"/>
              <a:t>assessment</a:t>
            </a:r>
            <a:r>
              <a:rPr lang="el-GR" sz="1200" dirty="0"/>
              <a:t> </a:t>
            </a:r>
            <a:r>
              <a:rPr lang="el-GR" sz="1200" dirty="0" err="1"/>
              <a:t>of</a:t>
            </a:r>
            <a:r>
              <a:rPr lang="el-GR" sz="1200" dirty="0"/>
              <a:t> </a:t>
            </a:r>
            <a:r>
              <a:rPr lang="el-GR" sz="1200" dirty="0" err="1"/>
              <a:t>bone</a:t>
            </a:r>
            <a:r>
              <a:rPr lang="el-GR" sz="1200" dirty="0"/>
              <a:t> </a:t>
            </a:r>
            <a:r>
              <a:rPr lang="el-GR" sz="1200" dirty="0" err="1"/>
              <a:t>erosions</a:t>
            </a:r>
            <a:r>
              <a:rPr lang="el-GR" sz="1200" dirty="0"/>
              <a:t> </a:t>
            </a:r>
            <a:r>
              <a:rPr lang="el-GR" sz="1200" dirty="0" err="1"/>
              <a:t>in</a:t>
            </a:r>
            <a:r>
              <a:rPr lang="el-GR" sz="1200" dirty="0"/>
              <a:t> </a:t>
            </a:r>
            <a:r>
              <a:rPr lang="el-GR" sz="1200" dirty="0" err="1"/>
              <a:t>rheumatoid</a:t>
            </a:r>
            <a:r>
              <a:rPr lang="el-GR" sz="1200" dirty="0"/>
              <a:t> </a:t>
            </a:r>
            <a:r>
              <a:rPr lang="el-GR" sz="1200" dirty="0" err="1"/>
              <a:t>arthritis</a:t>
            </a:r>
            <a:r>
              <a:rPr lang="en-US" sz="1200" dirty="0"/>
              <a:t>, </a:t>
            </a:r>
            <a:r>
              <a:rPr lang="el-GR" sz="1200" dirty="0" err="1"/>
              <a:t>Clin</a:t>
            </a:r>
            <a:r>
              <a:rPr lang="el-GR" sz="1200" dirty="0"/>
              <a:t> </a:t>
            </a:r>
            <a:r>
              <a:rPr lang="el-GR" sz="1200" dirty="0" err="1"/>
              <a:t>Exp</a:t>
            </a:r>
            <a:r>
              <a:rPr lang="el-GR" sz="1200" dirty="0"/>
              <a:t> </a:t>
            </a:r>
            <a:r>
              <a:rPr lang="el-GR" sz="1200" dirty="0" err="1"/>
              <a:t>Rheumatol</a:t>
            </a:r>
            <a:r>
              <a:rPr lang="el-GR" sz="1200" dirty="0"/>
              <a:t>. 2014 Jan-Feb;32(1 </a:t>
            </a:r>
            <a:r>
              <a:rPr lang="el-GR" sz="1200" dirty="0" err="1"/>
              <a:t>Suppl</a:t>
            </a:r>
            <a:r>
              <a:rPr lang="el-GR" sz="1200" dirty="0"/>
              <a:t> 80):S85-90. </a:t>
            </a:r>
            <a:r>
              <a:rPr lang="el-GR" sz="1200" dirty="0" err="1"/>
              <a:t>Epub</a:t>
            </a:r>
            <a:r>
              <a:rPr lang="el-GR" sz="1200" dirty="0"/>
              <a:t> 2014 </a:t>
            </a:r>
            <a:r>
              <a:rPr lang="el-GR" sz="1200" dirty="0" err="1"/>
              <a:t>Feb</a:t>
            </a:r>
            <a:r>
              <a:rPr lang="el-GR" sz="1200" dirty="0"/>
              <a:t> 17</a:t>
            </a:r>
            <a:endParaRPr lang="en-US" sz="1200" dirty="0"/>
          </a:p>
          <a:p>
            <a:pPr marL="571500" indent="-571500">
              <a:buFont typeface="Wingdings" pitchFamily="2" charset="2"/>
              <a:buAutoNum type="arabicPeriod"/>
            </a:pPr>
            <a:r>
              <a:rPr lang="el-GR" sz="1200" dirty="0"/>
              <a:t>E L. </a:t>
            </a:r>
            <a:r>
              <a:rPr lang="el-GR" sz="1200" dirty="0" err="1"/>
              <a:t>Rowbotham</a:t>
            </a:r>
            <a:r>
              <a:rPr lang="en-US" sz="1200" dirty="0"/>
              <a:t> et al, 2011, Rheumatoid Arthritis ultrasound versus MRI, Focus on Musculoskeletal imaging, </a:t>
            </a:r>
            <a:r>
              <a:rPr lang="el-GR" sz="1200" dirty="0" err="1"/>
              <a:t>Volume</a:t>
            </a:r>
            <a:r>
              <a:rPr lang="el-GR" sz="1200" dirty="0"/>
              <a:t> 197, </a:t>
            </a:r>
            <a:r>
              <a:rPr lang="el-GR" sz="1200" dirty="0" err="1"/>
              <a:t>Number</a:t>
            </a:r>
            <a:r>
              <a:rPr lang="el-GR" sz="1200" dirty="0"/>
              <a:t> 3 </a:t>
            </a:r>
          </a:p>
          <a:p>
            <a:pPr marL="571500" indent="-571500">
              <a:buFont typeface="Wingdings" pitchFamily="2" charset="2"/>
              <a:buAutoNum type="arabicPeriod"/>
            </a:pPr>
            <a:endParaRPr lang="en-US" sz="1200" dirty="0"/>
          </a:p>
          <a:p>
            <a:pPr marL="571500" indent="-571500"/>
            <a:endParaRPr lang="el-GR" sz="12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6672"/>
            <a:ext cx="8229600" cy="6192688"/>
          </a:xfrm>
        </p:spPr>
        <p:txBody>
          <a:bodyPr>
            <a:normAutofit fontScale="92500" lnSpcReduction="10000"/>
          </a:bodyPr>
          <a:lstStyle/>
          <a:p>
            <a:r>
              <a:rPr lang="el-GR" sz="2800" dirty="0" smtClean="0"/>
              <a:t>Ρευματοειδής Αρθρίτιδα Ανάγκη Έγκαιρης διάγνωσης</a:t>
            </a:r>
            <a:endParaRPr lang="en-GB" sz="2800" dirty="0" smtClean="0"/>
          </a:p>
          <a:p>
            <a:endParaRPr lang="el-GR" sz="2800" dirty="0" smtClean="0"/>
          </a:p>
          <a:p>
            <a:r>
              <a:rPr lang="el-GR" sz="2800" dirty="0" smtClean="0">
                <a:solidFill>
                  <a:schemeClr val="bg1">
                    <a:lumMod val="65000"/>
                  </a:schemeClr>
                </a:solidFill>
              </a:rPr>
              <a:t>Χαρακτηριστικά Υπερηχογραφήματος </a:t>
            </a:r>
            <a:r>
              <a:rPr lang="el-GR" sz="2800" dirty="0" err="1" smtClean="0">
                <a:solidFill>
                  <a:schemeClr val="bg1">
                    <a:lumMod val="65000"/>
                  </a:schemeClr>
                </a:solidFill>
              </a:rPr>
              <a:t>Μυοσκελετικού</a:t>
            </a:r>
            <a:endParaRPr lang="en-GB" sz="2800" dirty="0" smtClean="0">
              <a:solidFill>
                <a:schemeClr val="bg1">
                  <a:lumMod val="65000"/>
                </a:schemeClr>
              </a:solidFill>
            </a:endParaRPr>
          </a:p>
          <a:p>
            <a:endParaRPr lang="el-GR" sz="2800" dirty="0" smtClean="0">
              <a:solidFill>
                <a:schemeClr val="bg1">
                  <a:lumMod val="65000"/>
                </a:schemeClr>
              </a:solidFill>
            </a:endParaRPr>
          </a:p>
          <a:p>
            <a:r>
              <a:rPr lang="el-GR" sz="2800" dirty="0" smtClean="0">
                <a:solidFill>
                  <a:schemeClr val="bg1">
                    <a:lumMod val="65000"/>
                  </a:schemeClr>
                </a:solidFill>
              </a:rPr>
              <a:t>Σύγκριση με άλλες απεικονιστικές τεχνικές</a:t>
            </a:r>
            <a:endParaRPr lang="en-GB" sz="2800" dirty="0" smtClean="0">
              <a:solidFill>
                <a:schemeClr val="bg1">
                  <a:lumMod val="65000"/>
                </a:schemeClr>
              </a:solidFill>
            </a:endParaRPr>
          </a:p>
          <a:p>
            <a:endParaRPr lang="el-GR" sz="2800" dirty="0" smtClean="0">
              <a:solidFill>
                <a:schemeClr val="bg1">
                  <a:lumMod val="65000"/>
                </a:schemeClr>
              </a:solidFill>
            </a:endParaRPr>
          </a:p>
          <a:p>
            <a:r>
              <a:rPr lang="el-GR" sz="2800" dirty="0" smtClean="0">
                <a:solidFill>
                  <a:schemeClr val="bg1">
                    <a:lumMod val="65000"/>
                  </a:schemeClr>
                </a:solidFill>
              </a:rPr>
              <a:t>Βιβλιογραφική ανασκόπηση</a:t>
            </a:r>
            <a:endParaRPr lang="en-GB" sz="2800" dirty="0" smtClean="0">
              <a:solidFill>
                <a:schemeClr val="bg1">
                  <a:lumMod val="65000"/>
                </a:schemeClr>
              </a:solidFill>
            </a:endParaRPr>
          </a:p>
          <a:p>
            <a:endParaRPr lang="el-GR" sz="2800" dirty="0" smtClean="0">
              <a:solidFill>
                <a:schemeClr val="bg1">
                  <a:lumMod val="65000"/>
                </a:schemeClr>
              </a:solidFill>
            </a:endParaRPr>
          </a:p>
          <a:p>
            <a:r>
              <a:rPr lang="el-GR" sz="2800" dirty="0" smtClean="0">
                <a:solidFill>
                  <a:schemeClr val="bg1">
                    <a:lumMod val="65000"/>
                  </a:schemeClr>
                </a:solidFill>
              </a:rPr>
              <a:t>Τεχνική</a:t>
            </a:r>
          </a:p>
          <a:p>
            <a:endParaRPr lang="el-GR" sz="2800" dirty="0" smtClean="0">
              <a:solidFill>
                <a:schemeClr val="bg1">
                  <a:lumMod val="65000"/>
                </a:schemeClr>
              </a:solidFill>
            </a:endParaRPr>
          </a:p>
          <a:p>
            <a:r>
              <a:rPr lang="el-GR" sz="2800" dirty="0" smtClean="0">
                <a:solidFill>
                  <a:schemeClr val="bg1">
                    <a:lumMod val="65000"/>
                  </a:schemeClr>
                </a:solidFill>
              </a:rPr>
              <a:t>Έρευνα</a:t>
            </a:r>
          </a:p>
          <a:p>
            <a:endParaRPr lang="el-GR" sz="2800" dirty="0" smtClean="0">
              <a:solidFill>
                <a:schemeClr val="bg1">
                  <a:lumMod val="65000"/>
                </a:schemeClr>
              </a:solidFill>
            </a:endParaRPr>
          </a:p>
          <a:p>
            <a:r>
              <a:rPr lang="el-GR" sz="2800" dirty="0" smtClean="0">
                <a:solidFill>
                  <a:schemeClr val="bg1">
                    <a:lumMod val="65000"/>
                  </a:schemeClr>
                </a:solidFill>
              </a:rPr>
              <a:t>Συμπεράσματα</a:t>
            </a:r>
            <a:endParaRPr lang="en-GB" sz="2800"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Εισαγωγή</a:t>
            </a:r>
            <a:endParaRPr lang="en-GB" dirty="0"/>
          </a:p>
        </p:txBody>
      </p:sp>
      <p:sp>
        <p:nvSpPr>
          <p:cNvPr id="3" name="Content Placeholder 2"/>
          <p:cNvSpPr>
            <a:spLocks noGrp="1"/>
          </p:cNvSpPr>
          <p:nvPr>
            <p:ph idx="1"/>
          </p:nvPr>
        </p:nvSpPr>
        <p:spPr/>
        <p:txBody>
          <a:bodyPr>
            <a:normAutofit/>
          </a:bodyPr>
          <a:lstStyle/>
          <a:p>
            <a:r>
              <a:rPr lang="el-GR" dirty="0" smtClean="0"/>
              <a:t>Ρευματοειδής Αρθρίτιδα: Χρόνια Συστηματική Φλεγμονώδης νόσος</a:t>
            </a:r>
          </a:p>
          <a:p>
            <a:r>
              <a:rPr lang="el-GR" dirty="0" smtClean="0"/>
              <a:t>Ανάπτυξη στις θεραπείες τα τελευταία χρόνια</a:t>
            </a:r>
          </a:p>
          <a:p>
            <a:r>
              <a:rPr lang="el-GR" dirty="0" smtClean="0"/>
              <a:t>Έμφαση στην επιθετική θεραπεία στα αρχικά στάδια – Θεραπεία στο Στόχο</a:t>
            </a:r>
          </a:p>
          <a:p>
            <a:r>
              <a:rPr lang="el-GR" dirty="0" smtClean="0"/>
              <a:t>Το παράθυρο της ευκαιρίας – Έγκαιρη θεραπεία καλύτερο αποτέλεσμα</a:t>
            </a:r>
          </a:p>
          <a:p>
            <a:endParaRPr lang="el-GR" dirty="0" smtClean="0"/>
          </a:p>
          <a:p>
            <a:endParaRPr lang="el-GR" dirty="0" smtClean="0"/>
          </a:p>
          <a:p>
            <a:endParaRPr lang="en-GB"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r>
              <a:rPr lang="el-GR" dirty="0" smtClean="0"/>
              <a:t>Παράθυρο ευκαιρίας</a:t>
            </a:r>
            <a:endParaRPr lang="en-GB" dirty="0"/>
          </a:p>
        </p:txBody>
      </p:sp>
      <p:pic>
        <p:nvPicPr>
          <p:cNvPr id="2050" name="Picture 2" descr="C:\Users\grigo\Desktop\us cyprus crete\illusions\woo.jpg"/>
          <p:cNvPicPr>
            <a:picLocks noChangeAspect="1" noChangeArrowheads="1"/>
          </p:cNvPicPr>
          <p:nvPr/>
        </p:nvPicPr>
        <p:blipFill>
          <a:blip r:embed="rId2" cstate="print"/>
          <a:srcRect/>
          <a:stretch>
            <a:fillRect/>
          </a:stretch>
        </p:blipFill>
        <p:spPr bwMode="auto">
          <a:xfrm>
            <a:off x="143000" y="620688"/>
            <a:ext cx="9001000" cy="5544616"/>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‘Treat to target’</a:t>
            </a:r>
            <a:endParaRPr lang="en-GB" dirty="0"/>
          </a:p>
        </p:txBody>
      </p:sp>
      <p:pic>
        <p:nvPicPr>
          <p:cNvPr id="1026" name="Picture 2" descr="C:\Users\grigo\Desktop\us cyprus crete\illusions\Treat-to-Target-Therapy-RA-722x406.jpg"/>
          <p:cNvPicPr>
            <a:picLocks noGrp="1" noChangeAspect="1" noChangeArrowheads="1"/>
          </p:cNvPicPr>
          <p:nvPr>
            <p:ph idx="1"/>
          </p:nvPr>
        </p:nvPicPr>
        <p:blipFill>
          <a:blip r:embed="rId2" cstate="print"/>
          <a:stretch>
            <a:fillRect/>
          </a:stretch>
        </p:blipFill>
        <p:spPr bwMode="auto">
          <a:xfrm>
            <a:off x="1604962" y="2196306"/>
            <a:ext cx="5934075" cy="333375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pPr>
              <a:buNone/>
            </a:pPr>
            <a:endParaRPr lang="en-GB" dirty="0"/>
          </a:p>
        </p:txBody>
      </p:sp>
      <p:pic>
        <p:nvPicPr>
          <p:cNvPr id="3075" name="Picture 3" descr="C:\Users\grigo\Desktop\us cyprus crete\illusions\slide_20.jpg"/>
          <p:cNvPicPr>
            <a:picLocks noChangeAspect="1" noChangeArrowheads="1"/>
          </p:cNvPicPr>
          <p:nvPr/>
        </p:nvPicPr>
        <p:blipFill>
          <a:blip r:embed="rId2" cstate="print"/>
          <a:srcRect/>
          <a:stretch>
            <a:fillRect/>
          </a:stretch>
        </p:blipFill>
        <p:spPr bwMode="auto">
          <a:xfrm>
            <a:off x="323528" y="188640"/>
            <a:ext cx="8496944" cy="6264696"/>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1248</TotalTime>
  <Words>2278</Words>
  <Application>Microsoft Office PowerPoint</Application>
  <PresentationFormat>On-screen Show (4:3)</PresentationFormat>
  <Paragraphs>412</Paragraphs>
  <Slides>49</Slides>
  <Notes>1</Notes>
  <HiddenSlides>0</HiddenSlides>
  <MMClips>1</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49</vt:i4>
      </vt:variant>
    </vt:vector>
  </HeadingPairs>
  <TitlesOfParts>
    <vt:vector size="53" baseType="lpstr">
      <vt:lpstr>Office Theme</vt:lpstr>
      <vt:lpstr>Microsoft Office Excel 97-2003 Worksheet</vt:lpstr>
      <vt:lpstr>Acrobat Document</vt:lpstr>
      <vt:lpstr>Chart</vt:lpstr>
      <vt:lpstr>Η χρήση του υπερηχογραφήματος στην έγκαιρη διάγνωση της Ρευματοειδούς Αρθρίτιδας</vt:lpstr>
      <vt:lpstr>Slide 2</vt:lpstr>
      <vt:lpstr>Slide 3</vt:lpstr>
      <vt:lpstr>Θέματα</vt:lpstr>
      <vt:lpstr>Slide 5</vt:lpstr>
      <vt:lpstr>Εισαγωγή</vt:lpstr>
      <vt:lpstr>Slide 7</vt:lpstr>
      <vt:lpstr>‘Treat to target’</vt:lpstr>
      <vt:lpstr>Slide 9</vt:lpstr>
      <vt:lpstr>EULAR/ACR 2010 criteria</vt:lpstr>
      <vt:lpstr>Slide 11</vt:lpstr>
      <vt:lpstr>Slide 12</vt:lpstr>
      <vt:lpstr>Υπερηχογράφημα</vt:lpstr>
      <vt:lpstr>Υγρό</vt:lpstr>
      <vt:lpstr>Οστικές Διαβρώσεις</vt:lpstr>
      <vt:lpstr>Grey scale us</vt:lpstr>
      <vt:lpstr>Slide 17</vt:lpstr>
      <vt:lpstr>3η και 4η MΚΦ άρθρωση </vt:lpstr>
      <vt:lpstr>Υμενίτιδα καρπού</vt:lpstr>
      <vt:lpstr>Doppler us</vt:lpstr>
      <vt:lpstr>ΜΚΦΑ σε ΡΑ</vt:lpstr>
      <vt:lpstr>1η MΤΦΑ</vt:lpstr>
      <vt:lpstr>Slide 23</vt:lpstr>
      <vt:lpstr>Slide 24</vt:lpstr>
      <vt:lpstr>Σύγχρονες Πρόοδοι</vt:lpstr>
      <vt:lpstr>Slide 26</vt:lpstr>
      <vt:lpstr>Slide 27</vt:lpstr>
      <vt:lpstr>Ακτινογραφίες</vt:lpstr>
      <vt:lpstr>Μαγνητική Τομογραφία</vt:lpstr>
      <vt:lpstr>Mαγνητική Τομογραφία (2)</vt:lpstr>
      <vt:lpstr>Σπινθηρογράφημα Οστών</vt:lpstr>
      <vt:lpstr>Αξονική Τομογραφία</vt:lpstr>
      <vt:lpstr>Slide 33</vt:lpstr>
      <vt:lpstr>Slide 34</vt:lpstr>
      <vt:lpstr>Slide 35</vt:lpstr>
      <vt:lpstr>Slide 36</vt:lpstr>
      <vt:lpstr>Slide 37</vt:lpstr>
      <vt:lpstr>Τεχνική</vt:lpstr>
      <vt:lpstr>Tips – 1: Πίεση στον ηχοβολέα</vt:lpstr>
      <vt:lpstr>Tips - 2: Πού βρίσκω οστικές διαβρώσεις</vt:lpstr>
      <vt:lpstr>Ευρήματα σε υγιείς</vt:lpstr>
      <vt:lpstr> Βαθμολόγηση φλεγμονής/αγγείωσης υμένα</vt:lpstr>
      <vt:lpstr>Slide 43</vt:lpstr>
      <vt:lpstr>Rheumatologists and Musculoskeletal Ultrasound: Discrepancy Between Attitudes, Desire and Reality in Routine Practice in South East England Antigoni Grigoriou, Patrick Kiley St George’s University Hospitals NHS Foundation Trust, London, UK</vt:lpstr>
      <vt:lpstr>Slide 45</vt:lpstr>
      <vt:lpstr>Συμπεράσματα</vt:lpstr>
      <vt:lpstr>Συμπεράσματα</vt:lpstr>
      <vt:lpstr>Συμπεράσματα</vt:lpstr>
      <vt:lpstr>References</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Η χρήση του υπερηχογραφήματος στην έγκαιρη διάγνωση της Ρευματοειδούς Αρθρίτιδας</dc:title>
  <dc:creator>Antigoni Grigoriou</dc:creator>
  <cp:lastModifiedBy>Antigoni Grigoriou</cp:lastModifiedBy>
  <cp:revision>115</cp:revision>
  <dcterms:created xsi:type="dcterms:W3CDTF">2016-10-01T20:10:37Z</dcterms:created>
  <dcterms:modified xsi:type="dcterms:W3CDTF">2016-10-28T19:55:22Z</dcterms:modified>
</cp:coreProperties>
</file>