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  <p:sldId id="273" r:id="rId11"/>
    <p:sldId id="263" r:id="rId12"/>
    <p:sldId id="268" r:id="rId13"/>
    <p:sldId id="264" r:id="rId14"/>
    <p:sldId id="266" r:id="rId15"/>
    <p:sldId id="265" r:id="rId16"/>
    <p:sldId id="269" r:id="rId17"/>
    <p:sldId id="270" r:id="rId18"/>
    <p:sldId id="271" r:id="rId19"/>
    <p:sldId id="272" r:id="rId20"/>
    <p:sldId id="276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0FA5454-F843-44ED-B524-18FF92CA9CA8}" type="datetimeFigureOut">
              <a:rPr lang="el-GR" smtClean="0"/>
              <a:pPr/>
              <a:t>27/10/2016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97522B-1362-46BB-9363-4466581B57D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Nedi Zannettou hadjichristofi</a:t>
            </a:r>
          </a:p>
          <a:p>
            <a:r>
              <a:rPr lang="en-US" dirty="0" smtClean="0"/>
              <a:t>Physician rheumatologist</a:t>
            </a:r>
          </a:p>
          <a:p>
            <a:r>
              <a:rPr lang="en-US" dirty="0" smtClean="0"/>
              <a:t>Apollonio private hospital</a:t>
            </a:r>
          </a:p>
          <a:p>
            <a:r>
              <a:rPr lang="en-US" dirty="0" smtClean="0"/>
              <a:t>28.10.2016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creto-kypriako, Iraklion, Crete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case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Coronal  </a:t>
            </a:r>
            <a:r>
              <a:rPr lang="en-US" dirty="0" smtClean="0"/>
              <a:t>T1 Gd001</a:t>
            </a:r>
            <a:endParaRPr lang="el-GR" dirty="0"/>
          </a:p>
        </p:txBody>
      </p:sp>
      <p:pic>
        <p:nvPicPr>
          <p:cNvPr id="1026" name="Picture 2" descr="E:\Nedi\coronal  T1 Gd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428860" y="1643050"/>
            <a:ext cx="4594856" cy="45948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286644" y="2071678"/>
            <a:ext cx="1500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Cavernous Sinus</a:t>
            </a:r>
          </a:p>
          <a:p>
            <a:r>
              <a:rPr lang="en-US" dirty="0" smtClean="0"/>
              <a:t>Enhanced </a:t>
            </a:r>
            <a:r>
              <a:rPr lang="en-US" dirty="0" smtClean="0"/>
              <a:t>C</a:t>
            </a:r>
            <a:r>
              <a:rPr lang="en-US" dirty="0" smtClean="0"/>
              <a:t>arotid Artery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Investigations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FBC, ESR, CRP, TSH,T4, LFT’s, Urea, Electrolytes, Creatinine and urine microscopy were normal</a:t>
            </a:r>
          </a:p>
          <a:p>
            <a:endParaRPr lang="en-US" dirty="0" smtClean="0"/>
          </a:p>
          <a:p>
            <a:r>
              <a:rPr lang="en-US" dirty="0" smtClean="0"/>
              <a:t>CSF</a:t>
            </a:r>
          </a:p>
          <a:p>
            <a:endParaRPr lang="en-US" dirty="0" smtClean="0"/>
          </a:p>
          <a:p>
            <a:r>
              <a:rPr lang="en-US" dirty="0" smtClean="0"/>
              <a:t>ANA, RF- negative</a:t>
            </a:r>
          </a:p>
          <a:p>
            <a:endParaRPr lang="en-US" dirty="0" smtClean="0"/>
          </a:p>
          <a:p>
            <a:r>
              <a:rPr lang="en-US" dirty="0" smtClean="0"/>
              <a:t>ANCA: PR3- normal x3</a:t>
            </a:r>
          </a:p>
          <a:p>
            <a:pPr>
              <a:buNone/>
            </a:pPr>
            <a:r>
              <a:rPr lang="en-US" dirty="0" smtClean="0"/>
              <a:t>                 MPO&gt;100 IU/ml; 70.8 IU/ml; &gt; 30 IU/ml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CSF, CXR, ENT-dry mucosa, no lesions found</a:t>
            </a:r>
          </a:p>
          <a:p>
            <a:pPr>
              <a:buNone/>
            </a:pPr>
            <a:r>
              <a:rPr lang="en-US" dirty="0" smtClean="0"/>
              <a:t>            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4100" y="0"/>
            <a:ext cx="4483100" cy="660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Dolosa- Hunt Syndrome (1954)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Rare 1:1.000.000 per year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Painful ophthalmoplegia due to idiopathic,</a:t>
            </a:r>
          </a:p>
          <a:p>
            <a:pPr>
              <a:buNone/>
            </a:pPr>
            <a:r>
              <a:rPr lang="en-US" dirty="0" smtClean="0"/>
              <a:t> granulomatous inflammation of the cavernous sinus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Episodic orbital pain associated with paralysis of one or more of the III, IV, VI cranial nerves, resolves spontaneously, tends to relapse and remit, excellent response to cortisone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Wegener’s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‘Non severe’ ANCA associated vasculitis?</a:t>
            </a:r>
          </a:p>
          <a:p>
            <a:endParaRPr lang="en-US" dirty="0" smtClean="0"/>
          </a:p>
          <a:p>
            <a:r>
              <a:rPr lang="en-US" dirty="0" smtClean="0"/>
              <a:t>Limited form of Wegener’s?</a:t>
            </a:r>
          </a:p>
          <a:p>
            <a:endParaRPr lang="en-US" dirty="0" smtClean="0"/>
          </a:p>
          <a:p>
            <a:r>
              <a:rPr lang="en-US" dirty="0" smtClean="0"/>
              <a:t>Association of two autoimmune conditions?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Glaucoma </a:t>
            </a:r>
            <a:r>
              <a:rPr lang="en-US" dirty="0" smtClean="0"/>
              <a:t>and </a:t>
            </a:r>
            <a:r>
              <a:rPr lang="en-US" dirty="0" smtClean="0"/>
              <a:t>steroids - </a:t>
            </a:r>
            <a:r>
              <a:rPr lang="en-US" dirty="0" smtClean="0"/>
              <a:t>patient </a:t>
            </a:r>
            <a:r>
              <a:rPr lang="en-US" u="sng" dirty="0" smtClean="0"/>
              <a:t>very</a:t>
            </a:r>
            <a:r>
              <a:rPr lang="en-US" dirty="0" smtClean="0"/>
              <a:t> reluctant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Cytotoxics</a:t>
            </a:r>
            <a:r>
              <a:rPr lang="en-US" dirty="0" smtClean="0"/>
              <a:t> - </a:t>
            </a:r>
            <a:r>
              <a:rPr lang="en-US" dirty="0" smtClean="0"/>
              <a:t>benign course of disease last 14 </a:t>
            </a:r>
            <a:r>
              <a:rPr lang="en-US" dirty="0" smtClean="0"/>
              <a:t>years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M</a:t>
            </a:r>
            <a:r>
              <a:rPr lang="en-US" dirty="0" err="1" smtClean="0"/>
              <a:t>ethotrexate</a:t>
            </a:r>
            <a:r>
              <a:rPr lang="en-US" dirty="0" smtClean="0"/>
              <a:t> </a:t>
            </a:r>
            <a:r>
              <a:rPr lang="en-US" dirty="0" smtClean="0"/>
              <a:t>&amp; low dose cortisone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 </a:t>
            </a:r>
            <a:r>
              <a:rPr lang="en-US" dirty="0" smtClean="0"/>
              <a:t>up – repeat MRI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Case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46 year old male</a:t>
            </a:r>
          </a:p>
          <a:p>
            <a:r>
              <a:rPr lang="en-US" dirty="0" smtClean="0"/>
              <a:t>Diagnosed with Behcets in 2009. Symptoms since 2006</a:t>
            </a:r>
          </a:p>
          <a:p>
            <a:r>
              <a:rPr lang="en-US" dirty="0" smtClean="0"/>
              <a:t>Recurrent painful mouth ulcers</a:t>
            </a:r>
          </a:p>
          <a:p>
            <a:r>
              <a:rPr lang="en-US" dirty="0" smtClean="0"/>
              <a:t>No genital ulcers</a:t>
            </a:r>
          </a:p>
          <a:p>
            <a:r>
              <a:rPr lang="en-US" dirty="0" smtClean="0"/>
              <a:t>Arthritis- ankles</a:t>
            </a:r>
          </a:p>
          <a:p>
            <a:r>
              <a:rPr lang="en-US" dirty="0" err="1" smtClean="0"/>
              <a:t>Acneiform</a:t>
            </a:r>
            <a:r>
              <a:rPr lang="en-US" dirty="0" smtClean="0"/>
              <a:t> rash: </a:t>
            </a:r>
            <a:r>
              <a:rPr lang="en-US" dirty="0" err="1" smtClean="0"/>
              <a:t>Papulo</a:t>
            </a:r>
            <a:r>
              <a:rPr lang="en-US" dirty="0" smtClean="0"/>
              <a:t>-vesicular, </a:t>
            </a:r>
            <a:r>
              <a:rPr lang="en-US" dirty="0" err="1" smtClean="0"/>
              <a:t>pustular</a:t>
            </a:r>
            <a:r>
              <a:rPr lang="en-US" dirty="0" smtClean="0"/>
              <a:t> eruptions</a:t>
            </a:r>
          </a:p>
          <a:p>
            <a:r>
              <a:rPr lang="en-US" dirty="0" smtClean="0"/>
              <a:t>HLA B51 positive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Renal Impairment with </a:t>
            </a:r>
            <a:r>
              <a:rPr lang="en-US" dirty="0" err="1" smtClean="0"/>
              <a:t>proteinuria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episode of superficial thrombosis in the leg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Recurrent episodes of epidydymitis following physical exercise and sexual activity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Diagnosed with bilateral </a:t>
            </a:r>
            <a:r>
              <a:rPr lang="en-US" dirty="0" err="1" smtClean="0"/>
              <a:t>varicocele</a:t>
            </a:r>
            <a:r>
              <a:rPr lang="en-US" dirty="0" smtClean="0"/>
              <a:t> right more than left, causing epididymitis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Excellent response to steroids</a:t>
            </a:r>
          </a:p>
          <a:p>
            <a:endParaRPr lang="en-US" dirty="0" smtClean="0"/>
          </a:p>
          <a:p>
            <a:r>
              <a:rPr lang="en-US" dirty="0" smtClean="0"/>
              <a:t>Responding well to </a:t>
            </a:r>
            <a:r>
              <a:rPr lang="en-US" dirty="0" err="1" smtClean="0"/>
              <a:t>Azathioprine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Should he be operated for his </a:t>
            </a:r>
            <a:r>
              <a:rPr lang="en-US" dirty="0" err="1" smtClean="0"/>
              <a:t>varicocele</a:t>
            </a:r>
            <a:r>
              <a:rPr lang="en-US" dirty="0" smtClean="0"/>
              <a:t>?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33 year old male, accountant </a:t>
            </a:r>
          </a:p>
          <a:p>
            <a:endParaRPr lang="en-US" dirty="0" smtClean="0"/>
          </a:p>
          <a:p>
            <a:r>
              <a:rPr lang="en-US" dirty="0" smtClean="0"/>
              <a:t>Divorced with one child age 9</a:t>
            </a:r>
          </a:p>
          <a:p>
            <a:endParaRPr lang="en-US" dirty="0" smtClean="0"/>
          </a:p>
          <a:p>
            <a:r>
              <a:rPr lang="en-US" dirty="0" smtClean="0"/>
              <a:t>Presented to a neurologist with double vision.</a:t>
            </a:r>
          </a:p>
          <a:p>
            <a:pPr>
              <a:buNone/>
            </a:pPr>
            <a:r>
              <a:rPr lang="en-US" dirty="0" smtClean="0"/>
              <a:t>    Diagnosed as Myasthenia Gravis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Symptoms resolved with Mestinon and cortisone</a:t>
            </a:r>
          </a:p>
          <a:p>
            <a:endParaRPr lang="en-US" dirty="0" smtClean="0"/>
          </a:p>
          <a:p>
            <a:r>
              <a:rPr lang="en-US" dirty="0" smtClean="0"/>
              <a:t>Screening for myasthenia was negative at the time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Asymptomatic for 5 years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Relapse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Treated again as myasthenia and symptoms resolved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Glaucoma</a:t>
            </a:r>
          </a:p>
          <a:p>
            <a:endParaRPr lang="en-US" dirty="0" smtClean="0"/>
          </a:p>
          <a:p>
            <a:r>
              <a:rPr lang="en-US" dirty="0" smtClean="0"/>
              <a:t>Family history of severe glaucoma</a:t>
            </a:r>
          </a:p>
          <a:p>
            <a:endParaRPr lang="en-US" dirty="0" smtClean="0"/>
          </a:p>
          <a:p>
            <a:r>
              <a:rPr lang="en-US" dirty="0" smtClean="0"/>
              <a:t>Treated with </a:t>
            </a:r>
            <a:r>
              <a:rPr lang="en-US" dirty="0" smtClean="0"/>
              <a:t>eye </a:t>
            </a:r>
            <a:r>
              <a:rPr lang="en-US" dirty="0" smtClean="0"/>
              <a:t>drops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Pressure from 30, stabilized to 16 –on chronic Rx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episode of ‘stuck’ eye on the right</a:t>
            </a:r>
          </a:p>
          <a:p>
            <a:endParaRPr lang="en-US" dirty="0" smtClean="0"/>
          </a:p>
          <a:p>
            <a:r>
              <a:rPr lang="en-US" dirty="0" smtClean="0"/>
              <a:t>Painful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MRI, CSF, full work up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Referred for rheumatology evaluation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2016 1</a:t>
            </a:r>
            <a:r>
              <a:rPr lang="en-US" baseline="30000" dirty="0" smtClean="0"/>
              <a:t>st</a:t>
            </a:r>
            <a:r>
              <a:rPr lang="en-US" dirty="0" smtClean="0"/>
              <a:t> visit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47 years old</a:t>
            </a:r>
          </a:p>
          <a:p>
            <a:endParaRPr lang="en-US" dirty="0" smtClean="0"/>
          </a:p>
          <a:p>
            <a:r>
              <a:rPr lang="en-US" dirty="0" smtClean="0"/>
              <a:t>Painful eye movements</a:t>
            </a:r>
          </a:p>
          <a:p>
            <a:endParaRPr lang="en-US" dirty="0" smtClean="0"/>
          </a:p>
          <a:p>
            <a:r>
              <a:rPr lang="en-US" dirty="0" smtClean="0"/>
              <a:t>Right eye was ‘catching’ and movement was painful</a:t>
            </a:r>
          </a:p>
          <a:p>
            <a:endParaRPr lang="en-US" dirty="0" smtClean="0"/>
          </a:p>
          <a:p>
            <a:r>
              <a:rPr lang="en-US" dirty="0" smtClean="0"/>
              <a:t>Severe headache, one week duration, fronto-temporal, and retro-orbital, worse on the right</a:t>
            </a:r>
          </a:p>
          <a:p>
            <a:endParaRPr lang="en-US" dirty="0" smtClean="0"/>
          </a:p>
          <a:p>
            <a:r>
              <a:rPr lang="en-US" dirty="0" smtClean="0"/>
              <a:t>Bloody nasal secretions for 3 years</a:t>
            </a:r>
          </a:p>
          <a:p>
            <a:endParaRPr lang="en-US" dirty="0" smtClean="0"/>
          </a:p>
          <a:p>
            <a:r>
              <a:rPr lang="en-US" dirty="0" smtClean="0"/>
              <a:t>No constitutional symptoms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2002: </a:t>
            </a:r>
          </a:p>
          <a:p>
            <a:r>
              <a:rPr lang="en-US" dirty="0" smtClean="0"/>
              <a:t>MRI Brain-normal. Discrete mucosal thickening of the right </a:t>
            </a:r>
            <a:r>
              <a:rPr lang="en-US" dirty="0" smtClean="0"/>
              <a:t>maxillary sinus.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2016:</a:t>
            </a:r>
          </a:p>
          <a:p>
            <a:r>
              <a:rPr lang="en-US" dirty="0" smtClean="0"/>
              <a:t>MRI brain, MRI orbits, MR Angiography of intracerebral vessels: enhancement of the right paracavernous area, most probably inflammatory.</a:t>
            </a:r>
          </a:p>
          <a:p>
            <a:pPr>
              <a:buNone/>
            </a:pPr>
            <a:r>
              <a:rPr lang="en-US" dirty="0" smtClean="0"/>
              <a:t>   Excess CSF spaces of the optic nerve </a:t>
            </a:r>
            <a:r>
              <a:rPr lang="en-US" dirty="0" smtClean="0"/>
              <a:t>sheaths.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elios\Desktop\axial large l  T1 Gd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71612"/>
            <a:ext cx="4857784" cy="4857784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Axial </a:t>
            </a:r>
            <a:r>
              <a:rPr lang="fr-FR" dirty="0" smtClean="0"/>
              <a:t>large l  T1 Gd001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7215206" y="242886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T1 axial fat suppression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telios\Desktop\axial T1 Gd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714488"/>
            <a:ext cx="4357718" cy="4357718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Axial </a:t>
            </a:r>
            <a:r>
              <a:rPr lang="en-US" dirty="0" smtClean="0"/>
              <a:t>T1 Gd001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858016" y="2071678"/>
            <a:ext cx="1928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Thickening of the Dura</a:t>
            </a:r>
          </a:p>
          <a:p>
            <a:endParaRPr lang="en-US" dirty="0" smtClean="0"/>
          </a:p>
          <a:p>
            <a:r>
              <a:rPr lang="en-US" dirty="0" smtClean="0"/>
              <a:t>Enhancement of the right </a:t>
            </a:r>
            <a:r>
              <a:rPr lang="en-US" dirty="0" smtClean="0"/>
              <a:t>p</a:t>
            </a:r>
            <a:r>
              <a:rPr lang="en-US" dirty="0" smtClean="0"/>
              <a:t>aracavernous region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504</TotalTime>
  <Words>489</Words>
  <Application>Microsoft Office PowerPoint</Application>
  <PresentationFormat>On-screen Show (4:3)</PresentationFormat>
  <Paragraphs>132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1st case</vt:lpstr>
      <vt:lpstr>2002</vt:lpstr>
      <vt:lpstr>2007</vt:lpstr>
      <vt:lpstr>2014</vt:lpstr>
      <vt:lpstr>May 2016</vt:lpstr>
      <vt:lpstr>June 2016 1st visit</vt:lpstr>
      <vt:lpstr>MRI</vt:lpstr>
      <vt:lpstr>Axial large l  T1 Gd001</vt:lpstr>
      <vt:lpstr>Axial T1 Gd001</vt:lpstr>
      <vt:lpstr>Coronal  T1 Gd001</vt:lpstr>
      <vt:lpstr> Investigations</vt:lpstr>
      <vt:lpstr>Slide 12</vt:lpstr>
      <vt:lpstr>Dolosa- Hunt Syndrome (1954)</vt:lpstr>
      <vt:lpstr>  Wegener’s</vt:lpstr>
      <vt:lpstr>Treatment</vt:lpstr>
      <vt:lpstr>2nd Case</vt:lpstr>
      <vt:lpstr>Slide 17</vt:lpstr>
      <vt:lpstr>Problem</vt:lpstr>
      <vt:lpstr>Slide 19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case</dc:title>
  <dc:creator>Stelios</dc:creator>
  <cp:lastModifiedBy>Stelios</cp:lastModifiedBy>
  <cp:revision>67</cp:revision>
  <dcterms:created xsi:type="dcterms:W3CDTF">2016-10-22T14:14:49Z</dcterms:created>
  <dcterms:modified xsi:type="dcterms:W3CDTF">2016-10-27T14:42:59Z</dcterms:modified>
</cp:coreProperties>
</file>