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57" r:id="rId4"/>
    <p:sldId id="306" r:id="rId5"/>
    <p:sldId id="305" r:id="rId6"/>
    <p:sldId id="258" r:id="rId7"/>
    <p:sldId id="301" r:id="rId8"/>
    <p:sldId id="264" r:id="rId9"/>
    <p:sldId id="267" r:id="rId10"/>
    <p:sldId id="263" r:id="rId11"/>
    <p:sldId id="265" r:id="rId12"/>
    <p:sldId id="308" r:id="rId13"/>
    <p:sldId id="307" r:id="rId14"/>
    <p:sldId id="259" r:id="rId15"/>
    <p:sldId id="266" r:id="rId16"/>
    <p:sldId id="268" r:id="rId17"/>
    <p:sldId id="291" r:id="rId18"/>
    <p:sldId id="269" r:id="rId19"/>
    <p:sldId id="270" r:id="rId20"/>
    <p:sldId id="271" r:id="rId21"/>
    <p:sldId id="272" r:id="rId22"/>
    <p:sldId id="302" r:id="rId23"/>
    <p:sldId id="303" r:id="rId24"/>
    <p:sldId id="304" r:id="rId25"/>
    <p:sldId id="292" r:id="rId26"/>
    <p:sldId id="277" r:id="rId27"/>
    <p:sldId id="297" r:id="rId28"/>
    <p:sldId id="278" r:id="rId29"/>
    <p:sldId id="279" r:id="rId30"/>
    <p:sldId id="282" r:id="rId31"/>
    <p:sldId id="283" r:id="rId32"/>
    <p:sldId id="284" r:id="rId33"/>
    <p:sldId id="299" r:id="rId34"/>
    <p:sldId id="296"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06A"/>
    <a:srgbClr val="008D8A"/>
    <a:srgbClr val="00FFFF"/>
    <a:srgbClr val="5F29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1021" autoAdjust="0"/>
  </p:normalViewPr>
  <p:slideViewPr>
    <p:cSldViewPr>
      <p:cViewPr>
        <p:scale>
          <a:sx n="69" d="100"/>
          <a:sy n="69" d="100"/>
        </p:scale>
        <p:origin x="-136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02679-2C8F-4E52-AAF3-204DBA311557}" type="datetimeFigureOut">
              <a:rPr lang="el-GR" smtClean="0"/>
              <a:pPr/>
              <a:t>6/10/2017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D522C-F494-435F-85A2-2D9A3E6659A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Σκοπός</a:t>
            </a:r>
            <a:r>
              <a:rPr lang="el-GR" baseline="0" dirty="0" smtClean="0"/>
              <a:t> της ομιλίας αυτής θα είναι να συνδέσει την φυσική με την επίκτητη ανοσία μέσω των </a:t>
            </a:r>
            <a:r>
              <a:rPr lang="el-GR" baseline="0" dirty="0" err="1" smtClean="0"/>
              <a:t>δενδριτικών</a:t>
            </a:r>
            <a:r>
              <a:rPr lang="el-GR" baseline="0" dirty="0" smtClean="0"/>
              <a:t> κυττάρων. Η φυσική ανοσία περιγράφηκε πρώτη φορά από τον </a:t>
            </a:r>
            <a:r>
              <a:rPr lang="el-GR" baseline="0" dirty="0" err="1" smtClean="0"/>
              <a:t>μετσνιτοφ</a:t>
            </a:r>
            <a:r>
              <a:rPr lang="el-GR" baseline="0" dirty="0" smtClean="0"/>
              <a:t> το 1908. Είναι η πρώτη γραμμή άμυνας του οργανισμού μας καθώς παρέχει άμεση απόκριση στα παθογόνα, αναγνώριση αρχέγονων μικροβιακών </a:t>
            </a:r>
            <a:r>
              <a:rPr lang="el-GR" baseline="0" dirty="0" err="1" smtClean="0"/>
              <a:t>προιόντων</a:t>
            </a:r>
            <a:r>
              <a:rPr lang="el-GR" baseline="0" dirty="0" smtClean="0"/>
              <a:t> και το σημαντικό είναι ότι δεν είναι </a:t>
            </a:r>
            <a:r>
              <a:rPr lang="el-GR" baseline="0" dirty="0" err="1" smtClean="0"/>
              <a:t>αντιγονο</a:t>
            </a:r>
            <a:r>
              <a:rPr lang="el-GR" baseline="0" dirty="0" smtClean="0"/>
              <a:t>-ειδική.</a:t>
            </a:r>
          </a:p>
          <a:p>
            <a:r>
              <a:rPr lang="el-GR" baseline="0" dirty="0" smtClean="0"/>
              <a:t>Η ολοκληρωμένη ανοσολογική απόκριση παρέχεται μετέπειτα από την επίκτητη ανοσία η οποία ανακαλύφθηκε από τον </a:t>
            </a:r>
            <a:r>
              <a:rPr lang="el-GR" baseline="0" dirty="0" err="1" smtClean="0"/>
              <a:t>ελριχ</a:t>
            </a:r>
            <a:r>
              <a:rPr lang="el-GR" baseline="0" dirty="0" smtClean="0"/>
              <a:t> πριν από έναν αιώνα. Παράγει ειδικά αντισώματα, έχει την δυνατότητα απόκρισης σε πολλαπλά αντιγόνα και περιλαμβάνει την ενεργοποίηση Τ- και Β- κυττάρων.</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21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24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Μπορούμε</a:t>
            </a:r>
            <a:r>
              <a:rPr lang="el-GR" baseline="0" dirty="0" smtClean="0"/>
              <a:t> εδώ να επέμβουμε θεραπευτικά</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28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Ύπνωση ανοσοποιητικού </a:t>
            </a:r>
            <a:r>
              <a:rPr lang="el-GR" dirty="0" err="1" smtClean="0"/>
              <a:t>συσήματος</a:t>
            </a:r>
            <a:r>
              <a:rPr lang="el-GR" dirty="0" smtClean="0"/>
              <a:t> επιθυμητή επαγωγή </a:t>
            </a:r>
            <a:r>
              <a:rPr lang="el-GR" dirty="0" err="1" smtClean="0"/>
              <a:t>ανοσο</a:t>
            </a:r>
            <a:r>
              <a:rPr lang="el-GR" dirty="0" smtClean="0"/>
              <a:t> </a:t>
            </a:r>
            <a:r>
              <a:rPr lang="el-GR" dirty="0" err="1" smtClean="0"/>
              <a:t>απόκκρισης</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30</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Υπερβολική</a:t>
            </a:r>
            <a:r>
              <a:rPr lang="el-GR" baseline="0" dirty="0" smtClean="0"/>
              <a:t> ενεργοποίηση ανοσοποιητικού έναντι </a:t>
            </a:r>
            <a:r>
              <a:rPr lang="el-GR" baseline="0" dirty="0" err="1" smtClean="0"/>
              <a:t>ευατου</a:t>
            </a:r>
            <a:r>
              <a:rPr lang="el-GR" baseline="0" dirty="0" smtClean="0"/>
              <a:t> </a:t>
            </a:r>
            <a:r>
              <a:rPr lang="el-GR" baseline="0" dirty="0" err="1" smtClean="0"/>
              <a:t>επιθυμητη</a:t>
            </a:r>
            <a:r>
              <a:rPr lang="el-GR" baseline="0" dirty="0" smtClean="0"/>
              <a:t> καταστολή</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31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Για</a:t>
            </a:r>
            <a:r>
              <a:rPr lang="el-GR" baseline="0" dirty="0" smtClean="0"/>
              <a:t> να δράσουν τα Τ βοηθητικά κύτταρα ώστε να βοηθήσουν τα Β κύτταρα να παράγουν αντισώματα και να βοηθήσουν στην καταπολέμηση των ιών και άλλων παθογόνων, χρειάζονται και αυτά μια σημαντική βοήθεια προκειμένου να ενεργοποιηθούν. Την βοήθεια αυτή την παρέχουν τα </a:t>
            </a:r>
            <a:r>
              <a:rPr lang="el-GR" baseline="0" dirty="0" err="1" smtClean="0"/>
              <a:t>αντιγονοπαρουσιαστικά</a:t>
            </a:r>
            <a:r>
              <a:rPr lang="el-GR" baseline="0" dirty="0" smtClean="0"/>
              <a:t> κύτταρα.</a:t>
            </a:r>
          </a:p>
          <a:p>
            <a:r>
              <a:rPr lang="el-GR" baseline="0" dirty="0" smtClean="0"/>
              <a:t>Για να γίνει ένα Τ κύτταρο δραστικό , δεν αρκεί μόνο η παρουσίαση του αντιγόνου μέσω του υποδοχέα των Τ κυττάρων, για να διαφοροποιηθεί το Τ κύτταρο απαιτούνται και δύο ακόμα σήματα τα οποία προέρχονται και αυτά από το </a:t>
            </a:r>
            <a:r>
              <a:rPr lang="el-GR" baseline="0" dirty="0" err="1" smtClean="0"/>
              <a:t>αντιγονοπαρουσιαστικό</a:t>
            </a:r>
            <a:r>
              <a:rPr lang="el-GR" baseline="0" dirty="0" smtClean="0"/>
              <a:t> κύτταρο.</a:t>
            </a:r>
          </a:p>
          <a:p>
            <a:r>
              <a:rPr lang="el-GR" baseline="0" dirty="0" smtClean="0"/>
              <a:t>Επομένως το 1</a:t>
            </a:r>
            <a:r>
              <a:rPr lang="el-GR" baseline="30000" dirty="0" smtClean="0"/>
              <a:t>ο</a:t>
            </a:r>
            <a:r>
              <a:rPr lang="el-GR" baseline="0" dirty="0" smtClean="0"/>
              <a:t> σήμα είναι η παρουσίαση του πεπτιδίου μέσω των μορίων μείζονος </a:t>
            </a:r>
            <a:r>
              <a:rPr lang="el-GR" baseline="0" dirty="0" err="1" smtClean="0"/>
              <a:t>ιστοσυμβατότητας</a:t>
            </a:r>
            <a:r>
              <a:rPr lang="el-GR" baseline="0" dirty="0" smtClean="0"/>
              <a:t> (</a:t>
            </a:r>
            <a:r>
              <a:rPr lang="en-US" baseline="0" dirty="0" smtClean="0"/>
              <a:t>MHCII</a:t>
            </a:r>
            <a:r>
              <a:rPr lang="el-GR" baseline="0" dirty="0" smtClean="0"/>
              <a:t>) τάξης ΙΙ στον υποδοχέα του Τ κυττάρου. Τα Τ κύτταρα δεν μπορούν να αναγνωρίσουν αντιγόνο αν αυτό δεν τους παρουσιαστεί μέσω μορίων </a:t>
            </a:r>
            <a:r>
              <a:rPr lang="en-US" baseline="0" dirty="0" smtClean="0"/>
              <a:t>MHC.</a:t>
            </a:r>
          </a:p>
          <a:p>
            <a:r>
              <a:rPr lang="en-US" baseline="0" dirty="0" smtClean="0"/>
              <a:t>To </a:t>
            </a:r>
            <a:r>
              <a:rPr lang="el-GR" baseline="0" dirty="0" smtClean="0"/>
              <a:t>δεύτερο σήμα έρχεται από μόρια </a:t>
            </a:r>
            <a:r>
              <a:rPr lang="el-GR" baseline="0" dirty="0" err="1" smtClean="0"/>
              <a:t>συνδιεγερτικά</a:t>
            </a:r>
            <a:r>
              <a:rPr lang="el-GR" baseline="0" dirty="0" smtClean="0"/>
              <a:t> τα οποία βρίσκονται στην επιφάνεια των </a:t>
            </a:r>
            <a:r>
              <a:rPr lang="el-GR" baseline="0" dirty="0" err="1" smtClean="0"/>
              <a:t>αντιγονοπαρουσιαστικών</a:t>
            </a:r>
            <a:r>
              <a:rPr lang="el-GR" baseline="0" dirty="0" smtClean="0"/>
              <a:t> και ενώνονται με αντίστοιχους </a:t>
            </a:r>
            <a:r>
              <a:rPr lang="el-GR" baseline="0" dirty="0" err="1" smtClean="0"/>
              <a:t>συνδέτες</a:t>
            </a:r>
            <a:r>
              <a:rPr lang="el-GR" baseline="0" dirty="0" smtClean="0"/>
              <a:t> στην επιφάνεια των Τ κυττάρων.</a:t>
            </a:r>
          </a:p>
          <a:p>
            <a:r>
              <a:rPr lang="el-GR" baseline="0" dirty="0" smtClean="0"/>
              <a:t>Το τρίτο σήμα που είναι καθοριστικό για ως προς ποιον τύπο Τ κυττάρων θα διαφοροποιηθούν είναι οι </a:t>
            </a:r>
            <a:r>
              <a:rPr lang="el-GR" baseline="0" dirty="0" err="1" smtClean="0"/>
              <a:t>κυτταροκίνες</a:t>
            </a:r>
            <a:r>
              <a:rPr lang="el-GR" baseline="0" dirty="0" smtClean="0"/>
              <a:t>.</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Πως όμως το αντιγόνο προσλαμβάνεται</a:t>
            </a:r>
            <a:r>
              <a:rPr lang="el-GR" baseline="0" dirty="0" smtClean="0"/>
              <a:t> και παρουσιάζεται στην επιφάνεια του ΜΗΨ στα κύτταρα? </a:t>
            </a:r>
            <a:r>
              <a:rPr lang="el-GR" dirty="0" smtClean="0"/>
              <a:t>Υπάρχουν 2 διαφορετικοί</a:t>
            </a:r>
            <a:r>
              <a:rPr lang="el-GR" baseline="0" dirty="0" smtClean="0"/>
              <a:t> τύποι αντιγόνων αυτά που προέρχονται από το εξωτερικό περιβάλλον των κυττάρων και αυτά που προέρχονται από το εσωτερικό του</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Ποιοι</a:t>
            </a:r>
            <a:r>
              <a:rPr lang="el-GR" baseline="0" dirty="0" smtClean="0"/>
              <a:t> τύποι κυττάρων είναι ικανοί να παρουσιάζουν αντιγόνο στα Τ κύτταρα?</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13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l-GR" dirty="0" smtClean="0"/>
              <a:t>Είναι</a:t>
            </a:r>
            <a:r>
              <a:rPr lang="el-GR" baseline="0" dirty="0" smtClean="0"/>
              <a:t> οι πιο επαγγελματίες από όλους τους επαγγελματίες. </a:t>
            </a:r>
            <a:r>
              <a:rPr lang="el-GR" baseline="0" dirty="0" err="1" smtClean="0"/>
              <a:t>Γιατι</a:t>
            </a:r>
            <a:r>
              <a:rPr lang="el-GR" baseline="0" dirty="0" smtClean="0"/>
              <a:t>? </a:t>
            </a:r>
            <a:r>
              <a:rPr lang="el-GR" baseline="0" dirty="0" err="1" smtClean="0"/>
              <a:t>Καταρχην</a:t>
            </a:r>
            <a:r>
              <a:rPr lang="el-GR" baseline="0" dirty="0" smtClean="0"/>
              <a:t> είναι τα πιο αποτελεσματικά </a:t>
            </a:r>
            <a:r>
              <a:rPr lang="el-GR" baseline="0" dirty="0" err="1" smtClean="0"/>
              <a:t>αντιγονοπαρουσιαστικά</a:t>
            </a:r>
            <a:r>
              <a:rPr lang="el-GR" baseline="0" dirty="0" smtClean="0"/>
              <a:t> καθώς μπορούν να προσλάβουν απεριόριστα διαφορετικά αντιγόνα και να τα μετατρέψουν σε πεπτίδια προκειμένου να </a:t>
            </a:r>
            <a:r>
              <a:rPr lang="el-GR" baseline="0" dirty="0" err="1" smtClean="0"/>
              <a:t>ενεργοποίήσουν</a:t>
            </a:r>
            <a:r>
              <a:rPr lang="el-GR" baseline="0" dirty="0" smtClean="0"/>
              <a:t> την απόκριση των Τ κυττάρων.</a:t>
            </a:r>
          </a:p>
          <a:p>
            <a:r>
              <a:rPr lang="el-GR" baseline="0" dirty="0" smtClean="0"/>
              <a:t>Έχουν την μοναδική ικανότητα να προσλάβουν αντιγόνο από οποιοδήποτε σημείο του σώματος αυτό </a:t>
            </a:r>
            <a:r>
              <a:rPr lang="el-GR" baseline="0" dirty="0" err="1" smtClean="0"/>
              <a:t>μπεί</a:t>
            </a:r>
            <a:r>
              <a:rPr lang="el-GR" baseline="0" dirty="0" smtClean="0"/>
              <a:t> (είτε είναι το δέρμα, οι πνεύμονες, τα έντερα) και να το μεταφέρουν στους λεμφαδένες όπου βρίσκονται τα περισσότερα Τ και Β κύτταρα για να το παρουσιάσουν. </a:t>
            </a:r>
          </a:p>
          <a:p>
            <a:r>
              <a:rPr lang="el-GR" baseline="0" dirty="0" smtClean="0"/>
              <a:t>Ίσως όμως το πιο σημαντικό είναι ότι τα </a:t>
            </a:r>
            <a:r>
              <a:rPr lang="el-GR" baseline="0" dirty="0" err="1" smtClean="0"/>
              <a:t>δενδριτικά</a:t>
            </a:r>
            <a:r>
              <a:rPr lang="el-GR" baseline="0" dirty="0" smtClean="0"/>
              <a:t> κύτταρα είναι τα μόνα </a:t>
            </a:r>
            <a:r>
              <a:rPr lang="el-GR" baseline="0" dirty="0" err="1" smtClean="0"/>
              <a:t>αντιγονοπαρουσιαστικα</a:t>
            </a:r>
            <a:r>
              <a:rPr lang="el-GR" baseline="0" dirty="0" smtClean="0"/>
              <a:t> που μπορούν να αρχίσουν την </a:t>
            </a:r>
            <a:r>
              <a:rPr lang="el-GR" baseline="0" dirty="0" err="1" smtClean="0"/>
              <a:t>αντιγονοειδική</a:t>
            </a:r>
            <a:r>
              <a:rPr lang="el-GR" baseline="0" dirty="0" smtClean="0"/>
              <a:t> Τ </a:t>
            </a:r>
            <a:r>
              <a:rPr lang="el-GR" baseline="0" dirty="0" err="1" smtClean="0"/>
              <a:t>απόκκριση</a:t>
            </a:r>
            <a:r>
              <a:rPr lang="el-GR" baseline="0" dirty="0" smtClean="0"/>
              <a:t> γιατί παρουσιάζουν επαρκώς το αντιγόνο και ταυτόχρονα προκαλούν την επιθυμητή </a:t>
            </a:r>
            <a:r>
              <a:rPr lang="el-GR" baseline="0" dirty="0" err="1" smtClean="0"/>
              <a:t>συνδιέγερση</a:t>
            </a:r>
            <a:r>
              <a:rPr lang="el-GR" baseline="0" dirty="0" smtClean="0"/>
              <a:t> των Τ κυττάρων. Πριν ο οργανισμός απαντήσει για πρώτη φορά σε έναν ιό, μπορεί να έχεις κύτταρα που να </a:t>
            </a:r>
            <a:r>
              <a:rPr lang="el-GR" baseline="0" dirty="0" err="1" smtClean="0"/>
              <a:t>ανγνωρίζουν</a:t>
            </a:r>
            <a:r>
              <a:rPr lang="el-GR" baseline="0" dirty="0" smtClean="0"/>
              <a:t> τον ιό αλλά </a:t>
            </a:r>
            <a:r>
              <a:rPr lang="el-GR" baseline="0" dirty="0" err="1" smtClean="0"/>
              <a:t>σχωρίς</a:t>
            </a:r>
            <a:r>
              <a:rPr lang="el-GR" baseline="0" dirty="0" smtClean="0"/>
              <a:t> τα </a:t>
            </a:r>
            <a:r>
              <a:rPr lang="el-GR" baseline="0" dirty="0" err="1" smtClean="0"/>
              <a:t>δενδριτικά</a:t>
            </a:r>
            <a:r>
              <a:rPr lang="el-GR" baseline="0" dirty="0" smtClean="0"/>
              <a:t> τα Τ κύτταρα δεν μπορούν να </a:t>
            </a:r>
            <a:r>
              <a:rPr lang="el-GR" baseline="0" dirty="0" err="1" smtClean="0"/>
              <a:t>αποκκριθούν</a:t>
            </a:r>
            <a:r>
              <a:rPr lang="el-GR" baseline="0" dirty="0" smtClean="0"/>
              <a:t> και να τον εξουδετερώσουν, παραμένουν μη ενεργοποιημένα και δεν ξέρουν τι να κάνουν, επειδή τα </a:t>
            </a:r>
            <a:r>
              <a:rPr lang="el-GR" baseline="0" dirty="0" err="1" smtClean="0"/>
              <a:t>δενδριτικά</a:t>
            </a:r>
            <a:r>
              <a:rPr lang="el-GR" baseline="0" dirty="0" smtClean="0"/>
              <a:t> δεν έχουν παρουσιάσει το αντιγόνο. Το πόσο σημαντικά είναι τα </a:t>
            </a:r>
            <a:r>
              <a:rPr lang="el-GR" baseline="0" dirty="0" err="1" smtClean="0"/>
              <a:t>δενδριτικά</a:t>
            </a:r>
            <a:r>
              <a:rPr lang="el-GR" baseline="0" dirty="0" smtClean="0"/>
              <a:t> αποδεικνύεται και με το ότι αν κανείς τα απαλείψει με τη χρήση </a:t>
            </a:r>
            <a:r>
              <a:rPr lang="el-GR" baseline="0" dirty="0" err="1" smtClean="0"/>
              <a:t>διαγονιδιακών</a:t>
            </a:r>
            <a:r>
              <a:rPr lang="el-GR" baseline="0" dirty="0" smtClean="0"/>
              <a:t> ποντικών τα Τ κύτταρα δεν μπορούν πλέον να παράγουν καμία </a:t>
            </a:r>
            <a:r>
              <a:rPr lang="el-GR" baseline="0" dirty="0" err="1" smtClean="0"/>
              <a:t>αντιγονοειδική</a:t>
            </a:r>
            <a:r>
              <a:rPr lang="el-GR" baseline="0" dirty="0" smtClean="0"/>
              <a:t> </a:t>
            </a:r>
            <a:r>
              <a:rPr lang="el-GR" baseline="0" dirty="0" err="1" smtClean="0"/>
              <a:t>απόκκριση</a:t>
            </a:r>
            <a:r>
              <a:rPr lang="el-GR" baseline="0" dirty="0" smtClean="0"/>
              <a:t>. </a:t>
            </a:r>
          </a:p>
          <a:p>
            <a:r>
              <a:rPr lang="el-GR" baseline="0" dirty="0" smtClean="0"/>
              <a:t>Η άλλη όψη του νομίσματος είναι η </a:t>
            </a:r>
            <a:r>
              <a:rPr lang="el-GR" baseline="0" dirty="0" err="1" smtClean="0"/>
              <a:t>ανοσοανοχή</a:t>
            </a:r>
            <a:r>
              <a:rPr lang="el-GR" baseline="0" dirty="0" smtClean="0"/>
              <a:t> και αυτό γιατί το ανοσοποιητικό μας σύστημα πρέπει να είναι ικανό να αμύνεται σε οποιοδήποτε παθογόνο εισβάλει στον οργανισμό μας, έχοντας όμως την ικανότητα να μην αντιδρά στα αντιγόνα που προέρχονται από τον ίδιο του τον εαυτό. Άρα θα πρέπει να διατηρεί μια ευαίσθητη ισορροπία και θα μιλήσουμε περισσότερο για αυτό προς το τέλος της διάλεξης.</a:t>
            </a:r>
          </a:p>
          <a:p>
            <a:r>
              <a:rPr lang="el-GR" baseline="0" dirty="0" smtClean="0"/>
              <a:t>Τέλος έχουν στην επιφάνεια τους </a:t>
            </a:r>
            <a:r>
              <a:rPr lang="el-GR" baseline="0" dirty="0" err="1" smtClean="0"/>
              <a:t>ολους</a:t>
            </a:r>
            <a:r>
              <a:rPr lang="el-GR" baseline="0" dirty="0" smtClean="0"/>
              <a:t> τους κατάλληλους υποδοχείς για την </a:t>
            </a:r>
            <a:r>
              <a:rPr lang="el-GR" baseline="0" dirty="0" err="1" smtClean="0"/>
              <a:t>ενεργοποιησή</a:t>
            </a:r>
            <a:r>
              <a:rPr lang="el-GR" baseline="0" dirty="0" smtClean="0"/>
              <a:t> τους  από </a:t>
            </a:r>
            <a:r>
              <a:rPr lang="el-GR" baseline="0" dirty="0" err="1" smtClean="0"/>
              <a:t>μικροβιακους</a:t>
            </a:r>
            <a:r>
              <a:rPr lang="el-GR" baseline="0" dirty="0" smtClean="0"/>
              <a:t> οργανισμούς, όπως και τα </a:t>
            </a:r>
            <a:r>
              <a:rPr lang="el-GR" baseline="0" dirty="0" err="1" smtClean="0"/>
              <a:t>μακροφάγα</a:t>
            </a:r>
            <a:r>
              <a:rPr lang="el-GR" baseline="0" dirty="0" smtClean="0"/>
              <a:t>, αλλά αντί να παράγουν τοξικά μόρια όπως τα </a:t>
            </a:r>
            <a:r>
              <a:rPr lang="el-GR" baseline="0" dirty="0" err="1" smtClean="0"/>
              <a:t>μακροφάγα</a:t>
            </a:r>
            <a:r>
              <a:rPr lang="el-GR" baseline="0" dirty="0" smtClean="0"/>
              <a:t>, προσλαμβάνουν τα σήματα και τα μεταφράζουν στην γλώσσα των πεπτιδίων προκειμένου να γίνει το σήμα </a:t>
            </a:r>
            <a:r>
              <a:rPr lang="el-GR" baseline="0" dirty="0" err="1" smtClean="0"/>
              <a:t>καταννοητό</a:t>
            </a:r>
            <a:r>
              <a:rPr lang="el-GR" baseline="0" dirty="0" smtClean="0"/>
              <a:t> από τα Τ κύτταρα….</a:t>
            </a:r>
          </a:p>
        </p:txBody>
      </p:sp>
      <p:sp>
        <p:nvSpPr>
          <p:cNvPr id="4" name="Slide Number Placeholder 3"/>
          <p:cNvSpPr>
            <a:spLocks noGrp="1"/>
          </p:cNvSpPr>
          <p:nvPr>
            <p:ph type="sldNum" sz="quarter" idx="10"/>
          </p:nvPr>
        </p:nvSpPr>
        <p:spPr/>
        <p:txBody>
          <a:bodyPr/>
          <a:lstStyle/>
          <a:p>
            <a:fld id="{450D522C-F494-435F-85A2-2D9A3E6659AF}" type="slidenum">
              <a:rPr lang="el-GR" smtClean="0"/>
              <a:pPr/>
              <a:t>14</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Άρα βλέπουμε πόσο σημαντικά κύτταρα είναι και ότι είναι ο κρίκος που ενώνει την φυσική με την επίκτητη ανοσία. Προσλαμβάνει σήματα από την φυσική ανοσία και τα μετατρέπει σε γλώσσα κατανοητή από την επίκτητη ανοσία.</a:t>
            </a:r>
            <a:endParaRPr lang="el-GR" dirty="0" smtClean="0"/>
          </a:p>
          <a:p>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15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3F22A-E03B-4383-8C9B-70DFABCC6014}" type="slidenum">
              <a:rPr lang="en-US"/>
              <a:pPr/>
              <a:t>16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l-GR" dirty="0" smtClean="0"/>
              <a:t>Τ</a:t>
            </a:r>
            <a:r>
              <a:rPr lang="el-GR" baseline="0" dirty="0" smtClean="0"/>
              <a:t>α </a:t>
            </a:r>
            <a:r>
              <a:rPr lang="el-GR" baseline="0" dirty="0" err="1" smtClean="0"/>
              <a:t>δενδριτικά</a:t>
            </a:r>
            <a:r>
              <a:rPr lang="el-GR" baseline="0" dirty="0" smtClean="0"/>
              <a:t> κύτταρα παράγονται και διαφοροποιούνται στον μυελό των οστών. Από εκεί μεταναστεύουν στους διάφορους ιστούς. Υπάρχουν πολλοί τύποι </a:t>
            </a:r>
            <a:r>
              <a:rPr lang="el-GR" baseline="0" dirty="0" err="1" smtClean="0"/>
              <a:t>δενδριτικών</a:t>
            </a:r>
            <a:r>
              <a:rPr lang="el-GR" baseline="0" dirty="0" smtClean="0"/>
              <a:t> κυττάρων με πολλές διαφορετικές δράσεις και η </a:t>
            </a:r>
            <a:r>
              <a:rPr lang="el-GR" baseline="0" dirty="0" err="1" smtClean="0"/>
              <a:t>κατηγοριοποιησή</a:t>
            </a:r>
            <a:r>
              <a:rPr lang="el-GR" baseline="0" dirty="0" smtClean="0"/>
              <a:t> τους βασίζεται στις δραστικές τους ικανότητες και στην τοποθεσία τους. </a:t>
            </a:r>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Τα </a:t>
            </a:r>
            <a:r>
              <a:rPr lang="el-GR" dirty="0" err="1" smtClean="0"/>
              <a:t>δενδριτικά</a:t>
            </a:r>
            <a:r>
              <a:rPr lang="el-GR" dirty="0" smtClean="0"/>
              <a:t> κύτταρα περιπολούν</a:t>
            </a:r>
            <a:r>
              <a:rPr lang="el-GR" baseline="0" dirty="0" smtClean="0"/>
              <a:t> τους διάφορους ιστούς κινούμενα συνεχώς και μεταναστεύοντας σε αυτούς από το αίμα</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17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Κατά την ενεργοποίηση τους</a:t>
            </a:r>
            <a:r>
              <a:rPr lang="el-GR" baseline="0" dirty="0" smtClean="0"/>
              <a:t> από παθογόνα αλλάζουν εντελώς μορφολογία, απλώνουν πολλαπλούς </a:t>
            </a:r>
            <a:r>
              <a:rPr lang="el-GR" baseline="0" dirty="0" err="1" smtClean="0"/>
              <a:t>δενδρίτες</a:t>
            </a:r>
            <a:r>
              <a:rPr lang="el-GR" baseline="0" dirty="0" smtClean="0"/>
              <a:t> από όπου και παίρνουν το </a:t>
            </a:r>
            <a:r>
              <a:rPr lang="el-GR" baseline="0" dirty="0" err="1" smtClean="0"/>
              <a:t>ονομά</a:t>
            </a:r>
            <a:r>
              <a:rPr lang="el-GR" baseline="0" dirty="0" smtClean="0"/>
              <a:t> τους και εκφράζουν πολλά μόρια </a:t>
            </a:r>
            <a:r>
              <a:rPr lang="en-US" baseline="0" dirty="0" smtClean="0"/>
              <a:t>MHC</a:t>
            </a:r>
            <a:r>
              <a:rPr lang="el-GR" baseline="0" dirty="0" smtClean="0"/>
              <a:t>ΙΙ στην επιφάνεια τους και επάγουν την έκφραση πολλών άλλων μορίων στην </a:t>
            </a:r>
            <a:r>
              <a:rPr lang="el-GR" baseline="0" dirty="0" err="1" smtClean="0"/>
              <a:t>επιφανειά</a:t>
            </a:r>
            <a:r>
              <a:rPr lang="el-GR" baseline="0" dirty="0" smtClean="0"/>
              <a:t> τους όπως είναι τα </a:t>
            </a:r>
            <a:r>
              <a:rPr lang="el-GR" baseline="0" dirty="0" err="1" smtClean="0"/>
              <a:t>συνδιεγερτικά</a:t>
            </a:r>
            <a:r>
              <a:rPr lang="el-GR" baseline="0" dirty="0" smtClean="0"/>
              <a:t> μόρια όπως το</a:t>
            </a:r>
            <a:r>
              <a:rPr lang="en-US" baseline="0" dirty="0" smtClean="0"/>
              <a:t> CD80, CD86</a:t>
            </a:r>
            <a:r>
              <a:rPr lang="el-GR" baseline="0" dirty="0" smtClean="0"/>
              <a:t>. Όλη αυτή η ενεργοποίηση οφείλεται στους υποδοχείς επιφανείας </a:t>
            </a:r>
            <a:r>
              <a:rPr lang="en-US" baseline="0" dirty="0" smtClean="0"/>
              <a:t>Toll like receptors </a:t>
            </a:r>
            <a:r>
              <a:rPr lang="el-GR" baseline="0" dirty="0" smtClean="0"/>
              <a:t>που αναγνωρίζουν σήματα κινδύνου από παθογόνα και δίνουν σήμα ενεργοποίησης στα </a:t>
            </a:r>
            <a:r>
              <a:rPr lang="el-GR" baseline="0" dirty="0" err="1" smtClean="0"/>
              <a:t>δενδριτικά</a:t>
            </a:r>
            <a:r>
              <a:rPr lang="el-GR" baseline="0" dirty="0" smtClean="0"/>
              <a:t> κύτταρα. Αν λείπουν αυτοί οι υποδοχείς της φυσικής ανοσίας δεν θα μπορούσαν να ενεργοποιηθούν τα </a:t>
            </a:r>
            <a:r>
              <a:rPr lang="el-GR" baseline="0" dirty="0" err="1" smtClean="0"/>
              <a:t>δενδριτικά</a:t>
            </a:r>
            <a:r>
              <a:rPr lang="el-GR" baseline="0" dirty="0" smtClean="0"/>
              <a:t> και να επάγουν </a:t>
            </a:r>
            <a:r>
              <a:rPr lang="el-GR" baseline="0" dirty="0" err="1" smtClean="0"/>
              <a:t>ανοσοαπάντηση</a:t>
            </a:r>
            <a:r>
              <a:rPr lang="el-GR" baseline="0" dirty="0" smtClean="0"/>
              <a:t> των Τ κυττάρων.</a:t>
            </a:r>
            <a:endParaRPr lang="el-GR" dirty="0"/>
          </a:p>
        </p:txBody>
      </p:sp>
      <p:sp>
        <p:nvSpPr>
          <p:cNvPr id="4" name="Slide Number Placeholder 3"/>
          <p:cNvSpPr>
            <a:spLocks noGrp="1"/>
          </p:cNvSpPr>
          <p:nvPr>
            <p:ph type="sldNum" sz="quarter" idx="10"/>
          </p:nvPr>
        </p:nvSpPr>
        <p:spPr/>
        <p:txBody>
          <a:bodyPr/>
          <a:lstStyle/>
          <a:p>
            <a:fld id="{450D522C-F494-435F-85A2-2D9A3E6659AF}"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331C10C-BB72-455D-B2CB-1152563EB3FB}" type="datetimeFigureOut">
              <a:rPr lang="el-GR" smtClean="0"/>
              <a:pPr/>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331C10C-BB72-455D-B2CB-1152563EB3FB}" type="datetimeFigureOut">
              <a:rPr lang="el-GR" smtClean="0"/>
              <a:pPr/>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331C10C-BB72-455D-B2CB-1152563EB3FB}" type="datetimeFigureOut">
              <a:rPr lang="el-GR" smtClean="0"/>
              <a:pPr/>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4C53B8-AB7B-4878-88A3-4831CFA8DED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331C10C-BB72-455D-B2CB-1152563EB3FB}" type="datetimeFigureOut">
              <a:rPr lang="el-GR" smtClean="0"/>
              <a:pPr/>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16/01/1439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1C10C-BB72-455D-B2CB-1152563EB3FB}" type="datetimeFigureOut">
              <a:rPr lang="el-GR" smtClean="0"/>
              <a:pPr/>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331C10C-BB72-455D-B2CB-1152563EB3FB}" type="datetimeFigureOut">
              <a:rPr lang="el-GR" smtClean="0"/>
              <a:pPr/>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331C10C-BB72-455D-B2CB-1152563EB3FB}" type="datetimeFigureOut">
              <a:rPr lang="el-GR" smtClean="0"/>
              <a:pPr/>
              <a:t>6/10/2017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331C10C-BB72-455D-B2CB-1152563EB3FB}" type="datetimeFigureOut">
              <a:rPr lang="el-GR" smtClean="0"/>
              <a:pPr/>
              <a:t>6/10/2017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1C10C-BB72-455D-B2CB-1152563EB3FB}" type="datetimeFigureOut">
              <a:rPr lang="el-GR" smtClean="0"/>
              <a:pPr/>
              <a:t>6/10/2017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1C10C-BB72-455D-B2CB-1152563EB3FB}" type="datetimeFigureOut">
              <a:rPr lang="el-GR" smtClean="0"/>
              <a:pPr/>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1C10C-BB72-455D-B2CB-1152563EB3FB}" type="datetimeFigureOut">
              <a:rPr lang="el-GR" smtClean="0"/>
              <a:pPr/>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CF0750-901F-49EC-BB1F-39FCB380936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C10C-BB72-455D-B2CB-1152563EB3FB}" type="datetimeFigureOut">
              <a:rPr lang="el-GR" smtClean="0"/>
              <a:pPr/>
              <a:t>6/10/2017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F0750-901F-49EC-BB1F-39FCB38093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B8ABB09-4A1D-463E-8065-109CC2B7EFAA}" type="datetimeFigureOut">
              <a:rPr lang="ar-SA" smtClean="0">
                <a:solidFill>
                  <a:prstClr val="black">
                    <a:tint val="75000"/>
                  </a:prstClr>
                </a:solidFill>
              </a:rPr>
              <a:pPr rtl="1"/>
              <a:t>16/01/1439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0B34F065-1154-456A-91E3-76DE8E75E17B}" type="slidenum">
              <a:rPr lang="ar-SA" smtClean="0">
                <a:solidFill>
                  <a:prstClr val="black">
                    <a:tint val="75000"/>
                  </a:prstClr>
                </a:solidFill>
              </a:rPr>
              <a:pPr rtl="1"/>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Themis\Desktop\lectures DCs antigen presentation\20151119005040.jpg"/>
          <p:cNvPicPr>
            <a:picLocks noChangeAspect="1" noChangeArrowheads="1"/>
          </p:cNvPicPr>
          <p:nvPr/>
        </p:nvPicPr>
        <p:blipFill>
          <a:blip r:embed="rId2" cstate="print"/>
          <a:srcRect/>
          <a:stretch>
            <a:fillRect/>
          </a:stretch>
        </p:blipFill>
        <p:spPr bwMode="auto">
          <a:xfrm>
            <a:off x="661852" y="1052737"/>
            <a:ext cx="7680852" cy="4320480"/>
          </a:xfrm>
          <a:prstGeom prst="rect">
            <a:avLst/>
          </a:prstGeom>
          <a:noFill/>
        </p:spPr>
      </p:pic>
      <p:sp>
        <p:nvSpPr>
          <p:cNvPr id="8" name="TextBox 7"/>
          <p:cNvSpPr txBox="1"/>
          <p:nvPr/>
        </p:nvSpPr>
        <p:spPr>
          <a:xfrm>
            <a:off x="323528" y="260648"/>
            <a:ext cx="8424936" cy="523220"/>
          </a:xfrm>
          <a:prstGeom prst="rect">
            <a:avLst/>
          </a:prstGeom>
          <a:noFill/>
        </p:spPr>
        <p:txBody>
          <a:bodyPr wrap="square" rtlCol="0">
            <a:spAutoFit/>
          </a:bodyPr>
          <a:lstStyle/>
          <a:p>
            <a:pPr algn="ctr"/>
            <a:r>
              <a:rPr lang="el-GR" sz="2800" b="1" dirty="0" err="1" smtClean="0">
                <a:solidFill>
                  <a:srgbClr val="4A206A"/>
                </a:solidFill>
              </a:rPr>
              <a:t>Αντιγονοπαρουσίαση</a:t>
            </a:r>
            <a:r>
              <a:rPr lang="el-GR" sz="2800" b="1" dirty="0" smtClean="0">
                <a:solidFill>
                  <a:srgbClr val="4A206A"/>
                </a:solidFill>
              </a:rPr>
              <a:t> και </a:t>
            </a:r>
            <a:r>
              <a:rPr lang="el-GR" sz="2800" b="1" dirty="0" err="1" smtClean="0">
                <a:solidFill>
                  <a:srgbClr val="4A206A"/>
                </a:solidFill>
              </a:rPr>
              <a:t>Δενδριτικά</a:t>
            </a:r>
            <a:r>
              <a:rPr lang="el-GR" sz="2800" b="1" dirty="0" smtClean="0">
                <a:solidFill>
                  <a:srgbClr val="4A206A"/>
                </a:solidFill>
              </a:rPr>
              <a:t> Κύτταρα </a:t>
            </a:r>
            <a:endParaRPr lang="el-GR" sz="2800" b="1" dirty="0">
              <a:solidFill>
                <a:srgbClr val="4A206A"/>
              </a:solidFill>
            </a:endParaRPr>
          </a:p>
        </p:txBody>
      </p:sp>
      <p:sp>
        <p:nvSpPr>
          <p:cNvPr id="9" name="TextBox 8"/>
          <p:cNvSpPr txBox="1"/>
          <p:nvPr/>
        </p:nvSpPr>
        <p:spPr>
          <a:xfrm>
            <a:off x="323528" y="5373216"/>
            <a:ext cx="3096344" cy="830997"/>
          </a:xfrm>
          <a:prstGeom prst="rect">
            <a:avLst/>
          </a:prstGeom>
          <a:noFill/>
        </p:spPr>
        <p:txBody>
          <a:bodyPr wrap="square" rtlCol="0">
            <a:spAutoFit/>
          </a:bodyPr>
          <a:lstStyle/>
          <a:p>
            <a:r>
              <a:rPr lang="el-GR" sz="2400" b="1" dirty="0" smtClean="0">
                <a:solidFill>
                  <a:srgbClr val="4A206A"/>
                </a:solidFill>
              </a:rPr>
              <a:t>Θέμις </a:t>
            </a:r>
            <a:r>
              <a:rPr lang="el-GR" sz="2400" b="1" dirty="0" err="1" smtClean="0">
                <a:solidFill>
                  <a:srgbClr val="4A206A"/>
                </a:solidFill>
              </a:rPr>
              <a:t>Αλισσάφη</a:t>
            </a:r>
            <a:endParaRPr lang="en-US" sz="2400" b="1" dirty="0" smtClean="0">
              <a:solidFill>
                <a:srgbClr val="4A206A"/>
              </a:solidFill>
            </a:endParaRPr>
          </a:p>
          <a:p>
            <a:endParaRPr lang="el-GR" sz="2400" b="1" dirty="0">
              <a:solidFill>
                <a:srgbClr val="4A206A"/>
              </a:solidFill>
            </a:endParaRPr>
          </a:p>
        </p:txBody>
      </p:sp>
      <p:pic>
        <p:nvPicPr>
          <p:cNvPr id="1030" name="Picture 6" descr="C:\Users\Themis\Desktop\lectures DCs antigen presentation\hq720.jpg"/>
          <p:cNvPicPr>
            <a:picLocks noChangeAspect="1" noChangeArrowheads="1"/>
          </p:cNvPicPr>
          <p:nvPr/>
        </p:nvPicPr>
        <p:blipFill>
          <a:blip r:embed="rId3" cstate="print"/>
          <a:srcRect l="31100" t="27600" r="31100" b="29000"/>
          <a:stretch>
            <a:fillRect/>
          </a:stretch>
        </p:blipFill>
        <p:spPr bwMode="auto">
          <a:xfrm>
            <a:off x="575720" y="5828550"/>
            <a:ext cx="1476000" cy="953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txBox="1">
            <a:spLocks noChangeArrowheads="1"/>
          </p:cNvSpPr>
          <p:nvPr/>
        </p:nvSpPr>
        <p:spPr bwMode="auto">
          <a:xfrm>
            <a:off x="228600" y="15240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58788" algn="l"/>
              </a:tabLst>
              <a:defRPr/>
            </a:pPr>
            <a:r>
              <a:rPr kumimoji="0" lang="en-US" sz="2000" b="1" i="0" u="none" strike="noStrike" kern="0" cap="none" spc="0" normalizeH="0" baseline="0" noProof="0" dirty="0" smtClean="0">
                <a:ln>
                  <a:noFill/>
                </a:ln>
                <a:solidFill>
                  <a:srgbClr val="333399"/>
                </a:solidFill>
                <a:effectLst/>
                <a:uLnTx/>
                <a:uFillTx/>
                <a:latin typeface="Arial"/>
                <a:ea typeface="+mj-ea"/>
                <a:cs typeface="+mj-cs"/>
              </a:rPr>
              <a:t>    </a:t>
            </a:r>
            <a:br>
              <a:rPr kumimoji="0" lang="en-US" sz="2000" b="1" i="0" u="none" strike="noStrike" kern="0" cap="none" spc="0" normalizeH="0" baseline="0" noProof="0" dirty="0" smtClean="0">
                <a:ln>
                  <a:noFill/>
                </a:ln>
                <a:solidFill>
                  <a:srgbClr val="333399"/>
                </a:solidFill>
                <a:effectLst/>
                <a:uLnTx/>
                <a:uFillTx/>
                <a:latin typeface="Arial"/>
                <a:ea typeface="+mj-ea"/>
                <a:cs typeface="+mj-cs"/>
              </a:rPr>
            </a:br>
            <a:r>
              <a:rPr kumimoji="0" lang="el-GR" sz="2400" b="1" i="0" u="none" strike="noStrike" kern="0" cap="none" spc="0" normalizeH="0" baseline="0" noProof="0" dirty="0" err="1" smtClean="0">
                <a:ln>
                  <a:noFill/>
                </a:ln>
                <a:solidFill>
                  <a:srgbClr val="333399"/>
                </a:solidFill>
                <a:effectLst/>
                <a:uLnTx/>
                <a:uFillTx/>
                <a:latin typeface="Arial"/>
                <a:ea typeface="+mj-ea"/>
                <a:cs typeface="+mj-cs"/>
              </a:rPr>
              <a:t>Παρουσιάση</a:t>
            </a:r>
            <a:r>
              <a:rPr kumimoji="0" lang="el-GR" sz="2400" b="1" i="0" u="none" strike="noStrike" kern="0" cap="none" spc="0" normalizeH="0" baseline="0" noProof="0" dirty="0" smtClean="0">
                <a:ln>
                  <a:noFill/>
                </a:ln>
                <a:solidFill>
                  <a:srgbClr val="333399"/>
                </a:solidFill>
                <a:effectLst/>
                <a:uLnTx/>
                <a:uFillTx/>
                <a:latin typeface="Arial"/>
                <a:ea typeface="+mj-ea"/>
                <a:cs typeface="+mj-cs"/>
              </a:rPr>
              <a:t> αντιγόνου</a:t>
            </a:r>
            <a:r>
              <a:rPr kumimoji="0" lang="el-GR" sz="2400" b="1" i="0" u="none" strike="noStrike" kern="0" cap="none" spc="0" normalizeH="0" noProof="0" dirty="0" smtClean="0">
                <a:ln>
                  <a:noFill/>
                </a:ln>
                <a:solidFill>
                  <a:srgbClr val="333399"/>
                </a:solidFill>
                <a:effectLst/>
                <a:uLnTx/>
                <a:uFillTx/>
                <a:latin typeface="Arial"/>
                <a:ea typeface="+mj-ea"/>
                <a:cs typeface="+mj-cs"/>
              </a:rPr>
              <a:t> και </a:t>
            </a:r>
            <a:r>
              <a:rPr kumimoji="0" lang="el-GR" sz="2400" b="1" i="0" u="none" strike="noStrike" kern="0" cap="none" spc="0" normalizeH="0" noProof="0" dirty="0" err="1" smtClean="0">
                <a:ln>
                  <a:noFill/>
                </a:ln>
                <a:solidFill>
                  <a:srgbClr val="333399"/>
                </a:solidFill>
                <a:effectLst/>
                <a:uLnTx/>
                <a:uFillTx/>
                <a:latin typeface="Arial"/>
                <a:ea typeface="+mj-ea"/>
                <a:cs typeface="+mj-cs"/>
              </a:rPr>
              <a:t>Δενδριτικά</a:t>
            </a:r>
            <a:r>
              <a:rPr kumimoji="0" lang="el-GR" sz="2400" b="1" i="0" u="none" strike="noStrike" kern="0" cap="none" spc="0" normalizeH="0" noProof="0" dirty="0" smtClean="0">
                <a:ln>
                  <a:noFill/>
                </a:ln>
                <a:solidFill>
                  <a:srgbClr val="333399"/>
                </a:solidFill>
                <a:effectLst/>
                <a:uLnTx/>
                <a:uFillTx/>
                <a:latin typeface="Arial"/>
                <a:ea typeface="+mj-ea"/>
                <a:cs typeface="+mj-cs"/>
              </a:rPr>
              <a:t> Κύτταρα </a:t>
            </a:r>
            <a:r>
              <a:rPr kumimoji="0" lang="en-US" sz="2400" b="1" i="0" u="none" strike="noStrike" kern="0" cap="none" spc="0" normalizeH="0" baseline="0" noProof="0" dirty="0" smtClean="0">
                <a:ln>
                  <a:noFill/>
                </a:ln>
                <a:solidFill>
                  <a:srgbClr val="333399"/>
                </a:solidFill>
                <a:effectLst/>
                <a:uLnTx/>
                <a:uFillTx/>
                <a:latin typeface="Arial"/>
                <a:ea typeface="+mj-ea"/>
                <a:cs typeface="+mj-cs"/>
              </a:rPr>
              <a:t/>
            </a:r>
            <a:br>
              <a:rPr kumimoji="0" lang="en-US" sz="2400" b="1" i="0" u="none" strike="noStrike" kern="0" cap="none" spc="0" normalizeH="0" baseline="0" noProof="0" dirty="0" smtClean="0">
                <a:ln>
                  <a:noFill/>
                </a:ln>
                <a:solidFill>
                  <a:srgbClr val="333399"/>
                </a:solidFill>
                <a:effectLst/>
                <a:uLnTx/>
                <a:uFillTx/>
                <a:latin typeface="Arial"/>
                <a:ea typeface="+mj-ea"/>
                <a:cs typeface="+mj-cs"/>
              </a:rPr>
            </a:br>
            <a:endParaRPr kumimoji="0" lang="en-US" sz="2000" b="1" i="0" u="none" strike="noStrike" kern="0" cap="none" spc="0" normalizeH="0" baseline="0" noProof="0" dirty="0" smtClean="0">
              <a:ln>
                <a:noFill/>
              </a:ln>
              <a:solidFill>
                <a:srgbClr val="333399"/>
              </a:solidFill>
              <a:effectLst/>
              <a:uLnTx/>
              <a:uFillTx/>
              <a:latin typeface="Arial"/>
              <a:ea typeface="+mj-ea"/>
              <a:cs typeface="+mj-cs"/>
            </a:endParaRPr>
          </a:p>
        </p:txBody>
      </p:sp>
      <p:sp>
        <p:nvSpPr>
          <p:cNvPr id="7" name="Rectangle 1027"/>
          <p:cNvSpPr txBox="1">
            <a:spLocks noChangeArrowheads="1"/>
          </p:cNvSpPr>
          <p:nvPr/>
        </p:nvSpPr>
        <p:spPr bwMode="auto">
          <a:xfrm>
            <a:off x="95250" y="1052736"/>
            <a:ext cx="89535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r>
              <a:rPr kumimoji="0" lang="en-US" sz="1800" b="1" i="0" u="none" strike="noStrike" kern="0" cap="none" spc="0" normalizeH="0" baseline="0" noProof="0" dirty="0" smtClean="0">
                <a:ln>
                  <a:noFill/>
                </a:ln>
                <a:solidFill>
                  <a:srgbClr val="9900CC"/>
                </a:solidFill>
                <a:effectLst/>
                <a:uLnTx/>
                <a:uFillTx/>
                <a:latin typeface="Arial"/>
                <a:ea typeface="+mn-ea"/>
                <a:cs typeface="+mn-cs"/>
              </a:rPr>
              <a:t>Cross-presentation:</a:t>
            </a:r>
          </a:p>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r>
              <a:rPr kumimoji="0" lang="el-GR" sz="1600" b="1" i="0" u="none" strike="noStrike" kern="0" cap="none" spc="0" normalizeH="0" baseline="0" noProof="0" dirty="0" smtClean="0">
                <a:ln>
                  <a:noFill/>
                </a:ln>
                <a:solidFill>
                  <a:srgbClr val="9900CC"/>
                </a:solidFill>
                <a:effectLst/>
                <a:uLnTx/>
                <a:uFillTx/>
                <a:latin typeface="Arial"/>
                <a:ea typeface="+mn-ea"/>
                <a:cs typeface="+mn-cs"/>
              </a:rPr>
              <a:t>Μπορεί η κλασική </a:t>
            </a:r>
            <a:r>
              <a:rPr kumimoji="0" lang="el-GR" sz="1600" b="1" i="0" u="none" strike="noStrike" kern="0" cap="none" spc="0" normalizeH="0" baseline="0" noProof="0" dirty="0" err="1" smtClean="0">
                <a:ln>
                  <a:noFill/>
                </a:ln>
                <a:solidFill>
                  <a:srgbClr val="9900CC"/>
                </a:solidFill>
                <a:effectLst/>
                <a:uLnTx/>
                <a:uFillTx/>
                <a:latin typeface="Arial"/>
                <a:ea typeface="+mn-ea"/>
                <a:cs typeface="+mn-cs"/>
              </a:rPr>
              <a:t>αντιγονοπαρουσίαση</a:t>
            </a:r>
            <a:r>
              <a:rPr kumimoji="0" lang="el-GR" sz="1600" b="1" i="0" u="none" strike="noStrike" kern="0" cap="none" spc="0" normalizeH="0" baseline="0" noProof="0" dirty="0" smtClean="0">
                <a:ln>
                  <a:noFill/>
                </a:ln>
                <a:solidFill>
                  <a:srgbClr val="9900CC"/>
                </a:solidFill>
                <a:effectLst/>
                <a:uLnTx/>
                <a:uFillTx/>
                <a:latin typeface="Arial"/>
                <a:ea typeface="+mn-ea"/>
                <a:cs typeface="+mn-cs"/>
              </a:rPr>
              <a:t> μέσω </a:t>
            </a:r>
            <a:r>
              <a:rPr kumimoji="0" lang="en-US" sz="1600" b="1" i="0" u="none" strike="noStrike" kern="0" cap="none" spc="0" normalizeH="0" baseline="0" noProof="0" dirty="0" smtClean="0">
                <a:ln>
                  <a:noFill/>
                </a:ln>
                <a:solidFill>
                  <a:srgbClr val="9900CC"/>
                </a:solidFill>
                <a:effectLst/>
                <a:uLnTx/>
                <a:uFillTx/>
                <a:latin typeface="Arial"/>
                <a:ea typeface="+mn-ea"/>
                <a:cs typeface="+mn-cs"/>
              </a:rPr>
              <a:t>MHC class I </a:t>
            </a:r>
            <a:r>
              <a:rPr kumimoji="0" lang="el-GR" sz="1600" b="1" i="0" u="none" strike="noStrike" kern="0" cap="none" spc="0" normalizeH="0" baseline="0" noProof="0" dirty="0" smtClean="0">
                <a:ln>
                  <a:noFill/>
                </a:ln>
                <a:solidFill>
                  <a:srgbClr val="9900CC"/>
                </a:solidFill>
                <a:effectLst/>
                <a:uLnTx/>
                <a:uFillTx/>
                <a:latin typeface="Arial"/>
                <a:ea typeface="+mn-ea"/>
                <a:cs typeface="+mn-cs"/>
              </a:rPr>
              <a:t>και</a:t>
            </a:r>
            <a:r>
              <a:rPr kumimoji="0" lang="en-US" sz="1600" b="1" i="0" u="none" strike="noStrike" kern="0" cap="none" spc="0" normalizeH="0" baseline="0" noProof="0" dirty="0" smtClean="0">
                <a:ln>
                  <a:noFill/>
                </a:ln>
                <a:solidFill>
                  <a:srgbClr val="9900CC"/>
                </a:solidFill>
                <a:effectLst/>
                <a:uLnTx/>
                <a:uFillTx/>
                <a:latin typeface="Arial"/>
                <a:ea typeface="+mn-ea"/>
                <a:cs typeface="+mn-cs"/>
              </a:rPr>
              <a:t> class II </a:t>
            </a:r>
            <a:r>
              <a:rPr kumimoji="0" lang="el-GR" sz="1600" b="1" i="0" u="none" strike="noStrike" kern="0" cap="none" spc="0" normalizeH="0" baseline="0" noProof="0" dirty="0" smtClean="0">
                <a:ln>
                  <a:noFill/>
                </a:ln>
                <a:solidFill>
                  <a:srgbClr val="9900CC"/>
                </a:solidFill>
                <a:effectLst/>
                <a:uLnTx/>
                <a:uFillTx/>
                <a:latin typeface="Arial"/>
                <a:ea typeface="+mn-ea"/>
                <a:cs typeface="+mn-cs"/>
              </a:rPr>
              <a:t>να εξηγήσει</a:t>
            </a:r>
            <a:r>
              <a:rPr kumimoji="0" lang="el-GR" sz="1600" b="1" i="0" u="none" strike="noStrike" kern="0" cap="none" spc="0" normalizeH="0" noProof="0" dirty="0" smtClean="0">
                <a:ln>
                  <a:noFill/>
                </a:ln>
                <a:solidFill>
                  <a:srgbClr val="9900CC"/>
                </a:solidFill>
                <a:effectLst/>
                <a:uLnTx/>
                <a:uFillTx/>
                <a:latin typeface="Arial"/>
                <a:ea typeface="+mn-ea"/>
                <a:cs typeface="+mn-cs"/>
              </a:rPr>
              <a:t> πλήρως την παρουσίαση όλων των αντιγόνων</a:t>
            </a:r>
            <a:r>
              <a:rPr kumimoji="0" lang="en-US" sz="1600" b="1" i="0" u="none" strike="noStrike" kern="0" cap="none" spc="0" normalizeH="0" baseline="0" noProof="0" dirty="0" smtClean="0">
                <a:ln>
                  <a:noFill/>
                </a:ln>
                <a:solidFill>
                  <a:srgbClr val="9900CC"/>
                </a:solidFill>
                <a:effectLst/>
                <a:uLnTx/>
                <a:uFillTx/>
                <a:latin typeface="Arial"/>
                <a:ea typeface="+mn-ea"/>
                <a:cs typeface="+mn-cs"/>
              </a:rPr>
              <a:t>?</a:t>
            </a:r>
            <a:endParaRPr kumimoji="0" lang="en-US" sz="1800" b="1" i="0" u="none" strike="noStrike" kern="0" cap="none" spc="0" normalizeH="0" baseline="0" noProof="0" dirty="0" smtClean="0">
              <a:ln>
                <a:noFill/>
              </a:ln>
              <a:solidFill>
                <a:srgbClr val="000000"/>
              </a:solidFill>
              <a:effectLst/>
              <a:uLnTx/>
              <a:uFillTx/>
              <a:latin typeface="Arial"/>
              <a:ea typeface="+mn-ea"/>
              <a:cs typeface="+mn-cs"/>
            </a:endParaRPr>
          </a:p>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endParaRPr kumimoji="0" lang="en-US" sz="1600" b="1" i="0" u="none" strike="noStrike" kern="0" cap="none" spc="0" normalizeH="0" baseline="0" noProof="0" dirty="0" smtClean="0">
              <a:ln>
                <a:noFill/>
              </a:ln>
              <a:solidFill>
                <a:srgbClr val="009999"/>
              </a:solidFill>
              <a:effectLst/>
              <a:uLnTx/>
              <a:uFillTx/>
              <a:latin typeface="Arial"/>
              <a:ea typeface="+mn-ea"/>
              <a:cs typeface="+mn-cs"/>
            </a:endParaRPr>
          </a:p>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	</a:t>
            </a:r>
          </a:p>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	</a:t>
            </a:r>
            <a:r>
              <a:rPr kumimoji="0" lang="el-GR" sz="1600" b="1" i="0" u="none" strike="noStrike" kern="0" cap="none" spc="0" normalizeH="0" baseline="0" noProof="0" dirty="0" smtClean="0">
                <a:ln>
                  <a:noFill/>
                </a:ln>
                <a:solidFill>
                  <a:srgbClr val="000000"/>
                </a:solidFill>
                <a:effectLst/>
                <a:uLnTx/>
                <a:uFillTx/>
                <a:latin typeface="Arial"/>
                <a:ea typeface="+mn-ea"/>
                <a:cs typeface="+mn-cs"/>
              </a:rPr>
              <a:t>Πρόβλημα</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 </a:t>
            </a:r>
            <a:r>
              <a:rPr kumimoji="0" lang="el-GR" sz="1600" b="1" i="0" u="none" strike="noStrike" kern="0" cap="none" spc="0" normalizeH="0" baseline="0" noProof="0" dirty="0" smtClean="0">
                <a:ln>
                  <a:noFill/>
                </a:ln>
                <a:solidFill>
                  <a:srgbClr val="000000"/>
                </a:solidFill>
                <a:effectLst/>
                <a:uLnTx/>
                <a:uFillTx/>
                <a:latin typeface="Arial"/>
                <a:ea typeface="+mn-ea"/>
                <a:cs typeface="+mn-cs"/>
              </a:rPr>
              <a:t> Τα αντιγόνα των εμβολίων είναι </a:t>
            </a:r>
            <a:r>
              <a:rPr kumimoji="0" lang="el-GR" sz="1600" b="1" i="0" u="none" strike="noStrike" kern="0" cap="none" spc="0" normalizeH="0" baseline="0" noProof="0" dirty="0" err="1" smtClean="0">
                <a:ln>
                  <a:noFill/>
                </a:ln>
                <a:solidFill>
                  <a:srgbClr val="000000"/>
                </a:solidFill>
                <a:effectLst/>
                <a:uLnTx/>
                <a:uFillTx/>
                <a:latin typeface="Arial"/>
                <a:ea typeface="+mn-ea"/>
                <a:cs typeface="+mn-cs"/>
              </a:rPr>
              <a:t>εξω</a:t>
            </a:r>
            <a:r>
              <a:rPr kumimoji="0" lang="el-GR" sz="1600" b="1" i="0" u="none" strike="noStrike" kern="0" cap="none" spc="0" normalizeH="0" baseline="0" noProof="0" dirty="0" smtClean="0">
                <a:ln>
                  <a:noFill/>
                </a:ln>
                <a:solidFill>
                  <a:srgbClr val="000000"/>
                </a:solidFill>
                <a:effectLst/>
                <a:uLnTx/>
                <a:uFillTx/>
                <a:latin typeface="Arial"/>
                <a:ea typeface="+mn-ea"/>
                <a:cs typeface="+mn-cs"/>
              </a:rPr>
              <a:t>-</a:t>
            </a:r>
            <a:r>
              <a:rPr kumimoji="0" lang="el-GR" sz="1600" b="1" i="0" u="none" strike="noStrike" kern="0" cap="none" spc="0" normalizeH="0" baseline="0" noProof="0" dirty="0" err="1" smtClean="0">
                <a:ln>
                  <a:noFill/>
                </a:ln>
                <a:solidFill>
                  <a:srgbClr val="000000"/>
                </a:solidFill>
                <a:effectLst/>
                <a:uLnTx/>
                <a:uFillTx/>
                <a:latin typeface="Arial"/>
                <a:ea typeface="+mn-ea"/>
                <a:cs typeface="+mn-cs"/>
              </a:rPr>
              <a:t>κυττάρια</a:t>
            </a:r>
            <a:r>
              <a:rPr kumimoji="0" lang="el-GR" sz="1600" b="1" i="0" u="none" strike="noStrike" kern="0" cap="none" spc="0" normalizeH="0" baseline="0" noProof="0" dirty="0" smtClean="0">
                <a:ln>
                  <a:noFill/>
                </a:ln>
                <a:solidFill>
                  <a:srgbClr val="000000"/>
                </a:solidFill>
                <a:effectLst/>
                <a:uLnTx/>
                <a:uFillTx/>
                <a:latin typeface="Arial"/>
                <a:ea typeface="+mn-ea"/>
                <a:cs typeface="+mn-cs"/>
              </a:rPr>
              <a:t> ωστόσο επάγουν</a:t>
            </a:r>
            <a:r>
              <a:rPr kumimoji="0" lang="el-GR" sz="1600" b="1" i="0" u="none" strike="noStrike" kern="0" cap="none" spc="0" normalizeH="0" noProof="0" dirty="0" smtClean="0">
                <a:ln>
                  <a:noFill/>
                </a:ln>
                <a:solidFill>
                  <a:srgbClr val="000000"/>
                </a:solidFill>
                <a:effectLst/>
                <a:uLnTx/>
                <a:uFillTx/>
                <a:latin typeface="Arial"/>
                <a:ea typeface="+mn-ea"/>
                <a:cs typeface="+mn-cs"/>
              </a:rPr>
              <a:t> </a:t>
            </a:r>
            <a:r>
              <a:rPr kumimoji="0" lang="el-GR" sz="1600" b="1" i="0" u="none" strike="noStrike" kern="0" cap="none" spc="0" normalizeH="0" noProof="0" dirty="0" err="1" smtClean="0">
                <a:ln>
                  <a:noFill/>
                </a:ln>
                <a:solidFill>
                  <a:srgbClr val="000000"/>
                </a:solidFill>
                <a:effectLst/>
                <a:uLnTx/>
                <a:uFillTx/>
                <a:latin typeface="Arial"/>
                <a:ea typeface="+mn-ea"/>
                <a:cs typeface="+mn-cs"/>
              </a:rPr>
              <a:t>κυτταροτοξικές</a:t>
            </a:r>
            <a:r>
              <a:rPr kumimoji="0" lang="el-GR" sz="1600" b="1" i="0" u="none" strike="noStrike" kern="0" cap="none" spc="0" normalizeH="0" noProof="0" dirty="0" smtClean="0">
                <a:ln>
                  <a:noFill/>
                </a:ln>
                <a:solidFill>
                  <a:srgbClr val="000000"/>
                </a:solidFill>
                <a:effectLst/>
                <a:uLnTx/>
                <a:uFillTx/>
                <a:latin typeface="Arial"/>
                <a:ea typeface="+mn-ea"/>
                <a:cs typeface="+mn-cs"/>
              </a:rPr>
              <a: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CD8</a:t>
            </a:r>
            <a:r>
              <a:rPr kumimoji="0" lang="en-US" sz="1600" b="1" i="0" u="none" strike="noStrike" kern="0" cap="none" spc="0" normalizeH="0" baseline="30000" noProof="0" dirty="0" smtClean="0">
                <a:ln>
                  <a:noFill/>
                </a:ln>
                <a:solidFill>
                  <a:srgbClr val="000000"/>
                </a:solidFill>
                <a:effectLst/>
                <a:uLnTx/>
                <a:uFillTx/>
                <a:latin typeface="Arial"/>
                <a:ea typeface="+mn-ea"/>
                <a:cs typeface="+mn-cs"/>
              </a:rPr>
              <a: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T </a:t>
            </a:r>
            <a:r>
              <a:rPr kumimoji="0" lang="el-GR" sz="1600" b="1" i="0" u="none" strike="noStrike" kern="0" cap="none" spc="0" normalizeH="0" baseline="0" noProof="0" dirty="0" smtClean="0">
                <a:ln>
                  <a:noFill/>
                </a:ln>
                <a:solidFill>
                  <a:srgbClr val="000000"/>
                </a:solidFill>
                <a:effectLst/>
                <a:uLnTx/>
                <a:uFillTx/>
                <a:latin typeface="Arial"/>
                <a:ea typeface="+mn-ea"/>
                <a:cs typeface="+mn-cs"/>
              </a:rPr>
              <a:t>κυτταρικές αποκρίσεις.</a:t>
            </a:r>
          </a:p>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1" i="0" u="none" strike="noStrike" kern="0" cap="none" spc="0" normalizeH="0" baseline="0" noProof="0" dirty="0" smtClean="0">
                <a:ln>
                  <a:noFill/>
                </a:ln>
                <a:solidFill>
                  <a:srgbClr val="008D8A"/>
                </a:solidFill>
                <a:effectLst/>
                <a:uLnTx/>
                <a:uFillTx/>
                <a:latin typeface="Arial"/>
                <a:ea typeface="+mn-ea"/>
                <a:cs typeface="+mn-cs"/>
              </a:rPr>
              <a:t> </a:t>
            </a:r>
            <a:r>
              <a:rPr kumimoji="0" lang="el-GR" sz="1600" b="1" i="0" u="none" strike="noStrike" kern="0" cap="none" spc="0" normalizeH="0" baseline="0" noProof="0" dirty="0" smtClean="0">
                <a:ln>
                  <a:noFill/>
                </a:ln>
                <a:solidFill>
                  <a:srgbClr val="008D8A"/>
                </a:solidFill>
                <a:effectLst/>
                <a:uLnTx/>
                <a:uFillTx/>
                <a:latin typeface="Arial"/>
                <a:ea typeface="+mn-ea"/>
                <a:cs typeface="+mn-cs"/>
              </a:rPr>
              <a:t>Τα</a:t>
            </a:r>
            <a:r>
              <a:rPr kumimoji="0" lang="el-GR" sz="1600" b="1" i="0" u="none" strike="noStrike" kern="0" cap="none" spc="0" normalizeH="0" noProof="0" dirty="0" smtClean="0">
                <a:ln>
                  <a:noFill/>
                </a:ln>
                <a:solidFill>
                  <a:srgbClr val="008D8A"/>
                </a:solidFill>
                <a:effectLst/>
                <a:uLnTx/>
                <a:uFillTx/>
                <a:latin typeface="Arial"/>
                <a:ea typeface="+mn-ea"/>
                <a:cs typeface="+mn-cs"/>
              </a:rPr>
              <a:t> </a:t>
            </a:r>
            <a:r>
              <a:rPr kumimoji="0" lang="el-GR" sz="1600" b="1" i="0" u="none" strike="noStrike" kern="0" cap="none" spc="0" normalizeH="0" noProof="0" dirty="0" err="1" smtClean="0">
                <a:ln>
                  <a:noFill/>
                </a:ln>
                <a:solidFill>
                  <a:srgbClr val="008D8A"/>
                </a:solidFill>
                <a:effectLst/>
                <a:uLnTx/>
                <a:uFillTx/>
                <a:latin typeface="Arial"/>
                <a:ea typeface="+mn-ea"/>
                <a:cs typeface="+mn-cs"/>
              </a:rPr>
              <a:t>εξωκυττάρια</a:t>
            </a:r>
            <a:r>
              <a:rPr kumimoji="0" lang="el-GR" sz="1600" b="1" i="0" u="none" strike="noStrike" kern="0" cap="none" spc="0" normalizeH="0" noProof="0" dirty="0" smtClean="0">
                <a:ln>
                  <a:noFill/>
                </a:ln>
                <a:solidFill>
                  <a:srgbClr val="008D8A"/>
                </a:solidFill>
                <a:effectLst/>
                <a:uLnTx/>
                <a:uFillTx/>
                <a:latin typeface="Arial"/>
                <a:ea typeface="+mn-ea"/>
                <a:cs typeface="+mn-cs"/>
              </a:rPr>
              <a:t> αντιγόνα πρέπει να είναι ικανά να μεταφερθούν στο κυτταρόπλασμα προκειμένου να επάγουν τύπου Ι αποκρίσεις</a:t>
            </a:r>
            <a:r>
              <a:rPr kumimoji="0" lang="el-GR" sz="1600" b="1" i="0" u="none" strike="noStrike" kern="0" cap="none" spc="0" normalizeH="0" baseline="0" noProof="0" dirty="0" smtClean="0">
                <a:ln>
                  <a:noFill/>
                </a:ln>
                <a:solidFill>
                  <a:srgbClr val="008D8A"/>
                </a:solidFill>
                <a:effectLst/>
                <a:uLnTx/>
                <a:uFillTx/>
                <a:latin typeface="Arial"/>
                <a:ea typeface="+mn-ea"/>
                <a:cs typeface="+mn-cs"/>
              </a:rPr>
              <a:t>.</a:t>
            </a:r>
            <a:endParaRPr kumimoji="0" lang="en-US" sz="1600" b="1" i="0" u="none" strike="noStrike" kern="0" cap="none" spc="0" normalizeH="0" baseline="0" noProof="0" dirty="0" smtClean="0">
              <a:ln>
                <a:noFill/>
              </a:ln>
              <a:solidFill>
                <a:srgbClr val="008D8A"/>
              </a:solidFill>
              <a:effectLst/>
              <a:uLnTx/>
              <a:uFillTx/>
              <a:latin typeface="Arial"/>
              <a:ea typeface="+mn-ea"/>
              <a:cs typeface="+mn-cs"/>
            </a:endParaRPr>
          </a:p>
          <a:p>
            <a:pPr marL="223838" marR="0" lvl="0" indent="-223838" algn="l" defTabSz="914400" rtl="0" eaLnBrk="1" fontAlgn="base" latinLnBrk="0" hangingPunct="1">
              <a:lnSpc>
                <a:spcPct val="100000"/>
              </a:lnSpc>
              <a:spcBef>
                <a:spcPct val="20000"/>
              </a:spcBef>
              <a:spcAft>
                <a:spcPct val="0"/>
              </a:spcAft>
              <a:buClrTx/>
              <a:buSzTx/>
              <a:buFontTx/>
              <a:buNone/>
              <a:tabLst>
                <a:tab pos="458788" algn="l"/>
              </a:tabLst>
              <a:defRPr/>
            </a:pPr>
            <a:endParaRPr kumimoji="0" lang="en-US" sz="1600" b="1" i="0" u="none" strike="noStrike" kern="0" cap="none" spc="0" normalizeH="0" baseline="0" noProof="0" dirty="0" smtClean="0">
              <a:ln>
                <a:noFill/>
              </a:ln>
              <a:solidFill>
                <a:srgbClr val="009999"/>
              </a:solidFill>
              <a:effectLst/>
              <a:uLnTx/>
              <a:uFillTx/>
              <a:latin typeface="Arial"/>
              <a:ea typeface="+mn-ea"/>
              <a:cs typeface="+mn-cs"/>
            </a:endParaRPr>
          </a:p>
        </p:txBody>
      </p:sp>
      <p:sp>
        <p:nvSpPr>
          <p:cNvPr id="8" name="Rectangle 7"/>
          <p:cNvSpPr/>
          <p:nvPr/>
        </p:nvSpPr>
        <p:spPr>
          <a:xfrm>
            <a:off x="179512" y="4365104"/>
            <a:ext cx="8964488" cy="461665"/>
          </a:xfrm>
          <a:prstGeom prst="rect">
            <a:avLst/>
          </a:prstGeom>
        </p:spPr>
        <p:txBody>
          <a:bodyPr wrap="square">
            <a:spAutoFit/>
          </a:bodyPr>
          <a:lstStyle/>
          <a:p>
            <a:r>
              <a:rPr lang="en-US" sz="2400" b="1" dirty="0" smtClean="0"/>
              <a:t>Cross presentation = MHC I </a:t>
            </a:r>
            <a:r>
              <a:rPr lang="el-GR" sz="2400" b="1" dirty="0" smtClean="0"/>
              <a:t>παρουσίαση </a:t>
            </a:r>
            <a:r>
              <a:rPr lang="el-GR" sz="2400" b="1" dirty="0" err="1" smtClean="0"/>
              <a:t>εξω</a:t>
            </a:r>
            <a:r>
              <a:rPr lang="el-GR" sz="2400" b="1" dirty="0" smtClean="0"/>
              <a:t>-</a:t>
            </a:r>
            <a:r>
              <a:rPr lang="el-GR" sz="2400" b="1" dirty="0" err="1" smtClean="0"/>
              <a:t>κυττάριων</a:t>
            </a:r>
            <a:r>
              <a:rPr lang="el-GR" sz="2400" b="1" dirty="0" smtClean="0"/>
              <a:t> αντιγόνων</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836712"/>
            <a:ext cx="8454135" cy="3833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04465" y="527795"/>
            <a:ext cx="7423919" cy="5421485"/>
          </a:xfrm>
          <a:prstGeom prst="rect">
            <a:avLst/>
          </a:prstGeom>
          <a:noFill/>
          <a:ln w="9525">
            <a:noFill/>
            <a:miter lim="800000"/>
            <a:headEnd/>
            <a:tailEnd/>
          </a:ln>
        </p:spPr>
      </p:pic>
    </p:spTree>
    <p:extLst>
      <p:ext uri="{BB962C8B-B14F-4D97-AF65-F5344CB8AC3E}">
        <p14:creationId xmlns:p14="http://schemas.microsoft.com/office/powerpoint/2010/main" xmlns="" val="171444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6064" y="87015"/>
            <a:ext cx="8604448" cy="461665"/>
          </a:xfrm>
          <a:prstGeom prst="rect">
            <a:avLst/>
          </a:prstGeom>
          <a:noFill/>
        </p:spPr>
        <p:txBody>
          <a:bodyPr wrap="square" rtlCol="0">
            <a:spAutoFit/>
          </a:bodyPr>
          <a:lstStyle/>
          <a:p>
            <a:r>
              <a:rPr lang="el-GR" sz="2400" b="1" dirty="0" err="1" smtClean="0">
                <a:solidFill>
                  <a:srgbClr val="4A206A"/>
                </a:solidFill>
              </a:rPr>
              <a:t>Αντιγονοπαρουσίαση</a:t>
            </a:r>
            <a:r>
              <a:rPr lang="el-GR" sz="2400" b="1" dirty="0" smtClean="0">
                <a:solidFill>
                  <a:srgbClr val="4A206A"/>
                </a:solidFill>
              </a:rPr>
              <a:t> για ερασιτέχνες και επαγγελματίες</a:t>
            </a:r>
            <a:endParaRPr lang="el-GR" sz="2400" b="1" dirty="0">
              <a:solidFill>
                <a:srgbClr val="4A206A"/>
              </a:solidFill>
            </a:endParaRPr>
          </a:p>
        </p:txBody>
      </p:sp>
      <p:sp>
        <p:nvSpPr>
          <p:cNvPr id="7" name="TextBox 6"/>
          <p:cNvSpPr txBox="1"/>
          <p:nvPr/>
        </p:nvSpPr>
        <p:spPr>
          <a:xfrm>
            <a:off x="251520" y="4289028"/>
            <a:ext cx="3888432" cy="2308324"/>
          </a:xfrm>
          <a:prstGeom prst="rect">
            <a:avLst/>
          </a:prstGeom>
          <a:noFill/>
        </p:spPr>
        <p:txBody>
          <a:bodyPr wrap="square" rtlCol="0">
            <a:spAutoFit/>
          </a:bodyPr>
          <a:lstStyle/>
          <a:p>
            <a:r>
              <a:rPr lang="en-US" sz="2400" b="1" dirty="0" smtClean="0">
                <a:solidFill>
                  <a:srgbClr val="0070C0"/>
                </a:solidFill>
              </a:rPr>
              <a:t>MHC class I:</a:t>
            </a:r>
          </a:p>
          <a:p>
            <a:r>
              <a:rPr lang="el-GR" sz="2400" b="1" dirty="0" smtClean="0">
                <a:solidFill>
                  <a:srgbClr val="4A206A"/>
                </a:solidFill>
              </a:rPr>
              <a:t>Εκφράζεται από </a:t>
            </a:r>
            <a:r>
              <a:rPr lang="el-GR" sz="2400" b="1" dirty="0" smtClean="0">
                <a:solidFill>
                  <a:srgbClr val="0070C0"/>
                </a:solidFill>
              </a:rPr>
              <a:t>όλα τα κύτταρα που έχουν πυρήνα </a:t>
            </a:r>
            <a:r>
              <a:rPr lang="el-GR" sz="2400" b="1" dirty="0" smtClean="0">
                <a:solidFill>
                  <a:srgbClr val="4A206A"/>
                </a:solidFill>
              </a:rPr>
              <a:t>προκειμένου να έχουν </a:t>
            </a:r>
            <a:r>
              <a:rPr lang="el-GR" sz="2400" b="1" dirty="0" err="1" smtClean="0">
                <a:solidFill>
                  <a:srgbClr val="4A206A"/>
                </a:solidFill>
              </a:rPr>
              <a:t>ιϊκή</a:t>
            </a:r>
            <a:r>
              <a:rPr lang="el-GR" sz="2400" b="1" dirty="0" smtClean="0">
                <a:solidFill>
                  <a:srgbClr val="4A206A"/>
                </a:solidFill>
              </a:rPr>
              <a:t> προστασία από το ανοσοποιητικό σύστημα</a:t>
            </a:r>
            <a:endParaRPr lang="el-GR" sz="2400" b="1" dirty="0">
              <a:solidFill>
                <a:srgbClr val="4A206A"/>
              </a:solidFill>
            </a:endParaRPr>
          </a:p>
        </p:txBody>
      </p:sp>
      <p:sp>
        <p:nvSpPr>
          <p:cNvPr id="8" name="TextBox 7"/>
          <p:cNvSpPr txBox="1"/>
          <p:nvPr/>
        </p:nvSpPr>
        <p:spPr>
          <a:xfrm>
            <a:off x="5220072" y="4437112"/>
            <a:ext cx="3600400" cy="1938992"/>
          </a:xfrm>
          <a:prstGeom prst="rect">
            <a:avLst/>
          </a:prstGeom>
          <a:noFill/>
        </p:spPr>
        <p:txBody>
          <a:bodyPr wrap="square" rtlCol="0">
            <a:spAutoFit/>
          </a:bodyPr>
          <a:lstStyle/>
          <a:p>
            <a:r>
              <a:rPr lang="en-US" sz="2400" b="1" dirty="0" smtClean="0">
                <a:solidFill>
                  <a:srgbClr val="0070C0"/>
                </a:solidFill>
              </a:rPr>
              <a:t>MHC class II:</a:t>
            </a:r>
          </a:p>
          <a:p>
            <a:r>
              <a:rPr lang="el-GR" sz="2400" b="1" dirty="0" smtClean="0">
                <a:solidFill>
                  <a:srgbClr val="4A206A"/>
                </a:solidFill>
              </a:rPr>
              <a:t>Εκφράζεται από ειδικά κύτταρα</a:t>
            </a:r>
            <a:r>
              <a:rPr lang="en-US" sz="2400" b="1" dirty="0" smtClean="0">
                <a:solidFill>
                  <a:srgbClr val="4A206A"/>
                </a:solidFill>
              </a:rPr>
              <a:t>: </a:t>
            </a:r>
            <a:r>
              <a:rPr lang="en-US" sz="2400" b="1" dirty="0" smtClean="0">
                <a:solidFill>
                  <a:srgbClr val="0070C0"/>
                </a:solidFill>
              </a:rPr>
              <a:t>B </a:t>
            </a:r>
            <a:r>
              <a:rPr lang="el-GR" sz="2400" b="1" dirty="0" smtClean="0">
                <a:solidFill>
                  <a:srgbClr val="0070C0"/>
                </a:solidFill>
              </a:rPr>
              <a:t>κύτταρα</a:t>
            </a:r>
            <a:r>
              <a:rPr lang="en-US" sz="2400" b="1" dirty="0" smtClean="0">
                <a:solidFill>
                  <a:srgbClr val="0070C0"/>
                </a:solidFill>
              </a:rPr>
              <a:t>, </a:t>
            </a:r>
            <a:r>
              <a:rPr lang="el-GR" sz="2400" b="1" dirty="0" err="1" smtClean="0">
                <a:solidFill>
                  <a:srgbClr val="0070C0"/>
                </a:solidFill>
              </a:rPr>
              <a:t>μακροφάγα</a:t>
            </a:r>
            <a:r>
              <a:rPr lang="en-US" sz="2400" b="1" dirty="0" smtClean="0">
                <a:solidFill>
                  <a:srgbClr val="0070C0"/>
                </a:solidFill>
              </a:rPr>
              <a:t>, </a:t>
            </a:r>
            <a:r>
              <a:rPr lang="el-GR" sz="2400" b="1" dirty="0" err="1" smtClean="0">
                <a:solidFill>
                  <a:srgbClr val="0070C0"/>
                </a:solidFill>
              </a:rPr>
              <a:t>δενδριτικά</a:t>
            </a:r>
            <a:r>
              <a:rPr lang="el-GR" sz="2400" b="1" dirty="0" smtClean="0">
                <a:solidFill>
                  <a:srgbClr val="0070C0"/>
                </a:solidFill>
              </a:rPr>
              <a:t> κύτταρα</a:t>
            </a:r>
            <a:endParaRPr lang="en-US" sz="2400" b="1" dirty="0" smtClean="0">
              <a:solidFill>
                <a:srgbClr val="0070C0"/>
              </a:solidFill>
            </a:endParaRPr>
          </a:p>
        </p:txBody>
      </p:sp>
      <p:pic>
        <p:nvPicPr>
          <p:cNvPr id="3075" name="Picture 3" descr="C:\Users\Themis\Desktop\lectures DCs antigen presentation\jordan_600.jpg"/>
          <p:cNvPicPr>
            <a:picLocks noChangeAspect="1" noChangeArrowheads="1"/>
          </p:cNvPicPr>
          <p:nvPr/>
        </p:nvPicPr>
        <p:blipFill>
          <a:blip r:embed="rId3" cstate="print"/>
          <a:srcRect/>
          <a:stretch>
            <a:fillRect/>
          </a:stretch>
        </p:blipFill>
        <p:spPr bwMode="auto">
          <a:xfrm>
            <a:off x="5076056" y="835461"/>
            <a:ext cx="3168352" cy="3385627"/>
          </a:xfrm>
          <a:prstGeom prst="rect">
            <a:avLst/>
          </a:prstGeom>
          <a:noFill/>
        </p:spPr>
      </p:pic>
      <p:pic>
        <p:nvPicPr>
          <p:cNvPr id="3077" name="Picture 5" descr="C:\Users\Themis\Desktop\lectures DCs antigen presentation\bball kids.jpg"/>
          <p:cNvPicPr>
            <a:picLocks noChangeAspect="1" noChangeArrowheads="1"/>
          </p:cNvPicPr>
          <p:nvPr/>
        </p:nvPicPr>
        <p:blipFill>
          <a:blip r:embed="rId4" cstate="print"/>
          <a:srcRect/>
          <a:stretch>
            <a:fillRect/>
          </a:stretch>
        </p:blipFill>
        <p:spPr bwMode="auto">
          <a:xfrm>
            <a:off x="701824" y="756084"/>
            <a:ext cx="2310003" cy="34650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59023"/>
            <a:ext cx="9144000" cy="461665"/>
          </a:xfrm>
          <a:prstGeom prst="rect">
            <a:avLst/>
          </a:prstGeom>
          <a:noFill/>
        </p:spPr>
        <p:txBody>
          <a:bodyPr wrap="square" rtlCol="0">
            <a:spAutoFit/>
          </a:bodyPr>
          <a:lstStyle/>
          <a:p>
            <a:r>
              <a:rPr lang="el-GR" sz="2400" b="1" dirty="0" smtClean="0">
                <a:solidFill>
                  <a:srgbClr val="4A206A"/>
                </a:solidFill>
              </a:rPr>
              <a:t>Γιατί τα </a:t>
            </a:r>
            <a:r>
              <a:rPr lang="el-GR" sz="2400" b="1" dirty="0" err="1" smtClean="0">
                <a:solidFill>
                  <a:srgbClr val="4A206A"/>
                </a:solidFill>
              </a:rPr>
              <a:t>Δενδριτικά</a:t>
            </a:r>
            <a:r>
              <a:rPr lang="el-GR" sz="2400" b="1" dirty="0" smtClean="0">
                <a:solidFill>
                  <a:srgbClr val="4A206A"/>
                </a:solidFill>
              </a:rPr>
              <a:t> Κύτταρα (</a:t>
            </a:r>
            <a:r>
              <a:rPr lang="en-US" sz="2400" b="1" dirty="0" smtClean="0">
                <a:solidFill>
                  <a:srgbClr val="4A206A"/>
                </a:solidFill>
              </a:rPr>
              <a:t>dendritic cells: DCs)</a:t>
            </a:r>
            <a:r>
              <a:rPr lang="el-GR" sz="2400" b="1" dirty="0" smtClean="0">
                <a:solidFill>
                  <a:srgbClr val="4A206A"/>
                </a:solidFill>
              </a:rPr>
              <a:t> είναι ξεχωριστά</a:t>
            </a:r>
            <a:r>
              <a:rPr lang="en-US" sz="2400" b="1" dirty="0" smtClean="0">
                <a:solidFill>
                  <a:srgbClr val="4A206A"/>
                </a:solidFill>
              </a:rPr>
              <a:t>?</a:t>
            </a:r>
            <a:endParaRPr lang="el-GR" sz="2400" b="1" dirty="0">
              <a:solidFill>
                <a:srgbClr val="4A206A"/>
              </a:solidFill>
            </a:endParaRPr>
          </a:p>
        </p:txBody>
      </p:sp>
      <p:pic>
        <p:nvPicPr>
          <p:cNvPr id="4098" name="Picture 2" descr="C:\Users\Themis\Desktop\lectures DCs antigen presentation\20151119005040.jpg"/>
          <p:cNvPicPr>
            <a:picLocks noChangeAspect="1" noChangeArrowheads="1"/>
          </p:cNvPicPr>
          <p:nvPr/>
        </p:nvPicPr>
        <p:blipFill>
          <a:blip r:embed="rId3" cstate="print"/>
          <a:srcRect/>
          <a:stretch>
            <a:fillRect/>
          </a:stretch>
        </p:blipFill>
        <p:spPr bwMode="auto">
          <a:xfrm>
            <a:off x="5016197" y="1628800"/>
            <a:ext cx="4020299" cy="2765474"/>
          </a:xfrm>
          <a:prstGeom prst="rect">
            <a:avLst/>
          </a:prstGeom>
          <a:noFill/>
        </p:spPr>
      </p:pic>
      <p:sp>
        <p:nvSpPr>
          <p:cNvPr id="5" name="TextBox 4"/>
          <p:cNvSpPr txBox="1"/>
          <p:nvPr/>
        </p:nvSpPr>
        <p:spPr>
          <a:xfrm>
            <a:off x="251520" y="695593"/>
            <a:ext cx="4608512" cy="4893647"/>
          </a:xfrm>
          <a:prstGeom prst="rect">
            <a:avLst/>
          </a:prstGeom>
          <a:noFill/>
        </p:spPr>
        <p:txBody>
          <a:bodyPr wrap="square" rtlCol="0">
            <a:spAutoFit/>
          </a:bodyPr>
          <a:lstStyle/>
          <a:p>
            <a:pPr>
              <a:buFont typeface="Arial" pitchFamily="34" charset="0"/>
              <a:buChar char="•"/>
            </a:pPr>
            <a:r>
              <a:rPr lang="en-US" sz="2400" dirty="0" smtClean="0">
                <a:solidFill>
                  <a:srgbClr val="4A206A"/>
                </a:solidFill>
              </a:rPr>
              <a:t> </a:t>
            </a:r>
            <a:r>
              <a:rPr lang="el-GR" sz="2400" dirty="0" smtClean="0">
                <a:solidFill>
                  <a:srgbClr val="4A206A"/>
                </a:solidFill>
              </a:rPr>
              <a:t>τα πιο αποτελεσματικά από όλα τα </a:t>
            </a:r>
            <a:r>
              <a:rPr lang="en-US" sz="2400" dirty="0" smtClean="0">
                <a:solidFill>
                  <a:srgbClr val="4A206A"/>
                </a:solidFill>
              </a:rPr>
              <a:t>APCs</a:t>
            </a:r>
          </a:p>
          <a:p>
            <a:pPr>
              <a:buFont typeface="Arial" pitchFamily="34" charset="0"/>
              <a:buChar char="•"/>
            </a:pPr>
            <a:r>
              <a:rPr lang="en-US" sz="2400" dirty="0" smtClean="0">
                <a:solidFill>
                  <a:srgbClr val="4A206A"/>
                </a:solidFill>
              </a:rPr>
              <a:t> </a:t>
            </a:r>
            <a:r>
              <a:rPr lang="el-GR" sz="2400" dirty="0" smtClean="0">
                <a:solidFill>
                  <a:srgbClr val="4A206A"/>
                </a:solidFill>
              </a:rPr>
              <a:t>μεταφέρουν αντιγόνα από ιστούς στους λεμφαδένες</a:t>
            </a:r>
            <a:endParaRPr lang="en-US" sz="2400" dirty="0" smtClean="0">
              <a:solidFill>
                <a:srgbClr val="4A206A"/>
              </a:solidFill>
            </a:endParaRPr>
          </a:p>
          <a:p>
            <a:pPr>
              <a:buFont typeface="Arial" pitchFamily="34" charset="0"/>
              <a:buChar char="•"/>
            </a:pPr>
            <a:r>
              <a:rPr lang="en-US" sz="2400" dirty="0" smtClean="0">
                <a:solidFill>
                  <a:srgbClr val="4A206A"/>
                </a:solidFill>
              </a:rPr>
              <a:t> </a:t>
            </a:r>
            <a:r>
              <a:rPr lang="el-GR" sz="2400" dirty="0" smtClean="0">
                <a:solidFill>
                  <a:srgbClr val="4A206A"/>
                </a:solidFill>
              </a:rPr>
              <a:t>Επάγουν όλες τις </a:t>
            </a:r>
            <a:r>
              <a:rPr lang="el-GR" sz="2400" dirty="0" err="1" smtClean="0">
                <a:solidFill>
                  <a:srgbClr val="4A206A"/>
                </a:solidFill>
              </a:rPr>
              <a:t>αντιγονοειδικές</a:t>
            </a:r>
            <a:r>
              <a:rPr lang="el-GR" sz="2400" dirty="0" smtClean="0">
                <a:solidFill>
                  <a:srgbClr val="4A206A"/>
                </a:solidFill>
              </a:rPr>
              <a:t> Τ αποκρίσεις</a:t>
            </a:r>
            <a:endParaRPr lang="en-US" sz="2400" dirty="0" smtClean="0">
              <a:solidFill>
                <a:srgbClr val="4A206A"/>
              </a:solidFill>
            </a:endParaRPr>
          </a:p>
          <a:p>
            <a:pPr>
              <a:buFont typeface="Arial" pitchFamily="34" charset="0"/>
              <a:buChar char="•"/>
            </a:pPr>
            <a:r>
              <a:rPr lang="el-GR" sz="2400" dirty="0" smtClean="0">
                <a:solidFill>
                  <a:srgbClr val="4A206A"/>
                </a:solidFill>
              </a:rPr>
              <a:t>Προκαλούν την επιθυμητή </a:t>
            </a:r>
            <a:r>
              <a:rPr lang="el-GR" sz="2400" dirty="0" err="1" smtClean="0">
                <a:solidFill>
                  <a:srgbClr val="4A206A"/>
                </a:solidFill>
              </a:rPr>
              <a:t>συνδιέγερση</a:t>
            </a:r>
            <a:r>
              <a:rPr lang="el-GR" sz="2400" dirty="0" smtClean="0">
                <a:solidFill>
                  <a:srgbClr val="4A206A"/>
                </a:solidFill>
              </a:rPr>
              <a:t> των Τ κυττάρων</a:t>
            </a:r>
            <a:endParaRPr lang="en-US" sz="2400" dirty="0" smtClean="0">
              <a:solidFill>
                <a:srgbClr val="4A206A"/>
              </a:solidFill>
            </a:endParaRPr>
          </a:p>
          <a:p>
            <a:pPr>
              <a:buFont typeface="Arial" pitchFamily="34" charset="0"/>
              <a:buChar char="•"/>
            </a:pPr>
            <a:r>
              <a:rPr lang="en-US" sz="2400" dirty="0" smtClean="0">
                <a:solidFill>
                  <a:srgbClr val="4A206A"/>
                </a:solidFill>
              </a:rPr>
              <a:t> </a:t>
            </a:r>
            <a:r>
              <a:rPr lang="el-GR" sz="2400" dirty="0" smtClean="0">
                <a:solidFill>
                  <a:srgbClr val="4A206A"/>
                </a:solidFill>
              </a:rPr>
              <a:t>διατηρούν την «ανοχή» στα αντιγόνα εαυτού</a:t>
            </a:r>
            <a:endParaRPr lang="en-US" sz="2400" dirty="0" smtClean="0">
              <a:solidFill>
                <a:srgbClr val="4A206A"/>
              </a:solidFill>
            </a:endParaRPr>
          </a:p>
          <a:p>
            <a:pPr>
              <a:buFont typeface="Arial" pitchFamily="34" charset="0"/>
              <a:buChar char="•"/>
            </a:pPr>
            <a:r>
              <a:rPr lang="en-US" sz="2400" dirty="0" smtClean="0">
                <a:solidFill>
                  <a:srgbClr val="4A206A"/>
                </a:solidFill>
              </a:rPr>
              <a:t> </a:t>
            </a:r>
            <a:r>
              <a:rPr lang="el-GR" sz="2400" dirty="0" smtClean="0">
                <a:solidFill>
                  <a:srgbClr val="4A206A"/>
                </a:solidFill>
              </a:rPr>
              <a:t>ενεργοποιούνται από μικροβιακά σήματα που προέρχονται από την φυσική ανοσία</a:t>
            </a:r>
            <a:endParaRPr lang="el-GR" sz="2400" dirty="0">
              <a:solidFill>
                <a:srgbClr val="4A206A"/>
              </a:solidFill>
            </a:endParaRPr>
          </a:p>
        </p:txBody>
      </p:sp>
      <p:sp>
        <p:nvSpPr>
          <p:cNvPr id="6" name="TextBox 5"/>
          <p:cNvSpPr txBox="1"/>
          <p:nvPr/>
        </p:nvSpPr>
        <p:spPr>
          <a:xfrm>
            <a:off x="1835696" y="5589240"/>
            <a:ext cx="4464496" cy="369332"/>
          </a:xfrm>
          <a:prstGeom prst="rect">
            <a:avLst/>
          </a:prstGeom>
          <a:noFill/>
        </p:spPr>
        <p:txBody>
          <a:bodyPr wrap="square" rtlCol="0">
            <a:spAutoFit/>
          </a:bodyPr>
          <a:lstStyle/>
          <a:p>
            <a:endParaRPr lang="el-GR" dirty="0"/>
          </a:p>
        </p:txBody>
      </p:sp>
      <p:sp>
        <p:nvSpPr>
          <p:cNvPr id="7" name="Rectangle 3"/>
          <p:cNvSpPr>
            <a:spLocks noChangeArrowheads="1"/>
          </p:cNvSpPr>
          <p:nvPr/>
        </p:nvSpPr>
        <p:spPr bwMode="auto">
          <a:xfrm>
            <a:off x="0" y="5526359"/>
            <a:ext cx="9144000" cy="1143001"/>
          </a:xfrm>
          <a:prstGeom prst="rect">
            <a:avLst/>
          </a:prstGeom>
          <a:noFill/>
          <a:ln w="9525">
            <a:noFill/>
            <a:miter lim="800000"/>
            <a:headEnd/>
            <a:tailEnd/>
          </a:ln>
          <a:effectLst/>
        </p:spPr>
        <p:txBody>
          <a:bodyPr anchor="ctr"/>
          <a:lstStyle/>
          <a:p>
            <a:pPr algn="ctr"/>
            <a:r>
              <a:rPr lang="el-GR" altLang="en-GB" sz="2000" b="1" dirty="0" err="1" smtClean="0">
                <a:solidFill>
                  <a:srgbClr val="008080"/>
                </a:solidFill>
                <a:latin typeface="Verdana" pitchFamily="34" charset="0"/>
              </a:rPr>
              <a:t>Δενδριτικά</a:t>
            </a:r>
            <a:r>
              <a:rPr lang="el-GR" altLang="en-GB" sz="2000" b="1" dirty="0" smtClean="0">
                <a:solidFill>
                  <a:srgbClr val="008080"/>
                </a:solidFill>
                <a:latin typeface="Verdana" pitchFamily="34" charset="0"/>
              </a:rPr>
              <a:t> Κύτταρα</a:t>
            </a:r>
            <a:r>
              <a:rPr lang="en-GB" altLang="en-GB" sz="2000" b="1" dirty="0" smtClean="0">
                <a:solidFill>
                  <a:srgbClr val="008080"/>
                </a:solidFill>
                <a:latin typeface="Verdana" pitchFamily="34" charset="0"/>
              </a:rPr>
              <a:t>: </a:t>
            </a:r>
            <a:r>
              <a:rPr lang="el-GR" altLang="en-GB" sz="2000" b="1" dirty="0" smtClean="0">
                <a:solidFill>
                  <a:srgbClr val="008080"/>
                </a:solidFill>
                <a:latin typeface="Verdana" pitchFamily="34" charset="0"/>
              </a:rPr>
              <a:t>τα </a:t>
            </a:r>
            <a:r>
              <a:rPr lang="el-GR" altLang="en-GB" sz="2000" b="1" dirty="0" err="1" smtClean="0">
                <a:solidFill>
                  <a:srgbClr val="008080"/>
                </a:solidFill>
                <a:latin typeface="Verdana" pitchFamily="34" charset="0"/>
              </a:rPr>
              <a:t>ανοσοενισχυτικά</a:t>
            </a:r>
            <a:r>
              <a:rPr lang="el-GR" altLang="en-GB" sz="2000" b="1" dirty="0" smtClean="0">
                <a:solidFill>
                  <a:srgbClr val="008080"/>
                </a:solidFill>
                <a:latin typeface="Verdana" pitchFamily="34" charset="0"/>
              </a:rPr>
              <a:t> της φύσης</a:t>
            </a:r>
            <a:endParaRPr lang="en-GB" altLang="en-GB" sz="2000" b="1" i="1" dirty="0">
              <a:solidFill>
                <a:srgbClr val="008080"/>
              </a:solidFill>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mis\Desktop\lectures DCs antigen presentation\images (1).jpg"/>
          <p:cNvPicPr>
            <a:picLocks noChangeAspect="1" noChangeArrowheads="1"/>
          </p:cNvPicPr>
          <p:nvPr/>
        </p:nvPicPr>
        <p:blipFill>
          <a:blip r:embed="rId3" cstate="print"/>
          <a:srcRect t="8964" b="13345"/>
          <a:stretch>
            <a:fillRect/>
          </a:stretch>
        </p:blipFill>
        <p:spPr bwMode="auto">
          <a:xfrm>
            <a:off x="87248" y="577632"/>
            <a:ext cx="1604432" cy="1728192"/>
          </a:xfrm>
          <a:prstGeom prst="rect">
            <a:avLst/>
          </a:prstGeom>
          <a:noFill/>
        </p:spPr>
      </p:pic>
      <p:pic>
        <p:nvPicPr>
          <p:cNvPr id="2051" name="Picture 3" descr="C:\Users\Themis\Desktop\lectures DCs antigen presentation\Paul_Ehrlich_1915.jpg"/>
          <p:cNvPicPr>
            <a:picLocks noChangeAspect="1" noChangeArrowheads="1"/>
          </p:cNvPicPr>
          <p:nvPr/>
        </p:nvPicPr>
        <p:blipFill>
          <a:blip r:embed="rId4" cstate="print"/>
          <a:srcRect b="16400"/>
          <a:stretch>
            <a:fillRect/>
          </a:stretch>
        </p:blipFill>
        <p:spPr bwMode="auto">
          <a:xfrm>
            <a:off x="179512" y="4734337"/>
            <a:ext cx="1512168" cy="1993176"/>
          </a:xfrm>
          <a:prstGeom prst="rect">
            <a:avLst/>
          </a:prstGeom>
          <a:noFill/>
        </p:spPr>
      </p:pic>
      <p:cxnSp>
        <p:nvCxnSpPr>
          <p:cNvPr id="9" name="Straight Arrow Connector 8"/>
          <p:cNvCxnSpPr/>
          <p:nvPr/>
        </p:nvCxnSpPr>
        <p:spPr>
          <a:xfrm>
            <a:off x="3491880" y="2348880"/>
            <a:ext cx="0" cy="2088232"/>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67744" y="2852936"/>
            <a:ext cx="2592288" cy="461665"/>
          </a:xfrm>
          <a:prstGeom prst="rect">
            <a:avLst/>
          </a:prstGeom>
          <a:solidFill>
            <a:schemeClr val="accent4">
              <a:lumMod val="60000"/>
              <a:lumOff val="40000"/>
            </a:schemeClr>
          </a:solidFill>
          <a:ln>
            <a:solidFill>
              <a:srgbClr val="4A206A"/>
            </a:solidFill>
          </a:ln>
        </p:spPr>
        <p:txBody>
          <a:bodyPr wrap="square" rtlCol="0">
            <a:spAutoFit/>
          </a:bodyPr>
          <a:lstStyle/>
          <a:p>
            <a:pPr algn="ctr"/>
            <a:r>
              <a:rPr lang="el-GR" sz="2400" b="1" dirty="0" smtClean="0">
                <a:solidFill>
                  <a:srgbClr val="0070C0"/>
                </a:solidFill>
              </a:rPr>
              <a:t>Σύνδεση μέσω </a:t>
            </a:r>
            <a:r>
              <a:rPr lang="en-US" sz="2400" b="1" dirty="0" smtClean="0">
                <a:solidFill>
                  <a:srgbClr val="0070C0"/>
                </a:solidFill>
              </a:rPr>
              <a:t>DCs</a:t>
            </a:r>
            <a:endParaRPr lang="el-GR" sz="2400" b="1" dirty="0">
              <a:solidFill>
                <a:srgbClr val="0070C0"/>
              </a:solidFill>
            </a:endParaRPr>
          </a:p>
        </p:txBody>
      </p:sp>
      <p:sp>
        <p:nvSpPr>
          <p:cNvPr id="10" name="TextBox 9"/>
          <p:cNvSpPr txBox="1"/>
          <p:nvPr/>
        </p:nvSpPr>
        <p:spPr>
          <a:xfrm>
            <a:off x="4890474" y="2516703"/>
            <a:ext cx="3497949" cy="1200329"/>
          </a:xfrm>
          <a:prstGeom prst="rect">
            <a:avLst/>
          </a:prstGeom>
          <a:solidFill>
            <a:schemeClr val="accent4">
              <a:lumMod val="60000"/>
              <a:lumOff val="40000"/>
            </a:schemeClr>
          </a:solidFill>
          <a:ln>
            <a:solidFill>
              <a:srgbClr val="4A206A"/>
            </a:solidFill>
          </a:ln>
        </p:spPr>
        <p:txBody>
          <a:bodyPr wrap="square" rtlCol="0">
            <a:spAutoFit/>
          </a:bodyPr>
          <a:lstStyle/>
          <a:p>
            <a:pPr algn="ctr"/>
            <a:r>
              <a:rPr lang="en-US" sz="2400" b="1" dirty="0" smtClean="0">
                <a:solidFill>
                  <a:srgbClr val="0070C0"/>
                </a:solidFill>
              </a:rPr>
              <a:t>Ralph M. Steinman </a:t>
            </a:r>
            <a:r>
              <a:rPr lang="el-GR" sz="2400" b="1" dirty="0" smtClean="0">
                <a:solidFill>
                  <a:srgbClr val="0070C0"/>
                </a:solidFill>
              </a:rPr>
              <a:t>ανακάλυψη </a:t>
            </a:r>
            <a:r>
              <a:rPr lang="en-US" sz="2400" b="1" dirty="0" smtClean="0">
                <a:solidFill>
                  <a:srgbClr val="0070C0"/>
                </a:solidFill>
              </a:rPr>
              <a:t>1973, Nobel prize 2011</a:t>
            </a:r>
            <a:endParaRPr lang="el-GR" sz="2400" b="1" dirty="0">
              <a:solidFill>
                <a:srgbClr val="0070C0"/>
              </a:solidFill>
            </a:endParaRPr>
          </a:p>
        </p:txBody>
      </p:sp>
      <p:pic>
        <p:nvPicPr>
          <p:cNvPr id="1026" name="Picture 2" descr="C:\Users\Themis\Desktop\lectures DCs antigen presentation\153779-004-3EB947CC.jpg"/>
          <p:cNvPicPr>
            <a:picLocks noChangeAspect="1" noChangeArrowheads="1"/>
          </p:cNvPicPr>
          <p:nvPr/>
        </p:nvPicPr>
        <p:blipFill>
          <a:blip r:embed="rId5" cstate="print"/>
          <a:srcRect/>
          <a:stretch>
            <a:fillRect/>
          </a:stretch>
        </p:blipFill>
        <p:spPr bwMode="auto">
          <a:xfrm>
            <a:off x="144016" y="2348880"/>
            <a:ext cx="1547664" cy="2313783"/>
          </a:xfrm>
          <a:prstGeom prst="rect">
            <a:avLst/>
          </a:prstGeom>
          <a:noFill/>
        </p:spPr>
      </p:pic>
      <p:sp>
        <p:nvSpPr>
          <p:cNvPr id="12" name="TextBox 11"/>
          <p:cNvSpPr txBox="1"/>
          <p:nvPr/>
        </p:nvSpPr>
        <p:spPr>
          <a:xfrm>
            <a:off x="1763688" y="519063"/>
            <a:ext cx="6696744" cy="1569660"/>
          </a:xfrm>
          <a:prstGeom prst="rect">
            <a:avLst/>
          </a:prstGeom>
          <a:noFill/>
        </p:spPr>
        <p:txBody>
          <a:bodyPr wrap="square" rtlCol="0">
            <a:spAutoFit/>
          </a:bodyPr>
          <a:lstStyle/>
          <a:p>
            <a:r>
              <a:rPr lang="el-GR" sz="2400" b="1" dirty="0" smtClean="0">
                <a:solidFill>
                  <a:srgbClr val="4A206A"/>
                </a:solidFill>
              </a:rPr>
              <a:t>Φυσική Ανοσία </a:t>
            </a:r>
            <a:r>
              <a:rPr lang="en-US" sz="2400" b="1" dirty="0" smtClean="0">
                <a:solidFill>
                  <a:srgbClr val="4A206A"/>
                </a:solidFill>
              </a:rPr>
              <a:t>(Metchnikoff, 1908):</a:t>
            </a:r>
            <a:endParaRPr lang="en-US" sz="2400" dirty="0" smtClean="0">
              <a:solidFill>
                <a:srgbClr val="4A206A"/>
              </a:solidFill>
            </a:endParaRPr>
          </a:p>
          <a:p>
            <a:pPr>
              <a:buFont typeface="Wingdings" pitchFamily="2" charset="2"/>
              <a:buChar char="ü"/>
            </a:pPr>
            <a:r>
              <a:rPr lang="el-GR" sz="2400" dirty="0" smtClean="0">
                <a:solidFill>
                  <a:srgbClr val="4A206A"/>
                </a:solidFill>
              </a:rPr>
              <a:t>Άμεση απόκριση σε παθογόνα</a:t>
            </a:r>
            <a:endParaRPr lang="en-US" sz="2400" dirty="0" smtClean="0">
              <a:solidFill>
                <a:srgbClr val="4A206A"/>
              </a:solidFill>
            </a:endParaRPr>
          </a:p>
          <a:p>
            <a:pPr>
              <a:buFont typeface="Wingdings" pitchFamily="2" charset="2"/>
              <a:buChar char="ü"/>
            </a:pPr>
            <a:r>
              <a:rPr lang="el-GR" sz="2400" dirty="0" smtClean="0">
                <a:solidFill>
                  <a:srgbClr val="4A206A"/>
                </a:solidFill>
              </a:rPr>
              <a:t>Αναγνώριση αρχέγονων μικροβιακών προϊόντων</a:t>
            </a:r>
            <a:endParaRPr lang="en-US" sz="2400" dirty="0" smtClean="0">
              <a:solidFill>
                <a:srgbClr val="4A206A"/>
              </a:solidFill>
            </a:endParaRPr>
          </a:p>
          <a:p>
            <a:pPr>
              <a:buFont typeface="Wingdings" pitchFamily="2" charset="2"/>
              <a:buChar char="ü"/>
            </a:pPr>
            <a:r>
              <a:rPr lang="en-US" sz="2400" dirty="0">
                <a:solidFill>
                  <a:srgbClr val="4A206A"/>
                </a:solidFill>
              </a:rPr>
              <a:t> </a:t>
            </a:r>
            <a:r>
              <a:rPr lang="el-GR" sz="2400" dirty="0" smtClean="0">
                <a:solidFill>
                  <a:srgbClr val="4A206A"/>
                </a:solidFill>
              </a:rPr>
              <a:t>μη «αντιγόνο-</a:t>
            </a:r>
            <a:r>
              <a:rPr lang="el-GR" sz="2400" dirty="0" err="1" smtClean="0">
                <a:solidFill>
                  <a:srgbClr val="4A206A"/>
                </a:solidFill>
              </a:rPr>
              <a:t>ειδική</a:t>
            </a:r>
            <a:r>
              <a:rPr lang="el-GR" sz="2400" dirty="0" smtClean="0">
                <a:solidFill>
                  <a:srgbClr val="4A206A"/>
                </a:solidFill>
              </a:rPr>
              <a:t>»</a:t>
            </a:r>
            <a:endParaRPr lang="el-GR" sz="2400" dirty="0">
              <a:solidFill>
                <a:srgbClr val="4A206A"/>
              </a:solidFill>
            </a:endParaRPr>
          </a:p>
        </p:txBody>
      </p:sp>
      <p:sp>
        <p:nvSpPr>
          <p:cNvPr id="13" name="TextBox 12"/>
          <p:cNvSpPr txBox="1"/>
          <p:nvPr/>
        </p:nvSpPr>
        <p:spPr>
          <a:xfrm>
            <a:off x="1835696" y="4869160"/>
            <a:ext cx="6048672" cy="1569660"/>
          </a:xfrm>
          <a:prstGeom prst="rect">
            <a:avLst/>
          </a:prstGeom>
          <a:noFill/>
        </p:spPr>
        <p:txBody>
          <a:bodyPr wrap="square" rtlCol="0">
            <a:spAutoFit/>
          </a:bodyPr>
          <a:lstStyle/>
          <a:p>
            <a:r>
              <a:rPr lang="el-GR" sz="2400" b="1" dirty="0" smtClean="0">
                <a:solidFill>
                  <a:srgbClr val="4A206A"/>
                </a:solidFill>
              </a:rPr>
              <a:t>Επίκτητη Ανοσία </a:t>
            </a:r>
            <a:r>
              <a:rPr lang="en-US" sz="2400" b="1" dirty="0" smtClean="0">
                <a:solidFill>
                  <a:srgbClr val="4A206A"/>
                </a:solidFill>
              </a:rPr>
              <a:t>(Ehrlich, 1908):</a:t>
            </a:r>
            <a:endParaRPr lang="en-US" sz="2400" dirty="0" smtClean="0">
              <a:solidFill>
                <a:srgbClr val="4A206A"/>
              </a:solidFill>
            </a:endParaRPr>
          </a:p>
          <a:p>
            <a:pPr>
              <a:buFont typeface="Wingdings" pitchFamily="2" charset="2"/>
              <a:buChar char="ü"/>
            </a:pPr>
            <a:r>
              <a:rPr lang="el-GR" sz="2400" dirty="0" smtClean="0">
                <a:solidFill>
                  <a:srgbClr val="4A206A"/>
                </a:solidFill>
              </a:rPr>
              <a:t>Ειδικά αντισώματα</a:t>
            </a:r>
            <a:endParaRPr lang="en-US" sz="2400" dirty="0" smtClean="0">
              <a:solidFill>
                <a:srgbClr val="4A206A"/>
              </a:solidFill>
            </a:endParaRPr>
          </a:p>
          <a:p>
            <a:pPr>
              <a:buFont typeface="Wingdings" pitchFamily="2" charset="2"/>
              <a:buChar char="ü"/>
            </a:pPr>
            <a:r>
              <a:rPr lang="el-GR" sz="2400" dirty="0" smtClean="0">
                <a:solidFill>
                  <a:srgbClr val="4A206A"/>
                </a:solidFill>
              </a:rPr>
              <a:t> απόκριση σε πολλαπλά αντιγόνα</a:t>
            </a:r>
            <a:endParaRPr lang="en-US" sz="2400" dirty="0" smtClean="0">
              <a:solidFill>
                <a:srgbClr val="4A206A"/>
              </a:solidFill>
            </a:endParaRPr>
          </a:p>
          <a:p>
            <a:pPr>
              <a:buFont typeface="Wingdings" pitchFamily="2" charset="2"/>
              <a:buChar char="ü"/>
            </a:pPr>
            <a:r>
              <a:rPr lang="en-US" sz="2400" dirty="0">
                <a:solidFill>
                  <a:srgbClr val="4A206A"/>
                </a:solidFill>
              </a:rPr>
              <a:t> </a:t>
            </a:r>
            <a:r>
              <a:rPr lang="el-GR" sz="2400" dirty="0" smtClean="0">
                <a:solidFill>
                  <a:srgbClr val="4A206A"/>
                </a:solidFill>
              </a:rPr>
              <a:t>ενεργοποίηση Τ- και Β- κυττάρων</a:t>
            </a:r>
            <a:endParaRPr lang="el-GR" sz="2400" dirty="0">
              <a:solidFill>
                <a:srgbClr val="4A206A"/>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2724150" y="166688"/>
            <a:ext cx="4336444" cy="400110"/>
          </a:xfrm>
          <a:prstGeom prst="rect">
            <a:avLst/>
          </a:prstGeom>
          <a:noFill/>
          <a:ln w="9525">
            <a:noFill/>
            <a:miter lim="800000"/>
            <a:headEnd/>
            <a:tailEnd/>
          </a:ln>
          <a:effectLst/>
        </p:spPr>
        <p:txBody>
          <a:bodyPr wrap="none">
            <a:spAutoFit/>
          </a:bodyPr>
          <a:lstStyle/>
          <a:p>
            <a:r>
              <a:rPr lang="el-GR" sz="2000" b="1" dirty="0" smtClean="0">
                <a:solidFill>
                  <a:srgbClr val="990099"/>
                </a:solidFill>
                <a:latin typeface="Verdana" pitchFamily="34" charset="0"/>
              </a:rPr>
              <a:t>Τύποι </a:t>
            </a:r>
            <a:r>
              <a:rPr lang="el-GR" sz="2000" b="1" dirty="0" err="1" smtClean="0">
                <a:solidFill>
                  <a:srgbClr val="990099"/>
                </a:solidFill>
                <a:latin typeface="Verdana" pitchFamily="34" charset="0"/>
              </a:rPr>
              <a:t>Δενδριτικών</a:t>
            </a:r>
            <a:r>
              <a:rPr lang="el-GR" sz="2000" b="1" dirty="0" smtClean="0">
                <a:solidFill>
                  <a:srgbClr val="990099"/>
                </a:solidFill>
                <a:latin typeface="Verdana" pitchFamily="34" charset="0"/>
              </a:rPr>
              <a:t> Κυττάρων</a:t>
            </a:r>
            <a:endParaRPr lang="el-GR" sz="2000" b="1" dirty="0">
              <a:solidFill>
                <a:srgbClr val="990099"/>
              </a:solidFill>
              <a:latin typeface="Verdana" pitchFamily="34" charset="0"/>
            </a:endParaRPr>
          </a:p>
        </p:txBody>
      </p:sp>
      <p:sp>
        <p:nvSpPr>
          <p:cNvPr id="73733" name="Rectangle 5"/>
          <p:cNvSpPr>
            <a:spLocks noChangeArrowheads="1"/>
          </p:cNvSpPr>
          <p:nvPr/>
        </p:nvSpPr>
        <p:spPr bwMode="auto">
          <a:xfrm>
            <a:off x="166689" y="687388"/>
            <a:ext cx="8977312" cy="584775"/>
          </a:xfrm>
          <a:prstGeom prst="rect">
            <a:avLst/>
          </a:prstGeom>
          <a:noFill/>
          <a:ln w="9525">
            <a:noFill/>
            <a:miter lim="800000"/>
            <a:headEnd/>
            <a:tailEnd/>
          </a:ln>
          <a:effectLst/>
        </p:spPr>
        <p:txBody>
          <a:bodyPr wrap="square">
            <a:spAutoFit/>
          </a:bodyPr>
          <a:lstStyle/>
          <a:p>
            <a:r>
              <a:rPr lang="el-GR" sz="1600" i="1" dirty="0" smtClean="0">
                <a:solidFill>
                  <a:srgbClr val="006600"/>
                </a:solidFill>
                <a:latin typeface="Verdana" pitchFamily="34" charset="0"/>
              </a:rPr>
              <a:t>Η κατηγοριοποίηση των </a:t>
            </a:r>
            <a:r>
              <a:rPr lang="en-US" sz="1600" i="1" dirty="0" smtClean="0">
                <a:solidFill>
                  <a:srgbClr val="006600"/>
                </a:solidFill>
                <a:latin typeface="Verdana" pitchFamily="34" charset="0"/>
              </a:rPr>
              <a:t>DCs</a:t>
            </a:r>
            <a:r>
              <a:rPr lang="el-GR" sz="1600" i="1" dirty="0" smtClean="0">
                <a:solidFill>
                  <a:srgbClr val="006600"/>
                </a:solidFill>
                <a:latin typeface="Verdana" pitchFamily="34" charset="0"/>
              </a:rPr>
              <a:t> βασίζεται στις δραστικές τους ικανότητες και στην τοποθεσία τους</a:t>
            </a:r>
            <a:endParaRPr lang="el-GR" sz="1600" i="1" dirty="0">
              <a:solidFill>
                <a:srgbClr val="006600"/>
              </a:solidFill>
              <a:latin typeface="Verdana" pitchFamily="34" charset="0"/>
            </a:endParaRPr>
          </a:p>
        </p:txBody>
      </p:sp>
      <p:pic>
        <p:nvPicPr>
          <p:cNvPr id="73735" name="Picture 7" descr="C:\Users\Themis\Desktop\lectures DCs antigen presentation\eeef637d5737d0fc10c144a82e51ff09--antigen-presenting-cell-pathways.jpg"/>
          <p:cNvPicPr>
            <a:picLocks noChangeAspect="1" noChangeArrowheads="1"/>
          </p:cNvPicPr>
          <p:nvPr/>
        </p:nvPicPr>
        <p:blipFill>
          <a:blip r:embed="rId3" cstate="print"/>
          <a:srcRect b="22665"/>
          <a:stretch>
            <a:fillRect/>
          </a:stretch>
        </p:blipFill>
        <p:spPr bwMode="auto">
          <a:xfrm>
            <a:off x="899592" y="1556792"/>
            <a:ext cx="7317144" cy="42484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mis\Desktop\lectures DCs antigen presentation\d94d1f9d2edc5d79ffad22a5fa45c4fa--antigen-presenting-cell-b-cell.jpg"/>
          <p:cNvPicPr>
            <a:picLocks noChangeAspect="1" noChangeArrowheads="1"/>
          </p:cNvPicPr>
          <p:nvPr/>
        </p:nvPicPr>
        <p:blipFill>
          <a:blip r:embed="rId3" cstate="print"/>
          <a:srcRect/>
          <a:stretch>
            <a:fillRect/>
          </a:stretch>
        </p:blipFill>
        <p:spPr bwMode="auto">
          <a:xfrm>
            <a:off x="1475656" y="987519"/>
            <a:ext cx="5341019" cy="5825857"/>
          </a:xfrm>
          <a:prstGeom prst="rect">
            <a:avLst/>
          </a:prstGeom>
          <a:noFill/>
        </p:spPr>
      </p:pic>
      <p:sp>
        <p:nvSpPr>
          <p:cNvPr id="5" name="TextBox 4"/>
          <p:cNvSpPr txBox="1"/>
          <p:nvPr/>
        </p:nvSpPr>
        <p:spPr>
          <a:xfrm>
            <a:off x="1763688" y="260648"/>
            <a:ext cx="6336704" cy="461665"/>
          </a:xfrm>
          <a:prstGeom prst="rect">
            <a:avLst/>
          </a:prstGeom>
          <a:noFill/>
        </p:spPr>
        <p:txBody>
          <a:bodyPr wrap="square" rtlCol="0">
            <a:spAutoFit/>
          </a:bodyPr>
          <a:lstStyle/>
          <a:p>
            <a:r>
              <a:rPr lang="el-GR" sz="2400" b="1" dirty="0" smtClean="0">
                <a:solidFill>
                  <a:srgbClr val="4A206A"/>
                </a:solidFill>
              </a:rPr>
              <a:t>Ωρίμανση </a:t>
            </a:r>
            <a:r>
              <a:rPr lang="el-GR" sz="2400" b="1" dirty="0" err="1" smtClean="0">
                <a:solidFill>
                  <a:srgbClr val="4A206A"/>
                </a:solidFill>
              </a:rPr>
              <a:t>Δενδριτικών</a:t>
            </a:r>
            <a:r>
              <a:rPr lang="el-GR" sz="2400" b="1" dirty="0" smtClean="0">
                <a:solidFill>
                  <a:srgbClr val="4A206A"/>
                </a:solidFill>
              </a:rPr>
              <a:t> Κυττάρων</a:t>
            </a:r>
            <a:endParaRPr lang="el-GR" sz="2400" b="1" dirty="0">
              <a:solidFill>
                <a:srgbClr val="4A206A"/>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44624"/>
            <a:ext cx="5328592" cy="461665"/>
          </a:xfrm>
          <a:prstGeom prst="rect">
            <a:avLst/>
          </a:prstGeom>
          <a:noFill/>
        </p:spPr>
        <p:txBody>
          <a:bodyPr wrap="square" rtlCol="0">
            <a:spAutoFit/>
          </a:bodyPr>
          <a:lstStyle/>
          <a:p>
            <a:r>
              <a:rPr lang="el-GR" sz="2400" b="1" dirty="0" smtClean="0">
                <a:solidFill>
                  <a:srgbClr val="4A206A"/>
                </a:solidFill>
              </a:rPr>
              <a:t>Χαρακτηριστικά της ωρίμανσης των </a:t>
            </a:r>
            <a:r>
              <a:rPr lang="en-US" sz="2400" b="1" dirty="0" smtClean="0">
                <a:solidFill>
                  <a:srgbClr val="4A206A"/>
                </a:solidFill>
              </a:rPr>
              <a:t>DCs</a:t>
            </a:r>
            <a:endParaRPr lang="el-GR" sz="2400" b="1" dirty="0">
              <a:solidFill>
                <a:srgbClr val="4A206A"/>
              </a:solidFill>
            </a:endParaRPr>
          </a:p>
        </p:txBody>
      </p:sp>
      <p:sp>
        <p:nvSpPr>
          <p:cNvPr id="8" name="Rectangle 5"/>
          <p:cNvSpPr>
            <a:spLocks noChangeArrowheads="1"/>
          </p:cNvSpPr>
          <p:nvPr/>
        </p:nvSpPr>
        <p:spPr bwMode="auto">
          <a:xfrm>
            <a:off x="2311772" y="3150171"/>
            <a:ext cx="2908300" cy="274637"/>
          </a:xfrm>
          <a:prstGeom prst="rect">
            <a:avLst/>
          </a:prstGeom>
          <a:noFill/>
          <a:ln w="9525">
            <a:noFill/>
            <a:miter lim="800000"/>
            <a:headEnd/>
            <a:tailEnd/>
          </a:ln>
        </p:spPr>
        <p:txBody>
          <a:bodyPr wrap="none">
            <a:spAutoFit/>
          </a:bodyPr>
          <a:lstStyle/>
          <a:p>
            <a:r>
              <a:rPr lang="en-US" sz="1200" dirty="0">
                <a:latin typeface="Arial" pitchFamily="34" charset="0"/>
              </a:rPr>
              <a:t>From </a:t>
            </a:r>
            <a:r>
              <a:rPr lang="en-US" sz="1200" dirty="0" err="1">
                <a:latin typeface="Arial" pitchFamily="34" charset="0"/>
              </a:rPr>
              <a:t>Mellman</a:t>
            </a:r>
            <a:r>
              <a:rPr lang="en-US" sz="1200" dirty="0">
                <a:latin typeface="Arial" pitchFamily="34" charset="0"/>
              </a:rPr>
              <a:t> et al., TICB 8: 231 (1998)</a:t>
            </a:r>
          </a:p>
        </p:txBody>
      </p:sp>
      <p:pic>
        <p:nvPicPr>
          <p:cNvPr id="9" name="Picture 6" descr="DCmaturation_staining.gif                                      00093B08Macintosh HD                   B7C78561:"/>
          <p:cNvPicPr>
            <a:picLocks noChangeAspect="1" noChangeArrowheads="1"/>
          </p:cNvPicPr>
          <p:nvPr/>
        </p:nvPicPr>
        <p:blipFill>
          <a:blip r:embed="rId3" cstate="print"/>
          <a:srcRect l="68106"/>
          <a:stretch>
            <a:fillRect/>
          </a:stretch>
        </p:blipFill>
        <p:spPr bwMode="auto">
          <a:xfrm>
            <a:off x="4738464" y="1037208"/>
            <a:ext cx="2065784" cy="2082800"/>
          </a:xfrm>
          <a:prstGeom prst="rect">
            <a:avLst/>
          </a:prstGeom>
          <a:noFill/>
          <a:ln w="9525">
            <a:noFill/>
            <a:miter lim="800000"/>
            <a:headEnd/>
            <a:tailEnd/>
          </a:ln>
        </p:spPr>
      </p:pic>
      <p:sp>
        <p:nvSpPr>
          <p:cNvPr id="11" name="Rectangle 8"/>
          <p:cNvSpPr>
            <a:spLocks noChangeArrowheads="1"/>
          </p:cNvSpPr>
          <p:nvPr/>
        </p:nvSpPr>
        <p:spPr bwMode="auto">
          <a:xfrm>
            <a:off x="6907088" y="1037054"/>
            <a:ext cx="2057400" cy="1323439"/>
          </a:xfrm>
          <a:prstGeom prst="rect">
            <a:avLst/>
          </a:prstGeom>
          <a:noFill/>
          <a:ln w="9525">
            <a:noFill/>
            <a:miter lim="800000"/>
            <a:headEnd/>
            <a:tailEnd/>
          </a:ln>
        </p:spPr>
        <p:txBody>
          <a:bodyPr>
            <a:spAutoFit/>
          </a:bodyPr>
          <a:lstStyle/>
          <a:p>
            <a:r>
              <a:rPr lang="en-US" sz="1600" b="1" dirty="0" smtClean="0">
                <a:solidFill>
                  <a:srgbClr val="4A206A"/>
                </a:solidFill>
                <a:latin typeface="Arial" pitchFamily="34" charset="0"/>
              </a:rPr>
              <a:t>MHC </a:t>
            </a:r>
            <a:r>
              <a:rPr lang="en-US" sz="1600" b="1" dirty="0">
                <a:solidFill>
                  <a:srgbClr val="4A206A"/>
                </a:solidFill>
                <a:latin typeface="Arial" pitchFamily="34" charset="0"/>
              </a:rPr>
              <a:t>class </a:t>
            </a:r>
            <a:r>
              <a:rPr lang="en-US" sz="1600" b="1" dirty="0" smtClean="0">
                <a:solidFill>
                  <a:srgbClr val="4A206A"/>
                </a:solidFill>
                <a:latin typeface="Arial" pitchFamily="34" charset="0"/>
              </a:rPr>
              <a:t>II (</a:t>
            </a:r>
            <a:r>
              <a:rPr lang="el-GR" sz="1600" b="1" dirty="0" smtClean="0">
                <a:solidFill>
                  <a:srgbClr val="4A206A"/>
                </a:solidFill>
                <a:latin typeface="Arial" pitchFamily="34" charset="0"/>
              </a:rPr>
              <a:t>πράσινο</a:t>
            </a:r>
            <a:r>
              <a:rPr lang="en-US" sz="1600" b="1" dirty="0" smtClean="0">
                <a:solidFill>
                  <a:srgbClr val="4A206A"/>
                </a:solidFill>
                <a:latin typeface="Arial" pitchFamily="34" charset="0"/>
              </a:rPr>
              <a:t>) </a:t>
            </a:r>
            <a:r>
              <a:rPr lang="el-GR" sz="1600" b="1" dirty="0" smtClean="0">
                <a:solidFill>
                  <a:srgbClr val="4A206A"/>
                </a:solidFill>
                <a:latin typeface="Arial" pitchFamily="34" charset="0"/>
              </a:rPr>
              <a:t>και</a:t>
            </a:r>
            <a:r>
              <a:rPr lang="en-US" sz="1600" b="1" dirty="0" smtClean="0">
                <a:solidFill>
                  <a:srgbClr val="4A206A"/>
                </a:solidFill>
                <a:latin typeface="Arial" pitchFamily="34" charset="0"/>
              </a:rPr>
              <a:t> </a:t>
            </a:r>
            <a:r>
              <a:rPr lang="el-GR" sz="1600" b="1" dirty="0" smtClean="0">
                <a:solidFill>
                  <a:srgbClr val="4A206A"/>
                </a:solidFill>
                <a:latin typeface="Arial" pitchFamily="34" charset="0"/>
              </a:rPr>
              <a:t>δείκτης </a:t>
            </a:r>
            <a:r>
              <a:rPr lang="el-GR" sz="1600" b="1" dirty="0" err="1" smtClean="0">
                <a:solidFill>
                  <a:srgbClr val="4A206A"/>
                </a:solidFill>
                <a:latin typeface="Arial" pitchFamily="34" charset="0"/>
              </a:rPr>
              <a:t>λυσοσώματος</a:t>
            </a:r>
            <a:r>
              <a:rPr lang="el-GR" sz="1600" b="1" dirty="0" smtClean="0">
                <a:solidFill>
                  <a:srgbClr val="4A206A"/>
                </a:solidFill>
                <a:latin typeface="Arial" pitchFamily="34" charset="0"/>
              </a:rPr>
              <a:t> </a:t>
            </a:r>
            <a:r>
              <a:rPr lang="en-US" sz="1600" b="1" dirty="0" smtClean="0">
                <a:solidFill>
                  <a:srgbClr val="4A206A"/>
                </a:solidFill>
                <a:latin typeface="Arial" pitchFamily="34" charset="0"/>
              </a:rPr>
              <a:t>Lamp-1 (</a:t>
            </a:r>
            <a:r>
              <a:rPr lang="el-GR" sz="1600" b="1" dirty="0" smtClean="0">
                <a:solidFill>
                  <a:srgbClr val="4A206A"/>
                </a:solidFill>
                <a:latin typeface="Arial" pitchFamily="34" charset="0"/>
              </a:rPr>
              <a:t>κόκκινο</a:t>
            </a:r>
            <a:r>
              <a:rPr lang="en-US" sz="1600" b="1" dirty="0" smtClean="0">
                <a:solidFill>
                  <a:srgbClr val="4A206A"/>
                </a:solidFill>
                <a:latin typeface="Arial" pitchFamily="34" charset="0"/>
              </a:rPr>
              <a:t>).</a:t>
            </a:r>
            <a:endParaRPr lang="en-US" sz="1600" dirty="0">
              <a:solidFill>
                <a:srgbClr val="4A206A"/>
              </a:solidFill>
              <a:latin typeface="Arial" pitchFamily="34" charset="0"/>
            </a:endParaRPr>
          </a:p>
        </p:txBody>
      </p:sp>
      <p:pic>
        <p:nvPicPr>
          <p:cNvPr id="12" name="Picture 6" descr="DCmaturation_staining.gif                                      00093B08Macintosh HD                   B7C78561:"/>
          <p:cNvPicPr>
            <a:picLocks noChangeAspect="1" noChangeArrowheads="1"/>
          </p:cNvPicPr>
          <p:nvPr/>
        </p:nvPicPr>
        <p:blipFill>
          <a:blip r:embed="rId3" cstate="print"/>
          <a:srcRect r="67759"/>
          <a:stretch>
            <a:fillRect/>
          </a:stretch>
        </p:blipFill>
        <p:spPr bwMode="auto">
          <a:xfrm>
            <a:off x="301284" y="1052736"/>
            <a:ext cx="2088232" cy="2082800"/>
          </a:xfrm>
          <a:prstGeom prst="rect">
            <a:avLst/>
          </a:prstGeom>
          <a:noFill/>
          <a:ln w="9525">
            <a:noFill/>
            <a:miter lim="800000"/>
            <a:headEnd/>
            <a:tailEnd/>
          </a:ln>
        </p:spPr>
      </p:pic>
      <p:cxnSp>
        <p:nvCxnSpPr>
          <p:cNvPr id="13" name="Straight Arrow Connector 12"/>
          <p:cNvCxnSpPr/>
          <p:nvPr/>
        </p:nvCxnSpPr>
        <p:spPr>
          <a:xfrm>
            <a:off x="2771800" y="2016550"/>
            <a:ext cx="1512168" cy="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11760" y="1353542"/>
            <a:ext cx="2448272" cy="923330"/>
          </a:xfrm>
          <a:prstGeom prst="rect">
            <a:avLst/>
          </a:prstGeom>
          <a:noFill/>
        </p:spPr>
        <p:txBody>
          <a:bodyPr wrap="square" rtlCol="0">
            <a:spAutoFit/>
          </a:bodyPr>
          <a:lstStyle/>
          <a:p>
            <a:r>
              <a:rPr lang="el-GR" dirty="0" smtClean="0"/>
              <a:t>Μικροβιακά προϊόντα</a:t>
            </a:r>
            <a:endParaRPr lang="en-US" dirty="0" smtClean="0"/>
          </a:p>
          <a:p>
            <a:r>
              <a:rPr lang="el-GR" dirty="0" smtClean="0"/>
              <a:t>Φλεγμονή</a:t>
            </a:r>
            <a:endParaRPr lang="en-US" dirty="0" smtClean="0"/>
          </a:p>
          <a:p>
            <a:endParaRPr lang="el-GR" dirty="0"/>
          </a:p>
        </p:txBody>
      </p:sp>
      <p:sp>
        <p:nvSpPr>
          <p:cNvPr id="17" name="TextBox 16"/>
          <p:cNvSpPr txBox="1"/>
          <p:nvPr/>
        </p:nvSpPr>
        <p:spPr>
          <a:xfrm>
            <a:off x="2555776" y="2195572"/>
            <a:ext cx="2016224" cy="369332"/>
          </a:xfrm>
          <a:prstGeom prst="rect">
            <a:avLst/>
          </a:prstGeom>
          <a:noFill/>
        </p:spPr>
        <p:txBody>
          <a:bodyPr wrap="square" rtlCol="0">
            <a:spAutoFit/>
          </a:bodyPr>
          <a:lstStyle/>
          <a:p>
            <a:r>
              <a:rPr lang="en-US" dirty="0" smtClean="0"/>
              <a:t>Toll-like receptors</a:t>
            </a:r>
            <a:endParaRPr lang="el-GR" dirty="0"/>
          </a:p>
        </p:txBody>
      </p:sp>
      <p:sp>
        <p:nvSpPr>
          <p:cNvPr id="18" name="TextBox 17"/>
          <p:cNvSpPr txBox="1"/>
          <p:nvPr/>
        </p:nvSpPr>
        <p:spPr>
          <a:xfrm>
            <a:off x="107504" y="3356992"/>
            <a:ext cx="4608512" cy="1569660"/>
          </a:xfrm>
          <a:prstGeom prst="rect">
            <a:avLst/>
          </a:prstGeom>
          <a:noFill/>
        </p:spPr>
        <p:txBody>
          <a:bodyPr wrap="square" rtlCol="0">
            <a:spAutoFit/>
          </a:bodyPr>
          <a:lstStyle/>
          <a:p>
            <a:pPr>
              <a:buFont typeface="Arial" pitchFamily="34" charset="0"/>
              <a:buChar char="•"/>
            </a:pPr>
            <a:r>
              <a:rPr lang="en-US" sz="2400" dirty="0" smtClean="0">
                <a:solidFill>
                  <a:srgbClr val="4A206A"/>
                </a:solidFill>
              </a:rPr>
              <a:t> </a:t>
            </a:r>
            <a:r>
              <a:rPr lang="el-GR" sz="2400" dirty="0" smtClean="0">
                <a:solidFill>
                  <a:srgbClr val="4A206A"/>
                </a:solidFill>
              </a:rPr>
              <a:t>Χαμηλό</a:t>
            </a:r>
            <a:r>
              <a:rPr lang="en-US" sz="2400" dirty="0" smtClean="0">
                <a:solidFill>
                  <a:srgbClr val="4A206A"/>
                </a:solidFill>
              </a:rPr>
              <a:t> MHCII </a:t>
            </a:r>
          </a:p>
          <a:p>
            <a:pPr>
              <a:buFont typeface="Arial" pitchFamily="34" charset="0"/>
              <a:buChar char="•"/>
            </a:pPr>
            <a:r>
              <a:rPr lang="en-US" sz="2400" dirty="0" smtClean="0">
                <a:solidFill>
                  <a:srgbClr val="4A206A"/>
                </a:solidFill>
              </a:rPr>
              <a:t> </a:t>
            </a:r>
            <a:r>
              <a:rPr lang="el-GR" sz="2400" dirty="0" err="1" smtClean="0">
                <a:solidFill>
                  <a:srgbClr val="4A206A"/>
                </a:solidFill>
              </a:rPr>
              <a:t>Συνδιεγερτικά</a:t>
            </a:r>
            <a:r>
              <a:rPr lang="el-GR" sz="2400" dirty="0" smtClean="0">
                <a:solidFill>
                  <a:srgbClr val="4A206A"/>
                </a:solidFill>
              </a:rPr>
              <a:t> Μόρια</a:t>
            </a:r>
            <a:endParaRPr lang="en-US" sz="2400" dirty="0" smtClean="0">
              <a:solidFill>
                <a:srgbClr val="4A206A"/>
              </a:solidFill>
            </a:endParaRPr>
          </a:p>
          <a:p>
            <a:pPr>
              <a:buFont typeface="Arial" pitchFamily="34" charset="0"/>
              <a:buChar char="•"/>
            </a:pPr>
            <a:r>
              <a:rPr lang="en-US" sz="2400" dirty="0" smtClean="0">
                <a:solidFill>
                  <a:srgbClr val="4A206A"/>
                </a:solidFill>
              </a:rPr>
              <a:t> </a:t>
            </a:r>
            <a:r>
              <a:rPr lang="el-GR" sz="2400" dirty="0" smtClean="0">
                <a:solidFill>
                  <a:srgbClr val="4A206A"/>
                </a:solidFill>
              </a:rPr>
              <a:t>Αποτελεσματική </a:t>
            </a:r>
            <a:r>
              <a:rPr lang="el-GR" sz="2400" dirty="0" err="1" smtClean="0">
                <a:solidFill>
                  <a:srgbClr val="4A206A"/>
                </a:solidFill>
              </a:rPr>
              <a:t>ενδοκυττάρωση</a:t>
            </a:r>
            <a:endParaRPr lang="en-US" sz="2400" dirty="0" smtClean="0">
              <a:solidFill>
                <a:srgbClr val="4A206A"/>
              </a:solidFill>
            </a:endParaRPr>
          </a:p>
          <a:p>
            <a:pPr>
              <a:buFont typeface="Arial" pitchFamily="34" charset="0"/>
              <a:buChar char="•"/>
            </a:pPr>
            <a:r>
              <a:rPr lang="en-US" sz="2400" dirty="0" smtClean="0">
                <a:solidFill>
                  <a:srgbClr val="4A206A"/>
                </a:solidFill>
              </a:rPr>
              <a:t> </a:t>
            </a:r>
            <a:r>
              <a:rPr lang="el-GR" sz="2400" dirty="0" smtClean="0">
                <a:solidFill>
                  <a:srgbClr val="4A206A"/>
                </a:solidFill>
              </a:rPr>
              <a:t>Συσσώρευση αντιγόνου</a:t>
            </a:r>
            <a:endParaRPr lang="el-GR" sz="2400" dirty="0">
              <a:solidFill>
                <a:srgbClr val="4A206A"/>
              </a:solidFill>
            </a:endParaRPr>
          </a:p>
        </p:txBody>
      </p:sp>
      <p:sp>
        <p:nvSpPr>
          <p:cNvPr id="19" name="TextBox 18"/>
          <p:cNvSpPr txBox="1"/>
          <p:nvPr/>
        </p:nvSpPr>
        <p:spPr>
          <a:xfrm>
            <a:off x="395536" y="548680"/>
            <a:ext cx="1944216" cy="461665"/>
          </a:xfrm>
          <a:prstGeom prst="rect">
            <a:avLst/>
          </a:prstGeom>
          <a:noFill/>
        </p:spPr>
        <p:txBody>
          <a:bodyPr wrap="square" rtlCol="0">
            <a:spAutoFit/>
          </a:bodyPr>
          <a:lstStyle/>
          <a:p>
            <a:r>
              <a:rPr lang="el-GR" sz="2400" b="1" dirty="0" smtClean="0">
                <a:solidFill>
                  <a:srgbClr val="4A206A"/>
                </a:solidFill>
              </a:rPr>
              <a:t>Ανώριμο</a:t>
            </a:r>
            <a:r>
              <a:rPr lang="en-US" sz="2400" b="1" dirty="0" smtClean="0">
                <a:solidFill>
                  <a:srgbClr val="4A206A"/>
                </a:solidFill>
              </a:rPr>
              <a:t> DC</a:t>
            </a:r>
            <a:endParaRPr lang="el-GR" sz="2400" b="1" dirty="0">
              <a:solidFill>
                <a:srgbClr val="4A206A"/>
              </a:solidFill>
            </a:endParaRPr>
          </a:p>
        </p:txBody>
      </p:sp>
      <p:sp>
        <p:nvSpPr>
          <p:cNvPr id="20" name="TextBox 19"/>
          <p:cNvSpPr txBox="1"/>
          <p:nvPr/>
        </p:nvSpPr>
        <p:spPr>
          <a:xfrm>
            <a:off x="5004048" y="548680"/>
            <a:ext cx="1584176" cy="461665"/>
          </a:xfrm>
          <a:prstGeom prst="rect">
            <a:avLst/>
          </a:prstGeom>
          <a:noFill/>
        </p:spPr>
        <p:txBody>
          <a:bodyPr wrap="square" rtlCol="0">
            <a:spAutoFit/>
          </a:bodyPr>
          <a:lstStyle/>
          <a:p>
            <a:r>
              <a:rPr lang="el-GR" sz="2400" b="1" dirty="0" smtClean="0">
                <a:solidFill>
                  <a:srgbClr val="4A206A"/>
                </a:solidFill>
              </a:rPr>
              <a:t>Ώριμο</a:t>
            </a:r>
            <a:r>
              <a:rPr lang="en-US" sz="2400" b="1" dirty="0" smtClean="0">
                <a:solidFill>
                  <a:srgbClr val="4A206A"/>
                </a:solidFill>
              </a:rPr>
              <a:t> DC</a:t>
            </a:r>
            <a:endParaRPr lang="el-GR" sz="2400" b="1" dirty="0">
              <a:solidFill>
                <a:srgbClr val="4A206A"/>
              </a:solidFill>
            </a:endParaRPr>
          </a:p>
        </p:txBody>
      </p:sp>
      <p:sp>
        <p:nvSpPr>
          <p:cNvPr id="21" name="TextBox 20"/>
          <p:cNvSpPr txBox="1"/>
          <p:nvPr/>
        </p:nvSpPr>
        <p:spPr>
          <a:xfrm>
            <a:off x="4716016" y="3358734"/>
            <a:ext cx="4464496" cy="1938992"/>
          </a:xfrm>
          <a:prstGeom prst="rect">
            <a:avLst/>
          </a:prstGeom>
          <a:noFill/>
        </p:spPr>
        <p:txBody>
          <a:bodyPr wrap="square" rtlCol="0">
            <a:spAutoFit/>
          </a:bodyPr>
          <a:lstStyle/>
          <a:p>
            <a:pPr>
              <a:buFont typeface="Arial" pitchFamily="34" charset="0"/>
              <a:buChar char="•"/>
            </a:pPr>
            <a:r>
              <a:rPr lang="en-US" sz="2400" dirty="0" smtClean="0">
                <a:solidFill>
                  <a:srgbClr val="4A206A"/>
                </a:solidFill>
              </a:rPr>
              <a:t> </a:t>
            </a:r>
            <a:r>
              <a:rPr lang="el-GR" sz="2400" dirty="0" smtClean="0">
                <a:solidFill>
                  <a:srgbClr val="4A206A"/>
                </a:solidFill>
              </a:rPr>
              <a:t>Υψηλό</a:t>
            </a:r>
            <a:r>
              <a:rPr lang="en-US" sz="2400" dirty="0" smtClean="0">
                <a:solidFill>
                  <a:srgbClr val="4A206A"/>
                </a:solidFill>
              </a:rPr>
              <a:t> MHCII</a:t>
            </a:r>
          </a:p>
          <a:p>
            <a:pPr>
              <a:buFont typeface="Arial" pitchFamily="34" charset="0"/>
              <a:buChar char="•"/>
            </a:pPr>
            <a:r>
              <a:rPr lang="en-US" sz="2400" dirty="0" smtClean="0">
                <a:solidFill>
                  <a:srgbClr val="4A206A"/>
                </a:solidFill>
              </a:rPr>
              <a:t> </a:t>
            </a:r>
            <a:r>
              <a:rPr lang="el-GR" sz="2400" dirty="0" smtClean="0">
                <a:solidFill>
                  <a:srgbClr val="4A206A"/>
                </a:solidFill>
              </a:rPr>
              <a:t>Υψηλά </a:t>
            </a:r>
            <a:r>
              <a:rPr lang="el-GR" sz="2400" dirty="0" err="1" smtClean="0">
                <a:solidFill>
                  <a:srgbClr val="4A206A"/>
                </a:solidFill>
              </a:rPr>
              <a:t>συνδιεγερτικά</a:t>
            </a:r>
            <a:r>
              <a:rPr lang="el-GR" sz="2400" dirty="0" smtClean="0">
                <a:solidFill>
                  <a:srgbClr val="4A206A"/>
                </a:solidFill>
              </a:rPr>
              <a:t> μόρια</a:t>
            </a:r>
            <a:r>
              <a:rPr lang="en-US" sz="2400" dirty="0" smtClean="0">
                <a:solidFill>
                  <a:srgbClr val="4A206A"/>
                </a:solidFill>
              </a:rPr>
              <a:t>(CD80, CD86)</a:t>
            </a:r>
            <a:endParaRPr lang="el-GR" sz="2400" dirty="0" smtClean="0">
              <a:solidFill>
                <a:srgbClr val="4A206A"/>
              </a:solidFill>
            </a:endParaRPr>
          </a:p>
          <a:p>
            <a:pPr>
              <a:buFont typeface="Arial" pitchFamily="34" charset="0"/>
              <a:buChar char="•"/>
            </a:pPr>
            <a:r>
              <a:rPr lang="el-GR" sz="2400" dirty="0" smtClean="0">
                <a:solidFill>
                  <a:srgbClr val="4A206A"/>
                </a:solidFill>
              </a:rPr>
              <a:t> Μειωμένη </a:t>
            </a:r>
            <a:r>
              <a:rPr lang="el-GR" sz="2400" dirty="0" err="1" smtClean="0">
                <a:solidFill>
                  <a:srgbClr val="4A206A"/>
                </a:solidFill>
              </a:rPr>
              <a:t>ενδοκυττάρωση</a:t>
            </a:r>
            <a:endParaRPr lang="en-US" sz="2400" dirty="0" smtClean="0">
              <a:solidFill>
                <a:srgbClr val="4A206A"/>
              </a:solidFill>
            </a:endParaRPr>
          </a:p>
          <a:p>
            <a:pPr>
              <a:buFont typeface="Arial" pitchFamily="34" charset="0"/>
              <a:buChar char="•"/>
            </a:pPr>
            <a:r>
              <a:rPr lang="en-US" sz="2400" dirty="0" smtClean="0">
                <a:solidFill>
                  <a:srgbClr val="4A206A"/>
                </a:solidFill>
              </a:rPr>
              <a:t> </a:t>
            </a:r>
            <a:r>
              <a:rPr lang="el-GR" sz="2400" dirty="0" smtClean="0">
                <a:solidFill>
                  <a:srgbClr val="4A206A"/>
                </a:solidFill>
              </a:rPr>
              <a:t>Παρουσίαση αντιγόνου</a:t>
            </a:r>
            <a:endParaRPr lang="el-GR" sz="2400" dirty="0">
              <a:solidFill>
                <a:srgbClr val="4A206A"/>
              </a:solidFill>
            </a:endParaRPr>
          </a:p>
        </p:txBody>
      </p:sp>
      <p:pic>
        <p:nvPicPr>
          <p:cNvPr id="23" name="Picture 2" descr="C:\Users\Themis\Desktop\lectures DCs antigen presentation\fimmu-04-00082-g001.jpg"/>
          <p:cNvPicPr>
            <a:picLocks noChangeAspect="1" noChangeArrowheads="1"/>
          </p:cNvPicPr>
          <p:nvPr/>
        </p:nvPicPr>
        <p:blipFill>
          <a:blip r:embed="rId4" cstate="print"/>
          <a:srcRect t="82981"/>
          <a:stretch>
            <a:fillRect/>
          </a:stretch>
        </p:blipFill>
        <p:spPr bwMode="auto">
          <a:xfrm>
            <a:off x="539552" y="5445224"/>
            <a:ext cx="6551211" cy="6256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emis\Desktop\lectures DCs antigen presentation\fimmu-04-00082-g001.jpg"/>
          <p:cNvPicPr>
            <a:picLocks noChangeAspect="1" noChangeArrowheads="1"/>
          </p:cNvPicPr>
          <p:nvPr/>
        </p:nvPicPr>
        <p:blipFill>
          <a:blip r:embed="rId2" cstate="print"/>
          <a:srcRect b="39905"/>
          <a:stretch>
            <a:fillRect/>
          </a:stretch>
        </p:blipFill>
        <p:spPr bwMode="auto">
          <a:xfrm>
            <a:off x="395536" y="1124744"/>
            <a:ext cx="7992888" cy="2088232"/>
          </a:xfrm>
          <a:prstGeom prst="rect">
            <a:avLst/>
          </a:prstGeom>
          <a:noFill/>
        </p:spPr>
      </p:pic>
      <p:sp>
        <p:nvSpPr>
          <p:cNvPr id="5" name="TextBox 4"/>
          <p:cNvSpPr txBox="1"/>
          <p:nvPr/>
        </p:nvSpPr>
        <p:spPr>
          <a:xfrm>
            <a:off x="251520" y="188640"/>
            <a:ext cx="8712968" cy="830997"/>
          </a:xfrm>
          <a:prstGeom prst="rect">
            <a:avLst/>
          </a:prstGeom>
          <a:noFill/>
        </p:spPr>
        <p:txBody>
          <a:bodyPr wrap="square" rtlCol="0">
            <a:spAutoFit/>
          </a:bodyPr>
          <a:lstStyle/>
          <a:p>
            <a:pPr algn="ctr"/>
            <a:r>
              <a:rPr lang="el-GR" sz="2400" b="1" dirty="0" smtClean="0">
                <a:solidFill>
                  <a:srgbClr val="4A206A"/>
                </a:solidFill>
              </a:rPr>
              <a:t>Τα παθογόνα αναγνωρίζονται στην φυσική ανοσία από τους υποδοχείς </a:t>
            </a:r>
            <a:r>
              <a:rPr lang="en-US" sz="2400" b="1" dirty="0" smtClean="0">
                <a:solidFill>
                  <a:srgbClr val="4A206A"/>
                </a:solidFill>
              </a:rPr>
              <a:t>Toll Like Receptors (TLRs)</a:t>
            </a:r>
            <a:endParaRPr lang="el-GR" sz="2400" b="1" dirty="0">
              <a:solidFill>
                <a:srgbClr val="4A206A"/>
              </a:solidFill>
            </a:endParaRPr>
          </a:p>
        </p:txBody>
      </p:sp>
      <p:sp>
        <p:nvSpPr>
          <p:cNvPr id="6" name="TextBox 5"/>
          <p:cNvSpPr txBox="1"/>
          <p:nvPr/>
        </p:nvSpPr>
        <p:spPr>
          <a:xfrm>
            <a:off x="2267744" y="3573016"/>
            <a:ext cx="3672408" cy="1938992"/>
          </a:xfrm>
          <a:prstGeom prst="rect">
            <a:avLst/>
          </a:prstGeom>
          <a:solidFill>
            <a:schemeClr val="accent4">
              <a:lumMod val="60000"/>
              <a:lumOff val="40000"/>
            </a:schemeClr>
          </a:solidFill>
        </p:spPr>
        <p:txBody>
          <a:bodyPr wrap="square" rtlCol="0">
            <a:spAutoFit/>
          </a:bodyPr>
          <a:lstStyle/>
          <a:p>
            <a:r>
              <a:rPr lang="en-US" sz="2400" b="1" dirty="0" smtClean="0">
                <a:solidFill>
                  <a:srgbClr val="4A206A"/>
                </a:solidFill>
              </a:rPr>
              <a:t>TLRs </a:t>
            </a:r>
            <a:r>
              <a:rPr lang="el-GR" sz="2400" b="1" dirty="0" smtClean="0">
                <a:solidFill>
                  <a:srgbClr val="4A206A"/>
                </a:solidFill>
              </a:rPr>
              <a:t>ως</a:t>
            </a:r>
            <a:r>
              <a:rPr lang="en-US" sz="2400" b="1" dirty="0" smtClean="0">
                <a:solidFill>
                  <a:srgbClr val="4A206A"/>
                </a:solidFill>
              </a:rPr>
              <a:t> </a:t>
            </a:r>
            <a:r>
              <a:rPr lang="el-GR" sz="2400" b="1" dirty="0" smtClean="0">
                <a:solidFill>
                  <a:srgbClr val="4A206A"/>
                </a:solidFill>
              </a:rPr>
              <a:t>αναγνώστες </a:t>
            </a:r>
            <a:r>
              <a:rPr lang="en-US" sz="2400" b="1" dirty="0" smtClean="0">
                <a:solidFill>
                  <a:srgbClr val="4A206A"/>
                </a:solidFill>
              </a:rPr>
              <a:t>“bar code” </a:t>
            </a:r>
            <a:r>
              <a:rPr lang="el-GR" sz="2400" b="1" dirty="0" smtClean="0">
                <a:solidFill>
                  <a:srgbClr val="4A206A"/>
                </a:solidFill>
              </a:rPr>
              <a:t>που αναγνωρίζουν μικροβιακά μοτίβα και επάγουν την ωρίμανση των </a:t>
            </a:r>
            <a:r>
              <a:rPr lang="en-US" sz="2400" b="1" dirty="0" smtClean="0">
                <a:solidFill>
                  <a:srgbClr val="4A206A"/>
                </a:solidFill>
              </a:rPr>
              <a:t>APCs </a:t>
            </a:r>
            <a:endParaRPr lang="el-GR" sz="2400" b="1" dirty="0">
              <a:solidFill>
                <a:srgbClr val="4A206A"/>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519063"/>
            <a:ext cx="6696744" cy="1569660"/>
          </a:xfrm>
          <a:prstGeom prst="rect">
            <a:avLst/>
          </a:prstGeom>
          <a:noFill/>
        </p:spPr>
        <p:txBody>
          <a:bodyPr wrap="square" rtlCol="0">
            <a:spAutoFit/>
          </a:bodyPr>
          <a:lstStyle/>
          <a:p>
            <a:r>
              <a:rPr lang="el-GR" sz="2400" b="1" dirty="0" smtClean="0">
                <a:solidFill>
                  <a:srgbClr val="4A206A"/>
                </a:solidFill>
              </a:rPr>
              <a:t>Φυσική Ανοσία </a:t>
            </a:r>
            <a:r>
              <a:rPr lang="en-US" sz="2400" b="1" dirty="0" smtClean="0">
                <a:solidFill>
                  <a:srgbClr val="4A206A"/>
                </a:solidFill>
              </a:rPr>
              <a:t>(Metchnikoff, 1908):</a:t>
            </a:r>
            <a:endParaRPr lang="en-US" sz="2400" dirty="0" smtClean="0">
              <a:solidFill>
                <a:srgbClr val="4A206A"/>
              </a:solidFill>
            </a:endParaRPr>
          </a:p>
          <a:p>
            <a:pPr>
              <a:buFont typeface="Wingdings" pitchFamily="2" charset="2"/>
              <a:buChar char="ü"/>
            </a:pPr>
            <a:r>
              <a:rPr lang="el-GR" sz="2400" dirty="0" smtClean="0">
                <a:solidFill>
                  <a:srgbClr val="4A206A"/>
                </a:solidFill>
              </a:rPr>
              <a:t>Άμεση απόκριση σε παθογόνα</a:t>
            </a:r>
            <a:endParaRPr lang="en-US" sz="2400" dirty="0" smtClean="0">
              <a:solidFill>
                <a:srgbClr val="4A206A"/>
              </a:solidFill>
            </a:endParaRPr>
          </a:p>
          <a:p>
            <a:pPr>
              <a:buFont typeface="Wingdings" pitchFamily="2" charset="2"/>
              <a:buChar char="ü"/>
            </a:pPr>
            <a:r>
              <a:rPr lang="el-GR" sz="2400" dirty="0" smtClean="0">
                <a:solidFill>
                  <a:srgbClr val="4A206A"/>
                </a:solidFill>
              </a:rPr>
              <a:t>Αναγνώριση αρχέγονων μικροβιακών προϊόντων</a:t>
            </a:r>
            <a:endParaRPr lang="en-US" sz="2400" dirty="0" smtClean="0">
              <a:solidFill>
                <a:srgbClr val="4A206A"/>
              </a:solidFill>
            </a:endParaRPr>
          </a:p>
          <a:p>
            <a:pPr>
              <a:buFont typeface="Wingdings" pitchFamily="2" charset="2"/>
              <a:buChar char="ü"/>
            </a:pPr>
            <a:r>
              <a:rPr lang="en-US" sz="2400" dirty="0">
                <a:solidFill>
                  <a:srgbClr val="4A206A"/>
                </a:solidFill>
              </a:rPr>
              <a:t> </a:t>
            </a:r>
            <a:r>
              <a:rPr lang="el-GR" sz="2400" dirty="0" smtClean="0">
                <a:solidFill>
                  <a:srgbClr val="4A206A"/>
                </a:solidFill>
              </a:rPr>
              <a:t>μη «αντιγόνο-</a:t>
            </a:r>
            <a:r>
              <a:rPr lang="el-GR" sz="2400" dirty="0" err="1" smtClean="0">
                <a:solidFill>
                  <a:srgbClr val="4A206A"/>
                </a:solidFill>
              </a:rPr>
              <a:t>ειδική</a:t>
            </a:r>
            <a:r>
              <a:rPr lang="el-GR" sz="2400" dirty="0" smtClean="0">
                <a:solidFill>
                  <a:srgbClr val="4A206A"/>
                </a:solidFill>
              </a:rPr>
              <a:t>»</a:t>
            </a:r>
            <a:endParaRPr lang="el-GR" sz="2400" dirty="0">
              <a:solidFill>
                <a:srgbClr val="4A206A"/>
              </a:solidFill>
            </a:endParaRPr>
          </a:p>
        </p:txBody>
      </p:sp>
      <p:pic>
        <p:nvPicPr>
          <p:cNvPr id="2050" name="Picture 2" descr="C:\Users\Themis\Desktop\lectures DCs antigen presentation\images (1).jpg"/>
          <p:cNvPicPr>
            <a:picLocks noChangeAspect="1" noChangeArrowheads="1"/>
          </p:cNvPicPr>
          <p:nvPr/>
        </p:nvPicPr>
        <p:blipFill>
          <a:blip r:embed="rId3" cstate="print"/>
          <a:srcRect t="8964" b="13345"/>
          <a:stretch>
            <a:fillRect/>
          </a:stretch>
        </p:blipFill>
        <p:spPr bwMode="auto">
          <a:xfrm>
            <a:off x="15240" y="577632"/>
            <a:ext cx="1749669" cy="1728192"/>
          </a:xfrm>
          <a:prstGeom prst="rect">
            <a:avLst/>
          </a:prstGeom>
          <a:noFill/>
        </p:spPr>
      </p:pic>
      <p:sp>
        <p:nvSpPr>
          <p:cNvPr id="6" name="TextBox 5"/>
          <p:cNvSpPr txBox="1"/>
          <p:nvPr/>
        </p:nvSpPr>
        <p:spPr>
          <a:xfrm>
            <a:off x="1835696" y="4437112"/>
            <a:ext cx="6048672" cy="1569660"/>
          </a:xfrm>
          <a:prstGeom prst="rect">
            <a:avLst/>
          </a:prstGeom>
          <a:noFill/>
        </p:spPr>
        <p:txBody>
          <a:bodyPr wrap="square" rtlCol="0">
            <a:spAutoFit/>
          </a:bodyPr>
          <a:lstStyle/>
          <a:p>
            <a:r>
              <a:rPr lang="el-GR" sz="2400" b="1" dirty="0" smtClean="0">
                <a:solidFill>
                  <a:srgbClr val="4A206A"/>
                </a:solidFill>
              </a:rPr>
              <a:t>Επίκτητη Ανοσία </a:t>
            </a:r>
            <a:r>
              <a:rPr lang="en-US" sz="2400" b="1" dirty="0" smtClean="0">
                <a:solidFill>
                  <a:srgbClr val="4A206A"/>
                </a:solidFill>
              </a:rPr>
              <a:t>(Ehrlich, 1908):</a:t>
            </a:r>
            <a:endParaRPr lang="en-US" sz="2400" dirty="0" smtClean="0">
              <a:solidFill>
                <a:srgbClr val="4A206A"/>
              </a:solidFill>
            </a:endParaRPr>
          </a:p>
          <a:p>
            <a:pPr>
              <a:buFont typeface="Wingdings" pitchFamily="2" charset="2"/>
              <a:buChar char="ü"/>
            </a:pPr>
            <a:r>
              <a:rPr lang="el-GR" sz="2400" dirty="0" smtClean="0">
                <a:solidFill>
                  <a:srgbClr val="4A206A"/>
                </a:solidFill>
              </a:rPr>
              <a:t>Ειδικά αντισώματα</a:t>
            </a:r>
            <a:endParaRPr lang="en-US" sz="2400" dirty="0" smtClean="0">
              <a:solidFill>
                <a:srgbClr val="4A206A"/>
              </a:solidFill>
            </a:endParaRPr>
          </a:p>
          <a:p>
            <a:pPr>
              <a:buFont typeface="Wingdings" pitchFamily="2" charset="2"/>
              <a:buChar char="ü"/>
            </a:pPr>
            <a:r>
              <a:rPr lang="el-GR" sz="2400" dirty="0" smtClean="0">
                <a:solidFill>
                  <a:srgbClr val="4A206A"/>
                </a:solidFill>
              </a:rPr>
              <a:t> απόκριση σε πολλαπλά αντιγόνα</a:t>
            </a:r>
            <a:endParaRPr lang="en-US" sz="2400" dirty="0" smtClean="0">
              <a:solidFill>
                <a:srgbClr val="4A206A"/>
              </a:solidFill>
            </a:endParaRPr>
          </a:p>
          <a:p>
            <a:pPr>
              <a:buFont typeface="Wingdings" pitchFamily="2" charset="2"/>
              <a:buChar char="ü"/>
            </a:pPr>
            <a:r>
              <a:rPr lang="en-US" sz="2400" dirty="0">
                <a:solidFill>
                  <a:srgbClr val="4A206A"/>
                </a:solidFill>
              </a:rPr>
              <a:t> </a:t>
            </a:r>
            <a:r>
              <a:rPr lang="el-GR" sz="2400" dirty="0" smtClean="0">
                <a:solidFill>
                  <a:srgbClr val="4A206A"/>
                </a:solidFill>
              </a:rPr>
              <a:t>ενεργοποίηση Τ- και Β- κυττάρων</a:t>
            </a:r>
            <a:endParaRPr lang="el-GR" sz="2400" dirty="0">
              <a:solidFill>
                <a:srgbClr val="4A206A"/>
              </a:solidFill>
            </a:endParaRPr>
          </a:p>
        </p:txBody>
      </p:sp>
      <p:pic>
        <p:nvPicPr>
          <p:cNvPr id="2051" name="Picture 3" descr="C:\Users\Themis\Desktop\lectures DCs antigen presentation\Paul_Ehrlich_1915.jpg"/>
          <p:cNvPicPr>
            <a:picLocks noChangeAspect="1" noChangeArrowheads="1"/>
          </p:cNvPicPr>
          <p:nvPr/>
        </p:nvPicPr>
        <p:blipFill>
          <a:blip r:embed="rId4" cstate="print"/>
          <a:srcRect b="16400"/>
          <a:stretch>
            <a:fillRect/>
          </a:stretch>
        </p:blipFill>
        <p:spPr bwMode="auto">
          <a:xfrm>
            <a:off x="251520" y="4437112"/>
            <a:ext cx="1296000" cy="1708247"/>
          </a:xfrm>
          <a:prstGeom prst="rect">
            <a:avLst/>
          </a:prstGeom>
          <a:noFill/>
        </p:spPr>
      </p:pic>
      <p:cxnSp>
        <p:nvCxnSpPr>
          <p:cNvPr id="9" name="Straight Arrow Connector 8"/>
          <p:cNvCxnSpPr/>
          <p:nvPr/>
        </p:nvCxnSpPr>
        <p:spPr>
          <a:xfrm>
            <a:off x="3491880" y="2348880"/>
            <a:ext cx="0" cy="1656184"/>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LR-ligands"/>
          <p:cNvPicPr>
            <a:picLocks noGrp="1" noChangeAspect="1" noChangeArrowheads="1"/>
          </p:cNvPicPr>
          <p:nvPr>
            <p:ph/>
          </p:nvPr>
        </p:nvPicPr>
        <p:blipFill>
          <a:blip r:embed="rId2" cstate="print"/>
          <a:srcRect/>
          <a:stretch>
            <a:fillRect/>
          </a:stretch>
        </p:blipFill>
        <p:spPr>
          <a:xfrm>
            <a:off x="684213" y="981075"/>
            <a:ext cx="7775575" cy="5256213"/>
          </a:xfrm>
          <a:noFill/>
        </p:spPr>
      </p:pic>
      <p:sp>
        <p:nvSpPr>
          <p:cNvPr id="6" name="TextBox 5"/>
          <p:cNvSpPr txBox="1"/>
          <p:nvPr/>
        </p:nvSpPr>
        <p:spPr>
          <a:xfrm>
            <a:off x="2195736" y="0"/>
            <a:ext cx="4968552" cy="461665"/>
          </a:xfrm>
          <a:prstGeom prst="rect">
            <a:avLst/>
          </a:prstGeom>
          <a:noFill/>
        </p:spPr>
        <p:txBody>
          <a:bodyPr wrap="square" rtlCol="0">
            <a:spAutoFit/>
          </a:bodyPr>
          <a:lstStyle/>
          <a:p>
            <a:r>
              <a:rPr lang="el-GR" sz="2400" b="1" dirty="0" smtClean="0"/>
              <a:t>Εκπαίδευση </a:t>
            </a:r>
            <a:r>
              <a:rPr lang="el-GR" sz="2400" b="1" dirty="0" err="1" smtClean="0"/>
              <a:t>Δενδριτικών</a:t>
            </a:r>
            <a:r>
              <a:rPr lang="el-GR" sz="2400" b="1" dirty="0" smtClean="0"/>
              <a:t> Κυττάρων</a:t>
            </a:r>
            <a:endParaRPr lang="el-GR" sz="2400" b="1" dirty="0"/>
          </a:p>
        </p:txBody>
      </p:sp>
      <p:sp>
        <p:nvSpPr>
          <p:cNvPr id="4" name="TextBox 3"/>
          <p:cNvSpPr txBox="1"/>
          <p:nvPr/>
        </p:nvSpPr>
        <p:spPr>
          <a:xfrm>
            <a:off x="467544" y="548680"/>
            <a:ext cx="8496944" cy="830997"/>
          </a:xfrm>
          <a:prstGeom prst="rect">
            <a:avLst/>
          </a:prstGeom>
          <a:noFill/>
        </p:spPr>
        <p:txBody>
          <a:bodyPr wrap="square" rtlCol="0">
            <a:spAutoFit/>
          </a:bodyPr>
          <a:lstStyle/>
          <a:p>
            <a:r>
              <a:rPr lang="el-GR" sz="2400" b="1" dirty="0" smtClean="0">
                <a:solidFill>
                  <a:srgbClr val="4A206A"/>
                </a:solidFill>
              </a:rPr>
              <a:t>Διαφορετικοί υποδοχείς αναγνωρίζουν διαφορετικά μοτίβα κινδύνου (παθογόνα)</a:t>
            </a:r>
            <a:endParaRPr lang="el-GR" sz="2400" b="1" dirty="0">
              <a:solidFill>
                <a:srgbClr val="4A206A"/>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hemis\Desktop\lectures DCs antigen presentation\Fig-1-Initiation-of-effector-T-cell-responses-requires-three-signals-Stimulation-of-the.png"/>
          <p:cNvPicPr>
            <a:picLocks noChangeAspect="1" noChangeArrowheads="1"/>
          </p:cNvPicPr>
          <p:nvPr/>
        </p:nvPicPr>
        <p:blipFill>
          <a:blip r:embed="rId3" cstate="print"/>
          <a:srcRect/>
          <a:stretch>
            <a:fillRect/>
          </a:stretch>
        </p:blipFill>
        <p:spPr bwMode="auto">
          <a:xfrm>
            <a:off x="251520" y="1988840"/>
            <a:ext cx="8424936" cy="4078931"/>
          </a:xfrm>
          <a:prstGeom prst="rect">
            <a:avLst/>
          </a:prstGeom>
          <a:noFill/>
        </p:spPr>
      </p:pic>
      <p:sp>
        <p:nvSpPr>
          <p:cNvPr id="8" name="TextBox 7"/>
          <p:cNvSpPr txBox="1"/>
          <p:nvPr/>
        </p:nvSpPr>
        <p:spPr>
          <a:xfrm>
            <a:off x="251520" y="3212976"/>
            <a:ext cx="792088" cy="461665"/>
          </a:xfrm>
          <a:prstGeom prst="rect">
            <a:avLst/>
          </a:prstGeom>
          <a:noFill/>
        </p:spPr>
        <p:txBody>
          <a:bodyPr wrap="square" rtlCol="0">
            <a:spAutoFit/>
          </a:bodyPr>
          <a:lstStyle/>
          <a:p>
            <a:r>
              <a:rPr lang="en-US" sz="2400" b="1" dirty="0" smtClean="0">
                <a:solidFill>
                  <a:srgbClr val="4A206A"/>
                </a:solidFill>
              </a:rPr>
              <a:t>APC</a:t>
            </a:r>
            <a:endParaRPr lang="el-GR" sz="2400" b="1" dirty="0">
              <a:solidFill>
                <a:srgbClr val="4A206A"/>
              </a:solidFill>
            </a:endParaRPr>
          </a:p>
        </p:txBody>
      </p:sp>
      <p:sp>
        <p:nvSpPr>
          <p:cNvPr id="9" name="TextBox 8"/>
          <p:cNvSpPr txBox="1"/>
          <p:nvPr/>
        </p:nvSpPr>
        <p:spPr>
          <a:xfrm>
            <a:off x="5796136" y="2823319"/>
            <a:ext cx="1872208" cy="461665"/>
          </a:xfrm>
          <a:prstGeom prst="rect">
            <a:avLst/>
          </a:prstGeom>
          <a:noFill/>
        </p:spPr>
        <p:txBody>
          <a:bodyPr wrap="square" rtlCol="0">
            <a:spAutoFit/>
          </a:bodyPr>
          <a:lstStyle/>
          <a:p>
            <a:r>
              <a:rPr lang="en-US" sz="2400" b="1" dirty="0" smtClean="0">
                <a:solidFill>
                  <a:srgbClr val="4A206A"/>
                </a:solidFill>
              </a:rPr>
              <a:t>T helper cell</a:t>
            </a:r>
            <a:endParaRPr lang="el-GR" sz="2400" b="1" dirty="0">
              <a:solidFill>
                <a:srgbClr val="4A206A"/>
              </a:solidFill>
            </a:endParaRPr>
          </a:p>
        </p:txBody>
      </p:sp>
      <p:sp>
        <p:nvSpPr>
          <p:cNvPr id="6" name="Oval 5"/>
          <p:cNvSpPr/>
          <p:nvPr/>
        </p:nvSpPr>
        <p:spPr>
          <a:xfrm>
            <a:off x="1763688" y="4797152"/>
            <a:ext cx="4464496"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755576" y="98629"/>
            <a:ext cx="7488832" cy="954107"/>
          </a:xfrm>
          <a:prstGeom prst="rect">
            <a:avLst/>
          </a:prstGeom>
          <a:noFill/>
        </p:spPr>
        <p:txBody>
          <a:bodyPr wrap="square" rtlCol="0">
            <a:spAutoFit/>
          </a:bodyPr>
          <a:lstStyle/>
          <a:p>
            <a:pPr algn="ctr"/>
            <a:r>
              <a:rPr lang="el-GR" sz="2800" b="1" dirty="0" smtClean="0">
                <a:solidFill>
                  <a:srgbClr val="4A206A"/>
                </a:solidFill>
              </a:rPr>
              <a:t>Το 2</a:t>
            </a:r>
            <a:r>
              <a:rPr lang="el-GR" sz="2800" b="1" baseline="30000" dirty="0" smtClean="0">
                <a:solidFill>
                  <a:srgbClr val="4A206A"/>
                </a:solidFill>
              </a:rPr>
              <a:t>ο</a:t>
            </a:r>
            <a:r>
              <a:rPr lang="el-GR" sz="2800" b="1" dirty="0" smtClean="0">
                <a:solidFill>
                  <a:srgbClr val="4A206A"/>
                </a:solidFill>
              </a:rPr>
              <a:t> σήμα ενεργοποίησης: συν-διέγερση/</a:t>
            </a:r>
            <a:endParaRPr lang="en-US" sz="2800" b="1" dirty="0" smtClean="0">
              <a:solidFill>
                <a:srgbClr val="4A206A"/>
              </a:solidFill>
            </a:endParaRPr>
          </a:p>
          <a:p>
            <a:pPr algn="ctr"/>
            <a:r>
              <a:rPr lang="el-GR" sz="2800" b="1" dirty="0" smtClean="0">
                <a:solidFill>
                  <a:srgbClr val="4A206A"/>
                </a:solidFill>
              </a:rPr>
              <a:t> </a:t>
            </a:r>
            <a:r>
              <a:rPr lang="en-US" sz="2800" b="1" dirty="0" smtClean="0">
                <a:solidFill>
                  <a:srgbClr val="4A206A"/>
                </a:solidFill>
              </a:rPr>
              <a:t>co-stimulation</a:t>
            </a:r>
            <a:endParaRPr lang="el-GR" sz="2800" b="1" dirty="0">
              <a:solidFill>
                <a:srgbClr val="4A20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emis\Desktop\lectures DCs antigen presentation\fimmu-04-00053-g001.jpg"/>
          <p:cNvPicPr>
            <a:picLocks noChangeAspect="1" noChangeArrowheads="1"/>
          </p:cNvPicPr>
          <p:nvPr/>
        </p:nvPicPr>
        <p:blipFill>
          <a:blip r:embed="rId2" cstate="print"/>
          <a:srcRect/>
          <a:stretch>
            <a:fillRect/>
          </a:stretch>
        </p:blipFill>
        <p:spPr bwMode="auto">
          <a:xfrm>
            <a:off x="467544" y="653948"/>
            <a:ext cx="8208912" cy="587139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emis\Desktop\lectures DCs antigen presentation\The+costimulation+T-Cell+Costimulation+—+Biology,+Therapeutic+Potential,+and+Challenges+Arlene+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hemis\Desktop\lectures DCs antigen presentation\Fig-1-Initiation-of-effector-T-cell-responses-requires-three-signals-Stimulation-of-the.png"/>
          <p:cNvPicPr>
            <a:picLocks noChangeAspect="1" noChangeArrowheads="1"/>
          </p:cNvPicPr>
          <p:nvPr/>
        </p:nvPicPr>
        <p:blipFill>
          <a:blip r:embed="rId3" cstate="print"/>
          <a:srcRect/>
          <a:stretch>
            <a:fillRect/>
          </a:stretch>
        </p:blipFill>
        <p:spPr bwMode="auto">
          <a:xfrm>
            <a:off x="251520" y="1988840"/>
            <a:ext cx="8424936" cy="4078931"/>
          </a:xfrm>
          <a:prstGeom prst="rect">
            <a:avLst/>
          </a:prstGeom>
          <a:noFill/>
        </p:spPr>
      </p:pic>
      <p:sp>
        <p:nvSpPr>
          <p:cNvPr id="8" name="TextBox 7"/>
          <p:cNvSpPr txBox="1"/>
          <p:nvPr/>
        </p:nvSpPr>
        <p:spPr>
          <a:xfrm>
            <a:off x="251520" y="3212976"/>
            <a:ext cx="792088" cy="461665"/>
          </a:xfrm>
          <a:prstGeom prst="rect">
            <a:avLst/>
          </a:prstGeom>
          <a:noFill/>
        </p:spPr>
        <p:txBody>
          <a:bodyPr wrap="square" rtlCol="0">
            <a:spAutoFit/>
          </a:bodyPr>
          <a:lstStyle/>
          <a:p>
            <a:r>
              <a:rPr lang="en-US" sz="2400" b="1" dirty="0" smtClean="0">
                <a:solidFill>
                  <a:srgbClr val="4A206A"/>
                </a:solidFill>
              </a:rPr>
              <a:t>APC</a:t>
            </a:r>
            <a:endParaRPr lang="el-GR" sz="2400" b="1" dirty="0">
              <a:solidFill>
                <a:srgbClr val="4A206A"/>
              </a:solidFill>
            </a:endParaRPr>
          </a:p>
        </p:txBody>
      </p:sp>
      <p:sp>
        <p:nvSpPr>
          <p:cNvPr id="9" name="TextBox 8"/>
          <p:cNvSpPr txBox="1"/>
          <p:nvPr/>
        </p:nvSpPr>
        <p:spPr>
          <a:xfrm>
            <a:off x="5796136" y="2823319"/>
            <a:ext cx="1872208" cy="461665"/>
          </a:xfrm>
          <a:prstGeom prst="rect">
            <a:avLst/>
          </a:prstGeom>
          <a:noFill/>
        </p:spPr>
        <p:txBody>
          <a:bodyPr wrap="square" rtlCol="0">
            <a:spAutoFit/>
          </a:bodyPr>
          <a:lstStyle/>
          <a:p>
            <a:r>
              <a:rPr lang="en-US" sz="2400" b="1" dirty="0" smtClean="0">
                <a:solidFill>
                  <a:srgbClr val="4A206A"/>
                </a:solidFill>
              </a:rPr>
              <a:t>T helper cell</a:t>
            </a:r>
            <a:endParaRPr lang="el-GR" sz="2400" b="1" dirty="0">
              <a:solidFill>
                <a:srgbClr val="4A206A"/>
              </a:solidFill>
            </a:endParaRPr>
          </a:p>
        </p:txBody>
      </p:sp>
      <p:sp>
        <p:nvSpPr>
          <p:cNvPr id="6" name="Oval 5"/>
          <p:cNvSpPr/>
          <p:nvPr/>
        </p:nvSpPr>
        <p:spPr>
          <a:xfrm>
            <a:off x="971600" y="1844824"/>
            <a:ext cx="4464496"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755576" y="98629"/>
            <a:ext cx="7488832" cy="954107"/>
          </a:xfrm>
          <a:prstGeom prst="rect">
            <a:avLst/>
          </a:prstGeom>
          <a:noFill/>
        </p:spPr>
        <p:txBody>
          <a:bodyPr wrap="square" rtlCol="0">
            <a:spAutoFit/>
          </a:bodyPr>
          <a:lstStyle/>
          <a:p>
            <a:pPr algn="ctr"/>
            <a:r>
              <a:rPr lang="el-GR" sz="2800" b="1" dirty="0" smtClean="0">
                <a:solidFill>
                  <a:srgbClr val="4A206A"/>
                </a:solidFill>
              </a:rPr>
              <a:t>Το 3</a:t>
            </a:r>
            <a:r>
              <a:rPr lang="el-GR" sz="2800" b="1" baseline="30000" dirty="0" smtClean="0">
                <a:solidFill>
                  <a:srgbClr val="4A206A"/>
                </a:solidFill>
              </a:rPr>
              <a:t>ο</a:t>
            </a:r>
            <a:r>
              <a:rPr lang="el-GR" sz="2800" b="1" dirty="0" smtClean="0">
                <a:solidFill>
                  <a:srgbClr val="4A206A"/>
                </a:solidFill>
              </a:rPr>
              <a:t> σήμα ενεργοποίησης έρχεται από τις </a:t>
            </a:r>
            <a:r>
              <a:rPr lang="el-GR" sz="2800" b="1" dirty="0" err="1" smtClean="0">
                <a:solidFill>
                  <a:srgbClr val="4A206A"/>
                </a:solidFill>
              </a:rPr>
              <a:t>κυτταροκίνες</a:t>
            </a:r>
            <a:endParaRPr lang="el-GR" sz="2800" b="1" dirty="0">
              <a:solidFill>
                <a:srgbClr val="4A20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204" r="1073"/>
          <a:stretch>
            <a:fillRect/>
          </a:stretch>
        </p:blipFill>
        <p:spPr bwMode="auto">
          <a:xfrm>
            <a:off x="1266825" y="548680"/>
            <a:ext cx="6113487" cy="5521055"/>
          </a:xfrm>
          <a:prstGeom prst="rect">
            <a:avLst/>
          </a:prstGeom>
          <a:noFill/>
          <a:ln w="9525">
            <a:noFill/>
            <a:miter lim="800000"/>
            <a:headEnd/>
            <a:tailEnd/>
          </a:ln>
        </p:spPr>
      </p:pic>
      <p:sp>
        <p:nvSpPr>
          <p:cNvPr id="10243" name="TextBox 3"/>
          <p:cNvSpPr txBox="1">
            <a:spLocks noChangeArrowheads="1"/>
          </p:cNvSpPr>
          <p:nvPr/>
        </p:nvSpPr>
        <p:spPr bwMode="auto">
          <a:xfrm>
            <a:off x="872064" y="188640"/>
            <a:ext cx="7084312" cy="523220"/>
          </a:xfrm>
          <a:prstGeom prst="rect">
            <a:avLst/>
          </a:prstGeom>
          <a:noFill/>
          <a:ln w="9525">
            <a:noFill/>
            <a:miter lim="800000"/>
            <a:headEnd/>
            <a:tailEnd/>
          </a:ln>
        </p:spPr>
        <p:txBody>
          <a:bodyPr wrap="none">
            <a:spAutoFit/>
          </a:bodyPr>
          <a:lstStyle/>
          <a:p>
            <a:r>
              <a:rPr lang="el-GR" sz="2800" b="1" dirty="0" smtClean="0">
                <a:solidFill>
                  <a:srgbClr val="4A206A"/>
                </a:solidFill>
              </a:rPr>
              <a:t>Αναγνώριση μοτίβων από την Φυσική Ανοσία</a:t>
            </a:r>
            <a:endParaRPr lang="el-GR" sz="2800" b="1" dirty="0">
              <a:solidFill>
                <a:srgbClr val="4A206A"/>
              </a:solidFill>
            </a:endParaRPr>
          </a:p>
        </p:txBody>
      </p:sp>
      <p:sp>
        <p:nvSpPr>
          <p:cNvPr id="4" name="TextBox 3"/>
          <p:cNvSpPr txBox="1"/>
          <p:nvPr/>
        </p:nvSpPr>
        <p:spPr>
          <a:xfrm>
            <a:off x="144016" y="5949280"/>
            <a:ext cx="8892480" cy="830997"/>
          </a:xfrm>
          <a:prstGeom prst="rect">
            <a:avLst/>
          </a:prstGeom>
          <a:noFill/>
        </p:spPr>
        <p:txBody>
          <a:bodyPr wrap="square" rtlCol="0">
            <a:spAutoFit/>
          </a:bodyPr>
          <a:lstStyle/>
          <a:p>
            <a:r>
              <a:rPr lang="el-GR" sz="2400" b="1" dirty="0" smtClean="0">
                <a:solidFill>
                  <a:srgbClr val="4A206A"/>
                </a:solidFill>
              </a:rPr>
              <a:t>Διαφορετικά σήματα κινδύνου επάγουν την παραγωγή διαφορετικών ειδών κυτταροκινών από τα </a:t>
            </a:r>
            <a:r>
              <a:rPr lang="en-US" sz="2400" b="1" dirty="0" smtClean="0">
                <a:solidFill>
                  <a:srgbClr val="4A206A"/>
                </a:solidFill>
              </a:rPr>
              <a:t> DCs</a:t>
            </a:r>
            <a:endParaRPr lang="el-GR" sz="2400" b="1" dirty="0">
              <a:solidFill>
                <a:srgbClr val="4A206A"/>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mis\Desktop\lectures DCs antigen presentation\Dendritic-Cell-00.jpg"/>
          <p:cNvPicPr>
            <a:picLocks noChangeAspect="1" noChangeArrowheads="1"/>
          </p:cNvPicPr>
          <p:nvPr/>
        </p:nvPicPr>
        <p:blipFill>
          <a:blip r:embed="rId2" cstate="print"/>
          <a:srcRect/>
          <a:stretch>
            <a:fillRect/>
          </a:stretch>
        </p:blipFill>
        <p:spPr bwMode="auto">
          <a:xfrm>
            <a:off x="323528" y="1052736"/>
            <a:ext cx="8640960" cy="432048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568" y="87015"/>
            <a:ext cx="9144000" cy="830997"/>
          </a:xfrm>
          <a:prstGeom prst="rect">
            <a:avLst/>
          </a:prstGeom>
          <a:noFill/>
        </p:spPr>
        <p:txBody>
          <a:bodyPr wrap="square" rtlCol="0">
            <a:spAutoFit/>
          </a:bodyPr>
          <a:lstStyle/>
          <a:p>
            <a:r>
              <a:rPr lang="el-GR" sz="2400" b="1" dirty="0" smtClean="0">
                <a:solidFill>
                  <a:srgbClr val="4A206A"/>
                </a:solidFill>
              </a:rPr>
              <a:t>Οι </a:t>
            </a:r>
            <a:r>
              <a:rPr lang="el-GR" sz="2400" b="1" dirty="0" err="1" smtClean="0">
                <a:solidFill>
                  <a:srgbClr val="4A206A"/>
                </a:solidFill>
              </a:rPr>
              <a:t>κυτταροκίνες</a:t>
            </a:r>
            <a:r>
              <a:rPr lang="el-GR" sz="2400" b="1" dirty="0" smtClean="0">
                <a:solidFill>
                  <a:srgbClr val="4A206A"/>
                </a:solidFill>
              </a:rPr>
              <a:t> που παράγονται από τα </a:t>
            </a:r>
            <a:r>
              <a:rPr lang="en-US" sz="2400" b="1" dirty="0" smtClean="0">
                <a:solidFill>
                  <a:srgbClr val="4A206A"/>
                </a:solidFill>
              </a:rPr>
              <a:t>DCs </a:t>
            </a:r>
            <a:r>
              <a:rPr lang="el-GR" sz="2400" b="1" dirty="0" smtClean="0">
                <a:solidFill>
                  <a:srgbClr val="4A206A"/>
                </a:solidFill>
              </a:rPr>
              <a:t>διεγείρουν και καθοδηγούν τα </a:t>
            </a:r>
            <a:r>
              <a:rPr lang="en-US" sz="2400" b="1" dirty="0" smtClean="0">
                <a:solidFill>
                  <a:srgbClr val="4A206A"/>
                </a:solidFill>
              </a:rPr>
              <a:t>T </a:t>
            </a:r>
            <a:r>
              <a:rPr lang="el-GR" sz="2400" b="1" dirty="0" smtClean="0">
                <a:solidFill>
                  <a:srgbClr val="4A206A"/>
                </a:solidFill>
              </a:rPr>
              <a:t>κύτταρα που να πάνε και πώς να δράσουν</a:t>
            </a:r>
            <a:endParaRPr lang="el-GR" sz="2400" b="1" dirty="0">
              <a:solidFill>
                <a:srgbClr val="4A206A"/>
              </a:solidFill>
            </a:endParaRPr>
          </a:p>
        </p:txBody>
      </p:sp>
      <p:pic>
        <p:nvPicPr>
          <p:cNvPr id="5122" name="Picture 2" descr="C:\Users\Themis\Desktop\lectures DCs antigen presentation\728362-fig1.jpg"/>
          <p:cNvPicPr>
            <a:picLocks noChangeAspect="1" noChangeArrowheads="1"/>
          </p:cNvPicPr>
          <p:nvPr/>
        </p:nvPicPr>
        <p:blipFill>
          <a:blip r:embed="rId2" cstate="print"/>
          <a:srcRect t="5770"/>
          <a:stretch>
            <a:fillRect/>
          </a:stretch>
        </p:blipFill>
        <p:spPr bwMode="auto">
          <a:xfrm>
            <a:off x="179512" y="1628082"/>
            <a:ext cx="8784976" cy="4609230"/>
          </a:xfrm>
          <a:prstGeom prst="rect">
            <a:avLst/>
          </a:prstGeom>
          <a:noFill/>
        </p:spPr>
      </p:pic>
      <p:sp>
        <p:nvSpPr>
          <p:cNvPr id="5" name="TextBox 4"/>
          <p:cNvSpPr txBox="1"/>
          <p:nvPr/>
        </p:nvSpPr>
        <p:spPr>
          <a:xfrm>
            <a:off x="179512" y="1124744"/>
            <a:ext cx="2808312" cy="369332"/>
          </a:xfrm>
          <a:prstGeom prst="rect">
            <a:avLst/>
          </a:prstGeom>
          <a:noFill/>
        </p:spPr>
        <p:txBody>
          <a:bodyPr wrap="square" rtlCol="0">
            <a:spAutoFit/>
          </a:bodyPr>
          <a:lstStyle/>
          <a:p>
            <a:r>
              <a:rPr lang="en-US" b="1" dirty="0" smtClean="0"/>
              <a:t>Without microbial stimulus</a:t>
            </a:r>
            <a:endParaRPr lang="el-GR" b="1" dirty="0"/>
          </a:p>
        </p:txBody>
      </p:sp>
      <p:sp>
        <p:nvSpPr>
          <p:cNvPr id="6" name="TextBox 5"/>
          <p:cNvSpPr txBox="1"/>
          <p:nvPr/>
        </p:nvSpPr>
        <p:spPr>
          <a:xfrm>
            <a:off x="5364088" y="1124744"/>
            <a:ext cx="2808312" cy="369332"/>
          </a:xfrm>
          <a:prstGeom prst="rect">
            <a:avLst/>
          </a:prstGeom>
          <a:noFill/>
        </p:spPr>
        <p:txBody>
          <a:bodyPr wrap="square" rtlCol="0">
            <a:spAutoFit/>
          </a:bodyPr>
          <a:lstStyle/>
          <a:p>
            <a:r>
              <a:rPr lang="en-US" b="1" dirty="0" smtClean="0"/>
              <a:t>With microbial stimulus</a:t>
            </a:r>
            <a:endParaRPr lang="el-G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344816" cy="1938992"/>
          </a:xfrm>
          <a:prstGeom prst="rect">
            <a:avLst/>
          </a:prstGeom>
          <a:noFill/>
        </p:spPr>
        <p:txBody>
          <a:bodyPr wrap="square" rtlCol="0">
            <a:spAutoFit/>
          </a:bodyPr>
          <a:lstStyle/>
          <a:p>
            <a:r>
              <a:rPr lang="el-GR" sz="2400" b="1" dirty="0" smtClean="0">
                <a:solidFill>
                  <a:srgbClr val="4A206A"/>
                </a:solidFill>
              </a:rPr>
              <a:t>Πολύ λίγη ανοχή</a:t>
            </a:r>
            <a:r>
              <a:rPr lang="en-US" sz="2400" dirty="0" smtClean="0"/>
              <a:t>:</a:t>
            </a:r>
          </a:p>
          <a:p>
            <a:r>
              <a:rPr lang="el-GR" sz="2400" b="1" dirty="0" err="1" smtClean="0"/>
              <a:t>Αυτοανοσία</a:t>
            </a:r>
            <a:r>
              <a:rPr lang="en-US" sz="2400" b="1" dirty="0" smtClean="0"/>
              <a:t>:</a:t>
            </a:r>
            <a:r>
              <a:rPr lang="en-US" sz="2400" dirty="0" smtClean="0"/>
              <a:t> </a:t>
            </a:r>
            <a:r>
              <a:rPr lang="el-GR" sz="2400" dirty="0" err="1" smtClean="0"/>
              <a:t>αυτοάνοσος</a:t>
            </a:r>
            <a:r>
              <a:rPr lang="el-GR" sz="2400" dirty="0" smtClean="0"/>
              <a:t> διαβήτης</a:t>
            </a:r>
            <a:r>
              <a:rPr lang="en-US" sz="2400" dirty="0" smtClean="0"/>
              <a:t>, </a:t>
            </a:r>
            <a:r>
              <a:rPr lang="el-GR" sz="2400" dirty="0" smtClean="0"/>
              <a:t>λύκος</a:t>
            </a:r>
            <a:r>
              <a:rPr lang="en-US" sz="2400" dirty="0" smtClean="0"/>
              <a:t>, </a:t>
            </a:r>
            <a:r>
              <a:rPr lang="el-GR" sz="2400" dirty="0" smtClean="0"/>
              <a:t>σκλήρυνση κατά πλάκας </a:t>
            </a:r>
            <a:r>
              <a:rPr lang="el-GR" sz="2400" dirty="0" err="1" smtClean="0"/>
              <a:t>κ.α</a:t>
            </a:r>
            <a:r>
              <a:rPr lang="en-US" sz="2400" dirty="0" smtClean="0"/>
              <a:t>.</a:t>
            </a:r>
          </a:p>
          <a:p>
            <a:r>
              <a:rPr lang="el-GR" sz="2400" b="1" dirty="0" smtClean="0"/>
              <a:t>Χρόνια Φλεγμονή</a:t>
            </a:r>
            <a:r>
              <a:rPr lang="en-US" sz="2400" dirty="0" smtClean="0"/>
              <a:t>: </a:t>
            </a:r>
            <a:r>
              <a:rPr lang="el-GR" sz="2400" dirty="0" smtClean="0"/>
              <a:t>αρθρίτιδα</a:t>
            </a:r>
            <a:r>
              <a:rPr lang="en-US" sz="2400" dirty="0" smtClean="0"/>
              <a:t>, </a:t>
            </a:r>
            <a:r>
              <a:rPr lang="en-US" sz="2400" dirty="0" err="1" smtClean="0"/>
              <a:t>Chrohn’s</a:t>
            </a:r>
            <a:r>
              <a:rPr lang="en-US" sz="2400" dirty="0" smtClean="0"/>
              <a:t>, </a:t>
            </a:r>
            <a:r>
              <a:rPr lang="el-GR" sz="2400" dirty="0" smtClean="0"/>
              <a:t>Ελκώδης κολίτιδα</a:t>
            </a:r>
            <a:r>
              <a:rPr lang="en-US" sz="2400" dirty="0" smtClean="0"/>
              <a:t>, </a:t>
            </a:r>
            <a:r>
              <a:rPr lang="el-GR" sz="2400" dirty="0" smtClean="0"/>
              <a:t>άσθμα</a:t>
            </a:r>
            <a:r>
              <a:rPr lang="en-US" sz="2400" dirty="0" smtClean="0"/>
              <a:t> </a:t>
            </a:r>
            <a:endParaRPr lang="el-GR" sz="2400" dirty="0"/>
          </a:p>
        </p:txBody>
      </p:sp>
      <p:sp>
        <p:nvSpPr>
          <p:cNvPr id="4" name="TextBox 3"/>
          <p:cNvSpPr txBox="1"/>
          <p:nvPr/>
        </p:nvSpPr>
        <p:spPr>
          <a:xfrm>
            <a:off x="755576" y="3074184"/>
            <a:ext cx="7344816" cy="1200329"/>
          </a:xfrm>
          <a:prstGeom prst="rect">
            <a:avLst/>
          </a:prstGeom>
          <a:noFill/>
        </p:spPr>
        <p:txBody>
          <a:bodyPr wrap="square" rtlCol="0">
            <a:spAutoFit/>
          </a:bodyPr>
          <a:lstStyle/>
          <a:p>
            <a:r>
              <a:rPr lang="el-GR" sz="2400" b="1" dirty="0" smtClean="0">
                <a:solidFill>
                  <a:srgbClr val="4A206A"/>
                </a:solidFill>
              </a:rPr>
              <a:t>Πολύ ανοχή</a:t>
            </a:r>
            <a:r>
              <a:rPr lang="en-US" sz="2400" dirty="0" smtClean="0"/>
              <a:t>:</a:t>
            </a:r>
          </a:p>
          <a:p>
            <a:r>
              <a:rPr lang="el-GR" sz="2400" dirty="0" smtClean="0"/>
              <a:t>καρκίνος</a:t>
            </a:r>
            <a:endParaRPr lang="en-US" sz="2400" dirty="0" smtClean="0"/>
          </a:p>
          <a:p>
            <a:r>
              <a:rPr lang="el-GR" sz="2400" b="1" dirty="0" smtClean="0"/>
              <a:t>Χρόνιες </a:t>
            </a:r>
            <a:r>
              <a:rPr lang="el-GR" sz="2400" b="1" dirty="0" err="1" smtClean="0"/>
              <a:t>ιϊκές</a:t>
            </a:r>
            <a:r>
              <a:rPr lang="el-GR" sz="2400" b="1" dirty="0" smtClean="0"/>
              <a:t> μολύνσεις </a:t>
            </a:r>
            <a:r>
              <a:rPr lang="en-US" sz="2400" b="1" dirty="0" smtClean="0"/>
              <a:t>: CMV, HIV-AIDS </a:t>
            </a:r>
            <a:endParaRPr lang="el-G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emis\Desktop\lectures DCs antigen presentation\DC 1.gif"/>
          <p:cNvPicPr>
            <a:picLocks noChangeAspect="1" noChangeArrowheads="1"/>
          </p:cNvPicPr>
          <p:nvPr/>
        </p:nvPicPr>
        <p:blipFill>
          <a:blip r:embed="rId2" cstate="print"/>
          <a:srcRect/>
          <a:stretch>
            <a:fillRect/>
          </a:stretch>
        </p:blipFill>
        <p:spPr bwMode="auto">
          <a:xfrm>
            <a:off x="179512" y="1025353"/>
            <a:ext cx="8754381" cy="5832647"/>
          </a:xfrm>
          <a:prstGeom prst="rect">
            <a:avLst/>
          </a:prstGeom>
          <a:noFill/>
        </p:spPr>
      </p:pic>
      <p:sp>
        <p:nvSpPr>
          <p:cNvPr id="3" name="TextBox 2"/>
          <p:cNvSpPr txBox="1"/>
          <p:nvPr/>
        </p:nvSpPr>
        <p:spPr>
          <a:xfrm>
            <a:off x="971600" y="260648"/>
            <a:ext cx="8064896" cy="646331"/>
          </a:xfrm>
          <a:prstGeom prst="rect">
            <a:avLst/>
          </a:prstGeom>
          <a:noFill/>
        </p:spPr>
        <p:txBody>
          <a:bodyPr wrap="square" rtlCol="0">
            <a:spAutoFit/>
          </a:bodyPr>
          <a:lstStyle/>
          <a:p>
            <a:r>
              <a:rPr lang="el-GR" sz="3600" b="1" dirty="0" smtClean="0">
                <a:solidFill>
                  <a:srgbClr val="4A206A"/>
                </a:solidFill>
              </a:rPr>
              <a:t>Στόχευση </a:t>
            </a:r>
            <a:r>
              <a:rPr lang="el-GR" sz="3600" b="1" dirty="0" err="1" smtClean="0">
                <a:solidFill>
                  <a:srgbClr val="4A206A"/>
                </a:solidFill>
              </a:rPr>
              <a:t>δενδριτικών</a:t>
            </a:r>
            <a:r>
              <a:rPr lang="en-US" sz="3600" b="1" dirty="0" smtClean="0">
                <a:solidFill>
                  <a:srgbClr val="4A206A"/>
                </a:solidFill>
              </a:rPr>
              <a:t> </a:t>
            </a:r>
            <a:r>
              <a:rPr lang="el-GR" sz="3600" b="1" dirty="0" smtClean="0">
                <a:solidFill>
                  <a:srgbClr val="4A206A"/>
                </a:solidFill>
              </a:rPr>
              <a:t>για θεραπεία</a:t>
            </a:r>
            <a:endParaRPr lang="el-GR" sz="3600" b="1" dirty="0">
              <a:solidFill>
                <a:srgbClr val="4A206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hemis\Desktop\lectures DCs antigen presentation\immune-cells-3rd-lecture-33-638.jpg"/>
          <p:cNvPicPr>
            <a:picLocks noChangeAspect="1" noChangeArrowheads="1"/>
          </p:cNvPicPr>
          <p:nvPr/>
        </p:nvPicPr>
        <p:blipFill>
          <a:blip r:embed="rId2" cstate="print"/>
          <a:srcRect/>
          <a:stretch>
            <a:fillRect/>
          </a:stretch>
        </p:blipFill>
        <p:spPr bwMode="auto">
          <a:xfrm>
            <a:off x="1259632" y="548680"/>
            <a:ext cx="7001462" cy="5256584"/>
          </a:xfrm>
          <a:prstGeom prst="rect">
            <a:avLst/>
          </a:prstGeom>
          <a:noFill/>
        </p:spPr>
      </p:pic>
      <p:sp>
        <p:nvSpPr>
          <p:cNvPr id="3" name="TextBox 2"/>
          <p:cNvSpPr txBox="1"/>
          <p:nvPr/>
        </p:nvSpPr>
        <p:spPr>
          <a:xfrm>
            <a:off x="827584" y="1619508"/>
            <a:ext cx="2304256" cy="369332"/>
          </a:xfrm>
          <a:prstGeom prst="rect">
            <a:avLst/>
          </a:prstGeom>
          <a:noFill/>
        </p:spPr>
        <p:txBody>
          <a:bodyPr wrap="square" rtlCol="0">
            <a:spAutoFit/>
          </a:bodyPr>
          <a:lstStyle/>
          <a:p>
            <a:r>
              <a:rPr lang="en-US" b="1" dirty="0" smtClean="0"/>
              <a:t>CD4 T helper cell</a:t>
            </a:r>
            <a:endParaRPr lang="el-GR" b="1" dirty="0"/>
          </a:p>
        </p:txBody>
      </p:sp>
      <p:sp>
        <p:nvSpPr>
          <p:cNvPr id="5" name="TextBox 4"/>
          <p:cNvSpPr txBox="1"/>
          <p:nvPr/>
        </p:nvSpPr>
        <p:spPr>
          <a:xfrm>
            <a:off x="3491880" y="1547500"/>
            <a:ext cx="2304256" cy="369332"/>
          </a:xfrm>
          <a:prstGeom prst="rect">
            <a:avLst/>
          </a:prstGeom>
          <a:noFill/>
        </p:spPr>
        <p:txBody>
          <a:bodyPr wrap="square" rtlCol="0">
            <a:spAutoFit/>
          </a:bodyPr>
          <a:lstStyle/>
          <a:p>
            <a:r>
              <a:rPr lang="en-US" b="1" dirty="0" smtClean="0"/>
              <a:t>CD8 T </a:t>
            </a:r>
            <a:r>
              <a:rPr lang="en-US" b="1" dirty="0" err="1" smtClean="0"/>
              <a:t>cytotoxic</a:t>
            </a:r>
            <a:r>
              <a:rPr lang="en-US" b="1" dirty="0" smtClean="0"/>
              <a:t> cell</a:t>
            </a:r>
            <a:endParaRPr lang="el-G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hemis\Desktop\lectures DCs antigen presentation\CW_76-Figura2.jpg"/>
          <p:cNvPicPr>
            <a:picLocks noChangeAspect="1" noChangeArrowheads="1"/>
          </p:cNvPicPr>
          <p:nvPr/>
        </p:nvPicPr>
        <p:blipFill>
          <a:blip r:embed="rId3" cstate="print"/>
          <a:srcRect/>
          <a:stretch>
            <a:fillRect/>
          </a:stretch>
        </p:blipFill>
        <p:spPr bwMode="auto">
          <a:xfrm>
            <a:off x="127133" y="1556792"/>
            <a:ext cx="8981371" cy="4894114"/>
          </a:xfrm>
          <a:prstGeom prst="rect">
            <a:avLst/>
          </a:prstGeom>
          <a:noFill/>
        </p:spPr>
      </p:pic>
      <p:sp>
        <p:nvSpPr>
          <p:cNvPr id="5" name="TextBox 4"/>
          <p:cNvSpPr txBox="1"/>
          <p:nvPr/>
        </p:nvSpPr>
        <p:spPr>
          <a:xfrm>
            <a:off x="971600" y="260648"/>
            <a:ext cx="8064896" cy="646331"/>
          </a:xfrm>
          <a:prstGeom prst="rect">
            <a:avLst/>
          </a:prstGeom>
          <a:noFill/>
        </p:spPr>
        <p:txBody>
          <a:bodyPr wrap="square" rtlCol="0">
            <a:spAutoFit/>
          </a:bodyPr>
          <a:lstStyle/>
          <a:p>
            <a:r>
              <a:rPr lang="el-GR" sz="3600" b="1" dirty="0" smtClean="0">
                <a:solidFill>
                  <a:srgbClr val="4A206A"/>
                </a:solidFill>
              </a:rPr>
              <a:t>Στόχευση </a:t>
            </a:r>
            <a:r>
              <a:rPr lang="el-GR" sz="3600" b="1" dirty="0" err="1" smtClean="0">
                <a:solidFill>
                  <a:srgbClr val="4A206A"/>
                </a:solidFill>
              </a:rPr>
              <a:t>δενδριτικών</a:t>
            </a:r>
            <a:r>
              <a:rPr lang="en-US" sz="3600" b="1" dirty="0" smtClean="0">
                <a:solidFill>
                  <a:srgbClr val="4A206A"/>
                </a:solidFill>
              </a:rPr>
              <a:t> </a:t>
            </a:r>
            <a:r>
              <a:rPr lang="el-GR" sz="3600" b="1" dirty="0" smtClean="0">
                <a:solidFill>
                  <a:srgbClr val="4A206A"/>
                </a:solidFill>
              </a:rPr>
              <a:t>για θεραπεία</a:t>
            </a:r>
            <a:endParaRPr lang="el-GR" sz="3600" b="1" dirty="0">
              <a:solidFill>
                <a:srgbClr val="4A206A"/>
              </a:solidFill>
            </a:endParaRPr>
          </a:p>
        </p:txBody>
      </p:sp>
      <p:sp>
        <p:nvSpPr>
          <p:cNvPr id="7" name="TextBox 6"/>
          <p:cNvSpPr txBox="1"/>
          <p:nvPr/>
        </p:nvSpPr>
        <p:spPr>
          <a:xfrm>
            <a:off x="683568" y="1052736"/>
            <a:ext cx="7848872" cy="369332"/>
          </a:xfrm>
          <a:prstGeom prst="rect">
            <a:avLst/>
          </a:prstGeom>
          <a:noFill/>
        </p:spPr>
        <p:txBody>
          <a:bodyPr wrap="square" rtlCol="0">
            <a:spAutoFit/>
          </a:bodyPr>
          <a:lstStyle/>
          <a:p>
            <a:r>
              <a:rPr lang="el-GR" b="1" dirty="0" smtClean="0">
                <a:solidFill>
                  <a:srgbClr val="4A206A"/>
                </a:solidFill>
              </a:rPr>
              <a:t>Απαλοιφή αρνητικής </a:t>
            </a:r>
            <a:r>
              <a:rPr lang="el-GR" b="1" dirty="0" err="1" smtClean="0">
                <a:solidFill>
                  <a:srgbClr val="4A206A"/>
                </a:solidFill>
              </a:rPr>
              <a:t>συνδιέγερσης</a:t>
            </a:r>
            <a:r>
              <a:rPr lang="el-GR" b="1" dirty="0" smtClean="0">
                <a:solidFill>
                  <a:srgbClr val="4A206A"/>
                </a:solidFill>
              </a:rPr>
              <a:t> οδηγεί στην ενεργοποίηση των Τ κυττάρων</a:t>
            </a:r>
            <a:endParaRPr lang="el-GR" b="1" dirty="0">
              <a:solidFill>
                <a:srgbClr val="4A206A"/>
              </a:solidFill>
            </a:endParaRPr>
          </a:p>
        </p:txBody>
      </p:sp>
      <p:sp>
        <p:nvSpPr>
          <p:cNvPr id="8" name="TextBox 7"/>
          <p:cNvSpPr txBox="1"/>
          <p:nvPr/>
        </p:nvSpPr>
        <p:spPr>
          <a:xfrm>
            <a:off x="899592" y="6311061"/>
            <a:ext cx="3600400" cy="646331"/>
          </a:xfrm>
          <a:prstGeom prst="rect">
            <a:avLst/>
          </a:prstGeom>
          <a:noFill/>
        </p:spPr>
        <p:txBody>
          <a:bodyPr wrap="square" rtlCol="0">
            <a:spAutoFit/>
          </a:bodyPr>
          <a:lstStyle/>
          <a:p>
            <a:r>
              <a:rPr lang="en-US" dirty="0" err="1" smtClean="0"/>
              <a:t>Ipilimumab</a:t>
            </a:r>
            <a:r>
              <a:rPr lang="en-US" dirty="0" smtClean="0"/>
              <a:t>, </a:t>
            </a:r>
            <a:r>
              <a:rPr lang="en-US" dirty="0" err="1" smtClean="0"/>
              <a:t>tremelimumab</a:t>
            </a:r>
            <a:endParaRPr lang="en-US" dirty="0" smtClean="0"/>
          </a:p>
          <a:p>
            <a:endParaRPr lang="el-GR" dirty="0"/>
          </a:p>
        </p:txBody>
      </p:sp>
      <p:sp>
        <p:nvSpPr>
          <p:cNvPr id="9" name="TextBox 8"/>
          <p:cNvSpPr txBox="1"/>
          <p:nvPr/>
        </p:nvSpPr>
        <p:spPr>
          <a:xfrm>
            <a:off x="4788024" y="6309320"/>
            <a:ext cx="4176464" cy="369332"/>
          </a:xfrm>
          <a:prstGeom prst="rect">
            <a:avLst/>
          </a:prstGeom>
          <a:noFill/>
        </p:spPr>
        <p:txBody>
          <a:bodyPr wrap="square" rtlCol="0">
            <a:spAutoFit/>
          </a:bodyPr>
          <a:lstStyle/>
          <a:p>
            <a:r>
              <a:rPr lang="en-US" dirty="0" err="1" smtClean="0"/>
              <a:t>Nivolumab</a:t>
            </a:r>
            <a:r>
              <a:rPr lang="en-US" dirty="0" smtClean="0"/>
              <a:t>, </a:t>
            </a:r>
            <a:r>
              <a:rPr lang="en-US" dirty="0" err="1" smtClean="0"/>
              <a:t>pidilizumab</a:t>
            </a:r>
            <a:r>
              <a:rPr lang="en-US" dirty="0" smtClean="0"/>
              <a:t>, </a:t>
            </a:r>
            <a:r>
              <a:rPr lang="en-US" dirty="0" err="1" smtClean="0"/>
              <a:t>Pembrolizumab</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hemis\Desktop\lectures DCs antigen presentation\orencia img1C.jpg"/>
          <p:cNvPicPr>
            <a:picLocks noChangeAspect="1" noChangeArrowheads="1"/>
          </p:cNvPicPr>
          <p:nvPr/>
        </p:nvPicPr>
        <p:blipFill>
          <a:blip r:embed="rId3" cstate="print"/>
          <a:srcRect/>
          <a:stretch>
            <a:fillRect/>
          </a:stretch>
        </p:blipFill>
        <p:spPr bwMode="auto">
          <a:xfrm>
            <a:off x="467544" y="1496999"/>
            <a:ext cx="8207010" cy="5172361"/>
          </a:xfrm>
          <a:prstGeom prst="rect">
            <a:avLst/>
          </a:prstGeom>
          <a:noFill/>
        </p:spPr>
      </p:pic>
      <p:sp>
        <p:nvSpPr>
          <p:cNvPr id="4" name="TextBox 3"/>
          <p:cNvSpPr txBox="1"/>
          <p:nvPr/>
        </p:nvSpPr>
        <p:spPr>
          <a:xfrm>
            <a:off x="971600" y="260648"/>
            <a:ext cx="8064896" cy="646331"/>
          </a:xfrm>
          <a:prstGeom prst="rect">
            <a:avLst/>
          </a:prstGeom>
          <a:noFill/>
        </p:spPr>
        <p:txBody>
          <a:bodyPr wrap="square" rtlCol="0">
            <a:spAutoFit/>
          </a:bodyPr>
          <a:lstStyle/>
          <a:p>
            <a:r>
              <a:rPr lang="el-GR" sz="3600" b="1" dirty="0" smtClean="0">
                <a:solidFill>
                  <a:srgbClr val="4A206A"/>
                </a:solidFill>
              </a:rPr>
              <a:t>Στόχευση </a:t>
            </a:r>
            <a:r>
              <a:rPr lang="el-GR" sz="3600" b="1" dirty="0" err="1" smtClean="0">
                <a:solidFill>
                  <a:srgbClr val="4A206A"/>
                </a:solidFill>
              </a:rPr>
              <a:t>δενδριτικών</a:t>
            </a:r>
            <a:r>
              <a:rPr lang="en-US" sz="3600" b="1" dirty="0" smtClean="0">
                <a:solidFill>
                  <a:srgbClr val="4A206A"/>
                </a:solidFill>
              </a:rPr>
              <a:t> </a:t>
            </a:r>
            <a:r>
              <a:rPr lang="el-GR" sz="3600" b="1" dirty="0" smtClean="0">
                <a:solidFill>
                  <a:srgbClr val="4A206A"/>
                </a:solidFill>
              </a:rPr>
              <a:t>για θεραπεία</a:t>
            </a:r>
            <a:endParaRPr lang="el-GR" sz="3600" b="1" dirty="0">
              <a:solidFill>
                <a:srgbClr val="4A206A"/>
              </a:solidFill>
            </a:endParaRPr>
          </a:p>
        </p:txBody>
      </p:sp>
      <p:sp>
        <p:nvSpPr>
          <p:cNvPr id="6" name="TextBox 5"/>
          <p:cNvSpPr txBox="1"/>
          <p:nvPr/>
        </p:nvSpPr>
        <p:spPr>
          <a:xfrm>
            <a:off x="323528" y="1052736"/>
            <a:ext cx="8820472" cy="369332"/>
          </a:xfrm>
          <a:prstGeom prst="rect">
            <a:avLst/>
          </a:prstGeom>
          <a:noFill/>
        </p:spPr>
        <p:txBody>
          <a:bodyPr wrap="square" rtlCol="0">
            <a:spAutoFit/>
          </a:bodyPr>
          <a:lstStyle/>
          <a:p>
            <a:r>
              <a:rPr lang="el-GR" b="1" dirty="0" smtClean="0">
                <a:solidFill>
                  <a:srgbClr val="4A206A"/>
                </a:solidFill>
              </a:rPr>
              <a:t>Ενεργοποίηση αρνητικής </a:t>
            </a:r>
            <a:r>
              <a:rPr lang="el-GR" b="1" dirty="0" err="1" smtClean="0">
                <a:solidFill>
                  <a:srgbClr val="4A206A"/>
                </a:solidFill>
              </a:rPr>
              <a:t>συνδιέγερσης</a:t>
            </a:r>
            <a:r>
              <a:rPr lang="el-GR" b="1" dirty="0" smtClean="0">
                <a:solidFill>
                  <a:srgbClr val="4A206A"/>
                </a:solidFill>
              </a:rPr>
              <a:t> επάγει καταστολή ενεργοποίησης Τ κυττάρων</a:t>
            </a:r>
            <a:endParaRPr lang="el-GR" b="1" dirty="0">
              <a:solidFill>
                <a:srgbClr val="4A206A"/>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7"/>
          <p:cNvGrpSpPr/>
          <p:nvPr/>
        </p:nvGrpSpPr>
        <p:grpSpPr>
          <a:xfrm>
            <a:off x="-491171" y="0"/>
            <a:ext cx="10019463" cy="6687437"/>
            <a:chOff x="-491171" y="0"/>
            <a:chExt cx="10019463" cy="6687437"/>
          </a:xfrm>
        </p:grpSpPr>
        <p:pic>
          <p:nvPicPr>
            <p:cNvPr id="22" name="Picture 21" descr="7 pc-Dendritic-Cell-Mature.png"/>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tretch>
              <a:fillRect/>
            </a:stretch>
          </p:blipFill>
          <p:spPr>
            <a:xfrm rot="2548859">
              <a:off x="-491171" y="469813"/>
              <a:ext cx="10019463" cy="5647251"/>
            </a:xfrm>
            <a:prstGeom prst="rect">
              <a:avLst/>
            </a:prstGeom>
          </p:spPr>
        </p:pic>
        <p:grpSp>
          <p:nvGrpSpPr>
            <p:cNvPr id="4" name="Group 19"/>
            <p:cNvGrpSpPr/>
            <p:nvPr/>
          </p:nvGrpSpPr>
          <p:grpSpPr>
            <a:xfrm>
              <a:off x="297808" y="797556"/>
              <a:ext cx="2264753" cy="1917289"/>
              <a:chOff x="1182689" y="1283111"/>
              <a:chExt cx="1748000" cy="1312606"/>
            </a:xfrm>
          </p:grpSpPr>
          <p:sp>
            <p:nvSpPr>
              <p:cNvPr id="7" name="Oval 6"/>
              <p:cNvSpPr>
                <a:spLocks noChangeAspect="1"/>
              </p:cNvSpPr>
              <p:nvPr/>
            </p:nvSpPr>
            <p:spPr>
              <a:xfrm>
                <a:off x="1182689" y="1283111"/>
                <a:ext cx="1300659" cy="1312606"/>
              </a:xfrm>
              <a:prstGeom prst="ellipse">
                <a:avLst/>
              </a:prstGeom>
              <a:solidFill>
                <a:schemeClr val="accent4">
                  <a:lumMod val="60000"/>
                  <a:lumOff val="40000"/>
                </a:schemeClr>
              </a:solidFill>
              <a:ln>
                <a:solidFill>
                  <a:schemeClr val="accent4">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rot="7480696">
                <a:off x="1457081" y="1655892"/>
                <a:ext cx="803574" cy="874377"/>
              </a:xfrm>
              <a:prstGeom prst="ellipse">
                <a:avLst/>
              </a:prstGeom>
              <a:solidFill>
                <a:srgbClr val="660066"/>
              </a:solidFill>
              <a:ln>
                <a:solidFill>
                  <a:srgbClr val="362C2E"/>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rot="735674">
                <a:off x="2318689" y="2001211"/>
                <a:ext cx="612000" cy="243639"/>
              </a:xfrm>
              <a:custGeom>
                <a:avLst/>
                <a:gdLst>
                  <a:gd name="connsiteX0" fmla="*/ 766916 w 766916"/>
                  <a:gd name="connsiteY0" fmla="*/ 589934 h 589934"/>
                  <a:gd name="connsiteX1" fmla="*/ 341726 w 766916"/>
                  <a:gd name="connsiteY1" fmla="*/ 540450 h 589934"/>
                  <a:gd name="connsiteX2" fmla="*/ 341727 w 766916"/>
                  <a:gd name="connsiteY2" fmla="*/ 49483 h 589934"/>
                  <a:gd name="connsiteX3" fmla="*/ 766916 w 766916"/>
                  <a:gd name="connsiteY3" fmla="*/ 0 h 589934"/>
                  <a:gd name="connsiteX4" fmla="*/ 766918 w 766916"/>
                  <a:gd name="connsiteY4" fmla="*/ 589935 h 589934"/>
                  <a:gd name="connsiteX5" fmla="*/ 766916 w 766916"/>
                  <a:gd name="connsiteY5" fmla="*/ 589934 h 589934"/>
                  <a:gd name="connsiteX0" fmla="*/ 1096521 w 1096521"/>
                  <a:gd name="connsiteY0" fmla="*/ 589934 h 589935"/>
                  <a:gd name="connsiteX1" fmla="*/ 455635 w 1096521"/>
                  <a:gd name="connsiteY1" fmla="*/ 540450 h 589935"/>
                  <a:gd name="connsiteX2" fmla="*/ 455636 w 1096521"/>
                  <a:gd name="connsiteY2" fmla="*/ 49483 h 589935"/>
                  <a:gd name="connsiteX3" fmla="*/ 880825 w 1096521"/>
                  <a:gd name="connsiteY3" fmla="*/ 0 h 589935"/>
                  <a:gd name="connsiteX4" fmla="*/ 880827 w 1096521"/>
                  <a:gd name="connsiteY4" fmla="*/ 589935 h 589935"/>
                  <a:gd name="connsiteX5" fmla="*/ 1096521 w 1096521"/>
                  <a:gd name="connsiteY5" fmla="*/ 589934 h 589935"/>
                  <a:gd name="connsiteX0" fmla="*/ 1096521 w 1096521"/>
                  <a:gd name="connsiteY0" fmla="*/ 614271 h 614272"/>
                  <a:gd name="connsiteX1" fmla="*/ 455635 w 1096521"/>
                  <a:gd name="connsiteY1" fmla="*/ 564787 h 614272"/>
                  <a:gd name="connsiteX2" fmla="*/ 455636 w 1096521"/>
                  <a:gd name="connsiteY2" fmla="*/ 73820 h 614272"/>
                  <a:gd name="connsiteX3" fmla="*/ 1096521 w 1096521"/>
                  <a:gd name="connsiteY3" fmla="*/ 0 h 614272"/>
                  <a:gd name="connsiteX4" fmla="*/ 880827 w 1096521"/>
                  <a:gd name="connsiteY4" fmla="*/ 614272 h 614272"/>
                  <a:gd name="connsiteX5" fmla="*/ 1096521 w 1096521"/>
                  <a:gd name="connsiteY5" fmla="*/ 614271 h 614272"/>
                  <a:gd name="connsiteX0" fmla="*/ 1096521 w 1096521"/>
                  <a:gd name="connsiteY0" fmla="*/ 668101 h 668102"/>
                  <a:gd name="connsiteX1" fmla="*/ 455635 w 1096521"/>
                  <a:gd name="connsiteY1" fmla="*/ 618617 h 668102"/>
                  <a:gd name="connsiteX2" fmla="*/ 455636 w 1096521"/>
                  <a:gd name="connsiteY2" fmla="*/ 127650 h 668102"/>
                  <a:gd name="connsiteX3" fmla="*/ 1096521 w 1096521"/>
                  <a:gd name="connsiteY3" fmla="*/ 53830 h 668102"/>
                  <a:gd name="connsiteX4" fmla="*/ 880827 w 1096521"/>
                  <a:gd name="connsiteY4" fmla="*/ 668102 h 668102"/>
                  <a:gd name="connsiteX5" fmla="*/ 1096521 w 1096521"/>
                  <a:gd name="connsiteY5" fmla="*/ 668101 h 668102"/>
                  <a:gd name="connsiteX0" fmla="*/ 1096521 w 1096521"/>
                  <a:gd name="connsiteY0" fmla="*/ 614271 h 614272"/>
                  <a:gd name="connsiteX1" fmla="*/ 455635 w 1096521"/>
                  <a:gd name="connsiteY1" fmla="*/ 564787 h 614272"/>
                  <a:gd name="connsiteX2" fmla="*/ 455636 w 1096521"/>
                  <a:gd name="connsiteY2" fmla="*/ 73820 h 614272"/>
                  <a:gd name="connsiteX3" fmla="*/ 1096521 w 1096521"/>
                  <a:gd name="connsiteY3" fmla="*/ 0 h 614272"/>
                  <a:gd name="connsiteX4" fmla="*/ 880827 w 1096521"/>
                  <a:gd name="connsiteY4" fmla="*/ 614272 h 614272"/>
                  <a:gd name="connsiteX5" fmla="*/ 1096521 w 1096521"/>
                  <a:gd name="connsiteY5" fmla="*/ 614271 h 61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521" h="614272">
                    <a:moveTo>
                      <a:pt x="1096521" y="614271"/>
                    </a:moveTo>
                    <a:cubicBezTo>
                      <a:pt x="945202" y="614271"/>
                      <a:pt x="581569" y="597054"/>
                      <a:pt x="455635" y="564787"/>
                    </a:cubicBezTo>
                    <a:cubicBezTo>
                      <a:pt x="0" y="448044"/>
                      <a:pt x="1" y="190562"/>
                      <a:pt x="455636" y="73820"/>
                    </a:cubicBezTo>
                    <a:cubicBezTo>
                      <a:pt x="581570" y="41553"/>
                      <a:pt x="945203" y="0"/>
                      <a:pt x="1096521" y="0"/>
                    </a:cubicBezTo>
                    <a:cubicBezTo>
                      <a:pt x="393515" y="112826"/>
                      <a:pt x="369548" y="466788"/>
                      <a:pt x="880827" y="614272"/>
                    </a:cubicBezTo>
                    <a:lnTo>
                      <a:pt x="1096521" y="614271"/>
                    </a:lnTo>
                    <a:close/>
                  </a:path>
                </a:pathLst>
              </a:custGeom>
              <a:solidFill>
                <a:srgbClr val="2AE2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sp>
          <p:nvSpPr>
            <p:cNvPr id="12" name="TextBox 11"/>
            <p:cNvSpPr txBox="1"/>
            <p:nvPr/>
          </p:nvSpPr>
          <p:spPr>
            <a:xfrm>
              <a:off x="2019307" y="1602861"/>
              <a:ext cx="1478332" cy="276999"/>
            </a:xfrm>
            <a:prstGeom prst="rect">
              <a:avLst/>
            </a:prstGeom>
            <a:noFill/>
          </p:spPr>
          <p:txBody>
            <a:bodyPr wrap="square" rtlCol="0">
              <a:spAutoFit/>
            </a:bodyPr>
            <a:lstStyle/>
            <a:p>
              <a:r>
                <a:rPr lang="en-US" sz="1200" dirty="0" smtClean="0">
                  <a:solidFill>
                    <a:schemeClr val="tx1">
                      <a:lumMod val="65000"/>
                      <a:lumOff val="35000"/>
                    </a:schemeClr>
                  </a:solidFill>
                  <a:latin typeface="Arial"/>
                  <a:cs typeface="Arial"/>
                </a:rPr>
                <a:t>CTLA4</a:t>
              </a:r>
              <a:endParaRPr lang="en-US" sz="1200" dirty="0">
                <a:solidFill>
                  <a:schemeClr val="tx1">
                    <a:lumMod val="65000"/>
                    <a:lumOff val="35000"/>
                  </a:schemeClr>
                </a:solidFill>
                <a:latin typeface="Arial"/>
                <a:cs typeface="Arial"/>
              </a:endParaRPr>
            </a:p>
          </p:txBody>
        </p:sp>
        <p:sp>
          <p:nvSpPr>
            <p:cNvPr id="16" name="TextBox 15"/>
            <p:cNvSpPr txBox="1"/>
            <p:nvPr/>
          </p:nvSpPr>
          <p:spPr>
            <a:xfrm>
              <a:off x="1610390" y="3956136"/>
              <a:ext cx="2738165" cy="307777"/>
            </a:xfrm>
            <a:prstGeom prst="rect">
              <a:avLst/>
            </a:prstGeom>
            <a:noFill/>
          </p:spPr>
          <p:txBody>
            <a:bodyPr wrap="square" rtlCol="0">
              <a:spAutoFit/>
            </a:bodyPr>
            <a:lstStyle/>
            <a:p>
              <a:r>
                <a:rPr lang="el-GR" sz="1400" b="1" dirty="0" smtClean="0">
                  <a:solidFill>
                    <a:schemeClr val="tx1">
                      <a:lumMod val="65000"/>
                      <a:lumOff val="35000"/>
                    </a:schemeClr>
                  </a:solidFill>
                  <a:latin typeface="Arial"/>
                  <a:cs typeface="Arial"/>
                </a:rPr>
                <a:t>Δενδριτικό κύτταρο</a:t>
              </a:r>
              <a:endParaRPr lang="en-US" sz="1400" b="1" dirty="0">
                <a:solidFill>
                  <a:schemeClr val="tx1">
                    <a:lumMod val="65000"/>
                    <a:lumOff val="35000"/>
                  </a:schemeClr>
                </a:solidFill>
                <a:latin typeface="Arial"/>
                <a:cs typeface="Arial"/>
              </a:endParaRPr>
            </a:p>
          </p:txBody>
        </p:sp>
        <p:sp>
          <p:nvSpPr>
            <p:cNvPr id="18" name="Flowchart: Decision 17"/>
            <p:cNvSpPr/>
            <p:nvPr/>
          </p:nvSpPr>
          <p:spPr>
            <a:xfrm rot="1313966">
              <a:off x="2216829" y="2068557"/>
              <a:ext cx="811180" cy="191729"/>
            </a:xfrm>
            <a:prstGeom prst="flowChartDecision">
              <a:avLst/>
            </a:prstGeom>
            <a:solidFill>
              <a:srgbClr val="FFFF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9" name="TextBox 18"/>
            <p:cNvSpPr txBox="1"/>
            <p:nvPr/>
          </p:nvSpPr>
          <p:spPr>
            <a:xfrm>
              <a:off x="2016907" y="2296240"/>
              <a:ext cx="2738165" cy="276999"/>
            </a:xfrm>
            <a:prstGeom prst="rect">
              <a:avLst/>
            </a:prstGeom>
            <a:noFill/>
          </p:spPr>
          <p:txBody>
            <a:bodyPr wrap="square" rtlCol="0">
              <a:spAutoFit/>
            </a:bodyPr>
            <a:lstStyle/>
            <a:p>
              <a:r>
                <a:rPr lang="en-US" sz="1200" dirty="0" smtClean="0">
                  <a:solidFill>
                    <a:schemeClr val="tx1">
                      <a:lumMod val="65000"/>
                      <a:lumOff val="35000"/>
                    </a:schemeClr>
                  </a:solidFill>
                  <a:latin typeface="Arial"/>
                  <a:cs typeface="Arial"/>
                </a:rPr>
                <a:t>CD80/CD86</a:t>
              </a:r>
              <a:endParaRPr lang="en-US" sz="1200" dirty="0">
                <a:solidFill>
                  <a:schemeClr val="tx1">
                    <a:lumMod val="65000"/>
                    <a:lumOff val="35000"/>
                  </a:schemeClr>
                </a:solidFill>
                <a:latin typeface="Arial"/>
                <a:cs typeface="Arial"/>
              </a:endParaRPr>
            </a:p>
          </p:txBody>
        </p:sp>
        <p:grpSp>
          <p:nvGrpSpPr>
            <p:cNvPr id="5" name="Group 37"/>
            <p:cNvGrpSpPr/>
            <p:nvPr/>
          </p:nvGrpSpPr>
          <p:grpSpPr>
            <a:xfrm>
              <a:off x="6881364" y="4687889"/>
              <a:ext cx="2085580" cy="1889890"/>
              <a:chOff x="6143964" y="4569905"/>
              <a:chExt cx="2085580" cy="1889890"/>
            </a:xfrm>
          </p:grpSpPr>
          <p:grpSp>
            <p:nvGrpSpPr>
              <p:cNvPr id="9" name="Group 22"/>
              <p:cNvGrpSpPr/>
              <p:nvPr/>
            </p:nvGrpSpPr>
            <p:grpSpPr>
              <a:xfrm>
                <a:off x="6543053" y="4569905"/>
                <a:ext cx="1686491" cy="1889890"/>
                <a:chOff x="4240396" y="4040956"/>
                <a:chExt cx="624475" cy="630211"/>
              </a:xfrm>
            </p:grpSpPr>
            <p:sp>
              <p:nvSpPr>
                <p:cNvPr id="24" name="Oval 23"/>
                <p:cNvSpPr>
                  <a:spLocks noChangeAspect="1"/>
                </p:cNvSpPr>
                <p:nvPr/>
              </p:nvSpPr>
              <p:spPr>
                <a:xfrm>
                  <a:off x="4240396" y="4040956"/>
                  <a:ext cx="624475" cy="630211"/>
                </a:xfrm>
                <a:prstGeom prst="ellipse">
                  <a:avLst/>
                </a:prstGeom>
                <a:gradFill flip="none" rotWithShape="1">
                  <a:gsLst>
                    <a:gs pos="56000">
                      <a:schemeClr val="accent1">
                        <a:lumMod val="75000"/>
                      </a:schemeClr>
                    </a:gs>
                    <a:gs pos="100000">
                      <a:srgbClr val="FFFFFF"/>
                    </a:gs>
                  </a:gsLst>
                  <a:path path="circle">
                    <a:fillToRect l="100000" t="100000"/>
                  </a:path>
                  <a:tileRect r="-100000" b="-100000"/>
                </a:gradFill>
                <a:ln>
                  <a:solidFill>
                    <a:schemeClr val="tx2">
                      <a:lumMod val="50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rot="7480696">
                  <a:off x="4483982" y="4259742"/>
                  <a:ext cx="330849" cy="360000"/>
                </a:xfrm>
                <a:prstGeom prst="ellipse">
                  <a:avLst/>
                </a:prstGeom>
                <a:solidFill>
                  <a:schemeClr val="tx2">
                    <a:lumMod val="75000"/>
                  </a:schemeClr>
                </a:solidFill>
                <a:ln>
                  <a:solidFill>
                    <a:schemeClr val="accent1">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Freeform 35"/>
              <p:cNvSpPr/>
              <p:nvPr/>
            </p:nvSpPr>
            <p:spPr>
              <a:xfrm rot="12195973">
                <a:off x="6143964" y="4742608"/>
                <a:ext cx="792923" cy="355877"/>
              </a:xfrm>
              <a:custGeom>
                <a:avLst/>
                <a:gdLst>
                  <a:gd name="connsiteX0" fmla="*/ 766916 w 766916"/>
                  <a:gd name="connsiteY0" fmla="*/ 589934 h 589934"/>
                  <a:gd name="connsiteX1" fmla="*/ 341726 w 766916"/>
                  <a:gd name="connsiteY1" fmla="*/ 540450 h 589934"/>
                  <a:gd name="connsiteX2" fmla="*/ 341727 w 766916"/>
                  <a:gd name="connsiteY2" fmla="*/ 49483 h 589934"/>
                  <a:gd name="connsiteX3" fmla="*/ 766916 w 766916"/>
                  <a:gd name="connsiteY3" fmla="*/ 0 h 589934"/>
                  <a:gd name="connsiteX4" fmla="*/ 766918 w 766916"/>
                  <a:gd name="connsiteY4" fmla="*/ 589935 h 589934"/>
                  <a:gd name="connsiteX5" fmla="*/ 766916 w 766916"/>
                  <a:gd name="connsiteY5" fmla="*/ 589934 h 589934"/>
                  <a:gd name="connsiteX0" fmla="*/ 1096521 w 1096521"/>
                  <a:gd name="connsiteY0" fmla="*/ 589934 h 589935"/>
                  <a:gd name="connsiteX1" fmla="*/ 455635 w 1096521"/>
                  <a:gd name="connsiteY1" fmla="*/ 540450 h 589935"/>
                  <a:gd name="connsiteX2" fmla="*/ 455636 w 1096521"/>
                  <a:gd name="connsiteY2" fmla="*/ 49483 h 589935"/>
                  <a:gd name="connsiteX3" fmla="*/ 880825 w 1096521"/>
                  <a:gd name="connsiteY3" fmla="*/ 0 h 589935"/>
                  <a:gd name="connsiteX4" fmla="*/ 880827 w 1096521"/>
                  <a:gd name="connsiteY4" fmla="*/ 589935 h 589935"/>
                  <a:gd name="connsiteX5" fmla="*/ 1096521 w 1096521"/>
                  <a:gd name="connsiteY5" fmla="*/ 589934 h 589935"/>
                  <a:gd name="connsiteX0" fmla="*/ 1096521 w 1096521"/>
                  <a:gd name="connsiteY0" fmla="*/ 614271 h 614272"/>
                  <a:gd name="connsiteX1" fmla="*/ 455635 w 1096521"/>
                  <a:gd name="connsiteY1" fmla="*/ 564787 h 614272"/>
                  <a:gd name="connsiteX2" fmla="*/ 455636 w 1096521"/>
                  <a:gd name="connsiteY2" fmla="*/ 73820 h 614272"/>
                  <a:gd name="connsiteX3" fmla="*/ 1096521 w 1096521"/>
                  <a:gd name="connsiteY3" fmla="*/ 0 h 614272"/>
                  <a:gd name="connsiteX4" fmla="*/ 880827 w 1096521"/>
                  <a:gd name="connsiteY4" fmla="*/ 614272 h 614272"/>
                  <a:gd name="connsiteX5" fmla="*/ 1096521 w 1096521"/>
                  <a:gd name="connsiteY5" fmla="*/ 614271 h 614272"/>
                  <a:gd name="connsiteX0" fmla="*/ 1096521 w 1096521"/>
                  <a:gd name="connsiteY0" fmla="*/ 668101 h 668102"/>
                  <a:gd name="connsiteX1" fmla="*/ 455635 w 1096521"/>
                  <a:gd name="connsiteY1" fmla="*/ 618617 h 668102"/>
                  <a:gd name="connsiteX2" fmla="*/ 455636 w 1096521"/>
                  <a:gd name="connsiteY2" fmla="*/ 127650 h 668102"/>
                  <a:gd name="connsiteX3" fmla="*/ 1096521 w 1096521"/>
                  <a:gd name="connsiteY3" fmla="*/ 53830 h 668102"/>
                  <a:gd name="connsiteX4" fmla="*/ 880827 w 1096521"/>
                  <a:gd name="connsiteY4" fmla="*/ 668102 h 668102"/>
                  <a:gd name="connsiteX5" fmla="*/ 1096521 w 1096521"/>
                  <a:gd name="connsiteY5" fmla="*/ 668101 h 668102"/>
                  <a:gd name="connsiteX0" fmla="*/ 1096521 w 1096521"/>
                  <a:gd name="connsiteY0" fmla="*/ 614271 h 614272"/>
                  <a:gd name="connsiteX1" fmla="*/ 455635 w 1096521"/>
                  <a:gd name="connsiteY1" fmla="*/ 564787 h 614272"/>
                  <a:gd name="connsiteX2" fmla="*/ 455636 w 1096521"/>
                  <a:gd name="connsiteY2" fmla="*/ 73820 h 614272"/>
                  <a:gd name="connsiteX3" fmla="*/ 1096521 w 1096521"/>
                  <a:gd name="connsiteY3" fmla="*/ 0 h 614272"/>
                  <a:gd name="connsiteX4" fmla="*/ 880827 w 1096521"/>
                  <a:gd name="connsiteY4" fmla="*/ 614272 h 614272"/>
                  <a:gd name="connsiteX5" fmla="*/ 1096521 w 1096521"/>
                  <a:gd name="connsiteY5" fmla="*/ 614271 h 61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521" h="614272">
                    <a:moveTo>
                      <a:pt x="1096521" y="614271"/>
                    </a:moveTo>
                    <a:cubicBezTo>
                      <a:pt x="945202" y="614271"/>
                      <a:pt x="581569" y="597054"/>
                      <a:pt x="455635" y="564787"/>
                    </a:cubicBezTo>
                    <a:cubicBezTo>
                      <a:pt x="0" y="448044"/>
                      <a:pt x="1" y="190562"/>
                      <a:pt x="455636" y="73820"/>
                    </a:cubicBezTo>
                    <a:cubicBezTo>
                      <a:pt x="581570" y="41553"/>
                      <a:pt x="945203" y="0"/>
                      <a:pt x="1096521" y="0"/>
                    </a:cubicBezTo>
                    <a:cubicBezTo>
                      <a:pt x="393515" y="112826"/>
                      <a:pt x="369548" y="466788"/>
                      <a:pt x="880827" y="614272"/>
                    </a:cubicBezTo>
                    <a:lnTo>
                      <a:pt x="1096521" y="614271"/>
                    </a:lnTo>
                    <a:close/>
                  </a:path>
                </a:pathLst>
              </a:cu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sp>
          <p:nvSpPr>
            <p:cNvPr id="37" name="TextBox 36"/>
            <p:cNvSpPr txBox="1"/>
            <p:nvPr/>
          </p:nvSpPr>
          <p:spPr>
            <a:xfrm>
              <a:off x="6805886" y="5267111"/>
              <a:ext cx="509368" cy="276999"/>
            </a:xfrm>
            <a:prstGeom prst="rect">
              <a:avLst/>
            </a:prstGeom>
            <a:noFill/>
          </p:spPr>
          <p:txBody>
            <a:bodyPr wrap="square" rtlCol="0">
              <a:spAutoFit/>
            </a:bodyPr>
            <a:lstStyle/>
            <a:p>
              <a:r>
                <a:rPr lang="en-US" sz="1200" dirty="0" smtClean="0">
                  <a:solidFill>
                    <a:schemeClr val="tx1">
                      <a:lumMod val="65000"/>
                      <a:lumOff val="35000"/>
                    </a:schemeClr>
                  </a:solidFill>
                  <a:latin typeface="Arial"/>
                  <a:cs typeface="Arial"/>
                </a:rPr>
                <a:t>TCR</a:t>
              </a:r>
              <a:endParaRPr lang="en-US" sz="1200" dirty="0">
                <a:solidFill>
                  <a:schemeClr val="tx1">
                    <a:lumMod val="65000"/>
                    <a:lumOff val="35000"/>
                  </a:schemeClr>
                </a:solidFill>
                <a:latin typeface="Arial"/>
                <a:cs typeface="Arial"/>
              </a:endParaRPr>
            </a:p>
          </p:txBody>
        </p:sp>
        <p:sp>
          <p:nvSpPr>
            <p:cNvPr id="39" name="TextBox 38"/>
            <p:cNvSpPr txBox="1"/>
            <p:nvPr/>
          </p:nvSpPr>
          <p:spPr>
            <a:xfrm>
              <a:off x="7369887" y="4832240"/>
              <a:ext cx="1589082" cy="523220"/>
            </a:xfrm>
            <a:prstGeom prst="rect">
              <a:avLst/>
            </a:prstGeom>
            <a:noFill/>
          </p:spPr>
          <p:txBody>
            <a:bodyPr wrap="square" rtlCol="0">
              <a:spAutoFit/>
            </a:bodyPr>
            <a:lstStyle/>
            <a:p>
              <a:pPr algn="ctr"/>
              <a:r>
                <a:rPr lang="el-GR" sz="1400" b="1" dirty="0" smtClean="0">
                  <a:solidFill>
                    <a:schemeClr val="tx1">
                      <a:lumMod val="65000"/>
                      <a:lumOff val="35000"/>
                    </a:schemeClr>
                  </a:solidFill>
                  <a:latin typeface="Arial"/>
                  <a:cs typeface="Arial"/>
                </a:rPr>
                <a:t>Τ δραστικά κύτταρα</a:t>
              </a:r>
              <a:endParaRPr lang="en-US" sz="1400" b="1" dirty="0">
                <a:solidFill>
                  <a:schemeClr val="tx1">
                    <a:lumMod val="65000"/>
                    <a:lumOff val="35000"/>
                  </a:schemeClr>
                </a:solidFill>
                <a:latin typeface="Arial"/>
                <a:cs typeface="Arial"/>
              </a:endParaRPr>
            </a:p>
          </p:txBody>
        </p:sp>
        <p:sp>
          <p:nvSpPr>
            <p:cNvPr id="40" name="Freeform 39"/>
            <p:cNvSpPr/>
            <p:nvPr/>
          </p:nvSpPr>
          <p:spPr>
            <a:xfrm rot="1821712">
              <a:off x="5984217" y="4509951"/>
              <a:ext cx="792923" cy="355877"/>
            </a:xfrm>
            <a:custGeom>
              <a:avLst/>
              <a:gdLst>
                <a:gd name="connsiteX0" fmla="*/ 766916 w 766916"/>
                <a:gd name="connsiteY0" fmla="*/ 589934 h 589934"/>
                <a:gd name="connsiteX1" fmla="*/ 341726 w 766916"/>
                <a:gd name="connsiteY1" fmla="*/ 540450 h 589934"/>
                <a:gd name="connsiteX2" fmla="*/ 341727 w 766916"/>
                <a:gd name="connsiteY2" fmla="*/ 49483 h 589934"/>
                <a:gd name="connsiteX3" fmla="*/ 766916 w 766916"/>
                <a:gd name="connsiteY3" fmla="*/ 0 h 589934"/>
                <a:gd name="connsiteX4" fmla="*/ 766918 w 766916"/>
                <a:gd name="connsiteY4" fmla="*/ 589935 h 589934"/>
                <a:gd name="connsiteX5" fmla="*/ 766916 w 766916"/>
                <a:gd name="connsiteY5" fmla="*/ 589934 h 589934"/>
                <a:gd name="connsiteX0" fmla="*/ 1096521 w 1096521"/>
                <a:gd name="connsiteY0" fmla="*/ 589934 h 589935"/>
                <a:gd name="connsiteX1" fmla="*/ 455635 w 1096521"/>
                <a:gd name="connsiteY1" fmla="*/ 540450 h 589935"/>
                <a:gd name="connsiteX2" fmla="*/ 455636 w 1096521"/>
                <a:gd name="connsiteY2" fmla="*/ 49483 h 589935"/>
                <a:gd name="connsiteX3" fmla="*/ 880825 w 1096521"/>
                <a:gd name="connsiteY3" fmla="*/ 0 h 589935"/>
                <a:gd name="connsiteX4" fmla="*/ 880827 w 1096521"/>
                <a:gd name="connsiteY4" fmla="*/ 589935 h 589935"/>
                <a:gd name="connsiteX5" fmla="*/ 1096521 w 1096521"/>
                <a:gd name="connsiteY5" fmla="*/ 589934 h 589935"/>
                <a:gd name="connsiteX0" fmla="*/ 1096521 w 1096521"/>
                <a:gd name="connsiteY0" fmla="*/ 614271 h 614272"/>
                <a:gd name="connsiteX1" fmla="*/ 455635 w 1096521"/>
                <a:gd name="connsiteY1" fmla="*/ 564787 h 614272"/>
                <a:gd name="connsiteX2" fmla="*/ 455636 w 1096521"/>
                <a:gd name="connsiteY2" fmla="*/ 73820 h 614272"/>
                <a:gd name="connsiteX3" fmla="*/ 1096521 w 1096521"/>
                <a:gd name="connsiteY3" fmla="*/ 0 h 614272"/>
                <a:gd name="connsiteX4" fmla="*/ 880827 w 1096521"/>
                <a:gd name="connsiteY4" fmla="*/ 614272 h 614272"/>
                <a:gd name="connsiteX5" fmla="*/ 1096521 w 1096521"/>
                <a:gd name="connsiteY5" fmla="*/ 614271 h 614272"/>
                <a:gd name="connsiteX0" fmla="*/ 1096521 w 1096521"/>
                <a:gd name="connsiteY0" fmla="*/ 668101 h 668102"/>
                <a:gd name="connsiteX1" fmla="*/ 455635 w 1096521"/>
                <a:gd name="connsiteY1" fmla="*/ 618617 h 668102"/>
                <a:gd name="connsiteX2" fmla="*/ 455636 w 1096521"/>
                <a:gd name="connsiteY2" fmla="*/ 127650 h 668102"/>
                <a:gd name="connsiteX3" fmla="*/ 1096521 w 1096521"/>
                <a:gd name="connsiteY3" fmla="*/ 53830 h 668102"/>
                <a:gd name="connsiteX4" fmla="*/ 880827 w 1096521"/>
                <a:gd name="connsiteY4" fmla="*/ 668102 h 668102"/>
                <a:gd name="connsiteX5" fmla="*/ 1096521 w 1096521"/>
                <a:gd name="connsiteY5" fmla="*/ 668101 h 668102"/>
                <a:gd name="connsiteX0" fmla="*/ 1096521 w 1096521"/>
                <a:gd name="connsiteY0" fmla="*/ 614271 h 614272"/>
                <a:gd name="connsiteX1" fmla="*/ 455635 w 1096521"/>
                <a:gd name="connsiteY1" fmla="*/ 564787 h 614272"/>
                <a:gd name="connsiteX2" fmla="*/ 455636 w 1096521"/>
                <a:gd name="connsiteY2" fmla="*/ 73820 h 614272"/>
                <a:gd name="connsiteX3" fmla="*/ 1096521 w 1096521"/>
                <a:gd name="connsiteY3" fmla="*/ 0 h 614272"/>
                <a:gd name="connsiteX4" fmla="*/ 880827 w 1096521"/>
                <a:gd name="connsiteY4" fmla="*/ 614272 h 614272"/>
                <a:gd name="connsiteX5" fmla="*/ 1096521 w 1096521"/>
                <a:gd name="connsiteY5" fmla="*/ 614271 h 61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521" h="614272">
                  <a:moveTo>
                    <a:pt x="1096521" y="614271"/>
                  </a:moveTo>
                  <a:cubicBezTo>
                    <a:pt x="945202" y="614271"/>
                    <a:pt x="581569" y="597054"/>
                    <a:pt x="455635" y="564787"/>
                  </a:cubicBezTo>
                  <a:cubicBezTo>
                    <a:pt x="0" y="448044"/>
                    <a:pt x="1" y="190562"/>
                    <a:pt x="455636" y="73820"/>
                  </a:cubicBezTo>
                  <a:cubicBezTo>
                    <a:pt x="581570" y="41553"/>
                    <a:pt x="945203" y="0"/>
                    <a:pt x="1096521" y="0"/>
                  </a:cubicBezTo>
                  <a:cubicBezTo>
                    <a:pt x="393515" y="112826"/>
                    <a:pt x="369548" y="466788"/>
                    <a:pt x="880827" y="614272"/>
                  </a:cubicBezTo>
                  <a:lnTo>
                    <a:pt x="1096521" y="614271"/>
                  </a:lnTo>
                  <a:close/>
                </a:path>
              </a:pathLst>
            </a:cu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41" name="TextBox 40"/>
            <p:cNvSpPr txBox="1"/>
            <p:nvPr/>
          </p:nvSpPr>
          <p:spPr>
            <a:xfrm>
              <a:off x="5948650" y="4901624"/>
              <a:ext cx="857236" cy="276999"/>
            </a:xfrm>
            <a:prstGeom prst="rect">
              <a:avLst/>
            </a:prstGeom>
            <a:noFill/>
          </p:spPr>
          <p:txBody>
            <a:bodyPr wrap="square" rtlCol="0">
              <a:spAutoFit/>
            </a:bodyPr>
            <a:lstStyle/>
            <a:p>
              <a:r>
                <a:rPr lang="en-US" sz="1200" dirty="0" smtClean="0">
                  <a:solidFill>
                    <a:schemeClr val="tx1">
                      <a:lumMod val="65000"/>
                      <a:lumOff val="35000"/>
                    </a:schemeClr>
                  </a:solidFill>
                  <a:latin typeface="Arial"/>
                  <a:cs typeface="Arial"/>
                </a:rPr>
                <a:t>MHCII</a:t>
              </a:r>
              <a:endParaRPr lang="en-US" sz="1200" dirty="0">
                <a:solidFill>
                  <a:schemeClr val="tx1">
                    <a:lumMod val="65000"/>
                    <a:lumOff val="35000"/>
                  </a:schemeClr>
                </a:solidFill>
                <a:latin typeface="Arial"/>
                <a:cs typeface="Arial"/>
              </a:endParaRPr>
            </a:p>
          </p:txBody>
        </p:sp>
        <p:sp>
          <p:nvSpPr>
            <p:cNvPr id="42" name="Multiply 41"/>
            <p:cNvSpPr/>
            <p:nvPr/>
          </p:nvSpPr>
          <p:spPr>
            <a:xfrm>
              <a:off x="6705173" y="4333959"/>
              <a:ext cx="258609" cy="1152441"/>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43" name="Rectangle 42"/>
            <p:cNvSpPr/>
            <p:nvPr/>
          </p:nvSpPr>
          <p:spPr>
            <a:xfrm>
              <a:off x="3284204" y="2528745"/>
              <a:ext cx="468000" cy="361939"/>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lumMod val="65000"/>
                      <a:lumOff val="35000"/>
                    </a:schemeClr>
                  </a:solidFill>
                  <a:latin typeface="Arial" pitchFamily="34" charset="0"/>
                  <a:cs typeface="Arial" pitchFamily="34" charset="0"/>
                </a:rPr>
                <a:t>PI3K</a:t>
              </a:r>
              <a:endParaRPr lang="el-GR" sz="1000" b="1" dirty="0">
                <a:solidFill>
                  <a:schemeClr val="tx1">
                    <a:lumMod val="65000"/>
                    <a:lumOff val="35000"/>
                  </a:schemeClr>
                </a:solidFill>
                <a:latin typeface="Arial" pitchFamily="34" charset="0"/>
                <a:cs typeface="Arial" pitchFamily="34" charset="0"/>
              </a:endParaRPr>
            </a:p>
          </p:txBody>
        </p:sp>
        <p:cxnSp>
          <p:nvCxnSpPr>
            <p:cNvPr id="47" name="Straight Arrow Connector 46"/>
            <p:cNvCxnSpPr/>
            <p:nvPr/>
          </p:nvCxnSpPr>
          <p:spPr>
            <a:xfrm>
              <a:off x="3034498" y="2279600"/>
              <a:ext cx="205463" cy="2049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3714137" y="2434679"/>
              <a:ext cx="219751" cy="171797"/>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P</a:t>
              </a:r>
              <a:endParaRPr lang="el-GR" dirty="0">
                <a:solidFill>
                  <a:srgbClr val="FF0000"/>
                </a:solidFill>
              </a:endParaRPr>
            </a:p>
          </p:txBody>
        </p:sp>
        <p:cxnSp>
          <p:nvCxnSpPr>
            <p:cNvPr id="49" name="Straight Arrow Connector 48"/>
            <p:cNvCxnSpPr/>
            <p:nvPr/>
          </p:nvCxnSpPr>
          <p:spPr>
            <a:xfrm>
              <a:off x="3496606" y="2918684"/>
              <a:ext cx="1033" cy="28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3289124" y="3241569"/>
              <a:ext cx="468000" cy="361939"/>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lumMod val="65000"/>
                      <a:lumOff val="35000"/>
                    </a:schemeClr>
                  </a:solidFill>
                  <a:latin typeface="Arial" pitchFamily="34" charset="0"/>
                  <a:cs typeface="Arial" pitchFamily="34" charset="0"/>
                </a:rPr>
                <a:t>AKT</a:t>
              </a:r>
              <a:endParaRPr lang="el-GR" sz="1000" b="1" dirty="0">
                <a:solidFill>
                  <a:schemeClr val="tx1">
                    <a:lumMod val="65000"/>
                    <a:lumOff val="35000"/>
                  </a:schemeClr>
                </a:solidFill>
                <a:latin typeface="Arial" pitchFamily="34" charset="0"/>
                <a:cs typeface="Arial" pitchFamily="34" charset="0"/>
              </a:endParaRPr>
            </a:p>
          </p:txBody>
        </p:sp>
        <p:sp>
          <p:nvSpPr>
            <p:cNvPr id="52" name="Oval 51"/>
            <p:cNvSpPr/>
            <p:nvPr/>
          </p:nvSpPr>
          <p:spPr>
            <a:xfrm>
              <a:off x="3719057" y="3147503"/>
              <a:ext cx="219751" cy="171797"/>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P</a:t>
              </a:r>
              <a:endParaRPr lang="el-GR" dirty="0">
                <a:solidFill>
                  <a:srgbClr val="FF0000"/>
                </a:solidFill>
              </a:endParaRPr>
            </a:p>
          </p:txBody>
        </p:sp>
        <p:cxnSp>
          <p:nvCxnSpPr>
            <p:cNvPr id="56" name="Straight Connector 55"/>
            <p:cNvCxnSpPr/>
            <p:nvPr/>
          </p:nvCxnSpPr>
          <p:spPr>
            <a:xfrm>
              <a:off x="4188543" y="3824728"/>
              <a:ext cx="468000"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58" name="Straight Connector 57"/>
            <p:cNvCxnSpPr/>
            <p:nvPr/>
          </p:nvCxnSpPr>
          <p:spPr>
            <a:xfrm>
              <a:off x="4739139" y="3814900"/>
              <a:ext cx="53703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61" name="TextBox 60"/>
            <p:cNvSpPr txBox="1"/>
            <p:nvPr/>
          </p:nvSpPr>
          <p:spPr>
            <a:xfrm>
              <a:off x="4435323" y="3819825"/>
              <a:ext cx="903599" cy="276999"/>
            </a:xfrm>
            <a:prstGeom prst="rect">
              <a:avLst/>
            </a:prstGeom>
            <a:noFill/>
          </p:spPr>
          <p:txBody>
            <a:bodyPr wrap="square" rtlCol="0">
              <a:spAutoFit/>
            </a:bodyPr>
            <a:lstStyle/>
            <a:p>
              <a:r>
                <a:rPr lang="en-US" sz="1200" b="1" dirty="0" smtClean="0">
                  <a:solidFill>
                    <a:srgbClr val="FFFF00"/>
                  </a:solidFill>
                  <a:latin typeface="Arial" pitchFamily="34" charset="0"/>
                  <a:cs typeface="Arial" pitchFamily="34" charset="0"/>
                </a:rPr>
                <a:t>LC3B</a:t>
              </a:r>
              <a:endParaRPr lang="el-GR" sz="1200" b="1" dirty="0">
                <a:solidFill>
                  <a:srgbClr val="FFFF00"/>
                </a:solidFill>
                <a:latin typeface="Arial" pitchFamily="34" charset="0"/>
                <a:cs typeface="Arial" pitchFamily="34" charset="0"/>
              </a:endParaRPr>
            </a:p>
          </p:txBody>
        </p:sp>
        <p:cxnSp>
          <p:nvCxnSpPr>
            <p:cNvPr id="62" name="Straight Arrow Connector 61"/>
            <p:cNvCxnSpPr/>
            <p:nvPr/>
          </p:nvCxnSpPr>
          <p:spPr>
            <a:xfrm flipV="1">
              <a:off x="3811234" y="3319300"/>
              <a:ext cx="377309" cy="179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4326404" y="2568081"/>
              <a:ext cx="612000" cy="361939"/>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lumMod val="65000"/>
                      <a:lumOff val="35000"/>
                    </a:schemeClr>
                  </a:solidFill>
                  <a:latin typeface="Arial" pitchFamily="34" charset="0"/>
                  <a:cs typeface="Arial" pitchFamily="34" charset="0"/>
                </a:rPr>
                <a:t>FoXO1</a:t>
              </a:r>
              <a:endParaRPr lang="el-GR" sz="1000" b="1" dirty="0">
                <a:solidFill>
                  <a:schemeClr val="tx1">
                    <a:lumMod val="65000"/>
                    <a:lumOff val="35000"/>
                  </a:schemeClr>
                </a:solidFill>
                <a:latin typeface="Arial" pitchFamily="34" charset="0"/>
                <a:cs typeface="Arial" pitchFamily="34" charset="0"/>
              </a:endParaRPr>
            </a:p>
          </p:txBody>
        </p:sp>
        <p:sp>
          <p:nvSpPr>
            <p:cNvPr id="71" name="Oval 70"/>
            <p:cNvSpPr/>
            <p:nvPr/>
          </p:nvSpPr>
          <p:spPr>
            <a:xfrm>
              <a:off x="4785833" y="2474015"/>
              <a:ext cx="219751" cy="171797"/>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P</a:t>
              </a:r>
              <a:endParaRPr lang="el-GR" dirty="0">
                <a:solidFill>
                  <a:srgbClr val="FF0000"/>
                </a:solidFill>
              </a:endParaRPr>
            </a:p>
          </p:txBody>
        </p:sp>
        <p:sp>
          <p:nvSpPr>
            <p:cNvPr id="72" name="Bent-Up Arrow 71"/>
            <p:cNvSpPr/>
            <p:nvPr/>
          </p:nvSpPr>
          <p:spPr>
            <a:xfrm rot="5400000" flipH="1">
              <a:off x="4190816" y="3564962"/>
              <a:ext cx="415575" cy="18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73" name="Multiply 72"/>
            <p:cNvSpPr/>
            <p:nvPr/>
          </p:nvSpPr>
          <p:spPr>
            <a:xfrm>
              <a:off x="4240459" y="3492904"/>
              <a:ext cx="18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pic>
          <p:nvPicPr>
            <p:cNvPr id="74" name="Picture 73"/>
            <p:cNvPicPr>
              <a:picLocks noChangeAspect="1"/>
            </p:cNvPicPr>
            <p:nvPr/>
          </p:nvPicPr>
          <p:blipFill rotWithShape="1">
            <a:blip r:embed="rId4" cstate="print"/>
            <a:srcRect l="75342" t="52918" r="5112" b="30740"/>
            <a:stretch/>
          </p:blipFill>
          <p:spPr>
            <a:xfrm>
              <a:off x="5860400" y="1592032"/>
              <a:ext cx="2422233" cy="1387996"/>
            </a:xfrm>
            <a:prstGeom prst="rect">
              <a:avLst/>
            </a:prstGeom>
          </p:spPr>
        </p:pic>
        <p:cxnSp>
          <p:nvCxnSpPr>
            <p:cNvPr id="75" name="Straight Arrow Connector 74"/>
            <p:cNvCxnSpPr/>
            <p:nvPr/>
          </p:nvCxnSpPr>
          <p:spPr>
            <a:xfrm flipV="1">
              <a:off x="4628275" y="2890684"/>
              <a:ext cx="1232125" cy="718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Multiply 43"/>
            <p:cNvSpPr/>
            <p:nvPr/>
          </p:nvSpPr>
          <p:spPr>
            <a:xfrm>
              <a:off x="5038857" y="2864115"/>
              <a:ext cx="263722" cy="903541"/>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cxnSp>
          <p:nvCxnSpPr>
            <p:cNvPr id="65" name="Straight Arrow Connector 64"/>
            <p:cNvCxnSpPr/>
            <p:nvPr/>
          </p:nvCxnSpPr>
          <p:spPr>
            <a:xfrm flipV="1">
              <a:off x="4199602" y="2918684"/>
              <a:ext cx="206225" cy="511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16949" y="3837225"/>
              <a:ext cx="2395384" cy="584776"/>
            </a:xfrm>
            <a:prstGeom prst="rect">
              <a:avLst/>
            </a:prstGeom>
            <a:solidFill>
              <a:srgbClr val="E6CCD4"/>
            </a:solidFill>
          </p:spPr>
          <p:txBody>
            <a:bodyPr wrap="square" rtlCol="0">
              <a:spAutoFit/>
            </a:bodyPr>
            <a:lstStyle/>
            <a:p>
              <a:pPr algn="ctr"/>
              <a:r>
                <a:rPr lang="el-GR" sz="1600" dirty="0" smtClean="0"/>
                <a:t>Λιγότερο διαθέσιμο αντιγόνο για παρουσίαση </a:t>
              </a:r>
              <a:endParaRPr lang="el-GR" sz="1600" dirty="0"/>
            </a:p>
          </p:txBody>
        </p:sp>
        <p:cxnSp>
          <p:nvCxnSpPr>
            <p:cNvPr id="77" name="Straight Arrow Connector 76"/>
            <p:cNvCxnSpPr/>
            <p:nvPr/>
          </p:nvCxnSpPr>
          <p:spPr>
            <a:xfrm>
              <a:off x="6491322" y="3076345"/>
              <a:ext cx="0" cy="760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488603" y="5604860"/>
              <a:ext cx="2245633" cy="108257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dirty="0" smtClean="0">
                  <a:solidFill>
                    <a:schemeClr val="tx1"/>
                  </a:solidFill>
                </a:rPr>
                <a:t>μειωμένη ενεργοποίηση</a:t>
              </a:r>
            </a:p>
            <a:p>
              <a:pPr algn="ctr"/>
              <a:r>
                <a:rPr lang="el-GR" sz="1600" dirty="0" smtClean="0">
                  <a:solidFill>
                    <a:schemeClr val="tx1"/>
                  </a:solidFill>
                </a:rPr>
                <a:t> Τ δραστικών κυττάρων: καταστολή αυτοάνοσων νοσημάτων</a:t>
              </a:r>
            </a:p>
          </p:txBody>
        </p:sp>
        <p:sp>
          <p:nvSpPr>
            <p:cNvPr id="46" name="TextBox 45"/>
            <p:cNvSpPr txBox="1"/>
            <p:nvPr/>
          </p:nvSpPr>
          <p:spPr>
            <a:xfrm>
              <a:off x="5860400" y="1673861"/>
              <a:ext cx="2422233" cy="369332"/>
            </a:xfrm>
            <a:prstGeom prst="rect">
              <a:avLst/>
            </a:prstGeom>
            <a:solidFill>
              <a:srgbClr val="E6CCD4"/>
            </a:solidFill>
          </p:spPr>
          <p:txBody>
            <a:bodyPr wrap="square" rtlCol="0">
              <a:spAutoFit/>
            </a:bodyPr>
            <a:lstStyle/>
            <a:p>
              <a:pPr algn="ctr"/>
              <a:r>
                <a:rPr lang="el-GR" b="1" dirty="0" smtClean="0"/>
                <a:t>Μείωση αυτοφαγίας</a:t>
              </a:r>
              <a:endParaRPr lang="el-GR" b="1" dirty="0"/>
            </a:p>
          </p:txBody>
        </p:sp>
        <p:cxnSp>
          <p:nvCxnSpPr>
            <p:cNvPr id="53" name="Straight Arrow Connector 52"/>
            <p:cNvCxnSpPr/>
            <p:nvPr/>
          </p:nvCxnSpPr>
          <p:spPr>
            <a:xfrm>
              <a:off x="5630349" y="4469166"/>
              <a:ext cx="0" cy="1074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74155" y="0"/>
              <a:ext cx="8435432" cy="1200329"/>
            </a:xfrm>
            <a:prstGeom prst="rect">
              <a:avLst/>
            </a:prstGeom>
            <a:noFill/>
          </p:spPr>
          <p:txBody>
            <a:bodyPr wrap="square" rtlCol="0">
              <a:spAutoFit/>
            </a:bodyPr>
            <a:lstStyle/>
            <a:p>
              <a:pPr algn="ctr"/>
              <a:r>
                <a:rPr lang="el-GR" b="1" dirty="0" smtClean="0"/>
                <a:t>Η μείωση της αυτοφαγίας των δενδριτικών κυττάρων από τα ρυθμιστικά κύτταρα οδηγεί στην καταστολή της αυτοανοσίας</a:t>
              </a:r>
              <a:endParaRPr lang="en-US" b="1" dirty="0" smtClean="0"/>
            </a:p>
            <a:p>
              <a:pPr algn="ctr"/>
              <a:r>
                <a:rPr lang="en-US" b="1" dirty="0"/>
                <a:t> </a:t>
              </a:r>
              <a:endParaRPr lang="el-GR" b="1" dirty="0" smtClean="0"/>
            </a:p>
            <a:p>
              <a:pPr algn="ctr"/>
              <a:endParaRPr lang="en-US" b="1" dirty="0"/>
            </a:p>
          </p:txBody>
        </p:sp>
        <p:sp>
          <p:nvSpPr>
            <p:cNvPr id="6" name="TextBox 5"/>
            <p:cNvSpPr txBox="1"/>
            <p:nvPr/>
          </p:nvSpPr>
          <p:spPr>
            <a:xfrm>
              <a:off x="284295" y="913780"/>
              <a:ext cx="1674895" cy="523220"/>
            </a:xfrm>
            <a:prstGeom prst="rect">
              <a:avLst/>
            </a:prstGeom>
            <a:noFill/>
          </p:spPr>
          <p:txBody>
            <a:bodyPr wrap="square" rtlCol="0">
              <a:spAutoFit/>
            </a:bodyPr>
            <a:lstStyle/>
            <a:p>
              <a:pPr algn="ctr"/>
              <a:r>
                <a:rPr lang="el-GR" sz="1400" b="1" dirty="0" smtClean="0">
                  <a:solidFill>
                    <a:schemeClr val="tx1">
                      <a:lumMod val="65000"/>
                      <a:lumOff val="35000"/>
                    </a:schemeClr>
                  </a:solidFill>
                  <a:latin typeface="Arial"/>
                  <a:cs typeface="Arial"/>
                </a:rPr>
                <a:t>Τ ρυθμιστικά κύτταρα</a:t>
              </a:r>
              <a:endParaRPr lang="en-US" sz="1400" b="1" dirty="0">
                <a:solidFill>
                  <a:schemeClr val="tx1">
                    <a:lumMod val="65000"/>
                    <a:lumOff val="35000"/>
                  </a:schemeClr>
                </a:solidFill>
                <a:latin typeface="Arial"/>
                <a:cs typeface="Arial"/>
              </a:endParaRPr>
            </a:p>
          </p:txBody>
        </p:sp>
      </p:grpSp>
      <p:sp>
        <p:nvSpPr>
          <p:cNvPr id="29" name="TextBox 28"/>
          <p:cNvSpPr txBox="1"/>
          <p:nvPr/>
        </p:nvSpPr>
        <p:spPr>
          <a:xfrm>
            <a:off x="173981" y="5558606"/>
            <a:ext cx="3433625" cy="1200329"/>
          </a:xfrm>
          <a:prstGeom prst="rect">
            <a:avLst/>
          </a:prstGeom>
          <a:noFill/>
        </p:spPr>
        <p:txBody>
          <a:bodyPr wrap="square" rtlCol="0">
            <a:spAutoFit/>
          </a:bodyPr>
          <a:lstStyle/>
          <a:p>
            <a:r>
              <a:rPr lang="el-GR" i="1" dirty="0" smtClean="0"/>
              <a:t>Πιθανές εφαρμογές μηχανισμού:</a:t>
            </a:r>
          </a:p>
          <a:p>
            <a:pPr marL="285750" indent="-285750">
              <a:buFont typeface="Wingdings" charset="2"/>
              <a:buChar char="ü"/>
            </a:pPr>
            <a:r>
              <a:rPr lang="el-GR" i="1" dirty="0" smtClean="0"/>
              <a:t>αυτοάνοσα νοσήματα</a:t>
            </a:r>
          </a:p>
          <a:p>
            <a:pPr marL="285750" indent="-285750" algn="just">
              <a:buFont typeface="Wingdings" charset="2"/>
              <a:buChar char="ü"/>
            </a:pPr>
            <a:r>
              <a:rPr lang="el-GR" i="1" dirty="0" smtClean="0"/>
              <a:t>ανοσοθεραπεία καρκίνου</a:t>
            </a:r>
          </a:p>
          <a:p>
            <a:pPr marL="285750" indent="-285750" algn="just">
              <a:buFont typeface="Wingdings" charset="2"/>
              <a:buChar char="ü"/>
            </a:pPr>
            <a:r>
              <a:rPr lang="el-GR" i="1" dirty="0" smtClean="0"/>
              <a:t>μεταμοσχεύσεις</a:t>
            </a:r>
            <a:endParaRPr lang="en-US" i="1" dirty="0"/>
          </a:p>
        </p:txBody>
      </p:sp>
      <p:sp>
        <p:nvSpPr>
          <p:cNvPr id="50" name="TextBox 49"/>
          <p:cNvSpPr txBox="1"/>
          <p:nvPr/>
        </p:nvSpPr>
        <p:spPr>
          <a:xfrm>
            <a:off x="1907704" y="1167135"/>
            <a:ext cx="1656184" cy="461665"/>
          </a:xfrm>
          <a:prstGeom prst="rect">
            <a:avLst/>
          </a:prstGeom>
          <a:noFill/>
        </p:spPr>
        <p:txBody>
          <a:bodyPr wrap="square" rtlCol="0">
            <a:spAutoFit/>
          </a:bodyPr>
          <a:lstStyle/>
          <a:p>
            <a:r>
              <a:rPr lang="en-US" sz="2400" b="1" dirty="0" err="1" smtClean="0">
                <a:solidFill>
                  <a:srgbClr val="4A206A"/>
                </a:solidFill>
              </a:rPr>
              <a:t>Abatacept</a:t>
            </a:r>
            <a:endParaRPr lang="el-GR" sz="2400" b="1" dirty="0">
              <a:solidFill>
                <a:srgbClr val="4A206A"/>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mis\Desktop\lectures DCs antigen presentation\apcs.png"/>
          <p:cNvPicPr>
            <a:picLocks noChangeAspect="1" noChangeArrowheads="1"/>
          </p:cNvPicPr>
          <p:nvPr/>
        </p:nvPicPr>
        <p:blipFill>
          <a:blip r:embed="rId2" cstate="print"/>
          <a:srcRect/>
          <a:stretch>
            <a:fillRect/>
          </a:stretch>
        </p:blipFill>
        <p:spPr bwMode="auto">
          <a:xfrm>
            <a:off x="683568" y="1340768"/>
            <a:ext cx="7596336" cy="4747710"/>
          </a:xfrm>
          <a:prstGeom prst="rect">
            <a:avLst/>
          </a:prstGeom>
          <a:noFill/>
        </p:spPr>
      </p:pic>
      <p:sp>
        <p:nvSpPr>
          <p:cNvPr id="3" name="TextBox 2"/>
          <p:cNvSpPr txBox="1"/>
          <p:nvPr/>
        </p:nvSpPr>
        <p:spPr>
          <a:xfrm>
            <a:off x="2555776" y="-27384"/>
            <a:ext cx="5256584" cy="646331"/>
          </a:xfrm>
          <a:prstGeom prst="rect">
            <a:avLst/>
          </a:prstGeom>
          <a:noFill/>
        </p:spPr>
        <p:txBody>
          <a:bodyPr wrap="square" rtlCol="0">
            <a:spAutoFit/>
          </a:bodyPr>
          <a:lstStyle/>
          <a:p>
            <a:r>
              <a:rPr lang="en-US" sz="3600" b="1" dirty="0" smtClean="0">
                <a:solidFill>
                  <a:srgbClr val="4A206A"/>
                </a:solidFill>
              </a:rPr>
              <a:t>Take home message</a:t>
            </a:r>
            <a:endParaRPr lang="el-GR" sz="3600" b="1" dirty="0">
              <a:solidFill>
                <a:srgbClr val="4A206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mis\Desktop\lectures DCs antigen presentation\31-14.gif"/>
          <p:cNvPicPr>
            <a:picLocks noChangeAspect="1" noChangeArrowheads="1"/>
          </p:cNvPicPr>
          <p:nvPr/>
        </p:nvPicPr>
        <p:blipFill>
          <a:blip r:embed="rId2" cstate="print"/>
          <a:srcRect/>
          <a:stretch>
            <a:fillRect/>
          </a:stretch>
        </p:blipFill>
        <p:spPr bwMode="auto">
          <a:xfrm>
            <a:off x="82870" y="1052736"/>
            <a:ext cx="8953626" cy="3888432"/>
          </a:xfrm>
          <a:prstGeom prst="rect">
            <a:avLst/>
          </a:prstGeom>
          <a:noFill/>
        </p:spPr>
      </p:pic>
      <p:sp>
        <p:nvSpPr>
          <p:cNvPr id="3" name="TextBox 2"/>
          <p:cNvSpPr txBox="1"/>
          <p:nvPr/>
        </p:nvSpPr>
        <p:spPr>
          <a:xfrm>
            <a:off x="1835696" y="260648"/>
            <a:ext cx="5904656" cy="584775"/>
          </a:xfrm>
          <a:prstGeom prst="rect">
            <a:avLst/>
          </a:prstGeom>
          <a:noFill/>
        </p:spPr>
        <p:txBody>
          <a:bodyPr wrap="square" rtlCol="0">
            <a:spAutoFit/>
          </a:bodyPr>
          <a:lstStyle/>
          <a:p>
            <a:r>
              <a:rPr lang="el-GR" sz="3200" b="1" dirty="0" smtClean="0">
                <a:solidFill>
                  <a:srgbClr val="4A206A"/>
                </a:solidFill>
              </a:rPr>
              <a:t>Βασική Ανοσολογική απόκριση</a:t>
            </a:r>
            <a:endParaRPr lang="el-GR" sz="3200" b="1" dirty="0">
              <a:solidFill>
                <a:srgbClr val="4A206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8629"/>
            <a:ext cx="7488832" cy="1384995"/>
          </a:xfrm>
          <a:prstGeom prst="rect">
            <a:avLst/>
          </a:prstGeom>
          <a:noFill/>
        </p:spPr>
        <p:txBody>
          <a:bodyPr wrap="square" rtlCol="0">
            <a:spAutoFit/>
          </a:bodyPr>
          <a:lstStyle/>
          <a:p>
            <a:pPr algn="ctr"/>
            <a:r>
              <a:rPr lang="el-GR" sz="2800" b="1" dirty="0" smtClean="0">
                <a:solidFill>
                  <a:srgbClr val="4A206A"/>
                </a:solidFill>
              </a:rPr>
              <a:t>Η παρουσίαση αντιγόνου από </a:t>
            </a:r>
            <a:r>
              <a:rPr lang="el-GR" sz="2800" b="1" dirty="0" err="1" smtClean="0">
                <a:solidFill>
                  <a:srgbClr val="4A206A"/>
                </a:solidFill>
              </a:rPr>
              <a:t>αντιγονοπαρουσιαστικά</a:t>
            </a:r>
            <a:r>
              <a:rPr lang="el-GR" sz="2800" b="1" dirty="0" smtClean="0">
                <a:solidFill>
                  <a:srgbClr val="4A206A"/>
                </a:solidFill>
              </a:rPr>
              <a:t> κύτταρα είναι απαραίτητη για την διέγερση των Τ κυττάρων</a:t>
            </a:r>
            <a:endParaRPr lang="el-GR" sz="2800" b="1" dirty="0">
              <a:solidFill>
                <a:srgbClr val="4A206A"/>
              </a:solidFill>
            </a:endParaRPr>
          </a:p>
        </p:txBody>
      </p:sp>
      <p:pic>
        <p:nvPicPr>
          <p:cNvPr id="1028" name="Picture 4" descr="C:\Users\Themis\Desktop\lectures DCs antigen presentation\Fig-1-Initiation-of-effector-T-cell-responses-requires-three-signals-Stimulation-of-the.png"/>
          <p:cNvPicPr>
            <a:picLocks noChangeAspect="1" noChangeArrowheads="1"/>
          </p:cNvPicPr>
          <p:nvPr/>
        </p:nvPicPr>
        <p:blipFill>
          <a:blip r:embed="rId3" cstate="print"/>
          <a:srcRect/>
          <a:stretch>
            <a:fillRect/>
          </a:stretch>
        </p:blipFill>
        <p:spPr bwMode="auto">
          <a:xfrm>
            <a:off x="251520" y="1988840"/>
            <a:ext cx="8424936" cy="4078931"/>
          </a:xfrm>
          <a:prstGeom prst="rect">
            <a:avLst/>
          </a:prstGeom>
          <a:noFill/>
        </p:spPr>
      </p:pic>
      <p:sp>
        <p:nvSpPr>
          <p:cNvPr id="8" name="TextBox 7"/>
          <p:cNvSpPr txBox="1"/>
          <p:nvPr/>
        </p:nvSpPr>
        <p:spPr>
          <a:xfrm>
            <a:off x="251520" y="3212976"/>
            <a:ext cx="792088" cy="461665"/>
          </a:xfrm>
          <a:prstGeom prst="rect">
            <a:avLst/>
          </a:prstGeom>
          <a:noFill/>
        </p:spPr>
        <p:txBody>
          <a:bodyPr wrap="square" rtlCol="0">
            <a:spAutoFit/>
          </a:bodyPr>
          <a:lstStyle/>
          <a:p>
            <a:r>
              <a:rPr lang="en-US" sz="2400" b="1" dirty="0" smtClean="0">
                <a:solidFill>
                  <a:srgbClr val="4A206A"/>
                </a:solidFill>
              </a:rPr>
              <a:t>APC</a:t>
            </a:r>
            <a:endParaRPr lang="el-GR" sz="2400" b="1" dirty="0">
              <a:solidFill>
                <a:srgbClr val="4A206A"/>
              </a:solidFill>
            </a:endParaRPr>
          </a:p>
        </p:txBody>
      </p:sp>
      <p:sp>
        <p:nvSpPr>
          <p:cNvPr id="9" name="TextBox 8"/>
          <p:cNvSpPr txBox="1"/>
          <p:nvPr/>
        </p:nvSpPr>
        <p:spPr>
          <a:xfrm>
            <a:off x="5796136" y="2823319"/>
            <a:ext cx="1872208" cy="461665"/>
          </a:xfrm>
          <a:prstGeom prst="rect">
            <a:avLst/>
          </a:prstGeom>
          <a:noFill/>
        </p:spPr>
        <p:txBody>
          <a:bodyPr wrap="square" rtlCol="0">
            <a:spAutoFit/>
          </a:bodyPr>
          <a:lstStyle/>
          <a:p>
            <a:r>
              <a:rPr lang="en-US" sz="2400" b="1" dirty="0" smtClean="0">
                <a:solidFill>
                  <a:srgbClr val="4A206A"/>
                </a:solidFill>
              </a:rPr>
              <a:t>T helper cell</a:t>
            </a:r>
            <a:endParaRPr lang="el-GR" sz="2400" b="1" dirty="0">
              <a:solidFill>
                <a:srgbClr val="4A206A"/>
              </a:solidFill>
            </a:endParaRPr>
          </a:p>
        </p:txBody>
      </p:sp>
      <p:sp>
        <p:nvSpPr>
          <p:cNvPr id="6" name="Oval 5"/>
          <p:cNvSpPr/>
          <p:nvPr/>
        </p:nvSpPr>
        <p:spPr>
          <a:xfrm>
            <a:off x="1403648" y="3284984"/>
            <a:ext cx="4464496"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0" y="6309320"/>
            <a:ext cx="3491880" cy="400110"/>
          </a:xfrm>
          <a:prstGeom prst="rect">
            <a:avLst/>
          </a:prstGeom>
          <a:noFill/>
        </p:spPr>
        <p:txBody>
          <a:bodyPr wrap="square" rtlCol="0">
            <a:spAutoFit/>
          </a:bodyPr>
          <a:lstStyle/>
          <a:p>
            <a:r>
              <a:rPr lang="en-US" sz="2000" b="1" dirty="0" smtClean="0"/>
              <a:t>Antigen Presenting Cell (APC)</a:t>
            </a:r>
            <a:endParaRPr lang="el-G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211268"/>
            <a:ext cx="7416824" cy="3539430"/>
          </a:xfrm>
          <a:prstGeom prst="rect">
            <a:avLst/>
          </a:prstGeom>
          <a:noFill/>
        </p:spPr>
        <p:txBody>
          <a:bodyPr wrap="square" rtlCol="0">
            <a:spAutoFit/>
          </a:bodyPr>
          <a:lstStyle/>
          <a:p>
            <a:r>
              <a:rPr lang="el-GR" sz="3200" b="1" dirty="0" smtClean="0">
                <a:solidFill>
                  <a:srgbClr val="4A206A"/>
                </a:solidFill>
              </a:rPr>
              <a:t>1</a:t>
            </a:r>
            <a:r>
              <a:rPr lang="el-GR" sz="3200" b="1" baseline="30000" dirty="0" smtClean="0">
                <a:solidFill>
                  <a:srgbClr val="4A206A"/>
                </a:solidFill>
              </a:rPr>
              <a:t>ο</a:t>
            </a:r>
            <a:r>
              <a:rPr lang="el-GR" sz="3200" b="1" dirty="0" smtClean="0">
                <a:solidFill>
                  <a:srgbClr val="4A206A"/>
                </a:solidFill>
              </a:rPr>
              <a:t> σήμα ενεργοποίησης Τ κυττάρων: παρουσίαση αντιγόνου μέσω μορίων </a:t>
            </a:r>
            <a:r>
              <a:rPr lang="en-US" sz="3200" b="1" dirty="0" smtClean="0">
                <a:solidFill>
                  <a:srgbClr val="4A206A"/>
                </a:solidFill>
              </a:rPr>
              <a:t>MHC </a:t>
            </a:r>
            <a:r>
              <a:rPr lang="el-GR" sz="3200" b="1" dirty="0" smtClean="0">
                <a:solidFill>
                  <a:srgbClr val="4A206A"/>
                </a:solidFill>
              </a:rPr>
              <a:t>στα Τ κύτταρα </a:t>
            </a:r>
          </a:p>
          <a:p>
            <a:endParaRPr lang="el-GR" sz="3200" b="1" dirty="0" smtClean="0">
              <a:solidFill>
                <a:srgbClr val="4A206A"/>
              </a:solidFill>
            </a:endParaRPr>
          </a:p>
          <a:p>
            <a:endParaRPr lang="el-GR" sz="3200" b="1" dirty="0" smtClean="0">
              <a:solidFill>
                <a:srgbClr val="4A206A"/>
              </a:solidFill>
            </a:endParaRPr>
          </a:p>
          <a:p>
            <a:r>
              <a:rPr lang="el-GR" sz="3200" b="1" dirty="0" smtClean="0">
                <a:solidFill>
                  <a:srgbClr val="4A206A"/>
                </a:solidFill>
              </a:rPr>
              <a:t>Μείζον σύμπλεγμα </a:t>
            </a:r>
            <a:r>
              <a:rPr lang="el-GR" sz="3200" b="1" dirty="0" err="1" smtClean="0">
                <a:solidFill>
                  <a:srgbClr val="4A206A"/>
                </a:solidFill>
              </a:rPr>
              <a:t>ιστοσυμβατότητας</a:t>
            </a:r>
            <a:r>
              <a:rPr lang="el-GR" sz="3200" b="1" dirty="0" smtClean="0">
                <a:solidFill>
                  <a:srgbClr val="4A206A"/>
                </a:solidFill>
              </a:rPr>
              <a:t>: </a:t>
            </a:r>
            <a:r>
              <a:rPr lang="en-US" sz="3200" b="1" dirty="0" smtClean="0">
                <a:solidFill>
                  <a:srgbClr val="4A206A"/>
                </a:solidFill>
              </a:rPr>
              <a:t>MHC: Major </a:t>
            </a:r>
            <a:r>
              <a:rPr lang="en-US" sz="3200" b="1" dirty="0" err="1" smtClean="0">
                <a:solidFill>
                  <a:srgbClr val="4A206A"/>
                </a:solidFill>
              </a:rPr>
              <a:t>Histocompatbility</a:t>
            </a:r>
            <a:r>
              <a:rPr lang="en-US" sz="3200" b="1" dirty="0" smtClean="0">
                <a:solidFill>
                  <a:srgbClr val="4A206A"/>
                </a:solidFill>
              </a:rPr>
              <a:t> complex</a:t>
            </a:r>
            <a:endParaRPr lang="el-GR" sz="3200" b="1" dirty="0">
              <a:solidFill>
                <a:srgbClr val="4A206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mis\Desktop\lectures DCs antigen presentation\Dendritic Cell presenting antigen.jpg"/>
          <p:cNvPicPr>
            <a:picLocks noChangeAspect="1" noChangeArrowheads="1"/>
          </p:cNvPicPr>
          <p:nvPr/>
        </p:nvPicPr>
        <p:blipFill>
          <a:blip r:embed="rId2" cstate="print"/>
          <a:srcRect/>
          <a:stretch>
            <a:fillRect/>
          </a:stretch>
        </p:blipFill>
        <p:spPr bwMode="auto">
          <a:xfrm>
            <a:off x="0" y="1623150"/>
            <a:ext cx="9144000" cy="6198338"/>
          </a:xfrm>
          <a:prstGeom prst="rect">
            <a:avLst/>
          </a:prstGeom>
          <a:noFill/>
        </p:spPr>
      </p:pic>
      <p:sp>
        <p:nvSpPr>
          <p:cNvPr id="5" name="TextBox 4"/>
          <p:cNvSpPr txBox="1"/>
          <p:nvPr/>
        </p:nvSpPr>
        <p:spPr>
          <a:xfrm>
            <a:off x="30443" y="0"/>
            <a:ext cx="9113557" cy="1508105"/>
          </a:xfrm>
          <a:prstGeom prst="rect">
            <a:avLst/>
          </a:prstGeom>
          <a:noFill/>
        </p:spPr>
        <p:txBody>
          <a:bodyPr wrap="square" rtlCol="0">
            <a:spAutoFit/>
          </a:bodyPr>
          <a:lstStyle/>
          <a:p>
            <a:r>
              <a:rPr lang="el-GR" sz="2200" b="1" dirty="0" smtClean="0">
                <a:solidFill>
                  <a:srgbClr val="4A206A"/>
                </a:solidFill>
              </a:rPr>
              <a:t>Τα </a:t>
            </a:r>
            <a:r>
              <a:rPr lang="en-US" sz="2200" b="1" dirty="0" smtClean="0">
                <a:solidFill>
                  <a:srgbClr val="4A206A"/>
                </a:solidFill>
              </a:rPr>
              <a:t>CD4 </a:t>
            </a:r>
            <a:r>
              <a:rPr lang="el-GR" sz="2200" b="1" dirty="0" smtClean="0">
                <a:solidFill>
                  <a:srgbClr val="4A206A"/>
                </a:solidFill>
              </a:rPr>
              <a:t>Τ κύτταρα αναγνωρίζουν αντιγόνο ΜΟΝΟ μέσω</a:t>
            </a:r>
            <a:r>
              <a:rPr lang="en-US" sz="2200" b="1" dirty="0" smtClean="0">
                <a:solidFill>
                  <a:srgbClr val="4A206A"/>
                </a:solidFill>
              </a:rPr>
              <a:t> MHCII (</a:t>
            </a:r>
            <a:r>
              <a:rPr lang="el-GR" sz="2200" b="1" dirty="0" smtClean="0">
                <a:solidFill>
                  <a:srgbClr val="4A206A"/>
                </a:solidFill>
              </a:rPr>
              <a:t>γνωστό και ως </a:t>
            </a:r>
            <a:r>
              <a:rPr lang="en-US" sz="2200" b="1" dirty="0" smtClean="0">
                <a:solidFill>
                  <a:srgbClr val="4A206A"/>
                </a:solidFill>
              </a:rPr>
              <a:t>HLA-DR, DQ, DP)</a:t>
            </a:r>
          </a:p>
          <a:p>
            <a:r>
              <a:rPr lang="el-GR" sz="2200" b="1" dirty="0" smtClean="0">
                <a:solidFill>
                  <a:srgbClr val="4A206A"/>
                </a:solidFill>
              </a:rPr>
              <a:t>Τα </a:t>
            </a:r>
            <a:r>
              <a:rPr lang="en-US" sz="2200" b="1" dirty="0" smtClean="0">
                <a:solidFill>
                  <a:srgbClr val="4A206A"/>
                </a:solidFill>
              </a:rPr>
              <a:t>CD8 T </a:t>
            </a:r>
            <a:r>
              <a:rPr lang="el-GR" sz="2200" b="1" dirty="0" smtClean="0">
                <a:solidFill>
                  <a:srgbClr val="4A206A"/>
                </a:solidFill>
              </a:rPr>
              <a:t>κύτταρα αναγνωρίζουν αντιγόνο ΜΟΝΟ μέσω </a:t>
            </a:r>
            <a:r>
              <a:rPr lang="en-US" sz="2200" b="1" dirty="0" smtClean="0">
                <a:solidFill>
                  <a:srgbClr val="4A206A"/>
                </a:solidFill>
              </a:rPr>
              <a:t> MHCI </a:t>
            </a:r>
            <a:r>
              <a:rPr lang="en-US" sz="2400" b="1" dirty="0" smtClean="0">
                <a:solidFill>
                  <a:srgbClr val="4A206A"/>
                </a:solidFill>
              </a:rPr>
              <a:t>(</a:t>
            </a:r>
            <a:r>
              <a:rPr lang="el-GR" sz="2400" b="1" dirty="0" smtClean="0">
                <a:solidFill>
                  <a:srgbClr val="4A206A"/>
                </a:solidFill>
              </a:rPr>
              <a:t>γνωστό και ως</a:t>
            </a:r>
            <a:r>
              <a:rPr lang="en-US" sz="2400" b="1" dirty="0" smtClean="0">
                <a:solidFill>
                  <a:srgbClr val="4A206A"/>
                </a:solidFill>
              </a:rPr>
              <a:t> HLA-A, B, C)</a:t>
            </a:r>
            <a:endParaRPr lang="el-GR" sz="2200" b="1" dirty="0">
              <a:solidFill>
                <a:srgbClr val="4A206A"/>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952417"/>
            <a:ext cx="2592288" cy="31246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6"/>
          <p:cNvSpPr txBox="1">
            <a:spLocks noChangeArrowheads="1"/>
          </p:cNvSpPr>
          <p:nvPr/>
        </p:nvSpPr>
        <p:spPr bwMode="auto">
          <a:xfrm>
            <a:off x="215204" y="332656"/>
            <a:ext cx="34927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r" defTabSz="914400" rtl="1" eaLnBrk="1" latinLnBrk="0" hangingPunct="1">
              <a:defRPr sz="2400" kern="1200">
                <a:solidFill>
                  <a:schemeClr val="tx1"/>
                </a:solidFill>
                <a:latin typeface="Times"/>
                <a:ea typeface="+mn-ea"/>
                <a:cs typeface="+mn-cs"/>
              </a:defRPr>
            </a:lvl6pPr>
            <a:lvl7pPr marL="2743200" algn="r" defTabSz="914400" rtl="1" eaLnBrk="1" latinLnBrk="0" hangingPunct="1">
              <a:defRPr sz="2400" kern="1200">
                <a:solidFill>
                  <a:schemeClr val="tx1"/>
                </a:solidFill>
                <a:latin typeface="Times"/>
                <a:ea typeface="+mn-ea"/>
                <a:cs typeface="+mn-cs"/>
              </a:defRPr>
            </a:lvl7pPr>
            <a:lvl8pPr marL="3200400" algn="r" defTabSz="914400" rtl="1" eaLnBrk="1" latinLnBrk="0" hangingPunct="1">
              <a:defRPr sz="2400" kern="1200">
                <a:solidFill>
                  <a:schemeClr val="tx1"/>
                </a:solidFill>
                <a:latin typeface="Times"/>
                <a:ea typeface="+mn-ea"/>
                <a:cs typeface="+mn-cs"/>
              </a:defRPr>
            </a:lvl8pPr>
            <a:lvl9pPr marL="3657600" algn="r" defTabSz="914400" rtl="1" eaLnBrk="1" latinLnBrk="0" hangingPunct="1">
              <a:defRPr sz="2400" kern="1200">
                <a:solidFill>
                  <a:schemeClr val="tx1"/>
                </a:solidFill>
                <a:latin typeface="Times"/>
                <a:ea typeface="+mn-ea"/>
                <a:cs typeface="+mn-cs"/>
              </a:defRPr>
            </a:lvl9pPr>
          </a:lstStyle>
          <a:p>
            <a:r>
              <a:rPr lang="el-GR" dirty="0" smtClean="0">
                <a:solidFill>
                  <a:srgbClr val="4A206A"/>
                </a:solidFill>
              </a:rPr>
              <a:t>Η δομή του </a:t>
            </a:r>
            <a:r>
              <a:rPr lang="en-US" dirty="0" smtClean="0">
                <a:solidFill>
                  <a:srgbClr val="4A206A"/>
                </a:solidFill>
              </a:rPr>
              <a:t>CD4 </a:t>
            </a:r>
            <a:r>
              <a:rPr lang="el-GR" dirty="0" smtClean="0">
                <a:solidFill>
                  <a:srgbClr val="4A206A"/>
                </a:solidFill>
              </a:rPr>
              <a:t>και </a:t>
            </a:r>
            <a:r>
              <a:rPr lang="en-US" dirty="0" smtClean="0">
                <a:solidFill>
                  <a:srgbClr val="4A206A"/>
                </a:solidFill>
              </a:rPr>
              <a:t>CD8</a:t>
            </a:r>
            <a:endParaRPr lang="en-US" dirty="0">
              <a:solidFill>
                <a:srgbClr val="4A206A"/>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6173" y="1484784"/>
            <a:ext cx="4712331" cy="278340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5"/>
          <p:cNvSpPr>
            <a:spLocks noChangeArrowheads="1"/>
          </p:cNvSpPr>
          <p:nvPr/>
        </p:nvSpPr>
        <p:spPr bwMode="auto">
          <a:xfrm>
            <a:off x="3779912" y="260648"/>
            <a:ext cx="543746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r" defTabSz="914400" rtl="1" eaLnBrk="1" latinLnBrk="0" hangingPunct="1">
              <a:defRPr sz="2400" kern="1200">
                <a:solidFill>
                  <a:schemeClr val="tx1"/>
                </a:solidFill>
                <a:latin typeface="Times"/>
                <a:ea typeface="+mn-ea"/>
                <a:cs typeface="+mn-cs"/>
              </a:defRPr>
            </a:lvl6pPr>
            <a:lvl7pPr marL="2743200" algn="r" defTabSz="914400" rtl="1" eaLnBrk="1" latinLnBrk="0" hangingPunct="1">
              <a:defRPr sz="2400" kern="1200">
                <a:solidFill>
                  <a:schemeClr val="tx1"/>
                </a:solidFill>
                <a:latin typeface="Times"/>
                <a:ea typeface="+mn-ea"/>
                <a:cs typeface="+mn-cs"/>
              </a:defRPr>
            </a:lvl7pPr>
            <a:lvl8pPr marL="3200400" algn="r" defTabSz="914400" rtl="1" eaLnBrk="1" latinLnBrk="0" hangingPunct="1">
              <a:defRPr sz="2400" kern="1200">
                <a:solidFill>
                  <a:schemeClr val="tx1"/>
                </a:solidFill>
                <a:latin typeface="Times"/>
                <a:ea typeface="+mn-ea"/>
                <a:cs typeface="+mn-cs"/>
              </a:defRPr>
            </a:lvl8pPr>
            <a:lvl9pPr marL="3657600" algn="r" defTabSz="914400" rtl="1" eaLnBrk="1" latinLnBrk="0" hangingPunct="1">
              <a:defRPr sz="2400" kern="1200">
                <a:solidFill>
                  <a:schemeClr val="tx1"/>
                </a:solidFill>
                <a:latin typeface="Times"/>
                <a:ea typeface="+mn-ea"/>
                <a:cs typeface="+mn-cs"/>
              </a:defRPr>
            </a:lvl9pPr>
          </a:lstStyle>
          <a:p>
            <a:pPr algn="ctr" eaLnBrk="1" hangingPunct="1"/>
            <a:r>
              <a:rPr lang="el-GR" dirty="0" smtClean="0">
                <a:solidFill>
                  <a:srgbClr val="4A206A"/>
                </a:solidFill>
              </a:rPr>
              <a:t>Το μόριο </a:t>
            </a:r>
            <a:r>
              <a:rPr lang="en-US" dirty="0" smtClean="0">
                <a:solidFill>
                  <a:srgbClr val="4A206A"/>
                </a:solidFill>
              </a:rPr>
              <a:t>MHCI </a:t>
            </a:r>
            <a:r>
              <a:rPr lang="el-GR" dirty="0" smtClean="0">
                <a:solidFill>
                  <a:srgbClr val="4A206A"/>
                </a:solidFill>
              </a:rPr>
              <a:t>παρουσιάζει αντιγόνα</a:t>
            </a:r>
            <a:r>
              <a:rPr lang="en-US" dirty="0" smtClean="0">
                <a:solidFill>
                  <a:srgbClr val="4A206A"/>
                </a:solidFill>
              </a:rPr>
              <a:t> </a:t>
            </a:r>
            <a:r>
              <a:rPr lang="el-GR" dirty="0" smtClean="0">
                <a:solidFill>
                  <a:srgbClr val="4A206A"/>
                </a:solidFill>
              </a:rPr>
              <a:t>στα </a:t>
            </a:r>
            <a:r>
              <a:rPr lang="en-US" dirty="0" smtClean="0">
                <a:solidFill>
                  <a:srgbClr val="4A206A"/>
                </a:solidFill>
              </a:rPr>
              <a:t>CD8</a:t>
            </a:r>
            <a:r>
              <a:rPr lang="en-US" baseline="30000" dirty="0">
                <a:solidFill>
                  <a:srgbClr val="4A206A"/>
                </a:solidFill>
              </a:rPr>
              <a:t>+</a:t>
            </a:r>
            <a:r>
              <a:rPr lang="en-US" dirty="0">
                <a:solidFill>
                  <a:srgbClr val="4A206A"/>
                </a:solidFill>
              </a:rPr>
              <a:t> T </a:t>
            </a:r>
            <a:r>
              <a:rPr lang="el-GR" dirty="0" smtClean="0">
                <a:solidFill>
                  <a:srgbClr val="4A206A"/>
                </a:solidFill>
              </a:rPr>
              <a:t>κύτταρα</a:t>
            </a:r>
            <a:r>
              <a:rPr lang="en-US" dirty="0" smtClean="0">
                <a:solidFill>
                  <a:srgbClr val="4A206A"/>
                </a:solidFill>
              </a:rPr>
              <a:t>, </a:t>
            </a:r>
            <a:r>
              <a:rPr lang="el-GR" dirty="0" smtClean="0">
                <a:solidFill>
                  <a:srgbClr val="4A206A"/>
                </a:solidFill>
              </a:rPr>
              <a:t>ενώ το</a:t>
            </a:r>
            <a:r>
              <a:rPr lang="en-US" dirty="0" smtClean="0">
                <a:solidFill>
                  <a:srgbClr val="4A206A"/>
                </a:solidFill>
              </a:rPr>
              <a:t> MHCII </a:t>
            </a:r>
            <a:r>
              <a:rPr lang="el-GR" dirty="0" smtClean="0">
                <a:solidFill>
                  <a:srgbClr val="4A206A"/>
                </a:solidFill>
              </a:rPr>
              <a:t>μόριο</a:t>
            </a:r>
            <a:r>
              <a:rPr lang="en-US" dirty="0" smtClean="0">
                <a:solidFill>
                  <a:srgbClr val="4A206A"/>
                </a:solidFill>
              </a:rPr>
              <a:t> </a:t>
            </a:r>
            <a:r>
              <a:rPr lang="el-GR" dirty="0" smtClean="0">
                <a:solidFill>
                  <a:srgbClr val="4A206A"/>
                </a:solidFill>
              </a:rPr>
              <a:t>παρουσιάζει στα </a:t>
            </a:r>
            <a:r>
              <a:rPr lang="en-US" dirty="0" smtClean="0">
                <a:solidFill>
                  <a:srgbClr val="4A206A"/>
                </a:solidFill>
              </a:rPr>
              <a:t>CD4</a:t>
            </a:r>
            <a:r>
              <a:rPr lang="en-US" baseline="30000" dirty="0">
                <a:solidFill>
                  <a:srgbClr val="4A206A"/>
                </a:solidFill>
              </a:rPr>
              <a:t>+</a:t>
            </a:r>
            <a:r>
              <a:rPr lang="en-US" dirty="0">
                <a:solidFill>
                  <a:srgbClr val="4A206A"/>
                </a:solidFill>
              </a:rPr>
              <a:t> T </a:t>
            </a:r>
            <a:r>
              <a:rPr lang="el-GR" dirty="0" smtClean="0">
                <a:solidFill>
                  <a:srgbClr val="4A206A"/>
                </a:solidFill>
              </a:rPr>
              <a:t>κύτταρα</a:t>
            </a:r>
            <a:r>
              <a:rPr lang="en-US" dirty="0" smtClean="0">
                <a:solidFill>
                  <a:srgbClr val="4A206A"/>
                </a:solidFill>
              </a:rPr>
              <a:t>:</a:t>
            </a:r>
            <a:endParaRPr lang="en-US" dirty="0">
              <a:solidFill>
                <a:srgbClr val="4A206A"/>
              </a:solidFill>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3792" y="4336190"/>
            <a:ext cx="4264946" cy="24525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848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685800" y="269776"/>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l-GR" sz="2400" dirty="0" smtClean="0">
                <a:solidFill>
                  <a:srgbClr val="4A206A"/>
                </a:solidFill>
              </a:rPr>
              <a:t>Δύο διαφορετικοί τύποι αντιγόνων</a:t>
            </a:r>
            <a:r>
              <a:rPr lang="en-US" sz="2400" dirty="0" smtClean="0">
                <a:solidFill>
                  <a:srgbClr val="4A206A"/>
                </a:solidFill>
              </a:rPr>
              <a:t>:</a:t>
            </a:r>
            <a:r>
              <a:rPr lang="en-US" sz="2400" dirty="0">
                <a:solidFill>
                  <a:srgbClr val="4A206A"/>
                </a:solidFill>
              </a:rPr>
              <a:t/>
            </a:r>
            <a:br>
              <a:rPr lang="en-US" sz="2400" dirty="0">
                <a:solidFill>
                  <a:srgbClr val="4A206A"/>
                </a:solidFill>
              </a:rPr>
            </a:br>
            <a:r>
              <a:rPr lang="el-GR" sz="2400" b="1" dirty="0" err="1" smtClean="0">
                <a:solidFill>
                  <a:srgbClr val="4A206A"/>
                </a:solidFill>
              </a:rPr>
              <a:t>Εξωκυττάρια</a:t>
            </a:r>
            <a:r>
              <a:rPr lang="el-GR" sz="2400" b="1" dirty="0" smtClean="0">
                <a:solidFill>
                  <a:srgbClr val="4A206A"/>
                </a:solidFill>
              </a:rPr>
              <a:t> </a:t>
            </a:r>
            <a:r>
              <a:rPr lang="el-GR" sz="2400" dirty="0" smtClean="0">
                <a:solidFill>
                  <a:srgbClr val="4A206A"/>
                </a:solidFill>
              </a:rPr>
              <a:t>για το</a:t>
            </a:r>
            <a:r>
              <a:rPr lang="en-US" sz="2400" dirty="0" smtClean="0">
                <a:solidFill>
                  <a:srgbClr val="4A206A"/>
                </a:solidFill>
              </a:rPr>
              <a:t> </a:t>
            </a:r>
            <a:r>
              <a:rPr lang="en-US" sz="2400" dirty="0">
                <a:solidFill>
                  <a:srgbClr val="4A206A"/>
                </a:solidFill>
              </a:rPr>
              <a:t>MHC II </a:t>
            </a:r>
            <a:r>
              <a:rPr lang="el-GR" sz="2400" dirty="0" smtClean="0">
                <a:solidFill>
                  <a:srgbClr val="4A206A"/>
                </a:solidFill>
              </a:rPr>
              <a:t>και</a:t>
            </a:r>
            <a:r>
              <a:rPr lang="en-US" sz="2400" dirty="0" smtClean="0">
                <a:solidFill>
                  <a:srgbClr val="4A206A"/>
                </a:solidFill>
              </a:rPr>
              <a:t> </a:t>
            </a:r>
            <a:r>
              <a:rPr lang="el-GR" sz="2400" b="1" dirty="0" smtClean="0">
                <a:solidFill>
                  <a:srgbClr val="4A206A"/>
                </a:solidFill>
              </a:rPr>
              <a:t>ενδοκυττάρια </a:t>
            </a:r>
            <a:r>
              <a:rPr lang="el-GR" sz="2400" dirty="0" smtClean="0">
                <a:solidFill>
                  <a:srgbClr val="4A206A"/>
                </a:solidFill>
              </a:rPr>
              <a:t>για</a:t>
            </a:r>
            <a:r>
              <a:rPr lang="en-US" sz="2400" dirty="0" smtClean="0">
                <a:solidFill>
                  <a:srgbClr val="4A206A"/>
                </a:solidFill>
              </a:rPr>
              <a:t> </a:t>
            </a:r>
            <a:r>
              <a:rPr lang="en-US" sz="2400" dirty="0">
                <a:solidFill>
                  <a:srgbClr val="4A206A"/>
                </a:solidFill>
              </a:rPr>
              <a:t>MHC I</a:t>
            </a:r>
            <a:br>
              <a:rPr lang="en-US" sz="2400" dirty="0">
                <a:solidFill>
                  <a:srgbClr val="4A206A"/>
                </a:solidFill>
              </a:rPr>
            </a:br>
            <a:r>
              <a:rPr lang="el-GR" sz="2400" dirty="0" smtClean="0">
                <a:solidFill>
                  <a:srgbClr val="4A206A"/>
                </a:solidFill>
              </a:rPr>
              <a:t>Παράγονται σε διαφορετικά τμήματα του κυττάρου</a:t>
            </a:r>
            <a:endParaRPr lang="en-US" sz="2400" dirty="0">
              <a:solidFill>
                <a:srgbClr val="4A206A"/>
              </a:solidFill>
            </a:endParaRPr>
          </a:p>
        </p:txBody>
      </p:sp>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484312"/>
            <a:ext cx="6324600" cy="5260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611560" y="-99392"/>
            <a:ext cx="8136904" cy="461665"/>
          </a:xfrm>
          <a:prstGeom prst="rect">
            <a:avLst/>
          </a:prstGeom>
          <a:noFill/>
        </p:spPr>
        <p:txBody>
          <a:bodyPr wrap="square" rtlCol="0">
            <a:spAutoFit/>
          </a:bodyPr>
          <a:lstStyle/>
          <a:p>
            <a:r>
              <a:rPr lang="el-GR" sz="2400" b="1" dirty="0" smtClean="0">
                <a:solidFill>
                  <a:srgbClr val="4A206A"/>
                </a:solidFill>
              </a:rPr>
              <a:t>Πως παράγουν τα κύτταρα τα συμπλέγματα </a:t>
            </a:r>
            <a:r>
              <a:rPr lang="en-US" sz="2400" b="1" dirty="0" smtClean="0">
                <a:solidFill>
                  <a:srgbClr val="4A206A"/>
                </a:solidFill>
              </a:rPr>
              <a:t>MHC</a:t>
            </a:r>
            <a:r>
              <a:rPr lang="el-GR" sz="2400" b="1" dirty="0" smtClean="0">
                <a:solidFill>
                  <a:srgbClr val="4A206A"/>
                </a:solidFill>
              </a:rPr>
              <a:t>-αντιγόνου</a:t>
            </a:r>
            <a:r>
              <a:rPr lang="en-US" sz="2400" b="1" dirty="0" smtClean="0">
                <a:solidFill>
                  <a:srgbClr val="4A206A"/>
                </a:solidFill>
              </a:rPr>
              <a:t>?</a:t>
            </a:r>
            <a:endParaRPr lang="el-GR" sz="2400" b="1" dirty="0">
              <a:solidFill>
                <a:srgbClr val="4A206A"/>
              </a:solidFill>
            </a:endParaRPr>
          </a:p>
        </p:txBody>
      </p:sp>
    </p:spTree>
    <p:extLst>
      <p:ext uri="{BB962C8B-B14F-4D97-AF65-F5344CB8AC3E}">
        <p14:creationId xmlns="" xmlns:p14="http://schemas.microsoft.com/office/powerpoint/2010/main" val="2877157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TotalTime>
  <Words>1596</Words>
  <Application>Microsoft Office PowerPoint</Application>
  <PresentationFormat>On-screen Show (4:3)</PresentationFormat>
  <Paragraphs>168</Paragraphs>
  <Slides>33</Slides>
  <Notes>14</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سمة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Themis</dc:creator>
  <cp:lastModifiedBy>Themis</cp:lastModifiedBy>
  <cp:revision>263</cp:revision>
  <dcterms:created xsi:type="dcterms:W3CDTF">2017-09-06T08:36:57Z</dcterms:created>
  <dcterms:modified xsi:type="dcterms:W3CDTF">2017-10-06T21:37:52Z</dcterms:modified>
</cp:coreProperties>
</file>