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82" r:id="rId2"/>
    <p:sldId id="281" r:id="rId3"/>
    <p:sldId id="269" r:id="rId4"/>
    <p:sldId id="386" r:id="rId5"/>
    <p:sldId id="387" r:id="rId6"/>
    <p:sldId id="388" r:id="rId7"/>
    <p:sldId id="377" r:id="rId8"/>
    <p:sldId id="378" r:id="rId9"/>
    <p:sldId id="385" r:id="rId10"/>
    <p:sldId id="357" r:id="rId11"/>
    <p:sldId id="347" r:id="rId12"/>
    <p:sldId id="361" r:id="rId13"/>
    <p:sldId id="362" r:id="rId14"/>
    <p:sldId id="397" r:id="rId15"/>
    <p:sldId id="363" r:id="rId16"/>
    <p:sldId id="364" r:id="rId17"/>
    <p:sldId id="365" r:id="rId18"/>
    <p:sldId id="286" r:id="rId19"/>
    <p:sldId id="402" r:id="rId20"/>
    <p:sldId id="404" r:id="rId21"/>
    <p:sldId id="405" r:id="rId22"/>
    <p:sldId id="406" r:id="rId23"/>
    <p:sldId id="398" r:id="rId24"/>
    <p:sldId id="399" r:id="rId25"/>
    <p:sldId id="400" r:id="rId26"/>
    <p:sldId id="401" r:id="rId27"/>
    <p:sldId id="348" r:id="rId28"/>
    <p:sldId id="372" r:id="rId29"/>
    <p:sldId id="344" r:id="rId30"/>
    <p:sldId id="349" r:id="rId31"/>
    <p:sldId id="350" r:id="rId32"/>
    <p:sldId id="407" r:id="rId33"/>
    <p:sldId id="408" r:id="rId34"/>
    <p:sldId id="376" r:id="rId35"/>
    <p:sldId id="393" r:id="rId36"/>
    <p:sldId id="383" r:id="rId37"/>
    <p:sldId id="275" r:id="rId38"/>
    <p:sldId id="340" r:id="rId39"/>
    <p:sldId id="341" r:id="rId40"/>
    <p:sldId id="384" r:id="rId41"/>
    <p:sldId id="380" r:id="rId42"/>
    <p:sldId id="409" r:id="rId43"/>
    <p:sldId id="411" r:id="rId44"/>
    <p:sldId id="414" r:id="rId45"/>
    <p:sldId id="415" r:id="rId46"/>
    <p:sldId id="381" r:id="rId47"/>
    <p:sldId id="382"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20"/>
    <p:restoredTop sz="94660"/>
  </p:normalViewPr>
  <p:slideViewPr>
    <p:cSldViewPr snapToGrid="0" snapToObjects="1">
      <p:cViewPr varScale="1">
        <p:scale>
          <a:sx n="95" d="100"/>
          <a:sy n="95" d="100"/>
        </p:scale>
        <p:origin x="-228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3B5F8FF-79BC-844C-8054-92B57CA4106F}" type="datetimeFigureOut">
              <a:rPr lang="en-US" smtClean="0"/>
              <a:pPr/>
              <a:t>10/7/17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91BC2E-B440-2744-8357-C476D6BA00E9}" type="slidenum">
              <a:rPr lang="en-US" smtClean="0"/>
              <a:pPr/>
              <a:t>‹#›</a:t>
            </a:fld>
            <a:endParaRPr lang="en-US"/>
          </a:p>
        </p:txBody>
      </p:sp>
    </p:spTree>
    <p:extLst>
      <p:ext uri="{BB962C8B-B14F-4D97-AF65-F5344CB8AC3E}">
        <p14:creationId xmlns:p14="http://schemas.microsoft.com/office/powerpoint/2010/main" val="21282338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78A614F8-7E80-7045-AD9B-729AD829280C}" type="slidenum">
              <a:rPr lang="en-US">
                <a:latin typeface="Helvetica" pitchFamily="-84" charset="0"/>
              </a:rPr>
              <a:pPr/>
              <a:t>4</a:t>
            </a:fld>
            <a:endParaRPr lang="en-US">
              <a:latin typeface="Helvetica" pitchFamily="-84"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endParaRPr lang="en-US">
              <a:latin typeface="Times" pitchFamily="-84" charset="0"/>
              <a:ea typeface="ＭＳ Ｐゴシック" pitchFamily="-84" charset="-128"/>
              <a:cs typeface="ＭＳ Ｐゴシック" pitchFamily="-8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0BF753E-B5E2-2944-956A-E3AAF374C642}" type="slidenum">
              <a:rPr lang="en-US" sz="1200"/>
              <a:pPr eaLnBrk="1" hangingPunct="1"/>
              <a:t>26</a:t>
            </a:fld>
            <a:endParaRPr lang="en-US" sz="1200"/>
          </a:p>
        </p:txBody>
      </p:sp>
      <p:sp>
        <p:nvSpPr>
          <p:cNvPr id="68611" name="Rectangle 2"/>
          <p:cNvSpPr>
            <a:spLocks noRo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l-GR">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3CB3B6C4-D895-4A4D-AC8C-6CD75B446A43}" type="slidenum">
              <a:rPr lang="en-US">
                <a:latin typeface="Helvetica" pitchFamily="-84" charset="0"/>
              </a:rPr>
              <a:pPr/>
              <a:t>35</a:t>
            </a:fld>
            <a:endParaRPr lang="en-US">
              <a:latin typeface="Helvetica" pitchFamily="-84"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endParaRPr lang="en-US">
              <a:latin typeface="Times" pitchFamily="-84" charset="0"/>
              <a:ea typeface="ＭＳ Ｐゴシック" pitchFamily="-84" charset="-128"/>
              <a:cs typeface="ＭＳ Ｐゴシック" pitchFamily="-8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757166E3-B1DF-D741-B390-A857AACADDC0}" type="slidenum">
              <a:rPr lang="en-US">
                <a:latin typeface="Helvetica" pitchFamily="-84" charset="0"/>
              </a:rPr>
              <a:pPr/>
              <a:t>9</a:t>
            </a:fld>
            <a:endParaRPr lang="en-US">
              <a:latin typeface="Helvetica" pitchFamily="-84"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endParaRPr lang="en-US">
              <a:latin typeface="Times" pitchFamily="-84" charset="0"/>
              <a:ea typeface="ＭＳ Ｐゴシック" pitchFamily="-84" charset="-128"/>
              <a:cs typeface="ＭＳ Ｐゴシック" pitchFamily="-8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0135460-4E5F-8641-812C-EF5E07BF446C}" type="slidenum">
              <a:rPr lang="en-US" sz="1200"/>
              <a:pPr eaLnBrk="1" hangingPunct="1"/>
              <a:t>19</a:t>
            </a:fld>
            <a:endParaRPr lang="en-US" sz="1200"/>
          </a:p>
        </p:txBody>
      </p:sp>
      <p:sp>
        <p:nvSpPr>
          <p:cNvPr id="70659" name="Rectangle 2"/>
          <p:cNvSpPr>
            <a:spLocks noRo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l-GR">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774E03-B69A-784D-8A56-945C91905F37}" type="slidenum">
              <a:rPr lang="en-US" sz="1200"/>
              <a:pPr eaLnBrk="1" hangingPunct="1"/>
              <a:t>20</a:t>
            </a:fld>
            <a:endParaRPr lang="en-US" sz="1200"/>
          </a:p>
        </p:txBody>
      </p:sp>
      <p:sp>
        <p:nvSpPr>
          <p:cNvPr id="74755" name="Rectangle 2"/>
          <p:cNvSpPr>
            <a:spLocks noRo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l-GR">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169097A-7966-294F-AE5B-3AE15EFFE1AC}" type="slidenum">
              <a:rPr lang="en-US" sz="1200"/>
              <a:pPr eaLnBrk="1" hangingPunct="1"/>
              <a:t>21</a:t>
            </a:fld>
            <a:endParaRPr lang="en-US" sz="1200"/>
          </a:p>
        </p:txBody>
      </p:sp>
      <p:sp>
        <p:nvSpPr>
          <p:cNvPr id="76803" name="Rectangle 2"/>
          <p:cNvSpPr>
            <a:spLocks noRo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l-GR">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CD21420-C965-8349-B555-87BC86CFF0FD}" type="slidenum">
              <a:rPr lang="en-US" sz="1200"/>
              <a:pPr eaLnBrk="1" hangingPunct="1"/>
              <a:t>22</a:t>
            </a:fld>
            <a:endParaRPr lang="en-US" sz="1200"/>
          </a:p>
        </p:txBody>
      </p:sp>
      <p:sp>
        <p:nvSpPr>
          <p:cNvPr id="78851" name="Rectangle 2"/>
          <p:cNvSpPr>
            <a:spLocks noRo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l-GR">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43771B3-990D-6343-93C8-8D3F7A08EFA0}" type="slidenum">
              <a:rPr lang="en-US" sz="1200"/>
              <a:pPr eaLnBrk="1" hangingPunct="1"/>
              <a:t>23</a:t>
            </a:fld>
            <a:endParaRPr lang="en-US" sz="1200"/>
          </a:p>
        </p:txBody>
      </p:sp>
      <p:sp>
        <p:nvSpPr>
          <p:cNvPr id="62467" name="Rectangle 2"/>
          <p:cNvSpPr>
            <a:spLocks noRo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l-GR">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54E2E3B-B48C-3F4E-B535-B3738D142427}" type="slidenum">
              <a:rPr lang="en-US" sz="1200"/>
              <a:pPr eaLnBrk="1" hangingPunct="1"/>
              <a:t>24</a:t>
            </a:fld>
            <a:endParaRPr lang="en-US" sz="1200"/>
          </a:p>
        </p:txBody>
      </p:sp>
      <p:sp>
        <p:nvSpPr>
          <p:cNvPr id="64515" name="Rectangle 2"/>
          <p:cNvSpPr>
            <a:spLocks noRot="1" noChangeArrowheads="1" noTextEdit="1"/>
          </p:cNvSpPr>
          <p:nvPr>
            <p:ph type="sldImg"/>
          </p:nvPr>
        </p:nvSpPr>
        <p:spPr>
          <a:ln/>
        </p:spPr>
      </p:sp>
      <p:sp>
        <p:nvSpPr>
          <p:cNvPr id="6451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l-GR">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293CA3F-B86D-3940-AB56-C64DA2C8F1F6}" type="slidenum">
              <a:rPr lang="en-US" sz="1200"/>
              <a:pPr eaLnBrk="1" hangingPunct="1"/>
              <a:t>25</a:t>
            </a:fld>
            <a:endParaRPr lang="en-US" sz="1200"/>
          </a:p>
        </p:txBody>
      </p:sp>
      <p:sp>
        <p:nvSpPr>
          <p:cNvPr id="66563" name="Rectangle 2"/>
          <p:cNvSpPr>
            <a:spLocks noRo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l-GR">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9D6FAF-D8DA-E24F-8D17-E4686A2B31B8}" type="datetimeFigureOut">
              <a:rPr lang="en-US" smtClean="0"/>
              <a:pPr/>
              <a:t>10/7/17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1BBCAC-7B76-D04B-AC75-A85D4CCAA4C8}" type="slidenum">
              <a:rPr lang="en-US" smtClean="0"/>
              <a:pPr/>
              <a:t>‹#›</a:t>
            </a:fld>
            <a:endParaRPr lang="en-US"/>
          </a:p>
        </p:txBody>
      </p:sp>
    </p:spTree>
    <p:extLst>
      <p:ext uri="{BB962C8B-B14F-4D97-AF65-F5344CB8AC3E}">
        <p14:creationId xmlns:p14="http://schemas.microsoft.com/office/powerpoint/2010/main" val="2803367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9D6FAF-D8DA-E24F-8D17-E4686A2B31B8}" type="datetimeFigureOut">
              <a:rPr lang="en-US" smtClean="0"/>
              <a:pPr/>
              <a:t>10/7/17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1BBCAC-7B76-D04B-AC75-A85D4CCAA4C8}" type="slidenum">
              <a:rPr lang="en-US" smtClean="0"/>
              <a:pPr/>
              <a:t>‹#›</a:t>
            </a:fld>
            <a:endParaRPr lang="en-US"/>
          </a:p>
        </p:txBody>
      </p:sp>
    </p:spTree>
    <p:extLst>
      <p:ext uri="{BB962C8B-B14F-4D97-AF65-F5344CB8AC3E}">
        <p14:creationId xmlns:p14="http://schemas.microsoft.com/office/powerpoint/2010/main" val="1570005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9D6FAF-D8DA-E24F-8D17-E4686A2B31B8}" type="datetimeFigureOut">
              <a:rPr lang="en-US" smtClean="0"/>
              <a:pPr/>
              <a:t>10/7/17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1BBCAC-7B76-D04B-AC75-A85D4CCAA4C8}" type="slidenum">
              <a:rPr lang="en-US" smtClean="0"/>
              <a:pPr/>
              <a:t>‹#›</a:t>
            </a:fld>
            <a:endParaRPr lang="en-US"/>
          </a:p>
        </p:txBody>
      </p:sp>
    </p:spTree>
    <p:extLst>
      <p:ext uri="{BB962C8B-B14F-4D97-AF65-F5344CB8AC3E}">
        <p14:creationId xmlns:p14="http://schemas.microsoft.com/office/powerpoint/2010/main" val="348219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9D6FAF-D8DA-E24F-8D17-E4686A2B31B8}" type="datetimeFigureOut">
              <a:rPr lang="en-US" smtClean="0"/>
              <a:pPr/>
              <a:t>10/7/17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1BBCAC-7B76-D04B-AC75-A85D4CCAA4C8}" type="slidenum">
              <a:rPr lang="en-US" smtClean="0"/>
              <a:pPr/>
              <a:t>‹#›</a:t>
            </a:fld>
            <a:endParaRPr lang="en-US"/>
          </a:p>
        </p:txBody>
      </p:sp>
    </p:spTree>
    <p:extLst>
      <p:ext uri="{BB962C8B-B14F-4D97-AF65-F5344CB8AC3E}">
        <p14:creationId xmlns:p14="http://schemas.microsoft.com/office/powerpoint/2010/main" val="2257804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9D6FAF-D8DA-E24F-8D17-E4686A2B31B8}" type="datetimeFigureOut">
              <a:rPr lang="en-US" smtClean="0"/>
              <a:pPr/>
              <a:t>10/7/17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1BBCAC-7B76-D04B-AC75-A85D4CCAA4C8}" type="slidenum">
              <a:rPr lang="en-US" smtClean="0"/>
              <a:pPr/>
              <a:t>‹#›</a:t>
            </a:fld>
            <a:endParaRPr lang="en-US"/>
          </a:p>
        </p:txBody>
      </p:sp>
    </p:spTree>
    <p:extLst>
      <p:ext uri="{BB962C8B-B14F-4D97-AF65-F5344CB8AC3E}">
        <p14:creationId xmlns:p14="http://schemas.microsoft.com/office/powerpoint/2010/main" val="1587007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9D6FAF-D8DA-E24F-8D17-E4686A2B31B8}" type="datetimeFigureOut">
              <a:rPr lang="en-US" smtClean="0"/>
              <a:pPr/>
              <a:t>10/7/17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1BBCAC-7B76-D04B-AC75-A85D4CCAA4C8}" type="slidenum">
              <a:rPr lang="en-US" smtClean="0"/>
              <a:pPr/>
              <a:t>‹#›</a:t>
            </a:fld>
            <a:endParaRPr lang="en-US"/>
          </a:p>
        </p:txBody>
      </p:sp>
    </p:spTree>
    <p:extLst>
      <p:ext uri="{BB962C8B-B14F-4D97-AF65-F5344CB8AC3E}">
        <p14:creationId xmlns:p14="http://schemas.microsoft.com/office/powerpoint/2010/main" val="1772466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B9D6FAF-D8DA-E24F-8D17-E4686A2B31B8}" type="datetimeFigureOut">
              <a:rPr lang="en-US" smtClean="0"/>
              <a:pPr/>
              <a:t>10/7/17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1BBCAC-7B76-D04B-AC75-A85D4CCAA4C8}" type="slidenum">
              <a:rPr lang="en-US" smtClean="0"/>
              <a:pPr/>
              <a:t>‹#›</a:t>
            </a:fld>
            <a:endParaRPr lang="en-US"/>
          </a:p>
        </p:txBody>
      </p:sp>
    </p:spTree>
    <p:extLst>
      <p:ext uri="{BB962C8B-B14F-4D97-AF65-F5344CB8AC3E}">
        <p14:creationId xmlns:p14="http://schemas.microsoft.com/office/powerpoint/2010/main" val="2760050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9D6FAF-D8DA-E24F-8D17-E4686A2B31B8}" type="datetimeFigureOut">
              <a:rPr lang="en-US" smtClean="0"/>
              <a:pPr/>
              <a:t>10/7/17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1BBCAC-7B76-D04B-AC75-A85D4CCAA4C8}" type="slidenum">
              <a:rPr lang="en-US" smtClean="0"/>
              <a:pPr/>
              <a:t>‹#›</a:t>
            </a:fld>
            <a:endParaRPr lang="en-US"/>
          </a:p>
        </p:txBody>
      </p:sp>
    </p:spTree>
    <p:extLst>
      <p:ext uri="{BB962C8B-B14F-4D97-AF65-F5344CB8AC3E}">
        <p14:creationId xmlns:p14="http://schemas.microsoft.com/office/powerpoint/2010/main" val="1613068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9D6FAF-D8DA-E24F-8D17-E4686A2B31B8}" type="datetimeFigureOut">
              <a:rPr lang="en-US" smtClean="0"/>
              <a:pPr/>
              <a:t>10/7/17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1BBCAC-7B76-D04B-AC75-A85D4CCAA4C8}" type="slidenum">
              <a:rPr lang="en-US" smtClean="0"/>
              <a:pPr/>
              <a:t>‹#›</a:t>
            </a:fld>
            <a:endParaRPr lang="en-US"/>
          </a:p>
        </p:txBody>
      </p:sp>
    </p:spTree>
    <p:extLst>
      <p:ext uri="{BB962C8B-B14F-4D97-AF65-F5344CB8AC3E}">
        <p14:creationId xmlns:p14="http://schemas.microsoft.com/office/powerpoint/2010/main" val="2913690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9D6FAF-D8DA-E24F-8D17-E4686A2B31B8}" type="datetimeFigureOut">
              <a:rPr lang="en-US" smtClean="0"/>
              <a:pPr/>
              <a:t>10/7/17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1BBCAC-7B76-D04B-AC75-A85D4CCAA4C8}" type="slidenum">
              <a:rPr lang="en-US" smtClean="0"/>
              <a:pPr/>
              <a:t>‹#›</a:t>
            </a:fld>
            <a:endParaRPr lang="en-US"/>
          </a:p>
        </p:txBody>
      </p:sp>
    </p:spTree>
    <p:extLst>
      <p:ext uri="{BB962C8B-B14F-4D97-AF65-F5344CB8AC3E}">
        <p14:creationId xmlns:p14="http://schemas.microsoft.com/office/powerpoint/2010/main" val="1512583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9D6FAF-D8DA-E24F-8D17-E4686A2B31B8}" type="datetimeFigureOut">
              <a:rPr lang="en-US" smtClean="0"/>
              <a:pPr/>
              <a:t>10/7/17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1BBCAC-7B76-D04B-AC75-A85D4CCAA4C8}" type="slidenum">
              <a:rPr lang="en-US" smtClean="0"/>
              <a:pPr/>
              <a:t>‹#›</a:t>
            </a:fld>
            <a:endParaRPr lang="en-US"/>
          </a:p>
        </p:txBody>
      </p:sp>
    </p:spTree>
    <p:extLst>
      <p:ext uri="{BB962C8B-B14F-4D97-AF65-F5344CB8AC3E}">
        <p14:creationId xmlns:p14="http://schemas.microsoft.com/office/powerpoint/2010/main" val="101128080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9D6FAF-D8DA-E24F-8D17-E4686A2B31B8}" type="datetimeFigureOut">
              <a:rPr lang="en-US" smtClean="0"/>
              <a:pPr/>
              <a:t>10/7/17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1BBCAC-7B76-D04B-AC75-A85D4CCAA4C8}" type="slidenum">
              <a:rPr lang="en-US" smtClean="0"/>
              <a:pPr/>
              <a:t>‹#›</a:t>
            </a:fld>
            <a:endParaRPr lang="en-US"/>
          </a:p>
        </p:txBody>
      </p:sp>
    </p:spTree>
    <p:extLst>
      <p:ext uri="{BB962C8B-B14F-4D97-AF65-F5344CB8AC3E}">
        <p14:creationId xmlns:p14="http://schemas.microsoft.com/office/powerpoint/2010/main" val="4221066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mailto:pverginis@bioacademy.gr" TargetMode="Externa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image" Target="../media/image42.png"/><Relationship Id="rId14" Type="http://schemas.openxmlformats.org/officeDocument/2006/relationships/image" Target="../media/image43.png"/><Relationship Id="rId15" Type="http://schemas.openxmlformats.org/officeDocument/2006/relationships/image" Target="../media/image44.jpeg"/><Relationship Id="rId16" Type="http://schemas.openxmlformats.org/officeDocument/2006/relationships/image" Target="../media/image45.png"/><Relationship Id="rId17" Type="http://schemas.openxmlformats.org/officeDocument/2006/relationships/image" Target="../media/image46.png"/><Relationship Id="rId18"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2.png"/><Relationship Id="rId4" Type="http://schemas.openxmlformats.org/officeDocument/2006/relationships/image" Target="../media/image33.jpe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jpeg"/><Relationship Id="rId8" Type="http://schemas.openxmlformats.org/officeDocument/2006/relationships/image" Target="../media/image37.png"/><Relationship Id="rId9" Type="http://schemas.openxmlformats.org/officeDocument/2006/relationships/image" Target="../media/image38.jpeg"/><Relationship Id="rId10"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5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1.xml"/><Relationship Id="rId2" Type="http://schemas.openxmlformats.org/officeDocument/2006/relationships/image" Target="../media/image6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png"/><Relationship Id="rId3" Type="http://schemas.openxmlformats.org/officeDocument/2006/relationships/image" Target="../media/image6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42.xml.rels><?xml version="1.0" encoding="UTF-8" standalone="yes"?>
<Relationships xmlns="http://schemas.openxmlformats.org/package/2006/relationships"><Relationship Id="rId11" Type="http://schemas.openxmlformats.org/officeDocument/2006/relationships/image" Target="../media/image76.jpeg"/><Relationship Id="rId12" Type="http://schemas.openxmlformats.org/officeDocument/2006/relationships/image" Target="../media/image77.tiff"/><Relationship Id="rId13" Type="http://schemas.openxmlformats.org/officeDocument/2006/relationships/image" Target="../media/image78.png"/><Relationship Id="rId14" Type="http://schemas.openxmlformats.org/officeDocument/2006/relationships/image" Target="../media/image79.png"/><Relationship Id="rId15" Type="http://schemas.openxmlformats.org/officeDocument/2006/relationships/image" Target="../media/image80.png"/><Relationship Id="rId16" Type="http://schemas.openxmlformats.org/officeDocument/2006/relationships/image" Target="../media/image81.jpeg"/><Relationship Id="rId1" Type="http://schemas.openxmlformats.org/officeDocument/2006/relationships/slideLayout" Target="../slideLayouts/slideLayout2.xml"/><Relationship Id="rId2" Type="http://schemas.openxmlformats.org/officeDocument/2006/relationships/image" Target="../media/image68.tiff"/><Relationship Id="rId3" Type="http://schemas.openxmlformats.org/officeDocument/2006/relationships/image" Target="../media/image69.tiff"/><Relationship Id="rId4" Type="http://schemas.openxmlformats.org/officeDocument/2006/relationships/image" Target="../media/image70.jpeg"/><Relationship Id="rId5" Type="http://schemas.microsoft.com/office/2007/relationships/hdphoto" Target="../media/hdphoto1.wdp"/><Relationship Id="rId6" Type="http://schemas.openxmlformats.org/officeDocument/2006/relationships/image" Target="../media/image71.jpeg"/><Relationship Id="rId7" Type="http://schemas.openxmlformats.org/officeDocument/2006/relationships/image" Target="../media/image72.jpeg"/><Relationship Id="rId8" Type="http://schemas.openxmlformats.org/officeDocument/2006/relationships/image" Target="../media/image73.tiff"/><Relationship Id="rId9" Type="http://schemas.openxmlformats.org/officeDocument/2006/relationships/image" Target="../media/image74.tiff"/><Relationship Id="rId10" Type="http://schemas.openxmlformats.org/officeDocument/2006/relationships/image" Target="../media/image75.jpeg"/></Relationships>
</file>

<file path=ppt/slides/_rels/slide43.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jpeg"/><Relationship Id="rId5" Type="http://schemas.openxmlformats.org/officeDocument/2006/relationships/image" Target="../media/image81.jpeg"/><Relationship Id="rId6"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44.xml.rels><?xml version="1.0" encoding="UTF-8" standalone="yes"?>
<Relationships xmlns="http://schemas.openxmlformats.org/package/2006/relationships"><Relationship Id="rId9" Type="http://schemas.openxmlformats.org/officeDocument/2006/relationships/image" Target="../media/image93.tiff"/><Relationship Id="rId20" Type="http://schemas.openxmlformats.org/officeDocument/2006/relationships/image" Target="../media/image104.tiff"/><Relationship Id="rId21" Type="http://schemas.openxmlformats.org/officeDocument/2006/relationships/image" Target="../media/image105.tiff"/><Relationship Id="rId22" Type="http://schemas.openxmlformats.org/officeDocument/2006/relationships/image" Target="../media/image106.jpeg"/><Relationship Id="rId23" Type="http://schemas.openxmlformats.org/officeDocument/2006/relationships/image" Target="../media/image107.jpeg"/><Relationship Id="rId10" Type="http://schemas.openxmlformats.org/officeDocument/2006/relationships/image" Target="../media/image94.tiff"/><Relationship Id="rId11" Type="http://schemas.openxmlformats.org/officeDocument/2006/relationships/image" Target="../media/image95.tiff"/><Relationship Id="rId12" Type="http://schemas.openxmlformats.org/officeDocument/2006/relationships/image" Target="../media/image96.jpeg"/><Relationship Id="rId13" Type="http://schemas.openxmlformats.org/officeDocument/2006/relationships/image" Target="../media/image97.jpeg"/><Relationship Id="rId14" Type="http://schemas.openxmlformats.org/officeDocument/2006/relationships/image" Target="../media/image98.tiff"/><Relationship Id="rId15" Type="http://schemas.openxmlformats.org/officeDocument/2006/relationships/image" Target="../media/image99.tiff"/><Relationship Id="rId16" Type="http://schemas.openxmlformats.org/officeDocument/2006/relationships/image" Target="../media/image100.tiff"/><Relationship Id="rId17" Type="http://schemas.openxmlformats.org/officeDocument/2006/relationships/image" Target="../media/image101.jpeg"/><Relationship Id="rId18" Type="http://schemas.openxmlformats.org/officeDocument/2006/relationships/image" Target="../media/image102.jpeg"/><Relationship Id="rId19" Type="http://schemas.openxmlformats.org/officeDocument/2006/relationships/image" Target="../media/image103.tiff"/><Relationship Id="rId1" Type="http://schemas.openxmlformats.org/officeDocument/2006/relationships/slideLayout" Target="../slideLayouts/slideLayout2.xml"/><Relationship Id="rId2" Type="http://schemas.openxmlformats.org/officeDocument/2006/relationships/image" Target="../media/image86.png"/><Relationship Id="rId3" Type="http://schemas.openxmlformats.org/officeDocument/2006/relationships/image" Target="../media/image87.png"/><Relationship Id="rId4" Type="http://schemas.openxmlformats.org/officeDocument/2006/relationships/image" Target="../media/image88.tiff"/><Relationship Id="rId5" Type="http://schemas.openxmlformats.org/officeDocument/2006/relationships/image" Target="../media/image89.tiff"/><Relationship Id="rId6" Type="http://schemas.openxmlformats.org/officeDocument/2006/relationships/image" Target="../media/image90.tiff"/><Relationship Id="rId7" Type="http://schemas.openxmlformats.org/officeDocument/2006/relationships/image" Target="../media/image91.jpeg"/><Relationship Id="rId8" Type="http://schemas.openxmlformats.org/officeDocument/2006/relationships/image" Target="../media/image92.jpeg"/></Relationships>
</file>

<file path=ppt/slides/_rels/slide45.xml.rels><?xml version="1.0" encoding="UTF-8" standalone="yes"?>
<Relationships xmlns="http://schemas.openxmlformats.org/package/2006/relationships"><Relationship Id="rId3" Type="http://schemas.openxmlformats.org/officeDocument/2006/relationships/image" Target="../media/image109.emf"/><Relationship Id="rId4" Type="http://schemas.openxmlformats.org/officeDocument/2006/relationships/image" Target="../media/image110.jpg"/><Relationship Id="rId5" Type="http://schemas.openxmlformats.org/officeDocument/2006/relationships/image" Target="../media/image111.jpg"/><Relationship Id="rId1" Type="http://schemas.openxmlformats.org/officeDocument/2006/relationships/slideLayout" Target="../slideLayouts/slideLayout1.xml"/><Relationship Id="rId2" Type="http://schemas.openxmlformats.org/officeDocument/2006/relationships/image" Target="../media/image108.emf"/></Relationships>
</file>

<file path=ppt/slides/_rels/slide46.xml.rels><?xml version="1.0" encoding="UTF-8" standalone="yes"?>
<Relationships xmlns="http://schemas.openxmlformats.org/package/2006/relationships"><Relationship Id="rId11" Type="http://schemas.openxmlformats.org/officeDocument/2006/relationships/image" Target="../media/image121.png"/><Relationship Id="rId12" Type="http://schemas.openxmlformats.org/officeDocument/2006/relationships/image" Target="../media/image122.tiff"/><Relationship Id="rId13" Type="http://schemas.openxmlformats.org/officeDocument/2006/relationships/image" Target="../media/image123.tiff"/><Relationship Id="rId14" Type="http://schemas.openxmlformats.org/officeDocument/2006/relationships/image" Target="../media/image124.png"/><Relationship Id="rId1" Type="http://schemas.openxmlformats.org/officeDocument/2006/relationships/slideLayout" Target="../slideLayouts/slideLayout2.xml"/><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jpeg"/><Relationship Id="rId5" Type="http://schemas.openxmlformats.org/officeDocument/2006/relationships/image" Target="../media/image115.jpe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png"/><Relationship Id="rId10" Type="http://schemas.openxmlformats.org/officeDocument/2006/relationships/image" Target="../media/image120.png"/></Relationships>
</file>

<file path=ppt/slides/_rels/slide47.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126.jpeg"/><Relationship Id="rId1" Type="http://schemas.openxmlformats.org/officeDocument/2006/relationships/slideLayout" Target="../slideLayouts/slideLayout2.xml"/><Relationship Id="rId2" Type="http://schemas.openxmlformats.org/officeDocument/2006/relationships/image" Target="../media/image1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8"/>
          <p:cNvSpPr txBox="1">
            <a:spLocks noChangeArrowheads="1"/>
          </p:cNvSpPr>
          <p:nvPr/>
        </p:nvSpPr>
        <p:spPr bwMode="auto">
          <a:xfrm>
            <a:off x="228600" y="5085184"/>
            <a:ext cx="5801588" cy="1477328"/>
          </a:xfrm>
          <a:prstGeom prst="rect">
            <a:avLst/>
          </a:prstGeom>
          <a:noFill/>
          <a:ln w="9525">
            <a:noFill/>
            <a:miter lim="800000"/>
            <a:headEnd/>
            <a:tailEnd/>
          </a:ln>
        </p:spPr>
        <p:txBody>
          <a:bodyPr wrap="none">
            <a:prstTxWarp prst="textNoShape">
              <a:avLst/>
            </a:prstTxWarp>
            <a:spAutoFit/>
          </a:bodyPr>
          <a:lstStyle/>
          <a:p>
            <a:r>
              <a:rPr lang="en-US" b="1" dirty="0" err="1">
                <a:latin typeface="Times New Roman" charset="0"/>
              </a:rPr>
              <a:t>Verginis</a:t>
            </a:r>
            <a:r>
              <a:rPr lang="en-US" b="1" dirty="0">
                <a:latin typeface="Times New Roman" charset="0"/>
              </a:rPr>
              <a:t> </a:t>
            </a:r>
            <a:r>
              <a:rPr lang="en-US" b="1" dirty="0" err="1">
                <a:latin typeface="Times New Roman" charset="0"/>
              </a:rPr>
              <a:t>Panos</a:t>
            </a:r>
            <a:endParaRPr lang="en-US" b="1" dirty="0">
              <a:latin typeface="Times New Roman" charset="0"/>
            </a:endParaRPr>
          </a:p>
          <a:p>
            <a:r>
              <a:rPr lang="en-US" dirty="0">
                <a:latin typeface="Times New Roman" charset="0"/>
              </a:rPr>
              <a:t>Laboratory of</a:t>
            </a:r>
            <a:r>
              <a:rPr lang="en-US" dirty="0" smtClean="0">
                <a:latin typeface="Times New Roman" charset="0"/>
              </a:rPr>
              <a:t> Cellular Immunology and Immune Regulation</a:t>
            </a:r>
          </a:p>
          <a:p>
            <a:r>
              <a:rPr lang="en-US" dirty="0" smtClean="0">
                <a:latin typeface="Times New Roman" charset="0"/>
              </a:rPr>
              <a:t>Department of Immunology and Transplantation</a:t>
            </a:r>
          </a:p>
          <a:p>
            <a:r>
              <a:rPr lang="en-US" dirty="0" smtClean="0">
                <a:latin typeface="Times New Roman" charset="0"/>
              </a:rPr>
              <a:t>Biomedical Research Foundation, Academy of Athens</a:t>
            </a:r>
          </a:p>
          <a:p>
            <a:r>
              <a:rPr lang="en-US" dirty="0" smtClean="0">
                <a:latin typeface="Times New Roman" charset="0"/>
                <a:hlinkClick r:id="rId2"/>
              </a:rPr>
              <a:t>pverginis@bioacademy.gr</a:t>
            </a:r>
            <a:r>
              <a:rPr lang="en-US" dirty="0" smtClean="0">
                <a:latin typeface="Times New Roman" charset="0"/>
              </a:rPr>
              <a:t> </a:t>
            </a:r>
            <a:endParaRPr lang="en-US" dirty="0">
              <a:latin typeface="Times New Roman" charset="0"/>
            </a:endParaRPr>
          </a:p>
        </p:txBody>
      </p:sp>
      <p:pic>
        <p:nvPicPr>
          <p:cNvPr id="4" name="Picture 2" descr="BRFAA_colour"/>
          <p:cNvPicPr>
            <a:picLocks noChangeAspect="1" noChangeArrowheads="1"/>
          </p:cNvPicPr>
          <p:nvPr/>
        </p:nvPicPr>
        <p:blipFill>
          <a:blip r:embed="rId3"/>
          <a:srcRect/>
          <a:stretch>
            <a:fillRect/>
          </a:stretch>
        </p:blipFill>
        <p:spPr bwMode="auto">
          <a:xfrm>
            <a:off x="6706716" y="140956"/>
            <a:ext cx="2257772" cy="1586542"/>
          </a:xfrm>
          <a:prstGeom prst="rect">
            <a:avLst/>
          </a:prstGeom>
          <a:noFill/>
          <a:ln w="9525">
            <a:noFill/>
            <a:miter lim="800000"/>
            <a:headEnd/>
            <a:tailEnd/>
          </a:ln>
        </p:spPr>
      </p:pic>
      <p:sp>
        <p:nvSpPr>
          <p:cNvPr id="2" name="Rectangle 1"/>
          <p:cNvSpPr/>
          <p:nvPr/>
        </p:nvSpPr>
        <p:spPr>
          <a:xfrm>
            <a:off x="2103828" y="2635448"/>
            <a:ext cx="4868340" cy="461665"/>
          </a:xfrm>
          <a:prstGeom prst="rect">
            <a:avLst/>
          </a:prstGeom>
        </p:spPr>
        <p:txBody>
          <a:bodyPr wrap="none">
            <a:spAutoFit/>
          </a:bodyPr>
          <a:lstStyle/>
          <a:p>
            <a:r>
              <a:rPr lang="el-GR" sz="3600" b="1" baseline="30000" dirty="0"/>
              <a:t>Ανοσολογική ανοχή και αυτοανοσία</a:t>
            </a:r>
            <a:endParaRPr lang="en-US" sz="3600" dirty="0"/>
          </a:p>
        </p:txBody>
      </p:sp>
    </p:spTree>
    <p:extLst>
      <p:ext uri="{BB962C8B-B14F-4D97-AF65-F5344CB8AC3E}">
        <p14:creationId xmlns:p14="http://schemas.microsoft.com/office/powerpoint/2010/main" val="135095775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p:cNvSpPr txBox="1">
            <a:spLocks noChangeArrowheads="1"/>
          </p:cNvSpPr>
          <p:nvPr/>
        </p:nvSpPr>
        <p:spPr bwMode="auto">
          <a:xfrm>
            <a:off x="0" y="-152400"/>
            <a:ext cx="9144000" cy="1171732"/>
          </a:xfrm>
          <a:prstGeom prst="rect">
            <a:avLst/>
          </a:prstGeom>
          <a:noFill/>
          <a:ln w="9525">
            <a:noFill/>
            <a:round/>
            <a:headEnd/>
            <a:tailEnd/>
          </a:ln>
        </p:spPr>
        <p:txBody>
          <a:bodyPr lIns="90000" tIns="46800" rIns="90000" bIns="46800">
            <a:prstTxWarp prst="textNoShape">
              <a:avLst/>
            </a:prstTxWarp>
            <a:spAutoFit/>
          </a:bodyPr>
          <a:lstStyle/>
          <a:p>
            <a:pPr algn="ctr">
              <a:lnSpc>
                <a:spcPct val="150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b="1" dirty="0" smtClean="0">
                <a:solidFill>
                  <a:srgbClr val="000090"/>
                </a:solidFill>
                <a:latin typeface="Times New Roman" charset="0"/>
              </a:rPr>
              <a:t>Central </a:t>
            </a:r>
            <a:r>
              <a:rPr lang="en-GB" sz="2400" b="1" dirty="0">
                <a:solidFill>
                  <a:srgbClr val="000090"/>
                </a:solidFill>
                <a:latin typeface="Times New Roman" charset="0"/>
              </a:rPr>
              <a:t>tolerance</a:t>
            </a:r>
            <a:r>
              <a:rPr lang="en-GB" sz="2400" b="1" dirty="0" smtClean="0">
                <a:solidFill>
                  <a:srgbClr val="000090"/>
                </a:solidFill>
                <a:latin typeface="Times New Roman" charset="0"/>
              </a:rPr>
              <a:t> is achieved by the deletion of </a:t>
            </a:r>
            <a:r>
              <a:rPr lang="en-GB" sz="2400" b="1" dirty="0" err="1" smtClean="0">
                <a:solidFill>
                  <a:srgbClr val="000090"/>
                </a:solidFill>
                <a:latin typeface="Times New Roman" charset="0"/>
              </a:rPr>
              <a:t>autoreactive</a:t>
            </a:r>
            <a:r>
              <a:rPr lang="en-GB" sz="2400" b="1" dirty="0" smtClean="0">
                <a:solidFill>
                  <a:srgbClr val="000090"/>
                </a:solidFill>
                <a:latin typeface="Times New Roman" charset="0"/>
              </a:rPr>
              <a:t> </a:t>
            </a:r>
            <a:r>
              <a:rPr lang="en-GB" sz="2400" b="1" dirty="0" err="1" smtClean="0">
                <a:solidFill>
                  <a:srgbClr val="000090"/>
                </a:solidFill>
                <a:latin typeface="Times New Roman" charset="0"/>
              </a:rPr>
              <a:t>thymocytes</a:t>
            </a:r>
            <a:r>
              <a:rPr lang="en-GB" sz="2400" b="1" dirty="0" smtClean="0">
                <a:solidFill>
                  <a:srgbClr val="000090"/>
                </a:solidFill>
                <a:latin typeface="Times New Roman" charset="0"/>
              </a:rPr>
              <a:t> through negative selection in thymus</a:t>
            </a:r>
            <a:endParaRPr lang="en-GB" sz="2400" b="1" dirty="0">
              <a:solidFill>
                <a:srgbClr val="000090"/>
              </a:solidFill>
              <a:latin typeface="Times New Roman" charset="0"/>
            </a:endParaRPr>
          </a:p>
        </p:txBody>
      </p:sp>
      <p:sp>
        <p:nvSpPr>
          <p:cNvPr id="6" name="Rectangle 5"/>
          <p:cNvSpPr/>
          <p:nvPr/>
        </p:nvSpPr>
        <p:spPr>
          <a:xfrm>
            <a:off x="152400" y="1295400"/>
            <a:ext cx="8763000" cy="707886"/>
          </a:xfrm>
          <a:prstGeom prst="rect">
            <a:avLst/>
          </a:prstGeom>
        </p:spPr>
        <p:txBody>
          <a:bodyPr wrap="square">
            <a:spAutoFit/>
          </a:bodyPr>
          <a:lstStyle/>
          <a:p>
            <a:pPr algn="ctr"/>
            <a:r>
              <a:rPr lang="en-US" sz="2000" dirty="0" smtClean="0">
                <a:latin typeface="Times New Roman"/>
                <a:cs typeface="Times New Roman"/>
              </a:rPr>
              <a:t>The </a:t>
            </a:r>
            <a:r>
              <a:rPr lang="en-US" sz="2000" b="1" dirty="0" smtClean="0">
                <a:latin typeface="Times New Roman"/>
                <a:cs typeface="Times New Roman"/>
              </a:rPr>
              <a:t>affinity</a:t>
            </a:r>
            <a:r>
              <a:rPr lang="en-US" sz="2000" dirty="0" smtClean="0">
                <a:latin typeface="Times New Roman"/>
                <a:cs typeface="Times New Roman"/>
              </a:rPr>
              <a:t> of the T-cell receptor (TCR) for self-peptide–MHC </a:t>
            </a:r>
            <a:r>
              <a:rPr lang="en-US" sz="2000" dirty="0" err="1" smtClean="0">
                <a:latin typeface="Times New Roman"/>
                <a:cs typeface="Times New Roman"/>
              </a:rPr>
              <a:t>ligands</a:t>
            </a:r>
            <a:r>
              <a:rPr lang="en-US" sz="2000" dirty="0" smtClean="0">
                <a:latin typeface="Times New Roman"/>
                <a:cs typeface="Times New Roman"/>
              </a:rPr>
              <a:t> is the crucial parameter that drives developmental outcome in the thymus</a:t>
            </a:r>
            <a:endParaRPr lang="en-US" sz="2000" dirty="0">
              <a:latin typeface="Times New Roman"/>
              <a:cs typeface="Times New Roman"/>
            </a:endParaRPr>
          </a:p>
        </p:txBody>
      </p:sp>
      <p:pic>
        <p:nvPicPr>
          <p:cNvPr id="9" name="Picture 8"/>
          <p:cNvPicPr>
            <a:picLocks noChangeAspect="1"/>
          </p:cNvPicPr>
          <p:nvPr/>
        </p:nvPicPr>
        <p:blipFill>
          <a:blip r:embed="rId2"/>
          <a:stretch>
            <a:fillRect/>
          </a:stretch>
        </p:blipFill>
        <p:spPr>
          <a:xfrm>
            <a:off x="1955800" y="2362200"/>
            <a:ext cx="4902200" cy="4475921"/>
          </a:xfrm>
          <a:prstGeom prst="rect">
            <a:avLst/>
          </a:prstGeom>
        </p:spPr>
      </p:pic>
    </p:spTree>
    <p:extLst>
      <p:ext uri="{BB962C8B-B14F-4D97-AF65-F5344CB8AC3E}">
        <p14:creationId xmlns:p14="http://schemas.microsoft.com/office/powerpoint/2010/main" val="346599142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a:spLocks noChangeArrowheads="1"/>
          </p:cNvSpPr>
          <p:nvPr/>
        </p:nvSpPr>
        <p:spPr bwMode="auto">
          <a:xfrm>
            <a:off x="0" y="0"/>
            <a:ext cx="9144000" cy="1171575"/>
          </a:xfrm>
          <a:prstGeom prst="rect">
            <a:avLst/>
          </a:prstGeom>
          <a:noFill/>
          <a:ln w="9525">
            <a:noFill/>
            <a:round/>
            <a:headEnd/>
            <a:tailEnd/>
          </a:ln>
        </p:spPr>
        <p:txBody>
          <a:bodyPr lIns="90000" tIns="46800" rIns="90000" bIns="46800">
            <a:prstTxWarp prst="textNoShape">
              <a:avLst/>
            </a:prstTxWarp>
            <a:spAutoFit/>
          </a:bodyPr>
          <a:lstStyle/>
          <a:p>
            <a:pPr algn="ctr">
              <a:lnSpc>
                <a:spcPct val="150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b="1" dirty="0">
                <a:solidFill>
                  <a:srgbClr val="000000"/>
                </a:solidFill>
                <a:latin typeface="Times New Roman" charset="0"/>
              </a:rPr>
              <a:t>Peripheral mechanisms of tolerance operate to maintain </a:t>
            </a:r>
          </a:p>
          <a:p>
            <a:pPr algn="ctr">
              <a:lnSpc>
                <a:spcPct val="150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b="1" dirty="0">
                <a:solidFill>
                  <a:srgbClr val="000000"/>
                </a:solidFill>
                <a:latin typeface="Times New Roman" charset="0"/>
              </a:rPr>
              <a:t>immune homeostasis</a:t>
            </a:r>
          </a:p>
        </p:txBody>
      </p:sp>
      <p:pic>
        <p:nvPicPr>
          <p:cNvPr id="3" name="Picture 3" descr="ovidweb"/>
          <p:cNvPicPr>
            <a:picLocks noChangeAspect="1" noChangeArrowheads="1"/>
          </p:cNvPicPr>
          <p:nvPr/>
        </p:nvPicPr>
        <p:blipFill>
          <a:blip r:embed="rId2">
            <a:lum contrast="18000"/>
          </a:blip>
          <a:srcRect l="1613" t="2466" r="3226" b="5202"/>
          <a:stretch>
            <a:fillRect/>
          </a:stretch>
        </p:blipFill>
        <p:spPr bwMode="auto">
          <a:xfrm>
            <a:off x="214313" y="1453172"/>
            <a:ext cx="8699500" cy="49720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76200"/>
            <a:ext cx="8458200" cy="1169551"/>
          </a:xfrm>
          <a:prstGeom prst="rect">
            <a:avLst/>
          </a:prstGeom>
        </p:spPr>
        <p:txBody>
          <a:bodyPr wrap="square">
            <a:spAutoFit/>
          </a:bodyPr>
          <a:lstStyle/>
          <a:p>
            <a:pPr algn="ctr">
              <a:lnSpc>
                <a:spcPct val="150000"/>
              </a:lnSpc>
            </a:pPr>
            <a:r>
              <a:rPr lang="en-US" sz="2400" b="1" dirty="0" smtClean="0">
                <a:solidFill>
                  <a:srgbClr val="000090"/>
                </a:solidFill>
                <a:latin typeface="Times New Roman"/>
                <a:cs typeface="Times New Roman"/>
              </a:rPr>
              <a:t>Immunologic ignorance (the sequestration of self-antigens by </a:t>
            </a:r>
            <a:r>
              <a:rPr lang="en-US" sz="2400" b="1" dirty="0" err="1" smtClean="0">
                <a:solidFill>
                  <a:srgbClr val="000090"/>
                </a:solidFill>
                <a:latin typeface="Times New Roman"/>
                <a:cs typeface="Times New Roman"/>
              </a:rPr>
              <a:t>autoreactive</a:t>
            </a:r>
            <a:r>
              <a:rPr lang="en-US" sz="2400" b="1" dirty="0" smtClean="0">
                <a:solidFill>
                  <a:srgbClr val="000090"/>
                </a:solidFill>
                <a:latin typeface="Times New Roman"/>
                <a:cs typeface="Times New Roman"/>
              </a:rPr>
              <a:t> clones)</a:t>
            </a:r>
            <a:endParaRPr lang="en-US" sz="2400" dirty="0">
              <a:solidFill>
                <a:srgbClr val="000090"/>
              </a:solidFill>
              <a:latin typeface="Times New Roman"/>
              <a:cs typeface="Times New Roman"/>
            </a:endParaRPr>
          </a:p>
        </p:txBody>
      </p:sp>
      <p:sp>
        <p:nvSpPr>
          <p:cNvPr id="3" name="TextBox 2"/>
          <p:cNvSpPr txBox="1"/>
          <p:nvPr/>
        </p:nvSpPr>
        <p:spPr>
          <a:xfrm>
            <a:off x="0" y="1676400"/>
            <a:ext cx="8915400" cy="1323439"/>
          </a:xfrm>
          <a:prstGeom prst="rect">
            <a:avLst/>
          </a:prstGeom>
          <a:noFill/>
        </p:spPr>
        <p:txBody>
          <a:bodyPr wrap="square" rtlCol="0">
            <a:spAutoFit/>
          </a:bodyPr>
          <a:lstStyle/>
          <a:p>
            <a:r>
              <a:rPr lang="en-US" sz="2000" dirty="0" smtClean="0">
                <a:latin typeface="Times New Roman"/>
                <a:cs typeface="Times New Roman"/>
              </a:rPr>
              <a:t>Immunologically Privileged sites: </a:t>
            </a:r>
            <a:r>
              <a:rPr lang="en-US" sz="2000" dirty="0" smtClean="0">
                <a:solidFill>
                  <a:srgbClr val="000090"/>
                </a:solidFill>
                <a:latin typeface="Times New Roman"/>
                <a:cs typeface="Times New Roman"/>
              </a:rPr>
              <a:t>Brain</a:t>
            </a:r>
            <a:r>
              <a:rPr lang="en-US" sz="2000" dirty="0" smtClean="0">
                <a:latin typeface="Times New Roman"/>
                <a:cs typeface="Times New Roman"/>
              </a:rPr>
              <a:t>, </a:t>
            </a:r>
            <a:r>
              <a:rPr lang="en-US" sz="2000" dirty="0" smtClean="0">
                <a:solidFill>
                  <a:srgbClr val="000090"/>
                </a:solidFill>
                <a:latin typeface="Times New Roman"/>
                <a:cs typeface="Times New Roman"/>
              </a:rPr>
              <a:t>Anterior chamber of eye</a:t>
            </a:r>
            <a:r>
              <a:rPr lang="en-US" sz="2000" dirty="0" smtClean="0">
                <a:latin typeface="Times New Roman"/>
                <a:cs typeface="Times New Roman"/>
              </a:rPr>
              <a:t>, </a:t>
            </a:r>
            <a:r>
              <a:rPr lang="en-US" sz="2000" dirty="0" smtClean="0">
                <a:solidFill>
                  <a:srgbClr val="000090"/>
                </a:solidFill>
                <a:latin typeface="Times New Roman"/>
                <a:cs typeface="Times New Roman"/>
              </a:rPr>
              <a:t>Testis</a:t>
            </a:r>
            <a:r>
              <a:rPr lang="en-US" sz="2000" dirty="0" smtClean="0">
                <a:latin typeface="Times New Roman"/>
                <a:cs typeface="Times New Roman"/>
              </a:rPr>
              <a:t> and </a:t>
            </a:r>
            <a:r>
              <a:rPr lang="en-US" sz="2000" dirty="0" smtClean="0">
                <a:solidFill>
                  <a:srgbClr val="000090"/>
                </a:solidFill>
                <a:latin typeface="Times New Roman"/>
                <a:cs typeface="Times New Roman"/>
              </a:rPr>
              <a:t>Uterus</a:t>
            </a:r>
          </a:p>
          <a:p>
            <a:endParaRPr lang="en-US" sz="2000" dirty="0" smtClean="0">
              <a:latin typeface="Times New Roman"/>
              <a:cs typeface="Times New Roman"/>
            </a:endParaRPr>
          </a:p>
          <a:p>
            <a:r>
              <a:rPr lang="en-US" sz="2000" dirty="0" smtClean="0">
                <a:latin typeface="Times New Roman"/>
                <a:cs typeface="Times New Roman"/>
              </a:rPr>
              <a:t>Tissue grafts placed in these sites  do not elicit an immune response – </a:t>
            </a:r>
            <a:r>
              <a:rPr lang="en-US" sz="2000" b="1" dirty="0" smtClean="0">
                <a:latin typeface="Times New Roman"/>
                <a:cs typeface="Times New Roman"/>
              </a:rPr>
              <a:t>no rejection</a:t>
            </a:r>
          </a:p>
          <a:p>
            <a:endParaRPr lang="en-US" sz="2000" dirty="0" smtClean="0">
              <a:latin typeface="Times New Roman"/>
              <a:cs typeface="Times New Roman"/>
            </a:endParaRPr>
          </a:p>
          <a:p>
            <a:endParaRPr lang="en-US" sz="2000" dirty="0" smtClean="0">
              <a:latin typeface="Times New Roman"/>
              <a:cs typeface="Times New Roman"/>
            </a:endParaRPr>
          </a:p>
        </p:txBody>
      </p:sp>
      <p:sp>
        <p:nvSpPr>
          <p:cNvPr id="4" name="TextBox 3"/>
          <p:cNvSpPr txBox="1"/>
          <p:nvPr/>
        </p:nvSpPr>
        <p:spPr>
          <a:xfrm>
            <a:off x="838200" y="3200400"/>
            <a:ext cx="6224781" cy="1913344"/>
          </a:xfrm>
          <a:prstGeom prst="rect">
            <a:avLst/>
          </a:prstGeom>
          <a:noFill/>
        </p:spPr>
        <p:txBody>
          <a:bodyPr wrap="none" rtlCol="0">
            <a:spAutoFit/>
          </a:bodyPr>
          <a:lstStyle/>
          <a:p>
            <a:pPr>
              <a:lnSpc>
                <a:spcPct val="150000"/>
              </a:lnSpc>
            </a:pPr>
            <a:r>
              <a:rPr lang="en-US" sz="2000" b="1" dirty="0" smtClean="0">
                <a:latin typeface="Times New Roman"/>
                <a:cs typeface="Times New Roman"/>
              </a:rPr>
              <a:t>Mechanisms of immunologic ignorance</a:t>
            </a:r>
            <a:r>
              <a:rPr lang="en-US" sz="2000" dirty="0" smtClean="0">
                <a:latin typeface="Times New Roman"/>
                <a:cs typeface="Times New Roman"/>
              </a:rPr>
              <a:t>:</a:t>
            </a:r>
          </a:p>
          <a:p>
            <a:pPr>
              <a:lnSpc>
                <a:spcPct val="150000"/>
              </a:lnSpc>
              <a:buFont typeface="Wingdings" charset="2"/>
              <a:buChar char="ü"/>
            </a:pPr>
            <a:r>
              <a:rPr lang="en-US" sz="2000" dirty="0" smtClean="0">
                <a:latin typeface="Times New Roman"/>
                <a:cs typeface="Times New Roman"/>
              </a:rPr>
              <a:t> Lack of lymphatic drainage</a:t>
            </a:r>
          </a:p>
          <a:p>
            <a:pPr>
              <a:lnSpc>
                <a:spcPct val="150000"/>
              </a:lnSpc>
              <a:buFont typeface="Wingdings" charset="2"/>
              <a:buChar char="ü"/>
            </a:pPr>
            <a:r>
              <a:rPr lang="en-US" sz="2000" dirty="0" smtClean="0">
                <a:latin typeface="Times New Roman"/>
                <a:cs typeface="Times New Roman"/>
              </a:rPr>
              <a:t> Presence of physical barriers between blood and tissue</a:t>
            </a:r>
          </a:p>
          <a:p>
            <a:pPr>
              <a:lnSpc>
                <a:spcPct val="150000"/>
              </a:lnSpc>
              <a:buFont typeface="Wingdings" charset="2"/>
              <a:buChar char="ü"/>
            </a:pPr>
            <a:r>
              <a:rPr lang="en-US" sz="2000" smtClean="0">
                <a:latin typeface="Times New Roman"/>
                <a:cs typeface="Times New Roman"/>
              </a:rPr>
              <a:t> secretion </a:t>
            </a:r>
            <a:r>
              <a:rPr lang="en-US" sz="2000" dirty="0" smtClean="0">
                <a:latin typeface="Times New Roman"/>
                <a:cs typeface="Times New Roman"/>
              </a:rPr>
              <a:t>of immunosuppressive factors</a:t>
            </a:r>
            <a:endParaRPr lang="en-US" sz="2000" dirty="0">
              <a:latin typeface="Times New Roman"/>
              <a:cs typeface="Times New Roman"/>
            </a:endParaRPr>
          </a:p>
        </p:txBody>
      </p:sp>
    </p:spTree>
    <p:extLst>
      <p:ext uri="{BB962C8B-B14F-4D97-AF65-F5344CB8AC3E}">
        <p14:creationId xmlns:p14="http://schemas.microsoft.com/office/powerpoint/2010/main" val="422009004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rmicro1952-f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3473" y="1442452"/>
            <a:ext cx="6416842" cy="5121912"/>
          </a:xfrm>
          <a:prstGeom prst="rect">
            <a:avLst/>
          </a:prstGeom>
        </p:spPr>
      </p:pic>
      <p:sp>
        <p:nvSpPr>
          <p:cNvPr id="3" name="TextBox 2"/>
          <p:cNvSpPr txBox="1"/>
          <p:nvPr/>
        </p:nvSpPr>
        <p:spPr>
          <a:xfrm>
            <a:off x="507999" y="419404"/>
            <a:ext cx="8049199" cy="461665"/>
          </a:xfrm>
          <a:prstGeom prst="rect">
            <a:avLst/>
          </a:prstGeom>
          <a:noFill/>
        </p:spPr>
        <p:txBody>
          <a:bodyPr wrap="none" rtlCol="0">
            <a:spAutoFit/>
          </a:bodyPr>
          <a:lstStyle/>
          <a:p>
            <a:r>
              <a:rPr lang="en-US" sz="2400" b="1" dirty="0" smtClean="0"/>
              <a:t>Blood brain barrier separates the circulating blood from brain</a:t>
            </a:r>
            <a:endParaRPr lang="en-US" sz="2400" b="1" dirty="0"/>
          </a:p>
        </p:txBody>
      </p:sp>
    </p:spTree>
    <p:extLst>
      <p:ext uri="{BB962C8B-B14F-4D97-AF65-F5344CB8AC3E}">
        <p14:creationId xmlns:p14="http://schemas.microsoft.com/office/powerpoint/2010/main" val="374501562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7.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304" y="1516646"/>
            <a:ext cx="7913845" cy="5100721"/>
          </a:xfrm>
          <a:prstGeom prst="rect">
            <a:avLst/>
          </a:prstGeom>
        </p:spPr>
      </p:pic>
      <p:sp>
        <p:nvSpPr>
          <p:cNvPr id="5" name="TextBox 4"/>
          <p:cNvSpPr txBox="1"/>
          <p:nvPr/>
        </p:nvSpPr>
        <p:spPr>
          <a:xfrm>
            <a:off x="3449053" y="286495"/>
            <a:ext cx="2469722" cy="523220"/>
          </a:xfrm>
          <a:prstGeom prst="rect">
            <a:avLst/>
          </a:prstGeom>
          <a:noFill/>
        </p:spPr>
        <p:txBody>
          <a:bodyPr wrap="none" rtlCol="0">
            <a:spAutoFit/>
          </a:bodyPr>
          <a:lstStyle/>
          <a:p>
            <a:r>
              <a:rPr lang="en-US" sz="2800" b="1" dirty="0" smtClean="0"/>
              <a:t>Fetal Tolerance</a:t>
            </a:r>
            <a:endParaRPr lang="en-US" sz="2800" b="1" dirty="0"/>
          </a:p>
        </p:txBody>
      </p:sp>
    </p:spTree>
    <p:extLst>
      <p:ext uri="{BB962C8B-B14F-4D97-AF65-F5344CB8AC3E}">
        <p14:creationId xmlns:p14="http://schemas.microsoft.com/office/powerpoint/2010/main" val="339092582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272534"/>
            <a:ext cx="7696200" cy="461665"/>
          </a:xfrm>
          <a:prstGeom prst="rect">
            <a:avLst/>
          </a:prstGeom>
        </p:spPr>
        <p:txBody>
          <a:bodyPr wrap="square">
            <a:spAutoFit/>
          </a:bodyPr>
          <a:lstStyle/>
          <a:p>
            <a:r>
              <a:rPr lang="en-US" sz="2400" b="1" dirty="0" err="1">
                <a:solidFill>
                  <a:srgbClr val="000090"/>
                </a:solidFill>
                <a:latin typeface="Times New Roman"/>
                <a:cs typeface="Times New Roman"/>
              </a:rPr>
              <a:t>C</a:t>
            </a:r>
            <a:r>
              <a:rPr lang="en-US" sz="2400" b="1" dirty="0" err="1" smtClean="0">
                <a:solidFill>
                  <a:srgbClr val="000090"/>
                </a:solidFill>
                <a:latin typeface="Times New Roman"/>
                <a:cs typeface="Times New Roman"/>
              </a:rPr>
              <a:t>lonal</a:t>
            </a:r>
            <a:r>
              <a:rPr lang="en-US" sz="2400" b="1" dirty="0" smtClean="0">
                <a:solidFill>
                  <a:srgbClr val="000090"/>
                </a:solidFill>
                <a:latin typeface="Times New Roman"/>
                <a:cs typeface="Times New Roman"/>
              </a:rPr>
              <a:t> deletion (the physical loss of self-reactive clones)</a:t>
            </a:r>
            <a:endParaRPr lang="en-US" sz="2400" dirty="0">
              <a:solidFill>
                <a:srgbClr val="000090"/>
              </a:solidFill>
              <a:latin typeface="Times New Roman"/>
              <a:cs typeface="Times New Roman"/>
            </a:endParaRPr>
          </a:p>
        </p:txBody>
      </p:sp>
      <p:sp>
        <p:nvSpPr>
          <p:cNvPr id="5" name="TextBox 4"/>
          <p:cNvSpPr txBox="1"/>
          <p:nvPr/>
        </p:nvSpPr>
        <p:spPr>
          <a:xfrm>
            <a:off x="76200" y="3810000"/>
            <a:ext cx="8915400" cy="1451679"/>
          </a:xfrm>
          <a:prstGeom prst="rect">
            <a:avLst/>
          </a:prstGeom>
          <a:noFill/>
        </p:spPr>
        <p:txBody>
          <a:bodyPr wrap="square" rtlCol="0">
            <a:spAutoFit/>
          </a:bodyPr>
          <a:lstStyle/>
          <a:p>
            <a:pPr algn="just">
              <a:lnSpc>
                <a:spcPct val="150000"/>
              </a:lnSpc>
            </a:pPr>
            <a:r>
              <a:rPr lang="en-US" sz="2000" dirty="0" smtClean="0">
                <a:latin typeface="Times New Roman"/>
                <a:cs typeface="Times New Roman"/>
              </a:rPr>
              <a:t>Apoptosis or antigen-induced cell death (AICD) is initiated upon </a:t>
            </a:r>
            <a:r>
              <a:rPr lang="en-US" sz="2000" dirty="0">
                <a:latin typeface="Times New Roman"/>
                <a:cs typeface="Times New Roman"/>
              </a:rPr>
              <a:t>by </a:t>
            </a:r>
            <a:r>
              <a:rPr lang="en-US" sz="2000" dirty="0" smtClean="0">
                <a:latin typeface="Times New Roman"/>
                <a:cs typeface="Times New Roman"/>
              </a:rPr>
              <a:t>ligation of </a:t>
            </a:r>
            <a:r>
              <a:rPr lang="en-US" sz="2000" dirty="0">
                <a:latin typeface="Times New Roman"/>
                <a:cs typeface="Times New Roman"/>
              </a:rPr>
              <a:t>membrane-bound</a:t>
            </a:r>
            <a:r>
              <a:rPr lang="en-US" sz="2000" dirty="0" smtClean="0">
                <a:latin typeface="Times New Roman"/>
                <a:cs typeface="Times New Roman"/>
              </a:rPr>
              <a:t> death </a:t>
            </a:r>
            <a:r>
              <a:rPr lang="en-US" sz="2000" dirty="0">
                <a:latin typeface="Times New Roman"/>
                <a:cs typeface="Times New Roman"/>
              </a:rPr>
              <a:t>receptors </a:t>
            </a:r>
            <a:r>
              <a:rPr lang="en-US" sz="2000" dirty="0" smtClean="0">
                <a:latin typeface="Times New Roman"/>
                <a:cs typeface="Times New Roman"/>
              </a:rPr>
              <a:t>such as </a:t>
            </a:r>
            <a:r>
              <a:rPr lang="en-US" sz="2000" dirty="0">
                <a:latin typeface="Times New Roman"/>
                <a:cs typeface="Times New Roman"/>
              </a:rPr>
              <a:t>CD95/Fas,</a:t>
            </a:r>
            <a:r>
              <a:rPr lang="en-US" sz="2000" dirty="0" smtClean="0">
                <a:latin typeface="Times New Roman"/>
                <a:cs typeface="Times New Roman"/>
              </a:rPr>
              <a:t> death </a:t>
            </a:r>
            <a:r>
              <a:rPr lang="en-US" sz="2000" dirty="0">
                <a:latin typeface="Times New Roman"/>
                <a:cs typeface="Times New Roman"/>
              </a:rPr>
              <a:t>receptors</a:t>
            </a:r>
            <a:r>
              <a:rPr lang="en-US" sz="2000" dirty="0" smtClean="0">
                <a:latin typeface="Times New Roman"/>
                <a:cs typeface="Times New Roman"/>
              </a:rPr>
              <a:t> such as CD95L </a:t>
            </a:r>
            <a:r>
              <a:rPr lang="en-US" sz="2000" dirty="0">
                <a:latin typeface="Times New Roman"/>
                <a:cs typeface="Times New Roman"/>
              </a:rPr>
              <a:t>(</a:t>
            </a:r>
            <a:r>
              <a:rPr lang="en-US" sz="2000" dirty="0" err="1">
                <a:latin typeface="Times New Roman"/>
                <a:cs typeface="Times New Roman"/>
              </a:rPr>
              <a:t>FasL</a:t>
            </a:r>
            <a:r>
              <a:rPr lang="en-US" sz="2000" dirty="0" smtClean="0">
                <a:latin typeface="Times New Roman"/>
                <a:cs typeface="Times New Roman"/>
              </a:rPr>
              <a:t>) </a:t>
            </a:r>
            <a:r>
              <a:rPr lang="en-US" sz="2000" dirty="0">
                <a:latin typeface="Times New Roman"/>
                <a:cs typeface="Times New Roman"/>
              </a:rPr>
              <a:t>or TNFR-related apoptosis</a:t>
            </a:r>
            <a:r>
              <a:rPr lang="en-US" sz="2000" dirty="0" smtClean="0">
                <a:latin typeface="Times New Roman"/>
                <a:cs typeface="Times New Roman"/>
              </a:rPr>
              <a:t>-inducing </a:t>
            </a:r>
            <a:r>
              <a:rPr lang="en-US" sz="2000" dirty="0" err="1">
                <a:latin typeface="Times New Roman"/>
                <a:cs typeface="Times New Roman"/>
              </a:rPr>
              <a:t>ligand</a:t>
            </a:r>
            <a:r>
              <a:rPr lang="en-US" sz="2000" dirty="0">
                <a:latin typeface="Times New Roman"/>
                <a:cs typeface="Times New Roman"/>
              </a:rPr>
              <a:t> (</a:t>
            </a:r>
            <a:r>
              <a:rPr lang="en-US" sz="2000" dirty="0" smtClean="0">
                <a:latin typeface="Times New Roman"/>
                <a:cs typeface="Times New Roman"/>
              </a:rPr>
              <a:t>TRAIL).</a:t>
            </a:r>
          </a:p>
          <a:p>
            <a:pPr algn="just">
              <a:lnSpc>
                <a:spcPct val="150000"/>
              </a:lnSpc>
            </a:pPr>
            <a:endParaRPr lang="en-US" sz="2000" dirty="0" smtClean="0">
              <a:latin typeface="Times New Roman"/>
              <a:cs typeface="Times New Roman"/>
            </a:endParaRPr>
          </a:p>
        </p:txBody>
      </p:sp>
      <p:sp>
        <p:nvSpPr>
          <p:cNvPr id="6" name="Rectangle 5"/>
          <p:cNvSpPr/>
          <p:nvPr/>
        </p:nvSpPr>
        <p:spPr>
          <a:xfrm>
            <a:off x="228600" y="1295400"/>
            <a:ext cx="8534400" cy="1451679"/>
          </a:xfrm>
          <a:prstGeom prst="rect">
            <a:avLst/>
          </a:prstGeom>
        </p:spPr>
        <p:txBody>
          <a:bodyPr wrap="square">
            <a:spAutoFit/>
          </a:bodyPr>
          <a:lstStyle/>
          <a:p>
            <a:pPr algn="just">
              <a:lnSpc>
                <a:spcPct val="150000"/>
              </a:lnSpc>
            </a:pPr>
            <a:r>
              <a:rPr lang="en-US" sz="2000" dirty="0" smtClean="0">
                <a:latin typeface="Times New Roman"/>
                <a:cs typeface="Times New Roman"/>
              </a:rPr>
              <a:t>T cell apoptosis ensures </a:t>
            </a:r>
            <a:r>
              <a:rPr lang="en-US" sz="2000" dirty="0">
                <a:latin typeface="Times New Roman"/>
                <a:cs typeface="Times New Roman"/>
              </a:rPr>
              <a:t>the proper removal of </a:t>
            </a:r>
            <a:r>
              <a:rPr lang="en-US" sz="2000" dirty="0" err="1" smtClean="0">
                <a:latin typeface="Times New Roman"/>
                <a:cs typeface="Times New Roman"/>
              </a:rPr>
              <a:t>autoreactive</a:t>
            </a:r>
            <a:r>
              <a:rPr lang="en-US" sz="2000" dirty="0" smtClean="0">
                <a:latin typeface="Times New Roman"/>
                <a:cs typeface="Times New Roman"/>
              </a:rPr>
              <a:t> T </a:t>
            </a:r>
            <a:r>
              <a:rPr lang="en-US" sz="2000" dirty="0">
                <a:latin typeface="Times New Roman"/>
                <a:cs typeface="Times New Roman"/>
              </a:rPr>
              <a:t>cells during </a:t>
            </a:r>
            <a:r>
              <a:rPr lang="en-US" sz="2000" dirty="0" err="1">
                <a:latin typeface="Times New Roman"/>
                <a:cs typeface="Times New Roman"/>
              </a:rPr>
              <a:t>thymic</a:t>
            </a:r>
            <a:r>
              <a:rPr lang="en-US" sz="2000" dirty="0">
                <a:latin typeface="Times New Roman"/>
                <a:cs typeface="Times New Roman"/>
              </a:rPr>
              <a:t> development as well as T </a:t>
            </a:r>
            <a:r>
              <a:rPr lang="en-US" sz="2000" dirty="0" smtClean="0">
                <a:latin typeface="Times New Roman"/>
                <a:cs typeface="Times New Roman"/>
              </a:rPr>
              <a:t>cell homeostasis </a:t>
            </a:r>
            <a:r>
              <a:rPr lang="en-US" sz="2000" dirty="0">
                <a:latin typeface="Times New Roman"/>
                <a:cs typeface="Times New Roman"/>
              </a:rPr>
              <a:t>and the </a:t>
            </a:r>
            <a:r>
              <a:rPr lang="en-US" sz="2000" dirty="0" err="1">
                <a:latin typeface="Times New Roman"/>
                <a:cs typeface="Times New Roman"/>
              </a:rPr>
              <a:t>downregulation</a:t>
            </a:r>
            <a:r>
              <a:rPr lang="en-US" sz="2000" dirty="0">
                <a:latin typeface="Times New Roman"/>
                <a:cs typeface="Times New Roman"/>
              </a:rPr>
              <a:t> of immune </a:t>
            </a:r>
            <a:r>
              <a:rPr lang="en-US" sz="2000" dirty="0" smtClean="0">
                <a:latin typeface="Times New Roman"/>
                <a:cs typeface="Times New Roman"/>
              </a:rPr>
              <a:t>responses against </a:t>
            </a:r>
            <a:r>
              <a:rPr lang="en-US" sz="2000" dirty="0">
                <a:latin typeface="Times New Roman"/>
                <a:cs typeface="Times New Roman"/>
              </a:rPr>
              <a:t>antigens in the periphery.</a:t>
            </a:r>
          </a:p>
        </p:txBody>
      </p:sp>
    </p:spTree>
    <p:extLst>
      <p:ext uri="{BB962C8B-B14F-4D97-AF65-F5344CB8AC3E}">
        <p14:creationId xmlns:p14="http://schemas.microsoft.com/office/powerpoint/2010/main" val="375073201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150167"/>
            <a:ext cx="7537039" cy="461665"/>
          </a:xfrm>
          <a:prstGeom prst="rect">
            <a:avLst/>
          </a:prstGeom>
          <a:noFill/>
        </p:spPr>
        <p:txBody>
          <a:bodyPr wrap="none" rtlCol="0">
            <a:spAutoFit/>
          </a:bodyPr>
          <a:lstStyle/>
          <a:p>
            <a:r>
              <a:rPr lang="en-US" sz="2400" b="1" dirty="0" err="1" smtClean="0">
                <a:solidFill>
                  <a:srgbClr val="000090"/>
                </a:solidFill>
                <a:latin typeface="Times New Roman"/>
                <a:cs typeface="Times New Roman"/>
              </a:rPr>
              <a:t>Fas</a:t>
            </a:r>
            <a:r>
              <a:rPr lang="en-US" sz="2400" b="1" dirty="0" smtClean="0">
                <a:solidFill>
                  <a:srgbClr val="000090"/>
                </a:solidFill>
                <a:latin typeface="Times New Roman"/>
                <a:cs typeface="Times New Roman"/>
              </a:rPr>
              <a:t>-deficient mice spontaneously develop autoimmunity</a:t>
            </a:r>
            <a:endParaRPr lang="en-US" sz="2400" b="1" dirty="0">
              <a:solidFill>
                <a:srgbClr val="000090"/>
              </a:solidFill>
              <a:latin typeface="Times New Roman"/>
              <a:cs typeface="Times New Roman"/>
            </a:endParaRPr>
          </a:p>
        </p:txBody>
      </p:sp>
      <p:sp>
        <p:nvSpPr>
          <p:cNvPr id="4" name="Rectangle 3"/>
          <p:cNvSpPr/>
          <p:nvPr/>
        </p:nvSpPr>
        <p:spPr>
          <a:xfrm>
            <a:off x="228600" y="838200"/>
            <a:ext cx="8915400" cy="1451679"/>
          </a:xfrm>
          <a:prstGeom prst="rect">
            <a:avLst/>
          </a:prstGeom>
        </p:spPr>
        <p:txBody>
          <a:bodyPr wrap="square">
            <a:spAutoFit/>
          </a:bodyPr>
          <a:lstStyle/>
          <a:p>
            <a:pPr algn="just">
              <a:lnSpc>
                <a:spcPct val="150000"/>
              </a:lnSpc>
            </a:pPr>
            <a:r>
              <a:rPr lang="en-US" sz="2000" dirty="0">
                <a:solidFill>
                  <a:prstClr val="black"/>
                </a:solidFill>
                <a:latin typeface="Times New Roman"/>
                <a:cs typeface="Times New Roman"/>
              </a:rPr>
              <a:t>The natural mutant </a:t>
            </a:r>
            <a:r>
              <a:rPr lang="en-US" sz="2000" dirty="0" err="1">
                <a:solidFill>
                  <a:prstClr val="black"/>
                </a:solidFill>
                <a:latin typeface="Times New Roman"/>
                <a:cs typeface="Times New Roman"/>
              </a:rPr>
              <a:t>lpr</a:t>
            </a:r>
            <a:r>
              <a:rPr lang="en-US" sz="2000" dirty="0">
                <a:solidFill>
                  <a:prstClr val="black"/>
                </a:solidFill>
                <a:latin typeface="Times New Roman"/>
                <a:cs typeface="Times New Roman"/>
              </a:rPr>
              <a:t> </a:t>
            </a:r>
            <a:r>
              <a:rPr lang="en-US" sz="2000" dirty="0" smtClean="0">
                <a:solidFill>
                  <a:prstClr val="black"/>
                </a:solidFill>
                <a:latin typeface="Times New Roman"/>
                <a:cs typeface="Times New Roman"/>
              </a:rPr>
              <a:t>mouse </a:t>
            </a:r>
            <a:r>
              <a:rPr lang="en-US" sz="2000" dirty="0" smtClean="0">
                <a:latin typeface="Times New Roman"/>
                <a:cs typeface="Times New Roman"/>
              </a:rPr>
              <a:t>(</a:t>
            </a:r>
            <a:r>
              <a:rPr lang="en-US" sz="2000" dirty="0" err="1" smtClean="0">
                <a:latin typeface="Times New Roman"/>
                <a:cs typeface="Times New Roman"/>
              </a:rPr>
              <a:t>lymphoproliferative</a:t>
            </a:r>
            <a:r>
              <a:rPr lang="en-US" sz="2000" dirty="0" smtClean="0">
                <a:latin typeface="Times New Roman"/>
                <a:cs typeface="Times New Roman"/>
              </a:rPr>
              <a:t>)</a:t>
            </a:r>
            <a:r>
              <a:rPr lang="en-US" sz="2000" dirty="0" smtClean="0">
                <a:solidFill>
                  <a:prstClr val="black"/>
                </a:solidFill>
                <a:latin typeface="Times New Roman"/>
                <a:cs typeface="Times New Roman"/>
              </a:rPr>
              <a:t>, which </a:t>
            </a:r>
            <a:r>
              <a:rPr lang="en-US" sz="2000" dirty="0">
                <a:solidFill>
                  <a:prstClr val="black"/>
                </a:solidFill>
                <a:latin typeface="Times New Roman"/>
                <a:cs typeface="Times New Roman"/>
              </a:rPr>
              <a:t>carries a mutation in </a:t>
            </a:r>
            <a:r>
              <a:rPr lang="en-US" sz="2000" dirty="0" smtClean="0">
                <a:solidFill>
                  <a:prstClr val="black"/>
                </a:solidFill>
                <a:latin typeface="Times New Roman"/>
                <a:cs typeface="Times New Roman"/>
              </a:rPr>
              <a:t>the </a:t>
            </a:r>
            <a:r>
              <a:rPr lang="en-US" sz="2000" dirty="0" err="1" smtClean="0">
                <a:solidFill>
                  <a:prstClr val="black"/>
                </a:solidFill>
                <a:latin typeface="Times New Roman"/>
                <a:cs typeface="Times New Roman"/>
              </a:rPr>
              <a:t>Fas</a:t>
            </a:r>
            <a:r>
              <a:rPr lang="en-US" sz="2000" dirty="0" smtClean="0">
                <a:solidFill>
                  <a:prstClr val="black"/>
                </a:solidFill>
                <a:latin typeface="Times New Roman"/>
                <a:cs typeface="Times New Roman"/>
              </a:rPr>
              <a:t> gene </a:t>
            </a:r>
            <a:r>
              <a:rPr lang="en-US" sz="2000" dirty="0" smtClean="0">
                <a:latin typeface="Times New Roman"/>
                <a:cs typeface="Times New Roman"/>
              </a:rPr>
              <a:t>and the </a:t>
            </a:r>
            <a:r>
              <a:rPr lang="en-US" sz="2000" dirty="0" err="1" smtClean="0">
                <a:latin typeface="Times New Roman"/>
                <a:cs typeface="Times New Roman"/>
              </a:rPr>
              <a:t>FasL</a:t>
            </a:r>
            <a:r>
              <a:rPr lang="en-US" sz="2000" dirty="0" smtClean="0">
                <a:latin typeface="Times New Roman"/>
                <a:cs typeface="Times New Roman"/>
              </a:rPr>
              <a:t> mutant </a:t>
            </a:r>
            <a:r>
              <a:rPr lang="en-US" sz="2000" dirty="0" err="1" smtClean="0">
                <a:latin typeface="Times New Roman"/>
                <a:cs typeface="Times New Roman"/>
              </a:rPr>
              <a:t>gld</a:t>
            </a:r>
            <a:r>
              <a:rPr lang="en-US" sz="2000" dirty="0" smtClean="0">
                <a:latin typeface="Times New Roman"/>
                <a:cs typeface="Times New Roman"/>
              </a:rPr>
              <a:t> mouse (generalized</a:t>
            </a:r>
            <a:r>
              <a:rPr lang="en-US" sz="2000" dirty="0">
                <a:latin typeface="Times New Roman"/>
                <a:cs typeface="Times New Roman"/>
              </a:rPr>
              <a:t> </a:t>
            </a:r>
            <a:r>
              <a:rPr lang="en-US" sz="2000" dirty="0" err="1" smtClean="0">
                <a:latin typeface="Times New Roman"/>
                <a:cs typeface="Times New Roman"/>
              </a:rPr>
              <a:t>lymphoproliferative</a:t>
            </a:r>
            <a:r>
              <a:rPr lang="en-US" sz="2000" dirty="0" smtClean="0">
                <a:latin typeface="Times New Roman"/>
                <a:cs typeface="Times New Roman"/>
              </a:rPr>
              <a:t> disorder), develop </a:t>
            </a:r>
            <a:r>
              <a:rPr lang="en-US" sz="2000" dirty="0" err="1" smtClean="0">
                <a:latin typeface="Times New Roman"/>
                <a:cs typeface="Times New Roman"/>
              </a:rPr>
              <a:t>lymphadenopathy</a:t>
            </a:r>
            <a:r>
              <a:rPr lang="en-US" sz="2000" dirty="0" smtClean="0">
                <a:latin typeface="Times New Roman"/>
                <a:cs typeface="Times New Roman"/>
              </a:rPr>
              <a:t>, </a:t>
            </a:r>
            <a:r>
              <a:rPr lang="en-US" sz="2000" dirty="0" err="1" smtClean="0">
                <a:latin typeface="Times New Roman"/>
                <a:cs typeface="Times New Roman"/>
              </a:rPr>
              <a:t>splenomegaly</a:t>
            </a:r>
            <a:r>
              <a:rPr lang="en-US" sz="2000" dirty="0" smtClean="0">
                <a:latin typeface="Times New Roman"/>
                <a:cs typeface="Times New Roman"/>
              </a:rPr>
              <a:t> and spontaneous autoimmunity </a:t>
            </a:r>
            <a:r>
              <a:rPr lang="en-US" sz="2000" dirty="0" smtClean="0">
                <a:solidFill>
                  <a:prstClr val="black"/>
                </a:solidFill>
                <a:latin typeface="Times New Roman"/>
                <a:cs typeface="Times New Roman"/>
              </a:rPr>
              <a:t> </a:t>
            </a:r>
            <a:endParaRPr lang="en-US" sz="2000" dirty="0">
              <a:latin typeface="Times New Roman"/>
              <a:cs typeface="Times New Roman"/>
            </a:endParaRPr>
          </a:p>
        </p:txBody>
      </p:sp>
      <p:pic>
        <p:nvPicPr>
          <p:cNvPr id="6" name="Picture 5" descr="lprMice.png"/>
          <p:cNvPicPr>
            <a:picLocks noChangeAspect="1"/>
          </p:cNvPicPr>
          <p:nvPr/>
        </p:nvPicPr>
        <p:blipFill>
          <a:blip r:embed="rId2"/>
          <a:stretch>
            <a:fillRect/>
          </a:stretch>
        </p:blipFill>
        <p:spPr>
          <a:xfrm>
            <a:off x="2514600" y="2826005"/>
            <a:ext cx="3505200" cy="1974595"/>
          </a:xfrm>
          <a:prstGeom prst="rect">
            <a:avLst/>
          </a:prstGeom>
        </p:spPr>
      </p:pic>
      <p:sp>
        <p:nvSpPr>
          <p:cNvPr id="7" name="TextBox 6"/>
          <p:cNvSpPr txBox="1"/>
          <p:nvPr/>
        </p:nvSpPr>
        <p:spPr>
          <a:xfrm>
            <a:off x="3064054" y="2445005"/>
            <a:ext cx="441146" cy="369332"/>
          </a:xfrm>
          <a:prstGeom prst="rect">
            <a:avLst/>
          </a:prstGeom>
          <a:noFill/>
        </p:spPr>
        <p:txBody>
          <a:bodyPr wrap="none" rtlCol="0">
            <a:spAutoFit/>
          </a:bodyPr>
          <a:lstStyle/>
          <a:p>
            <a:r>
              <a:rPr lang="en-US" dirty="0" err="1" smtClean="0"/>
              <a:t>lpr</a:t>
            </a:r>
            <a:endParaRPr lang="en-US" dirty="0"/>
          </a:p>
        </p:txBody>
      </p:sp>
      <p:sp>
        <p:nvSpPr>
          <p:cNvPr id="8" name="TextBox 7"/>
          <p:cNvSpPr txBox="1"/>
          <p:nvPr/>
        </p:nvSpPr>
        <p:spPr>
          <a:xfrm>
            <a:off x="5105400" y="2445005"/>
            <a:ext cx="427220" cy="369332"/>
          </a:xfrm>
          <a:prstGeom prst="rect">
            <a:avLst/>
          </a:prstGeom>
          <a:noFill/>
        </p:spPr>
        <p:txBody>
          <a:bodyPr wrap="none" rtlCol="0">
            <a:spAutoFit/>
          </a:bodyPr>
          <a:lstStyle/>
          <a:p>
            <a:r>
              <a:rPr lang="en-US" dirty="0" smtClean="0"/>
              <a:t>B6</a:t>
            </a:r>
            <a:endParaRPr lang="en-US" dirty="0"/>
          </a:p>
        </p:txBody>
      </p:sp>
      <p:sp>
        <p:nvSpPr>
          <p:cNvPr id="9" name="TextBox 8"/>
          <p:cNvSpPr txBox="1"/>
          <p:nvPr/>
        </p:nvSpPr>
        <p:spPr>
          <a:xfrm>
            <a:off x="228600" y="5410200"/>
            <a:ext cx="8458200" cy="400110"/>
          </a:xfrm>
          <a:prstGeom prst="rect">
            <a:avLst/>
          </a:prstGeom>
          <a:noFill/>
        </p:spPr>
        <p:txBody>
          <a:bodyPr wrap="square" rtlCol="0">
            <a:spAutoFit/>
          </a:bodyPr>
          <a:lstStyle/>
          <a:p>
            <a:r>
              <a:rPr lang="en-US" sz="2000" dirty="0" smtClean="0">
                <a:latin typeface="Times New Roman"/>
                <a:cs typeface="Times New Roman"/>
              </a:rPr>
              <a:t>autoimmune </a:t>
            </a:r>
            <a:r>
              <a:rPr lang="en-US" sz="2000" dirty="0" err="1" smtClean="0">
                <a:latin typeface="Times New Roman"/>
                <a:cs typeface="Times New Roman"/>
              </a:rPr>
              <a:t>lymphoproliferative</a:t>
            </a:r>
            <a:r>
              <a:rPr lang="en-US" sz="2000" dirty="0" smtClean="0">
                <a:latin typeface="Times New Roman"/>
                <a:cs typeface="Times New Roman"/>
              </a:rPr>
              <a:t> syndrome (ALPS)             mutation in </a:t>
            </a:r>
            <a:r>
              <a:rPr lang="en-US" sz="2000" dirty="0" err="1" smtClean="0">
                <a:latin typeface="Times New Roman"/>
                <a:cs typeface="Times New Roman"/>
              </a:rPr>
              <a:t>Fas</a:t>
            </a:r>
            <a:r>
              <a:rPr lang="en-US" sz="2000" dirty="0" smtClean="0">
                <a:latin typeface="Times New Roman"/>
                <a:cs typeface="Times New Roman"/>
              </a:rPr>
              <a:t> gene</a:t>
            </a:r>
            <a:endParaRPr lang="en-US" sz="2000" dirty="0">
              <a:latin typeface="Times New Roman"/>
              <a:cs typeface="Times New Roman"/>
            </a:endParaRPr>
          </a:p>
        </p:txBody>
      </p:sp>
      <p:cxnSp>
        <p:nvCxnSpPr>
          <p:cNvPr id="11" name="Straight Arrow Connector 10"/>
          <p:cNvCxnSpPr/>
          <p:nvPr/>
        </p:nvCxnSpPr>
        <p:spPr>
          <a:xfrm>
            <a:off x="5715000" y="5638800"/>
            <a:ext cx="5334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982950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71734"/>
            <a:ext cx="6018444" cy="461665"/>
          </a:xfrm>
          <a:prstGeom prst="rect">
            <a:avLst/>
          </a:prstGeom>
          <a:noFill/>
        </p:spPr>
        <p:txBody>
          <a:bodyPr wrap="none" rtlCol="0">
            <a:spAutoFit/>
          </a:bodyPr>
          <a:lstStyle/>
          <a:p>
            <a:r>
              <a:rPr lang="en-US" sz="2400" b="1" dirty="0" smtClean="0">
                <a:solidFill>
                  <a:srgbClr val="000090"/>
                </a:solidFill>
                <a:latin typeface="Times New Roman"/>
                <a:cs typeface="Times New Roman"/>
              </a:rPr>
              <a:t>Full activation of T cells requires two signals </a:t>
            </a:r>
            <a:endParaRPr lang="en-US" sz="2400" b="1" dirty="0">
              <a:solidFill>
                <a:srgbClr val="000090"/>
              </a:solidFill>
              <a:latin typeface="Times New Roman"/>
              <a:cs typeface="Times New Roman"/>
            </a:endParaRPr>
          </a:p>
        </p:txBody>
      </p:sp>
      <p:pic>
        <p:nvPicPr>
          <p:cNvPr id="5" name="Picture 4"/>
          <p:cNvPicPr>
            <a:picLocks noChangeAspect="1"/>
          </p:cNvPicPr>
          <p:nvPr/>
        </p:nvPicPr>
        <p:blipFill>
          <a:blip r:embed="rId2"/>
          <a:stretch>
            <a:fillRect/>
          </a:stretch>
        </p:blipFill>
        <p:spPr>
          <a:xfrm>
            <a:off x="533400" y="914400"/>
            <a:ext cx="3124200" cy="5903522"/>
          </a:xfrm>
          <a:prstGeom prst="rect">
            <a:avLst/>
          </a:prstGeom>
        </p:spPr>
      </p:pic>
      <p:grpSp>
        <p:nvGrpSpPr>
          <p:cNvPr id="8" name="Group 7"/>
          <p:cNvGrpSpPr/>
          <p:nvPr/>
        </p:nvGrpSpPr>
        <p:grpSpPr>
          <a:xfrm>
            <a:off x="5867401" y="1013142"/>
            <a:ext cx="2057400" cy="5768658"/>
            <a:chOff x="5867401" y="1013142"/>
            <a:chExt cx="2057400" cy="5768658"/>
          </a:xfrm>
        </p:grpSpPr>
        <p:pic>
          <p:nvPicPr>
            <p:cNvPr id="7" name="Picture 6"/>
            <p:cNvPicPr>
              <a:picLocks noChangeAspect="1"/>
            </p:cNvPicPr>
            <p:nvPr/>
          </p:nvPicPr>
          <p:blipFill>
            <a:blip r:embed="rId3"/>
            <a:stretch>
              <a:fillRect/>
            </a:stretch>
          </p:blipFill>
          <p:spPr>
            <a:xfrm>
              <a:off x="5867401" y="1013142"/>
              <a:ext cx="2057400" cy="5768658"/>
            </a:xfrm>
            <a:prstGeom prst="rect">
              <a:avLst/>
            </a:prstGeom>
          </p:spPr>
        </p:pic>
        <p:sp>
          <p:nvSpPr>
            <p:cNvPr id="6" name="TextBox 5"/>
            <p:cNvSpPr txBox="1"/>
            <p:nvPr/>
          </p:nvSpPr>
          <p:spPr>
            <a:xfrm>
              <a:off x="6096000" y="5715000"/>
              <a:ext cx="1295400" cy="369332"/>
            </a:xfrm>
            <a:prstGeom prst="rect">
              <a:avLst/>
            </a:prstGeom>
            <a:solidFill>
              <a:schemeClr val="bg1"/>
            </a:solidFill>
          </p:spPr>
          <p:txBody>
            <a:bodyPr wrap="square" rtlCol="0">
              <a:spAutoFit/>
            </a:bodyPr>
            <a:lstStyle/>
            <a:p>
              <a:endParaRPr lang="en-US" dirty="0"/>
            </a:p>
          </p:txBody>
        </p:sp>
      </p:grpSp>
    </p:spTree>
    <p:extLst>
      <p:ext uri="{BB962C8B-B14F-4D97-AF65-F5344CB8AC3E}">
        <p14:creationId xmlns:p14="http://schemas.microsoft.com/office/powerpoint/2010/main" val="35824913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1873" y="246849"/>
            <a:ext cx="7396627" cy="954107"/>
          </a:xfrm>
          <a:prstGeom prst="rect">
            <a:avLst/>
          </a:prstGeom>
          <a:noFill/>
        </p:spPr>
        <p:txBody>
          <a:bodyPr wrap="square" rtlCol="0">
            <a:spAutoFit/>
          </a:bodyPr>
          <a:lstStyle/>
          <a:p>
            <a:pPr algn="ctr"/>
            <a:r>
              <a:rPr lang="en-US" sz="2800" b="1" dirty="0" smtClean="0">
                <a:solidFill>
                  <a:srgbClr val="0000FF"/>
                </a:solidFill>
              </a:rPr>
              <a:t>Immune regulation: the pivotal role of regulatory cell populations</a:t>
            </a:r>
            <a:endParaRPr lang="en-US" sz="2800" b="1" dirty="0">
              <a:solidFill>
                <a:srgbClr val="0000FF"/>
              </a:solidFill>
            </a:endParaRPr>
          </a:p>
        </p:txBody>
      </p:sp>
      <p:pic>
        <p:nvPicPr>
          <p:cNvPr id="3" name="Picture 2"/>
          <p:cNvPicPr>
            <a:picLocks noChangeAspect="1"/>
          </p:cNvPicPr>
          <p:nvPr/>
        </p:nvPicPr>
        <p:blipFill>
          <a:blip r:embed="rId2"/>
          <a:stretch>
            <a:fillRect/>
          </a:stretch>
        </p:blipFill>
        <p:spPr>
          <a:xfrm>
            <a:off x="0" y="2436303"/>
            <a:ext cx="3657600" cy="2552700"/>
          </a:xfrm>
          <a:prstGeom prst="rect">
            <a:avLst/>
          </a:prstGeom>
        </p:spPr>
      </p:pic>
      <p:sp>
        <p:nvSpPr>
          <p:cNvPr id="4" name="TextBox 3"/>
          <p:cNvSpPr txBox="1"/>
          <p:nvPr/>
        </p:nvSpPr>
        <p:spPr>
          <a:xfrm>
            <a:off x="4241410" y="2046612"/>
            <a:ext cx="3979024" cy="2523768"/>
          </a:xfrm>
          <a:prstGeom prst="rect">
            <a:avLst/>
          </a:prstGeom>
          <a:noFill/>
        </p:spPr>
        <p:txBody>
          <a:bodyPr wrap="none" rtlCol="0">
            <a:spAutoFit/>
          </a:bodyPr>
          <a:lstStyle/>
          <a:p>
            <a:r>
              <a:rPr lang="en-US" sz="2000" b="1" dirty="0" smtClean="0">
                <a:solidFill>
                  <a:srgbClr val="0000FF"/>
                </a:solidFill>
              </a:rPr>
              <a:t>Various regulatory cell populations:</a:t>
            </a:r>
          </a:p>
          <a:p>
            <a:endParaRPr lang="en-US" dirty="0" smtClean="0"/>
          </a:p>
          <a:p>
            <a:pPr>
              <a:buFont typeface="Wingdings" charset="2"/>
              <a:buChar char="ü"/>
            </a:pPr>
            <a:r>
              <a:rPr lang="en-US" sz="2000" dirty="0" smtClean="0"/>
              <a:t>Foxp3+ </a:t>
            </a:r>
            <a:r>
              <a:rPr lang="en-US" sz="2000" dirty="0" err="1" smtClean="0"/>
              <a:t>Tregs</a:t>
            </a:r>
            <a:endParaRPr lang="en-US" sz="2000" dirty="0" smtClean="0"/>
          </a:p>
          <a:p>
            <a:pPr>
              <a:buFont typeface="Wingdings" charset="2"/>
              <a:buChar char="ü"/>
            </a:pPr>
            <a:endParaRPr lang="en-US" sz="2000" dirty="0" smtClean="0"/>
          </a:p>
          <a:p>
            <a:pPr>
              <a:buFont typeface="Wingdings" charset="2"/>
              <a:buChar char="ü"/>
            </a:pPr>
            <a:r>
              <a:rPr lang="en-US" sz="2000" dirty="0" smtClean="0"/>
              <a:t>IL-10-producing Tr1 cells</a:t>
            </a:r>
          </a:p>
          <a:p>
            <a:pPr>
              <a:buFont typeface="Wingdings" charset="2"/>
              <a:buChar char="ü"/>
            </a:pPr>
            <a:endParaRPr lang="en-US" sz="2000" dirty="0" smtClean="0"/>
          </a:p>
          <a:p>
            <a:pPr>
              <a:buFont typeface="Wingdings" charset="2"/>
              <a:buChar char="ü"/>
            </a:pPr>
            <a:r>
              <a:rPr lang="en-US" sz="2000" dirty="0" smtClean="0"/>
              <a:t>IL-10-producing </a:t>
            </a:r>
            <a:r>
              <a:rPr lang="en-US" sz="2000" dirty="0" err="1" smtClean="0"/>
              <a:t>Bregs</a:t>
            </a:r>
            <a:endParaRPr lang="en-US" sz="2000" dirty="0" smtClean="0"/>
          </a:p>
          <a:p>
            <a:pPr>
              <a:buFont typeface="Wingdings" charset="2"/>
              <a:buChar char="ü"/>
            </a:pPr>
            <a:endParaRPr lang="en-US" sz="2000" dirty="0" smtClean="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990600" y="244475"/>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algn="ctr"/>
            <a:r>
              <a:rPr lang="en-US" sz="2400" b="1">
                <a:solidFill>
                  <a:schemeClr val="tx2"/>
                </a:solidFill>
              </a:rPr>
              <a:t>Scurfy Mouse (outside)</a:t>
            </a:r>
          </a:p>
        </p:txBody>
      </p:sp>
      <p:sp>
        <p:nvSpPr>
          <p:cNvPr id="69635" name="Text Box 3"/>
          <p:cNvSpPr txBox="1">
            <a:spLocks noChangeArrowheads="1"/>
          </p:cNvSpPr>
          <p:nvPr/>
        </p:nvSpPr>
        <p:spPr bwMode="auto">
          <a:xfrm>
            <a:off x="2660650" y="4760913"/>
            <a:ext cx="399732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50000"/>
              </a:lnSpc>
              <a:buFontTx/>
              <a:buChar char="•"/>
            </a:pPr>
            <a:r>
              <a:rPr lang="en-US" sz="2000"/>
              <a:t>     X-linked recessive inheritance</a:t>
            </a:r>
          </a:p>
          <a:p>
            <a:pPr>
              <a:lnSpc>
                <a:spcPct val="150000"/>
              </a:lnSpc>
              <a:buFontTx/>
              <a:buChar char="•"/>
            </a:pPr>
            <a:r>
              <a:rPr lang="en-US" sz="2000"/>
              <a:t>     Lethality at 21-25 days</a:t>
            </a:r>
          </a:p>
          <a:p>
            <a:pPr>
              <a:lnSpc>
                <a:spcPct val="150000"/>
              </a:lnSpc>
              <a:buFontTx/>
              <a:buChar char="•"/>
            </a:pPr>
            <a:r>
              <a:rPr lang="en-US" sz="2000"/>
              <a:t>     Wasting syndrome      </a:t>
            </a:r>
          </a:p>
          <a:p>
            <a:pPr>
              <a:lnSpc>
                <a:spcPct val="150000"/>
              </a:lnSpc>
              <a:buFontTx/>
              <a:buChar char="•"/>
            </a:pPr>
            <a:r>
              <a:rPr lang="en-US" sz="2000"/>
              <a:t>     Exfoliative dermatitis</a:t>
            </a:r>
          </a:p>
        </p:txBody>
      </p:sp>
      <p:sp>
        <p:nvSpPr>
          <p:cNvPr id="69636" name="Text Box 4"/>
          <p:cNvSpPr txBox="1">
            <a:spLocks noChangeArrowheads="1"/>
          </p:cNvSpPr>
          <p:nvPr/>
        </p:nvSpPr>
        <p:spPr bwMode="auto">
          <a:xfrm>
            <a:off x="2246313" y="3784600"/>
            <a:ext cx="218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i="1"/>
              <a:t>Wild type</a:t>
            </a:r>
          </a:p>
        </p:txBody>
      </p:sp>
      <p:sp>
        <p:nvSpPr>
          <p:cNvPr id="69637" name="Text Box 5"/>
          <p:cNvSpPr txBox="1">
            <a:spLocks noChangeArrowheads="1"/>
          </p:cNvSpPr>
          <p:nvPr/>
        </p:nvSpPr>
        <p:spPr bwMode="auto">
          <a:xfrm>
            <a:off x="5695950" y="3784600"/>
            <a:ext cx="15859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i="1"/>
              <a:t>Scurfy</a:t>
            </a:r>
          </a:p>
        </p:txBody>
      </p:sp>
      <p:pic>
        <p:nvPicPr>
          <p:cNvPr id="69638" name="Picture 6" descr="Wildtype_scufy_mou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066800"/>
            <a:ext cx="5702300"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2749287"/>
      </p:ext>
    </p:extLst>
  </p:cSld>
  <p:clrMapOvr>
    <a:masterClrMapping/>
  </p:clrMapOvr>
  <p:transition xmlns:p14="http://schemas.microsoft.com/office/powerpoint/2010/main" advTm="37828"/>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7512" y="5232374"/>
            <a:ext cx="8586628" cy="1569660"/>
          </a:xfrm>
          <a:prstGeom prst="rect">
            <a:avLst/>
          </a:prstGeom>
          <a:noFill/>
        </p:spPr>
        <p:txBody>
          <a:bodyPr wrap="square" rtlCol="0">
            <a:spAutoFit/>
          </a:bodyPr>
          <a:lstStyle/>
          <a:p>
            <a:pPr algn="just"/>
            <a:r>
              <a:rPr lang="en-US" sz="2400" dirty="0" smtClean="0"/>
              <a:t>Autoimmunity is the failure of an organism in recognizing its own constituent parts as non self, which allows an immune response against its own cells and tissues. Any disease that results from such aberrant immune response is termed autoimmune disease.   </a:t>
            </a:r>
            <a:endParaRPr lang="en-US" sz="2400" dirty="0"/>
          </a:p>
        </p:txBody>
      </p:sp>
      <p:pic>
        <p:nvPicPr>
          <p:cNvPr id="4" name="Picture 3" descr="ehrlich.jpg"/>
          <p:cNvPicPr>
            <a:picLocks noChangeAspect="1"/>
          </p:cNvPicPr>
          <p:nvPr/>
        </p:nvPicPr>
        <p:blipFill>
          <a:blip r:embed="rId2"/>
          <a:stretch>
            <a:fillRect/>
          </a:stretch>
        </p:blipFill>
        <p:spPr>
          <a:xfrm>
            <a:off x="5193786" y="1063166"/>
            <a:ext cx="3950214" cy="3520338"/>
          </a:xfrm>
          <a:prstGeom prst="rect">
            <a:avLst/>
          </a:prstGeom>
        </p:spPr>
      </p:pic>
      <p:sp>
        <p:nvSpPr>
          <p:cNvPr id="5" name="TextBox 4"/>
          <p:cNvSpPr txBox="1"/>
          <p:nvPr/>
        </p:nvSpPr>
        <p:spPr>
          <a:xfrm>
            <a:off x="317512" y="1339157"/>
            <a:ext cx="4638436" cy="3046988"/>
          </a:xfrm>
          <a:prstGeom prst="rect">
            <a:avLst/>
          </a:prstGeom>
          <a:noFill/>
        </p:spPr>
        <p:txBody>
          <a:bodyPr wrap="square" rtlCol="0">
            <a:spAutoFit/>
          </a:bodyPr>
          <a:lstStyle/>
          <a:p>
            <a:r>
              <a:rPr lang="en-US" sz="2400" b="1" dirty="0" smtClean="0"/>
              <a:t>Horror </a:t>
            </a:r>
            <a:r>
              <a:rPr lang="en-US" sz="2400" b="1" dirty="0" err="1" smtClean="0"/>
              <a:t>autotoxicus</a:t>
            </a:r>
            <a:r>
              <a:rPr lang="en-US" sz="2400" dirty="0" smtClean="0"/>
              <a:t>: the horror of self-toxicity</a:t>
            </a:r>
          </a:p>
          <a:p>
            <a:endParaRPr lang="en-US" sz="2400" dirty="0" smtClean="0"/>
          </a:p>
          <a:p>
            <a:r>
              <a:rPr lang="en-US" sz="2400" dirty="0" smtClean="0"/>
              <a:t>A term coined by the German immunologist </a:t>
            </a:r>
            <a:r>
              <a:rPr lang="en-US" sz="2400" dirty="0" smtClean="0">
                <a:solidFill>
                  <a:srgbClr val="0000FF"/>
                </a:solidFill>
              </a:rPr>
              <a:t>Paul Ehrlich </a:t>
            </a:r>
            <a:r>
              <a:rPr lang="en-US" sz="2400" dirty="0" smtClean="0"/>
              <a:t>(1854-1915) to describe the body’s innate aversion to immunological self-destruction</a:t>
            </a:r>
          </a:p>
        </p:txBody>
      </p:sp>
      <p:sp>
        <p:nvSpPr>
          <p:cNvPr id="6" name="TextBox 5"/>
          <p:cNvSpPr txBox="1"/>
          <p:nvPr/>
        </p:nvSpPr>
        <p:spPr>
          <a:xfrm>
            <a:off x="2857608" y="303726"/>
            <a:ext cx="3172964" cy="523220"/>
          </a:xfrm>
          <a:prstGeom prst="rect">
            <a:avLst/>
          </a:prstGeom>
          <a:noFill/>
        </p:spPr>
        <p:txBody>
          <a:bodyPr wrap="none" rtlCol="0">
            <a:spAutoFit/>
          </a:bodyPr>
          <a:lstStyle/>
          <a:p>
            <a:r>
              <a:rPr lang="en-US" sz="2800" b="1" dirty="0" smtClean="0">
                <a:solidFill>
                  <a:srgbClr val="0000FF"/>
                </a:solidFill>
              </a:rPr>
              <a:t>Autoimmunity is……</a:t>
            </a:r>
            <a:endParaRPr lang="en-US" sz="2800" b="1" dirty="0">
              <a:solidFill>
                <a:srgbClr val="0000FF"/>
              </a:solidFill>
            </a:endParaRPr>
          </a:p>
        </p:txBody>
      </p:sp>
    </p:spTree>
    <p:extLst>
      <p:ext uri="{BB962C8B-B14F-4D97-AF65-F5344CB8AC3E}">
        <p14:creationId xmlns:p14="http://schemas.microsoft.com/office/powerpoint/2010/main" val="396355731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676400"/>
            <a:ext cx="3962400" cy="317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Rectangle 15"/>
          <p:cNvSpPr>
            <a:spLocks noChangeArrowheads="1"/>
          </p:cNvSpPr>
          <p:nvPr/>
        </p:nvSpPr>
        <p:spPr bwMode="auto">
          <a:xfrm>
            <a:off x="5518150" y="6262688"/>
            <a:ext cx="34734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200"/>
              <a:t>Khattri et al. Nat Immunol. 2003 Apr;4(4):337-42 </a:t>
            </a:r>
          </a:p>
        </p:txBody>
      </p:sp>
      <p:sp>
        <p:nvSpPr>
          <p:cNvPr id="73732" name="Text Box 16"/>
          <p:cNvSpPr txBox="1">
            <a:spLocks noChangeArrowheads="1"/>
          </p:cNvSpPr>
          <p:nvPr/>
        </p:nvSpPr>
        <p:spPr bwMode="auto">
          <a:xfrm>
            <a:off x="381000" y="381000"/>
            <a:ext cx="83185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t>Spleen and lymph nodes at day 21 of age from littermate male Foxp3</a:t>
            </a:r>
            <a:r>
              <a:rPr lang="en-US" b="1" baseline="30000"/>
              <a:t>+</a:t>
            </a:r>
            <a:r>
              <a:rPr lang="en-US" b="1"/>
              <a:t> and Foxp3</a:t>
            </a:r>
            <a:r>
              <a:rPr lang="en-US" b="1" baseline="30000"/>
              <a:t>-</a:t>
            </a:r>
            <a:r>
              <a:rPr lang="en-US" b="1"/>
              <a:t> mice</a:t>
            </a:r>
          </a:p>
        </p:txBody>
      </p:sp>
      <p:sp>
        <p:nvSpPr>
          <p:cNvPr id="73733" name="Text Box 17"/>
          <p:cNvSpPr txBox="1">
            <a:spLocks noChangeArrowheads="1"/>
          </p:cNvSpPr>
          <p:nvPr/>
        </p:nvSpPr>
        <p:spPr bwMode="auto">
          <a:xfrm>
            <a:off x="304800" y="5424488"/>
            <a:ext cx="8763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Foxp3</a:t>
            </a:r>
            <a:r>
              <a:rPr lang="en-US" sz="1800" baseline="30000"/>
              <a:t>-</a:t>
            </a:r>
            <a:r>
              <a:rPr lang="en-US" sz="1800"/>
              <a:t> mice succumb to an aggressive lymphoproliferative autoimmune syndrome</a:t>
            </a:r>
          </a:p>
        </p:txBody>
      </p:sp>
    </p:spTree>
    <p:extLst>
      <p:ext uri="{BB962C8B-B14F-4D97-AF65-F5344CB8AC3E}">
        <p14:creationId xmlns:p14="http://schemas.microsoft.com/office/powerpoint/2010/main" val="3052276031"/>
      </p:ext>
    </p:extLst>
  </p:cSld>
  <p:clrMapOvr>
    <a:masterClrMapping/>
  </p:clrMapOvr>
  <p:transition xmlns:p14="http://schemas.microsoft.com/office/powerpoint/2010/main" advTm="19563"/>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4926013" cy="368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4191000"/>
            <a:ext cx="4967288"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Text Box 6"/>
          <p:cNvSpPr txBox="1">
            <a:spLocks noChangeArrowheads="1"/>
          </p:cNvSpPr>
          <p:nvPr/>
        </p:nvSpPr>
        <p:spPr bwMode="auto">
          <a:xfrm>
            <a:off x="304800" y="304800"/>
            <a:ext cx="86264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t>Adoptive transfer of CD4</a:t>
            </a:r>
            <a:r>
              <a:rPr lang="en-US" b="1" baseline="30000"/>
              <a:t>+</a:t>
            </a:r>
            <a:r>
              <a:rPr lang="en-US" b="1"/>
              <a:t>CD25</a:t>
            </a:r>
            <a:r>
              <a:rPr lang="en-US" b="1" baseline="30000"/>
              <a:t>+</a:t>
            </a:r>
            <a:r>
              <a:rPr lang="en-US" b="1"/>
              <a:t> Tregs </a:t>
            </a:r>
            <a:r>
              <a:rPr lang="ja-JP" altLang="en-US" b="1"/>
              <a:t>“</a:t>
            </a:r>
            <a:r>
              <a:rPr lang="en-US" b="1"/>
              <a:t>rescue</a:t>
            </a:r>
            <a:r>
              <a:rPr lang="ja-JP" altLang="en-US" b="1"/>
              <a:t>”</a:t>
            </a:r>
            <a:r>
              <a:rPr lang="en-US" b="1"/>
              <a:t> scurfy mice from the autoimmune phenotype</a:t>
            </a:r>
          </a:p>
        </p:txBody>
      </p:sp>
    </p:spTree>
    <p:extLst>
      <p:ext uri="{BB962C8B-B14F-4D97-AF65-F5344CB8AC3E}">
        <p14:creationId xmlns:p14="http://schemas.microsoft.com/office/powerpoint/2010/main" val="1323314065"/>
      </p:ext>
    </p:extLst>
  </p:cSld>
  <p:clrMapOvr>
    <a:masterClrMapping/>
  </p:clrMapOvr>
  <p:transition xmlns:p14="http://schemas.microsoft.com/office/powerpoint/2010/main" advTm="79156"/>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3"/>
          <p:cNvSpPr>
            <a:spLocks noChangeArrowheads="1"/>
          </p:cNvSpPr>
          <p:nvPr/>
        </p:nvSpPr>
        <p:spPr bwMode="auto">
          <a:xfrm>
            <a:off x="2781300" y="2986088"/>
            <a:ext cx="6362700" cy="349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8" indent="-1588">
              <a:lnSpc>
                <a:spcPct val="90000"/>
              </a:lnSpc>
              <a:spcBef>
                <a:spcPct val="20000"/>
              </a:spcBef>
              <a:spcAft>
                <a:spcPct val="40000"/>
              </a:spcAft>
              <a:buFontTx/>
              <a:buChar char="•"/>
              <a:tabLst>
                <a:tab pos="3600450" algn="l"/>
              </a:tabLst>
            </a:pPr>
            <a:r>
              <a:rPr lang="en-US" sz="2000" b="1"/>
              <a:t> Neonatal onset diabetes mellitus</a:t>
            </a:r>
          </a:p>
          <a:p>
            <a:pPr marL="1588" indent="-1588">
              <a:lnSpc>
                <a:spcPct val="90000"/>
              </a:lnSpc>
              <a:spcBef>
                <a:spcPct val="20000"/>
              </a:spcBef>
              <a:spcAft>
                <a:spcPct val="40000"/>
              </a:spcAft>
              <a:buFontTx/>
              <a:buChar char="•"/>
              <a:tabLst>
                <a:tab pos="3600450" algn="l"/>
              </a:tabLst>
            </a:pPr>
            <a:r>
              <a:rPr lang="en-US" sz="2000" b="1"/>
              <a:t>  Hypothyroidism</a:t>
            </a:r>
          </a:p>
          <a:p>
            <a:pPr marL="1588" indent="-1588">
              <a:lnSpc>
                <a:spcPct val="90000"/>
              </a:lnSpc>
              <a:spcBef>
                <a:spcPct val="20000"/>
              </a:spcBef>
              <a:spcAft>
                <a:spcPct val="40000"/>
              </a:spcAft>
              <a:buFontTx/>
              <a:buChar char="•"/>
              <a:tabLst>
                <a:tab pos="3600450" algn="l"/>
              </a:tabLst>
            </a:pPr>
            <a:r>
              <a:rPr lang="en-US" sz="2000" b="1"/>
              <a:t>  Enteritis (diarrhea/villous atrophy)</a:t>
            </a:r>
          </a:p>
          <a:p>
            <a:pPr marL="1588" indent="-1588">
              <a:lnSpc>
                <a:spcPct val="90000"/>
              </a:lnSpc>
              <a:spcBef>
                <a:spcPct val="20000"/>
              </a:spcBef>
              <a:spcAft>
                <a:spcPct val="40000"/>
              </a:spcAft>
              <a:buFontTx/>
              <a:buChar char="•"/>
              <a:tabLst>
                <a:tab pos="3600450" algn="l"/>
              </a:tabLst>
            </a:pPr>
            <a:r>
              <a:rPr lang="en-US" sz="2000" b="1"/>
              <a:t>  Hemolytic anemia &amp; thrombocytopenia.</a:t>
            </a:r>
          </a:p>
          <a:p>
            <a:pPr marL="1588" indent="-1588">
              <a:lnSpc>
                <a:spcPct val="90000"/>
              </a:lnSpc>
              <a:spcBef>
                <a:spcPct val="20000"/>
              </a:spcBef>
              <a:spcAft>
                <a:spcPct val="40000"/>
              </a:spcAft>
              <a:buFontTx/>
              <a:buChar char="•"/>
              <a:tabLst>
                <a:tab pos="3600450" algn="l"/>
              </a:tabLst>
            </a:pPr>
            <a:r>
              <a:rPr lang="en-US" sz="2000" b="1"/>
              <a:t>  Dermatitis</a:t>
            </a:r>
          </a:p>
          <a:p>
            <a:pPr marL="1588" indent="-1588">
              <a:lnSpc>
                <a:spcPct val="90000"/>
              </a:lnSpc>
              <a:spcBef>
                <a:spcPct val="20000"/>
              </a:spcBef>
              <a:spcAft>
                <a:spcPct val="40000"/>
              </a:spcAft>
              <a:buFontTx/>
              <a:buChar char="•"/>
              <a:tabLst>
                <a:tab pos="3600450" algn="l"/>
              </a:tabLst>
            </a:pPr>
            <a:r>
              <a:rPr lang="en-US" sz="2000" b="1"/>
              <a:t>  Dermatitis (eczema)</a:t>
            </a:r>
          </a:p>
          <a:p>
            <a:pPr marL="1588" indent="-1588">
              <a:lnSpc>
                <a:spcPct val="90000"/>
              </a:lnSpc>
              <a:spcBef>
                <a:spcPct val="20000"/>
              </a:spcBef>
              <a:spcAft>
                <a:spcPct val="40000"/>
              </a:spcAft>
              <a:buFontTx/>
              <a:buChar char="•"/>
              <a:tabLst>
                <a:tab pos="3600450" algn="l"/>
              </a:tabLst>
            </a:pPr>
            <a:r>
              <a:rPr lang="en-US" sz="2000" b="1"/>
              <a:t>  Death by 1-2 years of age</a:t>
            </a:r>
          </a:p>
          <a:p>
            <a:pPr marL="1588" indent="-1588">
              <a:lnSpc>
                <a:spcPct val="90000"/>
              </a:lnSpc>
              <a:spcBef>
                <a:spcPct val="20000"/>
              </a:spcBef>
              <a:spcAft>
                <a:spcPct val="40000"/>
              </a:spcAft>
              <a:tabLst>
                <a:tab pos="3600450" algn="l"/>
              </a:tabLst>
            </a:pPr>
            <a:endParaRPr lang="en-US" sz="2000" b="1"/>
          </a:p>
        </p:txBody>
      </p:sp>
      <p:pic>
        <p:nvPicPr>
          <p:cNvPr id="77827" name="Picture 4" descr="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675" y="2768600"/>
            <a:ext cx="2398713"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Rectangle 5"/>
          <p:cNvSpPr>
            <a:spLocks noChangeArrowheads="1"/>
          </p:cNvSpPr>
          <p:nvPr/>
        </p:nvSpPr>
        <p:spPr bwMode="auto">
          <a:xfrm>
            <a:off x="1143000" y="3657600"/>
            <a:ext cx="1066800" cy="228600"/>
          </a:xfrm>
          <a:prstGeom prst="rect">
            <a:avLst/>
          </a:prstGeom>
          <a:solidFill>
            <a:schemeClr val="tx1"/>
          </a:solidFill>
          <a:ln w="9525">
            <a:solidFill>
              <a:schemeClr val="tx1"/>
            </a:solidFill>
            <a:miter lim="800000"/>
            <a:headEnd/>
            <a:tailEnd/>
          </a:ln>
        </p:spPr>
        <p:txBody>
          <a:bodyPr wrap="none" anchor="ctr"/>
          <a:lstStyle/>
          <a:p>
            <a:endParaRPr lang="el-GR"/>
          </a:p>
        </p:txBody>
      </p:sp>
      <p:sp>
        <p:nvSpPr>
          <p:cNvPr id="77829" name="Rectangle 4"/>
          <p:cNvSpPr>
            <a:spLocks noChangeArrowheads="1"/>
          </p:cNvSpPr>
          <p:nvPr/>
        </p:nvSpPr>
        <p:spPr bwMode="auto">
          <a:xfrm>
            <a:off x="228600" y="76200"/>
            <a:ext cx="8686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algn="ctr" eaLnBrk="0" hangingPunct="0">
              <a:lnSpc>
                <a:spcPct val="150000"/>
              </a:lnSpc>
            </a:pPr>
            <a:r>
              <a:rPr lang="en-US" sz="2400" b="1">
                <a:latin typeface="Times New Roman" charset="0"/>
              </a:rPr>
              <a:t>Immunedysregulation Polyendocrinopathy Enteropathy X-linked syndrome</a:t>
            </a:r>
            <a:r>
              <a:rPr lang="en-US" sz="2400">
                <a:solidFill>
                  <a:schemeClr val="tx2"/>
                </a:solidFill>
                <a:latin typeface="Times New Roman" charset="0"/>
              </a:rPr>
              <a:t> (</a:t>
            </a:r>
            <a:r>
              <a:rPr lang="en-US" sz="2400" b="1">
                <a:solidFill>
                  <a:schemeClr val="tx2"/>
                </a:solidFill>
                <a:latin typeface="Times New Roman" charset="0"/>
              </a:rPr>
              <a:t>IPEX) </a:t>
            </a:r>
          </a:p>
        </p:txBody>
      </p:sp>
      <p:sp>
        <p:nvSpPr>
          <p:cNvPr id="77830" name="Rectangle 8"/>
          <p:cNvSpPr>
            <a:spLocks noChangeArrowheads="1"/>
          </p:cNvSpPr>
          <p:nvPr/>
        </p:nvSpPr>
        <p:spPr bwMode="auto">
          <a:xfrm>
            <a:off x="685800" y="1600200"/>
            <a:ext cx="77755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en-US" sz="2000" b="1"/>
              <a:t>Treg deficiency due to Foxp3 mutation</a:t>
            </a:r>
          </a:p>
        </p:txBody>
      </p:sp>
    </p:spTree>
    <p:extLst>
      <p:ext uri="{BB962C8B-B14F-4D97-AF65-F5344CB8AC3E}">
        <p14:creationId xmlns:p14="http://schemas.microsoft.com/office/powerpoint/2010/main" val="725777804"/>
      </p:ext>
    </p:extLst>
  </p:cSld>
  <p:clrMapOvr>
    <a:masterClrMapping/>
  </p:clrMapOvr>
  <p:transition xmlns:p14="http://schemas.microsoft.com/office/powerpoint/2010/main" advTm="29984"/>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spect="1" noChangeArrowheads="1"/>
          </p:cNvSpPr>
          <p:nvPr/>
        </p:nvSpPr>
        <p:spPr bwMode="auto">
          <a:xfrm>
            <a:off x="990600" y="228600"/>
            <a:ext cx="74549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lnSpc>
                <a:spcPct val="150000"/>
              </a:lnSpc>
            </a:pPr>
            <a:r>
              <a:rPr lang="en-US" sz="2000" b="1" dirty="0" err="1" smtClean="0"/>
              <a:t>Treg</a:t>
            </a:r>
            <a:r>
              <a:rPr lang="en-US" sz="2000" b="1" dirty="0" smtClean="0"/>
              <a:t> cells are antigen specific</a:t>
            </a:r>
            <a:endParaRPr lang="en-US" sz="2000" b="1" dirty="0"/>
          </a:p>
        </p:txBody>
      </p:sp>
      <p:grpSp>
        <p:nvGrpSpPr>
          <p:cNvPr id="61443" name="Group 591"/>
          <p:cNvGrpSpPr>
            <a:grpSpLocks/>
          </p:cNvGrpSpPr>
          <p:nvPr/>
        </p:nvGrpSpPr>
        <p:grpSpPr bwMode="auto">
          <a:xfrm>
            <a:off x="4106863" y="2398713"/>
            <a:ext cx="4895850" cy="3316287"/>
            <a:chOff x="2587" y="840"/>
            <a:chExt cx="3084" cy="2089"/>
          </a:xfrm>
        </p:grpSpPr>
        <p:sp>
          <p:nvSpPr>
            <p:cNvPr id="61521" name="Text Box 3"/>
            <p:cNvSpPr txBox="1">
              <a:spLocks noChangeArrowheads="1"/>
            </p:cNvSpPr>
            <p:nvPr/>
          </p:nvSpPr>
          <p:spPr bwMode="auto">
            <a:xfrm>
              <a:off x="2629" y="2053"/>
              <a:ext cx="100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ea typeface="Osaka" charset="0"/>
                  <a:cs typeface="Osaka" charset="0"/>
                </a:rPr>
                <a:t>♂ cell-immunized</a:t>
              </a:r>
            </a:p>
            <a:p>
              <a:r>
                <a:rPr lang="en-US" sz="1400">
                  <a:ea typeface="Osaka" charset="0"/>
                  <a:cs typeface="Osaka" charset="0"/>
                </a:rPr>
                <a:t>Peptide-infused</a:t>
              </a:r>
              <a:r>
                <a:rPr lang="en-US" sz="1400"/>
                <a:t> </a:t>
              </a:r>
              <a:r>
                <a:rPr lang="en-US" sz="1400">
                  <a:ea typeface="Osaka" charset="0"/>
                  <a:cs typeface="Osaka" charset="0"/>
                </a:rPr>
                <a:t>♀</a:t>
              </a:r>
            </a:p>
          </p:txBody>
        </p:sp>
        <p:sp>
          <p:nvSpPr>
            <p:cNvPr id="61522" name="Text Box 4"/>
            <p:cNvSpPr txBox="1">
              <a:spLocks noChangeArrowheads="1"/>
            </p:cNvSpPr>
            <p:nvPr/>
          </p:nvSpPr>
          <p:spPr bwMode="auto">
            <a:xfrm>
              <a:off x="2587" y="1396"/>
              <a:ext cx="108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ea typeface="Osaka" charset="0"/>
                  <a:cs typeface="Osaka" charset="0"/>
                </a:rPr>
                <a:t>♂ cell-immunized ♀</a:t>
              </a:r>
            </a:p>
          </p:txBody>
        </p:sp>
        <p:sp>
          <p:nvSpPr>
            <p:cNvPr id="61523" name="Line 5"/>
            <p:cNvSpPr>
              <a:spLocks noChangeShapeType="1"/>
            </p:cNvSpPr>
            <p:nvPr/>
          </p:nvSpPr>
          <p:spPr bwMode="auto">
            <a:xfrm>
              <a:off x="3759" y="1136"/>
              <a:ext cx="0" cy="15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24" name="Text Box 6"/>
            <p:cNvSpPr txBox="1">
              <a:spLocks noChangeArrowheads="1"/>
            </p:cNvSpPr>
            <p:nvPr/>
          </p:nvSpPr>
          <p:spPr bwMode="auto">
            <a:xfrm rot="-5481352">
              <a:off x="3578" y="1844"/>
              <a:ext cx="340"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CD4</a:t>
              </a:r>
            </a:p>
          </p:txBody>
        </p:sp>
        <p:sp>
          <p:nvSpPr>
            <p:cNvPr id="61525" name="Line 7"/>
            <p:cNvSpPr>
              <a:spLocks noChangeShapeType="1"/>
            </p:cNvSpPr>
            <p:nvPr/>
          </p:nvSpPr>
          <p:spPr bwMode="auto">
            <a:xfrm>
              <a:off x="4786" y="1168"/>
              <a:ext cx="0" cy="14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26" name="Text Box 8"/>
            <p:cNvSpPr txBox="1">
              <a:spLocks noChangeArrowheads="1"/>
            </p:cNvSpPr>
            <p:nvPr/>
          </p:nvSpPr>
          <p:spPr bwMode="auto">
            <a:xfrm rot="-5481352">
              <a:off x="4584" y="1847"/>
              <a:ext cx="384"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GITR</a:t>
              </a:r>
            </a:p>
          </p:txBody>
        </p:sp>
        <p:sp>
          <p:nvSpPr>
            <p:cNvPr id="61527" name="Line 9"/>
            <p:cNvSpPr>
              <a:spLocks noChangeShapeType="1"/>
            </p:cNvSpPr>
            <p:nvPr/>
          </p:nvSpPr>
          <p:spPr bwMode="auto">
            <a:xfrm>
              <a:off x="3895" y="2848"/>
              <a:ext cx="177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528" name="Text Box 10"/>
            <p:cNvSpPr txBox="1">
              <a:spLocks noChangeArrowheads="1"/>
            </p:cNvSpPr>
            <p:nvPr/>
          </p:nvSpPr>
          <p:spPr bwMode="auto">
            <a:xfrm rot="42239">
              <a:off x="4527" y="2737"/>
              <a:ext cx="427" cy="1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Foxp3</a:t>
              </a:r>
            </a:p>
          </p:txBody>
        </p:sp>
        <p:sp>
          <p:nvSpPr>
            <p:cNvPr id="61529" name="Rectangle 11"/>
            <p:cNvSpPr>
              <a:spLocks noChangeArrowheads="1"/>
            </p:cNvSpPr>
            <p:nvPr/>
          </p:nvSpPr>
          <p:spPr bwMode="auto">
            <a:xfrm>
              <a:off x="3999" y="840"/>
              <a:ext cx="153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400"/>
                <a:t>Gated on CD4</a:t>
              </a:r>
              <a:r>
                <a:rPr lang="en-US" sz="1400" baseline="30000"/>
                <a:t>+</a:t>
              </a:r>
              <a:r>
                <a:rPr lang="en-US" sz="1400"/>
                <a:t>IAb-HY</a:t>
              </a:r>
              <a:r>
                <a:rPr lang="en-US" sz="1400" baseline="30000"/>
                <a:t>+</a:t>
              </a:r>
              <a:r>
                <a:rPr lang="en-US" sz="1400"/>
                <a:t> cells</a:t>
              </a:r>
            </a:p>
          </p:txBody>
        </p:sp>
        <p:grpSp>
          <p:nvGrpSpPr>
            <p:cNvPr id="61530" name="Group 12"/>
            <p:cNvGrpSpPr>
              <a:grpSpLocks noChangeAspect="1"/>
            </p:cNvGrpSpPr>
            <p:nvPr/>
          </p:nvGrpSpPr>
          <p:grpSpPr bwMode="auto">
            <a:xfrm>
              <a:off x="4883" y="1983"/>
              <a:ext cx="754" cy="754"/>
              <a:chOff x="3947" y="2099"/>
              <a:chExt cx="636" cy="636"/>
            </a:xfrm>
          </p:grpSpPr>
          <p:sp>
            <p:nvSpPr>
              <p:cNvPr id="61896" name="Rectangle 13"/>
              <p:cNvSpPr>
                <a:spLocks noChangeAspect="1" noChangeArrowheads="1"/>
              </p:cNvSpPr>
              <p:nvPr/>
            </p:nvSpPr>
            <p:spPr bwMode="auto">
              <a:xfrm>
                <a:off x="3961" y="2099"/>
                <a:ext cx="622" cy="622"/>
              </a:xfrm>
              <a:prstGeom prst="rect">
                <a:avLst/>
              </a:prstGeom>
              <a:solidFill>
                <a:srgbClr val="FFFFFF"/>
              </a:solidFill>
              <a:ln w="3175">
                <a:solidFill>
                  <a:srgbClr val="000000"/>
                </a:solidFill>
                <a:miter lim="800000"/>
                <a:headEnd/>
                <a:tailEnd/>
              </a:ln>
            </p:spPr>
            <p:txBody>
              <a:bodyPr/>
              <a:lstStyle/>
              <a:p>
                <a:endParaRPr lang="el-GR"/>
              </a:p>
            </p:txBody>
          </p:sp>
          <p:sp>
            <p:nvSpPr>
              <p:cNvPr id="61897" name="Line 14"/>
              <p:cNvSpPr>
                <a:spLocks noChangeAspect="1" noChangeShapeType="1"/>
              </p:cNvSpPr>
              <p:nvPr/>
            </p:nvSpPr>
            <p:spPr bwMode="auto">
              <a:xfrm>
                <a:off x="3961" y="2718"/>
                <a:ext cx="62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1898" name="Group 15"/>
              <p:cNvGrpSpPr>
                <a:grpSpLocks noChangeAspect="1"/>
              </p:cNvGrpSpPr>
              <p:nvPr/>
            </p:nvGrpSpPr>
            <p:grpSpPr bwMode="auto">
              <a:xfrm>
                <a:off x="3966" y="2721"/>
                <a:ext cx="601" cy="14"/>
                <a:chOff x="3966" y="2721"/>
                <a:chExt cx="601" cy="14"/>
              </a:xfrm>
            </p:grpSpPr>
            <p:sp>
              <p:nvSpPr>
                <p:cNvPr id="61961" name="Line 16"/>
                <p:cNvSpPr>
                  <a:spLocks noChangeAspect="1" noChangeShapeType="1"/>
                </p:cNvSpPr>
                <p:nvPr/>
              </p:nvSpPr>
              <p:spPr bwMode="auto">
                <a:xfrm>
                  <a:off x="4028" y="2721"/>
                  <a:ext cx="1" cy="1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62" name="Line 17"/>
                <p:cNvSpPr>
                  <a:spLocks noChangeAspect="1" noChangeShapeType="1"/>
                </p:cNvSpPr>
                <p:nvPr/>
              </p:nvSpPr>
              <p:spPr bwMode="auto">
                <a:xfrm>
                  <a:off x="4050" y="272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63" name="Line 18"/>
                <p:cNvSpPr>
                  <a:spLocks noChangeAspect="1" noChangeShapeType="1"/>
                </p:cNvSpPr>
                <p:nvPr/>
              </p:nvSpPr>
              <p:spPr bwMode="auto">
                <a:xfrm>
                  <a:off x="4057" y="272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64" name="Line 19"/>
                <p:cNvSpPr>
                  <a:spLocks noChangeAspect="1" noChangeShapeType="1"/>
                </p:cNvSpPr>
                <p:nvPr/>
              </p:nvSpPr>
              <p:spPr bwMode="auto">
                <a:xfrm>
                  <a:off x="4062" y="2721"/>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65" name="Line 20"/>
                <p:cNvSpPr>
                  <a:spLocks noChangeAspect="1" noChangeShapeType="1"/>
                </p:cNvSpPr>
                <p:nvPr/>
              </p:nvSpPr>
              <p:spPr bwMode="auto">
                <a:xfrm>
                  <a:off x="4069" y="272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66" name="Line 21"/>
                <p:cNvSpPr>
                  <a:spLocks noChangeAspect="1" noChangeShapeType="1"/>
                </p:cNvSpPr>
                <p:nvPr/>
              </p:nvSpPr>
              <p:spPr bwMode="auto">
                <a:xfrm>
                  <a:off x="4077" y="272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67" name="Line 22"/>
                <p:cNvSpPr>
                  <a:spLocks noChangeAspect="1" noChangeShapeType="1"/>
                </p:cNvSpPr>
                <p:nvPr/>
              </p:nvSpPr>
              <p:spPr bwMode="auto">
                <a:xfrm>
                  <a:off x="4081" y="272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68" name="Line 23"/>
                <p:cNvSpPr>
                  <a:spLocks noChangeAspect="1" noChangeShapeType="1"/>
                </p:cNvSpPr>
                <p:nvPr/>
              </p:nvSpPr>
              <p:spPr bwMode="auto">
                <a:xfrm>
                  <a:off x="4086" y="272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69" name="Line 24"/>
                <p:cNvSpPr>
                  <a:spLocks noChangeAspect="1" noChangeShapeType="1"/>
                </p:cNvSpPr>
                <p:nvPr/>
              </p:nvSpPr>
              <p:spPr bwMode="auto">
                <a:xfrm>
                  <a:off x="4093" y="2721"/>
                  <a:ext cx="1" cy="1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70" name="Line 25"/>
                <p:cNvSpPr>
                  <a:spLocks noChangeAspect="1" noChangeShapeType="1"/>
                </p:cNvSpPr>
                <p:nvPr/>
              </p:nvSpPr>
              <p:spPr bwMode="auto">
                <a:xfrm>
                  <a:off x="4134" y="272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71" name="Line 26"/>
                <p:cNvSpPr>
                  <a:spLocks noChangeAspect="1" noChangeShapeType="1"/>
                </p:cNvSpPr>
                <p:nvPr/>
              </p:nvSpPr>
              <p:spPr bwMode="auto">
                <a:xfrm>
                  <a:off x="4163" y="272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72" name="Line 27"/>
                <p:cNvSpPr>
                  <a:spLocks noChangeAspect="1" noChangeShapeType="1"/>
                </p:cNvSpPr>
                <p:nvPr/>
              </p:nvSpPr>
              <p:spPr bwMode="auto">
                <a:xfrm>
                  <a:off x="4182" y="272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73" name="Line 28"/>
                <p:cNvSpPr>
                  <a:spLocks noChangeAspect="1" noChangeShapeType="1"/>
                </p:cNvSpPr>
                <p:nvPr/>
              </p:nvSpPr>
              <p:spPr bwMode="auto">
                <a:xfrm>
                  <a:off x="4197" y="2721"/>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74" name="Line 29"/>
                <p:cNvSpPr>
                  <a:spLocks noChangeAspect="1" noChangeShapeType="1"/>
                </p:cNvSpPr>
                <p:nvPr/>
              </p:nvSpPr>
              <p:spPr bwMode="auto">
                <a:xfrm>
                  <a:off x="4209" y="272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75" name="Line 30"/>
                <p:cNvSpPr>
                  <a:spLocks noChangeAspect="1" noChangeShapeType="1"/>
                </p:cNvSpPr>
                <p:nvPr/>
              </p:nvSpPr>
              <p:spPr bwMode="auto">
                <a:xfrm>
                  <a:off x="4221" y="272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76" name="Line 31"/>
                <p:cNvSpPr>
                  <a:spLocks noChangeAspect="1" noChangeShapeType="1"/>
                </p:cNvSpPr>
                <p:nvPr/>
              </p:nvSpPr>
              <p:spPr bwMode="auto">
                <a:xfrm>
                  <a:off x="4228" y="272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77" name="Line 32"/>
                <p:cNvSpPr>
                  <a:spLocks noChangeAspect="1" noChangeShapeType="1"/>
                </p:cNvSpPr>
                <p:nvPr/>
              </p:nvSpPr>
              <p:spPr bwMode="auto">
                <a:xfrm>
                  <a:off x="4235" y="272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78" name="Line 33"/>
                <p:cNvSpPr>
                  <a:spLocks noChangeAspect="1" noChangeShapeType="1"/>
                </p:cNvSpPr>
                <p:nvPr/>
              </p:nvSpPr>
              <p:spPr bwMode="auto">
                <a:xfrm>
                  <a:off x="4242" y="2721"/>
                  <a:ext cx="1" cy="1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79" name="Line 34"/>
                <p:cNvSpPr>
                  <a:spLocks noChangeAspect="1" noChangeShapeType="1"/>
                </p:cNvSpPr>
                <p:nvPr/>
              </p:nvSpPr>
              <p:spPr bwMode="auto">
                <a:xfrm>
                  <a:off x="4288" y="272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80" name="Line 35"/>
                <p:cNvSpPr>
                  <a:spLocks noChangeAspect="1" noChangeShapeType="1"/>
                </p:cNvSpPr>
                <p:nvPr/>
              </p:nvSpPr>
              <p:spPr bwMode="auto">
                <a:xfrm>
                  <a:off x="4312" y="272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81" name="Line 36"/>
                <p:cNvSpPr>
                  <a:spLocks noChangeAspect="1" noChangeShapeType="1"/>
                </p:cNvSpPr>
                <p:nvPr/>
              </p:nvSpPr>
              <p:spPr bwMode="auto">
                <a:xfrm>
                  <a:off x="4329" y="272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82" name="Line 37"/>
                <p:cNvSpPr>
                  <a:spLocks noChangeAspect="1" noChangeShapeType="1"/>
                </p:cNvSpPr>
                <p:nvPr/>
              </p:nvSpPr>
              <p:spPr bwMode="auto">
                <a:xfrm>
                  <a:off x="4343" y="2721"/>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83" name="Line 38"/>
                <p:cNvSpPr>
                  <a:spLocks noChangeAspect="1" noChangeShapeType="1"/>
                </p:cNvSpPr>
                <p:nvPr/>
              </p:nvSpPr>
              <p:spPr bwMode="auto">
                <a:xfrm>
                  <a:off x="4355" y="272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84" name="Line 39"/>
                <p:cNvSpPr>
                  <a:spLocks noChangeAspect="1" noChangeShapeType="1"/>
                </p:cNvSpPr>
                <p:nvPr/>
              </p:nvSpPr>
              <p:spPr bwMode="auto">
                <a:xfrm>
                  <a:off x="4365" y="272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85" name="Line 40"/>
                <p:cNvSpPr>
                  <a:spLocks noChangeAspect="1" noChangeShapeType="1"/>
                </p:cNvSpPr>
                <p:nvPr/>
              </p:nvSpPr>
              <p:spPr bwMode="auto">
                <a:xfrm>
                  <a:off x="4372" y="272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86" name="Line 41"/>
                <p:cNvSpPr>
                  <a:spLocks noChangeAspect="1" noChangeShapeType="1"/>
                </p:cNvSpPr>
                <p:nvPr/>
              </p:nvSpPr>
              <p:spPr bwMode="auto">
                <a:xfrm>
                  <a:off x="4379" y="272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87" name="Line 42"/>
                <p:cNvSpPr>
                  <a:spLocks noChangeAspect="1" noChangeShapeType="1"/>
                </p:cNvSpPr>
                <p:nvPr/>
              </p:nvSpPr>
              <p:spPr bwMode="auto">
                <a:xfrm>
                  <a:off x="4386" y="2721"/>
                  <a:ext cx="1" cy="1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88" name="Line 43"/>
                <p:cNvSpPr>
                  <a:spLocks noChangeAspect="1" noChangeShapeType="1"/>
                </p:cNvSpPr>
                <p:nvPr/>
              </p:nvSpPr>
              <p:spPr bwMode="auto">
                <a:xfrm>
                  <a:off x="4427" y="272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89" name="Line 44"/>
                <p:cNvSpPr>
                  <a:spLocks noChangeAspect="1" noChangeShapeType="1"/>
                </p:cNvSpPr>
                <p:nvPr/>
              </p:nvSpPr>
              <p:spPr bwMode="auto">
                <a:xfrm>
                  <a:off x="4451" y="272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90" name="Line 45"/>
                <p:cNvSpPr>
                  <a:spLocks noChangeAspect="1" noChangeShapeType="1"/>
                </p:cNvSpPr>
                <p:nvPr/>
              </p:nvSpPr>
              <p:spPr bwMode="auto">
                <a:xfrm>
                  <a:off x="4468" y="272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91" name="Line 46"/>
                <p:cNvSpPr>
                  <a:spLocks noChangeAspect="1" noChangeShapeType="1"/>
                </p:cNvSpPr>
                <p:nvPr/>
              </p:nvSpPr>
              <p:spPr bwMode="auto">
                <a:xfrm>
                  <a:off x="4482" y="2721"/>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92" name="Line 47"/>
                <p:cNvSpPr>
                  <a:spLocks noChangeAspect="1" noChangeShapeType="1"/>
                </p:cNvSpPr>
                <p:nvPr/>
              </p:nvSpPr>
              <p:spPr bwMode="auto">
                <a:xfrm>
                  <a:off x="4494" y="272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93" name="Line 48"/>
                <p:cNvSpPr>
                  <a:spLocks noChangeAspect="1" noChangeShapeType="1"/>
                </p:cNvSpPr>
                <p:nvPr/>
              </p:nvSpPr>
              <p:spPr bwMode="auto">
                <a:xfrm>
                  <a:off x="4502" y="272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94" name="Line 49"/>
                <p:cNvSpPr>
                  <a:spLocks noChangeAspect="1" noChangeShapeType="1"/>
                </p:cNvSpPr>
                <p:nvPr/>
              </p:nvSpPr>
              <p:spPr bwMode="auto">
                <a:xfrm>
                  <a:off x="4511" y="272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95" name="Line 50"/>
                <p:cNvSpPr>
                  <a:spLocks noChangeAspect="1" noChangeShapeType="1"/>
                </p:cNvSpPr>
                <p:nvPr/>
              </p:nvSpPr>
              <p:spPr bwMode="auto">
                <a:xfrm>
                  <a:off x="4518" y="272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96" name="Line 51"/>
                <p:cNvSpPr>
                  <a:spLocks noChangeAspect="1" noChangeShapeType="1"/>
                </p:cNvSpPr>
                <p:nvPr/>
              </p:nvSpPr>
              <p:spPr bwMode="auto">
                <a:xfrm>
                  <a:off x="4523" y="2721"/>
                  <a:ext cx="1" cy="1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97" name="Line 52"/>
                <p:cNvSpPr>
                  <a:spLocks noChangeAspect="1" noChangeShapeType="1"/>
                </p:cNvSpPr>
                <p:nvPr/>
              </p:nvSpPr>
              <p:spPr bwMode="auto">
                <a:xfrm>
                  <a:off x="4566" y="272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98" name="Line 53"/>
                <p:cNvSpPr>
                  <a:spLocks noChangeAspect="1" noChangeShapeType="1"/>
                </p:cNvSpPr>
                <p:nvPr/>
              </p:nvSpPr>
              <p:spPr bwMode="auto">
                <a:xfrm>
                  <a:off x="4028" y="2721"/>
                  <a:ext cx="1" cy="1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99" name="Line 54"/>
                <p:cNvSpPr>
                  <a:spLocks noChangeAspect="1" noChangeShapeType="1"/>
                </p:cNvSpPr>
                <p:nvPr/>
              </p:nvSpPr>
              <p:spPr bwMode="auto">
                <a:xfrm>
                  <a:off x="4028" y="272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000" name="Line 55"/>
                <p:cNvSpPr>
                  <a:spLocks noChangeAspect="1" noChangeShapeType="1"/>
                </p:cNvSpPr>
                <p:nvPr/>
              </p:nvSpPr>
              <p:spPr bwMode="auto">
                <a:xfrm>
                  <a:off x="4026" y="272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001" name="Line 56"/>
                <p:cNvSpPr>
                  <a:spLocks noChangeAspect="1" noChangeShapeType="1"/>
                </p:cNvSpPr>
                <p:nvPr/>
              </p:nvSpPr>
              <p:spPr bwMode="auto">
                <a:xfrm>
                  <a:off x="4026" y="272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002" name="Line 57"/>
                <p:cNvSpPr>
                  <a:spLocks noChangeAspect="1" noChangeShapeType="1"/>
                </p:cNvSpPr>
                <p:nvPr/>
              </p:nvSpPr>
              <p:spPr bwMode="auto">
                <a:xfrm>
                  <a:off x="4026" y="2721"/>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003" name="Line 58"/>
                <p:cNvSpPr>
                  <a:spLocks noChangeAspect="1" noChangeShapeType="1"/>
                </p:cNvSpPr>
                <p:nvPr/>
              </p:nvSpPr>
              <p:spPr bwMode="auto">
                <a:xfrm>
                  <a:off x="4026" y="272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004" name="Line 59"/>
                <p:cNvSpPr>
                  <a:spLocks noChangeAspect="1" noChangeShapeType="1"/>
                </p:cNvSpPr>
                <p:nvPr/>
              </p:nvSpPr>
              <p:spPr bwMode="auto">
                <a:xfrm>
                  <a:off x="4024" y="272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005" name="Line 60"/>
                <p:cNvSpPr>
                  <a:spLocks noChangeAspect="1" noChangeShapeType="1"/>
                </p:cNvSpPr>
                <p:nvPr/>
              </p:nvSpPr>
              <p:spPr bwMode="auto">
                <a:xfrm>
                  <a:off x="4024" y="272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006" name="Line 61"/>
                <p:cNvSpPr>
                  <a:spLocks noChangeAspect="1" noChangeShapeType="1"/>
                </p:cNvSpPr>
                <p:nvPr/>
              </p:nvSpPr>
              <p:spPr bwMode="auto">
                <a:xfrm>
                  <a:off x="4024" y="272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007" name="Line 62"/>
                <p:cNvSpPr>
                  <a:spLocks noChangeAspect="1" noChangeShapeType="1"/>
                </p:cNvSpPr>
                <p:nvPr/>
              </p:nvSpPr>
              <p:spPr bwMode="auto">
                <a:xfrm>
                  <a:off x="4021" y="2721"/>
                  <a:ext cx="1" cy="1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008" name="Line 63"/>
                <p:cNvSpPr>
                  <a:spLocks noChangeAspect="1" noChangeShapeType="1"/>
                </p:cNvSpPr>
                <p:nvPr/>
              </p:nvSpPr>
              <p:spPr bwMode="auto">
                <a:xfrm>
                  <a:off x="4014" y="272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009" name="Line 64"/>
                <p:cNvSpPr>
                  <a:spLocks noChangeAspect="1" noChangeShapeType="1"/>
                </p:cNvSpPr>
                <p:nvPr/>
              </p:nvSpPr>
              <p:spPr bwMode="auto">
                <a:xfrm>
                  <a:off x="4009" y="272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010" name="Line 65"/>
                <p:cNvSpPr>
                  <a:spLocks noChangeAspect="1" noChangeShapeType="1"/>
                </p:cNvSpPr>
                <p:nvPr/>
              </p:nvSpPr>
              <p:spPr bwMode="auto">
                <a:xfrm>
                  <a:off x="4002" y="272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011" name="Line 66"/>
                <p:cNvSpPr>
                  <a:spLocks noChangeAspect="1" noChangeShapeType="1"/>
                </p:cNvSpPr>
                <p:nvPr/>
              </p:nvSpPr>
              <p:spPr bwMode="auto">
                <a:xfrm>
                  <a:off x="3995" y="2721"/>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012" name="Line 67"/>
                <p:cNvSpPr>
                  <a:spLocks noChangeAspect="1" noChangeShapeType="1"/>
                </p:cNvSpPr>
                <p:nvPr/>
              </p:nvSpPr>
              <p:spPr bwMode="auto">
                <a:xfrm>
                  <a:off x="3988" y="272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013" name="Line 68"/>
                <p:cNvSpPr>
                  <a:spLocks noChangeAspect="1" noChangeShapeType="1"/>
                </p:cNvSpPr>
                <p:nvPr/>
              </p:nvSpPr>
              <p:spPr bwMode="auto">
                <a:xfrm>
                  <a:off x="3983" y="272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014" name="Line 69"/>
                <p:cNvSpPr>
                  <a:spLocks noChangeAspect="1" noChangeShapeType="1"/>
                </p:cNvSpPr>
                <p:nvPr/>
              </p:nvSpPr>
              <p:spPr bwMode="auto">
                <a:xfrm>
                  <a:off x="3976" y="272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015" name="Line 70"/>
                <p:cNvSpPr>
                  <a:spLocks noChangeAspect="1" noChangeShapeType="1"/>
                </p:cNvSpPr>
                <p:nvPr/>
              </p:nvSpPr>
              <p:spPr bwMode="auto">
                <a:xfrm>
                  <a:off x="3971" y="2721"/>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016" name="Line 71"/>
                <p:cNvSpPr>
                  <a:spLocks noChangeAspect="1" noChangeShapeType="1"/>
                </p:cNvSpPr>
                <p:nvPr/>
              </p:nvSpPr>
              <p:spPr bwMode="auto">
                <a:xfrm>
                  <a:off x="3966" y="2721"/>
                  <a:ext cx="1" cy="1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61899" name="Line 72"/>
              <p:cNvSpPr>
                <a:spLocks noChangeAspect="1" noChangeShapeType="1"/>
              </p:cNvSpPr>
              <p:nvPr/>
            </p:nvSpPr>
            <p:spPr bwMode="auto">
              <a:xfrm flipV="1">
                <a:off x="3961" y="2099"/>
                <a:ext cx="1" cy="61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1900" name="Group 73"/>
              <p:cNvGrpSpPr>
                <a:grpSpLocks noChangeAspect="1"/>
              </p:cNvGrpSpPr>
              <p:nvPr/>
            </p:nvGrpSpPr>
            <p:grpSpPr bwMode="auto">
              <a:xfrm>
                <a:off x="3947" y="2113"/>
                <a:ext cx="14" cy="601"/>
                <a:chOff x="3947" y="2113"/>
                <a:chExt cx="14" cy="601"/>
              </a:xfrm>
            </p:grpSpPr>
            <p:sp>
              <p:nvSpPr>
                <p:cNvPr id="61905" name="Line 74"/>
                <p:cNvSpPr>
                  <a:spLocks noChangeAspect="1" noChangeShapeType="1"/>
                </p:cNvSpPr>
                <p:nvPr/>
              </p:nvSpPr>
              <p:spPr bwMode="auto">
                <a:xfrm flipH="1">
                  <a:off x="3947" y="2651"/>
                  <a:ext cx="14"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06" name="Line 75"/>
                <p:cNvSpPr>
                  <a:spLocks noChangeAspect="1" noChangeShapeType="1"/>
                </p:cNvSpPr>
                <p:nvPr/>
              </p:nvSpPr>
              <p:spPr bwMode="auto">
                <a:xfrm flipH="1">
                  <a:off x="3956" y="2629"/>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07" name="Line 76"/>
                <p:cNvSpPr>
                  <a:spLocks noChangeAspect="1" noChangeShapeType="1"/>
                </p:cNvSpPr>
                <p:nvPr/>
              </p:nvSpPr>
              <p:spPr bwMode="auto">
                <a:xfrm flipH="1">
                  <a:off x="3956" y="2622"/>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08" name="Line 77"/>
                <p:cNvSpPr>
                  <a:spLocks noChangeAspect="1" noChangeShapeType="1"/>
                </p:cNvSpPr>
                <p:nvPr/>
              </p:nvSpPr>
              <p:spPr bwMode="auto">
                <a:xfrm flipH="1">
                  <a:off x="3952" y="2617"/>
                  <a:ext cx="9"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09" name="Line 78"/>
                <p:cNvSpPr>
                  <a:spLocks noChangeAspect="1" noChangeShapeType="1"/>
                </p:cNvSpPr>
                <p:nvPr/>
              </p:nvSpPr>
              <p:spPr bwMode="auto">
                <a:xfrm flipH="1">
                  <a:off x="3956" y="2610"/>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10" name="Line 79"/>
                <p:cNvSpPr>
                  <a:spLocks noChangeAspect="1" noChangeShapeType="1"/>
                </p:cNvSpPr>
                <p:nvPr/>
              </p:nvSpPr>
              <p:spPr bwMode="auto">
                <a:xfrm flipH="1">
                  <a:off x="3956" y="2603"/>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11" name="Line 80"/>
                <p:cNvSpPr>
                  <a:spLocks noChangeAspect="1" noChangeShapeType="1"/>
                </p:cNvSpPr>
                <p:nvPr/>
              </p:nvSpPr>
              <p:spPr bwMode="auto">
                <a:xfrm flipH="1">
                  <a:off x="3956" y="2598"/>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12" name="Line 81"/>
                <p:cNvSpPr>
                  <a:spLocks noChangeAspect="1" noChangeShapeType="1"/>
                </p:cNvSpPr>
                <p:nvPr/>
              </p:nvSpPr>
              <p:spPr bwMode="auto">
                <a:xfrm flipH="1">
                  <a:off x="3956" y="2593"/>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13" name="Line 82"/>
                <p:cNvSpPr>
                  <a:spLocks noChangeAspect="1" noChangeShapeType="1"/>
                </p:cNvSpPr>
                <p:nvPr/>
              </p:nvSpPr>
              <p:spPr bwMode="auto">
                <a:xfrm flipH="1">
                  <a:off x="3947" y="2586"/>
                  <a:ext cx="14"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14" name="Line 83"/>
                <p:cNvSpPr>
                  <a:spLocks noChangeAspect="1" noChangeShapeType="1"/>
                </p:cNvSpPr>
                <p:nvPr/>
              </p:nvSpPr>
              <p:spPr bwMode="auto">
                <a:xfrm flipH="1">
                  <a:off x="3956" y="2545"/>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15" name="Line 84"/>
                <p:cNvSpPr>
                  <a:spLocks noChangeAspect="1" noChangeShapeType="1"/>
                </p:cNvSpPr>
                <p:nvPr/>
              </p:nvSpPr>
              <p:spPr bwMode="auto">
                <a:xfrm flipH="1">
                  <a:off x="3956" y="2517"/>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16" name="Line 85"/>
                <p:cNvSpPr>
                  <a:spLocks noChangeAspect="1" noChangeShapeType="1"/>
                </p:cNvSpPr>
                <p:nvPr/>
              </p:nvSpPr>
              <p:spPr bwMode="auto">
                <a:xfrm flipH="1">
                  <a:off x="3956" y="2497"/>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17" name="Line 86"/>
                <p:cNvSpPr>
                  <a:spLocks noChangeAspect="1" noChangeShapeType="1"/>
                </p:cNvSpPr>
                <p:nvPr/>
              </p:nvSpPr>
              <p:spPr bwMode="auto">
                <a:xfrm flipH="1">
                  <a:off x="3952" y="2483"/>
                  <a:ext cx="9"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18" name="Line 87"/>
                <p:cNvSpPr>
                  <a:spLocks noChangeAspect="1" noChangeShapeType="1"/>
                </p:cNvSpPr>
                <p:nvPr/>
              </p:nvSpPr>
              <p:spPr bwMode="auto">
                <a:xfrm flipH="1">
                  <a:off x="3956" y="2471"/>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19" name="Line 88"/>
                <p:cNvSpPr>
                  <a:spLocks noChangeAspect="1" noChangeShapeType="1"/>
                </p:cNvSpPr>
                <p:nvPr/>
              </p:nvSpPr>
              <p:spPr bwMode="auto">
                <a:xfrm flipH="1">
                  <a:off x="3956" y="2459"/>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20" name="Line 89"/>
                <p:cNvSpPr>
                  <a:spLocks noChangeAspect="1" noChangeShapeType="1"/>
                </p:cNvSpPr>
                <p:nvPr/>
              </p:nvSpPr>
              <p:spPr bwMode="auto">
                <a:xfrm flipH="1">
                  <a:off x="3956" y="2452"/>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21" name="Line 90"/>
                <p:cNvSpPr>
                  <a:spLocks noChangeAspect="1" noChangeShapeType="1"/>
                </p:cNvSpPr>
                <p:nvPr/>
              </p:nvSpPr>
              <p:spPr bwMode="auto">
                <a:xfrm flipH="1">
                  <a:off x="3956" y="2445"/>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22" name="Line 91"/>
                <p:cNvSpPr>
                  <a:spLocks noChangeAspect="1" noChangeShapeType="1"/>
                </p:cNvSpPr>
                <p:nvPr/>
              </p:nvSpPr>
              <p:spPr bwMode="auto">
                <a:xfrm flipH="1">
                  <a:off x="3947" y="2437"/>
                  <a:ext cx="14"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23" name="Line 92"/>
                <p:cNvSpPr>
                  <a:spLocks noChangeAspect="1" noChangeShapeType="1"/>
                </p:cNvSpPr>
                <p:nvPr/>
              </p:nvSpPr>
              <p:spPr bwMode="auto">
                <a:xfrm flipH="1">
                  <a:off x="3956" y="2392"/>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24" name="Line 93"/>
                <p:cNvSpPr>
                  <a:spLocks noChangeAspect="1" noChangeShapeType="1"/>
                </p:cNvSpPr>
                <p:nvPr/>
              </p:nvSpPr>
              <p:spPr bwMode="auto">
                <a:xfrm flipH="1">
                  <a:off x="3956" y="2368"/>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25" name="Line 94"/>
                <p:cNvSpPr>
                  <a:spLocks noChangeAspect="1" noChangeShapeType="1"/>
                </p:cNvSpPr>
                <p:nvPr/>
              </p:nvSpPr>
              <p:spPr bwMode="auto">
                <a:xfrm flipH="1">
                  <a:off x="3956" y="2351"/>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26" name="Line 95"/>
                <p:cNvSpPr>
                  <a:spLocks noChangeAspect="1" noChangeShapeType="1"/>
                </p:cNvSpPr>
                <p:nvPr/>
              </p:nvSpPr>
              <p:spPr bwMode="auto">
                <a:xfrm flipH="1">
                  <a:off x="3952" y="2336"/>
                  <a:ext cx="9"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27" name="Line 96"/>
                <p:cNvSpPr>
                  <a:spLocks noChangeAspect="1" noChangeShapeType="1"/>
                </p:cNvSpPr>
                <p:nvPr/>
              </p:nvSpPr>
              <p:spPr bwMode="auto">
                <a:xfrm flipH="1">
                  <a:off x="3956" y="2324"/>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28" name="Line 97"/>
                <p:cNvSpPr>
                  <a:spLocks noChangeAspect="1" noChangeShapeType="1"/>
                </p:cNvSpPr>
                <p:nvPr/>
              </p:nvSpPr>
              <p:spPr bwMode="auto">
                <a:xfrm flipH="1">
                  <a:off x="3956" y="2315"/>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29" name="Line 98"/>
                <p:cNvSpPr>
                  <a:spLocks noChangeAspect="1" noChangeShapeType="1"/>
                </p:cNvSpPr>
                <p:nvPr/>
              </p:nvSpPr>
              <p:spPr bwMode="auto">
                <a:xfrm flipH="1">
                  <a:off x="3956" y="2308"/>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30" name="Line 99"/>
                <p:cNvSpPr>
                  <a:spLocks noChangeAspect="1" noChangeShapeType="1"/>
                </p:cNvSpPr>
                <p:nvPr/>
              </p:nvSpPr>
              <p:spPr bwMode="auto">
                <a:xfrm flipH="1">
                  <a:off x="3956" y="2300"/>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31" name="Line 100"/>
                <p:cNvSpPr>
                  <a:spLocks noChangeAspect="1" noChangeShapeType="1"/>
                </p:cNvSpPr>
                <p:nvPr/>
              </p:nvSpPr>
              <p:spPr bwMode="auto">
                <a:xfrm flipH="1">
                  <a:off x="3947" y="2293"/>
                  <a:ext cx="14"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32" name="Line 101"/>
                <p:cNvSpPr>
                  <a:spLocks noChangeAspect="1" noChangeShapeType="1"/>
                </p:cNvSpPr>
                <p:nvPr/>
              </p:nvSpPr>
              <p:spPr bwMode="auto">
                <a:xfrm flipH="1">
                  <a:off x="3956" y="2252"/>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33" name="Line 102"/>
                <p:cNvSpPr>
                  <a:spLocks noChangeAspect="1" noChangeShapeType="1"/>
                </p:cNvSpPr>
                <p:nvPr/>
              </p:nvSpPr>
              <p:spPr bwMode="auto">
                <a:xfrm flipH="1">
                  <a:off x="3956" y="2228"/>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34" name="Line 103"/>
                <p:cNvSpPr>
                  <a:spLocks noChangeAspect="1" noChangeShapeType="1"/>
                </p:cNvSpPr>
                <p:nvPr/>
              </p:nvSpPr>
              <p:spPr bwMode="auto">
                <a:xfrm flipH="1">
                  <a:off x="3956" y="2212"/>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35" name="Line 104"/>
                <p:cNvSpPr>
                  <a:spLocks noChangeAspect="1" noChangeShapeType="1"/>
                </p:cNvSpPr>
                <p:nvPr/>
              </p:nvSpPr>
              <p:spPr bwMode="auto">
                <a:xfrm flipH="1">
                  <a:off x="3952" y="2197"/>
                  <a:ext cx="9"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36" name="Line 105"/>
                <p:cNvSpPr>
                  <a:spLocks noChangeAspect="1" noChangeShapeType="1"/>
                </p:cNvSpPr>
                <p:nvPr/>
              </p:nvSpPr>
              <p:spPr bwMode="auto">
                <a:xfrm flipH="1">
                  <a:off x="3956" y="2185"/>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37" name="Line 106"/>
                <p:cNvSpPr>
                  <a:spLocks noChangeAspect="1" noChangeShapeType="1"/>
                </p:cNvSpPr>
                <p:nvPr/>
              </p:nvSpPr>
              <p:spPr bwMode="auto">
                <a:xfrm flipH="1">
                  <a:off x="3956" y="2178"/>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38" name="Line 107"/>
                <p:cNvSpPr>
                  <a:spLocks noChangeAspect="1" noChangeShapeType="1"/>
                </p:cNvSpPr>
                <p:nvPr/>
              </p:nvSpPr>
              <p:spPr bwMode="auto">
                <a:xfrm flipH="1">
                  <a:off x="3956" y="2168"/>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39" name="Line 108"/>
                <p:cNvSpPr>
                  <a:spLocks noChangeAspect="1" noChangeShapeType="1"/>
                </p:cNvSpPr>
                <p:nvPr/>
              </p:nvSpPr>
              <p:spPr bwMode="auto">
                <a:xfrm flipH="1">
                  <a:off x="3956" y="2161"/>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40" name="Line 109"/>
                <p:cNvSpPr>
                  <a:spLocks noChangeAspect="1" noChangeShapeType="1"/>
                </p:cNvSpPr>
                <p:nvPr/>
              </p:nvSpPr>
              <p:spPr bwMode="auto">
                <a:xfrm flipH="1">
                  <a:off x="3947" y="2156"/>
                  <a:ext cx="14"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41" name="Line 110"/>
                <p:cNvSpPr>
                  <a:spLocks noChangeAspect="1" noChangeShapeType="1"/>
                </p:cNvSpPr>
                <p:nvPr/>
              </p:nvSpPr>
              <p:spPr bwMode="auto">
                <a:xfrm flipH="1">
                  <a:off x="3956" y="2113"/>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42" name="Line 111"/>
                <p:cNvSpPr>
                  <a:spLocks noChangeAspect="1" noChangeShapeType="1"/>
                </p:cNvSpPr>
                <p:nvPr/>
              </p:nvSpPr>
              <p:spPr bwMode="auto">
                <a:xfrm flipH="1">
                  <a:off x="3947" y="2651"/>
                  <a:ext cx="14"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43" name="Line 112"/>
                <p:cNvSpPr>
                  <a:spLocks noChangeAspect="1" noChangeShapeType="1"/>
                </p:cNvSpPr>
                <p:nvPr/>
              </p:nvSpPr>
              <p:spPr bwMode="auto">
                <a:xfrm flipH="1">
                  <a:off x="3956" y="2651"/>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44" name="Line 113"/>
                <p:cNvSpPr>
                  <a:spLocks noChangeAspect="1" noChangeShapeType="1"/>
                </p:cNvSpPr>
                <p:nvPr/>
              </p:nvSpPr>
              <p:spPr bwMode="auto">
                <a:xfrm flipH="1">
                  <a:off x="3956" y="2653"/>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45" name="Line 114"/>
                <p:cNvSpPr>
                  <a:spLocks noChangeAspect="1" noChangeShapeType="1"/>
                </p:cNvSpPr>
                <p:nvPr/>
              </p:nvSpPr>
              <p:spPr bwMode="auto">
                <a:xfrm flipH="1">
                  <a:off x="3956" y="2653"/>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46" name="Line 115"/>
                <p:cNvSpPr>
                  <a:spLocks noChangeAspect="1" noChangeShapeType="1"/>
                </p:cNvSpPr>
                <p:nvPr/>
              </p:nvSpPr>
              <p:spPr bwMode="auto">
                <a:xfrm flipH="1">
                  <a:off x="3952" y="2653"/>
                  <a:ext cx="9"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47" name="Line 116"/>
                <p:cNvSpPr>
                  <a:spLocks noChangeAspect="1" noChangeShapeType="1"/>
                </p:cNvSpPr>
                <p:nvPr/>
              </p:nvSpPr>
              <p:spPr bwMode="auto">
                <a:xfrm flipH="1">
                  <a:off x="3956" y="2653"/>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48" name="Line 117"/>
                <p:cNvSpPr>
                  <a:spLocks noChangeAspect="1" noChangeShapeType="1"/>
                </p:cNvSpPr>
                <p:nvPr/>
              </p:nvSpPr>
              <p:spPr bwMode="auto">
                <a:xfrm flipH="1">
                  <a:off x="3956" y="2656"/>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49" name="Line 118"/>
                <p:cNvSpPr>
                  <a:spLocks noChangeAspect="1" noChangeShapeType="1"/>
                </p:cNvSpPr>
                <p:nvPr/>
              </p:nvSpPr>
              <p:spPr bwMode="auto">
                <a:xfrm flipH="1">
                  <a:off x="3956" y="2656"/>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50" name="Line 119"/>
                <p:cNvSpPr>
                  <a:spLocks noChangeAspect="1" noChangeShapeType="1"/>
                </p:cNvSpPr>
                <p:nvPr/>
              </p:nvSpPr>
              <p:spPr bwMode="auto">
                <a:xfrm flipH="1">
                  <a:off x="3956" y="2656"/>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51" name="Line 120"/>
                <p:cNvSpPr>
                  <a:spLocks noChangeAspect="1" noChangeShapeType="1"/>
                </p:cNvSpPr>
                <p:nvPr/>
              </p:nvSpPr>
              <p:spPr bwMode="auto">
                <a:xfrm flipH="1">
                  <a:off x="3947" y="2658"/>
                  <a:ext cx="14"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52" name="Line 121"/>
                <p:cNvSpPr>
                  <a:spLocks noChangeAspect="1" noChangeShapeType="1"/>
                </p:cNvSpPr>
                <p:nvPr/>
              </p:nvSpPr>
              <p:spPr bwMode="auto">
                <a:xfrm flipH="1">
                  <a:off x="3956" y="2665"/>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53" name="Line 122"/>
                <p:cNvSpPr>
                  <a:spLocks noChangeAspect="1" noChangeShapeType="1"/>
                </p:cNvSpPr>
                <p:nvPr/>
              </p:nvSpPr>
              <p:spPr bwMode="auto">
                <a:xfrm flipH="1">
                  <a:off x="3956" y="2670"/>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54" name="Line 123"/>
                <p:cNvSpPr>
                  <a:spLocks noChangeAspect="1" noChangeShapeType="1"/>
                </p:cNvSpPr>
                <p:nvPr/>
              </p:nvSpPr>
              <p:spPr bwMode="auto">
                <a:xfrm flipH="1">
                  <a:off x="3956" y="2677"/>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55" name="Line 124"/>
                <p:cNvSpPr>
                  <a:spLocks noChangeAspect="1" noChangeShapeType="1"/>
                </p:cNvSpPr>
                <p:nvPr/>
              </p:nvSpPr>
              <p:spPr bwMode="auto">
                <a:xfrm flipH="1">
                  <a:off x="3952" y="2685"/>
                  <a:ext cx="9"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56" name="Line 125"/>
                <p:cNvSpPr>
                  <a:spLocks noChangeAspect="1" noChangeShapeType="1"/>
                </p:cNvSpPr>
                <p:nvPr/>
              </p:nvSpPr>
              <p:spPr bwMode="auto">
                <a:xfrm flipH="1">
                  <a:off x="3956" y="2692"/>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57" name="Line 126"/>
                <p:cNvSpPr>
                  <a:spLocks noChangeAspect="1" noChangeShapeType="1"/>
                </p:cNvSpPr>
                <p:nvPr/>
              </p:nvSpPr>
              <p:spPr bwMode="auto">
                <a:xfrm flipH="1">
                  <a:off x="3956" y="2697"/>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58" name="Line 127"/>
                <p:cNvSpPr>
                  <a:spLocks noChangeAspect="1" noChangeShapeType="1"/>
                </p:cNvSpPr>
                <p:nvPr/>
              </p:nvSpPr>
              <p:spPr bwMode="auto">
                <a:xfrm flipH="1">
                  <a:off x="3956" y="2704"/>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59" name="Line 128"/>
                <p:cNvSpPr>
                  <a:spLocks noChangeAspect="1" noChangeShapeType="1"/>
                </p:cNvSpPr>
                <p:nvPr/>
              </p:nvSpPr>
              <p:spPr bwMode="auto">
                <a:xfrm flipH="1">
                  <a:off x="3956" y="2709"/>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60" name="Line 129"/>
                <p:cNvSpPr>
                  <a:spLocks noChangeAspect="1" noChangeShapeType="1"/>
                </p:cNvSpPr>
                <p:nvPr/>
              </p:nvSpPr>
              <p:spPr bwMode="auto">
                <a:xfrm flipH="1">
                  <a:off x="3947" y="2713"/>
                  <a:ext cx="14"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61901" name="Picture 1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6" y="2104"/>
                <a:ext cx="612" cy="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902" name="Rectangle 131"/>
              <p:cNvSpPr>
                <a:spLocks noChangeAspect="1" noChangeArrowheads="1"/>
              </p:cNvSpPr>
              <p:nvPr/>
            </p:nvSpPr>
            <p:spPr bwMode="auto">
              <a:xfrm>
                <a:off x="4230" y="2161"/>
                <a:ext cx="163" cy="351"/>
              </a:xfrm>
              <a:prstGeom prst="rect">
                <a:avLst/>
              </a:prstGeom>
              <a:noFill/>
              <a:ln w="31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61903" name="Freeform 132"/>
              <p:cNvSpPr>
                <a:spLocks noChangeAspect="1"/>
              </p:cNvSpPr>
              <p:nvPr/>
            </p:nvSpPr>
            <p:spPr bwMode="auto">
              <a:xfrm>
                <a:off x="4024" y="2128"/>
                <a:ext cx="185" cy="124"/>
              </a:xfrm>
              <a:custGeom>
                <a:avLst/>
                <a:gdLst>
                  <a:gd name="T0" fmla="*/ 0 w 185"/>
                  <a:gd name="T1" fmla="*/ 2 h 124"/>
                  <a:gd name="T2" fmla="*/ 0 w 185"/>
                  <a:gd name="T3" fmla="*/ 124 h 124"/>
                  <a:gd name="T4" fmla="*/ 0 w 185"/>
                  <a:gd name="T5" fmla="*/ 124 h 124"/>
                  <a:gd name="T6" fmla="*/ 185 w 185"/>
                  <a:gd name="T7" fmla="*/ 124 h 124"/>
                  <a:gd name="T8" fmla="*/ 185 w 185"/>
                  <a:gd name="T9" fmla="*/ 0 h 124"/>
                  <a:gd name="T10" fmla="*/ 185 w 185"/>
                  <a:gd name="T11" fmla="*/ 0 h 124"/>
                  <a:gd name="T12" fmla="*/ 0 w 185"/>
                  <a:gd name="T13" fmla="*/ 0 h 124"/>
                  <a:gd name="T14" fmla="*/ 0 w 185"/>
                  <a:gd name="T15" fmla="*/ 2 h 124"/>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124"/>
                  <a:gd name="T26" fmla="*/ 185 w 185"/>
                  <a:gd name="T27" fmla="*/ 124 h 1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124">
                    <a:moveTo>
                      <a:pt x="0" y="2"/>
                    </a:moveTo>
                    <a:lnTo>
                      <a:pt x="0" y="124"/>
                    </a:lnTo>
                    <a:lnTo>
                      <a:pt x="185" y="124"/>
                    </a:lnTo>
                    <a:lnTo>
                      <a:pt x="185" y="0"/>
                    </a:lnTo>
                    <a:lnTo>
                      <a:pt x="0" y="0"/>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61904" name="Rectangle 133"/>
              <p:cNvSpPr>
                <a:spLocks noChangeAspect="1" noChangeArrowheads="1"/>
              </p:cNvSpPr>
              <p:nvPr/>
            </p:nvSpPr>
            <p:spPr bwMode="auto">
              <a:xfrm>
                <a:off x="4027" y="2131"/>
                <a:ext cx="184"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400">
                    <a:solidFill>
                      <a:srgbClr val="000000"/>
                    </a:solidFill>
                  </a:rPr>
                  <a:t>23.3</a:t>
                </a:r>
                <a:endParaRPr lang="en-US" sz="1400"/>
              </a:p>
            </p:txBody>
          </p:sp>
        </p:grpSp>
        <p:grpSp>
          <p:nvGrpSpPr>
            <p:cNvPr id="61531" name="Group 134"/>
            <p:cNvGrpSpPr>
              <a:grpSpLocks noChangeAspect="1"/>
            </p:cNvGrpSpPr>
            <p:nvPr/>
          </p:nvGrpSpPr>
          <p:grpSpPr bwMode="auto">
            <a:xfrm>
              <a:off x="3861" y="1977"/>
              <a:ext cx="760" cy="760"/>
              <a:chOff x="3925" y="1335"/>
              <a:chExt cx="637" cy="637"/>
            </a:xfrm>
          </p:grpSpPr>
          <p:sp>
            <p:nvSpPr>
              <p:cNvPr id="61775" name="Rectangle 135"/>
              <p:cNvSpPr>
                <a:spLocks noChangeAspect="1" noChangeArrowheads="1"/>
              </p:cNvSpPr>
              <p:nvPr/>
            </p:nvSpPr>
            <p:spPr bwMode="auto">
              <a:xfrm>
                <a:off x="3940" y="1335"/>
                <a:ext cx="622" cy="622"/>
              </a:xfrm>
              <a:prstGeom prst="rect">
                <a:avLst/>
              </a:prstGeom>
              <a:solidFill>
                <a:srgbClr val="FFFFFF"/>
              </a:solidFill>
              <a:ln w="3175">
                <a:solidFill>
                  <a:srgbClr val="000000"/>
                </a:solidFill>
                <a:miter lim="800000"/>
                <a:headEnd/>
                <a:tailEnd/>
              </a:ln>
            </p:spPr>
            <p:txBody>
              <a:bodyPr/>
              <a:lstStyle/>
              <a:p>
                <a:endParaRPr lang="el-GR"/>
              </a:p>
            </p:txBody>
          </p:sp>
          <p:sp>
            <p:nvSpPr>
              <p:cNvPr id="61776" name="Line 136"/>
              <p:cNvSpPr>
                <a:spLocks noChangeAspect="1" noChangeShapeType="1"/>
              </p:cNvSpPr>
              <p:nvPr/>
            </p:nvSpPr>
            <p:spPr bwMode="auto">
              <a:xfrm>
                <a:off x="3940" y="1955"/>
                <a:ext cx="619"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1777" name="Group 137"/>
              <p:cNvGrpSpPr>
                <a:grpSpLocks noChangeAspect="1"/>
              </p:cNvGrpSpPr>
              <p:nvPr/>
            </p:nvGrpSpPr>
            <p:grpSpPr bwMode="auto">
              <a:xfrm>
                <a:off x="3944" y="1957"/>
                <a:ext cx="602" cy="15"/>
                <a:chOff x="3944" y="1957"/>
                <a:chExt cx="602" cy="15"/>
              </a:xfrm>
            </p:grpSpPr>
            <p:sp>
              <p:nvSpPr>
                <p:cNvPr id="61840" name="Line 138"/>
                <p:cNvSpPr>
                  <a:spLocks noChangeAspect="1" noChangeShapeType="1"/>
                </p:cNvSpPr>
                <p:nvPr/>
              </p:nvSpPr>
              <p:spPr bwMode="auto">
                <a:xfrm>
                  <a:off x="4007" y="1957"/>
                  <a:ext cx="1" cy="1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41" name="Line 139"/>
                <p:cNvSpPr>
                  <a:spLocks noChangeAspect="1" noChangeShapeType="1"/>
                </p:cNvSpPr>
                <p:nvPr/>
              </p:nvSpPr>
              <p:spPr bwMode="auto">
                <a:xfrm>
                  <a:off x="4028" y="1957"/>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42" name="Line 140"/>
                <p:cNvSpPr>
                  <a:spLocks noChangeAspect="1" noChangeShapeType="1"/>
                </p:cNvSpPr>
                <p:nvPr/>
              </p:nvSpPr>
              <p:spPr bwMode="auto">
                <a:xfrm>
                  <a:off x="4036" y="1957"/>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43" name="Line 141"/>
                <p:cNvSpPr>
                  <a:spLocks noChangeAspect="1" noChangeShapeType="1"/>
                </p:cNvSpPr>
                <p:nvPr/>
              </p:nvSpPr>
              <p:spPr bwMode="auto">
                <a:xfrm>
                  <a:off x="4041" y="1957"/>
                  <a:ext cx="1" cy="1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44" name="Line 142"/>
                <p:cNvSpPr>
                  <a:spLocks noChangeAspect="1" noChangeShapeType="1"/>
                </p:cNvSpPr>
                <p:nvPr/>
              </p:nvSpPr>
              <p:spPr bwMode="auto">
                <a:xfrm>
                  <a:off x="4048" y="1957"/>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45" name="Line 143"/>
                <p:cNvSpPr>
                  <a:spLocks noChangeAspect="1" noChangeShapeType="1"/>
                </p:cNvSpPr>
                <p:nvPr/>
              </p:nvSpPr>
              <p:spPr bwMode="auto">
                <a:xfrm>
                  <a:off x="4055" y="1957"/>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46" name="Line 144"/>
                <p:cNvSpPr>
                  <a:spLocks noChangeAspect="1" noChangeShapeType="1"/>
                </p:cNvSpPr>
                <p:nvPr/>
              </p:nvSpPr>
              <p:spPr bwMode="auto">
                <a:xfrm>
                  <a:off x="4060" y="1957"/>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47" name="Line 145"/>
                <p:cNvSpPr>
                  <a:spLocks noChangeAspect="1" noChangeShapeType="1"/>
                </p:cNvSpPr>
                <p:nvPr/>
              </p:nvSpPr>
              <p:spPr bwMode="auto">
                <a:xfrm>
                  <a:off x="4065" y="1957"/>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48" name="Line 146"/>
                <p:cNvSpPr>
                  <a:spLocks noChangeAspect="1" noChangeShapeType="1"/>
                </p:cNvSpPr>
                <p:nvPr/>
              </p:nvSpPr>
              <p:spPr bwMode="auto">
                <a:xfrm>
                  <a:off x="4072" y="1957"/>
                  <a:ext cx="1" cy="1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49" name="Line 147"/>
                <p:cNvSpPr>
                  <a:spLocks noChangeAspect="1" noChangeShapeType="1"/>
                </p:cNvSpPr>
                <p:nvPr/>
              </p:nvSpPr>
              <p:spPr bwMode="auto">
                <a:xfrm>
                  <a:off x="4113" y="1957"/>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50" name="Line 148"/>
                <p:cNvSpPr>
                  <a:spLocks noChangeAspect="1" noChangeShapeType="1"/>
                </p:cNvSpPr>
                <p:nvPr/>
              </p:nvSpPr>
              <p:spPr bwMode="auto">
                <a:xfrm>
                  <a:off x="4141" y="1957"/>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51" name="Line 149"/>
                <p:cNvSpPr>
                  <a:spLocks noChangeAspect="1" noChangeShapeType="1"/>
                </p:cNvSpPr>
                <p:nvPr/>
              </p:nvSpPr>
              <p:spPr bwMode="auto">
                <a:xfrm>
                  <a:off x="4161" y="1957"/>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52" name="Line 150"/>
                <p:cNvSpPr>
                  <a:spLocks noChangeAspect="1" noChangeShapeType="1"/>
                </p:cNvSpPr>
                <p:nvPr/>
              </p:nvSpPr>
              <p:spPr bwMode="auto">
                <a:xfrm>
                  <a:off x="4175" y="1957"/>
                  <a:ext cx="1" cy="1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53" name="Line 151"/>
                <p:cNvSpPr>
                  <a:spLocks noChangeAspect="1" noChangeShapeType="1"/>
                </p:cNvSpPr>
                <p:nvPr/>
              </p:nvSpPr>
              <p:spPr bwMode="auto">
                <a:xfrm>
                  <a:off x="4187" y="1957"/>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54" name="Line 152"/>
                <p:cNvSpPr>
                  <a:spLocks noChangeAspect="1" noChangeShapeType="1"/>
                </p:cNvSpPr>
                <p:nvPr/>
              </p:nvSpPr>
              <p:spPr bwMode="auto">
                <a:xfrm>
                  <a:off x="4199" y="1957"/>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55" name="Line 153"/>
                <p:cNvSpPr>
                  <a:spLocks noChangeAspect="1" noChangeShapeType="1"/>
                </p:cNvSpPr>
                <p:nvPr/>
              </p:nvSpPr>
              <p:spPr bwMode="auto">
                <a:xfrm>
                  <a:off x="4206" y="1957"/>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56" name="Line 154"/>
                <p:cNvSpPr>
                  <a:spLocks noChangeAspect="1" noChangeShapeType="1"/>
                </p:cNvSpPr>
                <p:nvPr/>
              </p:nvSpPr>
              <p:spPr bwMode="auto">
                <a:xfrm>
                  <a:off x="4213" y="1957"/>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57" name="Line 155"/>
                <p:cNvSpPr>
                  <a:spLocks noChangeAspect="1" noChangeShapeType="1"/>
                </p:cNvSpPr>
                <p:nvPr/>
              </p:nvSpPr>
              <p:spPr bwMode="auto">
                <a:xfrm>
                  <a:off x="4221" y="1957"/>
                  <a:ext cx="1" cy="1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58" name="Line 156"/>
                <p:cNvSpPr>
                  <a:spLocks noChangeAspect="1" noChangeShapeType="1"/>
                </p:cNvSpPr>
                <p:nvPr/>
              </p:nvSpPr>
              <p:spPr bwMode="auto">
                <a:xfrm>
                  <a:off x="4266" y="1957"/>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59" name="Line 157"/>
                <p:cNvSpPr>
                  <a:spLocks noChangeAspect="1" noChangeShapeType="1"/>
                </p:cNvSpPr>
                <p:nvPr/>
              </p:nvSpPr>
              <p:spPr bwMode="auto">
                <a:xfrm>
                  <a:off x="4290" y="1957"/>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60" name="Line 158"/>
                <p:cNvSpPr>
                  <a:spLocks noChangeAspect="1" noChangeShapeType="1"/>
                </p:cNvSpPr>
                <p:nvPr/>
              </p:nvSpPr>
              <p:spPr bwMode="auto">
                <a:xfrm>
                  <a:off x="4307" y="1957"/>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61" name="Line 159"/>
                <p:cNvSpPr>
                  <a:spLocks noChangeAspect="1" noChangeShapeType="1"/>
                </p:cNvSpPr>
                <p:nvPr/>
              </p:nvSpPr>
              <p:spPr bwMode="auto">
                <a:xfrm>
                  <a:off x="4321" y="1957"/>
                  <a:ext cx="1" cy="1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62" name="Line 160"/>
                <p:cNvSpPr>
                  <a:spLocks noChangeAspect="1" noChangeShapeType="1"/>
                </p:cNvSpPr>
                <p:nvPr/>
              </p:nvSpPr>
              <p:spPr bwMode="auto">
                <a:xfrm>
                  <a:off x="4333" y="1957"/>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63" name="Line 161"/>
                <p:cNvSpPr>
                  <a:spLocks noChangeAspect="1" noChangeShapeType="1"/>
                </p:cNvSpPr>
                <p:nvPr/>
              </p:nvSpPr>
              <p:spPr bwMode="auto">
                <a:xfrm>
                  <a:off x="4343" y="1957"/>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64" name="Line 162"/>
                <p:cNvSpPr>
                  <a:spLocks noChangeAspect="1" noChangeShapeType="1"/>
                </p:cNvSpPr>
                <p:nvPr/>
              </p:nvSpPr>
              <p:spPr bwMode="auto">
                <a:xfrm>
                  <a:off x="4350" y="1957"/>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65" name="Line 163"/>
                <p:cNvSpPr>
                  <a:spLocks noChangeAspect="1" noChangeShapeType="1"/>
                </p:cNvSpPr>
                <p:nvPr/>
              </p:nvSpPr>
              <p:spPr bwMode="auto">
                <a:xfrm>
                  <a:off x="4357" y="1957"/>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66" name="Line 164"/>
                <p:cNvSpPr>
                  <a:spLocks noChangeAspect="1" noChangeShapeType="1"/>
                </p:cNvSpPr>
                <p:nvPr/>
              </p:nvSpPr>
              <p:spPr bwMode="auto">
                <a:xfrm>
                  <a:off x="4365" y="1957"/>
                  <a:ext cx="1" cy="1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67" name="Line 165"/>
                <p:cNvSpPr>
                  <a:spLocks noChangeAspect="1" noChangeShapeType="1"/>
                </p:cNvSpPr>
                <p:nvPr/>
              </p:nvSpPr>
              <p:spPr bwMode="auto">
                <a:xfrm>
                  <a:off x="4405" y="1957"/>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68" name="Line 166"/>
                <p:cNvSpPr>
                  <a:spLocks noChangeAspect="1" noChangeShapeType="1"/>
                </p:cNvSpPr>
                <p:nvPr/>
              </p:nvSpPr>
              <p:spPr bwMode="auto">
                <a:xfrm>
                  <a:off x="4429" y="1957"/>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69" name="Line 167"/>
                <p:cNvSpPr>
                  <a:spLocks noChangeAspect="1" noChangeShapeType="1"/>
                </p:cNvSpPr>
                <p:nvPr/>
              </p:nvSpPr>
              <p:spPr bwMode="auto">
                <a:xfrm>
                  <a:off x="4446" y="1957"/>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70" name="Line 168"/>
                <p:cNvSpPr>
                  <a:spLocks noChangeAspect="1" noChangeShapeType="1"/>
                </p:cNvSpPr>
                <p:nvPr/>
              </p:nvSpPr>
              <p:spPr bwMode="auto">
                <a:xfrm>
                  <a:off x="4461" y="1957"/>
                  <a:ext cx="1" cy="1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71" name="Line 169"/>
                <p:cNvSpPr>
                  <a:spLocks noChangeAspect="1" noChangeShapeType="1"/>
                </p:cNvSpPr>
                <p:nvPr/>
              </p:nvSpPr>
              <p:spPr bwMode="auto">
                <a:xfrm>
                  <a:off x="4473" y="1957"/>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72" name="Line 170"/>
                <p:cNvSpPr>
                  <a:spLocks noChangeAspect="1" noChangeShapeType="1"/>
                </p:cNvSpPr>
                <p:nvPr/>
              </p:nvSpPr>
              <p:spPr bwMode="auto">
                <a:xfrm>
                  <a:off x="4480" y="1957"/>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73" name="Line 171"/>
                <p:cNvSpPr>
                  <a:spLocks noChangeAspect="1" noChangeShapeType="1"/>
                </p:cNvSpPr>
                <p:nvPr/>
              </p:nvSpPr>
              <p:spPr bwMode="auto">
                <a:xfrm>
                  <a:off x="4490" y="1957"/>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74" name="Line 172"/>
                <p:cNvSpPr>
                  <a:spLocks noChangeAspect="1" noChangeShapeType="1"/>
                </p:cNvSpPr>
                <p:nvPr/>
              </p:nvSpPr>
              <p:spPr bwMode="auto">
                <a:xfrm>
                  <a:off x="4497" y="1957"/>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75" name="Line 173"/>
                <p:cNvSpPr>
                  <a:spLocks noChangeAspect="1" noChangeShapeType="1"/>
                </p:cNvSpPr>
                <p:nvPr/>
              </p:nvSpPr>
              <p:spPr bwMode="auto">
                <a:xfrm>
                  <a:off x="4502" y="1957"/>
                  <a:ext cx="1" cy="1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76" name="Line 174"/>
                <p:cNvSpPr>
                  <a:spLocks noChangeAspect="1" noChangeShapeType="1"/>
                </p:cNvSpPr>
                <p:nvPr/>
              </p:nvSpPr>
              <p:spPr bwMode="auto">
                <a:xfrm>
                  <a:off x="4545" y="1957"/>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77" name="Line 175"/>
                <p:cNvSpPr>
                  <a:spLocks noChangeAspect="1" noChangeShapeType="1"/>
                </p:cNvSpPr>
                <p:nvPr/>
              </p:nvSpPr>
              <p:spPr bwMode="auto">
                <a:xfrm>
                  <a:off x="4007" y="1957"/>
                  <a:ext cx="1" cy="1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78" name="Line 176"/>
                <p:cNvSpPr>
                  <a:spLocks noChangeAspect="1" noChangeShapeType="1"/>
                </p:cNvSpPr>
                <p:nvPr/>
              </p:nvSpPr>
              <p:spPr bwMode="auto">
                <a:xfrm>
                  <a:off x="4007" y="1957"/>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79" name="Line 177"/>
                <p:cNvSpPr>
                  <a:spLocks noChangeAspect="1" noChangeShapeType="1"/>
                </p:cNvSpPr>
                <p:nvPr/>
              </p:nvSpPr>
              <p:spPr bwMode="auto">
                <a:xfrm>
                  <a:off x="4004" y="1957"/>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80" name="Line 178"/>
                <p:cNvSpPr>
                  <a:spLocks noChangeAspect="1" noChangeShapeType="1"/>
                </p:cNvSpPr>
                <p:nvPr/>
              </p:nvSpPr>
              <p:spPr bwMode="auto">
                <a:xfrm>
                  <a:off x="4004" y="1957"/>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81" name="Line 179"/>
                <p:cNvSpPr>
                  <a:spLocks noChangeAspect="1" noChangeShapeType="1"/>
                </p:cNvSpPr>
                <p:nvPr/>
              </p:nvSpPr>
              <p:spPr bwMode="auto">
                <a:xfrm>
                  <a:off x="4004" y="1957"/>
                  <a:ext cx="1" cy="1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82" name="Line 180"/>
                <p:cNvSpPr>
                  <a:spLocks noChangeAspect="1" noChangeShapeType="1"/>
                </p:cNvSpPr>
                <p:nvPr/>
              </p:nvSpPr>
              <p:spPr bwMode="auto">
                <a:xfrm>
                  <a:off x="4004" y="1957"/>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83" name="Line 181"/>
                <p:cNvSpPr>
                  <a:spLocks noChangeAspect="1" noChangeShapeType="1"/>
                </p:cNvSpPr>
                <p:nvPr/>
              </p:nvSpPr>
              <p:spPr bwMode="auto">
                <a:xfrm>
                  <a:off x="4002" y="1957"/>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84" name="Line 182"/>
                <p:cNvSpPr>
                  <a:spLocks noChangeAspect="1" noChangeShapeType="1"/>
                </p:cNvSpPr>
                <p:nvPr/>
              </p:nvSpPr>
              <p:spPr bwMode="auto">
                <a:xfrm>
                  <a:off x="4002" y="1957"/>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85" name="Line 183"/>
                <p:cNvSpPr>
                  <a:spLocks noChangeAspect="1" noChangeShapeType="1"/>
                </p:cNvSpPr>
                <p:nvPr/>
              </p:nvSpPr>
              <p:spPr bwMode="auto">
                <a:xfrm>
                  <a:off x="4002" y="1957"/>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86" name="Line 184"/>
                <p:cNvSpPr>
                  <a:spLocks noChangeAspect="1" noChangeShapeType="1"/>
                </p:cNvSpPr>
                <p:nvPr/>
              </p:nvSpPr>
              <p:spPr bwMode="auto">
                <a:xfrm>
                  <a:off x="4000" y="1957"/>
                  <a:ext cx="1" cy="1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87" name="Line 185"/>
                <p:cNvSpPr>
                  <a:spLocks noChangeAspect="1" noChangeShapeType="1"/>
                </p:cNvSpPr>
                <p:nvPr/>
              </p:nvSpPr>
              <p:spPr bwMode="auto">
                <a:xfrm>
                  <a:off x="3992" y="1957"/>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88" name="Line 186"/>
                <p:cNvSpPr>
                  <a:spLocks noChangeAspect="1" noChangeShapeType="1"/>
                </p:cNvSpPr>
                <p:nvPr/>
              </p:nvSpPr>
              <p:spPr bwMode="auto">
                <a:xfrm>
                  <a:off x="3988" y="1957"/>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89" name="Line 187"/>
                <p:cNvSpPr>
                  <a:spLocks noChangeAspect="1" noChangeShapeType="1"/>
                </p:cNvSpPr>
                <p:nvPr/>
              </p:nvSpPr>
              <p:spPr bwMode="auto">
                <a:xfrm>
                  <a:off x="3980" y="1957"/>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90" name="Line 188"/>
                <p:cNvSpPr>
                  <a:spLocks noChangeAspect="1" noChangeShapeType="1"/>
                </p:cNvSpPr>
                <p:nvPr/>
              </p:nvSpPr>
              <p:spPr bwMode="auto">
                <a:xfrm>
                  <a:off x="3973" y="1957"/>
                  <a:ext cx="1" cy="1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91" name="Line 189"/>
                <p:cNvSpPr>
                  <a:spLocks noChangeAspect="1" noChangeShapeType="1"/>
                </p:cNvSpPr>
                <p:nvPr/>
              </p:nvSpPr>
              <p:spPr bwMode="auto">
                <a:xfrm>
                  <a:off x="3966" y="1957"/>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92" name="Line 190"/>
                <p:cNvSpPr>
                  <a:spLocks noChangeAspect="1" noChangeShapeType="1"/>
                </p:cNvSpPr>
                <p:nvPr/>
              </p:nvSpPr>
              <p:spPr bwMode="auto">
                <a:xfrm>
                  <a:off x="3961" y="1957"/>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93" name="Line 191"/>
                <p:cNvSpPr>
                  <a:spLocks noChangeAspect="1" noChangeShapeType="1"/>
                </p:cNvSpPr>
                <p:nvPr/>
              </p:nvSpPr>
              <p:spPr bwMode="auto">
                <a:xfrm>
                  <a:off x="3954" y="1957"/>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94" name="Line 192"/>
                <p:cNvSpPr>
                  <a:spLocks noChangeAspect="1" noChangeShapeType="1"/>
                </p:cNvSpPr>
                <p:nvPr/>
              </p:nvSpPr>
              <p:spPr bwMode="auto">
                <a:xfrm>
                  <a:off x="3949" y="1957"/>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95" name="Line 193"/>
                <p:cNvSpPr>
                  <a:spLocks noChangeAspect="1" noChangeShapeType="1"/>
                </p:cNvSpPr>
                <p:nvPr/>
              </p:nvSpPr>
              <p:spPr bwMode="auto">
                <a:xfrm>
                  <a:off x="3944" y="1957"/>
                  <a:ext cx="1" cy="1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61778" name="Line 194"/>
              <p:cNvSpPr>
                <a:spLocks noChangeAspect="1" noChangeShapeType="1"/>
              </p:cNvSpPr>
              <p:nvPr/>
            </p:nvSpPr>
            <p:spPr bwMode="auto">
              <a:xfrm flipV="1">
                <a:off x="3940" y="1335"/>
                <a:ext cx="1" cy="62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1779" name="Group 195"/>
              <p:cNvGrpSpPr>
                <a:grpSpLocks noChangeAspect="1"/>
              </p:cNvGrpSpPr>
              <p:nvPr/>
            </p:nvGrpSpPr>
            <p:grpSpPr bwMode="auto">
              <a:xfrm>
                <a:off x="3925" y="1350"/>
                <a:ext cx="15" cy="601"/>
                <a:chOff x="3925" y="1350"/>
                <a:chExt cx="15" cy="601"/>
              </a:xfrm>
            </p:grpSpPr>
            <p:sp>
              <p:nvSpPr>
                <p:cNvPr id="61784" name="Line 196"/>
                <p:cNvSpPr>
                  <a:spLocks noChangeAspect="1" noChangeShapeType="1"/>
                </p:cNvSpPr>
                <p:nvPr/>
              </p:nvSpPr>
              <p:spPr bwMode="auto">
                <a:xfrm flipH="1">
                  <a:off x="3925" y="1887"/>
                  <a:ext cx="1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85" name="Line 197"/>
                <p:cNvSpPr>
                  <a:spLocks noChangeAspect="1" noChangeShapeType="1"/>
                </p:cNvSpPr>
                <p:nvPr/>
              </p:nvSpPr>
              <p:spPr bwMode="auto">
                <a:xfrm flipH="1">
                  <a:off x="3935" y="1866"/>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86" name="Line 198"/>
                <p:cNvSpPr>
                  <a:spLocks noChangeAspect="1" noChangeShapeType="1"/>
                </p:cNvSpPr>
                <p:nvPr/>
              </p:nvSpPr>
              <p:spPr bwMode="auto">
                <a:xfrm flipH="1">
                  <a:off x="3935" y="1859"/>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87" name="Line 199"/>
                <p:cNvSpPr>
                  <a:spLocks noChangeAspect="1" noChangeShapeType="1"/>
                </p:cNvSpPr>
                <p:nvPr/>
              </p:nvSpPr>
              <p:spPr bwMode="auto">
                <a:xfrm flipH="1">
                  <a:off x="3930" y="1854"/>
                  <a:ext cx="1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88" name="Line 200"/>
                <p:cNvSpPr>
                  <a:spLocks noChangeAspect="1" noChangeShapeType="1"/>
                </p:cNvSpPr>
                <p:nvPr/>
              </p:nvSpPr>
              <p:spPr bwMode="auto">
                <a:xfrm flipH="1">
                  <a:off x="3935" y="1847"/>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89" name="Line 201"/>
                <p:cNvSpPr>
                  <a:spLocks noChangeAspect="1" noChangeShapeType="1"/>
                </p:cNvSpPr>
                <p:nvPr/>
              </p:nvSpPr>
              <p:spPr bwMode="auto">
                <a:xfrm flipH="1">
                  <a:off x="3935" y="1839"/>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90" name="Line 202"/>
                <p:cNvSpPr>
                  <a:spLocks noChangeAspect="1" noChangeShapeType="1"/>
                </p:cNvSpPr>
                <p:nvPr/>
              </p:nvSpPr>
              <p:spPr bwMode="auto">
                <a:xfrm flipH="1">
                  <a:off x="3935" y="1835"/>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91" name="Line 203"/>
                <p:cNvSpPr>
                  <a:spLocks noChangeAspect="1" noChangeShapeType="1"/>
                </p:cNvSpPr>
                <p:nvPr/>
              </p:nvSpPr>
              <p:spPr bwMode="auto">
                <a:xfrm flipH="1">
                  <a:off x="3935" y="1830"/>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92" name="Line 204"/>
                <p:cNvSpPr>
                  <a:spLocks noChangeAspect="1" noChangeShapeType="1"/>
                </p:cNvSpPr>
                <p:nvPr/>
              </p:nvSpPr>
              <p:spPr bwMode="auto">
                <a:xfrm flipH="1">
                  <a:off x="3925" y="1823"/>
                  <a:ext cx="1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93" name="Line 205"/>
                <p:cNvSpPr>
                  <a:spLocks noChangeAspect="1" noChangeShapeType="1"/>
                </p:cNvSpPr>
                <p:nvPr/>
              </p:nvSpPr>
              <p:spPr bwMode="auto">
                <a:xfrm flipH="1">
                  <a:off x="3935" y="1782"/>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94" name="Line 206"/>
                <p:cNvSpPr>
                  <a:spLocks noChangeAspect="1" noChangeShapeType="1"/>
                </p:cNvSpPr>
                <p:nvPr/>
              </p:nvSpPr>
              <p:spPr bwMode="auto">
                <a:xfrm flipH="1">
                  <a:off x="3935" y="1753"/>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95" name="Line 207"/>
                <p:cNvSpPr>
                  <a:spLocks noChangeAspect="1" noChangeShapeType="1"/>
                </p:cNvSpPr>
                <p:nvPr/>
              </p:nvSpPr>
              <p:spPr bwMode="auto">
                <a:xfrm flipH="1">
                  <a:off x="3935" y="1734"/>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96" name="Line 208"/>
                <p:cNvSpPr>
                  <a:spLocks noChangeAspect="1" noChangeShapeType="1"/>
                </p:cNvSpPr>
                <p:nvPr/>
              </p:nvSpPr>
              <p:spPr bwMode="auto">
                <a:xfrm flipH="1">
                  <a:off x="3930" y="1719"/>
                  <a:ext cx="1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97" name="Line 209"/>
                <p:cNvSpPr>
                  <a:spLocks noChangeAspect="1" noChangeShapeType="1"/>
                </p:cNvSpPr>
                <p:nvPr/>
              </p:nvSpPr>
              <p:spPr bwMode="auto">
                <a:xfrm flipH="1">
                  <a:off x="3935" y="1707"/>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98" name="Line 210"/>
                <p:cNvSpPr>
                  <a:spLocks noChangeAspect="1" noChangeShapeType="1"/>
                </p:cNvSpPr>
                <p:nvPr/>
              </p:nvSpPr>
              <p:spPr bwMode="auto">
                <a:xfrm flipH="1">
                  <a:off x="3935" y="1695"/>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99" name="Line 211"/>
                <p:cNvSpPr>
                  <a:spLocks noChangeAspect="1" noChangeShapeType="1"/>
                </p:cNvSpPr>
                <p:nvPr/>
              </p:nvSpPr>
              <p:spPr bwMode="auto">
                <a:xfrm flipH="1">
                  <a:off x="3935" y="1688"/>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00" name="Line 212"/>
                <p:cNvSpPr>
                  <a:spLocks noChangeAspect="1" noChangeShapeType="1"/>
                </p:cNvSpPr>
                <p:nvPr/>
              </p:nvSpPr>
              <p:spPr bwMode="auto">
                <a:xfrm flipH="1">
                  <a:off x="3935" y="1681"/>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01" name="Line 213"/>
                <p:cNvSpPr>
                  <a:spLocks noChangeAspect="1" noChangeShapeType="1"/>
                </p:cNvSpPr>
                <p:nvPr/>
              </p:nvSpPr>
              <p:spPr bwMode="auto">
                <a:xfrm flipH="1">
                  <a:off x="3925" y="1674"/>
                  <a:ext cx="1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02" name="Line 214"/>
                <p:cNvSpPr>
                  <a:spLocks noChangeAspect="1" noChangeShapeType="1"/>
                </p:cNvSpPr>
                <p:nvPr/>
              </p:nvSpPr>
              <p:spPr bwMode="auto">
                <a:xfrm flipH="1">
                  <a:off x="3935" y="1628"/>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03" name="Line 215"/>
                <p:cNvSpPr>
                  <a:spLocks noChangeAspect="1" noChangeShapeType="1"/>
                </p:cNvSpPr>
                <p:nvPr/>
              </p:nvSpPr>
              <p:spPr bwMode="auto">
                <a:xfrm flipH="1">
                  <a:off x="3935" y="1604"/>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04" name="Line 216"/>
                <p:cNvSpPr>
                  <a:spLocks noChangeAspect="1" noChangeShapeType="1"/>
                </p:cNvSpPr>
                <p:nvPr/>
              </p:nvSpPr>
              <p:spPr bwMode="auto">
                <a:xfrm flipH="1">
                  <a:off x="3935" y="1587"/>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05" name="Line 217"/>
                <p:cNvSpPr>
                  <a:spLocks noChangeAspect="1" noChangeShapeType="1"/>
                </p:cNvSpPr>
                <p:nvPr/>
              </p:nvSpPr>
              <p:spPr bwMode="auto">
                <a:xfrm flipH="1">
                  <a:off x="3930" y="1573"/>
                  <a:ext cx="1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06" name="Line 218"/>
                <p:cNvSpPr>
                  <a:spLocks noChangeAspect="1" noChangeShapeType="1"/>
                </p:cNvSpPr>
                <p:nvPr/>
              </p:nvSpPr>
              <p:spPr bwMode="auto">
                <a:xfrm flipH="1">
                  <a:off x="3935" y="1561"/>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07" name="Line 219"/>
                <p:cNvSpPr>
                  <a:spLocks noChangeAspect="1" noChangeShapeType="1"/>
                </p:cNvSpPr>
                <p:nvPr/>
              </p:nvSpPr>
              <p:spPr bwMode="auto">
                <a:xfrm flipH="1">
                  <a:off x="3935" y="1551"/>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08" name="Line 220"/>
                <p:cNvSpPr>
                  <a:spLocks noChangeAspect="1" noChangeShapeType="1"/>
                </p:cNvSpPr>
                <p:nvPr/>
              </p:nvSpPr>
              <p:spPr bwMode="auto">
                <a:xfrm flipH="1">
                  <a:off x="3935" y="1544"/>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09" name="Line 221"/>
                <p:cNvSpPr>
                  <a:spLocks noChangeAspect="1" noChangeShapeType="1"/>
                </p:cNvSpPr>
                <p:nvPr/>
              </p:nvSpPr>
              <p:spPr bwMode="auto">
                <a:xfrm flipH="1">
                  <a:off x="3935" y="1537"/>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10" name="Line 222"/>
                <p:cNvSpPr>
                  <a:spLocks noChangeAspect="1" noChangeShapeType="1"/>
                </p:cNvSpPr>
                <p:nvPr/>
              </p:nvSpPr>
              <p:spPr bwMode="auto">
                <a:xfrm flipH="1">
                  <a:off x="3925" y="1530"/>
                  <a:ext cx="1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11" name="Line 223"/>
                <p:cNvSpPr>
                  <a:spLocks noChangeAspect="1" noChangeShapeType="1"/>
                </p:cNvSpPr>
                <p:nvPr/>
              </p:nvSpPr>
              <p:spPr bwMode="auto">
                <a:xfrm flipH="1">
                  <a:off x="3935" y="1489"/>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12" name="Line 224"/>
                <p:cNvSpPr>
                  <a:spLocks noChangeAspect="1" noChangeShapeType="1"/>
                </p:cNvSpPr>
                <p:nvPr/>
              </p:nvSpPr>
              <p:spPr bwMode="auto">
                <a:xfrm flipH="1">
                  <a:off x="3935" y="1465"/>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13" name="Line 225"/>
                <p:cNvSpPr>
                  <a:spLocks noChangeAspect="1" noChangeShapeType="1"/>
                </p:cNvSpPr>
                <p:nvPr/>
              </p:nvSpPr>
              <p:spPr bwMode="auto">
                <a:xfrm flipH="1">
                  <a:off x="3935" y="1448"/>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14" name="Line 226"/>
                <p:cNvSpPr>
                  <a:spLocks noChangeAspect="1" noChangeShapeType="1"/>
                </p:cNvSpPr>
                <p:nvPr/>
              </p:nvSpPr>
              <p:spPr bwMode="auto">
                <a:xfrm flipH="1">
                  <a:off x="3930" y="1434"/>
                  <a:ext cx="1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15" name="Line 227"/>
                <p:cNvSpPr>
                  <a:spLocks noChangeAspect="1" noChangeShapeType="1"/>
                </p:cNvSpPr>
                <p:nvPr/>
              </p:nvSpPr>
              <p:spPr bwMode="auto">
                <a:xfrm flipH="1">
                  <a:off x="3935" y="1422"/>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16" name="Line 228"/>
                <p:cNvSpPr>
                  <a:spLocks noChangeAspect="1" noChangeShapeType="1"/>
                </p:cNvSpPr>
                <p:nvPr/>
              </p:nvSpPr>
              <p:spPr bwMode="auto">
                <a:xfrm flipH="1">
                  <a:off x="3935" y="1414"/>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17" name="Line 229"/>
                <p:cNvSpPr>
                  <a:spLocks noChangeAspect="1" noChangeShapeType="1"/>
                </p:cNvSpPr>
                <p:nvPr/>
              </p:nvSpPr>
              <p:spPr bwMode="auto">
                <a:xfrm flipH="1">
                  <a:off x="3935" y="1405"/>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18" name="Line 230"/>
                <p:cNvSpPr>
                  <a:spLocks noChangeAspect="1" noChangeShapeType="1"/>
                </p:cNvSpPr>
                <p:nvPr/>
              </p:nvSpPr>
              <p:spPr bwMode="auto">
                <a:xfrm flipH="1">
                  <a:off x="3935" y="1398"/>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19" name="Line 231"/>
                <p:cNvSpPr>
                  <a:spLocks noChangeAspect="1" noChangeShapeType="1"/>
                </p:cNvSpPr>
                <p:nvPr/>
              </p:nvSpPr>
              <p:spPr bwMode="auto">
                <a:xfrm flipH="1">
                  <a:off x="3925" y="1393"/>
                  <a:ext cx="1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20" name="Line 232"/>
                <p:cNvSpPr>
                  <a:spLocks noChangeAspect="1" noChangeShapeType="1"/>
                </p:cNvSpPr>
                <p:nvPr/>
              </p:nvSpPr>
              <p:spPr bwMode="auto">
                <a:xfrm flipH="1">
                  <a:off x="3935" y="1350"/>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21" name="Line 233"/>
                <p:cNvSpPr>
                  <a:spLocks noChangeAspect="1" noChangeShapeType="1"/>
                </p:cNvSpPr>
                <p:nvPr/>
              </p:nvSpPr>
              <p:spPr bwMode="auto">
                <a:xfrm flipH="1">
                  <a:off x="3925" y="1887"/>
                  <a:ext cx="1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22" name="Line 234"/>
                <p:cNvSpPr>
                  <a:spLocks noChangeAspect="1" noChangeShapeType="1"/>
                </p:cNvSpPr>
                <p:nvPr/>
              </p:nvSpPr>
              <p:spPr bwMode="auto">
                <a:xfrm flipH="1">
                  <a:off x="3935" y="1887"/>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23" name="Line 235"/>
                <p:cNvSpPr>
                  <a:spLocks noChangeAspect="1" noChangeShapeType="1"/>
                </p:cNvSpPr>
                <p:nvPr/>
              </p:nvSpPr>
              <p:spPr bwMode="auto">
                <a:xfrm flipH="1">
                  <a:off x="3935" y="1890"/>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24" name="Line 236"/>
                <p:cNvSpPr>
                  <a:spLocks noChangeAspect="1" noChangeShapeType="1"/>
                </p:cNvSpPr>
                <p:nvPr/>
              </p:nvSpPr>
              <p:spPr bwMode="auto">
                <a:xfrm flipH="1">
                  <a:off x="3935" y="1890"/>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25" name="Line 237"/>
                <p:cNvSpPr>
                  <a:spLocks noChangeAspect="1" noChangeShapeType="1"/>
                </p:cNvSpPr>
                <p:nvPr/>
              </p:nvSpPr>
              <p:spPr bwMode="auto">
                <a:xfrm flipH="1">
                  <a:off x="3930" y="1890"/>
                  <a:ext cx="1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26" name="Line 238"/>
                <p:cNvSpPr>
                  <a:spLocks noChangeAspect="1" noChangeShapeType="1"/>
                </p:cNvSpPr>
                <p:nvPr/>
              </p:nvSpPr>
              <p:spPr bwMode="auto">
                <a:xfrm flipH="1">
                  <a:off x="3935" y="1890"/>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27" name="Line 239"/>
                <p:cNvSpPr>
                  <a:spLocks noChangeAspect="1" noChangeShapeType="1"/>
                </p:cNvSpPr>
                <p:nvPr/>
              </p:nvSpPr>
              <p:spPr bwMode="auto">
                <a:xfrm flipH="1">
                  <a:off x="3935" y="1892"/>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28" name="Line 240"/>
                <p:cNvSpPr>
                  <a:spLocks noChangeAspect="1" noChangeShapeType="1"/>
                </p:cNvSpPr>
                <p:nvPr/>
              </p:nvSpPr>
              <p:spPr bwMode="auto">
                <a:xfrm flipH="1">
                  <a:off x="3935" y="1892"/>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29" name="Line 241"/>
                <p:cNvSpPr>
                  <a:spLocks noChangeAspect="1" noChangeShapeType="1"/>
                </p:cNvSpPr>
                <p:nvPr/>
              </p:nvSpPr>
              <p:spPr bwMode="auto">
                <a:xfrm flipH="1">
                  <a:off x="3935" y="1892"/>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30" name="Line 242"/>
                <p:cNvSpPr>
                  <a:spLocks noChangeAspect="1" noChangeShapeType="1"/>
                </p:cNvSpPr>
                <p:nvPr/>
              </p:nvSpPr>
              <p:spPr bwMode="auto">
                <a:xfrm flipH="1">
                  <a:off x="3925" y="1895"/>
                  <a:ext cx="1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31" name="Line 243"/>
                <p:cNvSpPr>
                  <a:spLocks noChangeAspect="1" noChangeShapeType="1"/>
                </p:cNvSpPr>
                <p:nvPr/>
              </p:nvSpPr>
              <p:spPr bwMode="auto">
                <a:xfrm flipH="1">
                  <a:off x="3935" y="1902"/>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32" name="Line 244"/>
                <p:cNvSpPr>
                  <a:spLocks noChangeAspect="1" noChangeShapeType="1"/>
                </p:cNvSpPr>
                <p:nvPr/>
              </p:nvSpPr>
              <p:spPr bwMode="auto">
                <a:xfrm flipH="1">
                  <a:off x="3935" y="1907"/>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33" name="Line 245"/>
                <p:cNvSpPr>
                  <a:spLocks noChangeAspect="1" noChangeShapeType="1"/>
                </p:cNvSpPr>
                <p:nvPr/>
              </p:nvSpPr>
              <p:spPr bwMode="auto">
                <a:xfrm flipH="1">
                  <a:off x="3935" y="1914"/>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34" name="Line 246"/>
                <p:cNvSpPr>
                  <a:spLocks noChangeAspect="1" noChangeShapeType="1"/>
                </p:cNvSpPr>
                <p:nvPr/>
              </p:nvSpPr>
              <p:spPr bwMode="auto">
                <a:xfrm flipH="1">
                  <a:off x="3930" y="1921"/>
                  <a:ext cx="1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35" name="Line 247"/>
                <p:cNvSpPr>
                  <a:spLocks noChangeAspect="1" noChangeShapeType="1"/>
                </p:cNvSpPr>
                <p:nvPr/>
              </p:nvSpPr>
              <p:spPr bwMode="auto">
                <a:xfrm flipH="1">
                  <a:off x="3935" y="1928"/>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36" name="Line 248"/>
                <p:cNvSpPr>
                  <a:spLocks noChangeAspect="1" noChangeShapeType="1"/>
                </p:cNvSpPr>
                <p:nvPr/>
              </p:nvSpPr>
              <p:spPr bwMode="auto">
                <a:xfrm flipH="1">
                  <a:off x="3935" y="1933"/>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37" name="Line 249"/>
                <p:cNvSpPr>
                  <a:spLocks noChangeAspect="1" noChangeShapeType="1"/>
                </p:cNvSpPr>
                <p:nvPr/>
              </p:nvSpPr>
              <p:spPr bwMode="auto">
                <a:xfrm flipH="1">
                  <a:off x="3935" y="1940"/>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38" name="Line 250"/>
                <p:cNvSpPr>
                  <a:spLocks noChangeAspect="1" noChangeShapeType="1"/>
                </p:cNvSpPr>
                <p:nvPr/>
              </p:nvSpPr>
              <p:spPr bwMode="auto">
                <a:xfrm flipH="1">
                  <a:off x="3935" y="1945"/>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839" name="Line 251"/>
                <p:cNvSpPr>
                  <a:spLocks noChangeAspect="1" noChangeShapeType="1"/>
                </p:cNvSpPr>
                <p:nvPr/>
              </p:nvSpPr>
              <p:spPr bwMode="auto">
                <a:xfrm flipH="1">
                  <a:off x="3925" y="1950"/>
                  <a:ext cx="1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61780" name="Picture 2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4" y="1340"/>
                <a:ext cx="613" cy="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81" name="Rectangle 253"/>
              <p:cNvSpPr>
                <a:spLocks noChangeAspect="1" noChangeArrowheads="1"/>
              </p:cNvSpPr>
              <p:nvPr/>
            </p:nvSpPr>
            <p:spPr bwMode="auto">
              <a:xfrm>
                <a:off x="4209" y="1506"/>
                <a:ext cx="184" cy="189"/>
              </a:xfrm>
              <a:prstGeom prst="rect">
                <a:avLst/>
              </a:prstGeom>
              <a:noFill/>
              <a:ln w="31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61782" name="Freeform 254"/>
              <p:cNvSpPr>
                <a:spLocks noChangeAspect="1"/>
              </p:cNvSpPr>
              <p:nvPr/>
            </p:nvSpPr>
            <p:spPr bwMode="auto">
              <a:xfrm>
                <a:off x="4259" y="1371"/>
                <a:ext cx="185" cy="125"/>
              </a:xfrm>
              <a:custGeom>
                <a:avLst/>
                <a:gdLst>
                  <a:gd name="T0" fmla="*/ 0 w 185"/>
                  <a:gd name="T1" fmla="*/ 3 h 125"/>
                  <a:gd name="T2" fmla="*/ 0 w 185"/>
                  <a:gd name="T3" fmla="*/ 125 h 125"/>
                  <a:gd name="T4" fmla="*/ 0 w 185"/>
                  <a:gd name="T5" fmla="*/ 125 h 125"/>
                  <a:gd name="T6" fmla="*/ 185 w 185"/>
                  <a:gd name="T7" fmla="*/ 125 h 125"/>
                  <a:gd name="T8" fmla="*/ 185 w 185"/>
                  <a:gd name="T9" fmla="*/ 0 h 125"/>
                  <a:gd name="T10" fmla="*/ 185 w 185"/>
                  <a:gd name="T11" fmla="*/ 0 h 125"/>
                  <a:gd name="T12" fmla="*/ 0 w 185"/>
                  <a:gd name="T13" fmla="*/ 0 h 125"/>
                  <a:gd name="T14" fmla="*/ 0 w 185"/>
                  <a:gd name="T15" fmla="*/ 3 h 125"/>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125"/>
                  <a:gd name="T26" fmla="*/ 185 w 185"/>
                  <a:gd name="T27" fmla="*/ 125 h 1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125">
                    <a:moveTo>
                      <a:pt x="0" y="3"/>
                    </a:moveTo>
                    <a:lnTo>
                      <a:pt x="0" y="125"/>
                    </a:lnTo>
                    <a:lnTo>
                      <a:pt x="185" y="125"/>
                    </a:lnTo>
                    <a:lnTo>
                      <a:pt x="185" y="0"/>
                    </a:lnTo>
                    <a:lnTo>
                      <a:pt x="0" y="0"/>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61783" name="Rectangle 255"/>
              <p:cNvSpPr>
                <a:spLocks noChangeAspect="1" noChangeArrowheads="1"/>
              </p:cNvSpPr>
              <p:nvPr/>
            </p:nvSpPr>
            <p:spPr bwMode="auto">
              <a:xfrm>
                <a:off x="4262" y="1374"/>
                <a:ext cx="1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400">
                    <a:solidFill>
                      <a:srgbClr val="000000"/>
                    </a:solidFill>
                  </a:rPr>
                  <a:t>23.5</a:t>
                </a:r>
                <a:endParaRPr lang="en-US" sz="1400"/>
              </a:p>
            </p:txBody>
          </p:sp>
        </p:grpSp>
        <p:grpSp>
          <p:nvGrpSpPr>
            <p:cNvPr id="61532" name="Group 256"/>
            <p:cNvGrpSpPr>
              <a:grpSpLocks noChangeAspect="1"/>
            </p:cNvGrpSpPr>
            <p:nvPr/>
          </p:nvGrpSpPr>
          <p:grpSpPr bwMode="auto">
            <a:xfrm>
              <a:off x="4883" y="1145"/>
              <a:ext cx="754" cy="754"/>
              <a:chOff x="1931" y="2131"/>
              <a:chExt cx="636" cy="636"/>
            </a:xfrm>
          </p:grpSpPr>
          <p:sp>
            <p:nvSpPr>
              <p:cNvPr id="61654" name="Rectangle 257"/>
              <p:cNvSpPr>
                <a:spLocks noChangeAspect="1" noChangeArrowheads="1"/>
              </p:cNvSpPr>
              <p:nvPr/>
            </p:nvSpPr>
            <p:spPr bwMode="auto">
              <a:xfrm>
                <a:off x="1945" y="2131"/>
                <a:ext cx="622" cy="622"/>
              </a:xfrm>
              <a:prstGeom prst="rect">
                <a:avLst/>
              </a:prstGeom>
              <a:solidFill>
                <a:srgbClr val="FFFFFF"/>
              </a:solidFill>
              <a:ln w="3175">
                <a:solidFill>
                  <a:srgbClr val="000000"/>
                </a:solidFill>
                <a:miter lim="800000"/>
                <a:headEnd/>
                <a:tailEnd/>
              </a:ln>
            </p:spPr>
            <p:txBody>
              <a:bodyPr/>
              <a:lstStyle/>
              <a:p>
                <a:endParaRPr lang="el-GR"/>
              </a:p>
            </p:txBody>
          </p:sp>
          <p:sp>
            <p:nvSpPr>
              <p:cNvPr id="61655" name="Line 258"/>
              <p:cNvSpPr>
                <a:spLocks noChangeAspect="1" noChangeShapeType="1"/>
              </p:cNvSpPr>
              <p:nvPr/>
            </p:nvSpPr>
            <p:spPr bwMode="auto">
              <a:xfrm>
                <a:off x="1945" y="2750"/>
                <a:ext cx="62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1656" name="Group 259"/>
              <p:cNvGrpSpPr>
                <a:grpSpLocks noChangeAspect="1"/>
              </p:cNvGrpSpPr>
              <p:nvPr/>
            </p:nvGrpSpPr>
            <p:grpSpPr bwMode="auto">
              <a:xfrm>
                <a:off x="1950" y="2753"/>
                <a:ext cx="601" cy="14"/>
                <a:chOff x="1950" y="2753"/>
                <a:chExt cx="601" cy="14"/>
              </a:xfrm>
            </p:grpSpPr>
            <p:sp>
              <p:nvSpPr>
                <p:cNvPr id="61719" name="Line 260"/>
                <p:cNvSpPr>
                  <a:spLocks noChangeAspect="1" noChangeShapeType="1"/>
                </p:cNvSpPr>
                <p:nvPr/>
              </p:nvSpPr>
              <p:spPr bwMode="auto">
                <a:xfrm>
                  <a:off x="2012" y="2753"/>
                  <a:ext cx="1" cy="1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20" name="Line 261"/>
                <p:cNvSpPr>
                  <a:spLocks noChangeAspect="1" noChangeShapeType="1"/>
                </p:cNvSpPr>
                <p:nvPr/>
              </p:nvSpPr>
              <p:spPr bwMode="auto">
                <a:xfrm>
                  <a:off x="2034" y="275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21" name="Line 262"/>
                <p:cNvSpPr>
                  <a:spLocks noChangeAspect="1" noChangeShapeType="1"/>
                </p:cNvSpPr>
                <p:nvPr/>
              </p:nvSpPr>
              <p:spPr bwMode="auto">
                <a:xfrm>
                  <a:off x="2041" y="275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22" name="Line 263"/>
                <p:cNvSpPr>
                  <a:spLocks noChangeAspect="1" noChangeShapeType="1"/>
                </p:cNvSpPr>
                <p:nvPr/>
              </p:nvSpPr>
              <p:spPr bwMode="auto">
                <a:xfrm>
                  <a:off x="2046" y="2753"/>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23" name="Line 264"/>
                <p:cNvSpPr>
                  <a:spLocks noChangeAspect="1" noChangeShapeType="1"/>
                </p:cNvSpPr>
                <p:nvPr/>
              </p:nvSpPr>
              <p:spPr bwMode="auto">
                <a:xfrm>
                  <a:off x="2053" y="275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24" name="Line 265"/>
                <p:cNvSpPr>
                  <a:spLocks noChangeAspect="1" noChangeShapeType="1"/>
                </p:cNvSpPr>
                <p:nvPr/>
              </p:nvSpPr>
              <p:spPr bwMode="auto">
                <a:xfrm>
                  <a:off x="2061" y="275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25" name="Line 266"/>
                <p:cNvSpPr>
                  <a:spLocks noChangeAspect="1" noChangeShapeType="1"/>
                </p:cNvSpPr>
                <p:nvPr/>
              </p:nvSpPr>
              <p:spPr bwMode="auto">
                <a:xfrm>
                  <a:off x="2065" y="275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26" name="Line 267"/>
                <p:cNvSpPr>
                  <a:spLocks noChangeAspect="1" noChangeShapeType="1"/>
                </p:cNvSpPr>
                <p:nvPr/>
              </p:nvSpPr>
              <p:spPr bwMode="auto">
                <a:xfrm>
                  <a:off x="2070" y="275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27" name="Line 268"/>
                <p:cNvSpPr>
                  <a:spLocks noChangeAspect="1" noChangeShapeType="1"/>
                </p:cNvSpPr>
                <p:nvPr/>
              </p:nvSpPr>
              <p:spPr bwMode="auto">
                <a:xfrm>
                  <a:off x="2077" y="2753"/>
                  <a:ext cx="1" cy="1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28" name="Line 269"/>
                <p:cNvSpPr>
                  <a:spLocks noChangeAspect="1" noChangeShapeType="1"/>
                </p:cNvSpPr>
                <p:nvPr/>
              </p:nvSpPr>
              <p:spPr bwMode="auto">
                <a:xfrm>
                  <a:off x="2118" y="275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29" name="Line 270"/>
                <p:cNvSpPr>
                  <a:spLocks noChangeAspect="1" noChangeShapeType="1"/>
                </p:cNvSpPr>
                <p:nvPr/>
              </p:nvSpPr>
              <p:spPr bwMode="auto">
                <a:xfrm>
                  <a:off x="2147" y="275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30" name="Line 271"/>
                <p:cNvSpPr>
                  <a:spLocks noChangeAspect="1" noChangeShapeType="1"/>
                </p:cNvSpPr>
                <p:nvPr/>
              </p:nvSpPr>
              <p:spPr bwMode="auto">
                <a:xfrm>
                  <a:off x="2166" y="275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31" name="Line 272"/>
                <p:cNvSpPr>
                  <a:spLocks noChangeAspect="1" noChangeShapeType="1"/>
                </p:cNvSpPr>
                <p:nvPr/>
              </p:nvSpPr>
              <p:spPr bwMode="auto">
                <a:xfrm>
                  <a:off x="2181" y="2753"/>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32" name="Line 273"/>
                <p:cNvSpPr>
                  <a:spLocks noChangeAspect="1" noChangeShapeType="1"/>
                </p:cNvSpPr>
                <p:nvPr/>
              </p:nvSpPr>
              <p:spPr bwMode="auto">
                <a:xfrm>
                  <a:off x="2193" y="275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33" name="Line 274"/>
                <p:cNvSpPr>
                  <a:spLocks noChangeAspect="1" noChangeShapeType="1"/>
                </p:cNvSpPr>
                <p:nvPr/>
              </p:nvSpPr>
              <p:spPr bwMode="auto">
                <a:xfrm>
                  <a:off x="2205" y="275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34" name="Line 275"/>
                <p:cNvSpPr>
                  <a:spLocks noChangeAspect="1" noChangeShapeType="1"/>
                </p:cNvSpPr>
                <p:nvPr/>
              </p:nvSpPr>
              <p:spPr bwMode="auto">
                <a:xfrm>
                  <a:off x="2212" y="275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35" name="Line 276"/>
                <p:cNvSpPr>
                  <a:spLocks noChangeAspect="1" noChangeShapeType="1"/>
                </p:cNvSpPr>
                <p:nvPr/>
              </p:nvSpPr>
              <p:spPr bwMode="auto">
                <a:xfrm>
                  <a:off x="2219" y="275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36" name="Line 277"/>
                <p:cNvSpPr>
                  <a:spLocks noChangeAspect="1" noChangeShapeType="1"/>
                </p:cNvSpPr>
                <p:nvPr/>
              </p:nvSpPr>
              <p:spPr bwMode="auto">
                <a:xfrm>
                  <a:off x="2226" y="2753"/>
                  <a:ext cx="1" cy="1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37" name="Line 278"/>
                <p:cNvSpPr>
                  <a:spLocks noChangeAspect="1" noChangeShapeType="1"/>
                </p:cNvSpPr>
                <p:nvPr/>
              </p:nvSpPr>
              <p:spPr bwMode="auto">
                <a:xfrm>
                  <a:off x="2272" y="275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38" name="Line 279"/>
                <p:cNvSpPr>
                  <a:spLocks noChangeAspect="1" noChangeShapeType="1"/>
                </p:cNvSpPr>
                <p:nvPr/>
              </p:nvSpPr>
              <p:spPr bwMode="auto">
                <a:xfrm>
                  <a:off x="2296" y="275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39" name="Line 280"/>
                <p:cNvSpPr>
                  <a:spLocks noChangeAspect="1" noChangeShapeType="1"/>
                </p:cNvSpPr>
                <p:nvPr/>
              </p:nvSpPr>
              <p:spPr bwMode="auto">
                <a:xfrm>
                  <a:off x="2313" y="275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40" name="Line 281"/>
                <p:cNvSpPr>
                  <a:spLocks noChangeAspect="1" noChangeShapeType="1"/>
                </p:cNvSpPr>
                <p:nvPr/>
              </p:nvSpPr>
              <p:spPr bwMode="auto">
                <a:xfrm>
                  <a:off x="2327" y="2753"/>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41" name="Line 282"/>
                <p:cNvSpPr>
                  <a:spLocks noChangeAspect="1" noChangeShapeType="1"/>
                </p:cNvSpPr>
                <p:nvPr/>
              </p:nvSpPr>
              <p:spPr bwMode="auto">
                <a:xfrm>
                  <a:off x="2339" y="275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42" name="Line 283"/>
                <p:cNvSpPr>
                  <a:spLocks noChangeAspect="1" noChangeShapeType="1"/>
                </p:cNvSpPr>
                <p:nvPr/>
              </p:nvSpPr>
              <p:spPr bwMode="auto">
                <a:xfrm>
                  <a:off x="2349" y="275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43" name="Line 284"/>
                <p:cNvSpPr>
                  <a:spLocks noChangeAspect="1" noChangeShapeType="1"/>
                </p:cNvSpPr>
                <p:nvPr/>
              </p:nvSpPr>
              <p:spPr bwMode="auto">
                <a:xfrm>
                  <a:off x="2356" y="275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44" name="Line 285"/>
                <p:cNvSpPr>
                  <a:spLocks noChangeAspect="1" noChangeShapeType="1"/>
                </p:cNvSpPr>
                <p:nvPr/>
              </p:nvSpPr>
              <p:spPr bwMode="auto">
                <a:xfrm>
                  <a:off x="2363" y="275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45" name="Line 286"/>
                <p:cNvSpPr>
                  <a:spLocks noChangeAspect="1" noChangeShapeType="1"/>
                </p:cNvSpPr>
                <p:nvPr/>
              </p:nvSpPr>
              <p:spPr bwMode="auto">
                <a:xfrm>
                  <a:off x="2370" y="2753"/>
                  <a:ext cx="1" cy="1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46" name="Line 287"/>
                <p:cNvSpPr>
                  <a:spLocks noChangeAspect="1" noChangeShapeType="1"/>
                </p:cNvSpPr>
                <p:nvPr/>
              </p:nvSpPr>
              <p:spPr bwMode="auto">
                <a:xfrm>
                  <a:off x="2411" y="275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47" name="Line 288"/>
                <p:cNvSpPr>
                  <a:spLocks noChangeAspect="1" noChangeShapeType="1"/>
                </p:cNvSpPr>
                <p:nvPr/>
              </p:nvSpPr>
              <p:spPr bwMode="auto">
                <a:xfrm>
                  <a:off x="2435" y="275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48" name="Line 289"/>
                <p:cNvSpPr>
                  <a:spLocks noChangeAspect="1" noChangeShapeType="1"/>
                </p:cNvSpPr>
                <p:nvPr/>
              </p:nvSpPr>
              <p:spPr bwMode="auto">
                <a:xfrm>
                  <a:off x="2452" y="275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49" name="Line 290"/>
                <p:cNvSpPr>
                  <a:spLocks noChangeAspect="1" noChangeShapeType="1"/>
                </p:cNvSpPr>
                <p:nvPr/>
              </p:nvSpPr>
              <p:spPr bwMode="auto">
                <a:xfrm>
                  <a:off x="2466" y="2753"/>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50" name="Line 291"/>
                <p:cNvSpPr>
                  <a:spLocks noChangeAspect="1" noChangeShapeType="1"/>
                </p:cNvSpPr>
                <p:nvPr/>
              </p:nvSpPr>
              <p:spPr bwMode="auto">
                <a:xfrm>
                  <a:off x="2478" y="275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51" name="Line 292"/>
                <p:cNvSpPr>
                  <a:spLocks noChangeAspect="1" noChangeShapeType="1"/>
                </p:cNvSpPr>
                <p:nvPr/>
              </p:nvSpPr>
              <p:spPr bwMode="auto">
                <a:xfrm>
                  <a:off x="2486" y="275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52" name="Line 293"/>
                <p:cNvSpPr>
                  <a:spLocks noChangeAspect="1" noChangeShapeType="1"/>
                </p:cNvSpPr>
                <p:nvPr/>
              </p:nvSpPr>
              <p:spPr bwMode="auto">
                <a:xfrm>
                  <a:off x="2495" y="275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53" name="Line 294"/>
                <p:cNvSpPr>
                  <a:spLocks noChangeAspect="1" noChangeShapeType="1"/>
                </p:cNvSpPr>
                <p:nvPr/>
              </p:nvSpPr>
              <p:spPr bwMode="auto">
                <a:xfrm>
                  <a:off x="2502" y="275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54" name="Line 295"/>
                <p:cNvSpPr>
                  <a:spLocks noChangeAspect="1" noChangeShapeType="1"/>
                </p:cNvSpPr>
                <p:nvPr/>
              </p:nvSpPr>
              <p:spPr bwMode="auto">
                <a:xfrm>
                  <a:off x="2507" y="2753"/>
                  <a:ext cx="1" cy="1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55" name="Line 296"/>
                <p:cNvSpPr>
                  <a:spLocks noChangeAspect="1" noChangeShapeType="1"/>
                </p:cNvSpPr>
                <p:nvPr/>
              </p:nvSpPr>
              <p:spPr bwMode="auto">
                <a:xfrm>
                  <a:off x="2550" y="275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56" name="Line 297"/>
                <p:cNvSpPr>
                  <a:spLocks noChangeAspect="1" noChangeShapeType="1"/>
                </p:cNvSpPr>
                <p:nvPr/>
              </p:nvSpPr>
              <p:spPr bwMode="auto">
                <a:xfrm>
                  <a:off x="2012" y="2753"/>
                  <a:ext cx="1" cy="1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57" name="Line 298"/>
                <p:cNvSpPr>
                  <a:spLocks noChangeAspect="1" noChangeShapeType="1"/>
                </p:cNvSpPr>
                <p:nvPr/>
              </p:nvSpPr>
              <p:spPr bwMode="auto">
                <a:xfrm>
                  <a:off x="2012" y="275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58" name="Line 299"/>
                <p:cNvSpPr>
                  <a:spLocks noChangeAspect="1" noChangeShapeType="1"/>
                </p:cNvSpPr>
                <p:nvPr/>
              </p:nvSpPr>
              <p:spPr bwMode="auto">
                <a:xfrm>
                  <a:off x="2010" y="275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59" name="Line 300"/>
                <p:cNvSpPr>
                  <a:spLocks noChangeAspect="1" noChangeShapeType="1"/>
                </p:cNvSpPr>
                <p:nvPr/>
              </p:nvSpPr>
              <p:spPr bwMode="auto">
                <a:xfrm>
                  <a:off x="2010" y="275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60" name="Line 301"/>
                <p:cNvSpPr>
                  <a:spLocks noChangeAspect="1" noChangeShapeType="1"/>
                </p:cNvSpPr>
                <p:nvPr/>
              </p:nvSpPr>
              <p:spPr bwMode="auto">
                <a:xfrm>
                  <a:off x="2010" y="2753"/>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61" name="Line 302"/>
                <p:cNvSpPr>
                  <a:spLocks noChangeAspect="1" noChangeShapeType="1"/>
                </p:cNvSpPr>
                <p:nvPr/>
              </p:nvSpPr>
              <p:spPr bwMode="auto">
                <a:xfrm>
                  <a:off x="2010" y="275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62" name="Line 303"/>
                <p:cNvSpPr>
                  <a:spLocks noChangeAspect="1" noChangeShapeType="1"/>
                </p:cNvSpPr>
                <p:nvPr/>
              </p:nvSpPr>
              <p:spPr bwMode="auto">
                <a:xfrm>
                  <a:off x="2008" y="275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63" name="Line 304"/>
                <p:cNvSpPr>
                  <a:spLocks noChangeAspect="1" noChangeShapeType="1"/>
                </p:cNvSpPr>
                <p:nvPr/>
              </p:nvSpPr>
              <p:spPr bwMode="auto">
                <a:xfrm>
                  <a:off x="2008" y="275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64" name="Line 305"/>
                <p:cNvSpPr>
                  <a:spLocks noChangeAspect="1" noChangeShapeType="1"/>
                </p:cNvSpPr>
                <p:nvPr/>
              </p:nvSpPr>
              <p:spPr bwMode="auto">
                <a:xfrm>
                  <a:off x="2008" y="275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65" name="Line 306"/>
                <p:cNvSpPr>
                  <a:spLocks noChangeAspect="1" noChangeShapeType="1"/>
                </p:cNvSpPr>
                <p:nvPr/>
              </p:nvSpPr>
              <p:spPr bwMode="auto">
                <a:xfrm>
                  <a:off x="2005" y="2753"/>
                  <a:ext cx="1" cy="1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66" name="Line 307"/>
                <p:cNvSpPr>
                  <a:spLocks noChangeAspect="1" noChangeShapeType="1"/>
                </p:cNvSpPr>
                <p:nvPr/>
              </p:nvSpPr>
              <p:spPr bwMode="auto">
                <a:xfrm>
                  <a:off x="1998" y="275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67" name="Line 308"/>
                <p:cNvSpPr>
                  <a:spLocks noChangeAspect="1" noChangeShapeType="1"/>
                </p:cNvSpPr>
                <p:nvPr/>
              </p:nvSpPr>
              <p:spPr bwMode="auto">
                <a:xfrm>
                  <a:off x="1993" y="275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68" name="Line 309"/>
                <p:cNvSpPr>
                  <a:spLocks noChangeAspect="1" noChangeShapeType="1"/>
                </p:cNvSpPr>
                <p:nvPr/>
              </p:nvSpPr>
              <p:spPr bwMode="auto">
                <a:xfrm>
                  <a:off x="1986" y="275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69" name="Line 310"/>
                <p:cNvSpPr>
                  <a:spLocks noChangeAspect="1" noChangeShapeType="1"/>
                </p:cNvSpPr>
                <p:nvPr/>
              </p:nvSpPr>
              <p:spPr bwMode="auto">
                <a:xfrm>
                  <a:off x="1979" y="2753"/>
                  <a:ext cx="1" cy="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70" name="Line 311"/>
                <p:cNvSpPr>
                  <a:spLocks noChangeAspect="1" noChangeShapeType="1"/>
                </p:cNvSpPr>
                <p:nvPr/>
              </p:nvSpPr>
              <p:spPr bwMode="auto">
                <a:xfrm>
                  <a:off x="1972" y="275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71" name="Line 312"/>
                <p:cNvSpPr>
                  <a:spLocks noChangeAspect="1" noChangeShapeType="1"/>
                </p:cNvSpPr>
                <p:nvPr/>
              </p:nvSpPr>
              <p:spPr bwMode="auto">
                <a:xfrm>
                  <a:off x="1967" y="275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72" name="Line 313"/>
                <p:cNvSpPr>
                  <a:spLocks noChangeAspect="1" noChangeShapeType="1"/>
                </p:cNvSpPr>
                <p:nvPr/>
              </p:nvSpPr>
              <p:spPr bwMode="auto">
                <a:xfrm>
                  <a:off x="1960" y="275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73" name="Line 314"/>
                <p:cNvSpPr>
                  <a:spLocks noChangeAspect="1" noChangeShapeType="1"/>
                </p:cNvSpPr>
                <p:nvPr/>
              </p:nvSpPr>
              <p:spPr bwMode="auto">
                <a:xfrm>
                  <a:off x="1955" y="2753"/>
                  <a:ext cx="1" cy="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74" name="Line 315"/>
                <p:cNvSpPr>
                  <a:spLocks noChangeAspect="1" noChangeShapeType="1"/>
                </p:cNvSpPr>
                <p:nvPr/>
              </p:nvSpPr>
              <p:spPr bwMode="auto">
                <a:xfrm>
                  <a:off x="1950" y="2753"/>
                  <a:ext cx="1" cy="1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61657" name="Line 316"/>
              <p:cNvSpPr>
                <a:spLocks noChangeAspect="1" noChangeShapeType="1"/>
              </p:cNvSpPr>
              <p:nvPr/>
            </p:nvSpPr>
            <p:spPr bwMode="auto">
              <a:xfrm flipV="1">
                <a:off x="1945" y="2131"/>
                <a:ext cx="1" cy="619"/>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1658" name="Group 317"/>
              <p:cNvGrpSpPr>
                <a:grpSpLocks noChangeAspect="1"/>
              </p:cNvGrpSpPr>
              <p:nvPr/>
            </p:nvGrpSpPr>
            <p:grpSpPr bwMode="auto">
              <a:xfrm>
                <a:off x="1931" y="2145"/>
                <a:ext cx="14" cy="601"/>
                <a:chOff x="1931" y="2145"/>
                <a:chExt cx="14" cy="601"/>
              </a:xfrm>
            </p:grpSpPr>
            <p:sp>
              <p:nvSpPr>
                <p:cNvPr id="61663" name="Line 318"/>
                <p:cNvSpPr>
                  <a:spLocks noChangeAspect="1" noChangeShapeType="1"/>
                </p:cNvSpPr>
                <p:nvPr/>
              </p:nvSpPr>
              <p:spPr bwMode="auto">
                <a:xfrm flipH="1">
                  <a:off x="1931" y="2683"/>
                  <a:ext cx="14"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64" name="Line 319"/>
                <p:cNvSpPr>
                  <a:spLocks noChangeAspect="1" noChangeShapeType="1"/>
                </p:cNvSpPr>
                <p:nvPr/>
              </p:nvSpPr>
              <p:spPr bwMode="auto">
                <a:xfrm flipH="1">
                  <a:off x="1940" y="2661"/>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65" name="Line 320"/>
                <p:cNvSpPr>
                  <a:spLocks noChangeAspect="1" noChangeShapeType="1"/>
                </p:cNvSpPr>
                <p:nvPr/>
              </p:nvSpPr>
              <p:spPr bwMode="auto">
                <a:xfrm flipH="1">
                  <a:off x="1940" y="2654"/>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66" name="Line 321"/>
                <p:cNvSpPr>
                  <a:spLocks noChangeAspect="1" noChangeShapeType="1"/>
                </p:cNvSpPr>
                <p:nvPr/>
              </p:nvSpPr>
              <p:spPr bwMode="auto">
                <a:xfrm flipH="1">
                  <a:off x="1936" y="2649"/>
                  <a:ext cx="9"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67" name="Line 322"/>
                <p:cNvSpPr>
                  <a:spLocks noChangeAspect="1" noChangeShapeType="1"/>
                </p:cNvSpPr>
                <p:nvPr/>
              </p:nvSpPr>
              <p:spPr bwMode="auto">
                <a:xfrm flipH="1">
                  <a:off x="1940" y="2642"/>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68" name="Line 323"/>
                <p:cNvSpPr>
                  <a:spLocks noChangeAspect="1" noChangeShapeType="1"/>
                </p:cNvSpPr>
                <p:nvPr/>
              </p:nvSpPr>
              <p:spPr bwMode="auto">
                <a:xfrm flipH="1">
                  <a:off x="1940" y="2635"/>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69" name="Line 324"/>
                <p:cNvSpPr>
                  <a:spLocks noChangeAspect="1" noChangeShapeType="1"/>
                </p:cNvSpPr>
                <p:nvPr/>
              </p:nvSpPr>
              <p:spPr bwMode="auto">
                <a:xfrm flipH="1">
                  <a:off x="1940" y="2630"/>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70" name="Line 325"/>
                <p:cNvSpPr>
                  <a:spLocks noChangeAspect="1" noChangeShapeType="1"/>
                </p:cNvSpPr>
                <p:nvPr/>
              </p:nvSpPr>
              <p:spPr bwMode="auto">
                <a:xfrm flipH="1">
                  <a:off x="1940" y="2625"/>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71" name="Line 326"/>
                <p:cNvSpPr>
                  <a:spLocks noChangeAspect="1" noChangeShapeType="1"/>
                </p:cNvSpPr>
                <p:nvPr/>
              </p:nvSpPr>
              <p:spPr bwMode="auto">
                <a:xfrm flipH="1">
                  <a:off x="1931" y="2618"/>
                  <a:ext cx="14"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72" name="Line 327"/>
                <p:cNvSpPr>
                  <a:spLocks noChangeAspect="1" noChangeShapeType="1"/>
                </p:cNvSpPr>
                <p:nvPr/>
              </p:nvSpPr>
              <p:spPr bwMode="auto">
                <a:xfrm flipH="1">
                  <a:off x="1940" y="2577"/>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73" name="Line 328"/>
                <p:cNvSpPr>
                  <a:spLocks noChangeAspect="1" noChangeShapeType="1"/>
                </p:cNvSpPr>
                <p:nvPr/>
              </p:nvSpPr>
              <p:spPr bwMode="auto">
                <a:xfrm flipH="1">
                  <a:off x="1940" y="2549"/>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74" name="Line 329"/>
                <p:cNvSpPr>
                  <a:spLocks noChangeAspect="1" noChangeShapeType="1"/>
                </p:cNvSpPr>
                <p:nvPr/>
              </p:nvSpPr>
              <p:spPr bwMode="auto">
                <a:xfrm flipH="1">
                  <a:off x="1940" y="2529"/>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75" name="Line 330"/>
                <p:cNvSpPr>
                  <a:spLocks noChangeAspect="1" noChangeShapeType="1"/>
                </p:cNvSpPr>
                <p:nvPr/>
              </p:nvSpPr>
              <p:spPr bwMode="auto">
                <a:xfrm flipH="1">
                  <a:off x="1936" y="2515"/>
                  <a:ext cx="9"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76" name="Line 331"/>
                <p:cNvSpPr>
                  <a:spLocks noChangeAspect="1" noChangeShapeType="1"/>
                </p:cNvSpPr>
                <p:nvPr/>
              </p:nvSpPr>
              <p:spPr bwMode="auto">
                <a:xfrm flipH="1">
                  <a:off x="1940" y="2503"/>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77" name="Line 332"/>
                <p:cNvSpPr>
                  <a:spLocks noChangeAspect="1" noChangeShapeType="1"/>
                </p:cNvSpPr>
                <p:nvPr/>
              </p:nvSpPr>
              <p:spPr bwMode="auto">
                <a:xfrm flipH="1">
                  <a:off x="1940" y="2491"/>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78" name="Line 333"/>
                <p:cNvSpPr>
                  <a:spLocks noChangeAspect="1" noChangeShapeType="1"/>
                </p:cNvSpPr>
                <p:nvPr/>
              </p:nvSpPr>
              <p:spPr bwMode="auto">
                <a:xfrm flipH="1">
                  <a:off x="1940" y="2484"/>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79" name="Line 334"/>
                <p:cNvSpPr>
                  <a:spLocks noChangeAspect="1" noChangeShapeType="1"/>
                </p:cNvSpPr>
                <p:nvPr/>
              </p:nvSpPr>
              <p:spPr bwMode="auto">
                <a:xfrm flipH="1">
                  <a:off x="1940" y="2477"/>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80" name="Line 335"/>
                <p:cNvSpPr>
                  <a:spLocks noChangeAspect="1" noChangeShapeType="1"/>
                </p:cNvSpPr>
                <p:nvPr/>
              </p:nvSpPr>
              <p:spPr bwMode="auto">
                <a:xfrm flipH="1">
                  <a:off x="1931" y="2469"/>
                  <a:ext cx="14"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81" name="Line 336"/>
                <p:cNvSpPr>
                  <a:spLocks noChangeAspect="1" noChangeShapeType="1"/>
                </p:cNvSpPr>
                <p:nvPr/>
              </p:nvSpPr>
              <p:spPr bwMode="auto">
                <a:xfrm flipH="1">
                  <a:off x="1940" y="2424"/>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82" name="Line 337"/>
                <p:cNvSpPr>
                  <a:spLocks noChangeAspect="1" noChangeShapeType="1"/>
                </p:cNvSpPr>
                <p:nvPr/>
              </p:nvSpPr>
              <p:spPr bwMode="auto">
                <a:xfrm flipH="1">
                  <a:off x="1940" y="2400"/>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83" name="Line 338"/>
                <p:cNvSpPr>
                  <a:spLocks noChangeAspect="1" noChangeShapeType="1"/>
                </p:cNvSpPr>
                <p:nvPr/>
              </p:nvSpPr>
              <p:spPr bwMode="auto">
                <a:xfrm flipH="1">
                  <a:off x="1940" y="2383"/>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84" name="Line 339"/>
                <p:cNvSpPr>
                  <a:spLocks noChangeAspect="1" noChangeShapeType="1"/>
                </p:cNvSpPr>
                <p:nvPr/>
              </p:nvSpPr>
              <p:spPr bwMode="auto">
                <a:xfrm flipH="1">
                  <a:off x="1936" y="2368"/>
                  <a:ext cx="9"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85" name="Line 340"/>
                <p:cNvSpPr>
                  <a:spLocks noChangeAspect="1" noChangeShapeType="1"/>
                </p:cNvSpPr>
                <p:nvPr/>
              </p:nvSpPr>
              <p:spPr bwMode="auto">
                <a:xfrm flipH="1">
                  <a:off x="1940" y="2356"/>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86" name="Line 341"/>
                <p:cNvSpPr>
                  <a:spLocks noChangeAspect="1" noChangeShapeType="1"/>
                </p:cNvSpPr>
                <p:nvPr/>
              </p:nvSpPr>
              <p:spPr bwMode="auto">
                <a:xfrm flipH="1">
                  <a:off x="1940" y="2347"/>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87" name="Line 342"/>
                <p:cNvSpPr>
                  <a:spLocks noChangeAspect="1" noChangeShapeType="1"/>
                </p:cNvSpPr>
                <p:nvPr/>
              </p:nvSpPr>
              <p:spPr bwMode="auto">
                <a:xfrm flipH="1">
                  <a:off x="1940" y="2340"/>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88" name="Line 343"/>
                <p:cNvSpPr>
                  <a:spLocks noChangeAspect="1" noChangeShapeType="1"/>
                </p:cNvSpPr>
                <p:nvPr/>
              </p:nvSpPr>
              <p:spPr bwMode="auto">
                <a:xfrm flipH="1">
                  <a:off x="1940" y="2332"/>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89" name="Line 344"/>
                <p:cNvSpPr>
                  <a:spLocks noChangeAspect="1" noChangeShapeType="1"/>
                </p:cNvSpPr>
                <p:nvPr/>
              </p:nvSpPr>
              <p:spPr bwMode="auto">
                <a:xfrm flipH="1">
                  <a:off x="1931" y="2325"/>
                  <a:ext cx="14"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90" name="Line 345"/>
                <p:cNvSpPr>
                  <a:spLocks noChangeAspect="1" noChangeShapeType="1"/>
                </p:cNvSpPr>
                <p:nvPr/>
              </p:nvSpPr>
              <p:spPr bwMode="auto">
                <a:xfrm flipH="1">
                  <a:off x="1940" y="2284"/>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91" name="Line 346"/>
                <p:cNvSpPr>
                  <a:spLocks noChangeAspect="1" noChangeShapeType="1"/>
                </p:cNvSpPr>
                <p:nvPr/>
              </p:nvSpPr>
              <p:spPr bwMode="auto">
                <a:xfrm flipH="1">
                  <a:off x="1940" y="2260"/>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92" name="Line 347"/>
                <p:cNvSpPr>
                  <a:spLocks noChangeAspect="1" noChangeShapeType="1"/>
                </p:cNvSpPr>
                <p:nvPr/>
              </p:nvSpPr>
              <p:spPr bwMode="auto">
                <a:xfrm flipH="1">
                  <a:off x="1940" y="2244"/>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93" name="Line 348"/>
                <p:cNvSpPr>
                  <a:spLocks noChangeAspect="1" noChangeShapeType="1"/>
                </p:cNvSpPr>
                <p:nvPr/>
              </p:nvSpPr>
              <p:spPr bwMode="auto">
                <a:xfrm flipH="1">
                  <a:off x="1936" y="2229"/>
                  <a:ext cx="9"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94" name="Line 349"/>
                <p:cNvSpPr>
                  <a:spLocks noChangeAspect="1" noChangeShapeType="1"/>
                </p:cNvSpPr>
                <p:nvPr/>
              </p:nvSpPr>
              <p:spPr bwMode="auto">
                <a:xfrm flipH="1">
                  <a:off x="1940" y="2217"/>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95" name="Line 350"/>
                <p:cNvSpPr>
                  <a:spLocks noChangeAspect="1" noChangeShapeType="1"/>
                </p:cNvSpPr>
                <p:nvPr/>
              </p:nvSpPr>
              <p:spPr bwMode="auto">
                <a:xfrm flipH="1">
                  <a:off x="1940" y="2210"/>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96" name="Line 351"/>
                <p:cNvSpPr>
                  <a:spLocks noChangeAspect="1" noChangeShapeType="1"/>
                </p:cNvSpPr>
                <p:nvPr/>
              </p:nvSpPr>
              <p:spPr bwMode="auto">
                <a:xfrm flipH="1">
                  <a:off x="1940" y="2200"/>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97" name="Line 352"/>
                <p:cNvSpPr>
                  <a:spLocks noChangeAspect="1" noChangeShapeType="1"/>
                </p:cNvSpPr>
                <p:nvPr/>
              </p:nvSpPr>
              <p:spPr bwMode="auto">
                <a:xfrm flipH="1">
                  <a:off x="1940" y="2193"/>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98" name="Line 353"/>
                <p:cNvSpPr>
                  <a:spLocks noChangeAspect="1" noChangeShapeType="1"/>
                </p:cNvSpPr>
                <p:nvPr/>
              </p:nvSpPr>
              <p:spPr bwMode="auto">
                <a:xfrm flipH="1">
                  <a:off x="1931" y="2188"/>
                  <a:ext cx="14"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99" name="Line 354"/>
                <p:cNvSpPr>
                  <a:spLocks noChangeAspect="1" noChangeShapeType="1"/>
                </p:cNvSpPr>
                <p:nvPr/>
              </p:nvSpPr>
              <p:spPr bwMode="auto">
                <a:xfrm flipH="1">
                  <a:off x="1940" y="2145"/>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00" name="Line 355"/>
                <p:cNvSpPr>
                  <a:spLocks noChangeAspect="1" noChangeShapeType="1"/>
                </p:cNvSpPr>
                <p:nvPr/>
              </p:nvSpPr>
              <p:spPr bwMode="auto">
                <a:xfrm flipH="1">
                  <a:off x="1931" y="2683"/>
                  <a:ext cx="14"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01" name="Line 356"/>
                <p:cNvSpPr>
                  <a:spLocks noChangeAspect="1" noChangeShapeType="1"/>
                </p:cNvSpPr>
                <p:nvPr/>
              </p:nvSpPr>
              <p:spPr bwMode="auto">
                <a:xfrm flipH="1">
                  <a:off x="1940" y="2683"/>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02" name="Line 357"/>
                <p:cNvSpPr>
                  <a:spLocks noChangeAspect="1" noChangeShapeType="1"/>
                </p:cNvSpPr>
                <p:nvPr/>
              </p:nvSpPr>
              <p:spPr bwMode="auto">
                <a:xfrm flipH="1">
                  <a:off x="1940" y="2685"/>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03" name="Line 358"/>
                <p:cNvSpPr>
                  <a:spLocks noChangeAspect="1" noChangeShapeType="1"/>
                </p:cNvSpPr>
                <p:nvPr/>
              </p:nvSpPr>
              <p:spPr bwMode="auto">
                <a:xfrm flipH="1">
                  <a:off x="1940" y="2685"/>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04" name="Line 359"/>
                <p:cNvSpPr>
                  <a:spLocks noChangeAspect="1" noChangeShapeType="1"/>
                </p:cNvSpPr>
                <p:nvPr/>
              </p:nvSpPr>
              <p:spPr bwMode="auto">
                <a:xfrm flipH="1">
                  <a:off x="1936" y="2685"/>
                  <a:ext cx="9"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05" name="Line 360"/>
                <p:cNvSpPr>
                  <a:spLocks noChangeAspect="1" noChangeShapeType="1"/>
                </p:cNvSpPr>
                <p:nvPr/>
              </p:nvSpPr>
              <p:spPr bwMode="auto">
                <a:xfrm flipH="1">
                  <a:off x="1940" y="2685"/>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06" name="Line 361"/>
                <p:cNvSpPr>
                  <a:spLocks noChangeAspect="1" noChangeShapeType="1"/>
                </p:cNvSpPr>
                <p:nvPr/>
              </p:nvSpPr>
              <p:spPr bwMode="auto">
                <a:xfrm flipH="1">
                  <a:off x="1940" y="2688"/>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07" name="Line 362"/>
                <p:cNvSpPr>
                  <a:spLocks noChangeAspect="1" noChangeShapeType="1"/>
                </p:cNvSpPr>
                <p:nvPr/>
              </p:nvSpPr>
              <p:spPr bwMode="auto">
                <a:xfrm flipH="1">
                  <a:off x="1940" y="2688"/>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08" name="Line 363"/>
                <p:cNvSpPr>
                  <a:spLocks noChangeAspect="1" noChangeShapeType="1"/>
                </p:cNvSpPr>
                <p:nvPr/>
              </p:nvSpPr>
              <p:spPr bwMode="auto">
                <a:xfrm flipH="1">
                  <a:off x="1940" y="2688"/>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09" name="Line 364"/>
                <p:cNvSpPr>
                  <a:spLocks noChangeAspect="1" noChangeShapeType="1"/>
                </p:cNvSpPr>
                <p:nvPr/>
              </p:nvSpPr>
              <p:spPr bwMode="auto">
                <a:xfrm flipH="1">
                  <a:off x="1931" y="2690"/>
                  <a:ext cx="14"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10" name="Line 365"/>
                <p:cNvSpPr>
                  <a:spLocks noChangeAspect="1" noChangeShapeType="1"/>
                </p:cNvSpPr>
                <p:nvPr/>
              </p:nvSpPr>
              <p:spPr bwMode="auto">
                <a:xfrm flipH="1">
                  <a:off x="1940" y="2697"/>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11" name="Line 366"/>
                <p:cNvSpPr>
                  <a:spLocks noChangeAspect="1" noChangeShapeType="1"/>
                </p:cNvSpPr>
                <p:nvPr/>
              </p:nvSpPr>
              <p:spPr bwMode="auto">
                <a:xfrm flipH="1">
                  <a:off x="1940" y="2702"/>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12" name="Line 367"/>
                <p:cNvSpPr>
                  <a:spLocks noChangeAspect="1" noChangeShapeType="1"/>
                </p:cNvSpPr>
                <p:nvPr/>
              </p:nvSpPr>
              <p:spPr bwMode="auto">
                <a:xfrm flipH="1">
                  <a:off x="1940" y="2709"/>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13" name="Line 368"/>
                <p:cNvSpPr>
                  <a:spLocks noChangeAspect="1" noChangeShapeType="1"/>
                </p:cNvSpPr>
                <p:nvPr/>
              </p:nvSpPr>
              <p:spPr bwMode="auto">
                <a:xfrm flipH="1">
                  <a:off x="1936" y="2717"/>
                  <a:ext cx="9"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14" name="Line 369"/>
                <p:cNvSpPr>
                  <a:spLocks noChangeAspect="1" noChangeShapeType="1"/>
                </p:cNvSpPr>
                <p:nvPr/>
              </p:nvSpPr>
              <p:spPr bwMode="auto">
                <a:xfrm flipH="1">
                  <a:off x="1940" y="2724"/>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15" name="Line 370"/>
                <p:cNvSpPr>
                  <a:spLocks noChangeAspect="1" noChangeShapeType="1"/>
                </p:cNvSpPr>
                <p:nvPr/>
              </p:nvSpPr>
              <p:spPr bwMode="auto">
                <a:xfrm flipH="1">
                  <a:off x="1940" y="2729"/>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16" name="Line 371"/>
                <p:cNvSpPr>
                  <a:spLocks noChangeAspect="1" noChangeShapeType="1"/>
                </p:cNvSpPr>
                <p:nvPr/>
              </p:nvSpPr>
              <p:spPr bwMode="auto">
                <a:xfrm flipH="1">
                  <a:off x="1940" y="2736"/>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17" name="Line 372"/>
                <p:cNvSpPr>
                  <a:spLocks noChangeAspect="1" noChangeShapeType="1"/>
                </p:cNvSpPr>
                <p:nvPr/>
              </p:nvSpPr>
              <p:spPr bwMode="auto">
                <a:xfrm flipH="1">
                  <a:off x="1940" y="2741"/>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18" name="Line 373"/>
                <p:cNvSpPr>
                  <a:spLocks noChangeAspect="1" noChangeShapeType="1"/>
                </p:cNvSpPr>
                <p:nvPr/>
              </p:nvSpPr>
              <p:spPr bwMode="auto">
                <a:xfrm flipH="1">
                  <a:off x="1931" y="2745"/>
                  <a:ext cx="14"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61659" name="Picture 37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0" y="2136"/>
                <a:ext cx="612" cy="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60" name="Rectangle 375"/>
              <p:cNvSpPr>
                <a:spLocks noChangeAspect="1" noChangeArrowheads="1"/>
              </p:cNvSpPr>
              <p:nvPr/>
            </p:nvSpPr>
            <p:spPr bwMode="auto">
              <a:xfrm>
                <a:off x="2250" y="2193"/>
                <a:ext cx="166" cy="353"/>
              </a:xfrm>
              <a:prstGeom prst="rect">
                <a:avLst/>
              </a:prstGeom>
              <a:noFill/>
              <a:ln w="31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61661" name="Freeform 376"/>
              <p:cNvSpPr>
                <a:spLocks noChangeAspect="1"/>
              </p:cNvSpPr>
              <p:nvPr/>
            </p:nvSpPr>
            <p:spPr bwMode="auto">
              <a:xfrm>
                <a:off x="2046" y="2143"/>
                <a:ext cx="185" cy="125"/>
              </a:xfrm>
              <a:custGeom>
                <a:avLst/>
                <a:gdLst>
                  <a:gd name="T0" fmla="*/ 0 w 185"/>
                  <a:gd name="T1" fmla="*/ 2 h 125"/>
                  <a:gd name="T2" fmla="*/ 0 w 185"/>
                  <a:gd name="T3" fmla="*/ 125 h 125"/>
                  <a:gd name="T4" fmla="*/ 0 w 185"/>
                  <a:gd name="T5" fmla="*/ 125 h 125"/>
                  <a:gd name="T6" fmla="*/ 185 w 185"/>
                  <a:gd name="T7" fmla="*/ 125 h 125"/>
                  <a:gd name="T8" fmla="*/ 185 w 185"/>
                  <a:gd name="T9" fmla="*/ 0 h 125"/>
                  <a:gd name="T10" fmla="*/ 185 w 185"/>
                  <a:gd name="T11" fmla="*/ 0 h 125"/>
                  <a:gd name="T12" fmla="*/ 0 w 185"/>
                  <a:gd name="T13" fmla="*/ 0 h 125"/>
                  <a:gd name="T14" fmla="*/ 0 w 185"/>
                  <a:gd name="T15" fmla="*/ 2 h 125"/>
                  <a:gd name="T16" fmla="*/ 0 60000 65536"/>
                  <a:gd name="T17" fmla="*/ 0 60000 65536"/>
                  <a:gd name="T18" fmla="*/ 0 60000 65536"/>
                  <a:gd name="T19" fmla="*/ 0 60000 65536"/>
                  <a:gd name="T20" fmla="*/ 0 60000 65536"/>
                  <a:gd name="T21" fmla="*/ 0 60000 65536"/>
                  <a:gd name="T22" fmla="*/ 0 60000 65536"/>
                  <a:gd name="T23" fmla="*/ 0 60000 65536"/>
                  <a:gd name="T24" fmla="*/ 0 w 185"/>
                  <a:gd name="T25" fmla="*/ 0 h 125"/>
                  <a:gd name="T26" fmla="*/ 185 w 185"/>
                  <a:gd name="T27" fmla="*/ 125 h 1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5" h="125">
                    <a:moveTo>
                      <a:pt x="0" y="2"/>
                    </a:moveTo>
                    <a:lnTo>
                      <a:pt x="0" y="125"/>
                    </a:lnTo>
                    <a:lnTo>
                      <a:pt x="185" y="125"/>
                    </a:lnTo>
                    <a:lnTo>
                      <a:pt x="185" y="0"/>
                    </a:lnTo>
                    <a:lnTo>
                      <a:pt x="0" y="0"/>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61662" name="Rectangle 377"/>
              <p:cNvSpPr>
                <a:spLocks noChangeAspect="1" noChangeArrowheads="1"/>
              </p:cNvSpPr>
              <p:nvPr/>
            </p:nvSpPr>
            <p:spPr bwMode="auto">
              <a:xfrm>
                <a:off x="2049" y="2146"/>
                <a:ext cx="184"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400">
                    <a:solidFill>
                      <a:srgbClr val="000000"/>
                    </a:solidFill>
                  </a:rPr>
                  <a:t>0.68</a:t>
                </a:r>
                <a:endParaRPr lang="en-US" sz="1400"/>
              </a:p>
            </p:txBody>
          </p:sp>
        </p:grpSp>
        <p:grpSp>
          <p:nvGrpSpPr>
            <p:cNvPr id="61533" name="Group 378"/>
            <p:cNvGrpSpPr>
              <a:grpSpLocks noChangeAspect="1"/>
            </p:cNvGrpSpPr>
            <p:nvPr/>
          </p:nvGrpSpPr>
          <p:grpSpPr bwMode="auto">
            <a:xfrm>
              <a:off x="3861" y="1145"/>
              <a:ext cx="760" cy="760"/>
              <a:chOff x="1909" y="1367"/>
              <a:chExt cx="637" cy="637"/>
            </a:xfrm>
          </p:grpSpPr>
          <p:sp>
            <p:nvSpPr>
              <p:cNvPr id="61534" name="Rectangle 379"/>
              <p:cNvSpPr>
                <a:spLocks noChangeAspect="1" noChangeArrowheads="1"/>
              </p:cNvSpPr>
              <p:nvPr/>
            </p:nvSpPr>
            <p:spPr bwMode="auto">
              <a:xfrm>
                <a:off x="1924" y="1367"/>
                <a:ext cx="622" cy="622"/>
              </a:xfrm>
              <a:prstGeom prst="rect">
                <a:avLst/>
              </a:prstGeom>
              <a:solidFill>
                <a:srgbClr val="FFFFFF"/>
              </a:solidFill>
              <a:ln w="3175">
                <a:solidFill>
                  <a:srgbClr val="000000"/>
                </a:solidFill>
                <a:miter lim="800000"/>
                <a:headEnd/>
                <a:tailEnd/>
              </a:ln>
            </p:spPr>
            <p:txBody>
              <a:bodyPr/>
              <a:lstStyle/>
              <a:p>
                <a:endParaRPr lang="el-GR"/>
              </a:p>
            </p:txBody>
          </p:sp>
          <p:sp>
            <p:nvSpPr>
              <p:cNvPr id="61535" name="Line 380"/>
              <p:cNvSpPr>
                <a:spLocks noChangeAspect="1" noChangeShapeType="1"/>
              </p:cNvSpPr>
              <p:nvPr/>
            </p:nvSpPr>
            <p:spPr bwMode="auto">
              <a:xfrm>
                <a:off x="1924" y="1987"/>
                <a:ext cx="619"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1536" name="Group 381"/>
              <p:cNvGrpSpPr>
                <a:grpSpLocks noChangeAspect="1"/>
              </p:cNvGrpSpPr>
              <p:nvPr/>
            </p:nvGrpSpPr>
            <p:grpSpPr bwMode="auto">
              <a:xfrm>
                <a:off x="1928" y="1989"/>
                <a:ext cx="602" cy="15"/>
                <a:chOff x="1928" y="1989"/>
                <a:chExt cx="602" cy="15"/>
              </a:xfrm>
            </p:grpSpPr>
            <p:sp>
              <p:nvSpPr>
                <p:cNvPr id="61598" name="Line 382"/>
                <p:cNvSpPr>
                  <a:spLocks noChangeAspect="1" noChangeShapeType="1"/>
                </p:cNvSpPr>
                <p:nvPr/>
              </p:nvSpPr>
              <p:spPr bwMode="auto">
                <a:xfrm>
                  <a:off x="1991" y="1989"/>
                  <a:ext cx="1" cy="1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99" name="Line 383"/>
                <p:cNvSpPr>
                  <a:spLocks noChangeAspect="1" noChangeShapeType="1"/>
                </p:cNvSpPr>
                <p:nvPr/>
              </p:nvSpPr>
              <p:spPr bwMode="auto">
                <a:xfrm>
                  <a:off x="2012" y="1989"/>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00" name="Line 384"/>
                <p:cNvSpPr>
                  <a:spLocks noChangeAspect="1" noChangeShapeType="1"/>
                </p:cNvSpPr>
                <p:nvPr/>
              </p:nvSpPr>
              <p:spPr bwMode="auto">
                <a:xfrm>
                  <a:off x="2020" y="1989"/>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01" name="Line 385"/>
                <p:cNvSpPr>
                  <a:spLocks noChangeAspect="1" noChangeShapeType="1"/>
                </p:cNvSpPr>
                <p:nvPr/>
              </p:nvSpPr>
              <p:spPr bwMode="auto">
                <a:xfrm>
                  <a:off x="2025" y="1989"/>
                  <a:ext cx="1" cy="1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02" name="Line 386"/>
                <p:cNvSpPr>
                  <a:spLocks noChangeAspect="1" noChangeShapeType="1"/>
                </p:cNvSpPr>
                <p:nvPr/>
              </p:nvSpPr>
              <p:spPr bwMode="auto">
                <a:xfrm>
                  <a:off x="2032" y="1989"/>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03" name="Line 387"/>
                <p:cNvSpPr>
                  <a:spLocks noChangeAspect="1" noChangeShapeType="1"/>
                </p:cNvSpPr>
                <p:nvPr/>
              </p:nvSpPr>
              <p:spPr bwMode="auto">
                <a:xfrm>
                  <a:off x="2039" y="1989"/>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04" name="Line 388"/>
                <p:cNvSpPr>
                  <a:spLocks noChangeAspect="1" noChangeShapeType="1"/>
                </p:cNvSpPr>
                <p:nvPr/>
              </p:nvSpPr>
              <p:spPr bwMode="auto">
                <a:xfrm>
                  <a:off x="2044" y="1989"/>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05" name="Line 389"/>
                <p:cNvSpPr>
                  <a:spLocks noChangeAspect="1" noChangeShapeType="1"/>
                </p:cNvSpPr>
                <p:nvPr/>
              </p:nvSpPr>
              <p:spPr bwMode="auto">
                <a:xfrm>
                  <a:off x="2049" y="1989"/>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06" name="Line 390"/>
                <p:cNvSpPr>
                  <a:spLocks noChangeAspect="1" noChangeShapeType="1"/>
                </p:cNvSpPr>
                <p:nvPr/>
              </p:nvSpPr>
              <p:spPr bwMode="auto">
                <a:xfrm>
                  <a:off x="2056" y="1989"/>
                  <a:ext cx="1" cy="1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07" name="Line 391"/>
                <p:cNvSpPr>
                  <a:spLocks noChangeAspect="1" noChangeShapeType="1"/>
                </p:cNvSpPr>
                <p:nvPr/>
              </p:nvSpPr>
              <p:spPr bwMode="auto">
                <a:xfrm>
                  <a:off x="2097" y="1989"/>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08" name="Line 392"/>
                <p:cNvSpPr>
                  <a:spLocks noChangeAspect="1" noChangeShapeType="1"/>
                </p:cNvSpPr>
                <p:nvPr/>
              </p:nvSpPr>
              <p:spPr bwMode="auto">
                <a:xfrm>
                  <a:off x="2125" y="1989"/>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09" name="Line 393"/>
                <p:cNvSpPr>
                  <a:spLocks noChangeAspect="1" noChangeShapeType="1"/>
                </p:cNvSpPr>
                <p:nvPr/>
              </p:nvSpPr>
              <p:spPr bwMode="auto">
                <a:xfrm>
                  <a:off x="2145" y="1989"/>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10" name="Line 394"/>
                <p:cNvSpPr>
                  <a:spLocks noChangeAspect="1" noChangeShapeType="1"/>
                </p:cNvSpPr>
                <p:nvPr/>
              </p:nvSpPr>
              <p:spPr bwMode="auto">
                <a:xfrm>
                  <a:off x="2159" y="1989"/>
                  <a:ext cx="1" cy="1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11" name="Line 395"/>
                <p:cNvSpPr>
                  <a:spLocks noChangeAspect="1" noChangeShapeType="1"/>
                </p:cNvSpPr>
                <p:nvPr/>
              </p:nvSpPr>
              <p:spPr bwMode="auto">
                <a:xfrm>
                  <a:off x="2171" y="1989"/>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12" name="Line 396"/>
                <p:cNvSpPr>
                  <a:spLocks noChangeAspect="1" noChangeShapeType="1"/>
                </p:cNvSpPr>
                <p:nvPr/>
              </p:nvSpPr>
              <p:spPr bwMode="auto">
                <a:xfrm>
                  <a:off x="2183" y="1989"/>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13" name="Line 397"/>
                <p:cNvSpPr>
                  <a:spLocks noChangeAspect="1" noChangeShapeType="1"/>
                </p:cNvSpPr>
                <p:nvPr/>
              </p:nvSpPr>
              <p:spPr bwMode="auto">
                <a:xfrm>
                  <a:off x="2190" y="1989"/>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14" name="Line 398"/>
                <p:cNvSpPr>
                  <a:spLocks noChangeAspect="1" noChangeShapeType="1"/>
                </p:cNvSpPr>
                <p:nvPr/>
              </p:nvSpPr>
              <p:spPr bwMode="auto">
                <a:xfrm>
                  <a:off x="2197" y="1989"/>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15" name="Line 399"/>
                <p:cNvSpPr>
                  <a:spLocks noChangeAspect="1" noChangeShapeType="1"/>
                </p:cNvSpPr>
                <p:nvPr/>
              </p:nvSpPr>
              <p:spPr bwMode="auto">
                <a:xfrm>
                  <a:off x="2205" y="1989"/>
                  <a:ext cx="1" cy="1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16" name="Line 400"/>
                <p:cNvSpPr>
                  <a:spLocks noChangeAspect="1" noChangeShapeType="1"/>
                </p:cNvSpPr>
                <p:nvPr/>
              </p:nvSpPr>
              <p:spPr bwMode="auto">
                <a:xfrm>
                  <a:off x="2250" y="1989"/>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17" name="Line 401"/>
                <p:cNvSpPr>
                  <a:spLocks noChangeAspect="1" noChangeShapeType="1"/>
                </p:cNvSpPr>
                <p:nvPr/>
              </p:nvSpPr>
              <p:spPr bwMode="auto">
                <a:xfrm>
                  <a:off x="2274" y="1989"/>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18" name="Line 402"/>
                <p:cNvSpPr>
                  <a:spLocks noChangeAspect="1" noChangeShapeType="1"/>
                </p:cNvSpPr>
                <p:nvPr/>
              </p:nvSpPr>
              <p:spPr bwMode="auto">
                <a:xfrm>
                  <a:off x="2291" y="1989"/>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19" name="Line 403"/>
                <p:cNvSpPr>
                  <a:spLocks noChangeAspect="1" noChangeShapeType="1"/>
                </p:cNvSpPr>
                <p:nvPr/>
              </p:nvSpPr>
              <p:spPr bwMode="auto">
                <a:xfrm>
                  <a:off x="2305" y="1989"/>
                  <a:ext cx="1" cy="1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20" name="Line 404"/>
                <p:cNvSpPr>
                  <a:spLocks noChangeAspect="1" noChangeShapeType="1"/>
                </p:cNvSpPr>
                <p:nvPr/>
              </p:nvSpPr>
              <p:spPr bwMode="auto">
                <a:xfrm>
                  <a:off x="2317" y="1989"/>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21" name="Line 405"/>
                <p:cNvSpPr>
                  <a:spLocks noChangeAspect="1" noChangeShapeType="1"/>
                </p:cNvSpPr>
                <p:nvPr/>
              </p:nvSpPr>
              <p:spPr bwMode="auto">
                <a:xfrm>
                  <a:off x="2327" y="1989"/>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22" name="Line 406"/>
                <p:cNvSpPr>
                  <a:spLocks noChangeAspect="1" noChangeShapeType="1"/>
                </p:cNvSpPr>
                <p:nvPr/>
              </p:nvSpPr>
              <p:spPr bwMode="auto">
                <a:xfrm>
                  <a:off x="2334" y="1989"/>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23" name="Line 407"/>
                <p:cNvSpPr>
                  <a:spLocks noChangeAspect="1" noChangeShapeType="1"/>
                </p:cNvSpPr>
                <p:nvPr/>
              </p:nvSpPr>
              <p:spPr bwMode="auto">
                <a:xfrm>
                  <a:off x="2341" y="1989"/>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24" name="Line 408"/>
                <p:cNvSpPr>
                  <a:spLocks noChangeAspect="1" noChangeShapeType="1"/>
                </p:cNvSpPr>
                <p:nvPr/>
              </p:nvSpPr>
              <p:spPr bwMode="auto">
                <a:xfrm>
                  <a:off x="2349" y="1989"/>
                  <a:ext cx="1" cy="1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25" name="Line 409"/>
                <p:cNvSpPr>
                  <a:spLocks noChangeAspect="1" noChangeShapeType="1"/>
                </p:cNvSpPr>
                <p:nvPr/>
              </p:nvSpPr>
              <p:spPr bwMode="auto">
                <a:xfrm>
                  <a:off x="2389" y="1989"/>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26" name="Line 410"/>
                <p:cNvSpPr>
                  <a:spLocks noChangeAspect="1" noChangeShapeType="1"/>
                </p:cNvSpPr>
                <p:nvPr/>
              </p:nvSpPr>
              <p:spPr bwMode="auto">
                <a:xfrm>
                  <a:off x="2413" y="1989"/>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27" name="Line 411"/>
                <p:cNvSpPr>
                  <a:spLocks noChangeAspect="1" noChangeShapeType="1"/>
                </p:cNvSpPr>
                <p:nvPr/>
              </p:nvSpPr>
              <p:spPr bwMode="auto">
                <a:xfrm>
                  <a:off x="2430" y="1989"/>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28" name="Line 412"/>
                <p:cNvSpPr>
                  <a:spLocks noChangeAspect="1" noChangeShapeType="1"/>
                </p:cNvSpPr>
                <p:nvPr/>
              </p:nvSpPr>
              <p:spPr bwMode="auto">
                <a:xfrm>
                  <a:off x="2445" y="1989"/>
                  <a:ext cx="1" cy="1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29" name="Line 413"/>
                <p:cNvSpPr>
                  <a:spLocks noChangeAspect="1" noChangeShapeType="1"/>
                </p:cNvSpPr>
                <p:nvPr/>
              </p:nvSpPr>
              <p:spPr bwMode="auto">
                <a:xfrm>
                  <a:off x="2457" y="1989"/>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30" name="Line 414"/>
                <p:cNvSpPr>
                  <a:spLocks noChangeAspect="1" noChangeShapeType="1"/>
                </p:cNvSpPr>
                <p:nvPr/>
              </p:nvSpPr>
              <p:spPr bwMode="auto">
                <a:xfrm>
                  <a:off x="2464" y="1989"/>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31" name="Line 415"/>
                <p:cNvSpPr>
                  <a:spLocks noChangeAspect="1" noChangeShapeType="1"/>
                </p:cNvSpPr>
                <p:nvPr/>
              </p:nvSpPr>
              <p:spPr bwMode="auto">
                <a:xfrm>
                  <a:off x="2474" y="1989"/>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32" name="Line 416"/>
                <p:cNvSpPr>
                  <a:spLocks noChangeAspect="1" noChangeShapeType="1"/>
                </p:cNvSpPr>
                <p:nvPr/>
              </p:nvSpPr>
              <p:spPr bwMode="auto">
                <a:xfrm>
                  <a:off x="2481" y="1989"/>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33" name="Line 417"/>
                <p:cNvSpPr>
                  <a:spLocks noChangeAspect="1" noChangeShapeType="1"/>
                </p:cNvSpPr>
                <p:nvPr/>
              </p:nvSpPr>
              <p:spPr bwMode="auto">
                <a:xfrm>
                  <a:off x="2486" y="1989"/>
                  <a:ext cx="1" cy="1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34" name="Line 418"/>
                <p:cNvSpPr>
                  <a:spLocks noChangeAspect="1" noChangeShapeType="1"/>
                </p:cNvSpPr>
                <p:nvPr/>
              </p:nvSpPr>
              <p:spPr bwMode="auto">
                <a:xfrm>
                  <a:off x="2529" y="1989"/>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35" name="Line 419"/>
                <p:cNvSpPr>
                  <a:spLocks noChangeAspect="1" noChangeShapeType="1"/>
                </p:cNvSpPr>
                <p:nvPr/>
              </p:nvSpPr>
              <p:spPr bwMode="auto">
                <a:xfrm>
                  <a:off x="1991" y="1989"/>
                  <a:ext cx="1" cy="1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36" name="Line 420"/>
                <p:cNvSpPr>
                  <a:spLocks noChangeAspect="1" noChangeShapeType="1"/>
                </p:cNvSpPr>
                <p:nvPr/>
              </p:nvSpPr>
              <p:spPr bwMode="auto">
                <a:xfrm>
                  <a:off x="1991" y="1989"/>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37" name="Line 421"/>
                <p:cNvSpPr>
                  <a:spLocks noChangeAspect="1" noChangeShapeType="1"/>
                </p:cNvSpPr>
                <p:nvPr/>
              </p:nvSpPr>
              <p:spPr bwMode="auto">
                <a:xfrm>
                  <a:off x="1988" y="1989"/>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38" name="Line 422"/>
                <p:cNvSpPr>
                  <a:spLocks noChangeAspect="1" noChangeShapeType="1"/>
                </p:cNvSpPr>
                <p:nvPr/>
              </p:nvSpPr>
              <p:spPr bwMode="auto">
                <a:xfrm>
                  <a:off x="1988" y="1989"/>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39" name="Line 423"/>
                <p:cNvSpPr>
                  <a:spLocks noChangeAspect="1" noChangeShapeType="1"/>
                </p:cNvSpPr>
                <p:nvPr/>
              </p:nvSpPr>
              <p:spPr bwMode="auto">
                <a:xfrm>
                  <a:off x="1988" y="1989"/>
                  <a:ext cx="1" cy="1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40" name="Line 424"/>
                <p:cNvSpPr>
                  <a:spLocks noChangeAspect="1" noChangeShapeType="1"/>
                </p:cNvSpPr>
                <p:nvPr/>
              </p:nvSpPr>
              <p:spPr bwMode="auto">
                <a:xfrm>
                  <a:off x="1988" y="1989"/>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41" name="Line 425"/>
                <p:cNvSpPr>
                  <a:spLocks noChangeAspect="1" noChangeShapeType="1"/>
                </p:cNvSpPr>
                <p:nvPr/>
              </p:nvSpPr>
              <p:spPr bwMode="auto">
                <a:xfrm>
                  <a:off x="1986" y="1989"/>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42" name="Line 426"/>
                <p:cNvSpPr>
                  <a:spLocks noChangeAspect="1" noChangeShapeType="1"/>
                </p:cNvSpPr>
                <p:nvPr/>
              </p:nvSpPr>
              <p:spPr bwMode="auto">
                <a:xfrm>
                  <a:off x="1986" y="1989"/>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43" name="Line 427"/>
                <p:cNvSpPr>
                  <a:spLocks noChangeAspect="1" noChangeShapeType="1"/>
                </p:cNvSpPr>
                <p:nvPr/>
              </p:nvSpPr>
              <p:spPr bwMode="auto">
                <a:xfrm>
                  <a:off x="1986" y="1989"/>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44" name="Line 428"/>
                <p:cNvSpPr>
                  <a:spLocks noChangeAspect="1" noChangeShapeType="1"/>
                </p:cNvSpPr>
                <p:nvPr/>
              </p:nvSpPr>
              <p:spPr bwMode="auto">
                <a:xfrm>
                  <a:off x="1984" y="1989"/>
                  <a:ext cx="1" cy="1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45" name="Line 429"/>
                <p:cNvSpPr>
                  <a:spLocks noChangeAspect="1" noChangeShapeType="1"/>
                </p:cNvSpPr>
                <p:nvPr/>
              </p:nvSpPr>
              <p:spPr bwMode="auto">
                <a:xfrm>
                  <a:off x="1976" y="1989"/>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46" name="Line 430"/>
                <p:cNvSpPr>
                  <a:spLocks noChangeAspect="1" noChangeShapeType="1"/>
                </p:cNvSpPr>
                <p:nvPr/>
              </p:nvSpPr>
              <p:spPr bwMode="auto">
                <a:xfrm>
                  <a:off x="1972" y="1989"/>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47" name="Line 431"/>
                <p:cNvSpPr>
                  <a:spLocks noChangeAspect="1" noChangeShapeType="1"/>
                </p:cNvSpPr>
                <p:nvPr/>
              </p:nvSpPr>
              <p:spPr bwMode="auto">
                <a:xfrm>
                  <a:off x="1964" y="1989"/>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48" name="Line 432"/>
                <p:cNvSpPr>
                  <a:spLocks noChangeAspect="1" noChangeShapeType="1"/>
                </p:cNvSpPr>
                <p:nvPr/>
              </p:nvSpPr>
              <p:spPr bwMode="auto">
                <a:xfrm>
                  <a:off x="1957" y="1989"/>
                  <a:ext cx="1" cy="1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49" name="Line 433"/>
                <p:cNvSpPr>
                  <a:spLocks noChangeAspect="1" noChangeShapeType="1"/>
                </p:cNvSpPr>
                <p:nvPr/>
              </p:nvSpPr>
              <p:spPr bwMode="auto">
                <a:xfrm>
                  <a:off x="1950" y="1989"/>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50" name="Line 434"/>
                <p:cNvSpPr>
                  <a:spLocks noChangeAspect="1" noChangeShapeType="1"/>
                </p:cNvSpPr>
                <p:nvPr/>
              </p:nvSpPr>
              <p:spPr bwMode="auto">
                <a:xfrm>
                  <a:off x="1945" y="1989"/>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51" name="Line 435"/>
                <p:cNvSpPr>
                  <a:spLocks noChangeAspect="1" noChangeShapeType="1"/>
                </p:cNvSpPr>
                <p:nvPr/>
              </p:nvSpPr>
              <p:spPr bwMode="auto">
                <a:xfrm>
                  <a:off x="1938" y="1989"/>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52" name="Line 436"/>
                <p:cNvSpPr>
                  <a:spLocks noChangeAspect="1" noChangeShapeType="1"/>
                </p:cNvSpPr>
                <p:nvPr/>
              </p:nvSpPr>
              <p:spPr bwMode="auto">
                <a:xfrm>
                  <a:off x="1933" y="1989"/>
                  <a:ext cx="1" cy="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53" name="Line 437"/>
                <p:cNvSpPr>
                  <a:spLocks noChangeAspect="1" noChangeShapeType="1"/>
                </p:cNvSpPr>
                <p:nvPr/>
              </p:nvSpPr>
              <p:spPr bwMode="auto">
                <a:xfrm>
                  <a:off x="1928" y="1989"/>
                  <a:ext cx="1" cy="15"/>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61537" name="Line 438"/>
              <p:cNvSpPr>
                <a:spLocks noChangeAspect="1" noChangeShapeType="1"/>
              </p:cNvSpPr>
              <p:nvPr/>
            </p:nvSpPr>
            <p:spPr bwMode="auto">
              <a:xfrm flipV="1">
                <a:off x="1924" y="1367"/>
                <a:ext cx="1" cy="62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1538" name="Group 439"/>
              <p:cNvGrpSpPr>
                <a:grpSpLocks noChangeAspect="1"/>
              </p:cNvGrpSpPr>
              <p:nvPr/>
            </p:nvGrpSpPr>
            <p:grpSpPr bwMode="auto">
              <a:xfrm>
                <a:off x="1909" y="1382"/>
                <a:ext cx="15" cy="601"/>
                <a:chOff x="1909" y="1382"/>
                <a:chExt cx="15" cy="601"/>
              </a:xfrm>
            </p:grpSpPr>
            <p:sp>
              <p:nvSpPr>
                <p:cNvPr id="61542" name="Line 440"/>
                <p:cNvSpPr>
                  <a:spLocks noChangeAspect="1" noChangeShapeType="1"/>
                </p:cNvSpPr>
                <p:nvPr/>
              </p:nvSpPr>
              <p:spPr bwMode="auto">
                <a:xfrm flipH="1">
                  <a:off x="1909" y="1919"/>
                  <a:ext cx="1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43" name="Line 441"/>
                <p:cNvSpPr>
                  <a:spLocks noChangeAspect="1" noChangeShapeType="1"/>
                </p:cNvSpPr>
                <p:nvPr/>
              </p:nvSpPr>
              <p:spPr bwMode="auto">
                <a:xfrm flipH="1">
                  <a:off x="1919" y="1898"/>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44" name="Line 442"/>
                <p:cNvSpPr>
                  <a:spLocks noChangeAspect="1" noChangeShapeType="1"/>
                </p:cNvSpPr>
                <p:nvPr/>
              </p:nvSpPr>
              <p:spPr bwMode="auto">
                <a:xfrm flipH="1">
                  <a:off x="1919" y="1891"/>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45" name="Line 443"/>
                <p:cNvSpPr>
                  <a:spLocks noChangeAspect="1" noChangeShapeType="1"/>
                </p:cNvSpPr>
                <p:nvPr/>
              </p:nvSpPr>
              <p:spPr bwMode="auto">
                <a:xfrm flipH="1">
                  <a:off x="1914" y="1886"/>
                  <a:ext cx="1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46" name="Line 444"/>
                <p:cNvSpPr>
                  <a:spLocks noChangeAspect="1" noChangeShapeType="1"/>
                </p:cNvSpPr>
                <p:nvPr/>
              </p:nvSpPr>
              <p:spPr bwMode="auto">
                <a:xfrm flipH="1">
                  <a:off x="1919" y="1879"/>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47" name="Line 445"/>
                <p:cNvSpPr>
                  <a:spLocks noChangeAspect="1" noChangeShapeType="1"/>
                </p:cNvSpPr>
                <p:nvPr/>
              </p:nvSpPr>
              <p:spPr bwMode="auto">
                <a:xfrm flipH="1">
                  <a:off x="1919" y="1871"/>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48" name="Line 446"/>
                <p:cNvSpPr>
                  <a:spLocks noChangeAspect="1" noChangeShapeType="1"/>
                </p:cNvSpPr>
                <p:nvPr/>
              </p:nvSpPr>
              <p:spPr bwMode="auto">
                <a:xfrm flipH="1">
                  <a:off x="1919" y="1867"/>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49" name="Line 447"/>
                <p:cNvSpPr>
                  <a:spLocks noChangeAspect="1" noChangeShapeType="1"/>
                </p:cNvSpPr>
                <p:nvPr/>
              </p:nvSpPr>
              <p:spPr bwMode="auto">
                <a:xfrm flipH="1">
                  <a:off x="1919" y="1862"/>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50" name="Line 448"/>
                <p:cNvSpPr>
                  <a:spLocks noChangeAspect="1" noChangeShapeType="1"/>
                </p:cNvSpPr>
                <p:nvPr/>
              </p:nvSpPr>
              <p:spPr bwMode="auto">
                <a:xfrm flipH="1">
                  <a:off x="1909" y="1855"/>
                  <a:ext cx="1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51" name="Line 449"/>
                <p:cNvSpPr>
                  <a:spLocks noChangeAspect="1" noChangeShapeType="1"/>
                </p:cNvSpPr>
                <p:nvPr/>
              </p:nvSpPr>
              <p:spPr bwMode="auto">
                <a:xfrm flipH="1">
                  <a:off x="1919" y="1814"/>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52" name="Line 450"/>
                <p:cNvSpPr>
                  <a:spLocks noChangeAspect="1" noChangeShapeType="1"/>
                </p:cNvSpPr>
                <p:nvPr/>
              </p:nvSpPr>
              <p:spPr bwMode="auto">
                <a:xfrm flipH="1">
                  <a:off x="1919" y="1785"/>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53" name="Line 451"/>
                <p:cNvSpPr>
                  <a:spLocks noChangeAspect="1" noChangeShapeType="1"/>
                </p:cNvSpPr>
                <p:nvPr/>
              </p:nvSpPr>
              <p:spPr bwMode="auto">
                <a:xfrm flipH="1">
                  <a:off x="1919" y="1766"/>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54" name="Line 452"/>
                <p:cNvSpPr>
                  <a:spLocks noChangeAspect="1" noChangeShapeType="1"/>
                </p:cNvSpPr>
                <p:nvPr/>
              </p:nvSpPr>
              <p:spPr bwMode="auto">
                <a:xfrm flipH="1">
                  <a:off x="1914" y="1751"/>
                  <a:ext cx="1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55" name="Line 453"/>
                <p:cNvSpPr>
                  <a:spLocks noChangeAspect="1" noChangeShapeType="1"/>
                </p:cNvSpPr>
                <p:nvPr/>
              </p:nvSpPr>
              <p:spPr bwMode="auto">
                <a:xfrm flipH="1">
                  <a:off x="1919" y="1739"/>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56" name="Line 454"/>
                <p:cNvSpPr>
                  <a:spLocks noChangeAspect="1" noChangeShapeType="1"/>
                </p:cNvSpPr>
                <p:nvPr/>
              </p:nvSpPr>
              <p:spPr bwMode="auto">
                <a:xfrm flipH="1">
                  <a:off x="1919" y="1727"/>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57" name="Line 455"/>
                <p:cNvSpPr>
                  <a:spLocks noChangeAspect="1" noChangeShapeType="1"/>
                </p:cNvSpPr>
                <p:nvPr/>
              </p:nvSpPr>
              <p:spPr bwMode="auto">
                <a:xfrm flipH="1">
                  <a:off x="1919" y="1720"/>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58" name="Line 456"/>
                <p:cNvSpPr>
                  <a:spLocks noChangeAspect="1" noChangeShapeType="1"/>
                </p:cNvSpPr>
                <p:nvPr/>
              </p:nvSpPr>
              <p:spPr bwMode="auto">
                <a:xfrm flipH="1">
                  <a:off x="1919" y="1713"/>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59" name="Line 457"/>
                <p:cNvSpPr>
                  <a:spLocks noChangeAspect="1" noChangeShapeType="1"/>
                </p:cNvSpPr>
                <p:nvPr/>
              </p:nvSpPr>
              <p:spPr bwMode="auto">
                <a:xfrm flipH="1">
                  <a:off x="1909" y="1706"/>
                  <a:ext cx="1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60" name="Line 458"/>
                <p:cNvSpPr>
                  <a:spLocks noChangeAspect="1" noChangeShapeType="1"/>
                </p:cNvSpPr>
                <p:nvPr/>
              </p:nvSpPr>
              <p:spPr bwMode="auto">
                <a:xfrm flipH="1">
                  <a:off x="1919" y="1660"/>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61" name="Line 459"/>
                <p:cNvSpPr>
                  <a:spLocks noChangeAspect="1" noChangeShapeType="1"/>
                </p:cNvSpPr>
                <p:nvPr/>
              </p:nvSpPr>
              <p:spPr bwMode="auto">
                <a:xfrm flipH="1">
                  <a:off x="1919" y="1636"/>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62" name="Line 460"/>
                <p:cNvSpPr>
                  <a:spLocks noChangeAspect="1" noChangeShapeType="1"/>
                </p:cNvSpPr>
                <p:nvPr/>
              </p:nvSpPr>
              <p:spPr bwMode="auto">
                <a:xfrm flipH="1">
                  <a:off x="1919" y="1619"/>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63" name="Line 461"/>
                <p:cNvSpPr>
                  <a:spLocks noChangeAspect="1" noChangeShapeType="1"/>
                </p:cNvSpPr>
                <p:nvPr/>
              </p:nvSpPr>
              <p:spPr bwMode="auto">
                <a:xfrm flipH="1">
                  <a:off x="1914" y="1605"/>
                  <a:ext cx="1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64" name="Line 462"/>
                <p:cNvSpPr>
                  <a:spLocks noChangeAspect="1" noChangeShapeType="1"/>
                </p:cNvSpPr>
                <p:nvPr/>
              </p:nvSpPr>
              <p:spPr bwMode="auto">
                <a:xfrm flipH="1">
                  <a:off x="1919" y="1593"/>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65" name="Line 463"/>
                <p:cNvSpPr>
                  <a:spLocks noChangeAspect="1" noChangeShapeType="1"/>
                </p:cNvSpPr>
                <p:nvPr/>
              </p:nvSpPr>
              <p:spPr bwMode="auto">
                <a:xfrm flipH="1">
                  <a:off x="1919" y="1583"/>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66" name="Line 464"/>
                <p:cNvSpPr>
                  <a:spLocks noChangeAspect="1" noChangeShapeType="1"/>
                </p:cNvSpPr>
                <p:nvPr/>
              </p:nvSpPr>
              <p:spPr bwMode="auto">
                <a:xfrm flipH="1">
                  <a:off x="1919" y="1576"/>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67" name="Line 465"/>
                <p:cNvSpPr>
                  <a:spLocks noChangeAspect="1" noChangeShapeType="1"/>
                </p:cNvSpPr>
                <p:nvPr/>
              </p:nvSpPr>
              <p:spPr bwMode="auto">
                <a:xfrm flipH="1">
                  <a:off x="1919" y="1569"/>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68" name="Line 466"/>
                <p:cNvSpPr>
                  <a:spLocks noChangeAspect="1" noChangeShapeType="1"/>
                </p:cNvSpPr>
                <p:nvPr/>
              </p:nvSpPr>
              <p:spPr bwMode="auto">
                <a:xfrm flipH="1">
                  <a:off x="1909" y="1562"/>
                  <a:ext cx="1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69" name="Line 467"/>
                <p:cNvSpPr>
                  <a:spLocks noChangeAspect="1" noChangeShapeType="1"/>
                </p:cNvSpPr>
                <p:nvPr/>
              </p:nvSpPr>
              <p:spPr bwMode="auto">
                <a:xfrm flipH="1">
                  <a:off x="1919" y="1521"/>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70" name="Line 468"/>
                <p:cNvSpPr>
                  <a:spLocks noChangeAspect="1" noChangeShapeType="1"/>
                </p:cNvSpPr>
                <p:nvPr/>
              </p:nvSpPr>
              <p:spPr bwMode="auto">
                <a:xfrm flipH="1">
                  <a:off x="1919" y="1497"/>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71" name="Line 469"/>
                <p:cNvSpPr>
                  <a:spLocks noChangeAspect="1" noChangeShapeType="1"/>
                </p:cNvSpPr>
                <p:nvPr/>
              </p:nvSpPr>
              <p:spPr bwMode="auto">
                <a:xfrm flipH="1">
                  <a:off x="1919" y="1480"/>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72" name="Line 470"/>
                <p:cNvSpPr>
                  <a:spLocks noChangeAspect="1" noChangeShapeType="1"/>
                </p:cNvSpPr>
                <p:nvPr/>
              </p:nvSpPr>
              <p:spPr bwMode="auto">
                <a:xfrm flipH="1">
                  <a:off x="1914" y="1466"/>
                  <a:ext cx="1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73" name="Line 471"/>
                <p:cNvSpPr>
                  <a:spLocks noChangeAspect="1" noChangeShapeType="1"/>
                </p:cNvSpPr>
                <p:nvPr/>
              </p:nvSpPr>
              <p:spPr bwMode="auto">
                <a:xfrm flipH="1">
                  <a:off x="1919" y="1454"/>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74" name="Line 472"/>
                <p:cNvSpPr>
                  <a:spLocks noChangeAspect="1" noChangeShapeType="1"/>
                </p:cNvSpPr>
                <p:nvPr/>
              </p:nvSpPr>
              <p:spPr bwMode="auto">
                <a:xfrm flipH="1">
                  <a:off x="1919" y="1446"/>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75" name="Line 473"/>
                <p:cNvSpPr>
                  <a:spLocks noChangeAspect="1" noChangeShapeType="1"/>
                </p:cNvSpPr>
                <p:nvPr/>
              </p:nvSpPr>
              <p:spPr bwMode="auto">
                <a:xfrm flipH="1">
                  <a:off x="1919" y="1437"/>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76" name="Line 474"/>
                <p:cNvSpPr>
                  <a:spLocks noChangeAspect="1" noChangeShapeType="1"/>
                </p:cNvSpPr>
                <p:nvPr/>
              </p:nvSpPr>
              <p:spPr bwMode="auto">
                <a:xfrm flipH="1">
                  <a:off x="1919" y="1430"/>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77" name="Line 475"/>
                <p:cNvSpPr>
                  <a:spLocks noChangeAspect="1" noChangeShapeType="1"/>
                </p:cNvSpPr>
                <p:nvPr/>
              </p:nvSpPr>
              <p:spPr bwMode="auto">
                <a:xfrm flipH="1">
                  <a:off x="1909" y="1425"/>
                  <a:ext cx="1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78" name="Line 476"/>
                <p:cNvSpPr>
                  <a:spLocks noChangeAspect="1" noChangeShapeType="1"/>
                </p:cNvSpPr>
                <p:nvPr/>
              </p:nvSpPr>
              <p:spPr bwMode="auto">
                <a:xfrm flipH="1">
                  <a:off x="1919" y="1382"/>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79" name="Line 477"/>
                <p:cNvSpPr>
                  <a:spLocks noChangeAspect="1" noChangeShapeType="1"/>
                </p:cNvSpPr>
                <p:nvPr/>
              </p:nvSpPr>
              <p:spPr bwMode="auto">
                <a:xfrm flipH="1">
                  <a:off x="1909" y="1919"/>
                  <a:ext cx="1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80" name="Line 478"/>
                <p:cNvSpPr>
                  <a:spLocks noChangeAspect="1" noChangeShapeType="1"/>
                </p:cNvSpPr>
                <p:nvPr/>
              </p:nvSpPr>
              <p:spPr bwMode="auto">
                <a:xfrm flipH="1">
                  <a:off x="1919" y="1919"/>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81" name="Line 479"/>
                <p:cNvSpPr>
                  <a:spLocks noChangeAspect="1" noChangeShapeType="1"/>
                </p:cNvSpPr>
                <p:nvPr/>
              </p:nvSpPr>
              <p:spPr bwMode="auto">
                <a:xfrm flipH="1">
                  <a:off x="1919" y="1922"/>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82" name="Line 480"/>
                <p:cNvSpPr>
                  <a:spLocks noChangeAspect="1" noChangeShapeType="1"/>
                </p:cNvSpPr>
                <p:nvPr/>
              </p:nvSpPr>
              <p:spPr bwMode="auto">
                <a:xfrm flipH="1">
                  <a:off x="1919" y="1922"/>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83" name="Line 481"/>
                <p:cNvSpPr>
                  <a:spLocks noChangeAspect="1" noChangeShapeType="1"/>
                </p:cNvSpPr>
                <p:nvPr/>
              </p:nvSpPr>
              <p:spPr bwMode="auto">
                <a:xfrm flipH="1">
                  <a:off x="1914" y="1922"/>
                  <a:ext cx="1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84" name="Line 482"/>
                <p:cNvSpPr>
                  <a:spLocks noChangeAspect="1" noChangeShapeType="1"/>
                </p:cNvSpPr>
                <p:nvPr/>
              </p:nvSpPr>
              <p:spPr bwMode="auto">
                <a:xfrm flipH="1">
                  <a:off x="1919" y="1922"/>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85" name="Line 483"/>
                <p:cNvSpPr>
                  <a:spLocks noChangeAspect="1" noChangeShapeType="1"/>
                </p:cNvSpPr>
                <p:nvPr/>
              </p:nvSpPr>
              <p:spPr bwMode="auto">
                <a:xfrm flipH="1">
                  <a:off x="1919" y="1924"/>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86" name="Line 484"/>
                <p:cNvSpPr>
                  <a:spLocks noChangeAspect="1" noChangeShapeType="1"/>
                </p:cNvSpPr>
                <p:nvPr/>
              </p:nvSpPr>
              <p:spPr bwMode="auto">
                <a:xfrm flipH="1">
                  <a:off x="1919" y="1924"/>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87" name="Line 485"/>
                <p:cNvSpPr>
                  <a:spLocks noChangeAspect="1" noChangeShapeType="1"/>
                </p:cNvSpPr>
                <p:nvPr/>
              </p:nvSpPr>
              <p:spPr bwMode="auto">
                <a:xfrm flipH="1">
                  <a:off x="1919" y="1924"/>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88" name="Line 486"/>
                <p:cNvSpPr>
                  <a:spLocks noChangeAspect="1" noChangeShapeType="1"/>
                </p:cNvSpPr>
                <p:nvPr/>
              </p:nvSpPr>
              <p:spPr bwMode="auto">
                <a:xfrm flipH="1">
                  <a:off x="1909" y="1927"/>
                  <a:ext cx="1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89" name="Line 487"/>
                <p:cNvSpPr>
                  <a:spLocks noChangeAspect="1" noChangeShapeType="1"/>
                </p:cNvSpPr>
                <p:nvPr/>
              </p:nvSpPr>
              <p:spPr bwMode="auto">
                <a:xfrm flipH="1">
                  <a:off x="1919" y="1934"/>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90" name="Line 488"/>
                <p:cNvSpPr>
                  <a:spLocks noChangeAspect="1" noChangeShapeType="1"/>
                </p:cNvSpPr>
                <p:nvPr/>
              </p:nvSpPr>
              <p:spPr bwMode="auto">
                <a:xfrm flipH="1">
                  <a:off x="1919" y="1939"/>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91" name="Line 489"/>
                <p:cNvSpPr>
                  <a:spLocks noChangeAspect="1" noChangeShapeType="1"/>
                </p:cNvSpPr>
                <p:nvPr/>
              </p:nvSpPr>
              <p:spPr bwMode="auto">
                <a:xfrm flipH="1">
                  <a:off x="1919" y="1946"/>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92" name="Line 490"/>
                <p:cNvSpPr>
                  <a:spLocks noChangeAspect="1" noChangeShapeType="1"/>
                </p:cNvSpPr>
                <p:nvPr/>
              </p:nvSpPr>
              <p:spPr bwMode="auto">
                <a:xfrm flipH="1">
                  <a:off x="1914" y="1953"/>
                  <a:ext cx="10"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93" name="Line 491"/>
                <p:cNvSpPr>
                  <a:spLocks noChangeAspect="1" noChangeShapeType="1"/>
                </p:cNvSpPr>
                <p:nvPr/>
              </p:nvSpPr>
              <p:spPr bwMode="auto">
                <a:xfrm flipH="1">
                  <a:off x="1919" y="1960"/>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94" name="Line 492"/>
                <p:cNvSpPr>
                  <a:spLocks noChangeAspect="1" noChangeShapeType="1"/>
                </p:cNvSpPr>
                <p:nvPr/>
              </p:nvSpPr>
              <p:spPr bwMode="auto">
                <a:xfrm flipH="1">
                  <a:off x="1919" y="1965"/>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95" name="Line 493"/>
                <p:cNvSpPr>
                  <a:spLocks noChangeAspect="1" noChangeShapeType="1"/>
                </p:cNvSpPr>
                <p:nvPr/>
              </p:nvSpPr>
              <p:spPr bwMode="auto">
                <a:xfrm flipH="1">
                  <a:off x="1919" y="1972"/>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96" name="Line 494"/>
                <p:cNvSpPr>
                  <a:spLocks noChangeAspect="1" noChangeShapeType="1"/>
                </p:cNvSpPr>
                <p:nvPr/>
              </p:nvSpPr>
              <p:spPr bwMode="auto">
                <a:xfrm flipH="1">
                  <a:off x="1919" y="1977"/>
                  <a:ext cx="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97" name="Line 495"/>
                <p:cNvSpPr>
                  <a:spLocks noChangeAspect="1" noChangeShapeType="1"/>
                </p:cNvSpPr>
                <p:nvPr/>
              </p:nvSpPr>
              <p:spPr bwMode="auto">
                <a:xfrm flipH="1">
                  <a:off x="1909" y="1982"/>
                  <a:ext cx="15"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61539" name="Picture 49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8" y="1372"/>
                <a:ext cx="613" cy="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0" name="Rectangle 497"/>
              <p:cNvSpPr>
                <a:spLocks noChangeAspect="1" noChangeArrowheads="1"/>
              </p:cNvSpPr>
              <p:nvPr/>
            </p:nvSpPr>
            <p:spPr bwMode="auto">
              <a:xfrm>
                <a:off x="2229" y="1538"/>
                <a:ext cx="189" cy="194"/>
              </a:xfrm>
              <a:prstGeom prst="rect">
                <a:avLst/>
              </a:prstGeom>
              <a:noFill/>
              <a:ln w="31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61541" name="Rectangle 498"/>
              <p:cNvSpPr>
                <a:spLocks noChangeAspect="1" noChangeArrowheads="1"/>
              </p:cNvSpPr>
              <p:nvPr/>
            </p:nvSpPr>
            <p:spPr bwMode="auto">
              <a:xfrm>
                <a:off x="2234" y="1395"/>
                <a:ext cx="183"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400">
                    <a:solidFill>
                      <a:srgbClr val="000000"/>
                    </a:solidFill>
                  </a:rPr>
                  <a:t>0.72</a:t>
                </a:r>
                <a:endParaRPr lang="en-US" sz="1400"/>
              </a:p>
            </p:txBody>
          </p:sp>
        </p:grpSp>
      </p:grpSp>
      <p:grpSp>
        <p:nvGrpSpPr>
          <p:cNvPr id="61444" name="Group 499"/>
          <p:cNvGrpSpPr>
            <a:grpSpLocks/>
          </p:cNvGrpSpPr>
          <p:nvPr/>
        </p:nvGrpSpPr>
        <p:grpSpPr bwMode="auto">
          <a:xfrm>
            <a:off x="25400" y="2316163"/>
            <a:ext cx="4102100" cy="3475037"/>
            <a:chOff x="16" y="1260"/>
            <a:chExt cx="2584" cy="2189"/>
          </a:xfrm>
        </p:grpSpPr>
        <p:sp>
          <p:nvSpPr>
            <p:cNvPr id="61446" name="Rectangle 500"/>
            <p:cNvSpPr>
              <a:spLocks noChangeAspect="1" noChangeArrowheads="1"/>
            </p:cNvSpPr>
            <p:nvPr/>
          </p:nvSpPr>
          <p:spPr bwMode="auto">
            <a:xfrm>
              <a:off x="860" y="3001"/>
              <a:ext cx="291" cy="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l-GR"/>
            </a:p>
          </p:txBody>
        </p:sp>
        <p:sp>
          <p:nvSpPr>
            <p:cNvPr id="61447" name="Text Box 501"/>
            <p:cNvSpPr txBox="1">
              <a:spLocks noChangeAspect="1" noChangeArrowheads="1"/>
            </p:cNvSpPr>
            <p:nvPr/>
          </p:nvSpPr>
          <p:spPr bwMode="auto">
            <a:xfrm rot="-5400000">
              <a:off x="-500" y="1930"/>
              <a:ext cx="1358"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Quantity of Foxp3 mRNA</a:t>
              </a:r>
            </a:p>
            <a:p>
              <a:r>
                <a:rPr lang="en-US" sz="1400"/>
                <a:t>relative to </a:t>
              </a:r>
              <a:r>
                <a:rPr lang="en-US" sz="1400">
                  <a:latin typeface="Symbol" charset="0"/>
                  <a:sym typeface="Symbol" charset="0"/>
                </a:rPr>
                <a:t></a:t>
              </a:r>
              <a:r>
                <a:rPr lang="en-US" sz="1400"/>
                <a:t>-Actin mRNA</a:t>
              </a:r>
            </a:p>
          </p:txBody>
        </p:sp>
        <p:sp>
          <p:nvSpPr>
            <p:cNvPr id="61448" name="Rectangle 502"/>
            <p:cNvSpPr>
              <a:spLocks noChangeAspect="1" noChangeArrowheads="1"/>
            </p:cNvSpPr>
            <p:nvPr/>
          </p:nvSpPr>
          <p:spPr bwMode="auto">
            <a:xfrm>
              <a:off x="536" y="2940"/>
              <a:ext cx="6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400">
                  <a:solidFill>
                    <a:srgbClr val="000000"/>
                  </a:solidFill>
                </a:rPr>
                <a:t>0</a:t>
              </a:r>
              <a:endParaRPr lang="en-US" sz="1400"/>
            </a:p>
          </p:txBody>
        </p:sp>
        <p:sp>
          <p:nvSpPr>
            <p:cNvPr id="61449" name="Rectangle 503"/>
            <p:cNvSpPr>
              <a:spLocks noChangeAspect="1" noChangeArrowheads="1"/>
            </p:cNvSpPr>
            <p:nvPr/>
          </p:nvSpPr>
          <p:spPr bwMode="auto">
            <a:xfrm>
              <a:off x="444" y="2773"/>
              <a:ext cx="18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400">
                  <a:solidFill>
                    <a:srgbClr val="000000"/>
                  </a:solidFill>
                </a:rPr>
                <a:t>200</a:t>
              </a:r>
              <a:endParaRPr lang="en-US" sz="1400"/>
            </a:p>
          </p:txBody>
        </p:sp>
        <p:sp>
          <p:nvSpPr>
            <p:cNvPr id="61450" name="Rectangle 504"/>
            <p:cNvSpPr>
              <a:spLocks noChangeAspect="1" noChangeArrowheads="1"/>
            </p:cNvSpPr>
            <p:nvPr/>
          </p:nvSpPr>
          <p:spPr bwMode="auto">
            <a:xfrm>
              <a:off x="444" y="2605"/>
              <a:ext cx="18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400">
                  <a:solidFill>
                    <a:srgbClr val="000000"/>
                  </a:solidFill>
                </a:rPr>
                <a:t>400</a:t>
              </a:r>
              <a:endParaRPr lang="en-US" sz="1400"/>
            </a:p>
          </p:txBody>
        </p:sp>
        <p:sp>
          <p:nvSpPr>
            <p:cNvPr id="61451" name="Rectangle 505"/>
            <p:cNvSpPr>
              <a:spLocks noChangeAspect="1" noChangeArrowheads="1"/>
            </p:cNvSpPr>
            <p:nvPr/>
          </p:nvSpPr>
          <p:spPr bwMode="auto">
            <a:xfrm>
              <a:off x="444" y="2437"/>
              <a:ext cx="18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400">
                  <a:solidFill>
                    <a:srgbClr val="000000"/>
                  </a:solidFill>
                </a:rPr>
                <a:t>600</a:t>
              </a:r>
              <a:endParaRPr lang="en-US" sz="1400"/>
            </a:p>
          </p:txBody>
        </p:sp>
        <p:sp>
          <p:nvSpPr>
            <p:cNvPr id="61452" name="Rectangle 506"/>
            <p:cNvSpPr>
              <a:spLocks noChangeAspect="1" noChangeArrowheads="1"/>
            </p:cNvSpPr>
            <p:nvPr/>
          </p:nvSpPr>
          <p:spPr bwMode="auto">
            <a:xfrm>
              <a:off x="444" y="2269"/>
              <a:ext cx="18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400">
                  <a:solidFill>
                    <a:srgbClr val="000000"/>
                  </a:solidFill>
                </a:rPr>
                <a:t>800</a:t>
              </a:r>
              <a:endParaRPr lang="en-US" sz="1400"/>
            </a:p>
          </p:txBody>
        </p:sp>
        <p:sp>
          <p:nvSpPr>
            <p:cNvPr id="61453" name="Rectangle 507"/>
            <p:cNvSpPr>
              <a:spLocks noChangeAspect="1" noChangeArrowheads="1"/>
            </p:cNvSpPr>
            <p:nvPr/>
          </p:nvSpPr>
          <p:spPr bwMode="auto">
            <a:xfrm>
              <a:off x="397" y="2100"/>
              <a:ext cx="24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400">
                  <a:solidFill>
                    <a:srgbClr val="000000"/>
                  </a:solidFill>
                </a:rPr>
                <a:t>1000</a:t>
              </a:r>
              <a:endParaRPr lang="en-US" sz="1400"/>
            </a:p>
          </p:txBody>
        </p:sp>
        <p:sp>
          <p:nvSpPr>
            <p:cNvPr id="61454" name="Rectangle 508"/>
            <p:cNvSpPr>
              <a:spLocks noChangeAspect="1" noChangeArrowheads="1"/>
            </p:cNvSpPr>
            <p:nvPr/>
          </p:nvSpPr>
          <p:spPr bwMode="auto">
            <a:xfrm>
              <a:off x="397" y="1932"/>
              <a:ext cx="24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400">
                  <a:solidFill>
                    <a:srgbClr val="000000"/>
                  </a:solidFill>
                </a:rPr>
                <a:t>1200</a:t>
              </a:r>
              <a:endParaRPr lang="en-US" sz="1400"/>
            </a:p>
          </p:txBody>
        </p:sp>
        <p:sp>
          <p:nvSpPr>
            <p:cNvPr id="61455" name="Rectangle 509"/>
            <p:cNvSpPr>
              <a:spLocks noChangeAspect="1" noChangeArrowheads="1"/>
            </p:cNvSpPr>
            <p:nvPr/>
          </p:nvSpPr>
          <p:spPr bwMode="auto">
            <a:xfrm>
              <a:off x="397" y="1764"/>
              <a:ext cx="24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400">
                  <a:solidFill>
                    <a:srgbClr val="000000"/>
                  </a:solidFill>
                </a:rPr>
                <a:t>1400</a:t>
              </a:r>
              <a:endParaRPr lang="en-US" sz="1400"/>
            </a:p>
          </p:txBody>
        </p:sp>
        <p:sp>
          <p:nvSpPr>
            <p:cNvPr id="61456" name="Rectangle 510"/>
            <p:cNvSpPr>
              <a:spLocks noChangeAspect="1" noChangeArrowheads="1"/>
            </p:cNvSpPr>
            <p:nvPr/>
          </p:nvSpPr>
          <p:spPr bwMode="auto">
            <a:xfrm>
              <a:off x="397" y="1596"/>
              <a:ext cx="24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400">
                  <a:solidFill>
                    <a:srgbClr val="000000"/>
                  </a:solidFill>
                </a:rPr>
                <a:t>1600</a:t>
              </a:r>
              <a:endParaRPr lang="en-US" sz="1400"/>
            </a:p>
          </p:txBody>
        </p:sp>
        <p:sp>
          <p:nvSpPr>
            <p:cNvPr id="61457" name="Rectangle 511"/>
            <p:cNvSpPr>
              <a:spLocks noChangeAspect="1" noChangeArrowheads="1"/>
            </p:cNvSpPr>
            <p:nvPr/>
          </p:nvSpPr>
          <p:spPr bwMode="auto">
            <a:xfrm>
              <a:off x="397" y="1428"/>
              <a:ext cx="24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400">
                  <a:solidFill>
                    <a:srgbClr val="000000"/>
                  </a:solidFill>
                </a:rPr>
                <a:t>1800</a:t>
              </a:r>
              <a:endParaRPr lang="en-US" sz="1400"/>
            </a:p>
          </p:txBody>
        </p:sp>
        <p:sp>
          <p:nvSpPr>
            <p:cNvPr id="61458" name="Rectangle 512"/>
            <p:cNvSpPr>
              <a:spLocks noChangeAspect="1" noChangeArrowheads="1"/>
            </p:cNvSpPr>
            <p:nvPr/>
          </p:nvSpPr>
          <p:spPr bwMode="auto">
            <a:xfrm>
              <a:off x="397" y="1260"/>
              <a:ext cx="24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400">
                  <a:solidFill>
                    <a:srgbClr val="000000"/>
                  </a:solidFill>
                </a:rPr>
                <a:t>2000</a:t>
              </a:r>
              <a:endParaRPr lang="en-US" sz="1400"/>
            </a:p>
          </p:txBody>
        </p:sp>
        <p:grpSp>
          <p:nvGrpSpPr>
            <p:cNvPr id="61459" name="Group 513"/>
            <p:cNvGrpSpPr>
              <a:grpSpLocks noChangeAspect="1"/>
            </p:cNvGrpSpPr>
            <p:nvPr/>
          </p:nvGrpSpPr>
          <p:grpSpPr bwMode="auto">
            <a:xfrm>
              <a:off x="1419" y="2628"/>
              <a:ext cx="305" cy="385"/>
              <a:chOff x="2763" y="2037"/>
              <a:chExt cx="339" cy="427"/>
            </a:xfrm>
          </p:grpSpPr>
          <p:sp>
            <p:nvSpPr>
              <p:cNvPr id="61519" name="Rectangle 514"/>
              <p:cNvSpPr>
                <a:spLocks noChangeAspect="1" noChangeArrowheads="1"/>
              </p:cNvSpPr>
              <p:nvPr/>
            </p:nvSpPr>
            <p:spPr bwMode="auto">
              <a:xfrm>
                <a:off x="2778" y="2053"/>
                <a:ext cx="324" cy="411"/>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l-GR"/>
              </a:p>
            </p:txBody>
          </p:sp>
          <p:sp>
            <p:nvSpPr>
              <p:cNvPr id="61520" name="Rectangle 515"/>
              <p:cNvSpPr>
                <a:spLocks noChangeAspect="1" noChangeArrowheads="1"/>
              </p:cNvSpPr>
              <p:nvPr/>
            </p:nvSpPr>
            <p:spPr bwMode="auto">
              <a:xfrm>
                <a:off x="2763" y="2037"/>
                <a:ext cx="322" cy="4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l-GR"/>
              </a:p>
            </p:txBody>
          </p:sp>
        </p:grpSp>
        <p:sp>
          <p:nvSpPr>
            <p:cNvPr id="61460" name="Rectangle 516"/>
            <p:cNvSpPr>
              <a:spLocks noChangeAspect="1" noChangeArrowheads="1"/>
            </p:cNvSpPr>
            <p:nvPr/>
          </p:nvSpPr>
          <p:spPr bwMode="auto">
            <a:xfrm>
              <a:off x="895" y="2885"/>
              <a:ext cx="21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400">
                  <a:solidFill>
                    <a:srgbClr val="000000"/>
                  </a:solidFill>
                </a:rPr>
                <a:t>5.15</a:t>
              </a:r>
              <a:endParaRPr lang="en-US" sz="1400"/>
            </a:p>
          </p:txBody>
        </p:sp>
        <p:sp>
          <p:nvSpPr>
            <p:cNvPr id="61461" name="Rectangle 517"/>
            <p:cNvSpPr>
              <a:spLocks noChangeAspect="1" noChangeArrowheads="1"/>
            </p:cNvSpPr>
            <p:nvPr/>
          </p:nvSpPr>
          <p:spPr bwMode="auto">
            <a:xfrm>
              <a:off x="1493" y="2507"/>
              <a:ext cx="18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400">
                  <a:solidFill>
                    <a:srgbClr val="000000"/>
                  </a:solidFill>
                </a:rPr>
                <a:t>456</a:t>
              </a:r>
              <a:endParaRPr lang="en-US" sz="1400"/>
            </a:p>
          </p:txBody>
        </p:sp>
        <p:grpSp>
          <p:nvGrpSpPr>
            <p:cNvPr id="61462" name="Group 518"/>
            <p:cNvGrpSpPr>
              <a:grpSpLocks noChangeAspect="1"/>
            </p:cNvGrpSpPr>
            <p:nvPr/>
          </p:nvGrpSpPr>
          <p:grpSpPr bwMode="auto">
            <a:xfrm>
              <a:off x="1984" y="1461"/>
              <a:ext cx="353" cy="1552"/>
              <a:chOff x="3390" y="741"/>
              <a:chExt cx="392" cy="1723"/>
            </a:xfrm>
          </p:grpSpPr>
          <p:sp>
            <p:nvSpPr>
              <p:cNvPr id="61512" name="Line 519"/>
              <p:cNvSpPr>
                <a:spLocks noChangeAspect="1" noChangeShapeType="1"/>
              </p:cNvSpPr>
              <p:nvPr/>
            </p:nvSpPr>
            <p:spPr bwMode="auto">
              <a:xfrm>
                <a:off x="3390" y="783"/>
                <a:ext cx="54" cy="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13" name="Line 520"/>
              <p:cNvSpPr>
                <a:spLocks noChangeAspect="1" noChangeShapeType="1"/>
              </p:cNvSpPr>
              <p:nvPr/>
            </p:nvSpPr>
            <p:spPr bwMode="auto">
              <a:xfrm>
                <a:off x="3475" y="783"/>
                <a:ext cx="54" cy="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14" name="Line 521"/>
              <p:cNvSpPr>
                <a:spLocks noChangeAspect="1" noChangeShapeType="1"/>
              </p:cNvSpPr>
              <p:nvPr/>
            </p:nvSpPr>
            <p:spPr bwMode="auto">
              <a:xfrm>
                <a:off x="3559" y="783"/>
                <a:ext cx="54" cy="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15" name="Line 522"/>
              <p:cNvSpPr>
                <a:spLocks noChangeAspect="1" noChangeShapeType="1"/>
              </p:cNvSpPr>
              <p:nvPr/>
            </p:nvSpPr>
            <p:spPr bwMode="auto">
              <a:xfrm>
                <a:off x="3644" y="783"/>
                <a:ext cx="54" cy="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16" name="Line 523"/>
              <p:cNvSpPr>
                <a:spLocks noChangeAspect="1" noChangeShapeType="1"/>
              </p:cNvSpPr>
              <p:nvPr/>
            </p:nvSpPr>
            <p:spPr bwMode="auto">
              <a:xfrm>
                <a:off x="3728" y="783"/>
                <a:ext cx="54" cy="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17" name="Rectangle 524"/>
              <p:cNvSpPr>
                <a:spLocks noChangeAspect="1" noChangeArrowheads="1"/>
              </p:cNvSpPr>
              <p:nvPr/>
            </p:nvSpPr>
            <p:spPr bwMode="auto">
              <a:xfrm>
                <a:off x="3425" y="757"/>
                <a:ext cx="325" cy="1707"/>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l-GR"/>
              </a:p>
            </p:txBody>
          </p:sp>
          <p:sp>
            <p:nvSpPr>
              <p:cNvPr id="61518" name="Rectangle 525"/>
              <p:cNvSpPr>
                <a:spLocks noChangeAspect="1" noChangeArrowheads="1"/>
              </p:cNvSpPr>
              <p:nvPr/>
            </p:nvSpPr>
            <p:spPr bwMode="auto">
              <a:xfrm>
                <a:off x="3410" y="741"/>
                <a:ext cx="322" cy="172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l-GR"/>
              </a:p>
            </p:txBody>
          </p:sp>
        </p:grpSp>
        <p:sp>
          <p:nvSpPr>
            <p:cNvPr id="61463" name="Rectangle 526"/>
            <p:cNvSpPr>
              <a:spLocks noChangeAspect="1" noChangeArrowheads="1"/>
            </p:cNvSpPr>
            <p:nvPr/>
          </p:nvSpPr>
          <p:spPr bwMode="auto">
            <a:xfrm>
              <a:off x="2054" y="1340"/>
              <a:ext cx="249"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400">
                  <a:solidFill>
                    <a:srgbClr val="000000"/>
                  </a:solidFill>
                </a:rPr>
                <a:t>1845</a:t>
              </a:r>
              <a:endParaRPr lang="en-US" sz="1400"/>
            </a:p>
          </p:txBody>
        </p:sp>
        <p:sp>
          <p:nvSpPr>
            <p:cNvPr id="61464" name="Rectangle 527"/>
            <p:cNvSpPr>
              <a:spLocks noChangeAspect="1" noChangeArrowheads="1"/>
            </p:cNvSpPr>
            <p:nvPr/>
          </p:nvSpPr>
          <p:spPr bwMode="auto">
            <a:xfrm rot="2018099">
              <a:off x="836" y="3138"/>
              <a:ext cx="577"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sz="1400">
                  <a:solidFill>
                    <a:srgbClr val="000000"/>
                  </a:solidFill>
                </a:rPr>
                <a:t>Immunized </a:t>
              </a:r>
            </a:p>
            <a:p>
              <a:pPr eaLnBrk="0" hangingPunct="0"/>
              <a:r>
                <a:rPr lang="en-US" sz="1400">
                  <a:solidFill>
                    <a:srgbClr val="000000"/>
                  </a:solidFill>
                </a:rPr>
                <a:t>controls</a:t>
              </a:r>
              <a:endParaRPr lang="en-US" sz="1400"/>
            </a:p>
          </p:txBody>
        </p:sp>
        <p:sp>
          <p:nvSpPr>
            <p:cNvPr id="61465" name="Rectangle 528"/>
            <p:cNvSpPr>
              <a:spLocks noChangeAspect="1" noChangeArrowheads="1"/>
            </p:cNvSpPr>
            <p:nvPr/>
          </p:nvSpPr>
          <p:spPr bwMode="auto">
            <a:xfrm rot="1849793">
              <a:off x="1381" y="3181"/>
              <a:ext cx="763"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sz="1400">
                  <a:solidFill>
                    <a:srgbClr val="000000"/>
                  </a:solidFill>
                </a:rPr>
                <a:t>Immunized</a:t>
              </a:r>
            </a:p>
            <a:p>
              <a:pPr algn="ctr" eaLnBrk="0" hangingPunct="0"/>
              <a:r>
                <a:rPr lang="en-US" sz="1400">
                  <a:solidFill>
                    <a:srgbClr val="000000"/>
                  </a:solidFill>
                </a:rPr>
                <a:t>peptide-infused</a:t>
              </a:r>
              <a:endParaRPr lang="en-US" sz="1400"/>
            </a:p>
          </p:txBody>
        </p:sp>
        <p:sp>
          <p:nvSpPr>
            <p:cNvPr id="61466" name="Line 529"/>
            <p:cNvSpPr>
              <a:spLocks noChangeAspect="1" noChangeShapeType="1"/>
            </p:cNvSpPr>
            <p:nvPr/>
          </p:nvSpPr>
          <p:spPr bwMode="auto">
            <a:xfrm>
              <a:off x="1756" y="1498"/>
              <a:ext cx="48" cy="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67" name="Line 530"/>
            <p:cNvSpPr>
              <a:spLocks noChangeAspect="1" noChangeShapeType="1"/>
            </p:cNvSpPr>
            <p:nvPr/>
          </p:nvSpPr>
          <p:spPr bwMode="auto">
            <a:xfrm>
              <a:off x="1831" y="1498"/>
              <a:ext cx="49" cy="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68" name="Line 531"/>
            <p:cNvSpPr>
              <a:spLocks noChangeAspect="1" noChangeShapeType="1"/>
            </p:cNvSpPr>
            <p:nvPr/>
          </p:nvSpPr>
          <p:spPr bwMode="auto">
            <a:xfrm>
              <a:off x="1908" y="1498"/>
              <a:ext cx="49" cy="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69" name="Line 532"/>
            <p:cNvSpPr>
              <a:spLocks noChangeAspect="1" noChangeShapeType="1"/>
            </p:cNvSpPr>
            <p:nvPr/>
          </p:nvSpPr>
          <p:spPr bwMode="auto">
            <a:xfrm>
              <a:off x="2365" y="1498"/>
              <a:ext cx="48" cy="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70" name="Line 533"/>
            <p:cNvSpPr>
              <a:spLocks noChangeAspect="1" noChangeShapeType="1"/>
            </p:cNvSpPr>
            <p:nvPr/>
          </p:nvSpPr>
          <p:spPr bwMode="auto">
            <a:xfrm>
              <a:off x="690" y="1331"/>
              <a:ext cx="49" cy="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71" name="Line 534"/>
            <p:cNvSpPr>
              <a:spLocks noChangeAspect="1" noChangeShapeType="1"/>
            </p:cNvSpPr>
            <p:nvPr/>
          </p:nvSpPr>
          <p:spPr bwMode="auto">
            <a:xfrm>
              <a:off x="767" y="1331"/>
              <a:ext cx="48" cy="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72" name="Line 535"/>
            <p:cNvSpPr>
              <a:spLocks noChangeAspect="1" noChangeShapeType="1"/>
            </p:cNvSpPr>
            <p:nvPr/>
          </p:nvSpPr>
          <p:spPr bwMode="auto">
            <a:xfrm>
              <a:off x="843" y="1331"/>
              <a:ext cx="48" cy="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73" name="Line 536"/>
            <p:cNvSpPr>
              <a:spLocks noChangeAspect="1" noChangeShapeType="1"/>
            </p:cNvSpPr>
            <p:nvPr/>
          </p:nvSpPr>
          <p:spPr bwMode="auto">
            <a:xfrm>
              <a:off x="919" y="1331"/>
              <a:ext cx="48" cy="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74" name="Line 537"/>
            <p:cNvSpPr>
              <a:spLocks noChangeAspect="1" noChangeShapeType="1"/>
            </p:cNvSpPr>
            <p:nvPr/>
          </p:nvSpPr>
          <p:spPr bwMode="auto">
            <a:xfrm>
              <a:off x="995" y="1331"/>
              <a:ext cx="48" cy="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75" name="Line 538"/>
            <p:cNvSpPr>
              <a:spLocks noChangeAspect="1" noChangeShapeType="1"/>
            </p:cNvSpPr>
            <p:nvPr/>
          </p:nvSpPr>
          <p:spPr bwMode="auto">
            <a:xfrm>
              <a:off x="1071" y="1331"/>
              <a:ext cx="48" cy="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76" name="Line 539"/>
            <p:cNvSpPr>
              <a:spLocks noChangeAspect="1" noChangeShapeType="1"/>
            </p:cNvSpPr>
            <p:nvPr/>
          </p:nvSpPr>
          <p:spPr bwMode="auto">
            <a:xfrm>
              <a:off x="1147" y="1331"/>
              <a:ext cx="49" cy="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77" name="Line 540"/>
            <p:cNvSpPr>
              <a:spLocks noChangeAspect="1" noChangeShapeType="1"/>
            </p:cNvSpPr>
            <p:nvPr/>
          </p:nvSpPr>
          <p:spPr bwMode="auto">
            <a:xfrm>
              <a:off x="1224" y="1331"/>
              <a:ext cx="47" cy="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78" name="Line 541"/>
            <p:cNvSpPr>
              <a:spLocks noChangeAspect="1" noChangeShapeType="1"/>
            </p:cNvSpPr>
            <p:nvPr/>
          </p:nvSpPr>
          <p:spPr bwMode="auto">
            <a:xfrm>
              <a:off x="1299" y="1331"/>
              <a:ext cx="49" cy="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79" name="Line 542"/>
            <p:cNvSpPr>
              <a:spLocks noChangeAspect="1" noChangeShapeType="1"/>
            </p:cNvSpPr>
            <p:nvPr/>
          </p:nvSpPr>
          <p:spPr bwMode="auto">
            <a:xfrm>
              <a:off x="1376" y="1331"/>
              <a:ext cx="47" cy="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80" name="Line 543"/>
            <p:cNvSpPr>
              <a:spLocks noChangeAspect="1" noChangeShapeType="1"/>
            </p:cNvSpPr>
            <p:nvPr/>
          </p:nvSpPr>
          <p:spPr bwMode="auto">
            <a:xfrm>
              <a:off x="1451" y="1331"/>
              <a:ext cx="49" cy="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81" name="Line 544"/>
            <p:cNvSpPr>
              <a:spLocks noChangeAspect="1" noChangeShapeType="1"/>
            </p:cNvSpPr>
            <p:nvPr/>
          </p:nvSpPr>
          <p:spPr bwMode="auto">
            <a:xfrm>
              <a:off x="1528" y="1331"/>
              <a:ext cx="48" cy="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82" name="Line 545"/>
            <p:cNvSpPr>
              <a:spLocks noChangeAspect="1" noChangeShapeType="1"/>
            </p:cNvSpPr>
            <p:nvPr/>
          </p:nvSpPr>
          <p:spPr bwMode="auto">
            <a:xfrm>
              <a:off x="1604" y="1331"/>
              <a:ext cx="48" cy="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83" name="Line 546"/>
            <p:cNvSpPr>
              <a:spLocks noChangeAspect="1" noChangeShapeType="1"/>
            </p:cNvSpPr>
            <p:nvPr/>
          </p:nvSpPr>
          <p:spPr bwMode="auto">
            <a:xfrm>
              <a:off x="1679" y="1331"/>
              <a:ext cx="49" cy="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84" name="Line 547"/>
            <p:cNvSpPr>
              <a:spLocks noChangeAspect="1" noChangeShapeType="1"/>
            </p:cNvSpPr>
            <p:nvPr/>
          </p:nvSpPr>
          <p:spPr bwMode="auto">
            <a:xfrm>
              <a:off x="1756" y="1331"/>
              <a:ext cx="48" cy="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85" name="Line 548"/>
            <p:cNvSpPr>
              <a:spLocks noChangeAspect="1" noChangeShapeType="1"/>
            </p:cNvSpPr>
            <p:nvPr/>
          </p:nvSpPr>
          <p:spPr bwMode="auto">
            <a:xfrm>
              <a:off x="1831" y="1331"/>
              <a:ext cx="49" cy="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86" name="Line 549"/>
            <p:cNvSpPr>
              <a:spLocks noChangeAspect="1" noChangeShapeType="1"/>
            </p:cNvSpPr>
            <p:nvPr/>
          </p:nvSpPr>
          <p:spPr bwMode="auto">
            <a:xfrm>
              <a:off x="1908" y="1331"/>
              <a:ext cx="49" cy="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87" name="Line 550"/>
            <p:cNvSpPr>
              <a:spLocks noChangeAspect="1" noChangeShapeType="1"/>
            </p:cNvSpPr>
            <p:nvPr/>
          </p:nvSpPr>
          <p:spPr bwMode="auto">
            <a:xfrm>
              <a:off x="1984" y="1331"/>
              <a:ext cx="48" cy="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88" name="Line 551"/>
            <p:cNvSpPr>
              <a:spLocks noChangeAspect="1" noChangeShapeType="1"/>
            </p:cNvSpPr>
            <p:nvPr/>
          </p:nvSpPr>
          <p:spPr bwMode="auto">
            <a:xfrm>
              <a:off x="2060" y="1331"/>
              <a:ext cx="49" cy="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89" name="Line 552"/>
            <p:cNvSpPr>
              <a:spLocks noChangeAspect="1" noChangeShapeType="1"/>
            </p:cNvSpPr>
            <p:nvPr/>
          </p:nvSpPr>
          <p:spPr bwMode="auto">
            <a:xfrm>
              <a:off x="2136" y="1331"/>
              <a:ext cx="49" cy="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90" name="Line 553"/>
            <p:cNvSpPr>
              <a:spLocks noChangeAspect="1" noChangeShapeType="1"/>
            </p:cNvSpPr>
            <p:nvPr/>
          </p:nvSpPr>
          <p:spPr bwMode="auto">
            <a:xfrm>
              <a:off x="2212" y="1331"/>
              <a:ext cx="49" cy="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91" name="Line 554"/>
            <p:cNvSpPr>
              <a:spLocks noChangeAspect="1" noChangeShapeType="1"/>
            </p:cNvSpPr>
            <p:nvPr/>
          </p:nvSpPr>
          <p:spPr bwMode="auto">
            <a:xfrm>
              <a:off x="2288" y="1331"/>
              <a:ext cx="49" cy="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92" name="Line 555"/>
            <p:cNvSpPr>
              <a:spLocks noChangeAspect="1" noChangeShapeType="1"/>
            </p:cNvSpPr>
            <p:nvPr/>
          </p:nvSpPr>
          <p:spPr bwMode="auto">
            <a:xfrm>
              <a:off x="2365" y="1331"/>
              <a:ext cx="48" cy="1"/>
            </a:xfrm>
            <a:prstGeom prst="line">
              <a:avLst/>
            </a:prstGeom>
            <a:noFill/>
            <a:ln w="12700">
              <a:solidFill>
                <a:srgbClr val="808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93" name="Rectangle 556"/>
            <p:cNvSpPr>
              <a:spLocks noChangeAspect="1" noChangeArrowheads="1"/>
            </p:cNvSpPr>
            <p:nvPr/>
          </p:nvSpPr>
          <p:spPr bwMode="auto">
            <a:xfrm>
              <a:off x="687" y="1327"/>
              <a:ext cx="1749" cy="1680"/>
            </a:xfrm>
            <a:prstGeom prst="rect">
              <a:avLst/>
            </a:prstGeom>
            <a:noFill/>
            <a:ln w="12700">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61494" name="Line 557"/>
            <p:cNvSpPr>
              <a:spLocks noChangeAspect="1" noChangeShapeType="1"/>
            </p:cNvSpPr>
            <p:nvPr/>
          </p:nvSpPr>
          <p:spPr bwMode="auto">
            <a:xfrm>
              <a:off x="690" y="1331"/>
              <a:ext cx="1" cy="168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95" name="Line 558"/>
            <p:cNvSpPr>
              <a:spLocks noChangeAspect="1" noChangeShapeType="1"/>
            </p:cNvSpPr>
            <p:nvPr/>
          </p:nvSpPr>
          <p:spPr bwMode="auto">
            <a:xfrm>
              <a:off x="666" y="3011"/>
              <a:ext cx="24"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96" name="Line 559"/>
            <p:cNvSpPr>
              <a:spLocks noChangeAspect="1" noChangeShapeType="1"/>
            </p:cNvSpPr>
            <p:nvPr/>
          </p:nvSpPr>
          <p:spPr bwMode="auto">
            <a:xfrm>
              <a:off x="666" y="2843"/>
              <a:ext cx="24"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97" name="Line 560"/>
            <p:cNvSpPr>
              <a:spLocks noChangeAspect="1" noChangeShapeType="1"/>
            </p:cNvSpPr>
            <p:nvPr/>
          </p:nvSpPr>
          <p:spPr bwMode="auto">
            <a:xfrm>
              <a:off x="666" y="2675"/>
              <a:ext cx="24"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98" name="Line 561"/>
            <p:cNvSpPr>
              <a:spLocks noChangeAspect="1" noChangeShapeType="1"/>
            </p:cNvSpPr>
            <p:nvPr/>
          </p:nvSpPr>
          <p:spPr bwMode="auto">
            <a:xfrm>
              <a:off x="666" y="2507"/>
              <a:ext cx="24"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99" name="Line 562"/>
            <p:cNvSpPr>
              <a:spLocks noChangeAspect="1" noChangeShapeType="1"/>
            </p:cNvSpPr>
            <p:nvPr/>
          </p:nvSpPr>
          <p:spPr bwMode="auto">
            <a:xfrm>
              <a:off x="666" y="2340"/>
              <a:ext cx="24"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00" name="Line 563"/>
            <p:cNvSpPr>
              <a:spLocks noChangeAspect="1" noChangeShapeType="1"/>
            </p:cNvSpPr>
            <p:nvPr/>
          </p:nvSpPr>
          <p:spPr bwMode="auto">
            <a:xfrm>
              <a:off x="666" y="2170"/>
              <a:ext cx="24"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01" name="Line 564"/>
            <p:cNvSpPr>
              <a:spLocks noChangeAspect="1" noChangeShapeType="1"/>
            </p:cNvSpPr>
            <p:nvPr/>
          </p:nvSpPr>
          <p:spPr bwMode="auto">
            <a:xfrm>
              <a:off x="666" y="2002"/>
              <a:ext cx="24"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02" name="Line 565"/>
            <p:cNvSpPr>
              <a:spLocks noChangeAspect="1" noChangeShapeType="1"/>
            </p:cNvSpPr>
            <p:nvPr/>
          </p:nvSpPr>
          <p:spPr bwMode="auto">
            <a:xfrm>
              <a:off x="666" y="1834"/>
              <a:ext cx="24"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03" name="Line 566"/>
            <p:cNvSpPr>
              <a:spLocks noChangeAspect="1" noChangeShapeType="1"/>
            </p:cNvSpPr>
            <p:nvPr/>
          </p:nvSpPr>
          <p:spPr bwMode="auto">
            <a:xfrm>
              <a:off x="666" y="1667"/>
              <a:ext cx="24"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04" name="Line 567"/>
            <p:cNvSpPr>
              <a:spLocks noChangeAspect="1" noChangeShapeType="1"/>
            </p:cNvSpPr>
            <p:nvPr/>
          </p:nvSpPr>
          <p:spPr bwMode="auto">
            <a:xfrm>
              <a:off x="666" y="1498"/>
              <a:ext cx="24"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05" name="Line 568"/>
            <p:cNvSpPr>
              <a:spLocks noChangeAspect="1" noChangeShapeType="1"/>
            </p:cNvSpPr>
            <p:nvPr/>
          </p:nvSpPr>
          <p:spPr bwMode="auto">
            <a:xfrm>
              <a:off x="666" y="1331"/>
              <a:ext cx="24"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06" name="Line 569"/>
            <p:cNvSpPr>
              <a:spLocks noChangeAspect="1" noChangeShapeType="1"/>
            </p:cNvSpPr>
            <p:nvPr/>
          </p:nvSpPr>
          <p:spPr bwMode="auto">
            <a:xfrm>
              <a:off x="690" y="3011"/>
              <a:ext cx="1749" cy="1"/>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07" name="Line 570"/>
            <p:cNvSpPr>
              <a:spLocks noChangeAspect="1" noChangeShapeType="1"/>
            </p:cNvSpPr>
            <p:nvPr/>
          </p:nvSpPr>
          <p:spPr bwMode="auto">
            <a:xfrm flipV="1">
              <a:off x="690" y="3011"/>
              <a:ext cx="1" cy="2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08" name="Line 571"/>
            <p:cNvSpPr>
              <a:spLocks noChangeAspect="1" noChangeShapeType="1"/>
            </p:cNvSpPr>
            <p:nvPr/>
          </p:nvSpPr>
          <p:spPr bwMode="auto">
            <a:xfrm flipV="1">
              <a:off x="1273" y="3011"/>
              <a:ext cx="1" cy="2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09" name="Line 572"/>
            <p:cNvSpPr>
              <a:spLocks noChangeAspect="1" noChangeShapeType="1"/>
            </p:cNvSpPr>
            <p:nvPr/>
          </p:nvSpPr>
          <p:spPr bwMode="auto">
            <a:xfrm flipV="1">
              <a:off x="1856" y="3011"/>
              <a:ext cx="1" cy="2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10" name="Line 573"/>
            <p:cNvSpPr>
              <a:spLocks noChangeAspect="1" noChangeShapeType="1"/>
            </p:cNvSpPr>
            <p:nvPr/>
          </p:nvSpPr>
          <p:spPr bwMode="auto">
            <a:xfrm flipV="1">
              <a:off x="2439" y="3011"/>
              <a:ext cx="0" cy="24"/>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11" name="Rectangle 574"/>
            <p:cNvSpPr>
              <a:spLocks noChangeAspect="1" noChangeArrowheads="1"/>
            </p:cNvSpPr>
            <p:nvPr/>
          </p:nvSpPr>
          <p:spPr bwMode="auto">
            <a:xfrm rot="1798421">
              <a:off x="2006" y="3131"/>
              <a:ext cx="594"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sz="1400">
                  <a:solidFill>
                    <a:srgbClr val="000000"/>
                  </a:solidFill>
                </a:rPr>
                <a:t>Control </a:t>
              </a:r>
            </a:p>
            <a:p>
              <a:pPr algn="ctr" eaLnBrk="0" hangingPunct="0"/>
              <a:r>
                <a:rPr lang="en-US" sz="1400">
                  <a:solidFill>
                    <a:srgbClr val="000000"/>
                  </a:solidFill>
                </a:rPr>
                <a:t>CD4</a:t>
              </a:r>
              <a:r>
                <a:rPr lang="en-US" sz="1400" baseline="30000">
                  <a:solidFill>
                    <a:srgbClr val="000000"/>
                  </a:solidFill>
                </a:rPr>
                <a:t>+</a:t>
              </a:r>
              <a:r>
                <a:rPr lang="en-US" sz="1400">
                  <a:solidFill>
                    <a:srgbClr val="000000"/>
                  </a:solidFill>
                </a:rPr>
                <a:t>CD25</a:t>
              </a:r>
              <a:r>
                <a:rPr lang="en-US" sz="1400" baseline="30000">
                  <a:solidFill>
                    <a:srgbClr val="000000"/>
                  </a:solidFill>
                </a:rPr>
                <a:t>+</a:t>
              </a:r>
              <a:endParaRPr lang="en-US" sz="1400"/>
            </a:p>
          </p:txBody>
        </p:sp>
      </p:grpSp>
      <p:sp>
        <p:nvSpPr>
          <p:cNvPr id="61445" name="Text Box 592"/>
          <p:cNvSpPr txBox="1">
            <a:spLocks noChangeArrowheads="1"/>
          </p:cNvSpPr>
          <p:nvPr/>
        </p:nvSpPr>
        <p:spPr bwMode="auto">
          <a:xfrm>
            <a:off x="5562600" y="6276975"/>
            <a:ext cx="3505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a:t>Verginis et al. PNAS  2008; 105 (9)  3479–3484</a:t>
            </a:r>
          </a:p>
        </p:txBody>
      </p:sp>
    </p:spTree>
    <p:extLst>
      <p:ext uri="{BB962C8B-B14F-4D97-AF65-F5344CB8AC3E}">
        <p14:creationId xmlns:p14="http://schemas.microsoft.com/office/powerpoint/2010/main" val="2619969731"/>
      </p:ext>
    </p:extLst>
  </p:cSld>
  <p:clrMapOvr>
    <a:masterClrMapping/>
  </p:clrMapOvr>
  <p:transition xmlns:p14="http://schemas.microsoft.com/office/powerpoint/2010/main" advTm="73016"/>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568700" y="2438400"/>
            <a:ext cx="1216025" cy="3960813"/>
            <a:chOff x="2208" y="1536"/>
            <a:chExt cx="766" cy="2495"/>
          </a:xfrm>
        </p:grpSpPr>
        <p:pic>
          <p:nvPicPr>
            <p:cNvPr id="63511" name="Picture 3" descr="RSCN04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2160"/>
              <a:ext cx="766"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2" name="Picture 4" descr="RSCN05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 y="1536"/>
              <a:ext cx="766"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3" name="Picture 5" descr="RSCN05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8" y="2832"/>
              <a:ext cx="766"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4" name="Picture 6" descr="RSCN05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8" y="3456"/>
              <a:ext cx="766"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7"/>
          <p:cNvGrpSpPr>
            <a:grpSpLocks/>
          </p:cNvGrpSpPr>
          <p:nvPr/>
        </p:nvGrpSpPr>
        <p:grpSpPr bwMode="auto">
          <a:xfrm>
            <a:off x="2197100" y="2438400"/>
            <a:ext cx="1216025" cy="3960813"/>
            <a:chOff x="1344" y="1536"/>
            <a:chExt cx="766" cy="2495"/>
          </a:xfrm>
        </p:grpSpPr>
        <p:pic>
          <p:nvPicPr>
            <p:cNvPr id="63507" name="Picture 8" descr="RSCN047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4" y="1536"/>
              <a:ext cx="766"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8" name="Picture 9" descr="RSCN049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4" y="2160"/>
              <a:ext cx="766"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9" name="Picture 10" descr="RSCN049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4" y="2832"/>
              <a:ext cx="766"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0" name="Picture 11" descr="RSCN05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4" y="3456"/>
              <a:ext cx="766"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7"/>
          <p:cNvGrpSpPr>
            <a:grpSpLocks/>
          </p:cNvGrpSpPr>
          <p:nvPr/>
        </p:nvGrpSpPr>
        <p:grpSpPr bwMode="auto">
          <a:xfrm>
            <a:off x="4940300" y="2438400"/>
            <a:ext cx="1219200" cy="3960813"/>
            <a:chOff x="3072" y="1536"/>
            <a:chExt cx="768" cy="2495"/>
          </a:xfrm>
        </p:grpSpPr>
        <p:pic>
          <p:nvPicPr>
            <p:cNvPr id="63503" name="Picture 18" descr="RSCN05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74" y="1536"/>
              <a:ext cx="766"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4" name="Picture 19" descr="RSCN0527bi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72" y="2832"/>
              <a:ext cx="766"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5" name="Picture 20" descr="RSCN054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74" y="3456"/>
              <a:ext cx="766"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6" name="Picture 21" descr="RSCN055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74" y="2160"/>
              <a:ext cx="766"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22"/>
          <p:cNvGrpSpPr>
            <a:grpSpLocks/>
          </p:cNvGrpSpPr>
          <p:nvPr/>
        </p:nvGrpSpPr>
        <p:grpSpPr bwMode="auto">
          <a:xfrm>
            <a:off x="6311900" y="2438400"/>
            <a:ext cx="1216025" cy="3960813"/>
            <a:chOff x="3936" y="1536"/>
            <a:chExt cx="766" cy="2495"/>
          </a:xfrm>
        </p:grpSpPr>
        <p:pic>
          <p:nvPicPr>
            <p:cNvPr id="63499" name="Picture 23" descr="RSCN051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36" y="1536"/>
              <a:ext cx="766"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0" name="Picture 24" descr="RSCN053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936" y="2832"/>
              <a:ext cx="766"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1" name="Picture 25" descr="RSCN054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936" y="2160"/>
              <a:ext cx="766"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2" name="Picture 26" descr="RSCN055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936" y="3456"/>
              <a:ext cx="766"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27"/>
          <p:cNvGrpSpPr>
            <a:grpSpLocks/>
          </p:cNvGrpSpPr>
          <p:nvPr/>
        </p:nvGrpSpPr>
        <p:grpSpPr bwMode="auto">
          <a:xfrm>
            <a:off x="266700" y="863600"/>
            <a:ext cx="7921625" cy="1924050"/>
            <a:chOff x="144" y="192"/>
            <a:chExt cx="4990" cy="1212"/>
          </a:xfrm>
        </p:grpSpPr>
        <p:sp>
          <p:nvSpPr>
            <p:cNvPr id="63495" name="Text Box 28"/>
            <p:cNvSpPr txBox="1">
              <a:spLocks noChangeArrowheads="1"/>
            </p:cNvSpPr>
            <p:nvPr/>
          </p:nvSpPr>
          <p:spPr bwMode="auto">
            <a:xfrm>
              <a:off x="144" y="192"/>
              <a:ext cx="499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latin typeface="Comic Sans MS" charset="0"/>
                </a:rPr>
                <a:t>(CD25</a:t>
              </a:r>
              <a:r>
                <a:rPr lang="en-US" sz="1000" baseline="30000">
                  <a:latin typeface="Comic Sans MS" charset="0"/>
                </a:rPr>
                <a:t>+</a:t>
              </a:r>
              <a:r>
                <a:rPr lang="en-US" sz="1000">
                  <a:latin typeface="Comic Sans MS" charset="0"/>
                </a:rPr>
                <a:t>CD4</a:t>
              </a:r>
              <a:r>
                <a:rPr lang="en-US" sz="1000" baseline="30000">
                  <a:latin typeface="Comic Sans MS" charset="0"/>
                </a:rPr>
                <a:t>+</a:t>
              </a:r>
              <a:r>
                <a:rPr lang="en-US" sz="1000">
                  <a:latin typeface="Comic Sans MS" charset="0"/>
                </a:rPr>
                <a:t>) </a:t>
              </a:r>
              <a:r>
                <a:rPr lang="en-US" sz="1000">
                  <a:latin typeface="Symbol" charset="0"/>
                </a:rPr>
                <a:t>D</a:t>
              </a:r>
              <a:r>
                <a:rPr lang="en-US" sz="1000">
                  <a:latin typeface="Comic Sans MS" charset="0"/>
                </a:rPr>
                <a:t> TCR</a:t>
              </a:r>
              <a:r>
                <a:rPr lang="en-US" sz="1000">
                  <a:latin typeface="Symbol" charset="0"/>
                </a:rPr>
                <a:t>b</a:t>
              </a:r>
              <a:r>
                <a:rPr lang="en-US" sz="1000" baseline="30000">
                  <a:latin typeface="Comic Sans MS" charset="0"/>
                </a:rPr>
                <a:t>+</a:t>
              </a:r>
              <a:r>
                <a:rPr lang="en-US" sz="1000">
                  <a:latin typeface="Comic Sans MS" charset="0"/>
                </a:rPr>
                <a:t> cells</a:t>
              </a:r>
              <a:r>
                <a:rPr lang="en-US" sz="1600">
                  <a:latin typeface="Comic Sans MS" charset="0"/>
                </a:rPr>
                <a:t>	         </a:t>
              </a:r>
              <a:r>
                <a:rPr lang="en-US" sz="1600">
                  <a:solidFill>
                    <a:schemeClr val="accent2"/>
                  </a:solidFill>
                  <a:latin typeface="Comic Sans MS" charset="0"/>
                </a:rPr>
                <a:t>+</a:t>
              </a:r>
              <a:r>
                <a:rPr lang="en-US" sz="1600">
                  <a:latin typeface="Comic Sans MS" charset="0"/>
                </a:rPr>
                <a:t>		 -	        -		</a:t>
              </a:r>
              <a:r>
                <a:rPr lang="en-US" sz="1600">
                  <a:solidFill>
                    <a:schemeClr val="accent2"/>
                  </a:solidFill>
                  <a:latin typeface="Comic Sans MS" charset="0"/>
                </a:rPr>
                <a:t>+</a:t>
              </a:r>
              <a:r>
                <a:rPr lang="en-US" sz="1600">
                  <a:latin typeface="Comic Sans MS" charset="0"/>
                </a:rPr>
                <a:t>	       </a:t>
              </a:r>
              <a:endParaRPr lang="en-US" sz="1600">
                <a:solidFill>
                  <a:schemeClr val="accent2"/>
                </a:solidFill>
                <a:latin typeface="Comic Sans MS" charset="0"/>
              </a:endParaRPr>
            </a:p>
            <a:p>
              <a:pPr eaLnBrk="1" hangingPunct="1"/>
              <a:r>
                <a:rPr lang="en-US" sz="1000">
                  <a:latin typeface="Comic Sans MS" charset="0"/>
                </a:rPr>
                <a:t> from </a:t>
              </a:r>
              <a:r>
                <a:rPr lang="en-US" sz="1000">
                  <a:solidFill>
                    <a:schemeClr val="accent2"/>
                  </a:solidFill>
                  <a:latin typeface="Comic Sans MS" charset="0"/>
                </a:rPr>
                <a:t>control B6 </a:t>
              </a:r>
              <a:r>
                <a:rPr lang="en-US" sz="1200">
                  <a:solidFill>
                    <a:schemeClr val="accent2"/>
                  </a:solidFill>
                  <a:latin typeface="Comic Sans MS" charset="0"/>
                  <a:cs typeface="Times New Roman" charset="0"/>
                </a:rPr>
                <a:t>♀</a:t>
              </a:r>
              <a:endParaRPr lang="fr-FR" sz="1200">
                <a:solidFill>
                  <a:schemeClr val="accent2"/>
                </a:solidFill>
                <a:latin typeface="Comic Sans MS" charset="0"/>
              </a:endParaRPr>
            </a:p>
          </p:txBody>
        </p:sp>
        <p:sp>
          <p:nvSpPr>
            <p:cNvPr id="63496" name="Text Box 29"/>
            <p:cNvSpPr txBox="1">
              <a:spLocks noChangeArrowheads="1"/>
            </p:cNvSpPr>
            <p:nvPr/>
          </p:nvSpPr>
          <p:spPr bwMode="auto">
            <a:xfrm>
              <a:off x="144" y="528"/>
              <a:ext cx="499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latin typeface="Comic Sans MS" charset="0"/>
                </a:rPr>
                <a:t>(CD25</a:t>
              </a:r>
              <a:r>
                <a:rPr lang="en-US" sz="1000" baseline="30000">
                  <a:latin typeface="Comic Sans MS" charset="0"/>
                </a:rPr>
                <a:t>+</a:t>
              </a:r>
              <a:r>
                <a:rPr lang="en-US" sz="1000">
                  <a:latin typeface="Comic Sans MS" charset="0"/>
                </a:rPr>
                <a:t>CD4</a:t>
              </a:r>
              <a:r>
                <a:rPr lang="en-US" sz="1000" baseline="30000">
                  <a:latin typeface="Comic Sans MS" charset="0"/>
                </a:rPr>
                <a:t>+</a:t>
              </a:r>
              <a:r>
                <a:rPr lang="en-US" sz="1000">
                  <a:latin typeface="Comic Sans MS" charset="0"/>
                </a:rPr>
                <a:t>) </a:t>
              </a:r>
              <a:r>
                <a:rPr lang="en-US" sz="1000">
                  <a:latin typeface="Symbol" charset="0"/>
                </a:rPr>
                <a:t>D</a:t>
              </a:r>
              <a:r>
                <a:rPr lang="en-US" sz="1000">
                  <a:latin typeface="Comic Sans MS" charset="0"/>
                </a:rPr>
                <a:t> TCR</a:t>
              </a:r>
              <a:r>
                <a:rPr lang="en-US" sz="1000">
                  <a:latin typeface="Symbol" charset="0"/>
                </a:rPr>
                <a:t>b</a:t>
              </a:r>
              <a:r>
                <a:rPr lang="en-US" sz="1000" baseline="30000">
                  <a:latin typeface="Comic Sans MS" charset="0"/>
                </a:rPr>
                <a:t>+</a:t>
              </a:r>
              <a:r>
                <a:rPr lang="en-US" sz="1000">
                  <a:latin typeface="Comic Sans MS" charset="0"/>
                </a:rPr>
                <a:t> cells</a:t>
              </a:r>
              <a:r>
                <a:rPr lang="en-US" sz="1600">
                  <a:latin typeface="Comic Sans MS" charset="0"/>
                </a:rPr>
                <a:t>	         -		 </a:t>
              </a:r>
              <a:r>
                <a:rPr lang="en-US" sz="1600">
                  <a:solidFill>
                    <a:srgbClr val="CC0000"/>
                  </a:solidFill>
                  <a:latin typeface="Comic Sans MS" charset="0"/>
                </a:rPr>
                <a:t>+</a:t>
              </a:r>
              <a:r>
                <a:rPr lang="en-US" sz="1600">
                  <a:latin typeface="Comic Sans MS" charset="0"/>
                </a:rPr>
                <a:t>	        </a:t>
              </a:r>
              <a:r>
                <a:rPr lang="en-US" sz="1600">
                  <a:solidFill>
                    <a:srgbClr val="CC0000"/>
                  </a:solidFill>
                  <a:latin typeface="Comic Sans MS" charset="0"/>
                </a:rPr>
                <a:t>+</a:t>
              </a:r>
              <a:r>
                <a:rPr lang="en-US" sz="1600">
                  <a:latin typeface="Comic Sans MS" charset="0"/>
                </a:rPr>
                <a:t>		-	       </a:t>
              </a:r>
              <a:endParaRPr lang="en-US" sz="1000">
                <a:latin typeface="Comic Sans MS" charset="0"/>
              </a:endParaRPr>
            </a:p>
            <a:p>
              <a:pPr eaLnBrk="1" hangingPunct="1"/>
              <a:r>
                <a:rPr lang="en-US" sz="1000">
                  <a:latin typeface="Comic Sans MS" charset="0"/>
                </a:rPr>
                <a:t> from </a:t>
              </a:r>
              <a:r>
                <a:rPr lang="en-US" sz="1000">
                  <a:solidFill>
                    <a:srgbClr val="CC0000"/>
                  </a:solidFill>
                  <a:latin typeface="Comic Sans MS" charset="0"/>
                </a:rPr>
                <a:t>HY-infused B6 </a:t>
              </a:r>
              <a:r>
                <a:rPr lang="en-US" sz="1200">
                  <a:solidFill>
                    <a:srgbClr val="CC0000"/>
                  </a:solidFill>
                  <a:latin typeface="Comic Sans MS" charset="0"/>
                  <a:cs typeface="Times New Roman" charset="0"/>
                </a:rPr>
                <a:t>♀</a:t>
              </a:r>
              <a:endParaRPr lang="fr-FR" sz="1200">
                <a:solidFill>
                  <a:srgbClr val="CC0000"/>
                </a:solidFill>
                <a:latin typeface="Comic Sans MS" charset="0"/>
                <a:cs typeface="Times New Roman" charset="0"/>
              </a:endParaRPr>
            </a:p>
          </p:txBody>
        </p:sp>
        <p:sp>
          <p:nvSpPr>
            <p:cNvPr id="63497" name="Text Box 30"/>
            <p:cNvSpPr txBox="1">
              <a:spLocks noChangeArrowheads="1"/>
            </p:cNvSpPr>
            <p:nvPr/>
          </p:nvSpPr>
          <p:spPr bwMode="auto">
            <a:xfrm>
              <a:off x="144" y="864"/>
              <a:ext cx="499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latin typeface="Comic Sans MS" charset="0"/>
                </a:rPr>
                <a:t>CD25</a:t>
              </a:r>
              <a:r>
                <a:rPr lang="en-US" sz="1000" baseline="30000">
                  <a:latin typeface="Comic Sans MS" charset="0"/>
                </a:rPr>
                <a:t>+</a:t>
              </a:r>
              <a:r>
                <a:rPr lang="en-US" sz="1000">
                  <a:latin typeface="Comic Sans MS" charset="0"/>
                </a:rPr>
                <a:t>CD4</a:t>
              </a:r>
              <a:r>
                <a:rPr lang="en-US" sz="1000" baseline="30000">
                  <a:latin typeface="Comic Sans MS" charset="0"/>
                </a:rPr>
                <a:t>+</a:t>
              </a:r>
              <a:r>
                <a:rPr lang="en-US" sz="1000">
                  <a:latin typeface="Comic Sans MS" charset="0"/>
                </a:rPr>
                <a:t> cells from</a:t>
              </a:r>
              <a:r>
                <a:rPr lang="en-US" sz="1600">
                  <a:latin typeface="Comic Sans MS" charset="0"/>
                </a:rPr>
                <a:t>	         -		 -	        </a:t>
              </a:r>
              <a:r>
                <a:rPr lang="en-US" sz="1600">
                  <a:solidFill>
                    <a:srgbClr val="CC0000"/>
                  </a:solidFill>
                  <a:latin typeface="Comic Sans MS" charset="0"/>
                </a:rPr>
                <a:t>+</a:t>
              </a:r>
              <a:r>
                <a:rPr lang="en-US" sz="1600">
                  <a:latin typeface="Comic Sans MS" charset="0"/>
                </a:rPr>
                <a:t>		</a:t>
              </a:r>
              <a:r>
                <a:rPr lang="en-US" sz="1600">
                  <a:solidFill>
                    <a:srgbClr val="CC0000"/>
                  </a:solidFill>
                  <a:latin typeface="Comic Sans MS" charset="0"/>
                </a:rPr>
                <a:t>+</a:t>
              </a:r>
              <a:r>
                <a:rPr lang="en-US" sz="1600">
                  <a:latin typeface="Comic Sans MS" charset="0"/>
                </a:rPr>
                <a:t>	       </a:t>
              </a:r>
              <a:endParaRPr lang="en-US" sz="1000">
                <a:latin typeface="Comic Sans MS" charset="0"/>
              </a:endParaRPr>
            </a:p>
            <a:p>
              <a:pPr eaLnBrk="1" hangingPunct="1"/>
              <a:r>
                <a:rPr lang="en-US" sz="1000">
                  <a:solidFill>
                    <a:srgbClr val="CC0000"/>
                  </a:solidFill>
                  <a:latin typeface="Comic Sans MS" charset="0"/>
                </a:rPr>
                <a:t>HY-infused B6 </a:t>
              </a:r>
              <a:r>
                <a:rPr lang="en-US" sz="1200">
                  <a:solidFill>
                    <a:srgbClr val="CC0000"/>
                  </a:solidFill>
                  <a:latin typeface="Comic Sans MS" charset="0"/>
                  <a:cs typeface="Times New Roman" charset="0"/>
                </a:rPr>
                <a:t>♀</a:t>
              </a:r>
              <a:endParaRPr lang="fr-FR" sz="1200">
                <a:solidFill>
                  <a:srgbClr val="CC0000"/>
                </a:solidFill>
                <a:latin typeface="Comic Sans MS" charset="0"/>
                <a:cs typeface="Times New Roman" charset="0"/>
              </a:endParaRPr>
            </a:p>
          </p:txBody>
        </p:sp>
        <p:sp>
          <p:nvSpPr>
            <p:cNvPr id="63498" name="Text Box 31"/>
            <p:cNvSpPr txBox="1">
              <a:spLocks noChangeArrowheads="1"/>
            </p:cNvSpPr>
            <p:nvPr/>
          </p:nvSpPr>
          <p:spPr bwMode="auto">
            <a:xfrm>
              <a:off x="144" y="1231"/>
              <a:ext cx="11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fr-FR" sz="1200">
                <a:solidFill>
                  <a:schemeClr val="accent2"/>
                </a:solidFill>
                <a:latin typeface="Comic Sans MS" charset="0"/>
                <a:cs typeface="Times New Roman" charset="0"/>
              </a:endParaRPr>
            </a:p>
          </p:txBody>
        </p:sp>
      </p:grpSp>
    </p:spTree>
    <p:extLst>
      <p:ext uri="{BB962C8B-B14F-4D97-AF65-F5344CB8AC3E}">
        <p14:creationId xmlns:p14="http://schemas.microsoft.com/office/powerpoint/2010/main" val="14840222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1371600" y="2286000"/>
            <a:ext cx="6516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t>Regulatory T cells in Autoimmune Diseases</a:t>
            </a:r>
          </a:p>
        </p:txBody>
      </p:sp>
    </p:spTree>
    <p:extLst>
      <p:ext uri="{BB962C8B-B14F-4D97-AF65-F5344CB8AC3E}">
        <p14:creationId xmlns:p14="http://schemas.microsoft.com/office/powerpoint/2010/main" val="2645856134"/>
      </p:ext>
    </p:extLst>
  </p:cSld>
  <p:clrMapOvr>
    <a:masterClrMapping/>
  </p:clrMapOvr>
  <p:transition xmlns:p14="http://schemas.microsoft.com/office/powerpoint/2010/main" advTm="17703"/>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685800" y="584200"/>
            <a:ext cx="8259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t>Essential role of Foxp3</a:t>
            </a:r>
            <a:r>
              <a:rPr lang="en-US" sz="2000" b="1" baseline="30000"/>
              <a:t>+</a:t>
            </a:r>
            <a:r>
              <a:rPr lang="en-US" sz="2000" b="1"/>
              <a:t> Treg cells in maintenance of </a:t>
            </a:r>
            <a:r>
              <a:rPr lang="en-US" sz="2000" b="1" u="sng"/>
              <a:t>self</a:t>
            </a:r>
            <a:r>
              <a:rPr lang="en-US" sz="2000" b="1"/>
              <a:t>-tolerance</a:t>
            </a:r>
          </a:p>
        </p:txBody>
      </p:sp>
      <p:sp>
        <p:nvSpPr>
          <p:cNvPr id="67587" name="Text Box 4"/>
          <p:cNvSpPr txBox="1">
            <a:spLocks noChangeArrowheads="1"/>
          </p:cNvSpPr>
          <p:nvPr/>
        </p:nvSpPr>
        <p:spPr bwMode="auto">
          <a:xfrm>
            <a:off x="962025" y="1927225"/>
            <a:ext cx="7635875"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150000"/>
              </a:lnSpc>
            </a:pPr>
            <a:r>
              <a:rPr lang="en-US" sz="1800"/>
              <a:t>Foxp3</a:t>
            </a:r>
            <a:r>
              <a:rPr lang="en-US" sz="1800" baseline="30000"/>
              <a:t>+</a:t>
            </a:r>
            <a:r>
              <a:rPr lang="en-US" sz="1800"/>
              <a:t>CD25</a:t>
            </a:r>
            <a:r>
              <a:rPr lang="en-US" sz="1800" baseline="30000"/>
              <a:t>+</a:t>
            </a:r>
            <a:r>
              <a:rPr lang="en-US" sz="1800"/>
              <a:t>CD4</a:t>
            </a:r>
            <a:r>
              <a:rPr lang="en-US" sz="1800" baseline="30000"/>
              <a:t>+</a:t>
            </a:r>
            <a:r>
              <a:rPr lang="en-US" sz="1800"/>
              <a:t> Treg cells play an indispensable role in the dominant mechanism of self-tolerance</a:t>
            </a:r>
          </a:p>
          <a:p>
            <a:pPr algn="ctr" eaLnBrk="1" hangingPunct="1">
              <a:lnSpc>
                <a:spcPct val="150000"/>
              </a:lnSpc>
            </a:pPr>
            <a:endParaRPr lang="en-US" sz="1800"/>
          </a:p>
          <a:p>
            <a:pPr algn="ctr" eaLnBrk="1" hangingPunct="1">
              <a:lnSpc>
                <a:spcPct val="150000"/>
              </a:lnSpc>
            </a:pPr>
            <a:endParaRPr lang="en-US" sz="1800"/>
          </a:p>
          <a:p>
            <a:pPr algn="ctr" eaLnBrk="1" hangingPunct="1">
              <a:lnSpc>
                <a:spcPct val="150000"/>
              </a:lnSpc>
            </a:pPr>
            <a:endParaRPr lang="en-US" sz="1800"/>
          </a:p>
          <a:p>
            <a:pPr algn="ctr" eaLnBrk="1" hangingPunct="1">
              <a:lnSpc>
                <a:spcPct val="150000"/>
              </a:lnSpc>
            </a:pPr>
            <a:endParaRPr lang="en-US" sz="1800"/>
          </a:p>
          <a:p>
            <a:pPr algn="ctr" eaLnBrk="1" hangingPunct="1">
              <a:lnSpc>
                <a:spcPct val="150000"/>
              </a:lnSpc>
            </a:pPr>
            <a:r>
              <a:rPr lang="en-US" sz="1800"/>
              <a:t>An illustration of this is provided by the scurfy phenotype in mice</a:t>
            </a:r>
          </a:p>
        </p:txBody>
      </p:sp>
      <p:sp>
        <p:nvSpPr>
          <p:cNvPr id="67588" name="Text Box 5"/>
          <p:cNvSpPr txBox="1">
            <a:spLocks noChangeArrowheads="1"/>
          </p:cNvSpPr>
          <p:nvPr/>
        </p:nvSpPr>
        <p:spPr bwMode="auto">
          <a:xfrm>
            <a:off x="5562600" y="3048000"/>
            <a:ext cx="3068638"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b="1" i="1"/>
              <a:t>Hori S, et al., Science  2003</a:t>
            </a:r>
          </a:p>
          <a:p>
            <a:pPr eaLnBrk="1" hangingPunct="1"/>
            <a:r>
              <a:rPr lang="en-US" sz="1200" b="1" i="1"/>
              <a:t>Khattri R, et al., Nat. Immunol.  2003 </a:t>
            </a:r>
          </a:p>
          <a:p>
            <a:pPr eaLnBrk="1" hangingPunct="1"/>
            <a:r>
              <a:rPr lang="en-US" sz="1200" b="1" i="1"/>
              <a:t>Fontenot JD, et al., Nat. Immunol.  2003 </a:t>
            </a:r>
          </a:p>
        </p:txBody>
      </p:sp>
    </p:spTree>
    <p:extLst>
      <p:ext uri="{BB962C8B-B14F-4D97-AF65-F5344CB8AC3E}">
        <p14:creationId xmlns:p14="http://schemas.microsoft.com/office/powerpoint/2010/main" val="3141580921"/>
      </p:ext>
    </p:extLst>
  </p:cSld>
  <p:clrMapOvr>
    <a:masterClrMapping/>
  </p:clrMapOvr>
  <p:transition xmlns:p14="http://schemas.microsoft.com/office/powerpoint/2010/main" advTm="58890"/>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5"/>
          <p:cNvPicPr>
            <a:picLocks noChangeAspect="1"/>
          </p:cNvPicPr>
          <p:nvPr/>
        </p:nvPicPr>
        <p:blipFill>
          <a:blip r:embed="rId2"/>
          <a:srcRect/>
          <a:stretch>
            <a:fillRect/>
          </a:stretch>
        </p:blipFill>
        <p:spPr bwMode="auto">
          <a:xfrm>
            <a:off x="152400" y="987425"/>
            <a:ext cx="8839200" cy="5718175"/>
          </a:xfrm>
          <a:prstGeom prst="rect">
            <a:avLst/>
          </a:prstGeom>
          <a:noFill/>
          <a:ln w="9525">
            <a:noFill/>
            <a:miter lim="800000"/>
            <a:headEnd/>
            <a:tailEnd/>
          </a:ln>
        </p:spPr>
      </p:pic>
      <p:sp>
        <p:nvSpPr>
          <p:cNvPr id="81922" name="TextBox 6"/>
          <p:cNvSpPr txBox="1">
            <a:spLocks noChangeArrowheads="1"/>
          </p:cNvSpPr>
          <p:nvPr/>
        </p:nvSpPr>
        <p:spPr bwMode="auto">
          <a:xfrm>
            <a:off x="2667000" y="227013"/>
            <a:ext cx="3506788" cy="460375"/>
          </a:xfrm>
          <a:prstGeom prst="rect">
            <a:avLst/>
          </a:prstGeom>
          <a:noFill/>
          <a:ln w="9525">
            <a:noFill/>
            <a:miter lim="800000"/>
            <a:headEnd/>
            <a:tailEnd/>
          </a:ln>
        </p:spPr>
        <p:txBody>
          <a:bodyPr wrap="none">
            <a:prstTxWarp prst="textNoShape">
              <a:avLst/>
            </a:prstTxWarp>
            <a:spAutoFit/>
          </a:bodyPr>
          <a:lstStyle/>
          <a:p>
            <a:r>
              <a:rPr lang="en-US" sz="2400" b="1">
                <a:solidFill>
                  <a:srgbClr val="000090"/>
                </a:solidFill>
                <a:latin typeface="Times New Roman" pitchFamily="-105" charset="0"/>
                <a:ea typeface="Times New Roman" pitchFamily="-105" charset="0"/>
                <a:cs typeface="Times New Roman" pitchFamily="-105" charset="0"/>
              </a:rPr>
              <a:t>Treg cell immunotherapy</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457200" y="914400"/>
            <a:ext cx="8382000" cy="5861922"/>
          </a:xfrm>
          <a:prstGeom prst="rect">
            <a:avLst/>
          </a:prstGeom>
          <a:noFill/>
          <a:ln w="9525">
            <a:noFill/>
            <a:miter lim="800000"/>
            <a:headEnd/>
            <a:tailEnd/>
          </a:ln>
        </p:spPr>
      </p:pic>
      <p:sp>
        <p:nvSpPr>
          <p:cNvPr id="3" name="2 - TextBox"/>
          <p:cNvSpPr txBox="1">
            <a:spLocks noChangeArrowheads="1"/>
          </p:cNvSpPr>
          <p:nvPr/>
        </p:nvSpPr>
        <p:spPr bwMode="auto">
          <a:xfrm>
            <a:off x="1524000" y="71735"/>
            <a:ext cx="5271245" cy="461665"/>
          </a:xfrm>
          <a:prstGeom prst="rect">
            <a:avLst/>
          </a:prstGeom>
          <a:noFill/>
          <a:ln w="9525">
            <a:noFill/>
            <a:miter lim="800000"/>
            <a:headEnd/>
            <a:tailEnd/>
          </a:ln>
        </p:spPr>
        <p:txBody>
          <a:bodyPr wrap="none">
            <a:prstTxWarp prst="textNoShape">
              <a:avLst/>
            </a:prstTxWarp>
            <a:spAutoFit/>
          </a:bodyPr>
          <a:lstStyle/>
          <a:p>
            <a:r>
              <a:rPr lang="en-US" sz="2400" b="1" dirty="0">
                <a:solidFill>
                  <a:srgbClr val="000090"/>
                </a:solidFill>
                <a:latin typeface="Times New Roman"/>
                <a:cs typeface="Times New Roman"/>
              </a:rPr>
              <a:t>Basic mechanisms of </a:t>
            </a:r>
            <a:r>
              <a:rPr lang="en-US" sz="2400" b="1" dirty="0" err="1" smtClean="0">
                <a:solidFill>
                  <a:srgbClr val="000090"/>
                </a:solidFill>
                <a:latin typeface="Times New Roman"/>
                <a:cs typeface="Times New Roman"/>
              </a:rPr>
              <a:t>Treg</a:t>
            </a:r>
            <a:r>
              <a:rPr lang="en-US" sz="2400" b="1" dirty="0">
                <a:solidFill>
                  <a:srgbClr val="000090"/>
                </a:solidFill>
                <a:latin typeface="Times New Roman"/>
                <a:cs typeface="Times New Roman"/>
              </a:rPr>
              <a:t> </a:t>
            </a:r>
            <a:r>
              <a:rPr lang="en-US" sz="2400" b="1" dirty="0" smtClean="0">
                <a:solidFill>
                  <a:srgbClr val="000090"/>
                </a:solidFill>
                <a:latin typeface="Times New Roman"/>
                <a:cs typeface="Times New Roman"/>
              </a:rPr>
              <a:t>cell </a:t>
            </a:r>
            <a:r>
              <a:rPr lang="en-US" sz="2400" b="1" dirty="0">
                <a:solidFill>
                  <a:srgbClr val="000090"/>
                </a:solidFill>
                <a:latin typeface="Times New Roman"/>
                <a:cs typeface="Times New Roman"/>
              </a:rPr>
              <a:t>function</a:t>
            </a:r>
            <a:endParaRPr lang="el-GR" sz="2400" b="1" dirty="0">
              <a:solidFill>
                <a:srgbClr val="000090"/>
              </a:solidFill>
              <a:latin typeface="Times New Roman"/>
              <a:cs typeface="Times New Roman"/>
            </a:endParaRPr>
          </a:p>
        </p:txBody>
      </p:sp>
    </p:spTree>
    <p:extLst>
      <p:ext uri="{BB962C8B-B14F-4D97-AF65-F5344CB8AC3E}">
        <p14:creationId xmlns:p14="http://schemas.microsoft.com/office/powerpoint/2010/main" val="293261393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0186" y="1033347"/>
            <a:ext cx="6663970" cy="5690948"/>
          </a:xfrm>
          <a:prstGeom prst="rect">
            <a:avLst/>
          </a:prstGeom>
        </p:spPr>
      </p:pic>
      <p:sp>
        <p:nvSpPr>
          <p:cNvPr id="5" name="TextBox 4"/>
          <p:cNvSpPr txBox="1"/>
          <p:nvPr/>
        </p:nvSpPr>
        <p:spPr>
          <a:xfrm>
            <a:off x="956494" y="0"/>
            <a:ext cx="6952003" cy="830997"/>
          </a:xfrm>
          <a:prstGeom prst="rect">
            <a:avLst/>
          </a:prstGeom>
          <a:noFill/>
        </p:spPr>
        <p:txBody>
          <a:bodyPr wrap="square" rtlCol="0">
            <a:spAutoFit/>
          </a:bodyPr>
          <a:lstStyle/>
          <a:p>
            <a:pPr algn="ctr"/>
            <a:r>
              <a:rPr lang="en-US" sz="2400" b="1" dirty="0" smtClean="0"/>
              <a:t>The promise of low-dose IL-2 therapy in autoimmune and inflammatory diseases</a:t>
            </a:r>
            <a:endParaRPr lang="en-US" sz="2400" b="1" dirty="0"/>
          </a:p>
        </p:txBody>
      </p:sp>
      <p:sp>
        <p:nvSpPr>
          <p:cNvPr id="6" name="TextBox 5"/>
          <p:cNvSpPr txBox="1"/>
          <p:nvPr/>
        </p:nvSpPr>
        <p:spPr>
          <a:xfrm>
            <a:off x="4943551" y="6488668"/>
            <a:ext cx="4261228" cy="307777"/>
          </a:xfrm>
          <a:prstGeom prst="rect">
            <a:avLst/>
          </a:prstGeom>
          <a:noFill/>
        </p:spPr>
        <p:txBody>
          <a:bodyPr wrap="none" rtlCol="0">
            <a:spAutoFit/>
          </a:bodyPr>
          <a:lstStyle/>
          <a:p>
            <a:r>
              <a:rPr lang="en-US" sz="1400" dirty="0" err="1" smtClean="0"/>
              <a:t>Klatzmann</a:t>
            </a:r>
            <a:r>
              <a:rPr lang="en-US" sz="1400" dirty="0" smtClean="0"/>
              <a:t> and </a:t>
            </a:r>
            <a:r>
              <a:rPr lang="en-US" sz="1400" dirty="0" err="1" smtClean="0"/>
              <a:t>Abbas</a:t>
            </a:r>
            <a:r>
              <a:rPr lang="en-US" sz="1400" dirty="0" smtClean="0"/>
              <a:t> Nature reviews Immunology 2015</a:t>
            </a:r>
            <a:endParaRPr lang="en-US" sz="1400" dirty="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3695834" y="4191661"/>
            <a:ext cx="2139875" cy="1711900"/>
          </a:xfrm>
          <a:prstGeom prst="rect">
            <a:avLst/>
          </a:prstGeom>
        </p:spPr>
      </p:pic>
      <p:sp>
        <p:nvSpPr>
          <p:cNvPr id="5" name="Oval 4"/>
          <p:cNvSpPr/>
          <p:nvPr/>
        </p:nvSpPr>
        <p:spPr>
          <a:xfrm>
            <a:off x="1490927" y="1021625"/>
            <a:ext cx="3658290" cy="330064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dna.jpg"/>
          <p:cNvPicPr>
            <a:picLocks noChangeAspect="1"/>
          </p:cNvPicPr>
          <p:nvPr/>
        </p:nvPicPr>
        <p:blipFill>
          <a:blip r:embed="rId3"/>
          <a:stretch>
            <a:fillRect/>
          </a:stretch>
        </p:blipFill>
        <p:spPr>
          <a:xfrm rot="19300472">
            <a:off x="1956757" y="1808552"/>
            <a:ext cx="1913236" cy="999666"/>
          </a:xfrm>
          <a:prstGeom prst="rect">
            <a:avLst/>
          </a:prstGeom>
        </p:spPr>
      </p:pic>
      <p:sp>
        <p:nvSpPr>
          <p:cNvPr id="7" name="Oval 6"/>
          <p:cNvSpPr/>
          <p:nvPr/>
        </p:nvSpPr>
        <p:spPr>
          <a:xfrm>
            <a:off x="2913375" y="2671947"/>
            <a:ext cx="3658290" cy="330064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128203" y="1022159"/>
            <a:ext cx="3658290" cy="330064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virus.jpg"/>
          <p:cNvPicPr>
            <a:picLocks noChangeAspect="1"/>
          </p:cNvPicPr>
          <p:nvPr/>
        </p:nvPicPr>
        <p:blipFill>
          <a:blip r:embed="rId4"/>
          <a:stretch>
            <a:fillRect/>
          </a:stretch>
        </p:blipFill>
        <p:spPr>
          <a:xfrm rot="2495771">
            <a:off x="6016569" y="1840394"/>
            <a:ext cx="1471912" cy="1103934"/>
          </a:xfrm>
          <a:prstGeom prst="rect">
            <a:avLst/>
          </a:prstGeom>
        </p:spPr>
      </p:pic>
      <p:sp>
        <p:nvSpPr>
          <p:cNvPr id="11" name="TextBox 10"/>
          <p:cNvSpPr txBox="1"/>
          <p:nvPr/>
        </p:nvSpPr>
        <p:spPr>
          <a:xfrm>
            <a:off x="573673" y="1260159"/>
            <a:ext cx="978603" cy="461665"/>
          </a:xfrm>
          <a:prstGeom prst="rect">
            <a:avLst/>
          </a:prstGeom>
          <a:noFill/>
        </p:spPr>
        <p:txBody>
          <a:bodyPr wrap="none" rtlCol="0">
            <a:spAutoFit/>
          </a:bodyPr>
          <a:lstStyle/>
          <a:p>
            <a:r>
              <a:rPr lang="en-US" sz="2400" b="1" dirty="0" smtClean="0"/>
              <a:t>Genes</a:t>
            </a:r>
            <a:endParaRPr lang="en-US" sz="2400" b="1" dirty="0"/>
          </a:p>
        </p:txBody>
      </p:sp>
      <p:sp>
        <p:nvSpPr>
          <p:cNvPr id="12" name="TextBox 11"/>
          <p:cNvSpPr txBox="1"/>
          <p:nvPr/>
        </p:nvSpPr>
        <p:spPr>
          <a:xfrm>
            <a:off x="7233751" y="1022159"/>
            <a:ext cx="1827393" cy="461665"/>
          </a:xfrm>
          <a:prstGeom prst="rect">
            <a:avLst/>
          </a:prstGeom>
          <a:noFill/>
        </p:spPr>
        <p:txBody>
          <a:bodyPr wrap="none" rtlCol="0">
            <a:spAutoFit/>
          </a:bodyPr>
          <a:lstStyle/>
          <a:p>
            <a:r>
              <a:rPr lang="en-US" sz="2400" b="1" dirty="0" smtClean="0"/>
              <a:t>Environment</a:t>
            </a:r>
            <a:endParaRPr lang="en-US" sz="2400" b="1" dirty="0"/>
          </a:p>
        </p:txBody>
      </p:sp>
      <p:sp>
        <p:nvSpPr>
          <p:cNvPr id="13" name="TextBox 12"/>
          <p:cNvSpPr txBox="1"/>
          <p:nvPr/>
        </p:nvSpPr>
        <p:spPr>
          <a:xfrm>
            <a:off x="3488761" y="6175029"/>
            <a:ext cx="2632602" cy="461665"/>
          </a:xfrm>
          <a:prstGeom prst="rect">
            <a:avLst/>
          </a:prstGeom>
          <a:noFill/>
        </p:spPr>
        <p:txBody>
          <a:bodyPr wrap="none" rtlCol="0">
            <a:spAutoFit/>
          </a:bodyPr>
          <a:lstStyle/>
          <a:p>
            <a:r>
              <a:rPr lang="en-US" sz="2400" b="1" dirty="0" smtClean="0"/>
              <a:t>Immune regulation</a:t>
            </a:r>
            <a:endParaRPr lang="en-US" sz="2400" b="1" dirty="0"/>
          </a:p>
        </p:txBody>
      </p:sp>
      <p:sp>
        <p:nvSpPr>
          <p:cNvPr id="14" name="TextBox 13"/>
          <p:cNvSpPr txBox="1"/>
          <p:nvPr/>
        </p:nvSpPr>
        <p:spPr>
          <a:xfrm>
            <a:off x="3688240" y="2671947"/>
            <a:ext cx="2147468" cy="954107"/>
          </a:xfrm>
          <a:prstGeom prst="rect">
            <a:avLst/>
          </a:prstGeom>
          <a:noFill/>
        </p:spPr>
        <p:txBody>
          <a:bodyPr wrap="none" rtlCol="0">
            <a:spAutoFit/>
          </a:bodyPr>
          <a:lstStyle/>
          <a:p>
            <a:pPr algn="ctr"/>
            <a:r>
              <a:rPr lang="en-US" sz="2800" b="1" dirty="0" smtClean="0">
                <a:solidFill>
                  <a:srgbClr val="0000FF"/>
                </a:solidFill>
              </a:rPr>
              <a:t>Autoimmune </a:t>
            </a:r>
          </a:p>
          <a:p>
            <a:pPr algn="ctr"/>
            <a:r>
              <a:rPr lang="en-US" sz="2800" b="1" dirty="0" smtClean="0">
                <a:solidFill>
                  <a:srgbClr val="0000FF"/>
                </a:solidFill>
              </a:rPr>
              <a:t>diseases</a:t>
            </a:r>
            <a:endParaRPr lang="en-US" sz="2800" b="1" dirty="0">
              <a:solidFill>
                <a:srgbClr val="0000FF"/>
              </a:solidFill>
            </a:endParaRPr>
          </a:p>
        </p:txBody>
      </p:sp>
      <p:sp>
        <p:nvSpPr>
          <p:cNvPr id="15" name="TextBox 14"/>
          <p:cNvSpPr txBox="1">
            <a:spLocks/>
          </p:cNvSpPr>
          <p:nvPr/>
        </p:nvSpPr>
        <p:spPr>
          <a:xfrm>
            <a:off x="1650654" y="97339"/>
            <a:ext cx="6135839" cy="523220"/>
          </a:xfrm>
          <a:prstGeom prst="rect">
            <a:avLst/>
          </a:prstGeom>
          <a:noFill/>
        </p:spPr>
        <p:txBody>
          <a:bodyPr wrap="none" rtlCol="0">
            <a:spAutoFit/>
          </a:bodyPr>
          <a:lstStyle/>
          <a:p>
            <a:r>
              <a:rPr lang="en-US" sz="2800" b="1" dirty="0" smtClean="0">
                <a:solidFill>
                  <a:srgbClr val="0000FF"/>
                </a:solidFill>
              </a:rPr>
              <a:t>Autoimmune diseases are </a:t>
            </a:r>
            <a:r>
              <a:rPr lang="en-US" sz="2800" b="1" dirty="0" err="1" smtClean="0">
                <a:solidFill>
                  <a:srgbClr val="0000FF"/>
                </a:solidFill>
              </a:rPr>
              <a:t>multifactorial</a:t>
            </a:r>
            <a:endParaRPr lang="en-US" sz="2800" b="1" dirty="0">
              <a:solidFill>
                <a:srgbClr val="0000FF"/>
              </a:solidFill>
            </a:endParaRPr>
          </a:p>
        </p:txBody>
      </p:sp>
    </p:spTree>
    <p:extLst>
      <p:ext uri="{BB962C8B-B14F-4D97-AF65-F5344CB8AC3E}">
        <p14:creationId xmlns:p14="http://schemas.microsoft.com/office/powerpoint/2010/main" val="269522204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3"/>
          <p:cNvPicPr>
            <a:picLocks noChangeAspect="1"/>
          </p:cNvPicPr>
          <p:nvPr/>
        </p:nvPicPr>
        <p:blipFill>
          <a:blip r:embed="rId2"/>
          <a:srcRect/>
          <a:stretch>
            <a:fillRect/>
          </a:stretch>
        </p:blipFill>
        <p:spPr bwMode="auto">
          <a:xfrm>
            <a:off x="228600" y="685800"/>
            <a:ext cx="8340725" cy="2463800"/>
          </a:xfrm>
          <a:prstGeom prst="rect">
            <a:avLst/>
          </a:prstGeom>
          <a:noFill/>
          <a:ln w="9525">
            <a:noFill/>
            <a:miter lim="800000"/>
            <a:headEnd/>
            <a:tailEnd/>
          </a:ln>
        </p:spPr>
      </p:pic>
      <p:pic>
        <p:nvPicPr>
          <p:cNvPr id="84994" name="Picture 4"/>
          <p:cNvPicPr>
            <a:picLocks noChangeAspect="1"/>
          </p:cNvPicPr>
          <p:nvPr/>
        </p:nvPicPr>
        <p:blipFill>
          <a:blip r:embed="rId3"/>
          <a:srcRect/>
          <a:stretch>
            <a:fillRect/>
          </a:stretch>
        </p:blipFill>
        <p:spPr bwMode="auto">
          <a:xfrm>
            <a:off x="381000" y="4648200"/>
            <a:ext cx="8212138" cy="1651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4"/>
          <p:cNvPicPr>
            <a:picLocks noChangeAspect="1"/>
          </p:cNvPicPr>
          <p:nvPr/>
        </p:nvPicPr>
        <p:blipFill>
          <a:blip r:embed="rId2"/>
          <a:srcRect/>
          <a:stretch>
            <a:fillRect/>
          </a:stretch>
        </p:blipFill>
        <p:spPr bwMode="auto">
          <a:xfrm>
            <a:off x="0" y="304800"/>
            <a:ext cx="4664075" cy="4724400"/>
          </a:xfrm>
          <a:prstGeom prst="rect">
            <a:avLst/>
          </a:prstGeom>
          <a:noFill/>
          <a:ln w="9525">
            <a:noFill/>
            <a:miter lim="800000"/>
            <a:headEnd/>
            <a:tailEnd/>
          </a:ln>
        </p:spPr>
      </p:pic>
      <p:pic>
        <p:nvPicPr>
          <p:cNvPr id="86018" name="Picture 5"/>
          <p:cNvPicPr>
            <a:picLocks noChangeAspect="1"/>
          </p:cNvPicPr>
          <p:nvPr/>
        </p:nvPicPr>
        <p:blipFill>
          <a:blip r:embed="rId3"/>
          <a:srcRect/>
          <a:stretch>
            <a:fillRect/>
          </a:stretch>
        </p:blipFill>
        <p:spPr bwMode="auto">
          <a:xfrm>
            <a:off x="4724400" y="1219200"/>
            <a:ext cx="4826000" cy="2565400"/>
          </a:xfrm>
          <a:prstGeom prst="rect">
            <a:avLst/>
          </a:prstGeom>
          <a:noFill/>
          <a:ln w="9525">
            <a:noFill/>
            <a:miter lim="800000"/>
            <a:headEnd/>
            <a:tailEnd/>
          </a:ln>
        </p:spPr>
      </p:pic>
      <p:pic>
        <p:nvPicPr>
          <p:cNvPr id="86019" name="Picture 6"/>
          <p:cNvPicPr>
            <a:picLocks noChangeAspect="1"/>
          </p:cNvPicPr>
          <p:nvPr/>
        </p:nvPicPr>
        <p:blipFill>
          <a:blip r:embed="rId4"/>
          <a:srcRect/>
          <a:stretch>
            <a:fillRect/>
          </a:stretch>
        </p:blipFill>
        <p:spPr bwMode="auto">
          <a:xfrm>
            <a:off x="5562600" y="3962400"/>
            <a:ext cx="2616200" cy="1955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s2.0-S0952791513002239-g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251" y="1363572"/>
            <a:ext cx="7657365" cy="4776524"/>
          </a:xfrm>
          <a:prstGeom prst="rect">
            <a:avLst/>
          </a:prstGeom>
        </p:spPr>
      </p:pic>
      <p:sp>
        <p:nvSpPr>
          <p:cNvPr id="5" name="TextBox 4"/>
          <p:cNvSpPr txBox="1"/>
          <p:nvPr/>
        </p:nvSpPr>
        <p:spPr>
          <a:xfrm>
            <a:off x="390356" y="390176"/>
            <a:ext cx="8664005" cy="461665"/>
          </a:xfrm>
          <a:prstGeom prst="rect">
            <a:avLst/>
          </a:prstGeom>
          <a:noFill/>
        </p:spPr>
        <p:txBody>
          <a:bodyPr wrap="none" rtlCol="0">
            <a:spAutoFit/>
          </a:bodyPr>
          <a:lstStyle/>
          <a:p>
            <a:r>
              <a:rPr lang="en-US" sz="2400" b="1" dirty="0" smtClean="0">
                <a:latin typeface="+mj-lt"/>
              </a:rPr>
              <a:t>But </a:t>
            </a:r>
            <a:r>
              <a:rPr lang="mr-IN" sz="2400" b="1" dirty="0" smtClean="0">
                <a:latin typeface="+mj-lt"/>
              </a:rPr>
              <a:t>…</a:t>
            </a:r>
            <a:r>
              <a:rPr lang="en-US" sz="2400" b="1" dirty="0" smtClean="0">
                <a:latin typeface="+mj-lt"/>
              </a:rPr>
              <a:t>..</a:t>
            </a:r>
            <a:r>
              <a:rPr lang="en-US" sz="2400" b="1" dirty="0" err="1" smtClean="0">
                <a:latin typeface="+mj-lt"/>
              </a:rPr>
              <a:t>Tregs</a:t>
            </a:r>
            <a:r>
              <a:rPr lang="en-US" sz="2400" b="1" dirty="0" smtClean="0">
                <a:latin typeface="+mj-lt"/>
              </a:rPr>
              <a:t> infiltrate tumors and assist in tumor immune evasion</a:t>
            </a:r>
            <a:endParaRPr lang="en-US" sz="2400" b="1" dirty="0">
              <a:latin typeface="+mj-lt"/>
            </a:endParaRPr>
          </a:p>
        </p:txBody>
      </p:sp>
    </p:spTree>
    <p:extLst>
      <p:ext uri="{BB962C8B-B14F-4D97-AF65-F5344CB8AC3E}">
        <p14:creationId xmlns:p14="http://schemas.microsoft.com/office/powerpoint/2010/main" val="426821232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5300"/>
            <a:ext cx="9144000" cy="5850294"/>
          </a:xfrm>
          <a:prstGeom prst="rect">
            <a:avLst/>
          </a:prstGeom>
        </p:spPr>
      </p:pic>
    </p:spTree>
    <p:extLst>
      <p:ext uri="{BB962C8B-B14F-4D97-AF65-F5344CB8AC3E}">
        <p14:creationId xmlns:p14="http://schemas.microsoft.com/office/powerpoint/2010/main" val="36372887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71735"/>
            <a:ext cx="7282463" cy="461665"/>
          </a:xfrm>
          <a:prstGeom prst="rect">
            <a:avLst/>
          </a:prstGeom>
          <a:noFill/>
        </p:spPr>
        <p:txBody>
          <a:bodyPr wrap="none" rtlCol="0">
            <a:spAutoFit/>
          </a:bodyPr>
          <a:lstStyle/>
          <a:p>
            <a:r>
              <a:rPr lang="en-US" sz="2400" b="1" dirty="0" smtClean="0">
                <a:solidFill>
                  <a:srgbClr val="000090"/>
                </a:solidFill>
                <a:latin typeface="Times New Roman"/>
                <a:cs typeface="Times New Roman"/>
              </a:rPr>
              <a:t>Other mechanisms that influence peripheral tolerance</a:t>
            </a:r>
            <a:endParaRPr lang="en-US" sz="2400" b="1" dirty="0">
              <a:solidFill>
                <a:srgbClr val="000090"/>
              </a:solidFill>
              <a:latin typeface="Times New Roman"/>
              <a:cs typeface="Times New Roman"/>
            </a:endParaRPr>
          </a:p>
        </p:txBody>
      </p:sp>
      <p:sp>
        <p:nvSpPr>
          <p:cNvPr id="3" name="TextBox 2"/>
          <p:cNvSpPr txBox="1"/>
          <p:nvPr/>
        </p:nvSpPr>
        <p:spPr>
          <a:xfrm>
            <a:off x="681826" y="986721"/>
            <a:ext cx="5429641" cy="1451679"/>
          </a:xfrm>
          <a:prstGeom prst="rect">
            <a:avLst/>
          </a:prstGeom>
          <a:noFill/>
        </p:spPr>
        <p:txBody>
          <a:bodyPr wrap="none" rtlCol="0">
            <a:spAutoFit/>
          </a:bodyPr>
          <a:lstStyle/>
          <a:p>
            <a:pPr>
              <a:lnSpc>
                <a:spcPct val="150000"/>
              </a:lnSpc>
            </a:pPr>
            <a:r>
              <a:rPr lang="en-US" sz="2000" b="1" dirty="0" err="1" smtClean="0">
                <a:latin typeface="Times New Roman"/>
                <a:cs typeface="Times New Roman"/>
              </a:rPr>
              <a:t>Immunoregulatory</a:t>
            </a:r>
            <a:r>
              <a:rPr lang="en-US" sz="2000" b="1" dirty="0" smtClean="0">
                <a:latin typeface="Times New Roman"/>
                <a:cs typeface="Times New Roman"/>
              </a:rPr>
              <a:t> molecules: </a:t>
            </a:r>
          </a:p>
          <a:p>
            <a:pPr>
              <a:lnSpc>
                <a:spcPct val="150000"/>
              </a:lnSpc>
              <a:buFont typeface="Arial"/>
              <a:buChar char="•"/>
            </a:pPr>
            <a:r>
              <a:rPr lang="en-US" sz="2000" b="1" dirty="0" smtClean="0">
                <a:latin typeface="Times New Roman"/>
                <a:cs typeface="Times New Roman"/>
              </a:rPr>
              <a:t>	</a:t>
            </a:r>
            <a:r>
              <a:rPr lang="en-US" sz="2000" dirty="0" err="1" smtClean="0">
                <a:latin typeface="Times New Roman"/>
                <a:cs typeface="Times New Roman"/>
              </a:rPr>
              <a:t>cytotoxic</a:t>
            </a:r>
            <a:r>
              <a:rPr lang="en-US" sz="2000" dirty="0" smtClean="0">
                <a:latin typeface="Times New Roman"/>
                <a:cs typeface="Times New Roman"/>
              </a:rPr>
              <a:t> T-lymphocyte antigen 4 (CTLA-4)</a:t>
            </a:r>
          </a:p>
          <a:p>
            <a:pPr>
              <a:lnSpc>
                <a:spcPct val="150000"/>
              </a:lnSpc>
              <a:buFont typeface="Arial"/>
              <a:buChar char="•"/>
            </a:pPr>
            <a:r>
              <a:rPr lang="en-US" sz="2000" dirty="0" smtClean="0">
                <a:latin typeface="Times New Roman"/>
                <a:cs typeface="Times New Roman"/>
              </a:rPr>
              <a:t>	programmed death-1 (PD-1)</a:t>
            </a:r>
          </a:p>
          <a:p>
            <a:pPr>
              <a:lnSpc>
                <a:spcPct val="150000"/>
              </a:lnSpc>
            </a:pPr>
            <a:endParaRPr lang="en-US" sz="2000" b="1" dirty="0" smtClean="0">
              <a:latin typeface="Times New Roman"/>
              <a:cs typeface="Times New Roman"/>
            </a:endParaRPr>
          </a:p>
        </p:txBody>
      </p:sp>
      <p:pic>
        <p:nvPicPr>
          <p:cNvPr id="5" name="Picture 4"/>
          <p:cNvPicPr>
            <a:picLocks noChangeAspect="1"/>
          </p:cNvPicPr>
          <p:nvPr/>
        </p:nvPicPr>
        <p:blipFill>
          <a:blip r:embed="rId2"/>
          <a:stretch>
            <a:fillRect/>
          </a:stretch>
        </p:blipFill>
        <p:spPr>
          <a:xfrm>
            <a:off x="681826" y="3136900"/>
            <a:ext cx="8128000" cy="3797300"/>
          </a:xfrm>
          <a:prstGeom prst="rect">
            <a:avLst/>
          </a:prstGeom>
        </p:spPr>
      </p:pic>
    </p:spTree>
    <p:extLst>
      <p:ext uri="{BB962C8B-B14F-4D97-AF65-F5344CB8AC3E}">
        <p14:creationId xmlns:p14="http://schemas.microsoft.com/office/powerpoint/2010/main" val="199425515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p:cNvPicPr>
            <a:picLocks noChangeAspect="1"/>
          </p:cNvPicPr>
          <p:nvPr/>
        </p:nvPicPr>
        <p:blipFill>
          <a:blip r:embed="rId3"/>
          <a:stretch>
            <a:fillRect/>
          </a:stretch>
        </p:blipFill>
        <p:spPr>
          <a:xfrm>
            <a:off x="1371599" y="932770"/>
            <a:ext cx="6427041" cy="5925230"/>
          </a:xfrm>
          <a:prstGeom prst="rect">
            <a:avLst/>
          </a:prstGeom>
        </p:spPr>
      </p:pic>
      <p:sp>
        <p:nvSpPr>
          <p:cNvPr id="60" name="Text Box 2"/>
          <p:cNvSpPr txBox="1">
            <a:spLocks noChangeArrowheads="1"/>
          </p:cNvSpPr>
          <p:nvPr/>
        </p:nvSpPr>
        <p:spPr bwMode="auto">
          <a:xfrm>
            <a:off x="0" y="21835"/>
            <a:ext cx="88598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Helvetica" charset="0"/>
                <a:ea typeface="ＭＳ Ｐゴシック" charset="0"/>
                <a:cs typeface="ＭＳ Ｐゴシック" charset="0"/>
              </a:defRPr>
            </a:lvl1pPr>
            <a:lvl2pPr marL="37931725" indent="-37474525">
              <a:defRPr sz="2400" b="1">
                <a:solidFill>
                  <a:schemeClr val="tx1"/>
                </a:solidFill>
                <a:latin typeface="Helvetica" charset="0"/>
                <a:ea typeface="ＭＳ Ｐゴシック" charset="0"/>
              </a:defRPr>
            </a:lvl2pPr>
            <a:lvl3pPr>
              <a:defRPr sz="2400" b="1">
                <a:solidFill>
                  <a:schemeClr val="tx1"/>
                </a:solidFill>
                <a:latin typeface="Helvetica" charset="0"/>
                <a:ea typeface="ＭＳ Ｐゴシック" charset="0"/>
              </a:defRPr>
            </a:lvl3pPr>
            <a:lvl4pPr>
              <a:defRPr sz="2400" b="1">
                <a:solidFill>
                  <a:schemeClr val="tx1"/>
                </a:solidFill>
                <a:latin typeface="Helvetica" charset="0"/>
                <a:ea typeface="ＭＳ Ｐゴシック" charset="0"/>
              </a:defRPr>
            </a:lvl4pPr>
            <a:lvl5pPr>
              <a:defRPr sz="2400" b="1">
                <a:solidFill>
                  <a:schemeClr val="tx1"/>
                </a:solidFill>
                <a:latin typeface="Helvetica" charset="0"/>
                <a:ea typeface="ＭＳ Ｐゴシック" charset="0"/>
              </a:defRPr>
            </a:lvl5pPr>
            <a:lvl6pPr marL="457200" eaLnBrk="0" fontAlgn="base" hangingPunct="0">
              <a:spcBef>
                <a:spcPct val="0"/>
              </a:spcBef>
              <a:spcAft>
                <a:spcPct val="0"/>
              </a:spcAft>
              <a:defRPr sz="2400" b="1">
                <a:solidFill>
                  <a:schemeClr val="tx1"/>
                </a:solidFill>
                <a:latin typeface="Helvetica" charset="0"/>
                <a:ea typeface="ＭＳ Ｐゴシック" charset="0"/>
              </a:defRPr>
            </a:lvl6pPr>
            <a:lvl7pPr marL="914400" eaLnBrk="0" fontAlgn="base" hangingPunct="0">
              <a:spcBef>
                <a:spcPct val="0"/>
              </a:spcBef>
              <a:spcAft>
                <a:spcPct val="0"/>
              </a:spcAft>
              <a:defRPr sz="2400" b="1">
                <a:solidFill>
                  <a:schemeClr val="tx1"/>
                </a:solidFill>
                <a:latin typeface="Helvetica" charset="0"/>
                <a:ea typeface="ＭＳ Ｐゴシック" charset="0"/>
              </a:defRPr>
            </a:lvl7pPr>
            <a:lvl8pPr marL="1371600" eaLnBrk="0" fontAlgn="base" hangingPunct="0">
              <a:spcBef>
                <a:spcPct val="0"/>
              </a:spcBef>
              <a:spcAft>
                <a:spcPct val="0"/>
              </a:spcAft>
              <a:defRPr sz="2400" b="1">
                <a:solidFill>
                  <a:schemeClr val="tx1"/>
                </a:solidFill>
                <a:latin typeface="Helvetica" charset="0"/>
                <a:ea typeface="ＭＳ Ｐゴシック" charset="0"/>
              </a:defRPr>
            </a:lvl8pPr>
            <a:lvl9pPr marL="1828800" eaLnBrk="0" fontAlgn="base" hangingPunct="0">
              <a:spcBef>
                <a:spcPct val="0"/>
              </a:spcBef>
              <a:spcAft>
                <a:spcPct val="0"/>
              </a:spcAft>
              <a:defRPr sz="2400" b="1">
                <a:solidFill>
                  <a:schemeClr val="tx1"/>
                </a:solidFill>
                <a:latin typeface="Helvetica" charset="0"/>
                <a:ea typeface="ＭＳ Ｐゴシック" charset="0"/>
              </a:defRPr>
            </a:lvl9pPr>
          </a:lstStyle>
          <a:p>
            <a:pPr algn="ctr"/>
            <a:r>
              <a:rPr lang="en-US" dirty="0">
                <a:solidFill>
                  <a:srgbClr val="000000"/>
                </a:solidFill>
                <a:latin typeface="Comic Sans MS" charset="0"/>
              </a:rPr>
              <a:t>Therapy of immune disorders: rational approaches target lymphocyte activation and subsequent inflammation </a:t>
            </a:r>
            <a:endParaRPr lang="en-US" u="sng" dirty="0">
              <a:solidFill>
                <a:srgbClr val="000000"/>
              </a:solidFill>
            </a:endParaRPr>
          </a:p>
        </p:txBody>
      </p:sp>
      <p:sp>
        <p:nvSpPr>
          <p:cNvPr id="61" name="Slide Number Placeholder 1"/>
          <p:cNvSpPr>
            <a:spLocks noGrp="1"/>
          </p:cNvSpPr>
          <p:nvPr>
            <p:ph type="sldNum" sz="quarter" idx="12"/>
          </p:nvPr>
        </p:nvSpPr>
        <p:spPr>
          <a:xfrm>
            <a:off x="7239000" y="0"/>
            <a:ext cx="1905000" cy="457200"/>
          </a:xfrm>
        </p:spPr>
        <p:txBody>
          <a:bodyPr/>
          <a:lstStyle/>
          <a:p>
            <a:pPr>
              <a:defRPr/>
            </a:pPr>
            <a:fld id="{C9DCECC4-02DB-6A49-9257-85194C0DB86C}" type="slidenum">
              <a:rPr lang="en-US" smtClean="0"/>
              <a:pPr>
                <a:defRPr/>
              </a:pPr>
              <a:t>35</a:t>
            </a:fld>
            <a:endParaRPr lang="en-US" sz="1400" dirty="0">
              <a:latin typeface="+mn-lt"/>
            </a:endParaRPr>
          </a:p>
        </p:txBody>
      </p:sp>
    </p:spTree>
    <p:extLst>
      <p:ext uri="{BB962C8B-B14F-4D97-AF65-F5344CB8AC3E}">
        <p14:creationId xmlns:p14="http://schemas.microsoft.com/office/powerpoint/2010/main" val="300659384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46947" y="2343042"/>
            <a:ext cx="3865511" cy="461665"/>
          </a:xfrm>
          <a:prstGeom prst="rect">
            <a:avLst/>
          </a:prstGeom>
          <a:noFill/>
        </p:spPr>
        <p:txBody>
          <a:bodyPr wrap="none" rtlCol="0">
            <a:spAutoFit/>
          </a:bodyPr>
          <a:lstStyle/>
          <a:p>
            <a:r>
              <a:rPr lang="en-US" sz="2400" b="1" dirty="0" smtClean="0"/>
              <a:t>Examples from the literature</a:t>
            </a:r>
            <a:endParaRPr lang="en-US" sz="2400" b="1" dirty="0"/>
          </a:p>
        </p:txBody>
      </p:sp>
    </p:spTree>
    <p:extLst>
      <p:ext uri="{BB962C8B-B14F-4D97-AF65-F5344CB8AC3E}">
        <p14:creationId xmlns:p14="http://schemas.microsoft.com/office/powerpoint/2010/main" val="410584200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212332"/>
            <a:ext cx="8986777" cy="2036067"/>
          </a:xfrm>
          <a:prstGeom prst="rect">
            <a:avLst/>
          </a:prstGeom>
        </p:spPr>
      </p:pic>
      <p:pic>
        <p:nvPicPr>
          <p:cNvPr id="5" name="Picture 4"/>
          <p:cNvPicPr>
            <a:picLocks noChangeAspect="1"/>
          </p:cNvPicPr>
          <p:nvPr/>
        </p:nvPicPr>
        <p:blipFill>
          <a:blip r:embed="rId3"/>
          <a:stretch>
            <a:fillRect/>
          </a:stretch>
        </p:blipFill>
        <p:spPr>
          <a:xfrm>
            <a:off x="63499" y="751180"/>
            <a:ext cx="8923277" cy="2409014"/>
          </a:xfrm>
          <a:prstGeom prst="rect">
            <a:avLst/>
          </a:prstGeom>
        </p:spPr>
      </p:pic>
      <p:pic>
        <p:nvPicPr>
          <p:cNvPr id="6" name="Picture 5"/>
          <p:cNvPicPr>
            <a:picLocks noChangeAspect="1"/>
          </p:cNvPicPr>
          <p:nvPr/>
        </p:nvPicPr>
        <p:blipFill>
          <a:blip r:embed="rId4"/>
          <a:stretch>
            <a:fillRect/>
          </a:stretch>
        </p:blipFill>
        <p:spPr>
          <a:xfrm>
            <a:off x="3384550" y="3429000"/>
            <a:ext cx="5372100" cy="190500"/>
          </a:xfrm>
          <a:prstGeom prst="rect">
            <a:avLst/>
          </a:prstGeom>
        </p:spPr>
      </p:pic>
    </p:spTree>
    <p:extLst>
      <p:ext uri="{BB962C8B-B14F-4D97-AF65-F5344CB8AC3E}">
        <p14:creationId xmlns:p14="http://schemas.microsoft.com/office/powerpoint/2010/main" val="243466362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1803" y="1079666"/>
            <a:ext cx="6527259" cy="5782075"/>
          </a:xfrm>
          <a:prstGeom prst="rect">
            <a:avLst/>
          </a:prstGeom>
        </p:spPr>
      </p:pic>
      <p:sp>
        <p:nvSpPr>
          <p:cNvPr id="3" name="TextBox 2"/>
          <p:cNvSpPr txBox="1"/>
          <p:nvPr/>
        </p:nvSpPr>
        <p:spPr>
          <a:xfrm>
            <a:off x="1141803" y="89141"/>
            <a:ext cx="7290267" cy="830997"/>
          </a:xfrm>
          <a:prstGeom prst="rect">
            <a:avLst/>
          </a:prstGeom>
          <a:noFill/>
        </p:spPr>
        <p:txBody>
          <a:bodyPr wrap="square" rtlCol="0">
            <a:spAutoFit/>
          </a:bodyPr>
          <a:lstStyle/>
          <a:p>
            <a:pPr algn="ctr"/>
            <a:r>
              <a:rPr lang="en-US" sz="2400" b="1" dirty="0" smtClean="0"/>
              <a:t>IFN-β treatment blocks Th1-induced EAE but exacerbates Th17-mediated EAE</a:t>
            </a:r>
            <a:endParaRPr lang="en-US" sz="2400" b="1" dirty="0"/>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71421" y="1168399"/>
            <a:ext cx="8026400" cy="5252571"/>
          </a:xfrm>
          <a:prstGeom prst="rect">
            <a:avLst/>
          </a:prstGeom>
        </p:spPr>
      </p:pic>
      <p:sp>
        <p:nvSpPr>
          <p:cNvPr id="5" name="TextBox 4"/>
          <p:cNvSpPr txBox="1"/>
          <p:nvPr/>
        </p:nvSpPr>
        <p:spPr>
          <a:xfrm>
            <a:off x="2197801" y="490255"/>
            <a:ext cx="4468891" cy="461665"/>
          </a:xfrm>
          <a:prstGeom prst="rect">
            <a:avLst/>
          </a:prstGeom>
          <a:noFill/>
        </p:spPr>
        <p:txBody>
          <a:bodyPr wrap="none" rtlCol="0">
            <a:spAutoFit/>
          </a:bodyPr>
          <a:lstStyle/>
          <a:p>
            <a:r>
              <a:rPr lang="en-US" sz="2400" b="1" dirty="0" smtClean="0"/>
              <a:t>Cytokine profile in RRMS patients</a:t>
            </a:r>
            <a:endParaRPr lang="en-US" sz="2400" b="1" dirty="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685800" y="228600"/>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pitchFamily="26" charset="-128"/>
                <a:cs typeface="ＭＳ Ｐゴシック" pitchFamily="26" charset="-128"/>
              </a:defRPr>
            </a:lvl1pPr>
            <a:lvl2pPr algn="ctr" rtl="0" eaLnBrk="0" fontAlgn="base" hangingPunct="0">
              <a:spcBef>
                <a:spcPct val="0"/>
              </a:spcBef>
              <a:spcAft>
                <a:spcPct val="0"/>
              </a:spcAft>
              <a:defRPr sz="4400">
                <a:solidFill>
                  <a:schemeClr val="tx2"/>
                </a:solidFill>
                <a:latin typeface="Times" pitchFamily="26" charset="0"/>
                <a:ea typeface="ＭＳ Ｐゴシック" pitchFamily="26" charset="-128"/>
                <a:cs typeface="ＭＳ Ｐゴシック" pitchFamily="26" charset="-128"/>
              </a:defRPr>
            </a:lvl2pPr>
            <a:lvl3pPr algn="ctr" rtl="0" eaLnBrk="0" fontAlgn="base" hangingPunct="0">
              <a:spcBef>
                <a:spcPct val="0"/>
              </a:spcBef>
              <a:spcAft>
                <a:spcPct val="0"/>
              </a:spcAft>
              <a:defRPr sz="4400">
                <a:solidFill>
                  <a:schemeClr val="tx2"/>
                </a:solidFill>
                <a:latin typeface="Times" pitchFamily="26" charset="0"/>
                <a:ea typeface="ＭＳ Ｐゴシック" pitchFamily="26" charset="-128"/>
                <a:cs typeface="ＭＳ Ｐゴシック" pitchFamily="26" charset="-128"/>
              </a:defRPr>
            </a:lvl3pPr>
            <a:lvl4pPr algn="ctr" rtl="0" eaLnBrk="0" fontAlgn="base" hangingPunct="0">
              <a:spcBef>
                <a:spcPct val="0"/>
              </a:spcBef>
              <a:spcAft>
                <a:spcPct val="0"/>
              </a:spcAft>
              <a:defRPr sz="4400">
                <a:solidFill>
                  <a:schemeClr val="tx2"/>
                </a:solidFill>
                <a:latin typeface="Times" pitchFamily="26" charset="0"/>
                <a:ea typeface="ＭＳ Ｐゴシック" pitchFamily="26" charset="-128"/>
                <a:cs typeface="ＭＳ Ｐゴシック" pitchFamily="26" charset="-128"/>
              </a:defRPr>
            </a:lvl4pPr>
            <a:lvl5pPr algn="ctr" rtl="0" eaLnBrk="0" fontAlgn="base" hangingPunct="0">
              <a:spcBef>
                <a:spcPct val="0"/>
              </a:spcBef>
              <a:spcAft>
                <a:spcPct val="0"/>
              </a:spcAft>
              <a:defRPr sz="4400">
                <a:solidFill>
                  <a:schemeClr val="tx2"/>
                </a:solidFill>
                <a:latin typeface="Times" pitchFamily="26" charset="0"/>
                <a:ea typeface="ＭＳ Ｐゴシック" pitchFamily="26" charset="-128"/>
                <a:cs typeface="ＭＳ Ｐゴシック" pitchFamily="26" charset="-128"/>
              </a:defRPr>
            </a:lvl5pPr>
            <a:lvl6pPr marL="457200" algn="ctr" rtl="0" eaLnBrk="0" fontAlgn="base" hangingPunct="0">
              <a:spcBef>
                <a:spcPct val="0"/>
              </a:spcBef>
              <a:spcAft>
                <a:spcPct val="0"/>
              </a:spcAft>
              <a:defRPr sz="4400">
                <a:solidFill>
                  <a:schemeClr val="tx2"/>
                </a:solidFill>
                <a:latin typeface="Times" pitchFamily="26" charset="0"/>
              </a:defRPr>
            </a:lvl6pPr>
            <a:lvl7pPr marL="914400" algn="ctr" rtl="0" eaLnBrk="0" fontAlgn="base" hangingPunct="0">
              <a:spcBef>
                <a:spcPct val="0"/>
              </a:spcBef>
              <a:spcAft>
                <a:spcPct val="0"/>
              </a:spcAft>
              <a:defRPr sz="4400">
                <a:solidFill>
                  <a:schemeClr val="tx2"/>
                </a:solidFill>
                <a:latin typeface="Times" pitchFamily="26" charset="0"/>
              </a:defRPr>
            </a:lvl7pPr>
            <a:lvl8pPr marL="1371600" algn="ctr" rtl="0" eaLnBrk="0" fontAlgn="base" hangingPunct="0">
              <a:spcBef>
                <a:spcPct val="0"/>
              </a:spcBef>
              <a:spcAft>
                <a:spcPct val="0"/>
              </a:spcAft>
              <a:defRPr sz="4400">
                <a:solidFill>
                  <a:schemeClr val="tx2"/>
                </a:solidFill>
                <a:latin typeface="Times" pitchFamily="26" charset="0"/>
              </a:defRPr>
            </a:lvl8pPr>
            <a:lvl9pPr marL="1828800" algn="ctr" rtl="0" eaLnBrk="0" fontAlgn="base" hangingPunct="0">
              <a:spcBef>
                <a:spcPct val="0"/>
              </a:spcBef>
              <a:spcAft>
                <a:spcPct val="0"/>
              </a:spcAft>
              <a:defRPr sz="4400">
                <a:solidFill>
                  <a:schemeClr val="tx2"/>
                </a:solidFill>
                <a:latin typeface="Times" pitchFamily="26" charset="0"/>
              </a:defRPr>
            </a:lvl9pPr>
          </a:lstStyle>
          <a:p>
            <a:r>
              <a:rPr lang="en-US" sz="3200" b="1" dirty="0" smtClean="0">
                <a:solidFill>
                  <a:schemeClr val="tx1"/>
                </a:solidFill>
              </a:rPr>
              <a:t>Genetic basis of autoimmunity </a:t>
            </a:r>
            <a:br>
              <a:rPr lang="en-US" sz="3200" b="1" dirty="0" smtClean="0">
                <a:solidFill>
                  <a:schemeClr val="tx1"/>
                </a:solidFill>
              </a:rPr>
            </a:br>
            <a:endParaRPr lang="en-US" sz="3200" b="1" dirty="0">
              <a:solidFill>
                <a:schemeClr val="tx1"/>
              </a:solidFill>
            </a:endParaRPr>
          </a:p>
        </p:txBody>
      </p:sp>
      <p:sp>
        <p:nvSpPr>
          <p:cNvPr id="6" name="Content Placeholder 3"/>
          <p:cNvSpPr txBox="1">
            <a:spLocks/>
          </p:cNvSpPr>
          <p:nvPr/>
        </p:nvSpPr>
        <p:spPr>
          <a:xfrm>
            <a:off x="609600" y="1066800"/>
            <a:ext cx="7772400" cy="4114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6" charset="-128"/>
                <a:cs typeface="ＭＳ Ｐゴシック" pitchFamily="26"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9pPr>
          </a:lstStyle>
          <a:p>
            <a:r>
              <a:rPr lang="en-US" sz="2400" b="1" dirty="0" smtClean="0">
                <a:solidFill>
                  <a:srgbClr val="000000"/>
                </a:solidFill>
                <a:latin typeface="+mj-lt"/>
              </a:rPr>
              <a:t>Multiple genes are associated with autoimmunity</a:t>
            </a:r>
          </a:p>
          <a:p>
            <a:pPr lvl="1"/>
            <a:r>
              <a:rPr lang="en-US" sz="2400" b="1" dirty="0" smtClean="0">
                <a:solidFill>
                  <a:srgbClr val="000000"/>
                </a:solidFill>
                <a:latin typeface="+mj-lt"/>
                <a:ea typeface="ＭＳ Ｐゴシック" pitchFamily="-84" charset="-128"/>
                <a:cs typeface="ＭＳ Ｐゴシック" pitchFamily="-84" charset="-128"/>
              </a:rPr>
              <a:t>Most human autoimmune diseases are </a:t>
            </a:r>
            <a:r>
              <a:rPr lang="en-US" sz="2400" b="1" dirty="0" err="1" smtClean="0">
                <a:solidFill>
                  <a:srgbClr val="000000"/>
                </a:solidFill>
                <a:latin typeface="+mj-lt"/>
                <a:ea typeface="ＭＳ Ｐゴシック" pitchFamily="-84" charset="-128"/>
                <a:cs typeface="ＭＳ Ｐゴシック" pitchFamily="-84" charset="-128"/>
              </a:rPr>
              <a:t>multigenic</a:t>
            </a:r>
            <a:endParaRPr lang="en-US" sz="2400" b="1" dirty="0" smtClean="0">
              <a:solidFill>
                <a:srgbClr val="000000"/>
              </a:solidFill>
              <a:latin typeface="+mj-lt"/>
              <a:ea typeface="ＭＳ Ｐゴシック" pitchFamily="-84" charset="-128"/>
              <a:cs typeface="ＭＳ Ｐゴシック" pitchFamily="-84" charset="-128"/>
            </a:endParaRPr>
          </a:p>
          <a:p>
            <a:pPr lvl="1"/>
            <a:r>
              <a:rPr lang="en-US" sz="2400" b="1" dirty="0" smtClean="0">
                <a:solidFill>
                  <a:srgbClr val="000000"/>
                </a:solidFill>
                <a:latin typeface="+mj-lt"/>
                <a:ea typeface="ＭＳ Ｐゴシック" pitchFamily="-84" charset="-128"/>
                <a:cs typeface="ＭＳ Ｐゴシック" pitchFamily="-84" charset="-128"/>
              </a:rPr>
              <a:t>Single gene defects reveal pathways of self-tolerance and why it fails (e.g. AIRE, Fas, Foxp3, many others) but are not involved in most, common autoimmune diseases </a:t>
            </a:r>
            <a:endParaRPr lang="en-US" sz="2400" b="1" dirty="0" smtClean="0">
              <a:solidFill>
                <a:srgbClr val="000000"/>
              </a:solidFill>
              <a:latin typeface="+mj-lt"/>
            </a:endParaRPr>
          </a:p>
          <a:p>
            <a:endParaRPr lang="en-US" sz="2400" b="1" dirty="0" smtClean="0">
              <a:solidFill>
                <a:srgbClr val="000000"/>
              </a:solidFill>
              <a:latin typeface="+mj-lt"/>
            </a:endParaRPr>
          </a:p>
          <a:p>
            <a:r>
              <a:rPr lang="en-US" sz="2400" b="1" dirty="0" smtClean="0">
                <a:solidFill>
                  <a:srgbClr val="000000"/>
                </a:solidFill>
                <a:latin typeface="+mj-lt"/>
              </a:rPr>
              <a:t>Genes include HLA, many others</a:t>
            </a:r>
          </a:p>
          <a:p>
            <a:pPr lvl="1"/>
            <a:r>
              <a:rPr lang="en-US" sz="2400" b="1" dirty="0" smtClean="0">
                <a:solidFill>
                  <a:srgbClr val="000000"/>
                </a:solidFill>
                <a:latin typeface="+mj-lt"/>
              </a:rPr>
              <a:t>Each gene individually makes a small contribution </a:t>
            </a:r>
          </a:p>
          <a:p>
            <a:pPr lvl="1"/>
            <a:r>
              <a:rPr lang="en-US" sz="2400" b="1" dirty="0" smtClean="0">
                <a:solidFill>
                  <a:srgbClr val="000000"/>
                </a:solidFill>
                <a:latin typeface="+mj-lt"/>
              </a:rPr>
              <a:t>Little predictive value</a:t>
            </a:r>
          </a:p>
          <a:p>
            <a:endParaRPr lang="en-US" sz="2400" b="1" dirty="0" smtClean="0">
              <a:solidFill>
                <a:srgbClr val="000000"/>
              </a:solidFill>
              <a:latin typeface="Comic Sans MS" pitchFamily="-84" charset="0"/>
            </a:endParaRPr>
          </a:p>
          <a:p>
            <a:endParaRPr lang="en-US" b="1" dirty="0">
              <a:solidFill>
                <a:srgbClr val="000000"/>
              </a:solidFill>
            </a:endParaRPr>
          </a:p>
        </p:txBody>
      </p:sp>
      <p:sp>
        <p:nvSpPr>
          <p:cNvPr id="7" name="Slide Number Placeholder 1"/>
          <p:cNvSpPr>
            <a:spLocks noGrp="1"/>
          </p:cNvSpPr>
          <p:nvPr>
            <p:ph type="sldNum" sz="quarter" idx="12"/>
          </p:nvPr>
        </p:nvSpPr>
        <p:spPr>
          <a:xfrm>
            <a:off x="7239000" y="0"/>
            <a:ext cx="1905000" cy="457200"/>
          </a:xfrm>
        </p:spPr>
        <p:txBody>
          <a:bodyPr/>
          <a:lstStyle/>
          <a:p>
            <a:fld id="{9D92DD7D-A61E-5043-B77E-26C055EC0B67}" type="slidenum">
              <a:rPr lang="en-US" smtClean="0"/>
              <a:pPr/>
              <a:t>4</a:t>
            </a:fld>
            <a:endParaRPr lang="en-US" sz="1400">
              <a:latin typeface="+mn-lt"/>
            </a:endParaRPr>
          </a:p>
        </p:txBody>
      </p:sp>
    </p:spTree>
    <p:extLst>
      <p:ext uri="{BB962C8B-B14F-4D97-AF65-F5344CB8AC3E}">
        <p14:creationId xmlns:p14="http://schemas.microsoft.com/office/powerpoint/2010/main" val="141332963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30343" y="404664"/>
            <a:ext cx="8906153" cy="2088232"/>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l="3244" t="3409" r="8304" b="2850"/>
          <a:stretch>
            <a:fillRect/>
          </a:stretch>
        </p:blipFill>
        <p:spPr bwMode="auto">
          <a:xfrm>
            <a:off x="107504" y="2564904"/>
            <a:ext cx="8820472" cy="3960440"/>
          </a:xfrm>
          <a:prstGeom prst="rect">
            <a:avLst/>
          </a:prstGeom>
          <a:noFill/>
          <a:ln w="9525">
            <a:noFill/>
            <a:miter lim="800000"/>
            <a:headEnd/>
            <a:tailEnd/>
          </a:ln>
        </p:spPr>
      </p:pic>
    </p:spTree>
    <p:extLst>
      <p:ext uri="{BB962C8B-B14F-4D97-AF65-F5344CB8AC3E}">
        <p14:creationId xmlns:p14="http://schemas.microsoft.com/office/powerpoint/2010/main" val="380400715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864096" y="774086"/>
            <a:ext cx="7380312" cy="5535234"/>
          </a:xfrm>
          <a:prstGeom prst="rect">
            <a:avLst/>
          </a:prstGeom>
        </p:spPr>
      </p:pic>
    </p:spTree>
    <p:extLst>
      <p:ext uri="{BB962C8B-B14F-4D97-AF65-F5344CB8AC3E}">
        <p14:creationId xmlns:p14="http://schemas.microsoft.com/office/powerpoint/2010/main" val="92186143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16200000">
            <a:off x="-474708" y="2771523"/>
            <a:ext cx="1287968" cy="246221"/>
          </a:xfrm>
          <a:prstGeom prst="rect">
            <a:avLst/>
          </a:prstGeom>
          <a:noFill/>
        </p:spPr>
        <p:txBody>
          <a:bodyPr wrap="square" rtlCol="0">
            <a:spAutoFit/>
          </a:bodyPr>
          <a:lstStyle/>
          <a:p>
            <a:r>
              <a:rPr lang="en-US" sz="1000" b="1" dirty="0" smtClean="0">
                <a:latin typeface="Arial" pitchFamily="34" charset="0"/>
                <a:cs typeface="Arial" pitchFamily="34" charset="0"/>
              </a:rPr>
              <a:t>Foxp3</a:t>
            </a:r>
            <a:r>
              <a:rPr lang="en-US" sz="1000" b="1" baseline="30000" dirty="0" smtClean="0">
                <a:latin typeface="Arial" pitchFamily="34" charset="0"/>
                <a:cs typeface="Arial" pitchFamily="34" charset="0"/>
              </a:rPr>
              <a:t>-</a:t>
            </a:r>
            <a:r>
              <a:rPr lang="en-US" sz="1000" b="1" dirty="0" smtClean="0">
                <a:latin typeface="Arial" pitchFamily="34" charset="0"/>
                <a:cs typeface="Arial" pitchFamily="34" charset="0"/>
              </a:rPr>
              <a:t> T cells</a:t>
            </a:r>
          </a:p>
        </p:txBody>
      </p:sp>
      <p:sp>
        <p:nvSpPr>
          <p:cNvPr id="3" name="TextBox 2"/>
          <p:cNvSpPr txBox="1"/>
          <p:nvPr/>
        </p:nvSpPr>
        <p:spPr>
          <a:xfrm rot="16200000">
            <a:off x="-513607" y="4683823"/>
            <a:ext cx="1368152" cy="246221"/>
          </a:xfrm>
          <a:prstGeom prst="rect">
            <a:avLst/>
          </a:prstGeom>
          <a:noFill/>
        </p:spPr>
        <p:txBody>
          <a:bodyPr wrap="square" rtlCol="0">
            <a:spAutoFit/>
          </a:bodyPr>
          <a:lstStyle/>
          <a:p>
            <a:r>
              <a:rPr lang="en-US" sz="1000" b="1" dirty="0" smtClean="0">
                <a:latin typeface="Arial" pitchFamily="34" charset="0"/>
                <a:cs typeface="Arial" pitchFamily="34" charset="0"/>
              </a:rPr>
              <a:t>Foxp3</a:t>
            </a:r>
            <a:r>
              <a:rPr lang="en-US" sz="1000" b="1" baseline="30000" dirty="0" smtClean="0">
                <a:latin typeface="Arial" pitchFamily="34" charset="0"/>
                <a:cs typeface="Arial" pitchFamily="34" charset="0"/>
              </a:rPr>
              <a:t>+</a:t>
            </a:r>
            <a:r>
              <a:rPr lang="en-US" sz="1000" b="1" dirty="0" smtClean="0">
                <a:latin typeface="Arial" pitchFamily="34" charset="0"/>
                <a:cs typeface="Arial" pitchFamily="34" charset="0"/>
              </a:rPr>
              <a:t> T </a:t>
            </a:r>
            <a:r>
              <a:rPr lang="en-US" sz="1000" b="1" dirty="0" err="1" smtClean="0">
                <a:latin typeface="Arial" pitchFamily="34" charset="0"/>
                <a:cs typeface="Arial" pitchFamily="34" charset="0"/>
              </a:rPr>
              <a:t>regs</a:t>
            </a:r>
            <a:endParaRPr lang="en-US" sz="1000" b="1" dirty="0" smtClean="0">
              <a:latin typeface="Arial" pitchFamily="34" charset="0"/>
              <a:cs typeface="Arial" pitchFamily="34" charset="0"/>
            </a:endParaRPr>
          </a:p>
        </p:txBody>
      </p:sp>
      <p:grpSp>
        <p:nvGrpSpPr>
          <p:cNvPr id="4" name="Group 151"/>
          <p:cNvGrpSpPr>
            <a:grpSpLocks noChangeAspect="1"/>
          </p:cNvGrpSpPr>
          <p:nvPr/>
        </p:nvGrpSpPr>
        <p:grpSpPr>
          <a:xfrm>
            <a:off x="323527" y="1931610"/>
            <a:ext cx="7178509" cy="3873654"/>
            <a:chOff x="294292" y="3965344"/>
            <a:chExt cx="5127506" cy="2766896"/>
          </a:xfrm>
        </p:grpSpPr>
        <p:grpSp>
          <p:nvGrpSpPr>
            <p:cNvPr id="5" name="Group 140"/>
            <p:cNvGrpSpPr/>
            <p:nvPr/>
          </p:nvGrpSpPr>
          <p:grpSpPr>
            <a:xfrm>
              <a:off x="294292" y="3965344"/>
              <a:ext cx="5127506" cy="2766896"/>
              <a:chOff x="294292" y="3965344"/>
              <a:chExt cx="5127506" cy="2766896"/>
            </a:xfrm>
          </p:grpSpPr>
          <p:grpSp>
            <p:nvGrpSpPr>
              <p:cNvPr id="7" name="Group 144"/>
              <p:cNvGrpSpPr/>
              <p:nvPr/>
            </p:nvGrpSpPr>
            <p:grpSpPr>
              <a:xfrm>
                <a:off x="294292" y="3965344"/>
                <a:ext cx="5127506" cy="2766896"/>
                <a:chOff x="294292" y="2895231"/>
                <a:chExt cx="5127506" cy="2766896"/>
              </a:xfrm>
            </p:grpSpPr>
            <p:grpSp>
              <p:nvGrpSpPr>
                <p:cNvPr id="9" name="Group 711"/>
                <p:cNvGrpSpPr>
                  <a:grpSpLocks noChangeAspect="1"/>
                </p:cNvGrpSpPr>
                <p:nvPr/>
              </p:nvGrpSpPr>
              <p:grpSpPr>
                <a:xfrm>
                  <a:off x="296626" y="3088385"/>
                  <a:ext cx="5125172" cy="2573742"/>
                  <a:chOff x="1547664" y="836712"/>
                  <a:chExt cx="5904576" cy="2965141"/>
                </a:xfrm>
              </p:grpSpPr>
              <p:pic>
                <p:nvPicPr>
                  <p:cNvPr id="14" name="Picture 13" descr="C4-20-05-15.lif - Teff 2 d_LC3.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7664" y="836712"/>
                    <a:ext cx="1260000" cy="1452973"/>
                  </a:xfrm>
                  <a:prstGeom prst="rect">
                    <a:avLst/>
                  </a:prstGeom>
                </p:spPr>
              </p:pic>
              <p:pic>
                <p:nvPicPr>
                  <p:cNvPr id="15" name="Picture 14" descr="C3-20-05-15.lif - Teff 2 d_Lamp.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3808" y="836712"/>
                    <a:ext cx="1260000" cy="1452973"/>
                  </a:xfrm>
                  <a:prstGeom prst="rect">
                    <a:avLst/>
                  </a:prstGeom>
                </p:spPr>
              </p:pic>
              <p:pic>
                <p:nvPicPr>
                  <p:cNvPr id="16" name="Picture 15" descr="C2-20-05-15.lif - Teff 2 d_p62.tif"/>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139952" y="836712"/>
                    <a:ext cx="1260000" cy="1452973"/>
                  </a:xfrm>
                  <a:prstGeom prst="rect">
                    <a:avLst/>
                  </a:prstGeom>
                </p:spPr>
              </p:pic>
              <p:pic>
                <p:nvPicPr>
                  <p:cNvPr id="17" name="Picture 16" descr="20-05-15.lif - Teff 2 d_merged.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6096" y="836712"/>
                    <a:ext cx="1260000" cy="1452973"/>
                  </a:xfrm>
                  <a:prstGeom prst="rect">
                    <a:avLst/>
                  </a:prstGeom>
                </p:spPr>
              </p:pic>
              <p:pic>
                <p:nvPicPr>
                  <p:cNvPr id="18" name="Picture 17" descr="20-05-15.lif - Teff 2 d zoom.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32240" y="1606853"/>
                    <a:ext cx="720000" cy="666000"/>
                  </a:xfrm>
                  <a:prstGeom prst="rect">
                    <a:avLst/>
                  </a:prstGeom>
                </p:spPr>
              </p:pic>
              <p:pic>
                <p:nvPicPr>
                  <p:cNvPr id="19" name="Picture 18" descr="C4-18-05-15.lif - Foxp3 1 a_lc3.tif"/>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47664" y="2348880"/>
                    <a:ext cx="1260000" cy="1452973"/>
                  </a:xfrm>
                  <a:prstGeom prst="rect">
                    <a:avLst/>
                  </a:prstGeom>
                </p:spPr>
              </p:pic>
              <p:pic>
                <p:nvPicPr>
                  <p:cNvPr id="20" name="Picture 19" descr="C3-18-05-15.lif - Foxp3 1 a_lamp.tif"/>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43808" y="2348880"/>
                    <a:ext cx="1260000" cy="1452973"/>
                  </a:xfrm>
                  <a:prstGeom prst="rect">
                    <a:avLst/>
                  </a:prstGeom>
                </p:spPr>
              </p:pic>
              <p:pic>
                <p:nvPicPr>
                  <p:cNvPr id="21" name="Picture 20" descr="18-05-15.lif - Foxp3 1 a_merged.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36096" y="2348880"/>
                    <a:ext cx="1260000" cy="1452973"/>
                  </a:xfrm>
                  <a:prstGeom prst="rect">
                    <a:avLst/>
                  </a:prstGeom>
                </p:spPr>
              </p:pic>
              <p:pic>
                <p:nvPicPr>
                  <p:cNvPr id="22" name="Picture 21" descr="18-05-15.lif - Foxp3 1 a_zoom.jp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32240" y="3047013"/>
                    <a:ext cx="720000" cy="737705"/>
                  </a:xfrm>
                  <a:prstGeom prst="rect">
                    <a:avLst/>
                  </a:prstGeom>
                </p:spPr>
              </p:pic>
              <p:pic>
                <p:nvPicPr>
                  <p:cNvPr id="23" name="Picture 22" descr="C2-18-05-15.lif - Foxp3 1 a_p62.tif"/>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39952" y="2348880"/>
                    <a:ext cx="1260000" cy="1452973"/>
                  </a:xfrm>
                  <a:prstGeom prst="rect">
                    <a:avLst/>
                  </a:prstGeom>
                </p:spPr>
              </p:pic>
            </p:grpSp>
            <p:sp>
              <p:nvSpPr>
                <p:cNvPr id="10" name="TextBox 9"/>
                <p:cNvSpPr txBox="1"/>
                <p:nvPr/>
              </p:nvSpPr>
              <p:spPr>
                <a:xfrm>
                  <a:off x="294292" y="2902878"/>
                  <a:ext cx="1089492" cy="175872"/>
                </a:xfrm>
                <a:prstGeom prst="rect">
                  <a:avLst/>
                </a:prstGeom>
                <a:noFill/>
              </p:spPr>
              <p:txBody>
                <a:bodyPr wrap="square" rtlCol="0">
                  <a:spAutoFit/>
                </a:bodyPr>
                <a:lstStyle/>
                <a:p>
                  <a:pPr algn="ctr"/>
                  <a:r>
                    <a:rPr lang="en-US" sz="1000" b="1" dirty="0" smtClean="0">
                      <a:latin typeface="Arial" pitchFamily="34" charset="0"/>
                      <a:cs typeface="Arial" pitchFamily="34" charset="0"/>
                    </a:rPr>
                    <a:t> </a:t>
                  </a:r>
                  <a:r>
                    <a:rPr lang="en-US" sz="1000" b="1" dirty="0" smtClean="0">
                      <a:solidFill>
                        <a:srgbClr val="FF0000"/>
                      </a:solidFill>
                      <a:latin typeface="Arial" pitchFamily="34" charset="0"/>
                      <a:cs typeface="Arial" pitchFamily="34" charset="0"/>
                    </a:rPr>
                    <a:t>LC3</a:t>
                  </a:r>
                  <a:r>
                    <a:rPr lang="en-US" sz="1000" b="1" dirty="0" smtClean="0">
                      <a:latin typeface="Arial" pitchFamily="34" charset="0"/>
                      <a:cs typeface="Arial" pitchFamily="34" charset="0"/>
                    </a:rPr>
                    <a:t> </a:t>
                  </a:r>
                  <a:endParaRPr lang="el-GR" sz="1000" b="1" dirty="0">
                    <a:latin typeface="Arial" pitchFamily="34" charset="0"/>
                    <a:cs typeface="Arial" pitchFamily="34" charset="0"/>
                  </a:endParaRPr>
                </a:p>
              </p:txBody>
            </p:sp>
            <p:sp>
              <p:nvSpPr>
                <p:cNvPr id="11" name="TextBox 10"/>
                <p:cNvSpPr txBox="1"/>
                <p:nvPr/>
              </p:nvSpPr>
              <p:spPr>
                <a:xfrm>
                  <a:off x="1425847" y="2901182"/>
                  <a:ext cx="1089492" cy="175872"/>
                </a:xfrm>
                <a:prstGeom prst="rect">
                  <a:avLst/>
                </a:prstGeom>
                <a:noFill/>
              </p:spPr>
              <p:txBody>
                <a:bodyPr wrap="square" rtlCol="0">
                  <a:spAutoFit/>
                </a:bodyPr>
                <a:lstStyle/>
                <a:p>
                  <a:pPr algn="ctr"/>
                  <a:r>
                    <a:rPr lang="en-US" sz="1000" b="1" dirty="0" smtClean="0">
                      <a:solidFill>
                        <a:srgbClr val="00FF00"/>
                      </a:solidFill>
                      <a:latin typeface="Arial" pitchFamily="34" charset="0"/>
                      <a:cs typeface="Arial" pitchFamily="34" charset="0"/>
                    </a:rPr>
                    <a:t> Lamp-1</a:t>
                  </a:r>
                  <a:endParaRPr lang="el-GR" sz="1000" b="1" dirty="0">
                    <a:solidFill>
                      <a:srgbClr val="00FF00"/>
                    </a:solidFill>
                    <a:latin typeface="Arial" pitchFamily="34" charset="0"/>
                    <a:cs typeface="Arial" pitchFamily="34" charset="0"/>
                  </a:endParaRPr>
                </a:p>
              </p:txBody>
            </p:sp>
            <p:sp>
              <p:nvSpPr>
                <p:cNvPr id="12" name="TextBox 11"/>
                <p:cNvSpPr txBox="1"/>
                <p:nvPr/>
              </p:nvSpPr>
              <p:spPr>
                <a:xfrm>
                  <a:off x="2866747" y="2895811"/>
                  <a:ext cx="288770" cy="175872"/>
                </a:xfrm>
                <a:prstGeom prst="rect">
                  <a:avLst/>
                </a:prstGeom>
                <a:noFill/>
              </p:spPr>
              <p:txBody>
                <a:bodyPr wrap="none" rtlCol="0">
                  <a:spAutoFit/>
                </a:bodyPr>
                <a:lstStyle/>
                <a:p>
                  <a:r>
                    <a:rPr lang="en-US" sz="1000" b="1" dirty="0" smtClean="0">
                      <a:latin typeface="Arial" pitchFamily="34" charset="0"/>
                      <a:cs typeface="Arial" pitchFamily="34" charset="0"/>
                    </a:rPr>
                    <a:t>p62</a:t>
                  </a:r>
                  <a:endParaRPr lang="en-US" sz="1000" b="1" dirty="0">
                    <a:latin typeface="Arial" pitchFamily="34" charset="0"/>
                    <a:cs typeface="Arial" pitchFamily="34" charset="0"/>
                  </a:endParaRPr>
                </a:p>
              </p:txBody>
            </p:sp>
            <p:sp>
              <p:nvSpPr>
                <p:cNvPr id="13" name="TextBox 12"/>
                <p:cNvSpPr txBox="1"/>
                <p:nvPr/>
              </p:nvSpPr>
              <p:spPr>
                <a:xfrm>
                  <a:off x="3918252" y="2895231"/>
                  <a:ext cx="461665" cy="175872"/>
                </a:xfrm>
                <a:prstGeom prst="rect">
                  <a:avLst/>
                </a:prstGeom>
                <a:noFill/>
              </p:spPr>
              <p:txBody>
                <a:bodyPr wrap="none" rtlCol="0">
                  <a:spAutoFit/>
                </a:bodyPr>
                <a:lstStyle/>
                <a:p>
                  <a:r>
                    <a:rPr lang="en-US" sz="1000" b="1" dirty="0" smtClean="0">
                      <a:latin typeface="Arial" pitchFamily="34" charset="0"/>
                      <a:cs typeface="Arial" pitchFamily="34" charset="0"/>
                    </a:rPr>
                    <a:t>merged</a:t>
                  </a:r>
                  <a:endParaRPr lang="en-US" sz="1000" b="1" dirty="0">
                    <a:latin typeface="Arial" pitchFamily="34" charset="0"/>
                    <a:cs typeface="Arial" pitchFamily="34" charset="0"/>
                  </a:endParaRPr>
                </a:p>
              </p:txBody>
            </p:sp>
          </p:grpSp>
          <p:cxnSp>
            <p:nvCxnSpPr>
              <p:cNvPr id="8" name="Straight Connector 7"/>
              <p:cNvCxnSpPr/>
              <p:nvPr/>
            </p:nvCxnSpPr>
            <p:spPr>
              <a:xfrm>
                <a:off x="4408537" y="6660232"/>
                <a:ext cx="297671"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6" name="Straight Connector 5"/>
            <p:cNvCxnSpPr/>
            <p:nvPr/>
          </p:nvCxnSpPr>
          <p:spPr>
            <a:xfrm>
              <a:off x="4844212" y="6654899"/>
              <a:ext cx="312980"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7652955" y="2000983"/>
            <a:ext cx="1491045" cy="3800751"/>
            <a:chOff x="5573851" y="3356031"/>
            <a:chExt cx="1491045" cy="3800751"/>
          </a:xfrm>
        </p:grpSpPr>
        <p:grpSp>
          <p:nvGrpSpPr>
            <p:cNvPr id="25" name="Group 146"/>
            <p:cNvGrpSpPr/>
            <p:nvPr/>
          </p:nvGrpSpPr>
          <p:grpSpPr>
            <a:xfrm>
              <a:off x="5573851" y="3356031"/>
              <a:ext cx="1491045" cy="3800751"/>
              <a:chOff x="5573851" y="2285918"/>
              <a:chExt cx="1491045" cy="3800751"/>
            </a:xfrm>
          </p:grpSpPr>
          <p:grpSp>
            <p:nvGrpSpPr>
              <p:cNvPr id="28" name="Group 83"/>
              <p:cNvGrpSpPr/>
              <p:nvPr/>
            </p:nvGrpSpPr>
            <p:grpSpPr>
              <a:xfrm>
                <a:off x="5573852" y="3831728"/>
                <a:ext cx="1358094" cy="2254941"/>
                <a:chOff x="5573852" y="1305940"/>
                <a:chExt cx="1358094" cy="2254941"/>
              </a:xfrm>
            </p:grpSpPr>
            <p:pic>
              <p:nvPicPr>
                <p:cNvPr id="38" name="Picture 2"/>
                <p:cNvPicPr>
                  <a:picLocks noChangeAspect="1" noChangeArrowheads="1"/>
                </p:cNvPicPr>
                <p:nvPr/>
              </p:nvPicPr>
              <p:blipFill>
                <a:blip r:embed="rId13" cstate="print"/>
                <a:srcRect/>
                <a:stretch>
                  <a:fillRect/>
                </a:stretch>
              </p:blipFill>
              <p:spPr bwMode="auto">
                <a:xfrm>
                  <a:off x="5745131" y="1954013"/>
                  <a:ext cx="1186815" cy="1606868"/>
                </a:xfrm>
                <a:prstGeom prst="rect">
                  <a:avLst/>
                </a:prstGeom>
                <a:noFill/>
                <a:ln w="9525">
                  <a:noFill/>
                  <a:miter lim="800000"/>
                  <a:headEnd/>
                  <a:tailEnd/>
                </a:ln>
              </p:spPr>
            </p:pic>
            <p:sp>
              <p:nvSpPr>
                <p:cNvPr id="39" name="TextBox 38"/>
                <p:cNvSpPr txBox="1"/>
                <p:nvPr/>
              </p:nvSpPr>
              <p:spPr>
                <a:xfrm>
                  <a:off x="6165304" y="2104460"/>
                  <a:ext cx="321232" cy="215444"/>
                </a:xfrm>
                <a:prstGeom prst="rect">
                  <a:avLst/>
                </a:prstGeom>
                <a:noFill/>
              </p:spPr>
              <p:txBody>
                <a:bodyPr wrap="square" rtlCol="0">
                  <a:spAutoFit/>
                </a:bodyPr>
                <a:lstStyle/>
                <a:p>
                  <a:r>
                    <a:rPr lang="en-US" sz="800" b="1" dirty="0" smtClean="0">
                      <a:latin typeface="Arial" pitchFamily="34" charset="0"/>
                      <a:cs typeface="Arial" pitchFamily="34" charset="0"/>
                    </a:rPr>
                    <a:t>***</a:t>
                  </a:r>
                  <a:endParaRPr lang="el-GR" sz="800" b="1" dirty="0">
                    <a:latin typeface="Arial" pitchFamily="34" charset="0"/>
                    <a:cs typeface="Arial" pitchFamily="34" charset="0"/>
                  </a:endParaRPr>
                </a:p>
              </p:txBody>
            </p:sp>
            <p:sp>
              <p:nvSpPr>
                <p:cNvPr id="40" name="TextBox 39"/>
                <p:cNvSpPr txBox="1"/>
                <p:nvPr/>
              </p:nvSpPr>
              <p:spPr>
                <a:xfrm rot="16200000">
                  <a:off x="4688850" y="2190942"/>
                  <a:ext cx="2016225" cy="246221"/>
                </a:xfrm>
                <a:prstGeom prst="rect">
                  <a:avLst/>
                </a:prstGeom>
                <a:noFill/>
              </p:spPr>
              <p:txBody>
                <a:bodyPr wrap="square" rtlCol="0">
                  <a:spAutoFit/>
                </a:bodyPr>
                <a:lstStyle/>
                <a:p>
                  <a:r>
                    <a:rPr lang="en-US" sz="1000" b="1" dirty="0" smtClean="0">
                      <a:latin typeface="Arial" pitchFamily="34" charset="0"/>
                      <a:cs typeface="Arial" pitchFamily="34" charset="0"/>
                    </a:rPr>
                    <a:t> p62 </a:t>
                  </a:r>
                  <a:r>
                    <a:rPr lang="en-US" sz="1000" b="1" dirty="0" err="1" smtClean="0">
                      <a:latin typeface="Arial" pitchFamily="34" charset="0"/>
                      <a:cs typeface="Arial" pitchFamily="34" charset="0"/>
                    </a:rPr>
                    <a:t>puncta</a:t>
                  </a:r>
                  <a:r>
                    <a:rPr lang="en-US" sz="1000" b="1" dirty="0" smtClean="0">
                      <a:latin typeface="Arial" pitchFamily="34" charset="0"/>
                      <a:cs typeface="Arial" pitchFamily="34" charset="0"/>
                    </a:rPr>
                    <a:t>/cell </a:t>
                  </a:r>
                  <a:endParaRPr lang="el-GR" sz="1000" b="1" dirty="0">
                    <a:latin typeface="Arial" pitchFamily="34" charset="0"/>
                    <a:cs typeface="Arial" pitchFamily="34" charset="0"/>
                  </a:endParaRPr>
                </a:p>
              </p:txBody>
            </p:sp>
          </p:grpSp>
          <p:grpSp>
            <p:nvGrpSpPr>
              <p:cNvPr id="29" name="Group 131"/>
              <p:cNvGrpSpPr/>
              <p:nvPr/>
            </p:nvGrpSpPr>
            <p:grpSpPr>
              <a:xfrm>
                <a:off x="5573851" y="2607594"/>
                <a:ext cx="1346220" cy="1800199"/>
                <a:chOff x="5573851" y="81806"/>
                <a:chExt cx="1346220" cy="1800199"/>
              </a:xfrm>
            </p:grpSpPr>
            <p:pic>
              <p:nvPicPr>
                <p:cNvPr id="35" name="Picture 1"/>
                <p:cNvPicPr>
                  <a:picLocks noChangeAspect="1" noChangeArrowheads="1"/>
                </p:cNvPicPr>
                <p:nvPr/>
              </p:nvPicPr>
              <p:blipFill>
                <a:blip r:embed="rId14" cstate="print"/>
                <a:srcRect/>
                <a:stretch>
                  <a:fillRect/>
                </a:stretch>
              </p:blipFill>
              <p:spPr bwMode="auto">
                <a:xfrm>
                  <a:off x="5733256" y="275137"/>
                  <a:ext cx="1186815" cy="1606868"/>
                </a:xfrm>
                <a:prstGeom prst="rect">
                  <a:avLst/>
                </a:prstGeom>
                <a:noFill/>
                <a:ln w="9525">
                  <a:noFill/>
                  <a:miter lim="800000"/>
                  <a:headEnd/>
                  <a:tailEnd/>
                </a:ln>
              </p:spPr>
            </p:pic>
            <p:sp>
              <p:nvSpPr>
                <p:cNvPr id="36" name="TextBox 35"/>
                <p:cNvSpPr txBox="1"/>
                <p:nvPr/>
              </p:nvSpPr>
              <p:spPr>
                <a:xfrm rot="16200000">
                  <a:off x="4895926" y="759731"/>
                  <a:ext cx="1602072" cy="246221"/>
                </a:xfrm>
                <a:prstGeom prst="rect">
                  <a:avLst/>
                </a:prstGeom>
                <a:noFill/>
              </p:spPr>
              <p:txBody>
                <a:bodyPr wrap="square" rtlCol="0">
                  <a:spAutoFit/>
                </a:bodyPr>
                <a:lstStyle/>
                <a:p>
                  <a:r>
                    <a:rPr lang="en-US" sz="1000" b="1" dirty="0" smtClean="0">
                      <a:latin typeface="Arial" pitchFamily="34" charset="0"/>
                      <a:cs typeface="Arial" pitchFamily="34" charset="0"/>
                    </a:rPr>
                    <a:t> LC3 </a:t>
                  </a:r>
                  <a:r>
                    <a:rPr lang="en-US" sz="1000" b="1" dirty="0" err="1" smtClean="0">
                      <a:latin typeface="Arial" pitchFamily="34" charset="0"/>
                      <a:cs typeface="Arial" pitchFamily="34" charset="0"/>
                    </a:rPr>
                    <a:t>puncta</a:t>
                  </a:r>
                  <a:r>
                    <a:rPr lang="en-US" sz="1000" b="1" dirty="0" smtClean="0">
                      <a:latin typeface="Arial" pitchFamily="34" charset="0"/>
                      <a:cs typeface="Arial" pitchFamily="34" charset="0"/>
                    </a:rPr>
                    <a:t>/cell </a:t>
                  </a:r>
                  <a:endParaRPr lang="el-GR" sz="1000" b="1" dirty="0">
                    <a:latin typeface="Arial" pitchFamily="34" charset="0"/>
                    <a:cs typeface="Arial" pitchFamily="34" charset="0"/>
                  </a:endParaRPr>
                </a:p>
              </p:txBody>
            </p:sp>
            <p:sp>
              <p:nvSpPr>
                <p:cNvPr id="37" name="TextBox 36"/>
                <p:cNvSpPr txBox="1"/>
                <p:nvPr/>
              </p:nvSpPr>
              <p:spPr>
                <a:xfrm>
                  <a:off x="6170399" y="225821"/>
                  <a:ext cx="500102" cy="215444"/>
                </a:xfrm>
                <a:prstGeom prst="rect">
                  <a:avLst/>
                </a:prstGeom>
                <a:noFill/>
              </p:spPr>
              <p:txBody>
                <a:bodyPr wrap="square" rtlCol="0">
                  <a:spAutoFit/>
                </a:bodyPr>
                <a:lstStyle/>
                <a:p>
                  <a:r>
                    <a:rPr lang="en-US" sz="800" b="1" dirty="0" smtClean="0">
                      <a:latin typeface="Arial" pitchFamily="34" charset="0"/>
                      <a:cs typeface="Arial" pitchFamily="34" charset="0"/>
                    </a:rPr>
                    <a:t>***</a:t>
                  </a:r>
                  <a:endParaRPr lang="el-GR" sz="800" b="1" dirty="0">
                    <a:latin typeface="Arial" pitchFamily="34" charset="0"/>
                    <a:cs typeface="Arial" pitchFamily="34" charset="0"/>
                  </a:endParaRPr>
                </a:p>
              </p:txBody>
            </p:sp>
          </p:grpSp>
          <p:grpSp>
            <p:nvGrpSpPr>
              <p:cNvPr id="30" name="Group 138"/>
              <p:cNvGrpSpPr/>
              <p:nvPr/>
            </p:nvGrpSpPr>
            <p:grpSpPr>
              <a:xfrm>
                <a:off x="5704449" y="2285918"/>
                <a:ext cx="1360447" cy="424460"/>
                <a:chOff x="5704449" y="2285918"/>
                <a:chExt cx="1360447" cy="424460"/>
              </a:xfrm>
            </p:grpSpPr>
            <p:grpSp>
              <p:nvGrpSpPr>
                <p:cNvPr id="31" name="Group 93"/>
                <p:cNvGrpSpPr/>
                <p:nvPr/>
              </p:nvGrpSpPr>
              <p:grpSpPr>
                <a:xfrm>
                  <a:off x="5802936" y="2285918"/>
                  <a:ext cx="1261960" cy="424460"/>
                  <a:chOff x="6371985" y="5749756"/>
                  <a:chExt cx="1261960" cy="424460"/>
                </a:xfrm>
              </p:grpSpPr>
              <p:sp>
                <p:nvSpPr>
                  <p:cNvPr id="33" name="TextBox 32"/>
                  <p:cNvSpPr txBox="1"/>
                  <p:nvPr/>
                </p:nvSpPr>
                <p:spPr>
                  <a:xfrm>
                    <a:off x="6373799" y="5749756"/>
                    <a:ext cx="1260146" cy="246221"/>
                  </a:xfrm>
                  <a:prstGeom prst="rect">
                    <a:avLst/>
                  </a:prstGeom>
                  <a:noFill/>
                </p:spPr>
                <p:txBody>
                  <a:bodyPr wrap="square" rtlCol="0">
                    <a:spAutoFit/>
                  </a:bodyPr>
                  <a:lstStyle/>
                  <a:p>
                    <a:r>
                      <a:rPr lang="en-US" sz="1000" b="1" dirty="0" smtClean="0">
                        <a:latin typeface="Arial" pitchFamily="34" charset="0"/>
                        <a:cs typeface="Arial" pitchFamily="34" charset="0"/>
                      </a:rPr>
                      <a:t>Foxp3</a:t>
                    </a:r>
                    <a:r>
                      <a:rPr lang="en-US" sz="1000" b="1" baseline="30000" dirty="0" smtClean="0">
                        <a:latin typeface="Arial" pitchFamily="34" charset="0"/>
                        <a:cs typeface="Arial" pitchFamily="34" charset="0"/>
                      </a:rPr>
                      <a:t>-</a:t>
                    </a:r>
                    <a:r>
                      <a:rPr lang="en-US" sz="1000" b="1" dirty="0" smtClean="0">
                        <a:latin typeface="Arial" pitchFamily="34" charset="0"/>
                        <a:cs typeface="Arial" pitchFamily="34" charset="0"/>
                      </a:rPr>
                      <a:t> T cells</a:t>
                    </a:r>
                    <a:endParaRPr lang="el-GR" sz="1000" b="1" dirty="0">
                      <a:latin typeface="Arial" pitchFamily="34" charset="0"/>
                      <a:cs typeface="Arial" pitchFamily="34" charset="0"/>
                    </a:endParaRPr>
                  </a:p>
                </p:txBody>
              </p:sp>
              <p:sp>
                <p:nvSpPr>
                  <p:cNvPr id="34" name="TextBox 33"/>
                  <p:cNvSpPr txBox="1"/>
                  <p:nvPr/>
                </p:nvSpPr>
                <p:spPr>
                  <a:xfrm>
                    <a:off x="6371985" y="5927995"/>
                    <a:ext cx="1010440" cy="246221"/>
                  </a:xfrm>
                  <a:prstGeom prst="rect">
                    <a:avLst/>
                  </a:prstGeom>
                  <a:noFill/>
                </p:spPr>
                <p:txBody>
                  <a:bodyPr wrap="square" rtlCol="0">
                    <a:spAutoFit/>
                  </a:bodyPr>
                  <a:lstStyle/>
                  <a:p>
                    <a:r>
                      <a:rPr lang="en-US" sz="1000" b="1" dirty="0" smtClean="0">
                        <a:latin typeface="Arial" pitchFamily="34" charset="0"/>
                        <a:cs typeface="Arial" pitchFamily="34" charset="0"/>
                      </a:rPr>
                      <a:t>Foxp3</a:t>
                    </a:r>
                    <a:r>
                      <a:rPr lang="en-US" sz="1000" b="1" baseline="30000" dirty="0" smtClean="0">
                        <a:latin typeface="Arial" pitchFamily="34" charset="0"/>
                        <a:cs typeface="Arial" pitchFamily="34" charset="0"/>
                      </a:rPr>
                      <a:t>+</a:t>
                    </a:r>
                    <a:r>
                      <a:rPr lang="en-US" sz="1000" b="1" dirty="0" smtClean="0">
                        <a:latin typeface="Arial" pitchFamily="34" charset="0"/>
                        <a:cs typeface="Arial" pitchFamily="34" charset="0"/>
                      </a:rPr>
                      <a:t> Tregs</a:t>
                    </a:r>
                    <a:endParaRPr lang="el-GR" sz="1000" b="1" dirty="0">
                      <a:latin typeface="Arial" pitchFamily="34" charset="0"/>
                      <a:cs typeface="Arial" pitchFamily="34" charset="0"/>
                    </a:endParaRPr>
                  </a:p>
                </p:txBody>
              </p:sp>
            </p:grpSp>
            <p:pic>
              <p:nvPicPr>
                <p:cNvPr id="32" name="Picture 13"/>
                <p:cNvPicPr>
                  <a:picLocks noChangeAspect="1" noChangeArrowheads="1"/>
                </p:cNvPicPr>
                <p:nvPr/>
              </p:nvPicPr>
              <p:blipFill>
                <a:blip r:embed="rId15" cstate="print"/>
                <a:srcRect l="78350" t="12357" r="12200" b="68556"/>
                <a:stretch>
                  <a:fillRect/>
                </a:stretch>
              </p:blipFill>
              <p:spPr bwMode="auto">
                <a:xfrm>
                  <a:off x="5704449" y="2305172"/>
                  <a:ext cx="172822" cy="350515"/>
                </a:xfrm>
                <a:prstGeom prst="rect">
                  <a:avLst/>
                </a:prstGeom>
                <a:noFill/>
                <a:ln w="9525">
                  <a:noFill/>
                  <a:miter lim="800000"/>
                  <a:headEnd/>
                  <a:tailEnd/>
                </a:ln>
              </p:spPr>
            </p:pic>
          </p:grpSp>
        </p:grpSp>
        <p:cxnSp>
          <p:nvCxnSpPr>
            <p:cNvPr id="26" name="Straight Connector 25"/>
            <p:cNvCxnSpPr/>
            <p:nvPr/>
          </p:nvCxnSpPr>
          <p:spPr>
            <a:xfrm>
              <a:off x="6180162" y="3961546"/>
              <a:ext cx="2880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165304" y="5824711"/>
              <a:ext cx="28803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1691680" y="116632"/>
            <a:ext cx="8703840" cy="369332"/>
          </a:xfrm>
          <a:prstGeom prst="rect">
            <a:avLst/>
          </a:prstGeom>
          <a:noFill/>
        </p:spPr>
        <p:txBody>
          <a:bodyPr wrap="square" rtlCol="0">
            <a:spAutoFit/>
          </a:bodyPr>
          <a:lstStyle/>
          <a:p>
            <a:r>
              <a:rPr lang="en-US" b="1" dirty="0"/>
              <a:t>Foxp3</a:t>
            </a:r>
            <a:r>
              <a:rPr lang="en-US" b="1" baseline="30000" dirty="0"/>
              <a:t>+</a:t>
            </a:r>
            <a:r>
              <a:rPr lang="en-US" b="1" dirty="0"/>
              <a:t> Tregs inhibit the </a:t>
            </a:r>
            <a:r>
              <a:rPr lang="en-US" b="1" dirty="0" err="1"/>
              <a:t>autophagolysosome</a:t>
            </a:r>
            <a:r>
              <a:rPr lang="en-US" b="1" dirty="0"/>
              <a:t> formation in DCs</a:t>
            </a:r>
          </a:p>
        </p:txBody>
      </p:sp>
      <p:grpSp>
        <p:nvGrpSpPr>
          <p:cNvPr id="112" name="Group 111"/>
          <p:cNvGrpSpPr/>
          <p:nvPr/>
        </p:nvGrpSpPr>
        <p:grpSpPr>
          <a:xfrm>
            <a:off x="323528" y="692696"/>
            <a:ext cx="3176715" cy="1110317"/>
            <a:chOff x="323528" y="692696"/>
            <a:chExt cx="3176715" cy="1110317"/>
          </a:xfrm>
        </p:grpSpPr>
        <p:sp>
          <p:nvSpPr>
            <p:cNvPr id="44" name="TextBox 43"/>
            <p:cNvSpPr txBox="1"/>
            <p:nvPr/>
          </p:nvSpPr>
          <p:spPr>
            <a:xfrm>
              <a:off x="323528" y="1084674"/>
              <a:ext cx="718223" cy="400110"/>
            </a:xfrm>
            <a:prstGeom prst="rect">
              <a:avLst/>
            </a:prstGeom>
            <a:noFill/>
          </p:spPr>
          <p:txBody>
            <a:bodyPr wrap="square" rtlCol="0">
              <a:spAutoFit/>
            </a:bodyPr>
            <a:lstStyle/>
            <a:p>
              <a:r>
                <a:rPr lang="en-US" sz="1000" b="1" dirty="0" smtClean="0">
                  <a:latin typeface="Arial" pitchFamily="34" charset="0"/>
                  <a:cs typeface="Arial" pitchFamily="34" charset="0"/>
                </a:rPr>
                <a:t>Foxp3 </a:t>
              </a:r>
            </a:p>
            <a:p>
              <a:r>
                <a:rPr lang="en-US" sz="1000" b="1" dirty="0" smtClean="0">
                  <a:latin typeface="Arial" pitchFamily="34" charset="0"/>
                  <a:cs typeface="Arial" pitchFamily="34" charset="0"/>
                </a:rPr>
                <a:t>T cells</a:t>
              </a:r>
              <a:endParaRPr lang="el-GR" sz="1000" b="1" dirty="0">
                <a:latin typeface="Arial" pitchFamily="34" charset="0"/>
                <a:cs typeface="Arial" pitchFamily="34" charset="0"/>
              </a:endParaRPr>
            </a:p>
          </p:txBody>
        </p:sp>
        <p:sp>
          <p:nvSpPr>
            <p:cNvPr id="45" name="TextBox 32"/>
            <p:cNvSpPr txBox="1"/>
            <p:nvPr/>
          </p:nvSpPr>
          <p:spPr>
            <a:xfrm>
              <a:off x="2799410" y="1076486"/>
              <a:ext cx="700833" cy="400110"/>
            </a:xfrm>
            <a:prstGeom prst="rect">
              <a:avLst/>
            </a:prstGeom>
            <a:noFill/>
          </p:spPr>
          <p:txBody>
            <a:bodyPr wrap="square" rtlCol="0">
              <a:spAutoFit/>
            </a:bodyPr>
            <a:lstStyle/>
            <a:p>
              <a:r>
                <a:rPr lang="en-US" sz="1000" dirty="0" smtClean="0">
                  <a:latin typeface="Arial" pitchFamily="34" charset="0"/>
                  <a:cs typeface="Arial" pitchFamily="34" charset="0"/>
                </a:rPr>
                <a:t>DC isolation</a:t>
              </a:r>
              <a:endParaRPr lang="el-GR" sz="1000" dirty="0">
                <a:latin typeface="Arial" pitchFamily="34" charset="0"/>
                <a:cs typeface="Arial" pitchFamily="34" charset="0"/>
              </a:endParaRPr>
            </a:p>
          </p:txBody>
        </p:sp>
        <p:cxnSp>
          <p:nvCxnSpPr>
            <p:cNvPr id="46" name="Straight Arrow Connector 29"/>
            <p:cNvCxnSpPr/>
            <p:nvPr/>
          </p:nvCxnSpPr>
          <p:spPr>
            <a:xfrm>
              <a:off x="1281189" y="1268760"/>
              <a:ext cx="255509" cy="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31"/>
            <p:cNvCxnSpPr/>
            <p:nvPr/>
          </p:nvCxnSpPr>
          <p:spPr>
            <a:xfrm>
              <a:off x="2483768" y="1268760"/>
              <a:ext cx="255509" cy="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1759006" y="1556792"/>
              <a:ext cx="936104" cy="246221"/>
            </a:xfrm>
            <a:prstGeom prst="rect">
              <a:avLst/>
            </a:prstGeom>
            <a:noFill/>
          </p:spPr>
          <p:txBody>
            <a:bodyPr wrap="square" rtlCol="0">
              <a:spAutoFit/>
            </a:bodyPr>
            <a:lstStyle/>
            <a:p>
              <a:r>
                <a:rPr lang="en-US" sz="1000" dirty="0" smtClean="0">
                  <a:latin typeface="Arial" pitchFamily="34" charset="0"/>
                  <a:cs typeface="Arial" pitchFamily="34" charset="0"/>
                </a:rPr>
                <a:t>Rag1</a:t>
              </a:r>
              <a:r>
                <a:rPr lang="en-US" sz="1000" baseline="30000" dirty="0" smtClean="0">
                  <a:latin typeface="Arial" pitchFamily="34" charset="0"/>
                  <a:cs typeface="Arial" pitchFamily="34" charset="0"/>
                </a:rPr>
                <a:t>-/-</a:t>
              </a:r>
              <a:endParaRPr lang="el-GR" sz="1000" dirty="0">
                <a:latin typeface="Arial" pitchFamily="34" charset="0"/>
                <a:cs typeface="Arial" pitchFamily="34" charset="0"/>
              </a:endParaRPr>
            </a:p>
          </p:txBody>
        </p:sp>
        <p:cxnSp>
          <p:nvCxnSpPr>
            <p:cNvPr id="49" name="Straight Arrow Connector 48"/>
            <p:cNvCxnSpPr/>
            <p:nvPr/>
          </p:nvCxnSpPr>
          <p:spPr>
            <a:xfrm>
              <a:off x="1975030" y="944744"/>
              <a:ext cx="0" cy="1800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50" name="TextBox 49"/>
            <p:cNvSpPr txBox="1"/>
            <p:nvPr/>
          </p:nvSpPr>
          <p:spPr>
            <a:xfrm>
              <a:off x="1595500" y="692696"/>
              <a:ext cx="1224136" cy="246221"/>
            </a:xfrm>
            <a:prstGeom prst="rect">
              <a:avLst/>
            </a:prstGeom>
            <a:noFill/>
          </p:spPr>
          <p:txBody>
            <a:bodyPr wrap="square" rtlCol="0">
              <a:spAutoFit/>
            </a:bodyPr>
            <a:lstStyle/>
            <a:p>
              <a:r>
                <a:rPr lang="en-US" sz="1000" dirty="0" smtClean="0">
                  <a:latin typeface="Arial" pitchFamily="34" charset="0"/>
                  <a:cs typeface="Arial" pitchFamily="34" charset="0"/>
                </a:rPr>
                <a:t>MOG</a:t>
              </a:r>
              <a:r>
                <a:rPr lang="en-US" sz="1000" baseline="-25000" dirty="0" smtClean="0">
                  <a:latin typeface="Arial" pitchFamily="34" charset="0"/>
                  <a:cs typeface="Arial" pitchFamily="34" charset="0"/>
                </a:rPr>
                <a:t>35-55</a:t>
              </a:r>
              <a:r>
                <a:rPr lang="en-US" sz="1000" dirty="0" smtClean="0">
                  <a:latin typeface="Arial" pitchFamily="34" charset="0"/>
                  <a:cs typeface="Arial" pitchFamily="34" charset="0"/>
                </a:rPr>
                <a:t>/CFA</a:t>
              </a:r>
              <a:endParaRPr lang="el-GR" sz="1000" dirty="0">
                <a:latin typeface="Arial" pitchFamily="34" charset="0"/>
                <a:cs typeface="Arial" pitchFamily="34" charset="0"/>
              </a:endParaRPr>
            </a:p>
          </p:txBody>
        </p:sp>
        <p:grpSp>
          <p:nvGrpSpPr>
            <p:cNvPr id="51" name="Group 81"/>
            <p:cNvGrpSpPr>
              <a:grpSpLocks noChangeAspect="1"/>
            </p:cNvGrpSpPr>
            <p:nvPr/>
          </p:nvGrpSpPr>
          <p:grpSpPr>
            <a:xfrm>
              <a:off x="888625" y="1119657"/>
              <a:ext cx="434276" cy="351743"/>
              <a:chOff x="4568288" y="4944807"/>
              <a:chExt cx="649195" cy="622849"/>
            </a:xfrm>
          </p:grpSpPr>
          <p:grpSp>
            <p:nvGrpSpPr>
              <p:cNvPr id="76" name="Group 352"/>
              <p:cNvGrpSpPr/>
              <p:nvPr/>
            </p:nvGrpSpPr>
            <p:grpSpPr>
              <a:xfrm rot="6902493">
                <a:off x="4778436" y="5080216"/>
                <a:ext cx="166638" cy="166200"/>
                <a:chOff x="3620642" y="5226848"/>
                <a:chExt cx="1507862" cy="1382179"/>
              </a:xfrm>
            </p:grpSpPr>
            <p:sp>
              <p:nvSpPr>
                <p:cNvPr id="110" name="22 - Έλλειψη"/>
                <p:cNvSpPr/>
                <p:nvPr/>
              </p:nvSpPr>
              <p:spPr bwMode="auto">
                <a:xfrm rot="4536316">
                  <a:off x="3683483" y="5164007"/>
                  <a:ext cx="1382179" cy="1507862"/>
                </a:xfrm>
                <a:prstGeom prst="ellipse">
                  <a:avLst/>
                </a:prstGeom>
                <a:gradFill flip="none" rotWithShape="0">
                  <a:gsLst>
                    <a:gs pos="0">
                      <a:srgbClr val="333399">
                        <a:lumMod val="25000"/>
                        <a:lumOff val="75000"/>
                      </a:srgbClr>
                    </a:gs>
                    <a:gs pos="30000">
                      <a:srgbClr val="FFFFFF"/>
                    </a:gs>
                    <a:gs pos="96000">
                      <a:srgbClr val="333399">
                        <a:lumMod val="60000"/>
                        <a:lumOff val="40000"/>
                      </a:srgbClr>
                    </a:gs>
                  </a:gsLst>
                  <a:path path="shape">
                    <a:fillToRect l="50000" t="50000" r="50000" b="50000"/>
                  </a:path>
                  <a:tileRect/>
                </a:gra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ysClr val="window" lastClr="FFFFFF"/>
                    </a:solidFill>
                    <a:effectLst/>
                    <a:uLnTx/>
                    <a:uFillTx/>
                    <a:latin typeface="Arial" pitchFamily="34" charset="0"/>
                    <a:cs typeface="Arial" pitchFamily="34" charset="0"/>
                  </a:endParaRPr>
                </a:p>
              </p:txBody>
            </p:sp>
            <p:sp>
              <p:nvSpPr>
                <p:cNvPr id="111" name="Oval 110"/>
                <p:cNvSpPr/>
                <p:nvPr/>
              </p:nvSpPr>
              <p:spPr>
                <a:xfrm>
                  <a:off x="4058883" y="5710332"/>
                  <a:ext cx="831540" cy="795864"/>
                </a:xfrm>
                <a:prstGeom prst="ellipse">
                  <a:avLst/>
                </a:prstGeom>
                <a:solidFill>
                  <a:srgbClr val="FFFFFF"/>
                </a:solidFill>
                <a:ln w="6350" cap="flat" cmpd="sng" algn="ctr">
                  <a:solidFill>
                    <a:srgbClr val="333399">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rgbClr val="FFFFFF"/>
                    </a:solidFill>
                    <a:effectLst/>
                    <a:uLnTx/>
                    <a:uFillTx/>
                    <a:latin typeface="Arial" pitchFamily="34" charset="0"/>
                    <a:cs typeface="Arial" pitchFamily="34" charset="0"/>
                  </a:endParaRPr>
                </a:p>
              </p:txBody>
            </p:sp>
          </p:grpSp>
          <p:grpSp>
            <p:nvGrpSpPr>
              <p:cNvPr id="77" name="Group 353"/>
              <p:cNvGrpSpPr/>
              <p:nvPr/>
            </p:nvGrpSpPr>
            <p:grpSpPr>
              <a:xfrm rot="15058221">
                <a:off x="4610476" y="5071594"/>
                <a:ext cx="166638" cy="166200"/>
                <a:chOff x="3620642" y="5226848"/>
                <a:chExt cx="1507862" cy="1382179"/>
              </a:xfrm>
            </p:grpSpPr>
            <p:sp>
              <p:nvSpPr>
                <p:cNvPr id="108" name="22 - Έλλειψη"/>
                <p:cNvSpPr/>
                <p:nvPr/>
              </p:nvSpPr>
              <p:spPr bwMode="auto">
                <a:xfrm rot="4536316">
                  <a:off x="3683483" y="5164007"/>
                  <a:ext cx="1382179" cy="1507862"/>
                </a:xfrm>
                <a:prstGeom prst="ellipse">
                  <a:avLst/>
                </a:prstGeom>
                <a:gradFill flip="none" rotWithShape="0">
                  <a:gsLst>
                    <a:gs pos="0">
                      <a:srgbClr val="333399">
                        <a:lumMod val="25000"/>
                        <a:lumOff val="75000"/>
                      </a:srgbClr>
                    </a:gs>
                    <a:gs pos="30000">
                      <a:srgbClr val="FFFFFF"/>
                    </a:gs>
                    <a:gs pos="96000">
                      <a:srgbClr val="333399">
                        <a:lumMod val="60000"/>
                        <a:lumOff val="40000"/>
                      </a:srgbClr>
                    </a:gs>
                  </a:gsLst>
                  <a:path path="shape">
                    <a:fillToRect l="50000" t="50000" r="50000" b="50000"/>
                  </a:path>
                  <a:tileRect/>
                </a:gra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ysClr val="window" lastClr="FFFFFF"/>
                    </a:solidFill>
                    <a:effectLst/>
                    <a:uLnTx/>
                    <a:uFillTx/>
                    <a:latin typeface="Arial" pitchFamily="34" charset="0"/>
                    <a:cs typeface="Arial" pitchFamily="34" charset="0"/>
                  </a:endParaRPr>
                </a:p>
              </p:txBody>
            </p:sp>
            <p:sp>
              <p:nvSpPr>
                <p:cNvPr id="109" name="Oval 108"/>
                <p:cNvSpPr/>
                <p:nvPr/>
              </p:nvSpPr>
              <p:spPr>
                <a:xfrm>
                  <a:off x="4058883" y="5710332"/>
                  <a:ext cx="831540" cy="795864"/>
                </a:xfrm>
                <a:prstGeom prst="ellipse">
                  <a:avLst/>
                </a:prstGeom>
                <a:solidFill>
                  <a:srgbClr val="FFFFFF"/>
                </a:solidFill>
                <a:ln w="6350" cap="flat" cmpd="sng" algn="ctr">
                  <a:solidFill>
                    <a:srgbClr val="333399">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rgbClr val="FFFFFF"/>
                    </a:solidFill>
                    <a:effectLst/>
                    <a:uLnTx/>
                    <a:uFillTx/>
                    <a:latin typeface="Arial" pitchFamily="34" charset="0"/>
                    <a:cs typeface="Arial" pitchFamily="34" charset="0"/>
                  </a:endParaRPr>
                </a:p>
              </p:txBody>
            </p:sp>
          </p:grpSp>
          <p:grpSp>
            <p:nvGrpSpPr>
              <p:cNvPr id="78" name="Group 354"/>
              <p:cNvGrpSpPr/>
              <p:nvPr/>
            </p:nvGrpSpPr>
            <p:grpSpPr>
              <a:xfrm rot="13635696">
                <a:off x="4715619" y="5384344"/>
                <a:ext cx="166638" cy="166200"/>
                <a:chOff x="3620642" y="5226848"/>
                <a:chExt cx="1507862" cy="1382179"/>
              </a:xfrm>
            </p:grpSpPr>
            <p:sp>
              <p:nvSpPr>
                <p:cNvPr id="106" name="22 - Έλλειψη"/>
                <p:cNvSpPr/>
                <p:nvPr/>
              </p:nvSpPr>
              <p:spPr bwMode="auto">
                <a:xfrm rot="4536316">
                  <a:off x="3683483" y="5164007"/>
                  <a:ext cx="1382179" cy="1507862"/>
                </a:xfrm>
                <a:prstGeom prst="ellipse">
                  <a:avLst/>
                </a:prstGeom>
                <a:gradFill flip="none" rotWithShape="0">
                  <a:gsLst>
                    <a:gs pos="0">
                      <a:srgbClr val="333399">
                        <a:lumMod val="25000"/>
                        <a:lumOff val="75000"/>
                      </a:srgbClr>
                    </a:gs>
                    <a:gs pos="30000">
                      <a:srgbClr val="FFFFFF"/>
                    </a:gs>
                    <a:gs pos="96000">
                      <a:srgbClr val="333399">
                        <a:lumMod val="60000"/>
                        <a:lumOff val="40000"/>
                      </a:srgbClr>
                    </a:gs>
                  </a:gsLst>
                  <a:path path="shape">
                    <a:fillToRect l="50000" t="50000" r="50000" b="50000"/>
                  </a:path>
                  <a:tileRect/>
                </a:gra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ysClr val="window" lastClr="FFFFFF"/>
                    </a:solidFill>
                    <a:effectLst/>
                    <a:uLnTx/>
                    <a:uFillTx/>
                    <a:latin typeface="Arial" pitchFamily="34" charset="0"/>
                    <a:cs typeface="Arial" pitchFamily="34" charset="0"/>
                  </a:endParaRPr>
                </a:p>
              </p:txBody>
            </p:sp>
            <p:sp>
              <p:nvSpPr>
                <p:cNvPr id="107" name="Oval 106"/>
                <p:cNvSpPr/>
                <p:nvPr/>
              </p:nvSpPr>
              <p:spPr>
                <a:xfrm>
                  <a:off x="4058883" y="5710332"/>
                  <a:ext cx="831540" cy="795864"/>
                </a:xfrm>
                <a:prstGeom prst="ellipse">
                  <a:avLst/>
                </a:prstGeom>
                <a:solidFill>
                  <a:srgbClr val="FFFFFF"/>
                </a:solidFill>
                <a:ln w="6350" cap="flat" cmpd="sng" algn="ctr">
                  <a:solidFill>
                    <a:srgbClr val="333399">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rgbClr val="FFFFFF"/>
                    </a:solidFill>
                    <a:effectLst/>
                    <a:uLnTx/>
                    <a:uFillTx/>
                    <a:latin typeface="Arial" pitchFamily="34" charset="0"/>
                    <a:cs typeface="Arial" pitchFamily="34" charset="0"/>
                  </a:endParaRPr>
                </a:p>
              </p:txBody>
            </p:sp>
          </p:grpSp>
          <p:grpSp>
            <p:nvGrpSpPr>
              <p:cNvPr id="79" name="Group 355"/>
              <p:cNvGrpSpPr/>
              <p:nvPr/>
            </p:nvGrpSpPr>
            <p:grpSpPr>
              <a:xfrm rot="15549444">
                <a:off x="4697849" y="5220971"/>
                <a:ext cx="166638" cy="166200"/>
                <a:chOff x="3620642" y="5226848"/>
                <a:chExt cx="1507862" cy="1382179"/>
              </a:xfrm>
            </p:grpSpPr>
            <p:sp>
              <p:nvSpPr>
                <p:cNvPr id="104" name="22 - Έλλειψη"/>
                <p:cNvSpPr/>
                <p:nvPr/>
              </p:nvSpPr>
              <p:spPr bwMode="auto">
                <a:xfrm rot="4536316">
                  <a:off x="3683483" y="5164007"/>
                  <a:ext cx="1382179" cy="1507862"/>
                </a:xfrm>
                <a:prstGeom prst="ellipse">
                  <a:avLst/>
                </a:prstGeom>
                <a:gradFill flip="none" rotWithShape="0">
                  <a:gsLst>
                    <a:gs pos="0">
                      <a:srgbClr val="333399">
                        <a:lumMod val="25000"/>
                        <a:lumOff val="75000"/>
                      </a:srgbClr>
                    </a:gs>
                    <a:gs pos="30000">
                      <a:srgbClr val="FFFFFF"/>
                    </a:gs>
                    <a:gs pos="96000">
                      <a:srgbClr val="333399">
                        <a:lumMod val="60000"/>
                        <a:lumOff val="40000"/>
                      </a:srgbClr>
                    </a:gs>
                  </a:gsLst>
                  <a:path path="shape">
                    <a:fillToRect l="50000" t="50000" r="50000" b="50000"/>
                  </a:path>
                  <a:tileRect/>
                </a:gra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ysClr val="window" lastClr="FFFFFF"/>
                    </a:solidFill>
                    <a:effectLst/>
                    <a:uLnTx/>
                    <a:uFillTx/>
                    <a:latin typeface="Arial" pitchFamily="34" charset="0"/>
                    <a:cs typeface="Arial" pitchFamily="34" charset="0"/>
                  </a:endParaRPr>
                </a:p>
              </p:txBody>
            </p:sp>
            <p:sp>
              <p:nvSpPr>
                <p:cNvPr id="105" name="Oval 104"/>
                <p:cNvSpPr/>
                <p:nvPr/>
              </p:nvSpPr>
              <p:spPr>
                <a:xfrm>
                  <a:off x="4058883" y="5710332"/>
                  <a:ext cx="831540" cy="795864"/>
                </a:xfrm>
                <a:prstGeom prst="ellipse">
                  <a:avLst/>
                </a:prstGeom>
                <a:solidFill>
                  <a:srgbClr val="FFFFFF"/>
                </a:solidFill>
                <a:ln w="6350" cap="flat" cmpd="sng" algn="ctr">
                  <a:solidFill>
                    <a:srgbClr val="333399">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rgbClr val="FFFFFF"/>
                    </a:solidFill>
                    <a:effectLst/>
                    <a:uLnTx/>
                    <a:uFillTx/>
                    <a:latin typeface="Arial" pitchFamily="34" charset="0"/>
                    <a:cs typeface="Arial" pitchFamily="34" charset="0"/>
                  </a:endParaRPr>
                </a:p>
              </p:txBody>
            </p:sp>
          </p:grpSp>
          <p:grpSp>
            <p:nvGrpSpPr>
              <p:cNvPr id="80" name="Group 356"/>
              <p:cNvGrpSpPr/>
              <p:nvPr/>
            </p:nvGrpSpPr>
            <p:grpSpPr>
              <a:xfrm>
                <a:off x="4882531" y="5401456"/>
                <a:ext cx="166638" cy="166200"/>
                <a:chOff x="3620642" y="5226848"/>
                <a:chExt cx="1507862" cy="1382179"/>
              </a:xfrm>
            </p:grpSpPr>
            <p:sp>
              <p:nvSpPr>
                <p:cNvPr id="102" name="22 - Έλλειψη"/>
                <p:cNvSpPr/>
                <p:nvPr/>
              </p:nvSpPr>
              <p:spPr bwMode="auto">
                <a:xfrm rot="4536316">
                  <a:off x="3683483" y="5164007"/>
                  <a:ext cx="1382179" cy="1507862"/>
                </a:xfrm>
                <a:prstGeom prst="ellipse">
                  <a:avLst/>
                </a:prstGeom>
                <a:gradFill flip="none" rotWithShape="0">
                  <a:gsLst>
                    <a:gs pos="0">
                      <a:srgbClr val="333399">
                        <a:lumMod val="25000"/>
                        <a:lumOff val="75000"/>
                      </a:srgbClr>
                    </a:gs>
                    <a:gs pos="30000">
                      <a:srgbClr val="FFFFFF"/>
                    </a:gs>
                    <a:gs pos="96000">
                      <a:srgbClr val="333399">
                        <a:lumMod val="60000"/>
                        <a:lumOff val="40000"/>
                      </a:srgbClr>
                    </a:gs>
                  </a:gsLst>
                  <a:path path="shape">
                    <a:fillToRect l="50000" t="50000" r="50000" b="50000"/>
                  </a:path>
                  <a:tileRect/>
                </a:gra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ysClr val="window" lastClr="FFFFFF"/>
                    </a:solidFill>
                    <a:effectLst/>
                    <a:uLnTx/>
                    <a:uFillTx/>
                    <a:latin typeface="Arial" pitchFamily="34" charset="0"/>
                    <a:cs typeface="Arial" pitchFamily="34" charset="0"/>
                  </a:endParaRPr>
                </a:p>
              </p:txBody>
            </p:sp>
            <p:sp>
              <p:nvSpPr>
                <p:cNvPr id="103" name="Oval 102"/>
                <p:cNvSpPr/>
                <p:nvPr/>
              </p:nvSpPr>
              <p:spPr>
                <a:xfrm>
                  <a:off x="4058883" y="5710332"/>
                  <a:ext cx="831540" cy="795864"/>
                </a:xfrm>
                <a:prstGeom prst="ellipse">
                  <a:avLst/>
                </a:prstGeom>
                <a:solidFill>
                  <a:srgbClr val="FFFFFF"/>
                </a:solidFill>
                <a:ln w="6350" cap="flat" cmpd="sng" algn="ctr">
                  <a:solidFill>
                    <a:srgbClr val="333399">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rgbClr val="FFFFFF"/>
                    </a:solidFill>
                    <a:effectLst/>
                    <a:uLnTx/>
                    <a:uFillTx/>
                    <a:latin typeface="Arial" pitchFamily="34" charset="0"/>
                    <a:cs typeface="Arial" pitchFamily="34" charset="0"/>
                  </a:endParaRPr>
                </a:p>
              </p:txBody>
            </p:sp>
          </p:grpSp>
          <p:grpSp>
            <p:nvGrpSpPr>
              <p:cNvPr id="81" name="Group 357"/>
              <p:cNvGrpSpPr/>
              <p:nvPr/>
            </p:nvGrpSpPr>
            <p:grpSpPr>
              <a:xfrm>
                <a:off x="4877931" y="5230651"/>
                <a:ext cx="166638" cy="166200"/>
                <a:chOff x="3620642" y="5226848"/>
                <a:chExt cx="1507862" cy="1382179"/>
              </a:xfrm>
            </p:grpSpPr>
            <p:sp>
              <p:nvSpPr>
                <p:cNvPr id="100" name="22 - Έλλειψη"/>
                <p:cNvSpPr/>
                <p:nvPr/>
              </p:nvSpPr>
              <p:spPr bwMode="auto">
                <a:xfrm rot="4536316">
                  <a:off x="3683483" y="5164007"/>
                  <a:ext cx="1382179" cy="1507862"/>
                </a:xfrm>
                <a:prstGeom prst="ellipse">
                  <a:avLst/>
                </a:prstGeom>
                <a:gradFill flip="none" rotWithShape="0">
                  <a:gsLst>
                    <a:gs pos="0">
                      <a:srgbClr val="333399">
                        <a:lumMod val="25000"/>
                        <a:lumOff val="75000"/>
                      </a:srgbClr>
                    </a:gs>
                    <a:gs pos="30000">
                      <a:srgbClr val="FFFFFF"/>
                    </a:gs>
                    <a:gs pos="96000">
                      <a:srgbClr val="333399">
                        <a:lumMod val="60000"/>
                        <a:lumOff val="40000"/>
                      </a:srgbClr>
                    </a:gs>
                  </a:gsLst>
                  <a:path path="shape">
                    <a:fillToRect l="50000" t="50000" r="50000" b="50000"/>
                  </a:path>
                  <a:tileRect/>
                </a:gra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ysClr val="window" lastClr="FFFFFF"/>
                    </a:solidFill>
                    <a:effectLst/>
                    <a:uLnTx/>
                    <a:uFillTx/>
                    <a:latin typeface="Arial" pitchFamily="34" charset="0"/>
                    <a:cs typeface="Arial" pitchFamily="34" charset="0"/>
                  </a:endParaRPr>
                </a:p>
              </p:txBody>
            </p:sp>
            <p:sp>
              <p:nvSpPr>
                <p:cNvPr id="101" name="Oval 100"/>
                <p:cNvSpPr/>
                <p:nvPr/>
              </p:nvSpPr>
              <p:spPr>
                <a:xfrm>
                  <a:off x="4058883" y="5710332"/>
                  <a:ext cx="831540" cy="795864"/>
                </a:xfrm>
                <a:prstGeom prst="ellipse">
                  <a:avLst/>
                </a:prstGeom>
                <a:solidFill>
                  <a:srgbClr val="FFFFFF"/>
                </a:solidFill>
                <a:ln w="6350" cap="flat" cmpd="sng" algn="ctr">
                  <a:solidFill>
                    <a:srgbClr val="333399">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rgbClr val="FFFFFF"/>
                    </a:solidFill>
                    <a:effectLst/>
                    <a:uLnTx/>
                    <a:uFillTx/>
                    <a:latin typeface="Arial" pitchFamily="34" charset="0"/>
                    <a:cs typeface="Arial" pitchFamily="34" charset="0"/>
                  </a:endParaRPr>
                </a:p>
              </p:txBody>
            </p:sp>
          </p:grpSp>
          <p:grpSp>
            <p:nvGrpSpPr>
              <p:cNvPr id="82" name="Group 358"/>
              <p:cNvGrpSpPr/>
              <p:nvPr/>
            </p:nvGrpSpPr>
            <p:grpSpPr>
              <a:xfrm rot="14531528">
                <a:off x="5051064" y="5159101"/>
                <a:ext cx="166638" cy="166200"/>
                <a:chOff x="3620642" y="5226848"/>
                <a:chExt cx="1507862" cy="1382179"/>
              </a:xfrm>
            </p:grpSpPr>
            <p:sp>
              <p:nvSpPr>
                <p:cNvPr id="98" name="22 - Έλλειψη"/>
                <p:cNvSpPr/>
                <p:nvPr/>
              </p:nvSpPr>
              <p:spPr bwMode="auto">
                <a:xfrm rot="4536316">
                  <a:off x="3683483" y="5164007"/>
                  <a:ext cx="1382179" cy="1507862"/>
                </a:xfrm>
                <a:prstGeom prst="ellipse">
                  <a:avLst/>
                </a:prstGeom>
                <a:gradFill flip="none" rotWithShape="0">
                  <a:gsLst>
                    <a:gs pos="0">
                      <a:srgbClr val="333399">
                        <a:lumMod val="25000"/>
                        <a:lumOff val="75000"/>
                      </a:srgbClr>
                    </a:gs>
                    <a:gs pos="30000">
                      <a:srgbClr val="FFFFFF"/>
                    </a:gs>
                    <a:gs pos="96000">
                      <a:srgbClr val="333399">
                        <a:lumMod val="60000"/>
                        <a:lumOff val="40000"/>
                      </a:srgbClr>
                    </a:gs>
                  </a:gsLst>
                  <a:path path="shape">
                    <a:fillToRect l="50000" t="50000" r="50000" b="50000"/>
                  </a:path>
                  <a:tileRect/>
                </a:gra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ysClr val="window" lastClr="FFFFFF"/>
                    </a:solidFill>
                    <a:effectLst/>
                    <a:uLnTx/>
                    <a:uFillTx/>
                    <a:latin typeface="Arial" pitchFamily="34" charset="0"/>
                    <a:cs typeface="Arial" pitchFamily="34" charset="0"/>
                  </a:endParaRPr>
                </a:p>
              </p:txBody>
            </p:sp>
            <p:sp>
              <p:nvSpPr>
                <p:cNvPr id="99" name="Oval 98"/>
                <p:cNvSpPr/>
                <p:nvPr/>
              </p:nvSpPr>
              <p:spPr>
                <a:xfrm>
                  <a:off x="4058883" y="5710332"/>
                  <a:ext cx="831540" cy="795864"/>
                </a:xfrm>
                <a:prstGeom prst="ellipse">
                  <a:avLst/>
                </a:prstGeom>
                <a:solidFill>
                  <a:srgbClr val="FFFFFF"/>
                </a:solidFill>
                <a:ln w="6350" cap="flat" cmpd="sng" algn="ctr">
                  <a:solidFill>
                    <a:srgbClr val="333399">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rgbClr val="FFFFFF"/>
                    </a:solidFill>
                    <a:effectLst/>
                    <a:uLnTx/>
                    <a:uFillTx/>
                    <a:latin typeface="Arial" pitchFamily="34" charset="0"/>
                    <a:cs typeface="Arial" pitchFamily="34" charset="0"/>
                  </a:endParaRPr>
                </a:p>
              </p:txBody>
            </p:sp>
          </p:grpSp>
          <p:grpSp>
            <p:nvGrpSpPr>
              <p:cNvPr id="83" name="Group 359"/>
              <p:cNvGrpSpPr/>
              <p:nvPr/>
            </p:nvGrpSpPr>
            <p:grpSpPr>
              <a:xfrm rot="16541333">
                <a:off x="5011008" y="5289540"/>
                <a:ext cx="166638" cy="166200"/>
                <a:chOff x="3620642" y="5226848"/>
                <a:chExt cx="1507862" cy="1382179"/>
              </a:xfrm>
            </p:grpSpPr>
            <p:sp>
              <p:nvSpPr>
                <p:cNvPr id="96" name="22 - Έλλειψη"/>
                <p:cNvSpPr/>
                <p:nvPr/>
              </p:nvSpPr>
              <p:spPr bwMode="auto">
                <a:xfrm rot="4536316">
                  <a:off x="3683483" y="5164007"/>
                  <a:ext cx="1382179" cy="1507862"/>
                </a:xfrm>
                <a:prstGeom prst="ellipse">
                  <a:avLst/>
                </a:prstGeom>
                <a:gradFill flip="none" rotWithShape="0">
                  <a:gsLst>
                    <a:gs pos="0">
                      <a:srgbClr val="333399">
                        <a:lumMod val="25000"/>
                        <a:lumOff val="75000"/>
                      </a:srgbClr>
                    </a:gs>
                    <a:gs pos="30000">
                      <a:srgbClr val="FFFFFF"/>
                    </a:gs>
                    <a:gs pos="96000">
                      <a:srgbClr val="333399">
                        <a:lumMod val="60000"/>
                        <a:lumOff val="40000"/>
                      </a:srgbClr>
                    </a:gs>
                  </a:gsLst>
                  <a:path path="shape">
                    <a:fillToRect l="50000" t="50000" r="50000" b="50000"/>
                  </a:path>
                  <a:tileRect/>
                </a:gra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ysClr val="window" lastClr="FFFFFF"/>
                    </a:solidFill>
                    <a:effectLst/>
                    <a:uLnTx/>
                    <a:uFillTx/>
                    <a:latin typeface="Arial" pitchFamily="34" charset="0"/>
                    <a:cs typeface="Arial" pitchFamily="34" charset="0"/>
                  </a:endParaRPr>
                </a:p>
              </p:txBody>
            </p:sp>
            <p:sp>
              <p:nvSpPr>
                <p:cNvPr id="97" name="Oval 96"/>
                <p:cNvSpPr/>
                <p:nvPr/>
              </p:nvSpPr>
              <p:spPr>
                <a:xfrm>
                  <a:off x="4058883" y="5710332"/>
                  <a:ext cx="831540" cy="795864"/>
                </a:xfrm>
                <a:prstGeom prst="ellipse">
                  <a:avLst/>
                </a:prstGeom>
                <a:solidFill>
                  <a:srgbClr val="FFFFFF"/>
                </a:solidFill>
                <a:ln w="6350" cap="flat" cmpd="sng" algn="ctr">
                  <a:solidFill>
                    <a:srgbClr val="333399">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rgbClr val="FFFFFF"/>
                    </a:solidFill>
                    <a:effectLst/>
                    <a:uLnTx/>
                    <a:uFillTx/>
                    <a:latin typeface="Arial" pitchFamily="34" charset="0"/>
                    <a:cs typeface="Arial" pitchFamily="34" charset="0"/>
                  </a:endParaRPr>
                </a:p>
              </p:txBody>
            </p:sp>
          </p:grpSp>
          <p:grpSp>
            <p:nvGrpSpPr>
              <p:cNvPr id="84" name="Group 360"/>
              <p:cNvGrpSpPr/>
              <p:nvPr/>
            </p:nvGrpSpPr>
            <p:grpSpPr>
              <a:xfrm rot="6332751">
                <a:off x="4917956" y="5018602"/>
                <a:ext cx="166638" cy="166200"/>
                <a:chOff x="3620642" y="5226848"/>
                <a:chExt cx="1507862" cy="1382179"/>
              </a:xfrm>
            </p:grpSpPr>
            <p:sp>
              <p:nvSpPr>
                <p:cNvPr id="94" name="22 - Έλλειψη"/>
                <p:cNvSpPr/>
                <p:nvPr/>
              </p:nvSpPr>
              <p:spPr bwMode="auto">
                <a:xfrm rot="4536316">
                  <a:off x="3683483" y="5164007"/>
                  <a:ext cx="1382179" cy="1507862"/>
                </a:xfrm>
                <a:prstGeom prst="ellipse">
                  <a:avLst/>
                </a:prstGeom>
                <a:gradFill flip="none" rotWithShape="0">
                  <a:gsLst>
                    <a:gs pos="0">
                      <a:srgbClr val="333399">
                        <a:lumMod val="25000"/>
                        <a:lumOff val="75000"/>
                      </a:srgbClr>
                    </a:gs>
                    <a:gs pos="30000">
                      <a:srgbClr val="FFFFFF"/>
                    </a:gs>
                    <a:gs pos="96000">
                      <a:srgbClr val="333399">
                        <a:lumMod val="60000"/>
                        <a:lumOff val="40000"/>
                      </a:srgbClr>
                    </a:gs>
                  </a:gsLst>
                  <a:path path="shape">
                    <a:fillToRect l="50000" t="50000" r="50000" b="50000"/>
                  </a:path>
                  <a:tileRect/>
                </a:gra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ysClr val="window" lastClr="FFFFFF"/>
                    </a:solidFill>
                    <a:effectLst/>
                    <a:uLnTx/>
                    <a:uFillTx/>
                    <a:latin typeface="Arial" pitchFamily="34" charset="0"/>
                    <a:cs typeface="Arial" pitchFamily="34" charset="0"/>
                  </a:endParaRPr>
                </a:p>
              </p:txBody>
            </p:sp>
            <p:sp>
              <p:nvSpPr>
                <p:cNvPr id="95" name="Oval 94"/>
                <p:cNvSpPr/>
                <p:nvPr/>
              </p:nvSpPr>
              <p:spPr>
                <a:xfrm>
                  <a:off x="4058883" y="5710332"/>
                  <a:ext cx="831540" cy="795864"/>
                </a:xfrm>
                <a:prstGeom prst="ellipse">
                  <a:avLst/>
                </a:prstGeom>
                <a:solidFill>
                  <a:srgbClr val="FFFFFF"/>
                </a:solidFill>
                <a:ln w="6350" cap="flat" cmpd="sng" algn="ctr">
                  <a:solidFill>
                    <a:srgbClr val="333399">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rgbClr val="FFFFFF"/>
                    </a:solidFill>
                    <a:effectLst/>
                    <a:uLnTx/>
                    <a:uFillTx/>
                    <a:latin typeface="Arial" pitchFamily="34" charset="0"/>
                    <a:cs typeface="Arial" pitchFamily="34" charset="0"/>
                  </a:endParaRPr>
                </a:p>
              </p:txBody>
            </p:sp>
          </p:grpSp>
          <p:grpSp>
            <p:nvGrpSpPr>
              <p:cNvPr id="85" name="Group 361"/>
              <p:cNvGrpSpPr/>
              <p:nvPr/>
            </p:nvGrpSpPr>
            <p:grpSpPr>
              <a:xfrm>
                <a:off x="4725728" y="4944807"/>
                <a:ext cx="166638" cy="166200"/>
                <a:chOff x="3620642" y="5226848"/>
                <a:chExt cx="1507862" cy="1382179"/>
              </a:xfrm>
            </p:grpSpPr>
            <p:sp>
              <p:nvSpPr>
                <p:cNvPr id="92" name="22 - Έλλειψη"/>
                <p:cNvSpPr/>
                <p:nvPr/>
              </p:nvSpPr>
              <p:spPr bwMode="auto">
                <a:xfrm rot="4536316">
                  <a:off x="3683483" y="5164007"/>
                  <a:ext cx="1382179" cy="1507862"/>
                </a:xfrm>
                <a:prstGeom prst="ellipse">
                  <a:avLst/>
                </a:prstGeom>
                <a:gradFill flip="none" rotWithShape="0">
                  <a:gsLst>
                    <a:gs pos="0">
                      <a:srgbClr val="333399">
                        <a:lumMod val="25000"/>
                        <a:lumOff val="75000"/>
                      </a:srgbClr>
                    </a:gs>
                    <a:gs pos="30000">
                      <a:srgbClr val="FFFFFF"/>
                    </a:gs>
                    <a:gs pos="96000">
                      <a:srgbClr val="333399">
                        <a:lumMod val="60000"/>
                        <a:lumOff val="40000"/>
                      </a:srgbClr>
                    </a:gs>
                  </a:gsLst>
                  <a:path path="shape">
                    <a:fillToRect l="50000" t="50000" r="50000" b="50000"/>
                  </a:path>
                  <a:tileRect/>
                </a:gra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ysClr val="window" lastClr="FFFFFF"/>
                    </a:solidFill>
                    <a:effectLst/>
                    <a:uLnTx/>
                    <a:uFillTx/>
                    <a:latin typeface="Arial" pitchFamily="34" charset="0"/>
                    <a:cs typeface="Arial" pitchFamily="34" charset="0"/>
                  </a:endParaRPr>
                </a:p>
              </p:txBody>
            </p:sp>
            <p:sp>
              <p:nvSpPr>
                <p:cNvPr id="93" name="Oval 92"/>
                <p:cNvSpPr/>
                <p:nvPr/>
              </p:nvSpPr>
              <p:spPr>
                <a:xfrm>
                  <a:off x="4058883" y="5710332"/>
                  <a:ext cx="831540" cy="795864"/>
                </a:xfrm>
                <a:prstGeom prst="ellipse">
                  <a:avLst/>
                </a:prstGeom>
                <a:solidFill>
                  <a:srgbClr val="FFFFFF"/>
                </a:solidFill>
                <a:ln w="6350" cap="flat" cmpd="sng" algn="ctr">
                  <a:solidFill>
                    <a:srgbClr val="333399">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rgbClr val="FFFFFF"/>
                    </a:solidFill>
                    <a:effectLst/>
                    <a:uLnTx/>
                    <a:uFillTx/>
                    <a:latin typeface="Arial" pitchFamily="34" charset="0"/>
                    <a:cs typeface="Arial" pitchFamily="34" charset="0"/>
                  </a:endParaRPr>
                </a:p>
              </p:txBody>
            </p:sp>
          </p:grpSp>
          <p:grpSp>
            <p:nvGrpSpPr>
              <p:cNvPr id="86" name="Group 362"/>
              <p:cNvGrpSpPr/>
              <p:nvPr/>
            </p:nvGrpSpPr>
            <p:grpSpPr>
              <a:xfrm>
                <a:off x="4568288" y="5220971"/>
                <a:ext cx="166638" cy="166200"/>
                <a:chOff x="3620642" y="5226848"/>
                <a:chExt cx="1507862" cy="1382179"/>
              </a:xfrm>
            </p:grpSpPr>
            <p:sp>
              <p:nvSpPr>
                <p:cNvPr id="90" name="22 - Έλλειψη"/>
                <p:cNvSpPr/>
                <p:nvPr/>
              </p:nvSpPr>
              <p:spPr bwMode="auto">
                <a:xfrm rot="4536316">
                  <a:off x="3683483" y="5164007"/>
                  <a:ext cx="1382179" cy="1507862"/>
                </a:xfrm>
                <a:prstGeom prst="ellipse">
                  <a:avLst/>
                </a:prstGeom>
                <a:gradFill flip="none" rotWithShape="0">
                  <a:gsLst>
                    <a:gs pos="0">
                      <a:srgbClr val="333399">
                        <a:lumMod val="25000"/>
                        <a:lumOff val="75000"/>
                      </a:srgbClr>
                    </a:gs>
                    <a:gs pos="30000">
                      <a:srgbClr val="FFFFFF"/>
                    </a:gs>
                    <a:gs pos="96000">
                      <a:srgbClr val="333399">
                        <a:lumMod val="60000"/>
                        <a:lumOff val="40000"/>
                      </a:srgbClr>
                    </a:gs>
                  </a:gsLst>
                  <a:path path="shape">
                    <a:fillToRect l="50000" t="50000" r="50000" b="50000"/>
                  </a:path>
                  <a:tileRect/>
                </a:gra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ysClr val="window" lastClr="FFFFFF"/>
                    </a:solidFill>
                    <a:effectLst/>
                    <a:uLnTx/>
                    <a:uFillTx/>
                    <a:latin typeface="Arial" pitchFamily="34" charset="0"/>
                    <a:cs typeface="Arial" pitchFamily="34" charset="0"/>
                  </a:endParaRPr>
                </a:p>
              </p:txBody>
            </p:sp>
            <p:sp>
              <p:nvSpPr>
                <p:cNvPr id="91" name="Oval 90"/>
                <p:cNvSpPr/>
                <p:nvPr/>
              </p:nvSpPr>
              <p:spPr>
                <a:xfrm>
                  <a:off x="4058883" y="5710332"/>
                  <a:ext cx="831540" cy="795864"/>
                </a:xfrm>
                <a:prstGeom prst="ellipse">
                  <a:avLst/>
                </a:prstGeom>
                <a:solidFill>
                  <a:srgbClr val="FFFFFF"/>
                </a:solidFill>
                <a:ln w="6350" cap="flat" cmpd="sng" algn="ctr">
                  <a:solidFill>
                    <a:srgbClr val="333399">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rgbClr val="FFFFFF"/>
                    </a:solidFill>
                    <a:effectLst/>
                    <a:uLnTx/>
                    <a:uFillTx/>
                    <a:latin typeface="Arial" pitchFamily="34" charset="0"/>
                    <a:cs typeface="Arial" pitchFamily="34" charset="0"/>
                  </a:endParaRPr>
                </a:p>
              </p:txBody>
            </p:sp>
          </p:grpSp>
          <p:grpSp>
            <p:nvGrpSpPr>
              <p:cNvPr id="87" name="Group 363"/>
              <p:cNvGrpSpPr/>
              <p:nvPr/>
            </p:nvGrpSpPr>
            <p:grpSpPr>
              <a:xfrm>
                <a:off x="4939539" y="5102355"/>
                <a:ext cx="166638" cy="166200"/>
                <a:chOff x="3620642" y="5226848"/>
                <a:chExt cx="1507862" cy="1382179"/>
              </a:xfrm>
            </p:grpSpPr>
            <p:sp>
              <p:nvSpPr>
                <p:cNvPr id="88" name="22 - Έλλειψη"/>
                <p:cNvSpPr/>
                <p:nvPr/>
              </p:nvSpPr>
              <p:spPr bwMode="auto">
                <a:xfrm rot="4536316">
                  <a:off x="3683483" y="5164007"/>
                  <a:ext cx="1382179" cy="1507862"/>
                </a:xfrm>
                <a:prstGeom prst="ellipse">
                  <a:avLst/>
                </a:prstGeom>
                <a:gradFill flip="none" rotWithShape="0">
                  <a:gsLst>
                    <a:gs pos="0">
                      <a:srgbClr val="333399">
                        <a:lumMod val="25000"/>
                        <a:lumOff val="75000"/>
                      </a:srgbClr>
                    </a:gs>
                    <a:gs pos="30000">
                      <a:srgbClr val="FFFFFF"/>
                    </a:gs>
                    <a:gs pos="96000">
                      <a:srgbClr val="333399">
                        <a:lumMod val="60000"/>
                        <a:lumOff val="40000"/>
                      </a:srgbClr>
                    </a:gs>
                  </a:gsLst>
                  <a:path path="shape">
                    <a:fillToRect l="50000" t="50000" r="50000" b="50000"/>
                  </a:path>
                  <a:tileRect/>
                </a:gra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ysClr val="window" lastClr="FFFFFF"/>
                    </a:solidFill>
                    <a:effectLst/>
                    <a:uLnTx/>
                    <a:uFillTx/>
                    <a:latin typeface="Arial" pitchFamily="34" charset="0"/>
                    <a:cs typeface="Arial" pitchFamily="34" charset="0"/>
                  </a:endParaRPr>
                </a:p>
              </p:txBody>
            </p:sp>
            <p:sp>
              <p:nvSpPr>
                <p:cNvPr id="89" name="Oval 88"/>
                <p:cNvSpPr/>
                <p:nvPr/>
              </p:nvSpPr>
              <p:spPr>
                <a:xfrm>
                  <a:off x="4058883" y="5710332"/>
                  <a:ext cx="831540" cy="795864"/>
                </a:xfrm>
                <a:prstGeom prst="ellipse">
                  <a:avLst/>
                </a:prstGeom>
                <a:solidFill>
                  <a:srgbClr val="FFFFFF"/>
                </a:solidFill>
                <a:ln w="6350" cap="flat" cmpd="sng" algn="ctr">
                  <a:solidFill>
                    <a:srgbClr val="333399">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rgbClr val="FFFFFF"/>
                    </a:solidFill>
                    <a:effectLst/>
                    <a:uLnTx/>
                    <a:uFillTx/>
                    <a:latin typeface="Arial" pitchFamily="34" charset="0"/>
                    <a:cs typeface="Arial" pitchFamily="34" charset="0"/>
                  </a:endParaRPr>
                </a:p>
              </p:txBody>
            </p:sp>
          </p:grpSp>
        </p:grpSp>
        <p:pic>
          <p:nvPicPr>
            <p:cNvPr id="52" name="Picture 244" descr="C57Bl6"/>
            <p:cNvPicPr>
              <a:picLocks noChangeAspect="1" noChangeArrowheads="1"/>
            </p:cNvPicPr>
            <p:nvPr/>
          </p:nvPicPr>
          <p:blipFill>
            <a:blip r:embed="rId16" cstate="print"/>
            <a:srcRect/>
            <a:stretch>
              <a:fillRect/>
            </a:stretch>
          </p:blipFill>
          <p:spPr bwMode="auto">
            <a:xfrm>
              <a:off x="1610562" y="1124744"/>
              <a:ext cx="850900" cy="406400"/>
            </a:xfrm>
            <a:prstGeom prst="rect">
              <a:avLst/>
            </a:prstGeom>
            <a:noFill/>
            <a:ln w="9525">
              <a:noFill/>
              <a:miter lim="800000"/>
              <a:headEnd/>
              <a:tailEnd/>
            </a:ln>
          </p:spPr>
        </p:pic>
      </p:grpSp>
    </p:spTree>
    <p:extLst>
      <p:ext uri="{BB962C8B-B14F-4D97-AF65-F5344CB8AC3E}">
        <p14:creationId xmlns:p14="http://schemas.microsoft.com/office/powerpoint/2010/main" val="355793722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Picture 3"/>
          <p:cNvPicPr>
            <a:picLocks noChangeAspect="1" noChangeArrowheads="1"/>
          </p:cNvPicPr>
          <p:nvPr/>
        </p:nvPicPr>
        <p:blipFill>
          <a:blip r:embed="rId2" cstate="print"/>
          <a:srcRect/>
          <a:stretch>
            <a:fillRect/>
          </a:stretch>
        </p:blipFill>
        <p:spPr bwMode="auto">
          <a:xfrm>
            <a:off x="7659960" y="2636912"/>
            <a:ext cx="1295400" cy="1836420"/>
          </a:xfrm>
          <a:prstGeom prst="rect">
            <a:avLst/>
          </a:prstGeom>
          <a:noFill/>
          <a:ln w="9525">
            <a:noFill/>
            <a:miter lim="800000"/>
            <a:headEnd/>
            <a:tailEnd/>
          </a:ln>
        </p:spPr>
      </p:pic>
      <p:grpSp>
        <p:nvGrpSpPr>
          <p:cNvPr id="4" name="Group 307"/>
          <p:cNvGrpSpPr/>
          <p:nvPr/>
        </p:nvGrpSpPr>
        <p:grpSpPr>
          <a:xfrm>
            <a:off x="179512" y="3040830"/>
            <a:ext cx="3521470" cy="1612306"/>
            <a:chOff x="908720" y="2521119"/>
            <a:chExt cx="3521470" cy="1612306"/>
          </a:xfrm>
        </p:grpSpPr>
        <p:pic>
          <p:nvPicPr>
            <p:cNvPr id="5" name="Picture 4" descr="C:\Users\Themis\Desktop\4.6a.jpg"/>
            <p:cNvPicPr>
              <a:picLocks noChangeAspect="1" noChangeArrowheads="1"/>
            </p:cNvPicPr>
            <p:nvPr/>
          </p:nvPicPr>
          <p:blipFill>
            <a:blip r:embed="rId3" cstate="print">
              <a:lum bright="-10000"/>
            </a:blip>
            <a:srcRect/>
            <a:stretch>
              <a:fillRect/>
            </a:stretch>
          </p:blipFill>
          <p:spPr bwMode="auto">
            <a:xfrm>
              <a:off x="2771800" y="2771800"/>
              <a:ext cx="1658390" cy="1361625"/>
            </a:xfrm>
            <a:prstGeom prst="rect">
              <a:avLst/>
            </a:prstGeom>
            <a:noFill/>
          </p:spPr>
        </p:pic>
        <p:pic>
          <p:nvPicPr>
            <p:cNvPr id="6" name="Picture 5" descr="C:\Users\Themis\Desktop\2.8a.jpg"/>
            <p:cNvPicPr>
              <a:picLocks noChangeAspect="1" noChangeArrowheads="1"/>
            </p:cNvPicPr>
            <p:nvPr/>
          </p:nvPicPr>
          <p:blipFill>
            <a:blip r:embed="rId4" cstate="print"/>
            <a:srcRect/>
            <a:stretch>
              <a:fillRect/>
            </a:stretch>
          </p:blipFill>
          <p:spPr bwMode="auto">
            <a:xfrm>
              <a:off x="908720" y="2771800"/>
              <a:ext cx="1687483" cy="1361625"/>
            </a:xfrm>
            <a:prstGeom prst="rect">
              <a:avLst/>
            </a:prstGeom>
            <a:noFill/>
          </p:spPr>
        </p:pic>
        <p:sp>
          <p:nvSpPr>
            <p:cNvPr id="7" name="TextBox 6"/>
            <p:cNvSpPr txBox="1"/>
            <p:nvPr/>
          </p:nvSpPr>
          <p:spPr>
            <a:xfrm>
              <a:off x="978412" y="2555776"/>
              <a:ext cx="1931674" cy="246221"/>
            </a:xfrm>
            <a:prstGeom prst="rect">
              <a:avLst/>
            </a:prstGeom>
            <a:noFill/>
          </p:spPr>
          <p:txBody>
            <a:bodyPr wrap="square" rtlCol="0">
              <a:spAutoFit/>
            </a:bodyPr>
            <a:lstStyle/>
            <a:p>
              <a:r>
                <a:rPr lang="en-US" sz="1000" b="1" i="1" dirty="0" smtClean="0">
                  <a:latin typeface="Arial" pitchFamily="34" charset="0"/>
                  <a:cs typeface="Arial" pitchFamily="34" charset="0"/>
                </a:rPr>
                <a:t>Atg16l1</a:t>
              </a:r>
              <a:r>
                <a:rPr lang="en-US" sz="1000" b="1" i="1" baseline="30000" dirty="0" smtClean="0">
                  <a:latin typeface="Arial" pitchFamily="34" charset="0"/>
                  <a:cs typeface="Arial" pitchFamily="34" charset="0"/>
                </a:rPr>
                <a:t>fl/fl</a:t>
              </a:r>
              <a:r>
                <a:rPr lang="en-US" sz="1000" b="1" i="1" dirty="0" smtClean="0">
                  <a:latin typeface="Arial" pitchFamily="34" charset="0"/>
                  <a:cs typeface="Arial" pitchFamily="34" charset="0"/>
                </a:rPr>
                <a:t> </a:t>
              </a:r>
              <a:r>
                <a:rPr lang="en-US" sz="1000" b="1" dirty="0" smtClean="0">
                  <a:latin typeface="Arial" pitchFamily="34" charset="0"/>
                  <a:cs typeface="Arial" pitchFamily="34" charset="0"/>
                </a:rPr>
                <a:t>DCs</a:t>
              </a:r>
              <a:endParaRPr lang="el-GR" sz="1000" b="1" dirty="0">
                <a:latin typeface="Arial" pitchFamily="34" charset="0"/>
                <a:cs typeface="Arial" pitchFamily="34" charset="0"/>
              </a:endParaRPr>
            </a:p>
          </p:txBody>
        </p:sp>
        <p:sp>
          <p:nvSpPr>
            <p:cNvPr id="8" name="TextBox 7"/>
            <p:cNvSpPr txBox="1"/>
            <p:nvPr/>
          </p:nvSpPr>
          <p:spPr>
            <a:xfrm>
              <a:off x="2957649" y="2521119"/>
              <a:ext cx="1398327" cy="246221"/>
            </a:xfrm>
            <a:prstGeom prst="rect">
              <a:avLst/>
            </a:prstGeom>
            <a:noFill/>
          </p:spPr>
          <p:txBody>
            <a:bodyPr wrap="square" rtlCol="0">
              <a:spAutoFit/>
            </a:bodyPr>
            <a:lstStyle/>
            <a:p>
              <a:r>
                <a:rPr lang="en-US" sz="1000" b="1" i="1" dirty="0" smtClean="0">
                  <a:latin typeface="Arial" pitchFamily="34" charset="0"/>
                  <a:cs typeface="Arial" pitchFamily="34" charset="0"/>
                </a:rPr>
                <a:t>Atg16l1</a:t>
              </a:r>
              <a:r>
                <a:rPr lang="el-GR" sz="1000" b="1" baseline="30000" dirty="0" smtClean="0">
                  <a:latin typeface="Arial" pitchFamily="34" charset="0"/>
                  <a:cs typeface="Arial" pitchFamily="34" charset="0"/>
                </a:rPr>
                <a:t>Δ</a:t>
              </a:r>
              <a:r>
                <a:rPr lang="en-US" sz="1000" b="1" i="1" baseline="30000" dirty="0" smtClean="0">
                  <a:latin typeface="Arial" pitchFamily="34" charset="0"/>
                  <a:cs typeface="Arial" pitchFamily="34" charset="0"/>
                </a:rPr>
                <a:t>Cd11c</a:t>
              </a:r>
              <a:r>
                <a:rPr lang="en-US" sz="1000" b="1" dirty="0" smtClean="0">
                  <a:latin typeface="Arial" pitchFamily="34" charset="0"/>
                  <a:cs typeface="Arial" pitchFamily="34" charset="0"/>
                </a:rPr>
                <a:t> DCs</a:t>
              </a:r>
              <a:endParaRPr lang="el-GR" sz="1000" b="1" dirty="0">
                <a:latin typeface="Arial" pitchFamily="34" charset="0"/>
                <a:cs typeface="Arial" pitchFamily="34" charset="0"/>
              </a:endParaRPr>
            </a:p>
          </p:txBody>
        </p:sp>
      </p:grpSp>
      <p:grpSp>
        <p:nvGrpSpPr>
          <p:cNvPr id="104" name="Group 103"/>
          <p:cNvGrpSpPr/>
          <p:nvPr/>
        </p:nvGrpSpPr>
        <p:grpSpPr>
          <a:xfrm>
            <a:off x="251520" y="1772816"/>
            <a:ext cx="3311603" cy="1110317"/>
            <a:chOff x="404664" y="1340768"/>
            <a:chExt cx="3311603" cy="1110317"/>
          </a:xfrm>
        </p:grpSpPr>
        <p:sp>
          <p:nvSpPr>
            <p:cNvPr id="10" name="TextBox 9"/>
            <p:cNvSpPr txBox="1"/>
            <p:nvPr/>
          </p:nvSpPr>
          <p:spPr>
            <a:xfrm>
              <a:off x="611560" y="1797199"/>
              <a:ext cx="718223" cy="400110"/>
            </a:xfrm>
            <a:prstGeom prst="rect">
              <a:avLst/>
            </a:prstGeom>
            <a:noFill/>
          </p:spPr>
          <p:txBody>
            <a:bodyPr wrap="square" rtlCol="0">
              <a:spAutoFit/>
            </a:bodyPr>
            <a:lstStyle/>
            <a:p>
              <a:r>
                <a:rPr lang="en-US" sz="1000" b="1" dirty="0" smtClean="0">
                  <a:latin typeface="Arial" pitchFamily="34" charset="0"/>
                  <a:cs typeface="Arial" pitchFamily="34" charset="0"/>
                </a:rPr>
                <a:t>2D2 </a:t>
              </a:r>
            </a:p>
            <a:p>
              <a:r>
                <a:rPr lang="en-US" sz="1000" b="1" dirty="0" smtClean="0">
                  <a:latin typeface="Arial" pitchFamily="34" charset="0"/>
                  <a:cs typeface="Arial" pitchFamily="34" charset="0"/>
                </a:rPr>
                <a:t>T cells</a:t>
              </a:r>
              <a:endParaRPr lang="el-GR" sz="1000" b="1" dirty="0">
                <a:latin typeface="Arial" pitchFamily="34" charset="0"/>
                <a:cs typeface="Arial" pitchFamily="34" charset="0"/>
              </a:endParaRPr>
            </a:p>
          </p:txBody>
        </p:sp>
        <p:sp>
          <p:nvSpPr>
            <p:cNvPr id="11" name="TextBox 32"/>
            <p:cNvSpPr txBox="1"/>
            <p:nvPr/>
          </p:nvSpPr>
          <p:spPr>
            <a:xfrm>
              <a:off x="3015434" y="1724558"/>
              <a:ext cx="700833" cy="400110"/>
            </a:xfrm>
            <a:prstGeom prst="rect">
              <a:avLst/>
            </a:prstGeom>
            <a:noFill/>
          </p:spPr>
          <p:txBody>
            <a:bodyPr wrap="square" rtlCol="0">
              <a:spAutoFit/>
            </a:bodyPr>
            <a:lstStyle/>
            <a:p>
              <a:r>
                <a:rPr lang="en-US" sz="1000" dirty="0" smtClean="0">
                  <a:latin typeface="Arial" pitchFamily="34" charset="0"/>
                  <a:cs typeface="Arial" pitchFamily="34" charset="0"/>
                </a:rPr>
                <a:t>EAE </a:t>
              </a:r>
            </a:p>
            <a:p>
              <a:r>
                <a:rPr lang="en-US" sz="1000" dirty="0" smtClean="0">
                  <a:latin typeface="Arial" pitchFamily="34" charset="0"/>
                  <a:cs typeface="Arial" pitchFamily="34" charset="0"/>
                </a:rPr>
                <a:t>Induction</a:t>
              </a:r>
              <a:endParaRPr lang="el-GR" sz="1000" dirty="0">
                <a:latin typeface="Arial" pitchFamily="34" charset="0"/>
                <a:cs typeface="Arial" pitchFamily="34" charset="0"/>
              </a:endParaRPr>
            </a:p>
          </p:txBody>
        </p:sp>
        <p:cxnSp>
          <p:nvCxnSpPr>
            <p:cNvPr id="12" name="Straight Arrow Connector 29"/>
            <p:cNvCxnSpPr/>
            <p:nvPr/>
          </p:nvCxnSpPr>
          <p:spPr>
            <a:xfrm>
              <a:off x="1497213" y="1916832"/>
              <a:ext cx="255509" cy="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31"/>
            <p:cNvCxnSpPr/>
            <p:nvPr/>
          </p:nvCxnSpPr>
          <p:spPr>
            <a:xfrm>
              <a:off x="2699792" y="1916832"/>
              <a:ext cx="255509" cy="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975030" y="2204864"/>
              <a:ext cx="936104" cy="246221"/>
            </a:xfrm>
            <a:prstGeom prst="rect">
              <a:avLst/>
            </a:prstGeom>
            <a:noFill/>
          </p:spPr>
          <p:txBody>
            <a:bodyPr wrap="square" rtlCol="0">
              <a:spAutoFit/>
            </a:bodyPr>
            <a:lstStyle/>
            <a:p>
              <a:r>
                <a:rPr lang="en-US" sz="1000" dirty="0" smtClean="0">
                  <a:latin typeface="Arial" pitchFamily="34" charset="0"/>
                  <a:cs typeface="Arial" pitchFamily="34" charset="0"/>
                </a:rPr>
                <a:t>Rag1</a:t>
              </a:r>
              <a:r>
                <a:rPr lang="en-US" sz="1000" baseline="30000" dirty="0" smtClean="0">
                  <a:latin typeface="Arial" pitchFamily="34" charset="0"/>
                  <a:cs typeface="Arial" pitchFamily="34" charset="0"/>
                </a:rPr>
                <a:t>-/-</a:t>
              </a:r>
              <a:endParaRPr lang="el-GR" sz="1000" dirty="0">
                <a:latin typeface="Arial" pitchFamily="34" charset="0"/>
                <a:cs typeface="Arial" pitchFamily="34" charset="0"/>
              </a:endParaRPr>
            </a:p>
          </p:txBody>
        </p:sp>
        <p:cxnSp>
          <p:nvCxnSpPr>
            <p:cNvPr id="15" name="Straight Arrow Connector 14"/>
            <p:cNvCxnSpPr/>
            <p:nvPr/>
          </p:nvCxnSpPr>
          <p:spPr>
            <a:xfrm>
              <a:off x="2191054" y="1592816"/>
              <a:ext cx="0" cy="1800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1811524" y="1340768"/>
              <a:ext cx="1224136" cy="246221"/>
            </a:xfrm>
            <a:prstGeom prst="rect">
              <a:avLst/>
            </a:prstGeom>
            <a:noFill/>
          </p:spPr>
          <p:txBody>
            <a:bodyPr wrap="square" rtlCol="0">
              <a:spAutoFit/>
            </a:bodyPr>
            <a:lstStyle/>
            <a:p>
              <a:r>
                <a:rPr lang="en-US" sz="1000" dirty="0" smtClean="0">
                  <a:latin typeface="Arial" pitchFamily="34" charset="0"/>
                  <a:cs typeface="Arial" pitchFamily="34" charset="0"/>
                </a:rPr>
                <a:t>MOG</a:t>
              </a:r>
              <a:r>
                <a:rPr lang="en-US" sz="1000" baseline="-25000" dirty="0" smtClean="0">
                  <a:latin typeface="Arial" pitchFamily="34" charset="0"/>
                  <a:cs typeface="Arial" pitchFamily="34" charset="0"/>
                </a:rPr>
                <a:t>35-55</a:t>
              </a:r>
              <a:r>
                <a:rPr lang="en-US" sz="1000" dirty="0" smtClean="0">
                  <a:latin typeface="Arial" pitchFamily="34" charset="0"/>
                  <a:cs typeface="Arial" pitchFamily="34" charset="0"/>
                </a:rPr>
                <a:t>/IFA</a:t>
              </a:r>
              <a:endParaRPr lang="el-GR" sz="1000" dirty="0">
                <a:latin typeface="Arial" pitchFamily="34" charset="0"/>
                <a:cs typeface="Arial" pitchFamily="34" charset="0"/>
              </a:endParaRPr>
            </a:p>
          </p:txBody>
        </p:sp>
        <p:grpSp>
          <p:nvGrpSpPr>
            <p:cNvPr id="17" name="Group 81"/>
            <p:cNvGrpSpPr>
              <a:grpSpLocks noChangeAspect="1"/>
            </p:cNvGrpSpPr>
            <p:nvPr/>
          </p:nvGrpSpPr>
          <p:grpSpPr>
            <a:xfrm>
              <a:off x="1104649" y="1767729"/>
              <a:ext cx="434276" cy="351743"/>
              <a:chOff x="4568288" y="4944807"/>
              <a:chExt cx="649195" cy="622849"/>
            </a:xfrm>
          </p:grpSpPr>
          <p:grpSp>
            <p:nvGrpSpPr>
              <p:cNvPr id="42" name="Group 352"/>
              <p:cNvGrpSpPr/>
              <p:nvPr/>
            </p:nvGrpSpPr>
            <p:grpSpPr>
              <a:xfrm rot="6902493">
                <a:off x="4778436" y="5080216"/>
                <a:ext cx="166638" cy="166200"/>
                <a:chOff x="3620642" y="5226848"/>
                <a:chExt cx="1507862" cy="1382179"/>
              </a:xfrm>
            </p:grpSpPr>
            <p:sp>
              <p:nvSpPr>
                <p:cNvPr id="76" name="22 - Έλλειψη"/>
                <p:cNvSpPr/>
                <p:nvPr/>
              </p:nvSpPr>
              <p:spPr bwMode="auto">
                <a:xfrm rot="4536316">
                  <a:off x="3683483" y="5164007"/>
                  <a:ext cx="1382179" cy="1507862"/>
                </a:xfrm>
                <a:prstGeom prst="ellipse">
                  <a:avLst/>
                </a:prstGeom>
                <a:gradFill flip="none" rotWithShape="0">
                  <a:gsLst>
                    <a:gs pos="0">
                      <a:srgbClr val="333399">
                        <a:lumMod val="25000"/>
                        <a:lumOff val="75000"/>
                      </a:srgbClr>
                    </a:gs>
                    <a:gs pos="30000">
                      <a:srgbClr val="FFFFFF"/>
                    </a:gs>
                    <a:gs pos="96000">
                      <a:srgbClr val="333399">
                        <a:lumMod val="60000"/>
                        <a:lumOff val="40000"/>
                      </a:srgbClr>
                    </a:gs>
                  </a:gsLst>
                  <a:path path="shape">
                    <a:fillToRect l="50000" t="50000" r="50000" b="50000"/>
                  </a:path>
                  <a:tileRect/>
                </a:gra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ysClr val="window" lastClr="FFFFFF"/>
                    </a:solidFill>
                    <a:effectLst/>
                    <a:uLnTx/>
                    <a:uFillTx/>
                    <a:latin typeface="Arial" pitchFamily="34" charset="0"/>
                    <a:cs typeface="Arial" pitchFamily="34" charset="0"/>
                  </a:endParaRPr>
                </a:p>
              </p:txBody>
            </p:sp>
            <p:sp>
              <p:nvSpPr>
                <p:cNvPr id="77" name="Oval 76"/>
                <p:cNvSpPr/>
                <p:nvPr/>
              </p:nvSpPr>
              <p:spPr>
                <a:xfrm>
                  <a:off x="4058883" y="5710332"/>
                  <a:ext cx="831540" cy="795864"/>
                </a:xfrm>
                <a:prstGeom prst="ellipse">
                  <a:avLst/>
                </a:prstGeom>
                <a:solidFill>
                  <a:srgbClr val="FFFFFF"/>
                </a:solidFill>
                <a:ln w="6350" cap="flat" cmpd="sng" algn="ctr">
                  <a:solidFill>
                    <a:srgbClr val="333399">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rgbClr val="FFFFFF"/>
                    </a:solidFill>
                    <a:effectLst/>
                    <a:uLnTx/>
                    <a:uFillTx/>
                    <a:latin typeface="Arial" pitchFamily="34" charset="0"/>
                    <a:cs typeface="Arial" pitchFamily="34" charset="0"/>
                  </a:endParaRPr>
                </a:p>
              </p:txBody>
            </p:sp>
          </p:grpSp>
          <p:grpSp>
            <p:nvGrpSpPr>
              <p:cNvPr id="43" name="Group 353"/>
              <p:cNvGrpSpPr/>
              <p:nvPr/>
            </p:nvGrpSpPr>
            <p:grpSpPr>
              <a:xfrm rot="15058221">
                <a:off x="4610476" y="5071594"/>
                <a:ext cx="166638" cy="166200"/>
                <a:chOff x="3620642" y="5226848"/>
                <a:chExt cx="1507862" cy="1382179"/>
              </a:xfrm>
            </p:grpSpPr>
            <p:sp>
              <p:nvSpPr>
                <p:cNvPr id="74" name="22 - Έλλειψη"/>
                <p:cNvSpPr/>
                <p:nvPr/>
              </p:nvSpPr>
              <p:spPr bwMode="auto">
                <a:xfrm rot="4536316">
                  <a:off x="3683483" y="5164007"/>
                  <a:ext cx="1382179" cy="1507862"/>
                </a:xfrm>
                <a:prstGeom prst="ellipse">
                  <a:avLst/>
                </a:prstGeom>
                <a:gradFill flip="none" rotWithShape="0">
                  <a:gsLst>
                    <a:gs pos="0">
                      <a:srgbClr val="333399">
                        <a:lumMod val="25000"/>
                        <a:lumOff val="75000"/>
                      </a:srgbClr>
                    </a:gs>
                    <a:gs pos="30000">
                      <a:srgbClr val="FFFFFF"/>
                    </a:gs>
                    <a:gs pos="96000">
                      <a:srgbClr val="333399">
                        <a:lumMod val="60000"/>
                        <a:lumOff val="40000"/>
                      </a:srgbClr>
                    </a:gs>
                  </a:gsLst>
                  <a:path path="shape">
                    <a:fillToRect l="50000" t="50000" r="50000" b="50000"/>
                  </a:path>
                  <a:tileRect/>
                </a:gra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ysClr val="window" lastClr="FFFFFF"/>
                    </a:solidFill>
                    <a:effectLst/>
                    <a:uLnTx/>
                    <a:uFillTx/>
                    <a:latin typeface="Arial" pitchFamily="34" charset="0"/>
                    <a:cs typeface="Arial" pitchFamily="34" charset="0"/>
                  </a:endParaRPr>
                </a:p>
              </p:txBody>
            </p:sp>
            <p:sp>
              <p:nvSpPr>
                <p:cNvPr id="75" name="Oval 74"/>
                <p:cNvSpPr/>
                <p:nvPr/>
              </p:nvSpPr>
              <p:spPr>
                <a:xfrm>
                  <a:off x="4058883" y="5710332"/>
                  <a:ext cx="831540" cy="795864"/>
                </a:xfrm>
                <a:prstGeom prst="ellipse">
                  <a:avLst/>
                </a:prstGeom>
                <a:solidFill>
                  <a:srgbClr val="FFFFFF"/>
                </a:solidFill>
                <a:ln w="6350" cap="flat" cmpd="sng" algn="ctr">
                  <a:solidFill>
                    <a:srgbClr val="333399">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rgbClr val="FFFFFF"/>
                    </a:solidFill>
                    <a:effectLst/>
                    <a:uLnTx/>
                    <a:uFillTx/>
                    <a:latin typeface="Arial" pitchFamily="34" charset="0"/>
                    <a:cs typeface="Arial" pitchFamily="34" charset="0"/>
                  </a:endParaRPr>
                </a:p>
              </p:txBody>
            </p:sp>
          </p:grpSp>
          <p:grpSp>
            <p:nvGrpSpPr>
              <p:cNvPr id="44" name="Group 354"/>
              <p:cNvGrpSpPr/>
              <p:nvPr/>
            </p:nvGrpSpPr>
            <p:grpSpPr>
              <a:xfrm rot="13635696">
                <a:off x="4715619" y="5384344"/>
                <a:ext cx="166638" cy="166200"/>
                <a:chOff x="3620642" y="5226848"/>
                <a:chExt cx="1507862" cy="1382179"/>
              </a:xfrm>
            </p:grpSpPr>
            <p:sp>
              <p:nvSpPr>
                <p:cNvPr id="72" name="22 - Έλλειψη"/>
                <p:cNvSpPr/>
                <p:nvPr/>
              </p:nvSpPr>
              <p:spPr bwMode="auto">
                <a:xfrm rot="4536316">
                  <a:off x="3683483" y="5164007"/>
                  <a:ext cx="1382179" cy="1507862"/>
                </a:xfrm>
                <a:prstGeom prst="ellipse">
                  <a:avLst/>
                </a:prstGeom>
                <a:gradFill flip="none" rotWithShape="0">
                  <a:gsLst>
                    <a:gs pos="0">
                      <a:srgbClr val="333399">
                        <a:lumMod val="25000"/>
                        <a:lumOff val="75000"/>
                      </a:srgbClr>
                    </a:gs>
                    <a:gs pos="30000">
                      <a:srgbClr val="FFFFFF"/>
                    </a:gs>
                    <a:gs pos="96000">
                      <a:srgbClr val="333399">
                        <a:lumMod val="60000"/>
                        <a:lumOff val="40000"/>
                      </a:srgbClr>
                    </a:gs>
                  </a:gsLst>
                  <a:path path="shape">
                    <a:fillToRect l="50000" t="50000" r="50000" b="50000"/>
                  </a:path>
                  <a:tileRect/>
                </a:gra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ysClr val="window" lastClr="FFFFFF"/>
                    </a:solidFill>
                    <a:effectLst/>
                    <a:uLnTx/>
                    <a:uFillTx/>
                    <a:latin typeface="Arial" pitchFamily="34" charset="0"/>
                    <a:cs typeface="Arial" pitchFamily="34" charset="0"/>
                  </a:endParaRPr>
                </a:p>
              </p:txBody>
            </p:sp>
            <p:sp>
              <p:nvSpPr>
                <p:cNvPr id="73" name="Oval 72"/>
                <p:cNvSpPr/>
                <p:nvPr/>
              </p:nvSpPr>
              <p:spPr>
                <a:xfrm>
                  <a:off x="4058883" y="5710332"/>
                  <a:ext cx="831540" cy="795864"/>
                </a:xfrm>
                <a:prstGeom prst="ellipse">
                  <a:avLst/>
                </a:prstGeom>
                <a:solidFill>
                  <a:srgbClr val="FFFFFF"/>
                </a:solidFill>
                <a:ln w="6350" cap="flat" cmpd="sng" algn="ctr">
                  <a:solidFill>
                    <a:srgbClr val="333399">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rgbClr val="FFFFFF"/>
                    </a:solidFill>
                    <a:effectLst/>
                    <a:uLnTx/>
                    <a:uFillTx/>
                    <a:latin typeface="Arial" pitchFamily="34" charset="0"/>
                    <a:cs typeface="Arial" pitchFamily="34" charset="0"/>
                  </a:endParaRPr>
                </a:p>
              </p:txBody>
            </p:sp>
          </p:grpSp>
          <p:grpSp>
            <p:nvGrpSpPr>
              <p:cNvPr id="45" name="Group 355"/>
              <p:cNvGrpSpPr/>
              <p:nvPr/>
            </p:nvGrpSpPr>
            <p:grpSpPr>
              <a:xfrm rot="15549444">
                <a:off x="4697849" y="5220971"/>
                <a:ext cx="166638" cy="166200"/>
                <a:chOff x="3620642" y="5226848"/>
                <a:chExt cx="1507862" cy="1382179"/>
              </a:xfrm>
            </p:grpSpPr>
            <p:sp>
              <p:nvSpPr>
                <p:cNvPr id="70" name="22 - Έλλειψη"/>
                <p:cNvSpPr/>
                <p:nvPr/>
              </p:nvSpPr>
              <p:spPr bwMode="auto">
                <a:xfrm rot="4536316">
                  <a:off x="3683483" y="5164007"/>
                  <a:ext cx="1382179" cy="1507862"/>
                </a:xfrm>
                <a:prstGeom prst="ellipse">
                  <a:avLst/>
                </a:prstGeom>
                <a:gradFill flip="none" rotWithShape="0">
                  <a:gsLst>
                    <a:gs pos="0">
                      <a:srgbClr val="333399">
                        <a:lumMod val="25000"/>
                        <a:lumOff val="75000"/>
                      </a:srgbClr>
                    </a:gs>
                    <a:gs pos="30000">
                      <a:srgbClr val="FFFFFF"/>
                    </a:gs>
                    <a:gs pos="96000">
                      <a:srgbClr val="333399">
                        <a:lumMod val="60000"/>
                        <a:lumOff val="40000"/>
                      </a:srgbClr>
                    </a:gs>
                  </a:gsLst>
                  <a:path path="shape">
                    <a:fillToRect l="50000" t="50000" r="50000" b="50000"/>
                  </a:path>
                  <a:tileRect/>
                </a:gra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ysClr val="window" lastClr="FFFFFF"/>
                    </a:solidFill>
                    <a:effectLst/>
                    <a:uLnTx/>
                    <a:uFillTx/>
                    <a:latin typeface="Arial" pitchFamily="34" charset="0"/>
                    <a:cs typeface="Arial" pitchFamily="34" charset="0"/>
                  </a:endParaRPr>
                </a:p>
              </p:txBody>
            </p:sp>
            <p:sp>
              <p:nvSpPr>
                <p:cNvPr id="71" name="Oval 70"/>
                <p:cNvSpPr/>
                <p:nvPr/>
              </p:nvSpPr>
              <p:spPr>
                <a:xfrm>
                  <a:off x="4058883" y="5710332"/>
                  <a:ext cx="831540" cy="795864"/>
                </a:xfrm>
                <a:prstGeom prst="ellipse">
                  <a:avLst/>
                </a:prstGeom>
                <a:solidFill>
                  <a:srgbClr val="FFFFFF"/>
                </a:solidFill>
                <a:ln w="6350" cap="flat" cmpd="sng" algn="ctr">
                  <a:solidFill>
                    <a:srgbClr val="333399">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rgbClr val="FFFFFF"/>
                    </a:solidFill>
                    <a:effectLst/>
                    <a:uLnTx/>
                    <a:uFillTx/>
                    <a:latin typeface="Arial" pitchFamily="34" charset="0"/>
                    <a:cs typeface="Arial" pitchFamily="34" charset="0"/>
                  </a:endParaRPr>
                </a:p>
              </p:txBody>
            </p:sp>
          </p:grpSp>
          <p:grpSp>
            <p:nvGrpSpPr>
              <p:cNvPr id="46" name="Group 356"/>
              <p:cNvGrpSpPr/>
              <p:nvPr/>
            </p:nvGrpSpPr>
            <p:grpSpPr>
              <a:xfrm>
                <a:off x="4882531" y="5401456"/>
                <a:ext cx="166638" cy="166200"/>
                <a:chOff x="3620642" y="5226848"/>
                <a:chExt cx="1507862" cy="1382179"/>
              </a:xfrm>
            </p:grpSpPr>
            <p:sp>
              <p:nvSpPr>
                <p:cNvPr id="68" name="22 - Έλλειψη"/>
                <p:cNvSpPr/>
                <p:nvPr/>
              </p:nvSpPr>
              <p:spPr bwMode="auto">
                <a:xfrm rot="4536316">
                  <a:off x="3683483" y="5164007"/>
                  <a:ext cx="1382179" cy="1507862"/>
                </a:xfrm>
                <a:prstGeom prst="ellipse">
                  <a:avLst/>
                </a:prstGeom>
                <a:gradFill flip="none" rotWithShape="0">
                  <a:gsLst>
                    <a:gs pos="0">
                      <a:srgbClr val="333399">
                        <a:lumMod val="25000"/>
                        <a:lumOff val="75000"/>
                      </a:srgbClr>
                    </a:gs>
                    <a:gs pos="30000">
                      <a:srgbClr val="FFFFFF"/>
                    </a:gs>
                    <a:gs pos="96000">
                      <a:srgbClr val="333399">
                        <a:lumMod val="60000"/>
                        <a:lumOff val="40000"/>
                      </a:srgbClr>
                    </a:gs>
                  </a:gsLst>
                  <a:path path="shape">
                    <a:fillToRect l="50000" t="50000" r="50000" b="50000"/>
                  </a:path>
                  <a:tileRect/>
                </a:gra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ysClr val="window" lastClr="FFFFFF"/>
                    </a:solidFill>
                    <a:effectLst/>
                    <a:uLnTx/>
                    <a:uFillTx/>
                    <a:latin typeface="Arial" pitchFamily="34" charset="0"/>
                    <a:cs typeface="Arial" pitchFamily="34" charset="0"/>
                  </a:endParaRPr>
                </a:p>
              </p:txBody>
            </p:sp>
            <p:sp>
              <p:nvSpPr>
                <p:cNvPr id="69" name="Oval 68"/>
                <p:cNvSpPr/>
                <p:nvPr/>
              </p:nvSpPr>
              <p:spPr>
                <a:xfrm>
                  <a:off x="4058883" y="5710332"/>
                  <a:ext cx="831540" cy="795864"/>
                </a:xfrm>
                <a:prstGeom prst="ellipse">
                  <a:avLst/>
                </a:prstGeom>
                <a:solidFill>
                  <a:srgbClr val="FFFFFF"/>
                </a:solidFill>
                <a:ln w="6350" cap="flat" cmpd="sng" algn="ctr">
                  <a:solidFill>
                    <a:srgbClr val="333399">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rgbClr val="FFFFFF"/>
                    </a:solidFill>
                    <a:effectLst/>
                    <a:uLnTx/>
                    <a:uFillTx/>
                    <a:latin typeface="Arial" pitchFamily="34" charset="0"/>
                    <a:cs typeface="Arial" pitchFamily="34" charset="0"/>
                  </a:endParaRPr>
                </a:p>
              </p:txBody>
            </p:sp>
          </p:grpSp>
          <p:grpSp>
            <p:nvGrpSpPr>
              <p:cNvPr id="47" name="Group 357"/>
              <p:cNvGrpSpPr/>
              <p:nvPr/>
            </p:nvGrpSpPr>
            <p:grpSpPr>
              <a:xfrm>
                <a:off x="4877931" y="5230651"/>
                <a:ext cx="166638" cy="166200"/>
                <a:chOff x="3620642" y="5226848"/>
                <a:chExt cx="1507862" cy="1382179"/>
              </a:xfrm>
            </p:grpSpPr>
            <p:sp>
              <p:nvSpPr>
                <p:cNvPr id="66" name="22 - Έλλειψη"/>
                <p:cNvSpPr/>
                <p:nvPr/>
              </p:nvSpPr>
              <p:spPr bwMode="auto">
                <a:xfrm rot="4536316">
                  <a:off x="3683483" y="5164007"/>
                  <a:ext cx="1382179" cy="1507862"/>
                </a:xfrm>
                <a:prstGeom prst="ellipse">
                  <a:avLst/>
                </a:prstGeom>
                <a:gradFill flip="none" rotWithShape="0">
                  <a:gsLst>
                    <a:gs pos="0">
                      <a:srgbClr val="333399">
                        <a:lumMod val="25000"/>
                        <a:lumOff val="75000"/>
                      </a:srgbClr>
                    </a:gs>
                    <a:gs pos="30000">
                      <a:srgbClr val="FFFFFF"/>
                    </a:gs>
                    <a:gs pos="96000">
                      <a:srgbClr val="333399">
                        <a:lumMod val="60000"/>
                        <a:lumOff val="40000"/>
                      </a:srgbClr>
                    </a:gs>
                  </a:gsLst>
                  <a:path path="shape">
                    <a:fillToRect l="50000" t="50000" r="50000" b="50000"/>
                  </a:path>
                  <a:tileRect/>
                </a:gra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ysClr val="window" lastClr="FFFFFF"/>
                    </a:solidFill>
                    <a:effectLst/>
                    <a:uLnTx/>
                    <a:uFillTx/>
                    <a:latin typeface="Arial" pitchFamily="34" charset="0"/>
                    <a:cs typeface="Arial" pitchFamily="34" charset="0"/>
                  </a:endParaRPr>
                </a:p>
              </p:txBody>
            </p:sp>
            <p:sp>
              <p:nvSpPr>
                <p:cNvPr id="67" name="Oval 66"/>
                <p:cNvSpPr/>
                <p:nvPr/>
              </p:nvSpPr>
              <p:spPr>
                <a:xfrm>
                  <a:off x="4058883" y="5710332"/>
                  <a:ext cx="831540" cy="795864"/>
                </a:xfrm>
                <a:prstGeom prst="ellipse">
                  <a:avLst/>
                </a:prstGeom>
                <a:solidFill>
                  <a:srgbClr val="FFFFFF"/>
                </a:solidFill>
                <a:ln w="6350" cap="flat" cmpd="sng" algn="ctr">
                  <a:solidFill>
                    <a:srgbClr val="333399">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rgbClr val="FFFFFF"/>
                    </a:solidFill>
                    <a:effectLst/>
                    <a:uLnTx/>
                    <a:uFillTx/>
                    <a:latin typeface="Arial" pitchFamily="34" charset="0"/>
                    <a:cs typeface="Arial" pitchFamily="34" charset="0"/>
                  </a:endParaRPr>
                </a:p>
              </p:txBody>
            </p:sp>
          </p:grpSp>
          <p:grpSp>
            <p:nvGrpSpPr>
              <p:cNvPr id="48" name="Group 358"/>
              <p:cNvGrpSpPr/>
              <p:nvPr/>
            </p:nvGrpSpPr>
            <p:grpSpPr>
              <a:xfrm rot="14531528">
                <a:off x="5051064" y="5159101"/>
                <a:ext cx="166638" cy="166200"/>
                <a:chOff x="3620642" y="5226848"/>
                <a:chExt cx="1507862" cy="1382179"/>
              </a:xfrm>
            </p:grpSpPr>
            <p:sp>
              <p:nvSpPr>
                <p:cNvPr id="64" name="22 - Έλλειψη"/>
                <p:cNvSpPr/>
                <p:nvPr/>
              </p:nvSpPr>
              <p:spPr bwMode="auto">
                <a:xfrm rot="4536316">
                  <a:off x="3683483" y="5164007"/>
                  <a:ext cx="1382179" cy="1507862"/>
                </a:xfrm>
                <a:prstGeom prst="ellipse">
                  <a:avLst/>
                </a:prstGeom>
                <a:gradFill flip="none" rotWithShape="0">
                  <a:gsLst>
                    <a:gs pos="0">
                      <a:srgbClr val="333399">
                        <a:lumMod val="25000"/>
                        <a:lumOff val="75000"/>
                      </a:srgbClr>
                    </a:gs>
                    <a:gs pos="30000">
                      <a:srgbClr val="FFFFFF"/>
                    </a:gs>
                    <a:gs pos="96000">
                      <a:srgbClr val="333399">
                        <a:lumMod val="60000"/>
                        <a:lumOff val="40000"/>
                      </a:srgbClr>
                    </a:gs>
                  </a:gsLst>
                  <a:path path="shape">
                    <a:fillToRect l="50000" t="50000" r="50000" b="50000"/>
                  </a:path>
                  <a:tileRect/>
                </a:gra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ysClr val="window" lastClr="FFFFFF"/>
                    </a:solidFill>
                    <a:effectLst/>
                    <a:uLnTx/>
                    <a:uFillTx/>
                    <a:latin typeface="Arial" pitchFamily="34" charset="0"/>
                    <a:cs typeface="Arial" pitchFamily="34" charset="0"/>
                  </a:endParaRPr>
                </a:p>
              </p:txBody>
            </p:sp>
            <p:sp>
              <p:nvSpPr>
                <p:cNvPr id="65" name="Oval 64"/>
                <p:cNvSpPr/>
                <p:nvPr/>
              </p:nvSpPr>
              <p:spPr>
                <a:xfrm>
                  <a:off x="4058883" y="5710332"/>
                  <a:ext cx="831540" cy="795864"/>
                </a:xfrm>
                <a:prstGeom prst="ellipse">
                  <a:avLst/>
                </a:prstGeom>
                <a:solidFill>
                  <a:srgbClr val="FFFFFF"/>
                </a:solidFill>
                <a:ln w="6350" cap="flat" cmpd="sng" algn="ctr">
                  <a:solidFill>
                    <a:srgbClr val="333399">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rgbClr val="FFFFFF"/>
                    </a:solidFill>
                    <a:effectLst/>
                    <a:uLnTx/>
                    <a:uFillTx/>
                    <a:latin typeface="Arial" pitchFamily="34" charset="0"/>
                    <a:cs typeface="Arial" pitchFamily="34" charset="0"/>
                  </a:endParaRPr>
                </a:p>
              </p:txBody>
            </p:sp>
          </p:grpSp>
          <p:grpSp>
            <p:nvGrpSpPr>
              <p:cNvPr id="49" name="Group 359"/>
              <p:cNvGrpSpPr/>
              <p:nvPr/>
            </p:nvGrpSpPr>
            <p:grpSpPr>
              <a:xfrm rot="16541333">
                <a:off x="5011008" y="5289540"/>
                <a:ext cx="166638" cy="166200"/>
                <a:chOff x="3620642" y="5226848"/>
                <a:chExt cx="1507862" cy="1382179"/>
              </a:xfrm>
            </p:grpSpPr>
            <p:sp>
              <p:nvSpPr>
                <p:cNvPr id="62" name="22 - Έλλειψη"/>
                <p:cNvSpPr/>
                <p:nvPr/>
              </p:nvSpPr>
              <p:spPr bwMode="auto">
                <a:xfrm rot="4536316">
                  <a:off x="3683483" y="5164007"/>
                  <a:ext cx="1382179" cy="1507862"/>
                </a:xfrm>
                <a:prstGeom prst="ellipse">
                  <a:avLst/>
                </a:prstGeom>
                <a:gradFill flip="none" rotWithShape="0">
                  <a:gsLst>
                    <a:gs pos="0">
                      <a:srgbClr val="333399">
                        <a:lumMod val="25000"/>
                        <a:lumOff val="75000"/>
                      </a:srgbClr>
                    </a:gs>
                    <a:gs pos="30000">
                      <a:srgbClr val="FFFFFF"/>
                    </a:gs>
                    <a:gs pos="96000">
                      <a:srgbClr val="333399">
                        <a:lumMod val="60000"/>
                        <a:lumOff val="40000"/>
                      </a:srgbClr>
                    </a:gs>
                  </a:gsLst>
                  <a:path path="shape">
                    <a:fillToRect l="50000" t="50000" r="50000" b="50000"/>
                  </a:path>
                  <a:tileRect/>
                </a:gra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ysClr val="window" lastClr="FFFFFF"/>
                    </a:solidFill>
                    <a:effectLst/>
                    <a:uLnTx/>
                    <a:uFillTx/>
                    <a:latin typeface="Arial" pitchFamily="34" charset="0"/>
                    <a:cs typeface="Arial" pitchFamily="34" charset="0"/>
                  </a:endParaRPr>
                </a:p>
              </p:txBody>
            </p:sp>
            <p:sp>
              <p:nvSpPr>
                <p:cNvPr id="63" name="Oval 62"/>
                <p:cNvSpPr/>
                <p:nvPr/>
              </p:nvSpPr>
              <p:spPr>
                <a:xfrm>
                  <a:off x="4058883" y="5710332"/>
                  <a:ext cx="831540" cy="795864"/>
                </a:xfrm>
                <a:prstGeom prst="ellipse">
                  <a:avLst/>
                </a:prstGeom>
                <a:solidFill>
                  <a:srgbClr val="FFFFFF"/>
                </a:solidFill>
                <a:ln w="6350" cap="flat" cmpd="sng" algn="ctr">
                  <a:solidFill>
                    <a:srgbClr val="333399">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rgbClr val="FFFFFF"/>
                    </a:solidFill>
                    <a:effectLst/>
                    <a:uLnTx/>
                    <a:uFillTx/>
                    <a:latin typeface="Arial" pitchFamily="34" charset="0"/>
                    <a:cs typeface="Arial" pitchFamily="34" charset="0"/>
                  </a:endParaRPr>
                </a:p>
              </p:txBody>
            </p:sp>
          </p:grpSp>
          <p:grpSp>
            <p:nvGrpSpPr>
              <p:cNvPr id="50" name="Group 360"/>
              <p:cNvGrpSpPr/>
              <p:nvPr/>
            </p:nvGrpSpPr>
            <p:grpSpPr>
              <a:xfrm rot="6332751">
                <a:off x="4917956" y="5018602"/>
                <a:ext cx="166638" cy="166200"/>
                <a:chOff x="3620642" y="5226848"/>
                <a:chExt cx="1507862" cy="1382179"/>
              </a:xfrm>
            </p:grpSpPr>
            <p:sp>
              <p:nvSpPr>
                <p:cNvPr id="60" name="22 - Έλλειψη"/>
                <p:cNvSpPr/>
                <p:nvPr/>
              </p:nvSpPr>
              <p:spPr bwMode="auto">
                <a:xfrm rot="4536316">
                  <a:off x="3683483" y="5164007"/>
                  <a:ext cx="1382179" cy="1507862"/>
                </a:xfrm>
                <a:prstGeom prst="ellipse">
                  <a:avLst/>
                </a:prstGeom>
                <a:gradFill flip="none" rotWithShape="0">
                  <a:gsLst>
                    <a:gs pos="0">
                      <a:srgbClr val="333399">
                        <a:lumMod val="25000"/>
                        <a:lumOff val="75000"/>
                      </a:srgbClr>
                    </a:gs>
                    <a:gs pos="30000">
                      <a:srgbClr val="FFFFFF"/>
                    </a:gs>
                    <a:gs pos="96000">
                      <a:srgbClr val="333399">
                        <a:lumMod val="60000"/>
                        <a:lumOff val="40000"/>
                      </a:srgbClr>
                    </a:gs>
                  </a:gsLst>
                  <a:path path="shape">
                    <a:fillToRect l="50000" t="50000" r="50000" b="50000"/>
                  </a:path>
                  <a:tileRect/>
                </a:gra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ysClr val="window" lastClr="FFFFFF"/>
                    </a:solidFill>
                    <a:effectLst/>
                    <a:uLnTx/>
                    <a:uFillTx/>
                    <a:latin typeface="Arial" pitchFamily="34" charset="0"/>
                    <a:cs typeface="Arial" pitchFamily="34" charset="0"/>
                  </a:endParaRPr>
                </a:p>
              </p:txBody>
            </p:sp>
            <p:sp>
              <p:nvSpPr>
                <p:cNvPr id="61" name="Oval 60"/>
                <p:cNvSpPr/>
                <p:nvPr/>
              </p:nvSpPr>
              <p:spPr>
                <a:xfrm>
                  <a:off x="4058883" y="5710332"/>
                  <a:ext cx="831540" cy="795864"/>
                </a:xfrm>
                <a:prstGeom prst="ellipse">
                  <a:avLst/>
                </a:prstGeom>
                <a:solidFill>
                  <a:srgbClr val="FFFFFF"/>
                </a:solidFill>
                <a:ln w="6350" cap="flat" cmpd="sng" algn="ctr">
                  <a:solidFill>
                    <a:srgbClr val="333399">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rgbClr val="FFFFFF"/>
                    </a:solidFill>
                    <a:effectLst/>
                    <a:uLnTx/>
                    <a:uFillTx/>
                    <a:latin typeface="Arial" pitchFamily="34" charset="0"/>
                    <a:cs typeface="Arial" pitchFamily="34" charset="0"/>
                  </a:endParaRPr>
                </a:p>
              </p:txBody>
            </p:sp>
          </p:grpSp>
          <p:grpSp>
            <p:nvGrpSpPr>
              <p:cNvPr id="51" name="Group 361"/>
              <p:cNvGrpSpPr/>
              <p:nvPr/>
            </p:nvGrpSpPr>
            <p:grpSpPr>
              <a:xfrm>
                <a:off x="4725728" y="4944807"/>
                <a:ext cx="166638" cy="166200"/>
                <a:chOff x="3620642" y="5226848"/>
                <a:chExt cx="1507862" cy="1382179"/>
              </a:xfrm>
            </p:grpSpPr>
            <p:sp>
              <p:nvSpPr>
                <p:cNvPr id="58" name="22 - Έλλειψη"/>
                <p:cNvSpPr/>
                <p:nvPr/>
              </p:nvSpPr>
              <p:spPr bwMode="auto">
                <a:xfrm rot="4536316">
                  <a:off x="3683483" y="5164007"/>
                  <a:ext cx="1382179" cy="1507862"/>
                </a:xfrm>
                <a:prstGeom prst="ellipse">
                  <a:avLst/>
                </a:prstGeom>
                <a:gradFill flip="none" rotWithShape="0">
                  <a:gsLst>
                    <a:gs pos="0">
                      <a:srgbClr val="333399">
                        <a:lumMod val="25000"/>
                        <a:lumOff val="75000"/>
                      </a:srgbClr>
                    </a:gs>
                    <a:gs pos="30000">
                      <a:srgbClr val="FFFFFF"/>
                    </a:gs>
                    <a:gs pos="96000">
                      <a:srgbClr val="333399">
                        <a:lumMod val="60000"/>
                        <a:lumOff val="40000"/>
                      </a:srgbClr>
                    </a:gs>
                  </a:gsLst>
                  <a:path path="shape">
                    <a:fillToRect l="50000" t="50000" r="50000" b="50000"/>
                  </a:path>
                  <a:tileRect/>
                </a:gra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ysClr val="window" lastClr="FFFFFF"/>
                    </a:solidFill>
                    <a:effectLst/>
                    <a:uLnTx/>
                    <a:uFillTx/>
                    <a:latin typeface="Arial" pitchFamily="34" charset="0"/>
                    <a:cs typeface="Arial" pitchFamily="34" charset="0"/>
                  </a:endParaRPr>
                </a:p>
              </p:txBody>
            </p:sp>
            <p:sp>
              <p:nvSpPr>
                <p:cNvPr id="59" name="Oval 58"/>
                <p:cNvSpPr/>
                <p:nvPr/>
              </p:nvSpPr>
              <p:spPr>
                <a:xfrm>
                  <a:off x="4058883" y="5710332"/>
                  <a:ext cx="831540" cy="795864"/>
                </a:xfrm>
                <a:prstGeom prst="ellipse">
                  <a:avLst/>
                </a:prstGeom>
                <a:solidFill>
                  <a:srgbClr val="FFFFFF"/>
                </a:solidFill>
                <a:ln w="6350" cap="flat" cmpd="sng" algn="ctr">
                  <a:solidFill>
                    <a:srgbClr val="333399">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rgbClr val="FFFFFF"/>
                    </a:solidFill>
                    <a:effectLst/>
                    <a:uLnTx/>
                    <a:uFillTx/>
                    <a:latin typeface="Arial" pitchFamily="34" charset="0"/>
                    <a:cs typeface="Arial" pitchFamily="34" charset="0"/>
                  </a:endParaRPr>
                </a:p>
              </p:txBody>
            </p:sp>
          </p:grpSp>
          <p:grpSp>
            <p:nvGrpSpPr>
              <p:cNvPr id="52" name="Group 362"/>
              <p:cNvGrpSpPr/>
              <p:nvPr/>
            </p:nvGrpSpPr>
            <p:grpSpPr>
              <a:xfrm>
                <a:off x="4568288" y="5220971"/>
                <a:ext cx="166638" cy="166200"/>
                <a:chOff x="3620642" y="5226848"/>
                <a:chExt cx="1507862" cy="1382179"/>
              </a:xfrm>
            </p:grpSpPr>
            <p:sp>
              <p:nvSpPr>
                <p:cNvPr id="56" name="22 - Έλλειψη"/>
                <p:cNvSpPr/>
                <p:nvPr/>
              </p:nvSpPr>
              <p:spPr bwMode="auto">
                <a:xfrm rot="4536316">
                  <a:off x="3683483" y="5164007"/>
                  <a:ext cx="1382179" cy="1507862"/>
                </a:xfrm>
                <a:prstGeom prst="ellipse">
                  <a:avLst/>
                </a:prstGeom>
                <a:gradFill flip="none" rotWithShape="0">
                  <a:gsLst>
                    <a:gs pos="0">
                      <a:srgbClr val="333399">
                        <a:lumMod val="25000"/>
                        <a:lumOff val="75000"/>
                      </a:srgbClr>
                    </a:gs>
                    <a:gs pos="30000">
                      <a:srgbClr val="FFFFFF"/>
                    </a:gs>
                    <a:gs pos="96000">
                      <a:srgbClr val="333399">
                        <a:lumMod val="60000"/>
                        <a:lumOff val="40000"/>
                      </a:srgbClr>
                    </a:gs>
                  </a:gsLst>
                  <a:path path="shape">
                    <a:fillToRect l="50000" t="50000" r="50000" b="50000"/>
                  </a:path>
                  <a:tileRect/>
                </a:gra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ysClr val="window" lastClr="FFFFFF"/>
                    </a:solidFill>
                    <a:effectLst/>
                    <a:uLnTx/>
                    <a:uFillTx/>
                    <a:latin typeface="Arial" pitchFamily="34" charset="0"/>
                    <a:cs typeface="Arial" pitchFamily="34" charset="0"/>
                  </a:endParaRPr>
                </a:p>
              </p:txBody>
            </p:sp>
            <p:sp>
              <p:nvSpPr>
                <p:cNvPr id="57" name="Oval 56"/>
                <p:cNvSpPr/>
                <p:nvPr/>
              </p:nvSpPr>
              <p:spPr>
                <a:xfrm>
                  <a:off x="4058883" y="5710332"/>
                  <a:ext cx="831540" cy="795864"/>
                </a:xfrm>
                <a:prstGeom prst="ellipse">
                  <a:avLst/>
                </a:prstGeom>
                <a:solidFill>
                  <a:srgbClr val="FFFFFF"/>
                </a:solidFill>
                <a:ln w="6350" cap="flat" cmpd="sng" algn="ctr">
                  <a:solidFill>
                    <a:srgbClr val="333399">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rgbClr val="FFFFFF"/>
                    </a:solidFill>
                    <a:effectLst/>
                    <a:uLnTx/>
                    <a:uFillTx/>
                    <a:latin typeface="Arial" pitchFamily="34" charset="0"/>
                    <a:cs typeface="Arial" pitchFamily="34" charset="0"/>
                  </a:endParaRPr>
                </a:p>
              </p:txBody>
            </p:sp>
          </p:grpSp>
          <p:grpSp>
            <p:nvGrpSpPr>
              <p:cNvPr id="53" name="Group 363"/>
              <p:cNvGrpSpPr/>
              <p:nvPr/>
            </p:nvGrpSpPr>
            <p:grpSpPr>
              <a:xfrm>
                <a:off x="4939539" y="5102355"/>
                <a:ext cx="166638" cy="166200"/>
                <a:chOff x="3620642" y="5226848"/>
                <a:chExt cx="1507862" cy="1382179"/>
              </a:xfrm>
            </p:grpSpPr>
            <p:sp>
              <p:nvSpPr>
                <p:cNvPr id="54" name="22 - Έλλειψη"/>
                <p:cNvSpPr/>
                <p:nvPr/>
              </p:nvSpPr>
              <p:spPr bwMode="auto">
                <a:xfrm rot="4536316">
                  <a:off x="3683483" y="5164007"/>
                  <a:ext cx="1382179" cy="1507862"/>
                </a:xfrm>
                <a:prstGeom prst="ellipse">
                  <a:avLst/>
                </a:prstGeom>
                <a:gradFill flip="none" rotWithShape="0">
                  <a:gsLst>
                    <a:gs pos="0">
                      <a:srgbClr val="333399">
                        <a:lumMod val="25000"/>
                        <a:lumOff val="75000"/>
                      </a:srgbClr>
                    </a:gs>
                    <a:gs pos="30000">
                      <a:srgbClr val="FFFFFF"/>
                    </a:gs>
                    <a:gs pos="96000">
                      <a:srgbClr val="333399">
                        <a:lumMod val="60000"/>
                        <a:lumOff val="40000"/>
                      </a:srgbClr>
                    </a:gs>
                  </a:gsLst>
                  <a:path path="shape">
                    <a:fillToRect l="50000" t="50000" r="50000" b="50000"/>
                  </a:path>
                  <a:tileRect/>
                </a:gra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ysClr val="window" lastClr="FFFFFF"/>
                    </a:solidFill>
                    <a:effectLst/>
                    <a:uLnTx/>
                    <a:uFillTx/>
                    <a:latin typeface="Arial" pitchFamily="34" charset="0"/>
                    <a:cs typeface="Arial" pitchFamily="34" charset="0"/>
                  </a:endParaRPr>
                </a:p>
              </p:txBody>
            </p:sp>
            <p:sp>
              <p:nvSpPr>
                <p:cNvPr id="55" name="Oval 54"/>
                <p:cNvSpPr/>
                <p:nvPr/>
              </p:nvSpPr>
              <p:spPr>
                <a:xfrm>
                  <a:off x="4058883" y="5710332"/>
                  <a:ext cx="831540" cy="795864"/>
                </a:xfrm>
                <a:prstGeom prst="ellipse">
                  <a:avLst/>
                </a:prstGeom>
                <a:solidFill>
                  <a:srgbClr val="FFFFFF"/>
                </a:solidFill>
                <a:ln w="6350" cap="flat" cmpd="sng" algn="ctr">
                  <a:solidFill>
                    <a:srgbClr val="333399">
                      <a:lumMod val="20000"/>
                      <a:lumOff val="8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000" b="0" i="0" u="none" strike="noStrike" kern="0" cap="none" spc="0" normalizeH="0" baseline="0" noProof="0">
                    <a:ln>
                      <a:noFill/>
                    </a:ln>
                    <a:solidFill>
                      <a:srgbClr val="FFFFFF"/>
                    </a:solidFill>
                    <a:effectLst/>
                    <a:uLnTx/>
                    <a:uFillTx/>
                    <a:latin typeface="Arial" pitchFamily="34" charset="0"/>
                    <a:cs typeface="Arial" pitchFamily="34" charset="0"/>
                  </a:endParaRPr>
                </a:p>
              </p:txBody>
            </p:sp>
          </p:grpSp>
        </p:grpSp>
        <p:pic>
          <p:nvPicPr>
            <p:cNvPr id="18" name="Picture 244" descr="C57Bl6"/>
            <p:cNvPicPr>
              <a:picLocks noChangeAspect="1" noChangeArrowheads="1"/>
            </p:cNvPicPr>
            <p:nvPr/>
          </p:nvPicPr>
          <p:blipFill>
            <a:blip r:embed="rId5" cstate="print"/>
            <a:srcRect/>
            <a:stretch>
              <a:fillRect/>
            </a:stretch>
          </p:blipFill>
          <p:spPr bwMode="auto">
            <a:xfrm>
              <a:off x="1826586" y="1772816"/>
              <a:ext cx="850900" cy="406400"/>
            </a:xfrm>
            <a:prstGeom prst="rect">
              <a:avLst/>
            </a:prstGeom>
            <a:noFill/>
            <a:ln w="9525">
              <a:noFill/>
              <a:miter lim="800000"/>
              <a:headEnd/>
              <a:tailEnd/>
            </a:ln>
          </p:spPr>
        </p:pic>
        <p:grpSp>
          <p:nvGrpSpPr>
            <p:cNvPr id="19" name="Group 287"/>
            <p:cNvGrpSpPr>
              <a:grpSpLocks noChangeAspect="1"/>
            </p:cNvGrpSpPr>
            <p:nvPr/>
          </p:nvGrpSpPr>
          <p:grpSpPr>
            <a:xfrm>
              <a:off x="1155137" y="1494309"/>
              <a:ext cx="310879" cy="247799"/>
              <a:chOff x="4415591" y="6381725"/>
              <a:chExt cx="259066" cy="206499"/>
            </a:xfrm>
          </p:grpSpPr>
          <p:grpSp>
            <p:nvGrpSpPr>
              <p:cNvPr id="21" name="Group 36"/>
              <p:cNvGrpSpPr>
                <a:grpSpLocks/>
              </p:cNvGrpSpPr>
              <p:nvPr/>
            </p:nvGrpSpPr>
            <p:grpSpPr>
              <a:xfrm>
                <a:off x="4569263" y="6465423"/>
                <a:ext cx="93529" cy="73681"/>
                <a:chOff x="1372741" y="4477461"/>
                <a:chExt cx="155881" cy="113356"/>
              </a:xfrm>
            </p:grpSpPr>
            <p:sp>
              <p:nvSpPr>
                <p:cNvPr id="40" name="Freeform 57"/>
                <p:cNvSpPr/>
                <p:nvPr/>
              </p:nvSpPr>
              <p:spPr>
                <a:xfrm>
                  <a:off x="1372741" y="4477461"/>
                  <a:ext cx="155881" cy="113356"/>
                </a:xfrm>
                <a:custGeom>
                  <a:avLst/>
                  <a:gdLst>
                    <a:gd name="connsiteX0" fmla="*/ 313616 w 370294"/>
                    <a:gd name="connsiteY0" fmla="*/ 19351 h 298961"/>
                    <a:gd name="connsiteX1" fmla="*/ 170033 w 370294"/>
                    <a:gd name="connsiteY1" fmla="*/ 11794 h 298961"/>
                    <a:gd name="connsiteX2" fmla="*/ 147362 w 370294"/>
                    <a:gd name="connsiteY2" fmla="*/ 19351 h 298961"/>
                    <a:gd name="connsiteX3" fmla="*/ 136026 w 370294"/>
                    <a:gd name="connsiteY3" fmla="*/ 23129 h 298961"/>
                    <a:gd name="connsiteX4" fmla="*/ 113355 w 370294"/>
                    <a:gd name="connsiteY4" fmla="*/ 34465 h 298961"/>
                    <a:gd name="connsiteX5" fmla="*/ 102019 w 370294"/>
                    <a:gd name="connsiteY5" fmla="*/ 42022 h 298961"/>
                    <a:gd name="connsiteX6" fmla="*/ 79348 w 370294"/>
                    <a:gd name="connsiteY6" fmla="*/ 49579 h 298961"/>
                    <a:gd name="connsiteX7" fmla="*/ 68013 w 370294"/>
                    <a:gd name="connsiteY7" fmla="*/ 53358 h 298961"/>
                    <a:gd name="connsiteX8" fmla="*/ 45342 w 370294"/>
                    <a:gd name="connsiteY8" fmla="*/ 64693 h 298961"/>
                    <a:gd name="connsiteX9" fmla="*/ 34006 w 370294"/>
                    <a:gd name="connsiteY9" fmla="*/ 72250 h 298961"/>
                    <a:gd name="connsiteX10" fmla="*/ 15114 w 370294"/>
                    <a:gd name="connsiteY10" fmla="*/ 94921 h 298961"/>
                    <a:gd name="connsiteX11" fmla="*/ 0 w 370294"/>
                    <a:gd name="connsiteY11" fmla="*/ 128928 h 298961"/>
                    <a:gd name="connsiteX12" fmla="*/ 3778 w 370294"/>
                    <a:gd name="connsiteY12" fmla="*/ 193163 h 298961"/>
                    <a:gd name="connsiteX13" fmla="*/ 11335 w 370294"/>
                    <a:gd name="connsiteY13" fmla="*/ 204498 h 298961"/>
                    <a:gd name="connsiteX14" fmla="*/ 15114 w 370294"/>
                    <a:gd name="connsiteY14" fmla="*/ 215834 h 298961"/>
                    <a:gd name="connsiteX15" fmla="*/ 45342 w 370294"/>
                    <a:gd name="connsiteY15" fmla="*/ 249840 h 298961"/>
                    <a:gd name="connsiteX16" fmla="*/ 68013 w 370294"/>
                    <a:gd name="connsiteY16" fmla="*/ 268733 h 298961"/>
                    <a:gd name="connsiteX17" fmla="*/ 75570 w 370294"/>
                    <a:gd name="connsiteY17" fmla="*/ 280068 h 298961"/>
                    <a:gd name="connsiteX18" fmla="*/ 86905 w 370294"/>
                    <a:gd name="connsiteY18" fmla="*/ 283847 h 298961"/>
                    <a:gd name="connsiteX19" fmla="*/ 98241 w 370294"/>
                    <a:gd name="connsiteY19" fmla="*/ 291404 h 298961"/>
                    <a:gd name="connsiteX20" fmla="*/ 136026 w 370294"/>
                    <a:gd name="connsiteY20" fmla="*/ 298961 h 298961"/>
                    <a:gd name="connsiteX21" fmla="*/ 268274 w 370294"/>
                    <a:gd name="connsiteY21" fmla="*/ 295182 h 298961"/>
                    <a:gd name="connsiteX22" fmla="*/ 290945 w 370294"/>
                    <a:gd name="connsiteY22" fmla="*/ 283847 h 298961"/>
                    <a:gd name="connsiteX23" fmla="*/ 306059 w 370294"/>
                    <a:gd name="connsiteY23" fmla="*/ 280068 h 298961"/>
                    <a:gd name="connsiteX24" fmla="*/ 328730 w 370294"/>
                    <a:gd name="connsiteY24" fmla="*/ 261176 h 298961"/>
                    <a:gd name="connsiteX25" fmla="*/ 340066 w 370294"/>
                    <a:gd name="connsiteY25" fmla="*/ 249840 h 298961"/>
                    <a:gd name="connsiteX26" fmla="*/ 362737 w 370294"/>
                    <a:gd name="connsiteY26" fmla="*/ 230948 h 298961"/>
                    <a:gd name="connsiteX27" fmla="*/ 370294 w 370294"/>
                    <a:gd name="connsiteY27" fmla="*/ 196941 h 298961"/>
                    <a:gd name="connsiteX28" fmla="*/ 366515 w 370294"/>
                    <a:gd name="connsiteY28" fmla="*/ 83586 h 298961"/>
                    <a:gd name="connsiteX29" fmla="*/ 362737 w 370294"/>
                    <a:gd name="connsiteY29" fmla="*/ 72250 h 298961"/>
                    <a:gd name="connsiteX30" fmla="*/ 347623 w 370294"/>
                    <a:gd name="connsiteY30" fmla="*/ 49579 h 298961"/>
                    <a:gd name="connsiteX31" fmla="*/ 340066 w 370294"/>
                    <a:gd name="connsiteY31" fmla="*/ 38244 h 298961"/>
                    <a:gd name="connsiteX32" fmla="*/ 321173 w 370294"/>
                    <a:gd name="connsiteY32" fmla="*/ 23129 h 298961"/>
                    <a:gd name="connsiteX33" fmla="*/ 298502 w 370294"/>
                    <a:gd name="connsiteY33" fmla="*/ 15572 h 298961"/>
                    <a:gd name="connsiteX34" fmla="*/ 313616 w 370294"/>
                    <a:gd name="connsiteY34" fmla="*/ 19351 h 29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294" h="298961">
                      <a:moveTo>
                        <a:pt x="313616" y="19351"/>
                      </a:moveTo>
                      <a:cubicBezTo>
                        <a:pt x="260674" y="-12417"/>
                        <a:pt x="292972" y="2337"/>
                        <a:pt x="170033" y="11794"/>
                      </a:cubicBezTo>
                      <a:cubicBezTo>
                        <a:pt x="162091" y="12405"/>
                        <a:pt x="154919" y="16832"/>
                        <a:pt x="147362" y="19351"/>
                      </a:cubicBezTo>
                      <a:lnTo>
                        <a:pt x="136026" y="23129"/>
                      </a:lnTo>
                      <a:cubicBezTo>
                        <a:pt x="103537" y="44787"/>
                        <a:pt x="144643" y="18820"/>
                        <a:pt x="113355" y="34465"/>
                      </a:cubicBezTo>
                      <a:cubicBezTo>
                        <a:pt x="109293" y="36496"/>
                        <a:pt x="106169" y="40178"/>
                        <a:pt x="102019" y="42022"/>
                      </a:cubicBezTo>
                      <a:cubicBezTo>
                        <a:pt x="94740" y="45257"/>
                        <a:pt x="86905" y="47060"/>
                        <a:pt x="79348" y="49579"/>
                      </a:cubicBezTo>
                      <a:cubicBezTo>
                        <a:pt x="75570" y="50839"/>
                        <a:pt x="71327" y="51149"/>
                        <a:pt x="68013" y="53358"/>
                      </a:cubicBezTo>
                      <a:cubicBezTo>
                        <a:pt x="53363" y="63124"/>
                        <a:pt x="60985" y="59479"/>
                        <a:pt x="45342" y="64693"/>
                      </a:cubicBezTo>
                      <a:cubicBezTo>
                        <a:pt x="41563" y="67212"/>
                        <a:pt x="37495" y="69343"/>
                        <a:pt x="34006" y="72250"/>
                      </a:cubicBezTo>
                      <a:cubicBezTo>
                        <a:pt x="27727" y="77483"/>
                        <a:pt x="18610" y="87056"/>
                        <a:pt x="15114" y="94921"/>
                      </a:cubicBezTo>
                      <a:cubicBezTo>
                        <a:pt x="-2874" y="135393"/>
                        <a:pt x="17103" y="103272"/>
                        <a:pt x="0" y="128928"/>
                      </a:cubicBezTo>
                      <a:cubicBezTo>
                        <a:pt x="1259" y="150340"/>
                        <a:pt x="596" y="171952"/>
                        <a:pt x="3778" y="193163"/>
                      </a:cubicBezTo>
                      <a:cubicBezTo>
                        <a:pt x="4452" y="197654"/>
                        <a:pt x="9304" y="200436"/>
                        <a:pt x="11335" y="204498"/>
                      </a:cubicBezTo>
                      <a:cubicBezTo>
                        <a:pt x="13116" y="208061"/>
                        <a:pt x="13333" y="212271"/>
                        <a:pt x="15114" y="215834"/>
                      </a:cubicBezTo>
                      <a:cubicBezTo>
                        <a:pt x="21857" y="229318"/>
                        <a:pt x="35329" y="239827"/>
                        <a:pt x="45342" y="249840"/>
                      </a:cubicBezTo>
                      <a:cubicBezTo>
                        <a:pt x="59891" y="264389"/>
                        <a:pt x="52229" y="258211"/>
                        <a:pt x="68013" y="268733"/>
                      </a:cubicBezTo>
                      <a:cubicBezTo>
                        <a:pt x="70532" y="272511"/>
                        <a:pt x="72024" y="277231"/>
                        <a:pt x="75570" y="280068"/>
                      </a:cubicBezTo>
                      <a:cubicBezTo>
                        <a:pt x="78680" y="282556"/>
                        <a:pt x="83343" y="282066"/>
                        <a:pt x="86905" y="283847"/>
                      </a:cubicBezTo>
                      <a:cubicBezTo>
                        <a:pt x="90967" y="285878"/>
                        <a:pt x="94179" y="289373"/>
                        <a:pt x="98241" y="291404"/>
                      </a:cubicBezTo>
                      <a:cubicBezTo>
                        <a:pt x="108791" y="296679"/>
                        <a:pt x="126283" y="297569"/>
                        <a:pt x="136026" y="298961"/>
                      </a:cubicBezTo>
                      <a:cubicBezTo>
                        <a:pt x="180109" y="297701"/>
                        <a:pt x="224234" y="297500"/>
                        <a:pt x="268274" y="295182"/>
                      </a:cubicBezTo>
                      <a:cubicBezTo>
                        <a:pt x="280374" y="294545"/>
                        <a:pt x="280336" y="288394"/>
                        <a:pt x="290945" y="283847"/>
                      </a:cubicBezTo>
                      <a:cubicBezTo>
                        <a:pt x="295718" y="281801"/>
                        <a:pt x="301021" y="281328"/>
                        <a:pt x="306059" y="280068"/>
                      </a:cubicBezTo>
                      <a:cubicBezTo>
                        <a:pt x="339188" y="246942"/>
                        <a:pt x="297158" y="287487"/>
                        <a:pt x="328730" y="261176"/>
                      </a:cubicBezTo>
                      <a:cubicBezTo>
                        <a:pt x="332835" y="257755"/>
                        <a:pt x="335961" y="253261"/>
                        <a:pt x="340066" y="249840"/>
                      </a:cubicBezTo>
                      <a:cubicBezTo>
                        <a:pt x="371638" y="223529"/>
                        <a:pt x="329608" y="264074"/>
                        <a:pt x="362737" y="230948"/>
                      </a:cubicBezTo>
                      <a:cubicBezTo>
                        <a:pt x="364193" y="225122"/>
                        <a:pt x="370294" y="201733"/>
                        <a:pt x="370294" y="196941"/>
                      </a:cubicBezTo>
                      <a:cubicBezTo>
                        <a:pt x="370294" y="159135"/>
                        <a:pt x="368802" y="121323"/>
                        <a:pt x="366515" y="83586"/>
                      </a:cubicBezTo>
                      <a:cubicBezTo>
                        <a:pt x="366274" y="79610"/>
                        <a:pt x="364671" y="75732"/>
                        <a:pt x="362737" y="72250"/>
                      </a:cubicBezTo>
                      <a:cubicBezTo>
                        <a:pt x="358326" y="64310"/>
                        <a:pt x="352661" y="57136"/>
                        <a:pt x="347623" y="49579"/>
                      </a:cubicBezTo>
                      <a:cubicBezTo>
                        <a:pt x="345104" y="45801"/>
                        <a:pt x="343277" y="41455"/>
                        <a:pt x="340066" y="38244"/>
                      </a:cubicBezTo>
                      <a:cubicBezTo>
                        <a:pt x="333784" y="31961"/>
                        <a:pt x="329755" y="26943"/>
                        <a:pt x="321173" y="23129"/>
                      </a:cubicBezTo>
                      <a:cubicBezTo>
                        <a:pt x="313894" y="19894"/>
                        <a:pt x="306059" y="18091"/>
                        <a:pt x="298502" y="15572"/>
                      </a:cubicBezTo>
                      <a:lnTo>
                        <a:pt x="313616" y="19351"/>
                      </a:lnTo>
                      <a:close/>
                    </a:path>
                  </a:pathLst>
                </a:custGeom>
                <a:solidFill>
                  <a:schemeClr val="accent4">
                    <a:lumMod val="40000"/>
                    <a:lumOff val="60000"/>
                  </a:schemeClr>
                </a:solid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00">
                    <a:latin typeface="Arial" pitchFamily="34" charset="0"/>
                    <a:cs typeface="Arial" pitchFamily="34" charset="0"/>
                  </a:endParaRPr>
                </a:p>
              </p:txBody>
            </p:sp>
            <p:sp>
              <p:nvSpPr>
                <p:cNvPr id="41" name="Oval 58"/>
                <p:cNvSpPr/>
                <p:nvPr/>
              </p:nvSpPr>
              <p:spPr>
                <a:xfrm rot="2175220">
                  <a:off x="1423626" y="4539335"/>
                  <a:ext cx="67604" cy="4122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00">
                    <a:latin typeface="Arial" pitchFamily="34" charset="0"/>
                    <a:cs typeface="Arial" pitchFamily="34" charset="0"/>
                  </a:endParaRPr>
                </a:p>
              </p:txBody>
            </p:sp>
          </p:grpSp>
          <p:grpSp>
            <p:nvGrpSpPr>
              <p:cNvPr id="22" name="Group 36"/>
              <p:cNvGrpSpPr>
                <a:grpSpLocks/>
              </p:cNvGrpSpPr>
              <p:nvPr/>
            </p:nvGrpSpPr>
            <p:grpSpPr>
              <a:xfrm>
                <a:off x="4509120" y="6381725"/>
                <a:ext cx="93529" cy="73681"/>
                <a:chOff x="1372741" y="4477461"/>
                <a:chExt cx="155881" cy="113356"/>
              </a:xfrm>
            </p:grpSpPr>
            <p:sp>
              <p:nvSpPr>
                <p:cNvPr id="38" name="Freeform 57"/>
                <p:cNvSpPr/>
                <p:nvPr/>
              </p:nvSpPr>
              <p:spPr>
                <a:xfrm>
                  <a:off x="1372741" y="4477461"/>
                  <a:ext cx="155881" cy="113356"/>
                </a:xfrm>
                <a:custGeom>
                  <a:avLst/>
                  <a:gdLst>
                    <a:gd name="connsiteX0" fmla="*/ 313616 w 370294"/>
                    <a:gd name="connsiteY0" fmla="*/ 19351 h 298961"/>
                    <a:gd name="connsiteX1" fmla="*/ 170033 w 370294"/>
                    <a:gd name="connsiteY1" fmla="*/ 11794 h 298961"/>
                    <a:gd name="connsiteX2" fmla="*/ 147362 w 370294"/>
                    <a:gd name="connsiteY2" fmla="*/ 19351 h 298961"/>
                    <a:gd name="connsiteX3" fmla="*/ 136026 w 370294"/>
                    <a:gd name="connsiteY3" fmla="*/ 23129 h 298961"/>
                    <a:gd name="connsiteX4" fmla="*/ 113355 w 370294"/>
                    <a:gd name="connsiteY4" fmla="*/ 34465 h 298961"/>
                    <a:gd name="connsiteX5" fmla="*/ 102019 w 370294"/>
                    <a:gd name="connsiteY5" fmla="*/ 42022 h 298961"/>
                    <a:gd name="connsiteX6" fmla="*/ 79348 w 370294"/>
                    <a:gd name="connsiteY6" fmla="*/ 49579 h 298961"/>
                    <a:gd name="connsiteX7" fmla="*/ 68013 w 370294"/>
                    <a:gd name="connsiteY7" fmla="*/ 53358 h 298961"/>
                    <a:gd name="connsiteX8" fmla="*/ 45342 w 370294"/>
                    <a:gd name="connsiteY8" fmla="*/ 64693 h 298961"/>
                    <a:gd name="connsiteX9" fmla="*/ 34006 w 370294"/>
                    <a:gd name="connsiteY9" fmla="*/ 72250 h 298961"/>
                    <a:gd name="connsiteX10" fmla="*/ 15114 w 370294"/>
                    <a:gd name="connsiteY10" fmla="*/ 94921 h 298961"/>
                    <a:gd name="connsiteX11" fmla="*/ 0 w 370294"/>
                    <a:gd name="connsiteY11" fmla="*/ 128928 h 298961"/>
                    <a:gd name="connsiteX12" fmla="*/ 3778 w 370294"/>
                    <a:gd name="connsiteY12" fmla="*/ 193163 h 298961"/>
                    <a:gd name="connsiteX13" fmla="*/ 11335 w 370294"/>
                    <a:gd name="connsiteY13" fmla="*/ 204498 h 298961"/>
                    <a:gd name="connsiteX14" fmla="*/ 15114 w 370294"/>
                    <a:gd name="connsiteY14" fmla="*/ 215834 h 298961"/>
                    <a:gd name="connsiteX15" fmla="*/ 45342 w 370294"/>
                    <a:gd name="connsiteY15" fmla="*/ 249840 h 298961"/>
                    <a:gd name="connsiteX16" fmla="*/ 68013 w 370294"/>
                    <a:gd name="connsiteY16" fmla="*/ 268733 h 298961"/>
                    <a:gd name="connsiteX17" fmla="*/ 75570 w 370294"/>
                    <a:gd name="connsiteY17" fmla="*/ 280068 h 298961"/>
                    <a:gd name="connsiteX18" fmla="*/ 86905 w 370294"/>
                    <a:gd name="connsiteY18" fmla="*/ 283847 h 298961"/>
                    <a:gd name="connsiteX19" fmla="*/ 98241 w 370294"/>
                    <a:gd name="connsiteY19" fmla="*/ 291404 h 298961"/>
                    <a:gd name="connsiteX20" fmla="*/ 136026 w 370294"/>
                    <a:gd name="connsiteY20" fmla="*/ 298961 h 298961"/>
                    <a:gd name="connsiteX21" fmla="*/ 268274 w 370294"/>
                    <a:gd name="connsiteY21" fmla="*/ 295182 h 298961"/>
                    <a:gd name="connsiteX22" fmla="*/ 290945 w 370294"/>
                    <a:gd name="connsiteY22" fmla="*/ 283847 h 298961"/>
                    <a:gd name="connsiteX23" fmla="*/ 306059 w 370294"/>
                    <a:gd name="connsiteY23" fmla="*/ 280068 h 298961"/>
                    <a:gd name="connsiteX24" fmla="*/ 328730 w 370294"/>
                    <a:gd name="connsiteY24" fmla="*/ 261176 h 298961"/>
                    <a:gd name="connsiteX25" fmla="*/ 340066 w 370294"/>
                    <a:gd name="connsiteY25" fmla="*/ 249840 h 298961"/>
                    <a:gd name="connsiteX26" fmla="*/ 362737 w 370294"/>
                    <a:gd name="connsiteY26" fmla="*/ 230948 h 298961"/>
                    <a:gd name="connsiteX27" fmla="*/ 370294 w 370294"/>
                    <a:gd name="connsiteY27" fmla="*/ 196941 h 298961"/>
                    <a:gd name="connsiteX28" fmla="*/ 366515 w 370294"/>
                    <a:gd name="connsiteY28" fmla="*/ 83586 h 298961"/>
                    <a:gd name="connsiteX29" fmla="*/ 362737 w 370294"/>
                    <a:gd name="connsiteY29" fmla="*/ 72250 h 298961"/>
                    <a:gd name="connsiteX30" fmla="*/ 347623 w 370294"/>
                    <a:gd name="connsiteY30" fmla="*/ 49579 h 298961"/>
                    <a:gd name="connsiteX31" fmla="*/ 340066 w 370294"/>
                    <a:gd name="connsiteY31" fmla="*/ 38244 h 298961"/>
                    <a:gd name="connsiteX32" fmla="*/ 321173 w 370294"/>
                    <a:gd name="connsiteY32" fmla="*/ 23129 h 298961"/>
                    <a:gd name="connsiteX33" fmla="*/ 298502 w 370294"/>
                    <a:gd name="connsiteY33" fmla="*/ 15572 h 298961"/>
                    <a:gd name="connsiteX34" fmla="*/ 313616 w 370294"/>
                    <a:gd name="connsiteY34" fmla="*/ 19351 h 29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294" h="298961">
                      <a:moveTo>
                        <a:pt x="313616" y="19351"/>
                      </a:moveTo>
                      <a:cubicBezTo>
                        <a:pt x="260674" y="-12417"/>
                        <a:pt x="292972" y="2337"/>
                        <a:pt x="170033" y="11794"/>
                      </a:cubicBezTo>
                      <a:cubicBezTo>
                        <a:pt x="162091" y="12405"/>
                        <a:pt x="154919" y="16832"/>
                        <a:pt x="147362" y="19351"/>
                      </a:cubicBezTo>
                      <a:lnTo>
                        <a:pt x="136026" y="23129"/>
                      </a:lnTo>
                      <a:cubicBezTo>
                        <a:pt x="103537" y="44787"/>
                        <a:pt x="144643" y="18820"/>
                        <a:pt x="113355" y="34465"/>
                      </a:cubicBezTo>
                      <a:cubicBezTo>
                        <a:pt x="109293" y="36496"/>
                        <a:pt x="106169" y="40178"/>
                        <a:pt x="102019" y="42022"/>
                      </a:cubicBezTo>
                      <a:cubicBezTo>
                        <a:pt x="94740" y="45257"/>
                        <a:pt x="86905" y="47060"/>
                        <a:pt x="79348" y="49579"/>
                      </a:cubicBezTo>
                      <a:cubicBezTo>
                        <a:pt x="75570" y="50839"/>
                        <a:pt x="71327" y="51149"/>
                        <a:pt x="68013" y="53358"/>
                      </a:cubicBezTo>
                      <a:cubicBezTo>
                        <a:pt x="53363" y="63124"/>
                        <a:pt x="60985" y="59479"/>
                        <a:pt x="45342" y="64693"/>
                      </a:cubicBezTo>
                      <a:cubicBezTo>
                        <a:pt x="41563" y="67212"/>
                        <a:pt x="37495" y="69343"/>
                        <a:pt x="34006" y="72250"/>
                      </a:cubicBezTo>
                      <a:cubicBezTo>
                        <a:pt x="27727" y="77483"/>
                        <a:pt x="18610" y="87056"/>
                        <a:pt x="15114" y="94921"/>
                      </a:cubicBezTo>
                      <a:cubicBezTo>
                        <a:pt x="-2874" y="135393"/>
                        <a:pt x="17103" y="103272"/>
                        <a:pt x="0" y="128928"/>
                      </a:cubicBezTo>
                      <a:cubicBezTo>
                        <a:pt x="1259" y="150340"/>
                        <a:pt x="596" y="171952"/>
                        <a:pt x="3778" y="193163"/>
                      </a:cubicBezTo>
                      <a:cubicBezTo>
                        <a:pt x="4452" y="197654"/>
                        <a:pt x="9304" y="200436"/>
                        <a:pt x="11335" y="204498"/>
                      </a:cubicBezTo>
                      <a:cubicBezTo>
                        <a:pt x="13116" y="208061"/>
                        <a:pt x="13333" y="212271"/>
                        <a:pt x="15114" y="215834"/>
                      </a:cubicBezTo>
                      <a:cubicBezTo>
                        <a:pt x="21857" y="229318"/>
                        <a:pt x="35329" y="239827"/>
                        <a:pt x="45342" y="249840"/>
                      </a:cubicBezTo>
                      <a:cubicBezTo>
                        <a:pt x="59891" y="264389"/>
                        <a:pt x="52229" y="258211"/>
                        <a:pt x="68013" y="268733"/>
                      </a:cubicBezTo>
                      <a:cubicBezTo>
                        <a:pt x="70532" y="272511"/>
                        <a:pt x="72024" y="277231"/>
                        <a:pt x="75570" y="280068"/>
                      </a:cubicBezTo>
                      <a:cubicBezTo>
                        <a:pt x="78680" y="282556"/>
                        <a:pt x="83343" y="282066"/>
                        <a:pt x="86905" y="283847"/>
                      </a:cubicBezTo>
                      <a:cubicBezTo>
                        <a:pt x="90967" y="285878"/>
                        <a:pt x="94179" y="289373"/>
                        <a:pt x="98241" y="291404"/>
                      </a:cubicBezTo>
                      <a:cubicBezTo>
                        <a:pt x="108791" y="296679"/>
                        <a:pt x="126283" y="297569"/>
                        <a:pt x="136026" y="298961"/>
                      </a:cubicBezTo>
                      <a:cubicBezTo>
                        <a:pt x="180109" y="297701"/>
                        <a:pt x="224234" y="297500"/>
                        <a:pt x="268274" y="295182"/>
                      </a:cubicBezTo>
                      <a:cubicBezTo>
                        <a:pt x="280374" y="294545"/>
                        <a:pt x="280336" y="288394"/>
                        <a:pt x="290945" y="283847"/>
                      </a:cubicBezTo>
                      <a:cubicBezTo>
                        <a:pt x="295718" y="281801"/>
                        <a:pt x="301021" y="281328"/>
                        <a:pt x="306059" y="280068"/>
                      </a:cubicBezTo>
                      <a:cubicBezTo>
                        <a:pt x="339188" y="246942"/>
                        <a:pt x="297158" y="287487"/>
                        <a:pt x="328730" y="261176"/>
                      </a:cubicBezTo>
                      <a:cubicBezTo>
                        <a:pt x="332835" y="257755"/>
                        <a:pt x="335961" y="253261"/>
                        <a:pt x="340066" y="249840"/>
                      </a:cubicBezTo>
                      <a:cubicBezTo>
                        <a:pt x="371638" y="223529"/>
                        <a:pt x="329608" y="264074"/>
                        <a:pt x="362737" y="230948"/>
                      </a:cubicBezTo>
                      <a:cubicBezTo>
                        <a:pt x="364193" y="225122"/>
                        <a:pt x="370294" y="201733"/>
                        <a:pt x="370294" y="196941"/>
                      </a:cubicBezTo>
                      <a:cubicBezTo>
                        <a:pt x="370294" y="159135"/>
                        <a:pt x="368802" y="121323"/>
                        <a:pt x="366515" y="83586"/>
                      </a:cubicBezTo>
                      <a:cubicBezTo>
                        <a:pt x="366274" y="79610"/>
                        <a:pt x="364671" y="75732"/>
                        <a:pt x="362737" y="72250"/>
                      </a:cubicBezTo>
                      <a:cubicBezTo>
                        <a:pt x="358326" y="64310"/>
                        <a:pt x="352661" y="57136"/>
                        <a:pt x="347623" y="49579"/>
                      </a:cubicBezTo>
                      <a:cubicBezTo>
                        <a:pt x="345104" y="45801"/>
                        <a:pt x="343277" y="41455"/>
                        <a:pt x="340066" y="38244"/>
                      </a:cubicBezTo>
                      <a:cubicBezTo>
                        <a:pt x="333784" y="31961"/>
                        <a:pt x="329755" y="26943"/>
                        <a:pt x="321173" y="23129"/>
                      </a:cubicBezTo>
                      <a:cubicBezTo>
                        <a:pt x="313894" y="19894"/>
                        <a:pt x="306059" y="18091"/>
                        <a:pt x="298502" y="15572"/>
                      </a:cubicBezTo>
                      <a:lnTo>
                        <a:pt x="313616" y="19351"/>
                      </a:lnTo>
                      <a:close/>
                    </a:path>
                  </a:pathLst>
                </a:custGeom>
                <a:solidFill>
                  <a:schemeClr val="accent4">
                    <a:lumMod val="40000"/>
                    <a:lumOff val="60000"/>
                  </a:schemeClr>
                </a:solid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00">
                    <a:latin typeface="Arial" pitchFamily="34" charset="0"/>
                    <a:cs typeface="Arial" pitchFamily="34" charset="0"/>
                  </a:endParaRPr>
                </a:p>
              </p:txBody>
            </p:sp>
            <p:sp>
              <p:nvSpPr>
                <p:cNvPr id="39" name="Oval 58"/>
                <p:cNvSpPr/>
                <p:nvPr/>
              </p:nvSpPr>
              <p:spPr>
                <a:xfrm rot="2175220">
                  <a:off x="1423626" y="4539335"/>
                  <a:ext cx="67604" cy="4122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00">
                    <a:latin typeface="Arial" pitchFamily="34" charset="0"/>
                    <a:cs typeface="Arial" pitchFamily="34" charset="0"/>
                  </a:endParaRPr>
                </a:p>
              </p:txBody>
            </p:sp>
          </p:grpSp>
          <p:grpSp>
            <p:nvGrpSpPr>
              <p:cNvPr id="23" name="Group 36"/>
              <p:cNvGrpSpPr>
                <a:grpSpLocks/>
              </p:cNvGrpSpPr>
              <p:nvPr/>
            </p:nvGrpSpPr>
            <p:grpSpPr>
              <a:xfrm>
                <a:off x="4487599" y="6444208"/>
                <a:ext cx="93529" cy="73681"/>
                <a:chOff x="1372741" y="4477461"/>
                <a:chExt cx="155881" cy="113356"/>
              </a:xfrm>
            </p:grpSpPr>
            <p:sp>
              <p:nvSpPr>
                <p:cNvPr id="36" name="Freeform 57"/>
                <p:cNvSpPr/>
                <p:nvPr/>
              </p:nvSpPr>
              <p:spPr>
                <a:xfrm>
                  <a:off x="1372741" y="4477461"/>
                  <a:ext cx="155881" cy="113356"/>
                </a:xfrm>
                <a:custGeom>
                  <a:avLst/>
                  <a:gdLst>
                    <a:gd name="connsiteX0" fmla="*/ 313616 w 370294"/>
                    <a:gd name="connsiteY0" fmla="*/ 19351 h 298961"/>
                    <a:gd name="connsiteX1" fmla="*/ 170033 w 370294"/>
                    <a:gd name="connsiteY1" fmla="*/ 11794 h 298961"/>
                    <a:gd name="connsiteX2" fmla="*/ 147362 w 370294"/>
                    <a:gd name="connsiteY2" fmla="*/ 19351 h 298961"/>
                    <a:gd name="connsiteX3" fmla="*/ 136026 w 370294"/>
                    <a:gd name="connsiteY3" fmla="*/ 23129 h 298961"/>
                    <a:gd name="connsiteX4" fmla="*/ 113355 w 370294"/>
                    <a:gd name="connsiteY4" fmla="*/ 34465 h 298961"/>
                    <a:gd name="connsiteX5" fmla="*/ 102019 w 370294"/>
                    <a:gd name="connsiteY5" fmla="*/ 42022 h 298961"/>
                    <a:gd name="connsiteX6" fmla="*/ 79348 w 370294"/>
                    <a:gd name="connsiteY6" fmla="*/ 49579 h 298961"/>
                    <a:gd name="connsiteX7" fmla="*/ 68013 w 370294"/>
                    <a:gd name="connsiteY7" fmla="*/ 53358 h 298961"/>
                    <a:gd name="connsiteX8" fmla="*/ 45342 w 370294"/>
                    <a:gd name="connsiteY8" fmla="*/ 64693 h 298961"/>
                    <a:gd name="connsiteX9" fmla="*/ 34006 w 370294"/>
                    <a:gd name="connsiteY9" fmla="*/ 72250 h 298961"/>
                    <a:gd name="connsiteX10" fmla="*/ 15114 w 370294"/>
                    <a:gd name="connsiteY10" fmla="*/ 94921 h 298961"/>
                    <a:gd name="connsiteX11" fmla="*/ 0 w 370294"/>
                    <a:gd name="connsiteY11" fmla="*/ 128928 h 298961"/>
                    <a:gd name="connsiteX12" fmla="*/ 3778 w 370294"/>
                    <a:gd name="connsiteY12" fmla="*/ 193163 h 298961"/>
                    <a:gd name="connsiteX13" fmla="*/ 11335 w 370294"/>
                    <a:gd name="connsiteY13" fmla="*/ 204498 h 298961"/>
                    <a:gd name="connsiteX14" fmla="*/ 15114 w 370294"/>
                    <a:gd name="connsiteY14" fmla="*/ 215834 h 298961"/>
                    <a:gd name="connsiteX15" fmla="*/ 45342 w 370294"/>
                    <a:gd name="connsiteY15" fmla="*/ 249840 h 298961"/>
                    <a:gd name="connsiteX16" fmla="*/ 68013 w 370294"/>
                    <a:gd name="connsiteY16" fmla="*/ 268733 h 298961"/>
                    <a:gd name="connsiteX17" fmla="*/ 75570 w 370294"/>
                    <a:gd name="connsiteY17" fmla="*/ 280068 h 298961"/>
                    <a:gd name="connsiteX18" fmla="*/ 86905 w 370294"/>
                    <a:gd name="connsiteY18" fmla="*/ 283847 h 298961"/>
                    <a:gd name="connsiteX19" fmla="*/ 98241 w 370294"/>
                    <a:gd name="connsiteY19" fmla="*/ 291404 h 298961"/>
                    <a:gd name="connsiteX20" fmla="*/ 136026 w 370294"/>
                    <a:gd name="connsiteY20" fmla="*/ 298961 h 298961"/>
                    <a:gd name="connsiteX21" fmla="*/ 268274 w 370294"/>
                    <a:gd name="connsiteY21" fmla="*/ 295182 h 298961"/>
                    <a:gd name="connsiteX22" fmla="*/ 290945 w 370294"/>
                    <a:gd name="connsiteY22" fmla="*/ 283847 h 298961"/>
                    <a:gd name="connsiteX23" fmla="*/ 306059 w 370294"/>
                    <a:gd name="connsiteY23" fmla="*/ 280068 h 298961"/>
                    <a:gd name="connsiteX24" fmla="*/ 328730 w 370294"/>
                    <a:gd name="connsiteY24" fmla="*/ 261176 h 298961"/>
                    <a:gd name="connsiteX25" fmla="*/ 340066 w 370294"/>
                    <a:gd name="connsiteY25" fmla="*/ 249840 h 298961"/>
                    <a:gd name="connsiteX26" fmla="*/ 362737 w 370294"/>
                    <a:gd name="connsiteY26" fmla="*/ 230948 h 298961"/>
                    <a:gd name="connsiteX27" fmla="*/ 370294 w 370294"/>
                    <a:gd name="connsiteY27" fmla="*/ 196941 h 298961"/>
                    <a:gd name="connsiteX28" fmla="*/ 366515 w 370294"/>
                    <a:gd name="connsiteY28" fmla="*/ 83586 h 298961"/>
                    <a:gd name="connsiteX29" fmla="*/ 362737 w 370294"/>
                    <a:gd name="connsiteY29" fmla="*/ 72250 h 298961"/>
                    <a:gd name="connsiteX30" fmla="*/ 347623 w 370294"/>
                    <a:gd name="connsiteY30" fmla="*/ 49579 h 298961"/>
                    <a:gd name="connsiteX31" fmla="*/ 340066 w 370294"/>
                    <a:gd name="connsiteY31" fmla="*/ 38244 h 298961"/>
                    <a:gd name="connsiteX32" fmla="*/ 321173 w 370294"/>
                    <a:gd name="connsiteY32" fmla="*/ 23129 h 298961"/>
                    <a:gd name="connsiteX33" fmla="*/ 298502 w 370294"/>
                    <a:gd name="connsiteY33" fmla="*/ 15572 h 298961"/>
                    <a:gd name="connsiteX34" fmla="*/ 313616 w 370294"/>
                    <a:gd name="connsiteY34" fmla="*/ 19351 h 29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294" h="298961">
                      <a:moveTo>
                        <a:pt x="313616" y="19351"/>
                      </a:moveTo>
                      <a:cubicBezTo>
                        <a:pt x="260674" y="-12417"/>
                        <a:pt x="292972" y="2337"/>
                        <a:pt x="170033" y="11794"/>
                      </a:cubicBezTo>
                      <a:cubicBezTo>
                        <a:pt x="162091" y="12405"/>
                        <a:pt x="154919" y="16832"/>
                        <a:pt x="147362" y="19351"/>
                      </a:cubicBezTo>
                      <a:lnTo>
                        <a:pt x="136026" y="23129"/>
                      </a:lnTo>
                      <a:cubicBezTo>
                        <a:pt x="103537" y="44787"/>
                        <a:pt x="144643" y="18820"/>
                        <a:pt x="113355" y="34465"/>
                      </a:cubicBezTo>
                      <a:cubicBezTo>
                        <a:pt x="109293" y="36496"/>
                        <a:pt x="106169" y="40178"/>
                        <a:pt x="102019" y="42022"/>
                      </a:cubicBezTo>
                      <a:cubicBezTo>
                        <a:pt x="94740" y="45257"/>
                        <a:pt x="86905" y="47060"/>
                        <a:pt x="79348" y="49579"/>
                      </a:cubicBezTo>
                      <a:cubicBezTo>
                        <a:pt x="75570" y="50839"/>
                        <a:pt x="71327" y="51149"/>
                        <a:pt x="68013" y="53358"/>
                      </a:cubicBezTo>
                      <a:cubicBezTo>
                        <a:pt x="53363" y="63124"/>
                        <a:pt x="60985" y="59479"/>
                        <a:pt x="45342" y="64693"/>
                      </a:cubicBezTo>
                      <a:cubicBezTo>
                        <a:pt x="41563" y="67212"/>
                        <a:pt x="37495" y="69343"/>
                        <a:pt x="34006" y="72250"/>
                      </a:cubicBezTo>
                      <a:cubicBezTo>
                        <a:pt x="27727" y="77483"/>
                        <a:pt x="18610" y="87056"/>
                        <a:pt x="15114" y="94921"/>
                      </a:cubicBezTo>
                      <a:cubicBezTo>
                        <a:pt x="-2874" y="135393"/>
                        <a:pt x="17103" y="103272"/>
                        <a:pt x="0" y="128928"/>
                      </a:cubicBezTo>
                      <a:cubicBezTo>
                        <a:pt x="1259" y="150340"/>
                        <a:pt x="596" y="171952"/>
                        <a:pt x="3778" y="193163"/>
                      </a:cubicBezTo>
                      <a:cubicBezTo>
                        <a:pt x="4452" y="197654"/>
                        <a:pt x="9304" y="200436"/>
                        <a:pt x="11335" y="204498"/>
                      </a:cubicBezTo>
                      <a:cubicBezTo>
                        <a:pt x="13116" y="208061"/>
                        <a:pt x="13333" y="212271"/>
                        <a:pt x="15114" y="215834"/>
                      </a:cubicBezTo>
                      <a:cubicBezTo>
                        <a:pt x="21857" y="229318"/>
                        <a:pt x="35329" y="239827"/>
                        <a:pt x="45342" y="249840"/>
                      </a:cubicBezTo>
                      <a:cubicBezTo>
                        <a:pt x="59891" y="264389"/>
                        <a:pt x="52229" y="258211"/>
                        <a:pt x="68013" y="268733"/>
                      </a:cubicBezTo>
                      <a:cubicBezTo>
                        <a:pt x="70532" y="272511"/>
                        <a:pt x="72024" y="277231"/>
                        <a:pt x="75570" y="280068"/>
                      </a:cubicBezTo>
                      <a:cubicBezTo>
                        <a:pt x="78680" y="282556"/>
                        <a:pt x="83343" y="282066"/>
                        <a:pt x="86905" y="283847"/>
                      </a:cubicBezTo>
                      <a:cubicBezTo>
                        <a:pt x="90967" y="285878"/>
                        <a:pt x="94179" y="289373"/>
                        <a:pt x="98241" y="291404"/>
                      </a:cubicBezTo>
                      <a:cubicBezTo>
                        <a:pt x="108791" y="296679"/>
                        <a:pt x="126283" y="297569"/>
                        <a:pt x="136026" y="298961"/>
                      </a:cubicBezTo>
                      <a:cubicBezTo>
                        <a:pt x="180109" y="297701"/>
                        <a:pt x="224234" y="297500"/>
                        <a:pt x="268274" y="295182"/>
                      </a:cubicBezTo>
                      <a:cubicBezTo>
                        <a:pt x="280374" y="294545"/>
                        <a:pt x="280336" y="288394"/>
                        <a:pt x="290945" y="283847"/>
                      </a:cubicBezTo>
                      <a:cubicBezTo>
                        <a:pt x="295718" y="281801"/>
                        <a:pt x="301021" y="281328"/>
                        <a:pt x="306059" y="280068"/>
                      </a:cubicBezTo>
                      <a:cubicBezTo>
                        <a:pt x="339188" y="246942"/>
                        <a:pt x="297158" y="287487"/>
                        <a:pt x="328730" y="261176"/>
                      </a:cubicBezTo>
                      <a:cubicBezTo>
                        <a:pt x="332835" y="257755"/>
                        <a:pt x="335961" y="253261"/>
                        <a:pt x="340066" y="249840"/>
                      </a:cubicBezTo>
                      <a:cubicBezTo>
                        <a:pt x="371638" y="223529"/>
                        <a:pt x="329608" y="264074"/>
                        <a:pt x="362737" y="230948"/>
                      </a:cubicBezTo>
                      <a:cubicBezTo>
                        <a:pt x="364193" y="225122"/>
                        <a:pt x="370294" y="201733"/>
                        <a:pt x="370294" y="196941"/>
                      </a:cubicBezTo>
                      <a:cubicBezTo>
                        <a:pt x="370294" y="159135"/>
                        <a:pt x="368802" y="121323"/>
                        <a:pt x="366515" y="83586"/>
                      </a:cubicBezTo>
                      <a:cubicBezTo>
                        <a:pt x="366274" y="79610"/>
                        <a:pt x="364671" y="75732"/>
                        <a:pt x="362737" y="72250"/>
                      </a:cubicBezTo>
                      <a:cubicBezTo>
                        <a:pt x="358326" y="64310"/>
                        <a:pt x="352661" y="57136"/>
                        <a:pt x="347623" y="49579"/>
                      </a:cubicBezTo>
                      <a:cubicBezTo>
                        <a:pt x="345104" y="45801"/>
                        <a:pt x="343277" y="41455"/>
                        <a:pt x="340066" y="38244"/>
                      </a:cubicBezTo>
                      <a:cubicBezTo>
                        <a:pt x="333784" y="31961"/>
                        <a:pt x="329755" y="26943"/>
                        <a:pt x="321173" y="23129"/>
                      </a:cubicBezTo>
                      <a:cubicBezTo>
                        <a:pt x="313894" y="19894"/>
                        <a:pt x="306059" y="18091"/>
                        <a:pt x="298502" y="15572"/>
                      </a:cubicBezTo>
                      <a:lnTo>
                        <a:pt x="313616" y="19351"/>
                      </a:lnTo>
                      <a:close/>
                    </a:path>
                  </a:pathLst>
                </a:custGeom>
                <a:solidFill>
                  <a:schemeClr val="accent4">
                    <a:lumMod val="40000"/>
                    <a:lumOff val="60000"/>
                  </a:schemeClr>
                </a:solid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00">
                    <a:latin typeface="Arial" pitchFamily="34" charset="0"/>
                    <a:cs typeface="Arial" pitchFamily="34" charset="0"/>
                  </a:endParaRPr>
                </a:p>
              </p:txBody>
            </p:sp>
            <p:sp>
              <p:nvSpPr>
                <p:cNvPr id="37" name="Oval 58"/>
                <p:cNvSpPr/>
                <p:nvPr/>
              </p:nvSpPr>
              <p:spPr>
                <a:xfrm rot="2175220">
                  <a:off x="1423626" y="4539335"/>
                  <a:ext cx="67604" cy="4122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00">
                    <a:latin typeface="Arial" pitchFamily="34" charset="0"/>
                    <a:cs typeface="Arial" pitchFamily="34" charset="0"/>
                  </a:endParaRPr>
                </a:p>
              </p:txBody>
            </p:sp>
          </p:grpSp>
          <p:grpSp>
            <p:nvGrpSpPr>
              <p:cNvPr id="24" name="Group 36"/>
              <p:cNvGrpSpPr>
                <a:grpSpLocks/>
              </p:cNvGrpSpPr>
              <p:nvPr/>
            </p:nvGrpSpPr>
            <p:grpSpPr>
              <a:xfrm>
                <a:off x="4415591" y="6444208"/>
                <a:ext cx="93529" cy="73681"/>
                <a:chOff x="1372741" y="4477461"/>
                <a:chExt cx="155881" cy="113356"/>
              </a:xfrm>
            </p:grpSpPr>
            <p:sp>
              <p:nvSpPr>
                <p:cNvPr id="34" name="Freeform 57"/>
                <p:cNvSpPr/>
                <p:nvPr/>
              </p:nvSpPr>
              <p:spPr>
                <a:xfrm>
                  <a:off x="1372741" y="4477461"/>
                  <a:ext cx="155881" cy="113356"/>
                </a:xfrm>
                <a:custGeom>
                  <a:avLst/>
                  <a:gdLst>
                    <a:gd name="connsiteX0" fmla="*/ 313616 w 370294"/>
                    <a:gd name="connsiteY0" fmla="*/ 19351 h 298961"/>
                    <a:gd name="connsiteX1" fmla="*/ 170033 w 370294"/>
                    <a:gd name="connsiteY1" fmla="*/ 11794 h 298961"/>
                    <a:gd name="connsiteX2" fmla="*/ 147362 w 370294"/>
                    <a:gd name="connsiteY2" fmla="*/ 19351 h 298961"/>
                    <a:gd name="connsiteX3" fmla="*/ 136026 w 370294"/>
                    <a:gd name="connsiteY3" fmla="*/ 23129 h 298961"/>
                    <a:gd name="connsiteX4" fmla="*/ 113355 w 370294"/>
                    <a:gd name="connsiteY4" fmla="*/ 34465 h 298961"/>
                    <a:gd name="connsiteX5" fmla="*/ 102019 w 370294"/>
                    <a:gd name="connsiteY5" fmla="*/ 42022 h 298961"/>
                    <a:gd name="connsiteX6" fmla="*/ 79348 w 370294"/>
                    <a:gd name="connsiteY6" fmla="*/ 49579 h 298961"/>
                    <a:gd name="connsiteX7" fmla="*/ 68013 w 370294"/>
                    <a:gd name="connsiteY7" fmla="*/ 53358 h 298961"/>
                    <a:gd name="connsiteX8" fmla="*/ 45342 w 370294"/>
                    <a:gd name="connsiteY8" fmla="*/ 64693 h 298961"/>
                    <a:gd name="connsiteX9" fmla="*/ 34006 w 370294"/>
                    <a:gd name="connsiteY9" fmla="*/ 72250 h 298961"/>
                    <a:gd name="connsiteX10" fmla="*/ 15114 w 370294"/>
                    <a:gd name="connsiteY10" fmla="*/ 94921 h 298961"/>
                    <a:gd name="connsiteX11" fmla="*/ 0 w 370294"/>
                    <a:gd name="connsiteY11" fmla="*/ 128928 h 298961"/>
                    <a:gd name="connsiteX12" fmla="*/ 3778 w 370294"/>
                    <a:gd name="connsiteY12" fmla="*/ 193163 h 298961"/>
                    <a:gd name="connsiteX13" fmla="*/ 11335 w 370294"/>
                    <a:gd name="connsiteY13" fmla="*/ 204498 h 298961"/>
                    <a:gd name="connsiteX14" fmla="*/ 15114 w 370294"/>
                    <a:gd name="connsiteY14" fmla="*/ 215834 h 298961"/>
                    <a:gd name="connsiteX15" fmla="*/ 45342 w 370294"/>
                    <a:gd name="connsiteY15" fmla="*/ 249840 h 298961"/>
                    <a:gd name="connsiteX16" fmla="*/ 68013 w 370294"/>
                    <a:gd name="connsiteY16" fmla="*/ 268733 h 298961"/>
                    <a:gd name="connsiteX17" fmla="*/ 75570 w 370294"/>
                    <a:gd name="connsiteY17" fmla="*/ 280068 h 298961"/>
                    <a:gd name="connsiteX18" fmla="*/ 86905 w 370294"/>
                    <a:gd name="connsiteY18" fmla="*/ 283847 h 298961"/>
                    <a:gd name="connsiteX19" fmla="*/ 98241 w 370294"/>
                    <a:gd name="connsiteY19" fmla="*/ 291404 h 298961"/>
                    <a:gd name="connsiteX20" fmla="*/ 136026 w 370294"/>
                    <a:gd name="connsiteY20" fmla="*/ 298961 h 298961"/>
                    <a:gd name="connsiteX21" fmla="*/ 268274 w 370294"/>
                    <a:gd name="connsiteY21" fmla="*/ 295182 h 298961"/>
                    <a:gd name="connsiteX22" fmla="*/ 290945 w 370294"/>
                    <a:gd name="connsiteY22" fmla="*/ 283847 h 298961"/>
                    <a:gd name="connsiteX23" fmla="*/ 306059 w 370294"/>
                    <a:gd name="connsiteY23" fmla="*/ 280068 h 298961"/>
                    <a:gd name="connsiteX24" fmla="*/ 328730 w 370294"/>
                    <a:gd name="connsiteY24" fmla="*/ 261176 h 298961"/>
                    <a:gd name="connsiteX25" fmla="*/ 340066 w 370294"/>
                    <a:gd name="connsiteY25" fmla="*/ 249840 h 298961"/>
                    <a:gd name="connsiteX26" fmla="*/ 362737 w 370294"/>
                    <a:gd name="connsiteY26" fmla="*/ 230948 h 298961"/>
                    <a:gd name="connsiteX27" fmla="*/ 370294 w 370294"/>
                    <a:gd name="connsiteY27" fmla="*/ 196941 h 298961"/>
                    <a:gd name="connsiteX28" fmla="*/ 366515 w 370294"/>
                    <a:gd name="connsiteY28" fmla="*/ 83586 h 298961"/>
                    <a:gd name="connsiteX29" fmla="*/ 362737 w 370294"/>
                    <a:gd name="connsiteY29" fmla="*/ 72250 h 298961"/>
                    <a:gd name="connsiteX30" fmla="*/ 347623 w 370294"/>
                    <a:gd name="connsiteY30" fmla="*/ 49579 h 298961"/>
                    <a:gd name="connsiteX31" fmla="*/ 340066 w 370294"/>
                    <a:gd name="connsiteY31" fmla="*/ 38244 h 298961"/>
                    <a:gd name="connsiteX32" fmla="*/ 321173 w 370294"/>
                    <a:gd name="connsiteY32" fmla="*/ 23129 h 298961"/>
                    <a:gd name="connsiteX33" fmla="*/ 298502 w 370294"/>
                    <a:gd name="connsiteY33" fmla="*/ 15572 h 298961"/>
                    <a:gd name="connsiteX34" fmla="*/ 313616 w 370294"/>
                    <a:gd name="connsiteY34" fmla="*/ 19351 h 29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294" h="298961">
                      <a:moveTo>
                        <a:pt x="313616" y="19351"/>
                      </a:moveTo>
                      <a:cubicBezTo>
                        <a:pt x="260674" y="-12417"/>
                        <a:pt x="292972" y="2337"/>
                        <a:pt x="170033" y="11794"/>
                      </a:cubicBezTo>
                      <a:cubicBezTo>
                        <a:pt x="162091" y="12405"/>
                        <a:pt x="154919" y="16832"/>
                        <a:pt x="147362" y="19351"/>
                      </a:cubicBezTo>
                      <a:lnTo>
                        <a:pt x="136026" y="23129"/>
                      </a:lnTo>
                      <a:cubicBezTo>
                        <a:pt x="103537" y="44787"/>
                        <a:pt x="144643" y="18820"/>
                        <a:pt x="113355" y="34465"/>
                      </a:cubicBezTo>
                      <a:cubicBezTo>
                        <a:pt x="109293" y="36496"/>
                        <a:pt x="106169" y="40178"/>
                        <a:pt x="102019" y="42022"/>
                      </a:cubicBezTo>
                      <a:cubicBezTo>
                        <a:pt x="94740" y="45257"/>
                        <a:pt x="86905" y="47060"/>
                        <a:pt x="79348" y="49579"/>
                      </a:cubicBezTo>
                      <a:cubicBezTo>
                        <a:pt x="75570" y="50839"/>
                        <a:pt x="71327" y="51149"/>
                        <a:pt x="68013" y="53358"/>
                      </a:cubicBezTo>
                      <a:cubicBezTo>
                        <a:pt x="53363" y="63124"/>
                        <a:pt x="60985" y="59479"/>
                        <a:pt x="45342" y="64693"/>
                      </a:cubicBezTo>
                      <a:cubicBezTo>
                        <a:pt x="41563" y="67212"/>
                        <a:pt x="37495" y="69343"/>
                        <a:pt x="34006" y="72250"/>
                      </a:cubicBezTo>
                      <a:cubicBezTo>
                        <a:pt x="27727" y="77483"/>
                        <a:pt x="18610" y="87056"/>
                        <a:pt x="15114" y="94921"/>
                      </a:cubicBezTo>
                      <a:cubicBezTo>
                        <a:pt x="-2874" y="135393"/>
                        <a:pt x="17103" y="103272"/>
                        <a:pt x="0" y="128928"/>
                      </a:cubicBezTo>
                      <a:cubicBezTo>
                        <a:pt x="1259" y="150340"/>
                        <a:pt x="596" y="171952"/>
                        <a:pt x="3778" y="193163"/>
                      </a:cubicBezTo>
                      <a:cubicBezTo>
                        <a:pt x="4452" y="197654"/>
                        <a:pt x="9304" y="200436"/>
                        <a:pt x="11335" y="204498"/>
                      </a:cubicBezTo>
                      <a:cubicBezTo>
                        <a:pt x="13116" y="208061"/>
                        <a:pt x="13333" y="212271"/>
                        <a:pt x="15114" y="215834"/>
                      </a:cubicBezTo>
                      <a:cubicBezTo>
                        <a:pt x="21857" y="229318"/>
                        <a:pt x="35329" y="239827"/>
                        <a:pt x="45342" y="249840"/>
                      </a:cubicBezTo>
                      <a:cubicBezTo>
                        <a:pt x="59891" y="264389"/>
                        <a:pt x="52229" y="258211"/>
                        <a:pt x="68013" y="268733"/>
                      </a:cubicBezTo>
                      <a:cubicBezTo>
                        <a:pt x="70532" y="272511"/>
                        <a:pt x="72024" y="277231"/>
                        <a:pt x="75570" y="280068"/>
                      </a:cubicBezTo>
                      <a:cubicBezTo>
                        <a:pt x="78680" y="282556"/>
                        <a:pt x="83343" y="282066"/>
                        <a:pt x="86905" y="283847"/>
                      </a:cubicBezTo>
                      <a:cubicBezTo>
                        <a:pt x="90967" y="285878"/>
                        <a:pt x="94179" y="289373"/>
                        <a:pt x="98241" y="291404"/>
                      </a:cubicBezTo>
                      <a:cubicBezTo>
                        <a:pt x="108791" y="296679"/>
                        <a:pt x="126283" y="297569"/>
                        <a:pt x="136026" y="298961"/>
                      </a:cubicBezTo>
                      <a:cubicBezTo>
                        <a:pt x="180109" y="297701"/>
                        <a:pt x="224234" y="297500"/>
                        <a:pt x="268274" y="295182"/>
                      </a:cubicBezTo>
                      <a:cubicBezTo>
                        <a:pt x="280374" y="294545"/>
                        <a:pt x="280336" y="288394"/>
                        <a:pt x="290945" y="283847"/>
                      </a:cubicBezTo>
                      <a:cubicBezTo>
                        <a:pt x="295718" y="281801"/>
                        <a:pt x="301021" y="281328"/>
                        <a:pt x="306059" y="280068"/>
                      </a:cubicBezTo>
                      <a:cubicBezTo>
                        <a:pt x="339188" y="246942"/>
                        <a:pt x="297158" y="287487"/>
                        <a:pt x="328730" y="261176"/>
                      </a:cubicBezTo>
                      <a:cubicBezTo>
                        <a:pt x="332835" y="257755"/>
                        <a:pt x="335961" y="253261"/>
                        <a:pt x="340066" y="249840"/>
                      </a:cubicBezTo>
                      <a:cubicBezTo>
                        <a:pt x="371638" y="223529"/>
                        <a:pt x="329608" y="264074"/>
                        <a:pt x="362737" y="230948"/>
                      </a:cubicBezTo>
                      <a:cubicBezTo>
                        <a:pt x="364193" y="225122"/>
                        <a:pt x="370294" y="201733"/>
                        <a:pt x="370294" y="196941"/>
                      </a:cubicBezTo>
                      <a:cubicBezTo>
                        <a:pt x="370294" y="159135"/>
                        <a:pt x="368802" y="121323"/>
                        <a:pt x="366515" y="83586"/>
                      </a:cubicBezTo>
                      <a:cubicBezTo>
                        <a:pt x="366274" y="79610"/>
                        <a:pt x="364671" y="75732"/>
                        <a:pt x="362737" y="72250"/>
                      </a:cubicBezTo>
                      <a:cubicBezTo>
                        <a:pt x="358326" y="64310"/>
                        <a:pt x="352661" y="57136"/>
                        <a:pt x="347623" y="49579"/>
                      </a:cubicBezTo>
                      <a:cubicBezTo>
                        <a:pt x="345104" y="45801"/>
                        <a:pt x="343277" y="41455"/>
                        <a:pt x="340066" y="38244"/>
                      </a:cubicBezTo>
                      <a:cubicBezTo>
                        <a:pt x="333784" y="31961"/>
                        <a:pt x="329755" y="26943"/>
                        <a:pt x="321173" y="23129"/>
                      </a:cubicBezTo>
                      <a:cubicBezTo>
                        <a:pt x="313894" y="19894"/>
                        <a:pt x="306059" y="18091"/>
                        <a:pt x="298502" y="15572"/>
                      </a:cubicBezTo>
                      <a:lnTo>
                        <a:pt x="313616" y="19351"/>
                      </a:lnTo>
                      <a:close/>
                    </a:path>
                  </a:pathLst>
                </a:custGeom>
                <a:solidFill>
                  <a:schemeClr val="accent4">
                    <a:lumMod val="40000"/>
                    <a:lumOff val="60000"/>
                  </a:schemeClr>
                </a:solid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00">
                    <a:latin typeface="Arial" pitchFamily="34" charset="0"/>
                    <a:cs typeface="Arial" pitchFamily="34" charset="0"/>
                  </a:endParaRPr>
                </a:p>
              </p:txBody>
            </p:sp>
            <p:sp>
              <p:nvSpPr>
                <p:cNvPr id="35" name="Oval 58"/>
                <p:cNvSpPr/>
                <p:nvPr/>
              </p:nvSpPr>
              <p:spPr>
                <a:xfrm rot="2175220">
                  <a:off x="1423626" y="4539335"/>
                  <a:ext cx="67604" cy="4122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00">
                    <a:latin typeface="Arial" pitchFamily="34" charset="0"/>
                    <a:cs typeface="Arial" pitchFamily="34" charset="0"/>
                  </a:endParaRPr>
                </a:p>
              </p:txBody>
            </p:sp>
          </p:grpSp>
          <p:grpSp>
            <p:nvGrpSpPr>
              <p:cNvPr id="25" name="Group 36"/>
              <p:cNvGrpSpPr>
                <a:grpSpLocks/>
              </p:cNvGrpSpPr>
              <p:nvPr/>
            </p:nvGrpSpPr>
            <p:grpSpPr>
              <a:xfrm>
                <a:off x="4509120" y="6514543"/>
                <a:ext cx="93529" cy="73681"/>
                <a:chOff x="1372741" y="4477461"/>
                <a:chExt cx="155881" cy="113356"/>
              </a:xfrm>
            </p:grpSpPr>
            <p:sp>
              <p:nvSpPr>
                <p:cNvPr id="32" name="Freeform 57"/>
                <p:cNvSpPr/>
                <p:nvPr/>
              </p:nvSpPr>
              <p:spPr>
                <a:xfrm>
                  <a:off x="1372741" y="4477461"/>
                  <a:ext cx="155881" cy="113356"/>
                </a:xfrm>
                <a:custGeom>
                  <a:avLst/>
                  <a:gdLst>
                    <a:gd name="connsiteX0" fmla="*/ 313616 w 370294"/>
                    <a:gd name="connsiteY0" fmla="*/ 19351 h 298961"/>
                    <a:gd name="connsiteX1" fmla="*/ 170033 w 370294"/>
                    <a:gd name="connsiteY1" fmla="*/ 11794 h 298961"/>
                    <a:gd name="connsiteX2" fmla="*/ 147362 w 370294"/>
                    <a:gd name="connsiteY2" fmla="*/ 19351 h 298961"/>
                    <a:gd name="connsiteX3" fmla="*/ 136026 w 370294"/>
                    <a:gd name="connsiteY3" fmla="*/ 23129 h 298961"/>
                    <a:gd name="connsiteX4" fmla="*/ 113355 w 370294"/>
                    <a:gd name="connsiteY4" fmla="*/ 34465 h 298961"/>
                    <a:gd name="connsiteX5" fmla="*/ 102019 w 370294"/>
                    <a:gd name="connsiteY5" fmla="*/ 42022 h 298961"/>
                    <a:gd name="connsiteX6" fmla="*/ 79348 w 370294"/>
                    <a:gd name="connsiteY6" fmla="*/ 49579 h 298961"/>
                    <a:gd name="connsiteX7" fmla="*/ 68013 w 370294"/>
                    <a:gd name="connsiteY7" fmla="*/ 53358 h 298961"/>
                    <a:gd name="connsiteX8" fmla="*/ 45342 w 370294"/>
                    <a:gd name="connsiteY8" fmla="*/ 64693 h 298961"/>
                    <a:gd name="connsiteX9" fmla="*/ 34006 w 370294"/>
                    <a:gd name="connsiteY9" fmla="*/ 72250 h 298961"/>
                    <a:gd name="connsiteX10" fmla="*/ 15114 w 370294"/>
                    <a:gd name="connsiteY10" fmla="*/ 94921 h 298961"/>
                    <a:gd name="connsiteX11" fmla="*/ 0 w 370294"/>
                    <a:gd name="connsiteY11" fmla="*/ 128928 h 298961"/>
                    <a:gd name="connsiteX12" fmla="*/ 3778 w 370294"/>
                    <a:gd name="connsiteY12" fmla="*/ 193163 h 298961"/>
                    <a:gd name="connsiteX13" fmla="*/ 11335 w 370294"/>
                    <a:gd name="connsiteY13" fmla="*/ 204498 h 298961"/>
                    <a:gd name="connsiteX14" fmla="*/ 15114 w 370294"/>
                    <a:gd name="connsiteY14" fmla="*/ 215834 h 298961"/>
                    <a:gd name="connsiteX15" fmla="*/ 45342 w 370294"/>
                    <a:gd name="connsiteY15" fmla="*/ 249840 h 298961"/>
                    <a:gd name="connsiteX16" fmla="*/ 68013 w 370294"/>
                    <a:gd name="connsiteY16" fmla="*/ 268733 h 298961"/>
                    <a:gd name="connsiteX17" fmla="*/ 75570 w 370294"/>
                    <a:gd name="connsiteY17" fmla="*/ 280068 h 298961"/>
                    <a:gd name="connsiteX18" fmla="*/ 86905 w 370294"/>
                    <a:gd name="connsiteY18" fmla="*/ 283847 h 298961"/>
                    <a:gd name="connsiteX19" fmla="*/ 98241 w 370294"/>
                    <a:gd name="connsiteY19" fmla="*/ 291404 h 298961"/>
                    <a:gd name="connsiteX20" fmla="*/ 136026 w 370294"/>
                    <a:gd name="connsiteY20" fmla="*/ 298961 h 298961"/>
                    <a:gd name="connsiteX21" fmla="*/ 268274 w 370294"/>
                    <a:gd name="connsiteY21" fmla="*/ 295182 h 298961"/>
                    <a:gd name="connsiteX22" fmla="*/ 290945 w 370294"/>
                    <a:gd name="connsiteY22" fmla="*/ 283847 h 298961"/>
                    <a:gd name="connsiteX23" fmla="*/ 306059 w 370294"/>
                    <a:gd name="connsiteY23" fmla="*/ 280068 h 298961"/>
                    <a:gd name="connsiteX24" fmla="*/ 328730 w 370294"/>
                    <a:gd name="connsiteY24" fmla="*/ 261176 h 298961"/>
                    <a:gd name="connsiteX25" fmla="*/ 340066 w 370294"/>
                    <a:gd name="connsiteY25" fmla="*/ 249840 h 298961"/>
                    <a:gd name="connsiteX26" fmla="*/ 362737 w 370294"/>
                    <a:gd name="connsiteY26" fmla="*/ 230948 h 298961"/>
                    <a:gd name="connsiteX27" fmla="*/ 370294 w 370294"/>
                    <a:gd name="connsiteY27" fmla="*/ 196941 h 298961"/>
                    <a:gd name="connsiteX28" fmla="*/ 366515 w 370294"/>
                    <a:gd name="connsiteY28" fmla="*/ 83586 h 298961"/>
                    <a:gd name="connsiteX29" fmla="*/ 362737 w 370294"/>
                    <a:gd name="connsiteY29" fmla="*/ 72250 h 298961"/>
                    <a:gd name="connsiteX30" fmla="*/ 347623 w 370294"/>
                    <a:gd name="connsiteY30" fmla="*/ 49579 h 298961"/>
                    <a:gd name="connsiteX31" fmla="*/ 340066 w 370294"/>
                    <a:gd name="connsiteY31" fmla="*/ 38244 h 298961"/>
                    <a:gd name="connsiteX32" fmla="*/ 321173 w 370294"/>
                    <a:gd name="connsiteY32" fmla="*/ 23129 h 298961"/>
                    <a:gd name="connsiteX33" fmla="*/ 298502 w 370294"/>
                    <a:gd name="connsiteY33" fmla="*/ 15572 h 298961"/>
                    <a:gd name="connsiteX34" fmla="*/ 313616 w 370294"/>
                    <a:gd name="connsiteY34" fmla="*/ 19351 h 29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294" h="298961">
                      <a:moveTo>
                        <a:pt x="313616" y="19351"/>
                      </a:moveTo>
                      <a:cubicBezTo>
                        <a:pt x="260674" y="-12417"/>
                        <a:pt x="292972" y="2337"/>
                        <a:pt x="170033" y="11794"/>
                      </a:cubicBezTo>
                      <a:cubicBezTo>
                        <a:pt x="162091" y="12405"/>
                        <a:pt x="154919" y="16832"/>
                        <a:pt x="147362" y="19351"/>
                      </a:cubicBezTo>
                      <a:lnTo>
                        <a:pt x="136026" y="23129"/>
                      </a:lnTo>
                      <a:cubicBezTo>
                        <a:pt x="103537" y="44787"/>
                        <a:pt x="144643" y="18820"/>
                        <a:pt x="113355" y="34465"/>
                      </a:cubicBezTo>
                      <a:cubicBezTo>
                        <a:pt x="109293" y="36496"/>
                        <a:pt x="106169" y="40178"/>
                        <a:pt x="102019" y="42022"/>
                      </a:cubicBezTo>
                      <a:cubicBezTo>
                        <a:pt x="94740" y="45257"/>
                        <a:pt x="86905" y="47060"/>
                        <a:pt x="79348" y="49579"/>
                      </a:cubicBezTo>
                      <a:cubicBezTo>
                        <a:pt x="75570" y="50839"/>
                        <a:pt x="71327" y="51149"/>
                        <a:pt x="68013" y="53358"/>
                      </a:cubicBezTo>
                      <a:cubicBezTo>
                        <a:pt x="53363" y="63124"/>
                        <a:pt x="60985" y="59479"/>
                        <a:pt x="45342" y="64693"/>
                      </a:cubicBezTo>
                      <a:cubicBezTo>
                        <a:pt x="41563" y="67212"/>
                        <a:pt x="37495" y="69343"/>
                        <a:pt x="34006" y="72250"/>
                      </a:cubicBezTo>
                      <a:cubicBezTo>
                        <a:pt x="27727" y="77483"/>
                        <a:pt x="18610" y="87056"/>
                        <a:pt x="15114" y="94921"/>
                      </a:cubicBezTo>
                      <a:cubicBezTo>
                        <a:pt x="-2874" y="135393"/>
                        <a:pt x="17103" y="103272"/>
                        <a:pt x="0" y="128928"/>
                      </a:cubicBezTo>
                      <a:cubicBezTo>
                        <a:pt x="1259" y="150340"/>
                        <a:pt x="596" y="171952"/>
                        <a:pt x="3778" y="193163"/>
                      </a:cubicBezTo>
                      <a:cubicBezTo>
                        <a:pt x="4452" y="197654"/>
                        <a:pt x="9304" y="200436"/>
                        <a:pt x="11335" y="204498"/>
                      </a:cubicBezTo>
                      <a:cubicBezTo>
                        <a:pt x="13116" y="208061"/>
                        <a:pt x="13333" y="212271"/>
                        <a:pt x="15114" y="215834"/>
                      </a:cubicBezTo>
                      <a:cubicBezTo>
                        <a:pt x="21857" y="229318"/>
                        <a:pt x="35329" y="239827"/>
                        <a:pt x="45342" y="249840"/>
                      </a:cubicBezTo>
                      <a:cubicBezTo>
                        <a:pt x="59891" y="264389"/>
                        <a:pt x="52229" y="258211"/>
                        <a:pt x="68013" y="268733"/>
                      </a:cubicBezTo>
                      <a:cubicBezTo>
                        <a:pt x="70532" y="272511"/>
                        <a:pt x="72024" y="277231"/>
                        <a:pt x="75570" y="280068"/>
                      </a:cubicBezTo>
                      <a:cubicBezTo>
                        <a:pt x="78680" y="282556"/>
                        <a:pt x="83343" y="282066"/>
                        <a:pt x="86905" y="283847"/>
                      </a:cubicBezTo>
                      <a:cubicBezTo>
                        <a:pt x="90967" y="285878"/>
                        <a:pt x="94179" y="289373"/>
                        <a:pt x="98241" y="291404"/>
                      </a:cubicBezTo>
                      <a:cubicBezTo>
                        <a:pt x="108791" y="296679"/>
                        <a:pt x="126283" y="297569"/>
                        <a:pt x="136026" y="298961"/>
                      </a:cubicBezTo>
                      <a:cubicBezTo>
                        <a:pt x="180109" y="297701"/>
                        <a:pt x="224234" y="297500"/>
                        <a:pt x="268274" y="295182"/>
                      </a:cubicBezTo>
                      <a:cubicBezTo>
                        <a:pt x="280374" y="294545"/>
                        <a:pt x="280336" y="288394"/>
                        <a:pt x="290945" y="283847"/>
                      </a:cubicBezTo>
                      <a:cubicBezTo>
                        <a:pt x="295718" y="281801"/>
                        <a:pt x="301021" y="281328"/>
                        <a:pt x="306059" y="280068"/>
                      </a:cubicBezTo>
                      <a:cubicBezTo>
                        <a:pt x="339188" y="246942"/>
                        <a:pt x="297158" y="287487"/>
                        <a:pt x="328730" y="261176"/>
                      </a:cubicBezTo>
                      <a:cubicBezTo>
                        <a:pt x="332835" y="257755"/>
                        <a:pt x="335961" y="253261"/>
                        <a:pt x="340066" y="249840"/>
                      </a:cubicBezTo>
                      <a:cubicBezTo>
                        <a:pt x="371638" y="223529"/>
                        <a:pt x="329608" y="264074"/>
                        <a:pt x="362737" y="230948"/>
                      </a:cubicBezTo>
                      <a:cubicBezTo>
                        <a:pt x="364193" y="225122"/>
                        <a:pt x="370294" y="201733"/>
                        <a:pt x="370294" y="196941"/>
                      </a:cubicBezTo>
                      <a:cubicBezTo>
                        <a:pt x="370294" y="159135"/>
                        <a:pt x="368802" y="121323"/>
                        <a:pt x="366515" y="83586"/>
                      </a:cubicBezTo>
                      <a:cubicBezTo>
                        <a:pt x="366274" y="79610"/>
                        <a:pt x="364671" y="75732"/>
                        <a:pt x="362737" y="72250"/>
                      </a:cubicBezTo>
                      <a:cubicBezTo>
                        <a:pt x="358326" y="64310"/>
                        <a:pt x="352661" y="57136"/>
                        <a:pt x="347623" y="49579"/>
                      </a:cubicBezTo>
                      <a:cubicBezTo>
                        <a:pt x="345104" y="45801"/>
                        <a:pt x="343277" y="41455"/>
                        <a:pt x="340066" y="38244"/>
                      </a:cubicBezTo>
                      <a:cubicBezTo>
                        <a:pt x="333784" y="31961"/>
                        <a:pt x="329755" y="26943"/>
                        <a:pt x="321173" y="23129"/>
                      </a:cubicBezTo>
                      <a:cubicBezTo>
                        <a:pt x="313894" y="19894"/>
                        <a:pt x="306059" y="18091"/>
                        <a:pt x="298502" y="15572"/>
                      </a:cubicBezTo>
                      <a:lnTo>
                        <a:pt x="313616" y="19351"/>
                      </a:lnTo>
                      <a:close/>
                    </a:path>
                  </a:pathLst>
                </a:custGeom>
                <a:solidFill>
                  <a:schemeClr val="accent4">
                    <a:lumMod val="40000"/>
                    <a:lumOff val="60000"/>
                  </a:schemeClr>
                </a:solid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00">
                    <a:latin typeface="Arial" pitchFamily="34" charset="0"/>
                    <a:cs typeface="Arial" pitchFamily="34" charset="0"/>
                  </a:endParaRPr>
                </a:p>
              </p:txBody>
            </p:sp>
            <p:sp>
              <p:nvSpPr>
                <p:cNvPr id="33" name="Oval 58"/>
                <p:cNvSpPr/>
                <p:nvPr/>
              </p:nvSpPr>
              <p:spPr>
                <a:xfrm rot="2175220">
                  <a:off x="1423626" y="4539335"/>
                  <a:ext cx="67604" cy="4122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00">
                    <a:latin typeface="Arial" pitchFamily="34" charset="0"/>
                    <a:cs typeface="Arial" pitchFamily="34" charset="0"/>
                  </a:endParaRPr>
                </a:p>
              </p:txBody>
            </p:sp>
          </p:grpSp>
          <p:grpSp>
            <p:nvGrpSpPr>
              <p:cNvPr id="26" name="Group 36"/>
              <p:cNvGrpSpPr>
                <a:grpSpLocks/>
              </p:cNvGrpSpPr>
              <p:nvPr/>
            </p:nvGrpSpPr>
            <p:grpSpPr>
              <a:xfrm>
                <a:off x="4415591" y="6510883"/>
                <a:ext cx="93529" cy="73681"/>
                <a:chOff x="1372741" y="4477461"/>
                <a:chExt cx="155881" cy="113356"/>
              </a:xfrm>
            </p:grpSpPr>
            <p:sp>
              <p:nvSpPr>
                <p:cNvPr id="30" name="Freeform 57"/>
                <p:cNvSpPr/>
                <p:nvPr/>
              </p:nvSpPr>
              <p:spPr>
                <a:xfrm>
                  <a:off x="1372741" y="4477461"/>
                  <a:ext cx="155881" cy="113356"/>
                </a:xfrm>
                <a:custGeom>
                  <a:avLst/>
                  <a:gdLst>
                    <a:gd name="connsiteX0" fmla="*/ 313616 w 370294"/>
                    <a:gd name="connsiteY0" fmla="*/ 19351 h 298961"/>
                    <a:gd name="connsiteX1" fmla="*/ 170033 w 370294"/>
                    <a:gd name="connsiteY1" fmla="*/ 11794 h 298961"/>
                    <a:gd name="connsiteX2" fmla="*/ 147362 w 370294"/>
                    <a:gd name="connsiteY2" fmla="*/ 19351 h 298961"/>
                    <a:gd name="connsiteX3" fmla="*/ 136026 w 370294"/>
                    <a:gd name="connsiteY3" fmla="*/ 23129 h 298961"/>
                    <a:gd name="connsiteX4" fmla="*/ 113355 w 370294"/>
                    <a:gd name="connsiteY4" fmla="*/ 34465 h 298961"/>
                    <a:gd name="connsiteX5" fmla="*/ 102019 w 370294"/>
                    <a:gd name="connsiteY5" fmla="*/ 42022 h 298961"/>
                    <a:gd name="connsiteX6" fmla="*/ 79348 w 370294"/>
                    <a:gd name="connsiteY6" fmla="*/ 49579 h 298961"/>
                    <a:gd name="connsiteX7" fmla="*/ 68013 w 370294"/>
                    <a:gd name="connsiteY7" fmla="*/ 53358 h 298961"/>
                    <a:gd name="connsiteX8" fmla="*/ 45342 w 370294"/>
                    <a:gd name="connsiteY8" fmla="*/ 64693 h 298961"/>
                    <a:gd name="connsiteX9" fmla="*/ 34006 w 370294"/>
                    <a:gd name="connsiteY9" fmla="*/ 72250 h 298961"/>
                    <a:gd name="connsiteX10" fmla="*/ 15114 w 370294"/>
                    <a:gd name="connsiteY10" fmla="*/ 94921 h 298961"/>
                    <a:gd name="connsiteX11" fmla="*/ 0 w 370294"/>
                    <a:gd name="connsiteY11" fmla="*/ 128928 h 298961"/>
                    <a:gd name="connsiteX12" fmla="*/ 3778 w 370294"/>
                    <a:gd name="connsiteY12" fmla="*/ 193163 h 298961"/>
                    <a:gd name="connsiteX13" fmla="*/ 11335 w 370294"/>
                    <a:gd name="connsiteY13" fmla="*/ 204498 h 298961"/>
                    <a:gd name="connsiteX14" fmla="*/ 15114 w 370294"/>
                    <a:gd name="connsiteY14" fmla="*/ 215834 h 298961"/>
                    <a:gd name="connsiteX15" fmla="*/ 45342 w 370294"/>
                    <a:gd name="connsiteY15" fmla="*/ 249840 h 298961"/>
                    <a:gd name="connsiteX16" fmla="*/ 68013 w 370294"/>
                    <a:gd name="connsiteY16" fmla="*/ 268733 h 298961"/>
                    <a:gd name="connsiteX17" fmla="*/ 75570 w 370294"/>
                    <a:gd name="connsiteY17" fmla="*/ 280068 h 298961"/>
                    <a:gd name="connsiteX18" fmla="*/ 86905 w 370294"/>
                    <a:gd name="connsiteY18" fmla="*/ 283847 h 298961"/>
                    <a:gd name="connsiteX19" fmla="*/ 98241 w 370294"/>
                    <a:gd name="connsiteY19" fmla="*/ 291404 h 298961"/>
                    <a:gd name="connsiteX20" fmla="*/ 136026 w 370294"/>
                    <a:gd name="connsiteY20" fmla="*/ 298961 h 298961"/>
                    <a:gd name="connsiteX21" fmla="*/ 268274 w 370294"/>
                    <a:gd name="connsiteY21" fmla="*/ 295182 h 298961"/>
                    <a:gd name="connsiteX22" fmla="*/ 290945 w 370294"/>
                    <a:gd name="connsiteY22" fmla="*/ 283847 h 298961"/>
                    <a:gd name="connsiteX23" fmla="*/ 306059 w 370294"/>
                    <a:gd name="connsiteY23" fmla="*/ 280068 h 298961"/>
                    <a:gd name="connsiteX24" fmla="*/ 328730 w 370294"/>
                    <a:gd name="connsiteY24" fmla="*/ 261176 h 298961"/>
                    <a:gd name="connsiteX25" fmla="*/ 340066 w 370294"/>
                    <a:gd name="connsiteY25" fmla="*/ 249840 h 298961"/>
                    <a:gd name="connsiteX26" fmla="*/ 362737 w 370294"/>
                    <a:gd name="connsiteY26" fmla="*/ 230948 h 298961"/>
                    <a:gd name="connsiteX27" fmla="*/ 370294 w 370294"/>
                    <a:gd name="connsiteY27" fmla="*/ 196941 h 298961"/>
                    <a:gd name="connsiteX28" fmla="*/ 366515 w 370294"/>
                    <a:gd name="connsiteY28" fmla="*/ 83586 h 298961"/>
                    <a:gd name="connsiteX29" fmla="*/ 362737 w 370294"/>
                    <a:gd name="connsiteY29" fmla="*/ 72250 h 298961"/>
                    <a:gd name="connsiteX30" fmla="*/ 347623 w 370294"/>
                    <a:gd name="connsiteY30" fmla="*/ 49579 h 298961"/>
                    <a:gd name="connsiteX31" fmla="*/ 340066 w 370294"/>
                    <a:gd name="connsiteY31" fmla="*/ 38244 h 298961"/>
                    <a:gd name="connsiteX32" fmla="*/ 321173 w 370294"/>
                    <a:gd name="connsiteY32" fmla="*/ 23129 h 298961"/>
                    <a:gd name="connsiteX33" fmla="*/ 298502 w 370294"/>
                    <a:gd name="connsiteY33" fmla="*/ 15572 h 298961"/>
                    <a:gd name="connsiteX34" fmla="*/ 313616 w 370294"/>
                    <a:gd name="connsiteY34" fmla="*/ 19351 h 29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294" h="298961">
                      <a:moveTo>
                        <a:pt x="313616" y="19351"/>
                      </a:moveTo>
                      <a:cubicBezTo>
                        <a:pt x="260674" y="-12417"/>
                        <a:pt x="292972" y="2337"/>
                        <a:pt x="170033" y="11794"/>
                      </a:cubicBezTo>
                      <a:cubicBezTo>
                        <a:pt x="162091" y="12405"/>
                        <a:pt x="154919" y="16832"/>
                        <a:pt x="147362" y="19351"/>
                      </a:cubicBezTo>
                      <a:lnTo>
                        <a:pt x="136026" y="23129"/>
                      </a:lnTo>
                      <a:cubicBezTo>
                        <a:pt x="103537" y="44787"/>
                        <a:pt x="144643" y="18820"/>
                        <a:pt x="113355" y="34465"/>
                      </a:cubicBezTo>
                      <a:cubicBezTo>
                        <a:pt x="109293" y="36496"/>
                        <a:pt x="106169" y="40178"/>
                        <a:pt x="102019" y="42022"/>
                      </a:cubicBezTo>
                      <a:cubicBezTo>
                        <a:pt x="94740" y="45257"/>
                        <a:pt x="86905" y="47060"/>
                        <a:pt x="79348" y="49579"/>
                      </a:cubicBezTo>
                      <a:cubicBezTo>
                        <a:pt x="75570" y="50839"/>
                        <a:pt x="71327" y="51149"/>
                        <a:pt x="68013" y="53358"/>
                      </a:cubicBezTo>
                      <a:cubicBezTo>
                        <a:pt x="53363" y="63124"/>
                        <a:pt x="60985" y="59479"/>
                        <a:pt x="45342" y="64693"/>
                      </a:cubicBezTo>
                      <a:cubicBezTo>
                        <a:pt x="41563" y="67212"/>
                        <a:pt x="37495" y="69343"/>
                        <a:pt x="34006" y="72250"/>
                      </a:cubicBezTo>
                      <a:cubicBezTo>
                        <a:pt x="27727" y="77483"/>
                        <a:pt x="18610" y="87056"/>
                        <a:pt x="15114" y="94921"/>
                      </a:cubicBezTo>
                      <a:cubicBezTo>
                        <a:pt x="-2874" y="135393"/>
                        <a:pt x="17103" y="103272"/>
                        <a:pt x="0" y="128928"/>
                      </a:cubicBezTo>
                      <a:cubicBezTo>
                        <a:pt x="1259" y="150340"/>
                        <a:pt x="596" y="171952"/>
                        <a:pt x="3778" y="193163"/>
                      </a:cubicBezTo>
                      <a:cubicBezTo>
                        <a:pt x="4452" y="197654"/>
                        <a:pt x="9304" y="200436"/>
                        <a:pt x="11335" y="204498"/>
                      </a:cubicBezTo>
                      <a:cubicBezTo>
                        <a:pt x="13116" y="208061"/>
                        <a:pt x="13333" y="212271"/>
                        <a:pt x="15114" y="215834"/>
                      </a:cubicBezTo>
                      <a:cubicBezTo>
                        <a:pt x="21857" y="229318"/>
                        <a:pt x="35329" y="239827"/>
                        <a:pt x="45342" y="249840"/>
                      </a:cubicBezTo>
                      <a:cubicBezTo>
                        <a:pt x="59891" y="264389"/>
                        <a:pt x="52229" y="258211"/>
                        <a:pt x="68013" y="268733"/>
                      </a:cubicBezTo>
                      <a:cubicBezTo>
                        <a:pt x="70532" y="272511"/>
                        <a:pt x="72024" y="277231"/>
                        <a:pt x="75570" y="280068"/>
                      </a:cubicBezTo>
                      <a:cubicBezTo>
                        <a:pt x="78680" y="282556"/>
                        <a:pt x="83343" y="282066"/>
                        <a:pt x="86905" y="283847"/>
                      </a:cubicBezTo>
                      <a:cubicBezTo>
                        <a:pt x="90967" y="285878"/>
                        <a:pt x="94179" y="289373"/>
                        <a:pt x="98241" y="291404"/>
                      </a:cubicBezTo>
                      <a:cubicBezTo>
                        <a:pt x="108791" y="296679"/>
                        <a:pt x="126283" y="297569"/>
                        <a:pt x="136026" y="298961"/>
                      </a:cubicBezTo>
                      <a:cubicBezTo>
                        <a:pt x="180109" y="297701"/>
                        <a:pt x="224234" y="297500"/>
                        <a:pt x="268274" y="295182"/>
                      </a:cubicBezTo>
                      <a:cubicBezTo>
                        <a:pt x="280374" y="294545"/>
                        <a:pt x="280336" y="288394"/>
                        <a:pt x="290945" y="283847"/>
                      </a:cubicBezTo>
                      <a:cubicBezTo>
                        <a:pt x="295718" y="281801"/>
                        <a:pt x="301021" y="281328"/>
                        <a:pt x="306059" y="280068"/>
                      </a:cubicBezTo>
                      <a:cubicBezTo>
                        <a:pt x="339188" y="246942"/>
                        <a:pt x="297158" y="287487"/>
                        <a:pt x="328730" y="261176"/>
                      </a:cubicBezTo>
                      <a:cubicBezTo>
                        <a:pt x="332835" y="257755"/>
                        <a:pt x="335961" y="253261"/>
                        <a:pt x="340066" y="249840"/>
                      </a:cubicBezTo>
                      <a:cubicBezTo>
                        <a:pt x="371638" y="223529"/>
                        <a:pt x="329608" y="264074"/>
                        <a:pt x="362737" y="230948"/>
                      </a:cubicBezTo>
                      <a:cubicBezTo>
                        <a:pt x="364193" y="225122"/>
                        <a:pt x="370294" y="201733"/>
                        <a:pt x="370294" y="196941"/>
                      </a:cubicBezTo>
                      <a:cubicBezTo>
                        <a:pt x="370294" y="159135"/>
                        <a:pt x="368802" y="121323"/>
                        <a:pt x="366515" y="83586"/>
                      </a:cubicBezTo>
                      <a:cubicBezTo>
                        <a:pt x="366274" y="79610"/>
                        <a:pt x="364671" y="75732"/>
                        <a:pt x="362737" y="72250"/>
                      </a:cubicBezTo>
                      <a:cubicBezTo>
                        <a:pt x="358326" y="64310"/>
                        <a:pt x="352661" y="57136"/>
                        <a:pt x="347623" y="49579"/>
                      </a:cubicBezTo>
                      <a:cubicBezTo>
                        <a:pt x="345104" y="45801"/>
                        <a:pt x="343277" y="41455"/>
                        <a:pt x="340066" y="38244"/>
                      </a:cubicBezTo>
                      <a:cubicBezTo>
                        <a:pt x="333784" y="31961"/>
                        <a:pt x="329755" y="26943"/>
                        <a:pt x="321173" y="23129"/>
                      </a:cubicBezTo>
                      <a:cubicBezTo>
                        <a:pt x="313894" y="19894"/>
                        <a:pt x="306059" y="18091"/>
                        <a:pt x="298502" y="15572"/>
                      </a:cubicBezTo>
                      <a:lnTo>
                        <a:pt x="313616" y="19351"/>
                      </a:lnTo>
                      <a:close/>
                    </a:path>
                  </a:pathLst>
                </a:custGeom>
                <a:solidFill>
                  <a:schemeClr val="accent4">
                    <a:lumMod val="40000"/>
                    <a:lumOff val="60000"/>
                  </a:schemeClr>
                </a:solid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00">
                    <a:latin typeface="Arial" pitchFamily="34" charset="0"/>
                    <a:cs typeface="Arial" pitchFamily="34" charset="0"/>
                  </a:endParaRPr>
                </a:p>
              </p:txBody>
            </p:sp>
            <p:sp>
              <p:nvSpPr>
                <p:cNvPr id="31" name="Oval 58"/>
                <p:cNvSpPr/>
                <p:nvPr/>
              </p:nvSpPr>
              <p:spPr>
                <a:xfrm rot="2175220">
                  <a:off x="1423626" y="4539335"/>
                  <a:ext cx="67604" cy="4122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00">
                    <a:latin typeface="Arial" pitchFamily="34" charset="0"/>
                    <a:cs typeface="Arial" pitchFamily="34" charset="0"/>
                  </a:endParaRPr>
                </a:p>
              </p:txBody>
            </p:sp>
          </p:grpSp>
          <p:grpSp>
            <p:nvGrpSpPr>
              <p:cNvPr id="27" name="Group 36"/>
              <p:cNvGrpSpPr>
                <a:grpSpLocks/>
              </p:cNvGrpSpPr>
              <p:nvPr/>
            </p:nvGrpSpPr>
            <p:grpSpPr>
              <a:xfrm>
                <a:off x="4581128" y="6396583"/>
                <a:ext cx="93529" cy="73681"/>
                <a:chOff x="1372741" y="4477461"/>
                <a:chExt cx="155881" cy="113356"/>
              </a:xfrm>
            </p:grpSpPr>
            <p:sp>
              <p:nvSpPr>
                <p:cNvPr id="28" name="Freeform 57"/>
                <p:cNvSpPr/>
                <p:nvPr/>
              </p:nvSpPr>
              <p:spPr>
                <a:xfrm>
                  <a:off x="1372741" y="4477461"/>
                  <a:ext cx="155881" cy="113356"/>
                </a:xfrm>
                <a:custGeom>
                  <a:avLst/>
                  <a:gdLst>
                    <a:gd name="connsiteX0" fmla="*/ 313616 w 370294"/>
                    <a:gd name="connsiteY0" fmla="*/ 19351 h 298961"/>
                    <a:gd name="connsiteX1" fmla="*/ 170033 w 370294"/>
                    <a:gd name="connsiteY1" fmla="*/ 11794 h 298961"/>
                    <a:gd name="connsiteX2" fmla="*/ 147362 w 370294"/>
                    <a:gd name="connsiteY2" fmla="*/ 19351 h 298961"/>
                    <a:gd name="connsiteX3" fmla="*/ 136026 w 370294"/>
                    <a:gd name="connsiteY3" fmla="*/ 23129 h 298961"/>
                    <a:gd name="connsiteX4" fmla="*/ 113355 w 370294"/>
                    <a:gd name="connsiteY4" fmla="*/ 34465 h 298961"/>
                    <a:gd name="connsiteX5" fmla="*/ 102019 w 370294"/>
                    <a:gd name="connsiteY5" fmla="*/ 42022 h 298961"/>
                    <a:gd name="connsiteX6" fmla="*/ 79348 w 370294"/>
                    <a:gd name="connsiteY6" fmla="*/ 49579 h 298961"/>
                    <a:gd name="connsiteX7" fmla="*/ 68013 w 370294"/>
                    <a:gd name="connsiteY7" fmla="*/ 53358 h 298961"/>
                    <a:gd name="connsiteX8" fmla="*/ 45342 w 370294"/>
                    <a:gd name="connsiteY8" fmla="*/ 64693 h 298961"/>
                    <a:gd name="connsiteX9" fmla="*/ 34006 w 370294"/>
                    <a:gd name="connsiteY9" fmla="*/ 72250 h 298961"/>
                    <a:gd name="connsiteX10" fmla="*/ 15114 w 370294"/>
                    <a:gd name="connsiteY10" fmla="*/ 94921 h 298961"/>
                    <a:gd name="connsiteX11" fmla="*/ 0 w 370294"/>
                    <a:gd name="connsiteY11" fmla="*/ 128928 h 298961"/>
                    <a:gd name="connsiteX12" fmla="*/ 3778 w 370294"/>
                    <a:gd name="connsiteY12" fmla="*/ 193163 h 298961"/>
                    <a:gd name="connsiteX13" fmla="*/ 11335 w 370294"/>
                    <a:gd name="connsiteY13" fmla="*/ 204498 h 298961"/>
                    <a:gd name="connsiteX14" fmla="*/ 15114 w 370294"/>
                    <a:gd name="connsiteY14" fmla="*/ 215834 h 298961"/>
                    <a:gd name="connsiteX15" fmla="*/ 45342 w 370294"/>
                    <a:gd name="connsiteY15" fmla="*/ 249840 h 298961"/>
                    <a:gd name="connsiteX16" fmla="*/ 68013 w 370294"/>
                    <a:gd name="connsiteY16" fmla="*/ 268733 h 298961"/>
                    <a:gd name="connsiteX17" fmla="*/ 75570 w 370294"/>
                    <a:gd name="connsiteY17" fmla="*/ 280068 h 298961"/>
                    <a:gd name="connsiteX18" fmla="*/ 86905 w 370294"/>
                    <a:gd name="connsiteY18" fmla="*/ 283847 h 298961"/>
                    <a:gd name="connsiteX19" fmla="*/ 98241 w 370294"/>
                    <a:gd name="connsiteY19" fmla="*/ 291404 h 298961"/>
                    <a:gd name="connsiteX20" fmla="*/ 136026 w 370294"/>
                    <a:gd name="connsiteY20" fmla="*/ 298961 h 298961"/>
                    <a:gd name="connsiteX21" fmla="*/ 268274 w 370294"/>
                    <a:gd name="connsiteY21" fmla="*/ 295182 h 298961"/>
                    <a:gd name="connsiteX22" fmla="*/ 290945 w 370294"/>
                    <a:gd name="connsiteY22" fmla="*/ 283847 h 298961"/>
                    <a:gd name="connsiteX23" fmla="*/ 306059 w 370294"/>
                    <a:gd name="connsiteY23" fmla="*/ 280068 h 298961"/>
                    <a:gd name="connsiteX24" fmla="*/ 328730 w 370294"/>
                    <a:gd name="connsiteY24" fmla="*/ 261176 h 298961"/>
                    <a:gd name="connsiteX25" fmla="*/ 340066 w 370294"/>
                    <a:gd name="connsiteY25" fmla="*/ 249840 h 298961"/>
                    <a:gd name="connsiteX26" fmla="*/ 362737 w 370294"/>
                    <a:gd name="connsiteY26" fmla="*/ 230948 h 298961"/>
                    <a:gd name="connsiteX27" fmla="*/ 370294 w 370294"/>
                    <a:gd name="connsiteY27" fmla="*/ 196941 h 298961"/>
                    <a:gd name="connsiteX28" fmla="*/ 366515 w 370294"/>
                    <a:gd name="connsiteY28" fmla="*/ 83586 h 298961"/>
                    <a:gd name="connsiteX29" fmla="*/ 362737 w 370294"/>
                    <a:gd name="connsiteY29" fmla="*/ 72250 h 298961"/>
                    <a:gd name="connsiteX30" fmla="*/ 347623 w 370294"/>
                    <a:gd name="connsiteY30" fmla="*/ 49579 h 298961"/>
                    <a:gd name="connsiteX31" fmla="*/ 340066 w 370294"/>
                    <a:gd name="connsiteY31" fmla="*/ 38244 h 298961"/>
                    <a:gd name="connsiteX32" fmla="*/ 321173 w 370294"/>
                    <a:gd name="connsiteY32" fmla="*/ 23129 h 298961"/>
                    <a:gd name="connsiteX33" fmla="*/ 298502 w 370294"/>
                    <a:gd name="connsiteY33" fmla="*/ 15572 h 298961"/>
                    <a:gd name="connsiteX34" fmla="*/ 313616 w 370294"/>
                    <a:gd name="connsiteY34" fmla="*/ 19351 h 29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0294" h="298961">
                      <a:moveTo>
                        <a:pt x="313616" y="19351"/>
                      </a:moveTo>
                      <a:cubicBezTo>
                        <a:pt x="260674" y="-12417"/>
                        <a:pt x="292972" y="2337"/>
                        <a:pt x="170033" y="11794"/>
                      </a:cubicBezTo>
                      <a:cubicBezTo>
                        <a:pt x="162091" y="12405"/>
                        <a:pt x="154919" y="16832"/>
                        <a:pt x="147362" y="19351"/>
                      </a:cubicBezTo>
                      <a:lnTo>
                        <a:pt x="136026" y="23129"/>
                      </a:lnTo>
                      <a:cubicBezTo>
                        <a:pt x="103537" y="44787"/>
                        <a:pt x="144643" y="18820"/>
                        <a:pt x="113355" y="34465"/>
                      </a:cubicBezTo>
                      <a:cubicBezTo>
                        <a:pt x="109293" y="36496"/>
                        <a:pt x="106169" y="40178"/>
                        <a:pt x="102019" y="42022"/>
                      </a:cubicBezTo>
                      <a:cubicBezTo>
                        <a:pt x="94740" y="45257"/>
                        <a:pt x="86905" y="47060"/>
                        <a:pt x="79348" y="49579"/>
                      </a:cubicBezTo>
                      <a:cubicBezTo>
                        <a:pt x="75570" y="50839"/>
                        <a:pt x="71327" y="51149"/>
                        <a:pt x="68013" y="53358"/>
                      </a:cubicBezTo>
                      <a:cubicBezTo>
                        <a:pt x="53363" y="63124"/>
                        <a:pt x="60985" y="59479"/>
                        <a:pt x="45342" y="64693"/>
                      </a:cubicBezTo>
                      <a:cubicBezTo>
                        <a:pt x="41563" y="67212"/>
                        <a:pt x="37495" y="69343"/>
                        <a:pt x="34006" y="72250"/>
                      </a:cubicBezTo>
                      <a:cubicBezTo>
                        <a:pt x="27727" y="77483"/>
                        <a:pt x="18610" y="87056"/>
                        <a:pt x="15114" y="94921"/>
                      </a:cubicBezTo>
                      <a:cubicBezTo>
                        <a:pt x="-2874" y="135393"/>
                        <a:pt x="17103" y="103272"/>
                        <a:pt x="0" y="128928"/>
                      </a:cubicBezTo>
                      <a:cubicBezTo>
                        <a:pt x="1259" y="150340"/>
                        <a:pt x="596" y="171952"/>
                        <a:pt x="3778" y="193163"/>
                      </a:cubicBezTo>
                      <a:cubicBezTo>
                        <a:pt x="4452" y="197654"/>
                        <a:pt x="9304" y="200436"/>
                        <a:pt x="11335" y="204498"/>
                      </a:cubicBezTo>
                      <a:cubicBezTo>
                        <a:pt x="13116" y="208061"/>
                        <a:pt x="13333" y="212271"/>
                        <a:pt x="15114" y="215834"/>
                      </a:cubicBezTo>
                      <a:cubicBezTo>
                        <a:pt x="21857" y="229318"/>
                        <a:pt x="35329" y="239827"/>
                        <a:pt x="45342" y="249840"/>
                      </a:cubicBezTo>
                      <a:cubicBezTo>
                        <a:pt x="59891" y="264389"/>
                        <a:pt x="52229" y="258211"/>
                        <a:pt x="68013" y="268733"/>
                      </a:cubicBezTo>
                      <a:cubicBezTo>
                        <a:pt x="70532" y="272511"/>
                        <a:pt x="72024" y="277231"/>
                        <a:pt x="75570" y="280068"/>
                      </a:cubicBezTo>
                      <a:cubicBezTo>
                        <a:pt x="78680" y="282556"/>
                        <a:pt x="83343" y="282066"/>
                        <a:pt x="86905" y="283847"/>
                      </a:cubicBezTo>
                      <a:cubicBezTo>
                        <a:pt x="90967" y="285878"/>
                        <a:pt x="94179" y="289373"/>
                        <a:pt x="98241" y="291404"/>
                      </a:cubicBezTo>
                      <a:cubicBezTo>
                        <a:pt x="108791" y="296679"/>
                        <a:pt x="126283" y="297569"/>
                        <a:pt x="136026" y="298961"/>
                      </a:cubicBezTo>
                      <a:cubicBezTo>
                        <a:pt x="180109" y="297701"/>
                        <a:pt x="224234" y="297500"/>
                        <a:pt x="268274" y="295182"/>
                      </a:cubicBezTo>
                      <a:cubicBezTo>
                        <a:pt x="280374" y="294545"/>
                        <a:pt x="280336" y="288394"/>
                        <a:pt x="290945" y="283847"/>
                      </a:cubicBezTo>
                      <a:cubicBezTo>
                        <a:pt x="295718" y="281801"/>
                        <a:pt x="301021" y="281328"/>
                        <a:pt x="306059" y="280068"/>
                      </a:cubicBezTo>
                      <a:cubicBezTo>
                        <a:pt x="339188" y="246942"/>
                        <a:pt x="297158" y="287487"/>
                        <a:pt x="328730" y="261176"/>
                      </a:cubicBezTo>
                      <a:cubicBezTo>
                        <a:pt x="332835" y="257755"/>
                        <a:pt x="335961" y="253261"/>
                        <a:pt x="340066" y="249840"/>
                      </a:cubicBezTo>
                      <a:cubicBezTo>
                        <a:pt x="371638" y="223529"/>
                        <a:pt x="329608" y="264074"/>
                        <a:pt x="362737" y="230948"/>
                      </a:cubicBezTo>
                      <a:cubicBezTo>
                        <a:pt x="364193" y="225122"/>
                        <a:pt x="370294" y="201733"/>
                        <a:pt x="370294" y="196941"/>
                      </a:cubicBezTo>
                      <a:cubicBezTo>
                        <a:pt x="370294" y="159135"/>
                        <a:pt x="368802" y="121323"/>
                        <a:pt x="366515" y="83586"/>
                      </a:cubicBezTo>
                      <a:cubicBezTo>
                        <a:pt x="366274" y="79610"/>
                        <a:pt x="364671" y="75732"/>
                        <a:pt x="362737" y="72250"/>
                      </a:cubicBezTo>
                      <a:cubicBezTo>
                        <a:pt x="358326" y="64310"/>
                        <a:pt x="352661" y="57136"/>
                        <a:pt x="347623" y="49579"/>
                      </a:cubicBezTo>
                      <a:cubicBezTo>
                        <a:pt x="345104" y="45801"/>
                        <a:pt x="343277" y="41455"/>
                        <a:pt x="340066" y="38244"/>
                      </a:cubicBezTo>
                      <a:cubicBezTo>
                        <a:pt x="333784" y="31961"/>
                        <a:pt x="329755" y="26943"/>
                        <a:pt x="321173" y="23129"/>
                      </a:cubicBezTo>
                      <a:cubicBezTo>
                        <a:pt x="313894" y="19894"/>
                        <a:pt x="306059" y="18091"/>
                        <a:pt x="298502" y="15572"/>
                      </a:cubicBezTo>
                      <a:lnTo>
                        <a:pt x="313616" y="19351"/>
                      </a:lnTo>
                      <a:close/>
                    </a:path>
                  </a:pathLst>
                </a:custGeom>
                <a:solidFill>
                  <a:schemeClr val="accent4">
                    <a:lumMod val="40000"/>
                    <a:lumOff val="60000"/>
                  </a:schemeClr>
                </a:solidFill>
                <a:ln w="63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00">
                    <a:latin typeface="Arial" pitchFamily="34" charset="0"/>
                    <a:cs typeface="Arial" pitchFamily="34" charset="0"/>
                  </a:endParaRPr>
                </a:p>
              </p:txBody>
            </p:sp>
            <p:sp>
              <p:nvSpPr>
                <p:cNvPr id="29" name="Oval 58"/>
                <p:cNvSpPr/>
                <p:nvPr/>
              </p:nvSpPr>
              <p:spPr>
                <a:xfrm rot="2175220">
                  <a:off x="1423626" y="4539335"/>
                  <a:ext cx="67604" cy="41223"/>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00">
                    <a:latin typeface="Arial" pitchFamily="34" charset="0"/>
                    <a:cs typeface="Arial" pitchFamily="34" charset="0"/>
                  </a:endParaRPr>
                </a:p>
              </p:txBody>
            </p:sp>
          </p:grpSp>
        </p:grpSp>
        <p:sp>
          <p:nvSpPr>
            <p:cNvPr id="20" name="TextBox 19"/>
            <p:cNvSpPr txBox="1"/>
            <p:nvPr/>
          </p:nvSpPr>
          <p:spPr>
            <a:xfrm>
              <a:off x="404664" y="1372706"/>
              <a:ext cx="1008112" cy="400110"/>
            </a:xfrm>
            <a:prstGeom prst="rect">
              <a:avLst/>
            </a:prstGeom>
            <a:noFill/>
          </p:spPr>
          <p:txBody>
            <a:bodyPr wrap="square" rtlCol="0">
              <a:spAutoFit/>
            </a:bodyPr>
            <a:lstStyle/>
            <a:p>
              <a:r>
                <a:rPr lang="en-US" sz="1000" b="1" dirty="0" smtClean="0">
                  <a:latin typeface="Arial" pitchFamily="34" charset="0"/>
                  <a:cs typeface="Arial" pitchFamily="34" charset="0"/>
                </a:rPr>
                <a:t>autophagy KO DCs</a:t>
              </a:r>
              <a:endParaRPr lang="el-GR" sz="1000" b="1" dirty="0">
                <a:latin typeface="Arial" pitchFamily="34" charset="0"/>
                <a:cs typeface="Arial" pitchFamily="34" charset="0"/>
              </a:endParaRPr>
            </a:p>
          </p:txBody>
        </p:sp>
      </p:grpSp>
      <p:grpSp>
        <p:nvGrpSpPr>
          <p:cNvPr id="103" name="Group 102"/>
          <p:cNvGrpSpPr>
            <a:grpSpLocks noChangeAspect="1"/>
          </p:cNvGrpSpPr>
          <p:nvPr/>
        </p:nvGrpSpPr>
        <p:grpSpPr>
          <a:xfrm>
            <a:off x="4482398" y="2678723"/>
            <a:ext cx="2640747" cy="1943577"/>
            <a:chOff x="3411406" y="1988840"/>
            <a:chExt cx="1886248" cy="1388269"/>
          </a:xfrm>
        </p:grpSpPr>
        <p:pic>
          <p:nvPicPr>
            <p:cNvPr id="91" name="Picture 1"/>
            <p:cNvPicPr>
              <a:picLocks noChangeAspect="1" noChangeArrowheads="1"/>
            </p:cNvPicPr>
            <p:nvPr/>
          </p:nvPicPr>
          <p:blipFill>
            <a:blip r:embed="rId6" cstate="print"/>
            <a:srcRect r="31418"/>
            <a:stretch>
              <a:fillRect/>
            </a:stretch>
          </p:blipFill>
          <p:spPr bwMode="auto">
            <a:xfrm>
              <a:off x="3411406" y="1988840"/>
              <a:ext cx="1886248" cy="1388269"/>
            </a:xfrm>
            <a:prstGeom prst="rect">
              <a:avLst/>
            </a:prstGeom>
            <a:noFill/>
            <a:ln w="9525">
              <a:noFill/>
              <a:miter lim="800000"/>
              <a:headEnd/>
              <a:tailEnd/>
            </a:ln>
          </p:spPr>
        </p:pic>
        <p:sp>
          <p:nvSpPr>
            <p:cNvPr id="92" name="TextBox 91"/>
            <p:cNvSpPr txBox="1"/>
            <p:nvPr/>
          </p:nvSpPr>
          <p:spPr>
            <a:xfrm>
              <a:off x="4478581" y="2906474"/>
              <a:ext cx="305492" cy="246221"/>
            </a:xfrm>
            <a:prstGeom prst="rect">
              <a:avLst/>
            </a:prstGeom>
            <a:noFill/>
          </p:spPr>
          <p:txBody>
            <a:bodyPr wrap="square" rtlCol="0">
              <a:spAutoFit/>
            </a:bodyPr>
            <a:lstStyle/>
            <a:p>
              <a:r>
                <a:rPr lang="en-US" sz="1000" b="1" dirty="0" smtClean="0">
                  <a:latin typeface="Arial" pitchFamily="34" charset="0"/>
                  <a:cs typeface="Arial" pitchFamily="34" charset="0"/>
                </a:rPr>
                <a:t>*</a:t>
              </a:r>
              <a:endParaRPr lang="el-GR" sz="1000" b="1" dirty="0">
                <a:latin typeface="Arial" pitchFamily="34" charset="0"/>
                <a:cs typeface="Arial" pitchFamily="34" charset="0"/>
              </a:endParaRPr>
            </a:p>
          </p:txBody>
        </p:sp>
        <p:sp>
          <p:nvSpPr>
            <p:cNvPr id="93" name="TextBox 92"/>
            <p:cNvSpPr txBox="1"/>
            <p:nvPr/>
          </p:nvSpPr>
          <p:spPr>
            <a:xfrm>
              <a:off x="4550589" y="2853516"/>
              <a:ext cx="305492" cy="246221"/>
            </a:xfrm>
            <a:prstGeom prst="rect">
              <a:avLst/>
            </a:prstGeom>
            <a:noFill/>
          </p:spPr>
          <p:txBody>
            <a:bodyPr wrap="square" rtlCol="0">
              <a:spAutoFit/>
            </a:bodyPr>
            <a:lstStyle/>
            <a:p>
              <a:r>
                <a:rPr lang="en-US" sz="1000" b="1" dirty="0" smtClean="0">
                  <a:latin typeface="Arial" pitchFamily="34" charset="0"/>
                  <a:cs typeface="Arial" pitchFamily="34" charset="0"/>
                </a:rPr>
                <a:t>*</a:t>
              </a:r>
              <a:endParaRPr lang="el-GR" sz="1000" b="1" dirty="0">
                <a:latin typeface="Arial" pitchFamily="34" charset="0"/>
                <a:cs typeface="Arial" pitchFamily="34" charset="0"/>
              </a:endParaRPr>
            </a:p>
          </p:txBody>
        </p:sp>
        <p:sp>
          <p:nvSpPr>
            <p:cNvPr id="94" name="TextBox 93"/>
            <p:cNvSpPr txBox="1"/>
            <p:nvPr/>
          </p:nvSpPr>
          <p:spPr>
            <a:xfrm>
              <a:off x="4632122" y="2822739"/>
              <a:ext cx="305492" cy="246221"/>
            </a:xfrm>
            <a:prstGeom prst="rect">
              <a:avLst/>
            </a:prstGeom>
            <a:noFill/>
          </p:spPr>
          <p:txBody>
            <a:bodyPr wrap="square" rtlCol="0">
              <a:spAutoFit/>
            </a:bodyPr>
            <a:lstStyle/>
            <a:p>
              <a:r>
                <a:rPr lang="en-US" sz="1000" b="1" dirty="0" smtClean="0">
                  <a:latin typeface="Arial" pitchFamily="34" charset="0"/>
                  <a:cs typeface="Arial" pitchFamily="34" charset="0"/>
                </a:rPr>
                <a:t>*</a:t>
              </a:r>
              <a:endParaRPr lang="el-GR" sz="1000" b="1" dirty="0">
                <a:latin typeface="Arial" pitchFamily="34" charset="0"/>
                <a:cs typeface="Arial" pitchFamily="34" charset="0"/>
              </a:endParaRPr>
            </a:p>
          </p:txBody>
        </p:sp>
        <p:sp>
          <p:nvSpPr>
            <p:cNvPr id="95" name="TextBox 94"/>
            <p:cNvSpPr txBox="1"/>
            <p:nvPr/>
          </p:nvSpPr>
          <p:spPr>
            <a:xfrm>
              <a:off x="4713655" y="2760354"/>
              <a:ext cx="305492" cy="246221"/>
            </a:xfrm>
            <a:prstGeom prst="rect">
              <a:avLst/>
            </a:prstGeom>
            <a:noFill/>
          </p:spPr>
          <p:txBody>
            <a:bodyPr wrap="square" rtlCol="0">
              <a:spAutoFit/>
            </a:bodyPr>
            <a:lstStyle/>
            <a:p>
              <a:r>
                <a:rPr lang="en-US" sz="1000" b="1" dirty="0" smtClean="0">
                  <a:latin typeface="Arial" pitchFamily="34" charset="0"/>
                  <a:cs typeface="Arial" pitchFamily="34" charset="0"/>
                </a:rPr>
                <a:t>*</a:t>
              </a:r>
              <a:endParaRPr lang="el-GR" sz="1000" b="1" dirty="0">
                <a:latin typeface="Arial" pitchFamily="34" charset="0"/>
                <a:cs typeface="Arial" pitchFamily="34" charset="0"/>
              </a:endParaRPr>
            </a:p>
          </p:txBody>
        </p:sp>
        <p:sp>
          <p:nvSpPr>
            <p:cNvPr id="96" name="TextBox 95"/>
            <p:cNvSpPr txBox="1"/>
            <p:nvPr/>
          </p:nvSpPr>
          <p:spPr>
            <a:xfrm>
              <a:off x="4776138" y="2709500"/>
              <a:ext cx="305492" cy="246221"/>
            </a:xfrm>
            <a:prstGeom prst="rect">
              <a:avLst/>
            </a:prstGeom>
            <a:noFill/>
          </p:spPr>
          <p:txBody>
            <a:bodyPr wrap="square" rtlCol="0">
              <a:spAutoFit/>
            </a:bodyPr>
            <a:lstStyle/>
            <a:p>
              <a:r>
                <a:rPr lang="en-US" sz="1000" b="1" dirty="0" smtClean="0">
                  <a:latin typeface="Arial" pitchFamily="34" charset="0"/>
                  <a:cs typeface="Arial" pitchFamily="34" charset="0"/>
                </a:rPr>
                <a:t>**</a:t>
              </a:r>
              <a:endParaRPr lang="el-GR" sz="1000" b="1" dirty="0">
                <a:latin typeface="Arial" pitchFamily="34" charset="0"/>
                <a:cs typeface="Arial" pitchFamily="34" charset="0"/>
              </a:endParaRPr>
            </a:p>
          </p:txBody>
        </p:sp>
        <p:sp>
          <p:nvSpPr>
            <p:cNvPr id="97" name="TextBox 96"/>
            <p:cNvSpPr txBox="1"/>
            <p:nvPr/>
          </p:nvSpPr>
          <p:spPr>
            <a:xfrm>
              <a:off x="4861863" y="2699395"/>
              <a:ext cx="305492" cy="246221"/>
            </a:xfrm>
            <a:prstGeom prst="rect">
              <a:avLst/>
            </a:prstGeom>
            <a:noFill/>
          </p:spPr>
          <p:txBody>
            <a:bodyPr wrap="square" rtlCol="0">
              <a:spAutoFit/>
            </a:bodyPr>
            <a:lstStyle/>
            <a:p>
              <a:r>
                <a:rPr lang="en-US" sz="1000" b="1" dirty="0" smtClean="0">
                  <a:latin typeface="Arial" pitchFamily="34" charset="0"/>
                  <a:cs typeface="Arial" pitchFamily="34" charset="0"/>
                </a:rPr>
                <a:t>**</a:t>
              </a:r>
              <a:endParaRPr lang="el-GR" sz="1000" b="1" dirty="0">
                <a:latin typeface="Arial" pitchFamily="34" charset="0"/>
                <a:cs typeface="Arial" pitchFamily="34" charset="0"/>
              </a:endParaRPr>
            </a:p>
          </p:txBody>
        </p:sp>
        <p:sp>
          <p:nvSpPr>
            <p:cNvPr id="98" name="TextBox 97"/>
            <p:cNvSpPr txBox="1"/>
            <p:nvPr/>
          </p:nvSpPr>
          <p:spPr>
            <a:xfrm>
              <a:off x="4937614" y="2699975"/>
              <a:ext cx="305492" cy="246221"/>
            </a:xfrm>
            <a:prstGeom prst="rect">
              <a:avLst/>
            </a:prstGeom>
            <a:noFill/>
          </p:spPr>
          <p:txBody>
            <a:bodyPr wrap="square" rtlCol="0">
              <a:spAutoFit/>
            </a:bodyPr>
            <a:lstStyle/>
            <a:p>
              <a:r>
                <a:rPr lang="en-US" sz="1000" b="1" dirty="0" smtClean="0">
                  <a:latin typeface="Arial" pitchFamily="34" charset="0"/>
                  <a:cs typeface="Arial" pitchFamily="34" charset="0"/>
                </a:rPr>
                <a:t>**</a:t>
              </a:r>
              <a:endParaRPr lang="el-GR" sz="1000" b="1" dirty="0">
                <a:latin typeface="Arial" pitchFamily="34" charset="0"/>
                <a:cs typeface="Arial" pitchFamily="34" charset="0"/>
              </a:endParaRPr>
            </a:p>
          </p:txBody>
        </p:sp>
      </p:grpSp>
      <p:sp>
        <p:nvSpPr>
          <p:cNvPr id="86" name="TextBox 85"/>
          <p:cNvSpPr txBox="1"/>
          <p:nvPr/>
        </p:nvSpPr>
        <p:spPr>
          <a:xfrm rot="16200000">
            <a:off x="3704350" y="3374179"/>
            <a:ext cx="1675234" cy="246221"/>
          </a:xfrm>
          <a:prstGeom prst="rect">
            <a:avLst/>
          </a:prstGeom>
          <a:noFill/>
        </p:spPr>
        <p:txBody>
          <a:bodyPr wrap="square" rtlCol="0">
            <a:spAutoFit/>
          </a:bodyPr>
          <a:lstStyle/>
          <a:p>
            <a:r>
              <a:rPr lang="en-US" sz="1000" b="1" dirty="0" smtClean="0">
                <a:latin typeface="Arial" pitchFamily="34" charset="0"/>
                <a:cs typeface="Arial" pitchFamily="34" charset="0"/>
              </a:rPr>
              <a:t>Mean Clinical score</a:t>
            </a:r>
            <a:endParaRPr lang="el-GR" sz="1000" b="1" dirty="0">
              <a:latin typeface="Arial" pitchFamily="34" charset="0"/>
              <a:cs typeface="Arial" pitchFamily="34" charset="0"/>
            </a:endParaRPr>
          </a:p>
        </p:txBody>
      </p:sp>
      <p:sp>
        <p:nvSpPr>
          <p:cNvPr id="87" name="TextBox 86"/>
          <p:cNvSpPr txBox="1"/>
          <p:nvPr/>
        </p:nvSpPr>
        <p:spPr>
          <a:xfrm>
            <a:off x="4922912" y="4478923"/>
            <a:ext cx="2520280" cy="246221"/>
          </a:xfrm>
          <a:prstGeom prst="rect">
            <a:avLst/>
          </a:prstGeom>
          <a:noFill/>
        </p:spPr>
        <p:txBody>
          <a:bodyPr wrap="square" rtlCol="0">
            <a:spAutoFit/>
          </a:bodyPr>
          <a:lstStyle/>
          <a:p>
            <a:r>
              <a:rPr lang="en-US" sz="1000" b="1" dirty="0" smtClean="0">
                <a:latin typeface="Arial" pitchFamily="34" charset="0"/>
                <a:cs typeface="Arial" pitchFamily="34" charset="0"/>
              </a:rPr>
              <a:t>days post immunization</a:t>
            </a:r>
            <a:endParaRPr lang="el-GR" sz="1000" b="1" dirty="0">
              <a:latin typeface="Arial" pitchFamily="34" charset="0"/>
              <a:cs typeface="Arial" pitchFamily="34" charset="0"/>
            </a:endParaRPr>
          </a:p>
        </p:txBody>
      </p:sp>
      <p:sp>
        <p:nvSpPr>
          <p:cNvPr id="89" name="TextBox 88"/>
          <p:cNvSpPr txBox="1"/>
          <p:nvPr/>
        </p:nvSpPr>
        <p:spPr>
          <a:xfrm>
            <a:off x="8464595" y="3974867"/>
            <a:ext cx="467015" cy="246221"/>
          </a:xfrm>
          <a:prstGeom prst="rect">
            <a:avLst/>
          </a:prstGeom>
          <a:noFill/>
        </p:spPr>
        <p:txBody>
          <a:bodyPr wrap="square" rtlCol="0">
            <a:spAutoFit/>
          </a:bodyPr>
          <a:lstStyle/>
          <a:p>
            <a:r>
              <a:rPr lang="en-US" sz="1000" b="1" dirty="0" smtClean="0">
                <a:latin typeface="Arial" pitchFamily="34" charset="0"/>
                <a:cs typeface="Arial" pitchFamily="34" charset="0"/>
              </a:rPr>
              <a:t>***</a:t>
            </a:r>
            <a:endParaRPr lang="el-GR" sz="1000" b="1" dirty="0">
              <a:latin typeface="Arial" pitchFamily="34" charset="0"/>
              <a:cs typeface="Arial" pitchFamily="34" charset="0"/>
            </a:endParaRPr>
          </a:p>
        </p:txBody>
      </p:sp>
      <p:sp>
        <p:nvSpPr>
          <p:cNvPr id="90" name="TextBox 89"/>
          <p:cNvSpPr txBox="1"/>
          <p:nvPr/>
        </p:nvSpPr>
        <p:spPr>
          <a:xfrm rot="16200000">
            <a:off x="6413483" y="3372204"/>
            <a:ext cx="2160240" cy="400110"/>
          </a:xfrm>
          <a:prstGeom prst="rect">
            <a:avLst/>
          </a:prstGeom>
          <a:noFill/>
        </p:spPr>
        <p:txBody>
          <a:bodyPr wrap="square" rtlCol="0">
            <a:spAutoFit/>
          </a:bodyPr>
          <a:lstStyle/>
          <a:p>
            <a:pPr algn="ctr"/>
            <a:r>
              <a:rPr lang="en-US" sz="1000" b="1" dirty="0" smtClean="0">
                <a:latin typeface="Arial" pitchFamily="34" charset="0"/>
                <a:cs typeface="Arial" pitchFamily="34" charset="0"/>
              </a:rPr>
              <a:t>Max. severity of EAE</a:t>
            </a:r>
          </a:p>
          <a:p>
            <a:pPr algn="ctr"/>
            <a:r>
              <a:rPr lang="en-US" sz="1000" b="1" dirty="0" smtClean="0">
                <a:latin typeface="Arial" pitchFamily="34" charset="0"/>
                <a:cs typeface="Arial" pitchFamily="34" charset="0"/>
              </a:rPr>
              <a:t>(clinical score)</a:t>
            </a:r>
            <a:endParaRPr lang="el-GR" sz="1000" b="1" dirty="0">
              <a:latin typeface="Arial" pitchFamily="34" charset="0"/>
              <a:cs typeface="Arial" pitchFamily="34" charset="0"/>
            </a:endParaRPr>
          </a:p>
        </p:txBody>
      </p:sp>
      <p:sp>
        <p:nvSpPr>
          <p:cNvPr id="80" name="Rectangle 79"/>
          <p:cNvSpPr>
            <a:spLocks noChangeAspect="1"/>
          </p:cNvSpPr>
          <p:nvPr/>
        </p:nvSpPr>
        <p:spPr>
          <a:xfrm>
            <a:off x="6083888" y="2472224"/>
            <a:ext cx="94592" cy="70523"/>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00">
              <a:latin typeface="Arial" pitchFamily="34" charset="0"/>
              <a:cs typeface="Arial" pitchFamily="34" charset="0"/>
            </a:endParaRPr>
          </a:p>
        </p:txBody>
      </p:sp>
      <p:sp>
        <p:nvSpPr>
          <p:cNvPr id="81" name="TextBox 80"/>
          <p:cNvSpPr txBox="1"/>
          <p:nvPr/>
        </p:nvSpPr>
        <p:spPr>
          <a:xfrm>
            <a:off x="6127791" y="2390691"/>
            <a:ext cx="1324529" cy="246221"/>
          </a:xfrm>
          <a:prstGeom prst="rect">
            <a:avLst/>
          </a:prstGeom>
          <a:noFill/>
        </p:spPr>
        <p:txBody>
          <a:bodyPr wrap="square" rtlCol="0">
            <a:spAutoFit/>
          </a:bodyPr>
          <a:lstStyle/>
          <a:p>
            <a:r>
              <a:rPr lang="en-US" sz="1000" b="1" i="1" dirty="0" smtClean="0">
                <a:latin typeface="Arial" pitchFamily="34" charset="0"/>
                <a:cs typeface="Arial" pitchFamily="34" charset="0"/>
              </a:rPr>
              <a:t>Atg16l1</a:t>
            </a:r>
            <a:r>
              <a:rPr lang="en-US" sz="1000" b="1" i="1" baseline="30000" dirty="0" smtClean="0">
                <a:latin typeface="Arial" pitchFamily="34" charset="0"/>
                <a:cs typeface="Arial" pitchFamily="34" charset="0"/>
              </a:rPr>
              <a:t>flox/</a:t>
            </a:r>
            <a:r>
              <a:rPr lang="en-US" sz="1000" b="1" i="1" baseline="30000" dirty="0" err="1" smtClean="0">
                <a:latin typeface="Arial" pitchFamily="34" charset="0"/>
                <a:cs typeface="Arial" pitchFamily="34" charset="0"/>
              </a:rPr>
              <a:t>flox</a:t>
            </a:r>
            <a:r>
              <a:rPr lang="en-US" sz="1000" b="1" i="1" baseline="30000" dirty="0" smtClean="0">
                <a:latin typeface="Arial" pitchFamily="34" charset="0"/>
                <a:cs typeface="Arial" pitchFamily="34" charset="0"/>
              </a:rPr>
              <a:t> </a:t>
            </a:r>
            <a:r>
              <a:rPr lang="en-US" sz="1000" b="1" i="1" dirty="0" smtClean="0">
                <a:latin typeface="Arial" pitchFamily="34" charset="0"/>
                <a:cs typeface="Arial" pitchFamily="34" charset="0"/>
              </a:rPr>
              <a:t> </a:t>
            </a:r>
            <a:r>
              <a:rPr lang="en-US" sz="1000" b="1" dirty="0" smtClean="0">
                <a:latin typeface="Arial" pitchFamily="34" charset="0"/>
                <a:cs typeface="Arial" pitchFamily="34" charset="0"/>
              </a:rPr>
              <a:t>DCs </a:t>
            </a:r>
            <a:endParaRPr lang="el-GR" sz="1000" b="1" dirty="0">
              <a:latin typeface="Arial" pitchFamily="34" charset="0"/>
              <a:cs typeface="Arial" pitchFamily="34" charset="0"/>
            </a:endParaRPr>
          </a:p>
        </p:txBody>
      </p:sp>
      <p:sp>
        <p:nvSpPr>
          <p:cNvPr id="82" name="TextBox 81"/>
          <p:cNvSpPr txBox="1"/>
          <p:nvPr/>
        </p:nvSpPr>
        <p:spPr>
          <a:xfrm>
            <a:off x="6115016" y="2530549"/>
            <a:ext cx="1760224" cy="246221"/>
          </a:xfrm>
          <a:prstGeom prst="rect">
            <a:avLst/>
          </a:prstGeom>
          <a:noFill/>
        </p:spPr>
        <p:txBody>
          <a:bodyPr wrap="square" rtlCol="0">
            <a:spAutoFit/>
          </a:bodyPr>
          <a:lstStyle/>
          <a:p>
            <a:r>
              <a:rPr lang="en-US" sz="1000" b="1" i="1" dirty="0" smtClean="0">
                <a:latin typeface="Arial" pitchFamily="34" charset="0"/>
                <a:cs typeface="Arial" pitchFamily="34" charset="0"/>
              </a:rPr>
              <a:t>Atg16l1</a:t>
            </a:r>
            <a:r>
              <a:rPr lang="el-GR" sz="1000" b="1" baseline="30000" dirty="0" smtClean="0">
                <a:latin typeface="Arial" pitchFamily="34" charset="0"/>
                <a:cs typeface="Arial" pitchFamily="34" charset="0"/>
              </a:rPr>
              <a:t>Δ</a:t>
            </a:r>
            <a:r>
              <a:rPr lang="en-US" sz="1000" b="1" i="1" baseline="30000" dirty="0" smtClean="0">
                <a:latin typeface="Arial" pitchFamily="34" charset="0"/>
                <a:cs typeface="Arial" pitchFamily="34" charset="0"/>
              </a:rPr>
              <a:t>Cd11c</a:t>
            </a:r>
            <a:r>
              <a:rPr lang="en-US" sz="1000" b="1" i="1" dirty="0" smtClean="0">
                <a:latin typeface="Arial" pitchFamily="34" charset="0"/>
                <a:cs typeface="Arial" pitchFamily="34" charset="0"/>
              </a:rPr>
              <a:t> </a:t>
            </a:r>
            <a:r>
              <a:rPr lang="en-US" sz="1000" b="1" dirty="0" smtClean="0">
                <a:latin typeface="Arial" pitchFamily="34" charset="0"/>
                <a:cs typeface="Arial" pitchFamily="34" charset="0"/>
              </a:rPr>
              <a:t>DCs</a:t>
            </a:r>
            <a:endParaRPr lang="el-GR" sz="1000" b="1" dirty="0">
              <a:latin typeface="Arial" pitchFamily="34" charset="0"/>
              <a:cs typeface="Arial" pitchFamily="34" charset="0"/>
            </a:endParaRPr>
          </a:p>
        </p:txBody>
      </p:sp>
      <p:pic>
        <p:nvPicPr>
          <p:cNvPr id="83" name="Picture 2"/>
          <p:cNvPicPr>
            <a:picLocks noChangeAspect="1" noChangeArrowheads="1"/>
          </p:cNvPicPr>
          <p:nvPr/>
        </p:nvPicPr>
        <p:blipFill>
          <a:blip r:embed="rId6" cstate="print"/>
          <a:srcRect l="68720" t="12914" r="25520" b="72822"/>
          <a:stretch>
            <a:fillRect/>
          </a:stretch>
        </p:blipFill>
        <p:spPr bwMode="auto">
          <a:xfrm>
            <a:off x="5868144" y="2472804"/>
            <a:ext cx="175702" cy="219625"/>
          </a:xfrm>
          <a:prstGeom prst="rect">
            <a:avLst/>
          </a:prstGeom>
          <a:noFill/>
          <a:ln w="9525">
            <a:noFill/>
            <a:miter lim="800000"/>
            <a:headEnd/>
            <a:tailEnd/>
          </a:ln>
        </p:spPr>
      </p:pic>
      <p:sp>
        <p:nvSpPr>
          <p:cNvPr id="84" name="Rectangle 83"/>
          <p:cNvSpPr>
            <a:spLocks noChangeAspect="1"/>
          </p:cNvSpPr>
          <p:nvPr/>
        </p:nvSpPr>
        <p:spPr>
          <a:xfrm>
            <a:off x="6082313" y="2608200"/>
            <a:ext cx="94592" cy="70523"/>
          </a:xfrm>
          <a:prstGeom prst="rect">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00">
              <a:latin typeface="Arial" pitchFamily="34" charset="0"/>
              <a:cs typeface="Arial" pitchFamily="34" charset="0"/>
            </a:endParaRPr>
          </a:p>
        </p:txBody>
      </p:sp>
      <p:sp>
        <p:nvSpPr>
          <p:cNvPr id="100" name="Rectangle 1"/>
          <p:cNvSpPr>
            <a:spLocks noChangeArrowheads="1"/>
          </p:cNvSpPr>
          <p:nvPr/>
        </p:nvSpPr>
        <p:spPr bwMode="auto">
          <a:xfrm>
            <a:off x="723190" y="46365"/>
            <a:ext cx="7697620"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Times New Roman" pitchFamily="18" charset="0"/>
                <a:ea typeface="Cambria" pitchFamily="18" charset="0"/>
                <a:cs typeface="Times New Roman" pitchFamily="18" charset="0"/>
              </a:rPr>
              <a:t>Down-modulation of DC </a:t>
            </a:r>
            <a:r>
              <a:rPr kumimoji="0" lang="en-US" b="1" i="0" u="none" strike="noStrike" cap="none" normalizeH="0" baseline="0" dirty="0" err="1" smtClean="0">
                <a:ln>
                  <a:noFill/>
                </a:ln>
                <a:solidFill>
                  <a:schemeClr val="tx1"/>
                </a:solidFill>
                <a:effectLst/>
                <a:latin typeface="Times New Roman" pitchFamily="18" charset="0"/>
                <a:ea typeface="Cambria" pitchFamily="18" charset="0"/>
                <a:cs typeface="Times New Roman" pitchFamily="18" charset="0"/>
              </a:rPr>
              <a:t>autophagy</a:t>
            </a:r>
            <a:r>
              <a:rPr kumimoji="0" lang="en-US" b="1" i="0" u="none" strike="noStrike" cap="none" normalizeH="0" baseline="0" dirty="0" smtClean="0">
                <a:ln>
                  <a:noFill/>
                </a:ln>
                <a:solidFill>
                  <a:schemeClr val="tx1"/>
                </a:solidFill>
                <a:effectLst/>
                <a:latin typeface="Times New Roman" pitchFamily="18" charset="0"/>
                <a:ea typeface="Cambria" pitchFamily="18" charset="0"/>
                <a:cs typeface="Times New Roman" pitchFamily="18" charset="0"/>
              </a:rPr>
              <a:t> compromises auto-antigen presentation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Times New Roman" pitchFamily="18" charset="0"/>
                <a:ea typeface="Cambria" pitchFamily="18" charset="0"/>
                <a:cs typeface="Times New Roman" pitchFamily="18" charset="0"/>
              </a:rPr>
              <a:t>and EAE induction</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77766888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6588224" y="1412776"/>
            <a:ext cx="2481834" cy="4454348"/>
            <a:chOff x="6588224" y="1295670"/>
            <a:chExt cx="2481834" cy="4454348"/>
          </a:xfrm>
        </p:grpSpPr>
        <p:pic>
          <p:nvPicPr>
            <p:cNvPr id="3" name="Picture 2"/>
            <p:cNvPicPr>
              <a:picLocks noChangeAspect="1" noChangeArrowheads="1"/>
            </p:cNvPicPr>
            <p:nvPr/>
          </p:nvPicPr>
          <p:blipFill>
            <a:blip r:embed="rId2" cstate="print"/>
            <a:srcRect/>
            <a:stretch>
              <a:fillRect/>
            </a:stretch>
          </p:blipFill>
          <p:spPr bwMode="auto">
            <a:xfrm>
              <a:off x="6767273" y="3956460"/>
              <a:ext cx="2300288" cy="1793558"/>
            </a:xfrm>
            <a:prstGeom prst="rect">
              <a:avLst/>
            </a:prstGeom>
            <a:noFill/>
            <a:ln w="9525">
              <a:noFill/>
              <a:miter lim="800000"/>
              <a:headEnd/>
              <a:tailEnd/>
            </a:ln>
          </p:spPr>
        </p:pic>
        <p:pic>
          <p:nvPicPr>
            <p:cNvPr id="4" name="Picture 3"/>
            <p:cNvPicPr>
              <a:picLocks noChangeAspect="1" noChangeArrowheads="1"/>
            </p:cNvPicPr>
            <p:nvPr/>
          </p:nvPicPr>
          <p:blipFill>
            <a:blip r:embed="rId3" cstate="print"/>
            <a:srcRect/>
            <a:stretch>
              <a:fillRect/>
            </a:stretch>
          </p:blipFill>
          <p:spPr bwMode="auto">
            <a:xfrm>
              <a:off x="6757153" y="2077016"/>
              <a:ext cx="2300288" cy="1780223"/>
            </a:xfrm>
            <a:prstGeom prst="rect">
              <a:avLst/>
            </a:prstGeom>
            <a:noFill/>
            <a:ln w="9525">
              <a:noFill/>
              <a:miter lim="800000"/>
              <a:headEnd/>
              <a:tailEnd/>
            </a:ln>
          </p:spPr>
        </p:pic>
        <p:sp>
          <p:nvSpPr>
            <p:cNvPr id="5" name="TextBox 4"/>
            <p:cNvSpPr txBox="1"/>
            <p:nvPr/>
          </p:nvSpPr>
          <p:spPr>
            <a:xfrm rot="16200000">
              <a:off x="5847238" y="2693442"/>
              <a:ext cx="1728193" cy="246221"/>
            </a:xfrm>
            <a:prstGeom prst="rect">
              <a:avLst/>
            </a:prstGeom>
            <a:noFill/>
          </p:spPr>
          <p:txBody>
            <a:bodyPr wrap="square" rtlCol="0">
              <a:spAutoFit/>
            </a:bodyPr>
            <a:lstStyle/>
            <a:p>
              <a:r>
                <a:rPr lang="en-US" sz="1000" b="1" dirty="0" smtClean="0">
                  <a:latin typeface="Arial" pitchFamily="34" charset="0"/>
                  <a:cs typeface="Arial" pitchFamily="34" charset="0"/>
                </a:rPr>
                <a:t> LC3 </a:t>
              </a:r>
              <a:r>
                <a:rPr lang="en-US" sz="1000" b="1" dirty="0" err="1" smtClean="0">
                  <a:latin typeface="Arial" pitchFamily="34" charset="0"/>
                  <a:cs typeface="Arial" pitchFamily="34" charset="0"/>
                </a:rPr>
                <a:t>puncta</a:t>
              </a:r>
              <a:r>
                <a:rPr lang="en-US" sz="1000" b="1" dirty="0" smtClean="0">
                  <a:latin typeface="Arial" pitchFamily="34" charset="0"/>
                  <a:cs typeface="Arial" pitchFamily="34" charset="0"/>
                </a:rPr>
                <a:t>/cell </a:t>
              </a:r>
              <a:endParaRPr lang="el-GR" sz="1000" b="1" dirty="0">
                <a:latin typeface="Arial" pitchFamily="34" charset="0"/>
                <a:cs typeface="Arial" pitchFamily="34" charset="0"/>
              </a:endParaRPr>
            </a:p>
          </p:txBody>
        </p:sp>
        <p:sp>
          <p:nvSpPr>
            <p:cNvPr id="6" name="TextBox 5"/>
            <p:cNvSpPr txBox="1"/>
            <p:nvPr/>
          </p:nvSpPr>
          <p:spPr>
            <a:xfrm rot="16200000">
              <a:off x="5907237" y="4276868"/>
              <a:ext cx="1655440" cy="246221"/>
            </a:xfrm>
            <a:prstGeom prst="rect">
              <a:avLst/>
            </a:prstGeom>
            <a:noFill/>
          </p:spPr>
          <p:txBody>
            <a:bodyPr wrap="square" rtlCol="0">
              <a:spAutoFit/>
            </a:bodyPr>
            <a:lstStyle/>
            <a:p>
              <a:r>
                <a:rPr lang="en-US" sz="1000" b="1" dirty="0" smtClean="0">
                  <a:latin typeface="Arial" pitchFamily="34" charset="0"/>
                  <a:cs typeface="Arial" pitchFamily="34" charset="0"/>
                </a:rPr>
                <a:t> p62 </a:t>
              </a:r>
              <a:r>
                <a:rPr lang="en-US" sz="1000" b="1" dirty="0" err="1" smtClean="0">
                  <a:latin typeface="Arial" pitchFamily="34" charset="0"/>
                  <a:cs typeface="Arial" pitchFamily="34" charset="0"/>
                </a:rPr>
                <a:t>puncta</a:t>
              </a:r>
              <a:r>
                <a:rPr lang="en-US" sz="1000" b="1" dirty="0" smtClean="0">
                  <a:latin typeface="Arial" pitchFamily="34" charset="0"/>
                  <a:cs typeface="Arial" pitchFamily="34" charset="0"/>
                </a:rPr>
                <a:t>/cell </a:t>
              </a:r>
              <a:endParaRPr lang="el-GR" sz="1000" b="1" dirty="0">
                <a:latin typeface="Arial" pitchFamily="34" charset="0"/>
                <a:cs typeface="Arial" pitchFamily="34" charset="0"/>
              </a:endParaRPr>
            </a:p>
          </p:txBody>
        </p:sp>
        <p:grpSp>
          <p:nvGrpSpPr>
            <p:cNvPr id="7" name="Group 77"/>
            <p:cNvGrpSpPr/>
            <p:nvPr/>
          </p:nvGrpSpPr>
          <p:grpSpPr>
            <a:xfrm>
              <a:off x="7164288" y="1295670"/>
              <a:ext cx="1905770" cy="778042"/>
              <a:chOff x="5458890" y="1429674"/>
              <a:chExt cx="1905770" cy="778042"/>
            </a:xfrm>
          </p:grpSpPr>
          <p:sp>
            <p:nvSpPr>
              <p:cNvPr id="8" name="TextBox 7"/>
              <p:cNvSpPr txBox="1"/>
              <p:nvPr/>
            </p:nvSpPr>
            <p:spPr>
              <a:xfrm>
                <a:off x="5511849" y="1610146"/>
                <a:ext cx="1204739" cy="246221"/>
              </a:xfrm>
              <a:prstGeom prst="rect">
                <a:avLst/>
              </a:prstGeom>
              <a:noFill/>
            </p:spPr>
            <p:txBody>
              <a:bodyPr wrap="square" rtlCol="0">
                <a:spAutoFit/>
              </a:bodyPr>
              <a:lstStyle/>
              <a:p>
                <a:pPr algn="just"/>
                <a:r>
                  <a:rPr lang="en-US" sz="1000" b="1" dirty="0" smtClean="0">
                    <a:latin typeface="Arial" pitchFamily="34" charset="0"/>
                    <a:cs typeface="Arial" pitchFamily="34" charset="0"/>
                  </a:rPr>
                  <a:t>Foxp3</a:t>
                </a:r>
                <a:r>
                  <a:rPr lang="en-US" sz="1000" b="1" baseline="30000" dirty="0" smtClean="0">
                    <a:latin typeface="Arial" pitchFamily="34" charset="0"/>
                    <a:cs typeface="Arial" pitchFamily="34" charset="0"/>
                  </a:rPr>
                  <a:t>+ </a:t>
                </a:r>
                <a:r>
                  <a:rPr lang="en-US" sz="1000" b="1" dirty="0" smtClean="0">
                    <a:latin typeface="Arial" pitchFamily="34" charset="0"/>
                    <a:cs typeface="Arial" pitchFamily="34" charset="0"/>
                  </a:rPr>
                  <a:t>Tregs</a:t>
                </a:r>
                <a:endParaRPr lang="el-GR" sz="1000" b="1" baseline="30000" dirty="0">
                  <a:latin typeface="Arial" pitchFamily="34" charset="0"/>
                  <a:cs typeface="Arial" pitchFamily="34" charset="0"/>
                </a:endParaRPr>
              </a:p>
            </p:txBody>
          </p:sp>
          <p:sp>
            <p:nvSpPr>
              <p:cNvPr id="9" name="Rectangle 8"/>
              <p:cNvSpPr>
                <a:spLocks noChangeAspect="1"/>
              </p:cNvSpPr>
              <p:nvPr/>
            </p:nvSpPr>
            <p:spPr>
              <a:xfrm>
                <a:off x="5461090" y="1530719"/>
                <a:ext cx="68932" cy="787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00">
                  <a:latin typeface="Arial" pitchFamily="34" charset="0"/>
                  <a:cs typeface="Arial" pitchFamily="34" charset="0"/>
                </a:endParaRPr>
              </a:p>
            </p:txBody>
          </p:sp>
          <p:sp>
            <p:nvSpPr>
              <p:cNvPr id="10" name="Oval 9"/>
              <p:cNvSpPr>
                <a:spLocks noChangeAspect="1"/>
              </p:cNvSpPr>
              <p:nvPr/>
            </p:nvSpPr>
            <p:spPr>
              <a:xfrm>
                <a:off x="5458890" y="1679868"/>
                <a:ext cx="83820" cy="838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00">
                  <a:latin typeface="Arial" pitchFamily="34" charset="0"/>
                  <a:cs typeface="Arial" pitchFamily="34" charset="0"/>
                </a:endParaRPr>
              </a:p>
            </p:txBody>
          </p:sp>
          <p:sp>
            <p:nvSpPr>
              <p:cNvPr id="11" name="Isosceles Triangle 10"/>
              <p:cNvSpPr>
                <a:spLocks noChangeAspect="1"/>
              </p:cNvSpPr>
              <p:nvPr/>
            </p:nvSpPr>
            <p:spPr>
              <a:xfrm flipH="1">
                <a:off x="5458891" y="1835696"/>
                <a:ext cx="90012" cy="8401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00">
                  <a:latin typeface="Arial" pitchFamily="34" charset="0"/>
                  <a:cs typeface="Arial" pitchFamily="34" charset="0"/>
                </a:endParaRPr>
              </a:p>
            </p:txBody>
          </p:sp>
          <p:sp>
            <p:nvSpPr>
              <p:cNvPr id="12" name="Isosceles Triangle 11"/>
              <p:cNvSpPr>
                <a:spLocks noChangeAspect="1"/>
              </p:cNvSpPr>
              <p:nvPr/>
            </p:nvSpPr>
            <p:spPr>
              <a:xfrm flipH="1" flipV="1">
                <a:off x="5458891" y="2039717"/>
                <a:ext cx="90012" cy="84011"/>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00">
                  <a:latin typeface="Arial" pitchFamily="34" charset="0"/>
                  <a:cs typeface="Arial" pitchFamily="34" charset="0"/>
                </a:endParaRPr>
              </a:p>
            </p:txBody>
          </p:sp>
          <p:sp>
            <p:nvSpPr>
              <p:cNvPr id="13" name="TextBox 12"/>
              <p:cNvSpPr txBox="1"/>
              <p:nvPr/>
            </p:nvSpPr>
            <p:spPr>
              <a:xfrm>
                <a:off x="5495453" y="1429674"/>
                <a:ext cx="1149127" cy="246221"/>
              </a:xfrm>
              <a:prstGeom prst="rect">
                <a:avLst/>
              </a:prstGeom>
              <a:noFill/>
            </p:spPr>
            <p:txBody>
              <a:bodyPr wrap="square" rtlCol="0">
                <a:spAutoFit/>
              </a:bodyPr>
              <a:lstStyle/>
              <a:p>
                <a:pPr algn="just"/>
                <a:r>
                  <a:rPr lang="en-US" sz="1000" b="1" dirty="0" smtClean="0">
                    <a:latin typeface="Arial" pitchFamily="34" charset="0"/>
                    <a:cs typeface="Arial" pitchFamily="34" charset="0"/>
                  </a:rPr>
                  <a:t>control</a:t>
                </a:r>
                <a:endParaRPr lang="el-GR" sz="1000" b="1" dirty="0">
                  <a:latin typeface="Arial" pitchFamily="34" charset="0"/>
                  <a:cs typeface="Arial" pitchFamily="34" charset="0"/>
                </a:endParaRPr>
              </a:p>
            </p:txBody>
          </p:sp>
          <p:sp>
            <p:nvSpPr>
              <p:cNvPr id="14" name="TextBox 13"/>
              <p:cNvSpPr txBox="1"/>
              <p:nvPr/>
            </p:nvSpPr>
            <p:spPr>
              <a:xfrm>
                <a:off x="5511030" y="1771244"/>
                <a:ext cx="1421582" cy="246221"/>
              </a:xfrm>
              <a:prstGeom prst="rect">
                <a:avLst/>
              </a:prstGeom>
              <a:noFill/>
            </p:spPr>
            <p:txBody>
              <a:bodyPr wrap="square" rtlCol="0">
                <a:spAutoFit/>
              </a:bodyPr>
              <a:lstStyle/>
              <a:p>
                <a:pPr algn="just"/>
                <a:r>
                  <a:rPr lang="en-US" sz="1000" b="1" dirty="0" smtClean="0">
                    <a:latin typeface="Arial" pitchFamily="34" charset="0"/>
                    <a:cs typeface="Arial" pitchFamily="34" charset="0"/>
                  </a:rPr>
                  <a:t>anti-CTLA4</a:t>
                </a:r>
                <a:endParaRPr lang="el-GR" sz="1000" b="1" baseline="30000" dirty="0">
                  <a:latin typeface="Arial" pitchFamily="34" charset="0"/>
                  <a:cs typeface="Arial" pitchFamily="34" charset="0"/>
                </a:endParaRPr>
              </a:p>
            </p:txBody>
          </p:sp>
          <p:sp>
            <p:nvSpPr>
              <p:cNvPr id="15" name="TextBox 14"/>
              <p:cNvSpPr txBox="1"/>
              <p:nvPr/>
            </p:nvSpPr>
            <p:spPr>
              <a:xfrm>
                <a:off x="5506517" y="1961495"/>
                <a:ext cx="1858143" cy="246221"/>
              </a:xfrm>
              <a:prstGeom prst="rect">
                <a:avLst/>
              </a:prstGeom>
              <a:noFill/>
            </p:spPr>
            <p:txBody>
              <a:bodyPr wrap="square" rtlCol="0">
                <a:spAutoFit/>
              </a:bodyPr>
              <a:lstStyle/>
              <a:p>
                <a:r>
                  <a:rPr lang="en-US" sz="1000" b="1" dirty="0" smtClean="0">
                    <a:latin typeface="Arial" pitchFamily="34" charset="0"/>
                    <a:cs typeface="Arial" pitchFamily="34" charset="0"/>
                  </a:rPr>
                  <a:t>Foxp3</a:t>
                </a:r>
                <a:r>
                  <a:rPr lang="en-US" sz="1000" b="1" baseline="30000" dirty="0" smtClean="0">
                    <a:latin typeface="Arial" pitchFamily="34" charset="0"/>
                    <a:cs typeface="Arial" pitchFamily="34" charset="0"/>
                  </a:rPr>
                  <a:t>+ </a:t>
                </a:r>
                <a:r>
                  <a:rPr lang="en-US" sz="1000" b="1" dirty="0" smtClean="0">
                    <a:latin typeface="Arial" pitchFamily="34" charset="0"/>
                    <a:cs typeface="Arial" pitchFamily="34" charset="0"/>
                  </a:rPr>
                  <a:t>Tregs/anti-CTLA4</a:t>
                </a:r>
                <a:endParaRPr lang="el-GR" sz="1000" b="1" baseline="30000" dirty="0">
                  <a:latin typeface="Arial" pitchFamily="34" charset="0"/>
                  <a:cs typeface="Arial" pitchFamily="34" charset="0"/>
                </a:endParaRPr>
              </a:p>
            </p:txBody>
          </p:sp>
        </p:grpSp>
      </p:grpSp>
      <p:grpSp>
        <p:nvGrpSpPr>
          <p:cNvPr id="64" name="Group 63"/>
          <p:cNvGrpSpPr/>
          <p:nvPr/>
        </p:nvGrpSpPr>
        <p:grpSpPr>
          <a:xfrm>
            <a:off x="119379" y="858572"/>
            <a:ext cx="6241595" cy="5594764"/>
            <a:chOff x="119379" y="858572"/>
            <a:chExt cx="6241595" cy="5594764"/>
          </a:xfrm>
        </p:grpSpPr>
        <p:grpSp>
          <p:nvGrpSpPr>
            <p:cNvPr id="25" name="Group 895"/>
            <p:cNvGrpSpPr>
              <a:grpSpLocks noChangeAspect="1"/>
            </p:cNvGrpSpPr>
            <p:nvPr/>
          </p:nvGrpSpPr>
          <p:grpSpPr>
            <a:xfrm>
              <a:off x="519062" y="1124744"/>
              <a:ext cx="5841912" cy="5211111"/>
              <a:chOff x="1536366" y="260649"/>
              <a:chExt cx="4768908" cy="4253967"/>
            </a:xfrm>
          </p:grpSpPr>
          <p:pic>
            <p:nvPicPr>
              <p:cNvPr id="30" name="Picture 29" descr="C4-18-05-15.lif - mog 1 d_lc3.t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6366" y="260649"/>
                <a:ext cx="990600" cy="1040130"/>
              </a:xfrm>
              <a:prstGeom prst="rect">
                <a:avLst/>
              </a:prstGeom>
            </p:spPr>
          </p:pic>
          <p:pic>
            <p:nvPicPr>
              <p:cNvPr id="31" name="Picture 30" descr="C3-18-05-15.lif - mog 1 d_lamp.ti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57754" y="260649"/>
                <a:ext cx="990600" cy="1040130"/>
              </a:xfrm>
              <a:prstGeom prst="rect">
                <a:avLst/>
              </a:prstGeom>
            </p:spPr>
          </p:pic>
          <p:pic>
            <p:nvPicPr>
              <p:cNvPr id="32" name="Picture 31" descr="C2-18-05-15.lif - mog 1 d_p62.ti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2666" y="260649"/>
                <a:ext cx="990600" cy="1040130"/>
              </a:xfrm>
              <a:prstGeom prst="rect">
                <a:avLst/>
              </a:prstGeom>
            </p:spPr>
          </p:pic>
          <p:pic>
            <p:nvPicPr>
              <p:cNvPr id="33" name="Picture 32" descr="18-05-15.lif - mog 1 d_merged.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02814" y="260649"/>
                <a:ext cx="990871" cy="1040914"/>
              </a:xfrm>
              <a:prstGeom prst="rect">
                <a:avLst/>
              </a:prstGeom>
            </p:spPr>
          </p:pic>
          <p:pic>
            <p:nvPicPr>
              <p:cNvPr id="34" name="Picture 33" descr="18-05-15.lif - mog 1 d_zoom.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24861" y="656162"/>
                <a:ext cx="674915" cy="653143"/>
              </a:xfrm>
              <a:prstGeom prst="rect">
                <a:avLst/>
              </a:prstGeom>
            </p:spPr>
          </p:pic>
          <p:pic>
            <p:nvPicPr>
              <p:cNvPr id="35" name="Picture 34" descr="C4-18-05-15.lif - Foxp3 1 a_lc3.tif"/>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42369" y="1329850"/>
                <a:ext cx="990600" cy="1040130"/>
              </a:xfrm>
              <a:prstGeom prst="rect">
                <a:avLst/>
              </a:prstGeom>
            </p:spPr>
          </p:pic>
          <p:pic>
            <p:nvPicPr>
              <p:cNvPr id="36" name="Picture 35" descr="C3-18-05-15.lif - Foxp3 1 a_lamp.tif"/>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9059" y="1339008"/>
                <a:ext cx="990600" cy="1040130"/>
              </a:xfrm>
              <a:prstGeom prst="rect">
                <a:avLst/>
              </a:prstGeom>
            </p:spPr>
          </p:pic>
          <p:pic>
            <p:nvPicPr>
              <p:cNvPr id="37" name="Picture 36" descr="C2-18-05-15.lif - Foxp3 1 a_p62.tif"/>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82276" y="1331076"/>
                <a:ext cx="990600" cy="1040130"/>
              </a:xfrm>
              <a:prstGeom prst="rect">
                <a:avLst/>
              </a:prstGeom>
            </p:spPr>
          </p:pic>
          <p:pic>
            <p:nvPicPr>
              <p:cNvPr id="38" name="Picture 37" descr="18-05-15.lif - Foxp3 1 a_merged.jp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04240" y="1331076"/>
                <a:ext cx="990871" cy="1040914"/>
              </a:xfrm>
              <a:prstGeom prst="rect">
                <a:avLst/>
              </a:prstGeom>
            </p:spPr>
          </p:pic>
          <p:pic>
            <p:nvPicPr>
              <p:cNvPr id="39" name="Picture 38" descr="18-05-15.lif - Foxp3 1 a_zoom.jpg"/>
              <p:cNvPicPr preferRelativeResize="0">
                <a:picLocks/>
              </p:cNvPicPr>
              <p:nvPr/>
            </p:nvPicPr>
            <p:blipFill>
              <a:blip r:embed="rId13" cstate="print">
                <a:extLst>
                  <a:ext uri="{28A0092B-C50C-407E-A947-70E740481C1C}">
                    <a14:useLocalDpi xmlns:a14="http://schemas.microsoft.com/office/drawing/2010/main" val="0"/>
                  </a:ext>
                </a:extLst>
              </a:blip>
              <a:stretch>
                <a:fillRect/>
              </a:stretch>
            </p:blipFill>
            <p:spPr>
              <a:xfrm>
                <a:off x="5625033" y="1738603"/>
                <a:ext cx="674743" cy="654171"/>
              </a:xfrm>
              <a:prstGeom prst="rect">
                <a:avLst/>
              </a:prstGeom>
            </p:spPr>
          </p:pic>
          <p:pic>
            <p:nvPicPr>
              <p:cNvPr id="40" name="Picture 39" descr="C4-20-05-15.lif - mog ctla 2 d_lc3.tif"/>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36780" y="2396118"/>
                <a:ext cx="990600" cy="1040130"/>
              </a:xfrm>
              <a:prstGeom prst="rect">
                <a:avLst/>
              </a:prstGeom>
            </p:spPr>
          </p:pic>
          <p:pic>
            <p:nvPicPr>
              <p:cNvPr id="41" name="Picture 40" descr="C3-20-05-15.lif - mog ctla 2 d_lamp.tif"/>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560908" y="2397955"/>
                <a:ext cx="990600" cy="1040130"/>
              </a:xfrm>
              <a:prstGeom prst="rect">
                <a:avLst/>
              </a:prstGeom>
            </p:spPr>
          </p:pic>
          <p:pic>
            <p:nvPicPr>
              <p:cNvPr id="42" name="Picture 41" descr="C2-20-05-15.lif - mog ctla 2 d_p62.tif"/>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585050" y="2400909"/>
                <a:ext cx="990600" cy="1040130"/>
              </a:xfrm>
              <a:prstGeom prst="rect">
                <a:avLst/>
              </a:prstGeom>
            </p:spPr>
          </p:pic>
          <p:pic>
            <p:nvPicPr>
              <p:cNvPr id="43" name="Picture 42" descr="20-05-15.lif - mog ctla 2 d_merged.jp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607002" y="2390023"/>
                <a:ext cx="990871" cy="1040914"/>
              </a:xfrm>
              <a:prstGeom prst="rect">
                <a:avLst/>
              </a:prstGeom>
            </p:spPr>
          </p:pic>
          <p:pic>
            <p:nvPicPr>
              <p:cNvPr id="44" name="Picture 43" descr="20-05-15.lif - mog ctla 2 d_ProjMax001.jpg"/>
              <p:cNvPicPr preferRelativeResize="0">
                <a:picLocks/>
              </p:cNvPicPr>
              <p:nvPr/>
            </p:nvPicPr>
            <p:blipFill>
              <a:blip r:embed="rId18" cstate="print">
                <a:extLst>
                  <a:ext uri="{28A0092B-C50C-407E-A947-70E740481C1C}">
                    <a14:useLocalDpi xmlns:a14="http://schemas.microsoft.com/office/drawing/2010/main" val="0"/>
                  </a:ext>
                </a:extLst>
              </a:blip>
              <a:stretch>
                <a:fillRect/>
              </a:stretch>
            </p:blipFill>
            <p:spPr>
              <a:xfrm>
                <a:off x="5630531" y="2784517"/>
                <a:ext cx="674743" cy="654171"/>
              </a:xfrm>
              <a:prstGeom prst="rect">
                <a:avLst/>
              </a:prstGeom>
            </p:spPr>
          </p:pic>
          <p:pic>
            <p:nvPicPr>
              <p:cNvPr id="45" name="Picture 44" descr="C4-18-05-15.lif - foxp3 ctla 1 a _lc3.tif"/>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536779" y="3459856"/>
                <a:ext cx="990871" cy="1040914"/>
              </a:xfrm>
              <a:prstGeom prst="rect">
                <a:avLst/>
              </a:prstGeom>
            </p:spPr>
          </p:pic>
          <p:pic>
            <p:nvPicPr>
              <p:cNvPr id="46" name="Picture 45" descr="C3-18-05-15.lif - foxp3 ctla 1 a _lamp.tif"/>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560516" y="3459856"/>
                <a:ext cx="990871" cy="1040914"/>
              </a:xfrm>
              <a:prstGeom prst="rect">
                <a:avLst/>
              </a:prstGeom>
            </p:spPr>
          </p:pic>
          <p:pic>
            <p:nvPicPr>
              <p:cNvPr id="47" name="Picture 46" descr="C2-18-05-15.lif - foxp3 ctla 1 a _p62.tif"/>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584360" y="3459856"/>
                <a:ext cx="990871" cy="1040914"/>
              </a:xfrm>
              <a:prstGeom prst="rect">
                <a:avLst/>
              </a:prstGeom>
            </p:spPr>
          </p:pic>
          <p:pic>
            <p:nvPicPr>
              <p:cNvPr id="48" name="Picture 47" descr="18-05-15.lif - foxp3 ctla 1 a _merged.jpg"/>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607002" y="3459856"/>
                <a:ext cx="990871" cy="1040914"/>
              </a:xfrm>
              <a:prstGeom prst="rect">
                <a:avLst/>
              </a:prstGeom>
            </p:spPr>
          </p:pic>
          <p:pic>
            <p:nvPicPr>
              <p:cNvPr id="49" name="Picture 48" descr="18-05-15.lif - foxp3 ctla 1 a _zoom.jpg"/>
              <p:cNvPicPr preferRelativeResize="0">
                <a:picLocks/>
              </p:cNvPicPr>
              <p:nvPr/>
            </p:nvPicPr>
            <p:blipFill>
              <a:blip r:embed="rId23" cstate="print">
                <a:extLst>
                  <a:ext uri="{28A0092B-C50C-407E-A947-70E740481C1C}">
                    <a14:useLocalDpi xmlns:a14="http://schemas.microsoft.com/office/drawing/2010/main" val="0"/>
                  </a:ext>
                </a:extLst>
              </a:blip>
              <a:stretch>
                <a:fillRect/>
              </a:stretch>
            </p:blipFill>
            <p:spPr>
              <a:xfrm>
                <a:off x="5630530" y="3860445"/>
                <a:ext cx="674743" cy="654171"/>
              </a:xfrm>
              <a:prstGeom prst="rect">
                <a:avLst/>
              </a:prstGeom>
            </p:spPr>
          </p:pic>
        </p:grpSp>
        <p:sp>
          <p:nvSpPr>
            <p:cNvPr id="26" name="TextBox 25"/>
            <p:cNvSpPr txBox="1"/>
            <p:nvPr/>
          </p:nvSpPr>
          <p:spPr>
            <a:xfrm>
              <a:off x="602188" y="858572"/>
              <a:ext cx="1089492" cy="246221"/>
            </a:xfrm>
            <a:prstGeom prst="rect">
              <a:avLst/>
            </a:prstGeom>
            <a:noFill/>
          </p:spPr>
          <p:txBody>
            <a:bodyPr wrap="square" rtlCol="0">
              <a:spAutoFit/>
            </a:bodyPr>
            <a:lstStyle/>
            <a:p>
              <a:pPr algn="ctr"/>
              <a:r>
                <a:rPr lang="en-US" sz="1000" b="1" dirty="0" smtClean="0">
                  <a:latin typeface="Arial" pitchFamily="34" charset="0"/>
                  <a:cs typeface="Arial" pitchFamily="34" charset="0"/>
                </a:rPr>
                <a:t> </a:t>
              </a:r>
              <a:r>
                <a:rPr lang="en-US" sz="1000" b="1" dirty="0" smtClean="0">
                  <a:solidFill>
                    <a:srgbClr val="FF0000"/>
                  </a:solidFill>
                  <a:latin typeface="Arial" pitchFamily="34" charset="0"/>
                  <a:cs typeface="Arial" pitchFamily="34" charset="0"/>
                </a:rPr>
                <a:t>LC3</a:t>
              </a:r>
              <a:r>
                <a:rPr lang="en-US" sz="1000" b="1" dirty="0" smtClean="0">
                  <a:latin typeface="Arial" pitchFamily="34" charset="0"/>
                  <a:cs typeface="Arial" pitchFamily="34" charset="0"/>
                </a:rPr>
                <a:t> </a:t>
              </a:r>
              <a:endParaRPr lang="el-GR" sz="1000" b="1" dirty="0">
                <a:latin typeface="Arial" pitchFamily="34" charset="0"/>
                <a:cs typeface="Arial" pitchFamily="34" charset="0"/>
              </a:endParaRPr>
            </a:p>
          </p:txBody>
        </p:sp>
        <p:sp>
          <p:nvSpPr>
            <p:cNvPr id="27" name="TextBox 26"/>
            <p:cNvSpPr txBox="1"/>
            <p:nvPr/>
          </p:nvSpPr>
          <p:spPr>
            <a:xfrm>
              <a:off x="1826324" y="878523"/>
              <a:ext cx="1089492" cy="246221"/>
            </a:xfrm>
            <a:prstGeom prst="rect">
              <a:avLst/>
            </a:prstGeom>
            <a:noFill/>
          </p:spPr>
          <p:txBody>
            <a:bodyPr wrap="square" rtlCol="0">
              <a:spAutoFit/>
            </a:bodyPr>
            <a:lstStyle/>
            <a:p>
              <a:pPr algn="ctr"/>
              <a:r>
                <a:rPr lang="en-US" sz="1000" b="1" dirty="0" smtClean="0">
                  <a:solidFill>
                    <a:srgbClr val="00FF00"/>
                  </a:solidFill>
                  <a:latin typeface="Arial" pitchFamily="34" charset="0"/>
                  <a:cs typeface="Arial" pitchFamily="34" charset="0"/>
                </a:rPr>
                <a:t> Lamp-1</a:t>
              </a:r>
              <a:endParaRPr lang="el-GR" sz="1000" b="1" dirty="0">
                <a:solidFill>
                  <a:srgbClr val="00FF00"/>
                </a:solidFill>
                <a:latin typeface="Arial" pitchFamily="34" charset="0"/>
                <a:cs typeface="Arial" pitchFamily="34" charset="0"/>
              </a:endParaRPr>
            </a:p>
          </p:txBody>
        </p:sp>
        <p:sp>
          <p:nvSpPr>
            <p:cNvPr id="28" name="TextBox 27"/>
            <p:cNvSpPr txBox="1"/>
            <p:nvPr/>
          </p:nvSpPr>
          <p:spPr>
            <a:xfrm>
              <a:off x="3491880" y="878523"/>
              <a:ext cx="404278" cy="246221"/>
            </a:xfrm>
            <a:prstGeom prst="rect">
              <a:avLst/>
            </a:prstGeom>
            <a:noFill/>
          </p:spPr>
          <p:txBody>
            <a:bodyPr wrap="none" rtlCol="0">
              <a:spAutoFit/>
            </a:bodyPr>
            <a:lstStyle/>
            <a:p>
              <a:r>
                <a:rPr lang="en-US" sz="1000" b="1" dirty="0" smtClean="0">
                  <a:latin typeface="Arial" pitchFamily="34" charset="0"/>
                  <a:cs typeface="Arial" pitchFamily="34" charset="0"/>
                </a:rPr>
                <a:t>p62</a:t>
              </a:r>
              <a:endParaRPr lang="en-US" sz="1000" b="1" dirty="0">
                <a:latin typeface="Arial" pitchFamily="34" charset="0"/>
                <a:cs typeface="Arial" pitchFamily="34" charset="0"/>
              </a:endParaRPr>
            </a:p>
          </p:txBody>
        </p:sp>
        <p:sp>
          <p:nvSpPr>
            <p:cNvPr id="29" name="TextBox 28"/>
            <p:cNvSpPr txBox="1"/>
            <p:nvPr/>
          </p:nvSpPr>
          <p:spPr>
            <a:xfrm>
              <a:off x="4573741" y="878523"/>
              <a:ext cx="646331" cy="246221"/>
            </a:xfrm>
            <a:prstGeom prst="rect">
              <a:avLst/>
            </a:prstGeom>
            <a:noFill/>
          </p:spPr>
          <p:txBody>
            <a:bodyPr wrap="none" rtlCol="0">
              <a:spAutoFit/>
            </a:bodyPr>
            <a:lstStyle/>
            <a:p>
              <a:r>
                <a:rPr lang="en-US" sz="1000" b="1" dirty="0" smtClean="0">
                  <a:latin typeface="Arial" pitchFamily="34" charset="0"/>
                  <a:cs typeface="Arial" pitchFamily="34" charset="0"/>
                </a:rPr>
                <a:t>merged</a:t>
              </a:r>
              <a:endParaRPr lang="en-US" sz="1000" b="1" dirty="0">
                <a:latin typeface="Arial" pitchFamily="34" charset="0"/>
                <a:cs typeface="Arial" pitchFamily="34" charset="0"/>
              </a:endParaRPr>
            </a:p>
          </p:txBody>
        </p:sp>
        <p:sp>
          <p:nvSpPr>
            <p:cNvPr id="21" name="TextBox 20"/>
            <p:cNvSpPr txBox="1"/>
            <p:nvPr/>
          </p:nvSpPr>
          <p:spPr>
            <a:xfrm rot="16200000">
              <a:off x="-245983" y="1642096"/>
              <a:ext cx="1167347" cy="246221"/>
            </a:xfrm>
            <a:prstGeom prst="rect">
              <a:avLst/>
            </a:prstGeom>
            <a:noFill/>
          </p:spPr>
          <p:txBody>
            <a:bodyPr wrap="square" rtlCol="0">
              <a:spAutoFit/>
            </a:bodyPr>
            <a:lstStyle/>
            <a:p>
              <a:pPr algn="ctr"/>
              <a:r>
                <a:rPr lang="en-US" sz="1000" b="1" dirty="0" smtClean="0">
                  <a:latin typeface="Arial" pitchFamily="34" charset="0"/>
                  <a:cs typeface="Arial" pitchFamily="34" charset="0"/>
                </a:rPr>
                <a:t>control</a:t>
              </a:r>
              <a:endParaRPr lang="el-GR" sz="1000" b="1" dirty="0">
                <a:latin typeface="Arial" pitchFamily="34" charset="0"/>
                <a:cs typeface="Arial" pitchFamily="34" charset="0"/>
              </a:endParaRPr>
            </a:p>
          </p:txBody>
        </p:sp>
        <p:sp>
          <p:nvSpPr>
            <p:cNvPr id="22" name="TextBox 21"/>
            <p:cNvSpPr txBox="1"/>
            <p:nvPr/>
          </p:nvSpPr>
          <p:spPr>
            <a:xfrm rot="16200000">
              <a:off x="-358584" y="3017858"/>
              <a:ext cx="1440161" cy="246221"/>
            </a:xfrm>
            <a:prstGeom prst="rect">
              <a:avLst/>
            </a:prstGeom>
            <a:noFill/>
          </p:spPr>
          <p:txBody>
            <a:bodyPr wrap="square" rtlCol="0">
              <a:spAutoFit/>
            </a:bodyPr>
            <a:lstStyle/>
            <a:p>
              <a:pPr algn="ctr"/>
              <a:r>
                <a:rPr lang="en-US" sz="1000" b="1" dirty="0" smtClean="0">
                  <a:latin typeface="Arial" pitchFamily="34" charset="0"/>
                  <a:cs typeface="Arial" pitchFamily="34" charset="0"/>
                </a:rPr>
                <a:t>Foxp3</a:t>
              </a:r>
              <a:r>
                <a:rPr lang="en-US" sz="1000" b="1" baseline="30000" dirty="0" smtClean="0">
                  <a:latin typeface="Arial" pitchFamily="34" charset="0"/>
                  <a:cs typeface="Arial" pitchFamily="34" charset="0"/>
                </a:rPr>
                <a:t>+ </a:t>
              </a:r>
              <a:r>
                <a:rPr lang="en-US" sz="1000" b="1" dirty="0" smtClean="0">
                  <a:latin typeface="Arial" pitchFamily="34" charset="0"/>
                  <a:cs typeface="Arial" pitchFamily="34" charset="0"/>
                </a:rPr>
                <a:t>Tregs</a:t>
              </a:r>
              <a:endParaRPr lang="el-GR" sz="1000" b="1" baseline="30000" dirty="0">
                <a:latin typeface="Arial" pitchFamily="34" charset="0"/>
                <a:cs typeface="Arial" pitchFamily="34" charset="0"/>
              </a:endParaRPr>
            </a:p>
          </p:txBody>
        </p:sp>
        <p:sp>
          <p:nvSpPr>
            <p:cNvPr id="23" name="TextBox 22"/>
            <p:cNvSpPr txBox="1"/>
            <p:nvPr/>
          </p:nvSpPr>
          <p:spPr>
            <a:xfrm rot="16200000">
              <a:off x="-348499" y="4236990"/>
              <a:ext cx="1450166" cy="246221"/>
            </a:xfrm>
            <a:prstGeom prst="rect">
              <a:avLst/>
            </a:prstGeom>
            <a:noFill/>
          </p:spPr>
          <p:txBody>
            <a:bodyPr wrap="square" rtlCol="0">
              <a:spAutoFit/>
            </a:bodyPr>
            <a:lstStyle/>
            <a:p>
              <a:pPr algn="ctr"/>
              <a:r>
                <a:rPr lang="en-US" sz="1000" b="1" dirty="0" smtClean="0">
                  <a:latin typeface="Arial" pitchFamily="34" charset="0"/>
                  <a:cs typeface="Arial" pitchFamily="34" charset="0"/>
                </a:rPr>
                <a:t>anti-CTLA4</a:t>
              </a:r>
              <a:endParaRPr lang="el-GR" sz="1000" b="1" baseline="30000" dirty="0">
                <a:latin typeface="Arial" pitchFamily="34" charset="0"/>
                <a:cs typeface="Arial" pitchFamily="34" charset="0"/>
              </a:endParaRPr>
            </a:p>
          </p:txBody>
        </p:sp>
        <p:sp>
          <p:nvSpPr>
            <p:cNvPr id="24" name="TextBox 23"/>
            <p:cNvSpPr txBox="1"/>
            <p:nvPr/>
          </p:nvSpPr>
          <p:spPr>
            <a:xfrm rot="16200000">
              <a:off x="-437210" y="5496637"/>
              <a:ext cx="1513288" cy="400110"/>
            </a:xfrm>
            <a:prstGeom prst="rect">
              <a:avLst/>
            </a:prstGeom>
            <a:noFill/>
          </p:spPr>
          <p:txBody>
            <a:bodyPr wrap="square" rtlCol="0">
              <a:spAutoFit/>
            </a:bodyPr>
            <a:lstStyle/>
            <a:p>
              <a:pPr algn="ctr"/>
              <a:r>
                <a:rPr lang="en-US" sz="1000" b="1" dirty="0" smtClean="0">
                  <a:latin typeface="Arial" pitchFamily="34" charset="0"/>
                  <a:cs typeface="Arial" pitchFamily="34" charset="0"/>
                </a:rPr>
                <a:t>Foxp3</a:t>
              </a:r>
              <a:r>
                <a:rPr lang="en-US" sz="1000" b="1" baseline="30000" dirty="0" smtClean="0">
                  <a:latin typeface="Arial" pitchFamily="34" charset="0"/>
                  <a:cs typeface="Arial" pitchFamily="34" charset="0"/>
                </a:rPr>
                <a:t>+ </a:t>
              </a:r>
              <a:r>
                <a:rPr lang="en-US" sz="1000" b="1" dirty="0" smtClean="0">
                  <a:latin typeface="Arial" pitchFamily="34" charset="0"/>
                  <a:cs typeface="Arial" pitchFamily="34" charset="0"/>
                </a:rPr>
                <a:t>Tregs/</a:t>
              </a:r>
            </a:p>
            <a:p>
              <a:pPr algn="ctr"/>
              <a:r>
                <a:rPr lang="en-US" sz="1000" b="1" dirty="0" smtClean="0">
                  <a:latin typeface="Arial" pitchFamily="34" charset="0"/>
                  <a:cs typeface="Arial" pitchFamily="34" charset="0"/>
                </a:rPr>
                <a:t>anti-CTLA4</a:t>
              </a:r>
              <a:endParaRPr lang="el-GR" sz="1000" b="1" baseline="30000" dirty="0">
                <a:latin typeface="Arial" pitchFamily="34" charset="0"/>
                <a:cs typeface="Arial" pitchFamily="34" charset="0"/>
              </a:endParaRPr>
            </a:p>
          </p:txBody>
        </p:sp>
      </p:grpSp>
      <p:sp>
        <p:nvSpPr>
          <p:cNvPr id="50" name="Rectangle 49"/>
          <p:cNvSpPr/>
          <p:nvPr/>
        </p:nvSpPr>
        <p:spPr>
          <a:xfrm>
            <a:off x="1403648" y="44624"/>
            <a:ext cx="7056784" cy="369332"/>
          </a:xfrm>
          <a:prstGeom prst="rect">
            <a:avLst/>
          </a:prstGeom>
        </p:spPr>
        <p:txBody>
          <a:bodyPr wrap="square">
            <a:spAutoFit/>
          </a:bodyPr>
          <a:lstStyle/>
          <a:p>
            <a:r>
              <a:rPr lang="en-US" b="1" dirty="0" smtClean="0"/>
              <a:t>Foxp3</a:t>
            </a:r>
            <a:r>
              <a:rPr lang="en-US" b="1" baseline="30000" dirty="0" smtClean="0"/>
              <a:t>+</a:t>
            </a:r>
            <a:r>
              <a:rPr lang="en-US" b="1" dirty="0" smtClean="0"/>
              <a:t> Tregs inhibit </a:t>
            </a:r>
            <a:r>
              <a:rPr lang="en-US" b="1" dirty="0" err="1" smtClean="0"/>
              <a:t>autophagy</a:t>
            </a:r>
            <a:r>
              <a:rPr lang="en-US" b="1" dirty="0" smtClean="0"/>
              <a:t> in DCs in a CTLA4-dependent manner</a:t>
            </a:r>
            <a:endParaRPr lang="el-GR" dirty="0"/>
          </a:p>
        </p:txBody>
      </p:sp>
    </p:spTree>
    <p:extLst>
      <p:ext uri="{BB962C8B-B14F-4D97-AF65-F5344CB8AC3E}">
        <p14:creationId xmlns:p14="http://schemas.microsoft.com/office/powerpoint/2010/main" val="278949784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488690" y="1579040"/>
            <a:ext cx="1379260" cy="2224300"/>
            <a:chOff x="1189720" y="720345"/>
            <a:chExt cx="1379260" cy="2224300"/>
          </a:xfrm>
        </p:grpSpPr>
        <p:pic>
          <p:nvPicPr>
            <p:cNvPr id="4" name="Picture 3"/>
            <p:cNvPicPr>
              <a:picLocks noChangeAspect="1"/>
            </p:cNvPicPr>
            <p:nvPr/>
          </p:nvPicPr>
          <p:blipFill>
            <a:blip r:embed="rId2"/>
            <a:stretch>
              <a:fillRect/>
            </a:stretch>
          </p:blipFill>
          <p:spPr>
            <a:xfrm>
              <a:off x="1395500" y="1335555"/>
              <a:ext cx="1173480" cy="1609090"/>
            </a:xfrm>
            <a:prstGeom prst="rect">
              <a:avLst/>
            </a:prstGeom>
          </p:spPr>
        </p:pic>
        <p:sp>
          <p:nvSpPr>
            <p:cNvPr id="6" name="TextBox 5"/>
            <p:cNvSpPr txBox="1"/>
            <p:nvPr/>
          </p:nvSpPr>
          <p:spPr>
            <a:xfrm rot="16200000">
              <a:off x="295570" y="1614495"/>
              <a:ext cx="2065300" cy="276999"/>
            </a:xfrm>
            <a:prstGeom prst="rect">
              <a:avLst/>
            </a:prstGeom>
            <a:noFill/>
          </p:spPr>
          <p:txBody>
            <a:bodyPr wrap="square" rtlCol="0">
              <a:spAutoFit/>
            </a:bodyPr>
            <a:lstStyle/>
            <a:p>
              <a:r>
                <a:rPr lang="en-US" sz="1200" dirty="0" smtClean="0">
                  <a:latin typeface="Arial"/>
                  <a:cs typeface="Arial"/>
                </a:rPr>
                <a:t>LC3 </a:t>
              </a:r>
              <a:r>
                <a:rPr lang="en-US" sz="1200" dirty="0" err="1" smtClean="0">
                  <a:latin typeface="Arial"/>
                  <a:cs typeface="Arial"/>
                </a:rPr>
                <a:t>puncta</a:t>
              </a:r>
              <a:r>
                <a:rPr lang="en-US" sz="1200" dirty="0" smtClean="0">
                  <a:latin typeface="Arial"/>
                  <a:cs typeface="Arial"/>
                </a:rPr>
                <a:t>/cell</a:t>
              </a:r>
              <a:endParaRPr lang="en-US" sz="1200" dirty="0">
                <a:latin typeface="Arial"/>
                <a:cs typeface="Arial"/>
              </a:endParaRPr>
            </a:p>
          </p:txBody>
        </p:sp>
      </p:grpSp>
      <p:grpSp>
        <p:nvGrpSpPr>
          <p:cNvPr id="8" name="Group 7"/>
          <p:cNvGrpSpPr/>
          <p:nvPr/>
        </p:nvGrpSpPr>
        <p:grpSpPr>
          <a:xfrm>
            <a:off x="5486822" y="3471701"/>
            <a:ext cx="1381128" cy="2262400"/>
            <a:chOff x="2813956" y="701295"/>
            <a:chExt cx="1381128" cy="2262400"/>
          </a:xfrm>
        </p:grpSpPr>
        <p:pic>
          <p:nvPicPr>
            <p:cNvPr id="5" name="Picture 4"/>
            <p:cNvPicPr>
              <a:picLocks noChangeAspect="1"/>
            </p:cNvPicPr>
            <p:nvPr/>
          </p:nvPicPr>
          <p:blipFill>
            <a:blip r:embed="rId3"/>
            <a:stretch>
              <a:fillRect/>
            </a:stretch>
          </p:blipFill>
          <p:spPr>
            <a:xfrm>
              <a:off x="3021604" y="1399055"/>
              <a:ext cx="1173480" cy="1564640"/>
            </a:xfrm>
            <a:prstGeom prst="rect">
              <a:avLst/>
            </a:prstGeom>
          </p:spPr>
        </p:pic>
        <p:sp>
          <p:nvSpPr>
            <p:cNvPr id="7" name="TextBox 6"/>
            <p:cNvSpPr txBox="1"/>
            <p:nvPr/>
          </p:nvSpPr>
          <p:spPr>
            <a:xfrm rot="16200000">
              <a:off x="1919806" y="1595445"/>
              <a:ext cx="2065300" cy="276999"/>
            </a:xfrm>
            <a:prstGeom prst="rect">
              <a:avLst/>
            </a:prstGeom>
            <a:noFill/>
          </p:spPr>
          <p:txBody>
            <a:bodyPr wrap="square" rtlCol="0">
              <a:spAutoFit/>
            </a:bodyPr>
            <a:lstStyle/>
            <a:p>
              <a:r>
                <a:rPr lang="en-US" sz="1200" dirty="0" smtClean="0">
                  <a:latin typeface="Arial"/>
                  <a:cs typeface="Arial"/>
                </a:rPr>
                <a:t>p62 </a:t>
              </a:r>
              <a:r>
                <a:rPr lang="en-US" sz="1200" dirty="0" err="1" smtClean="0">
                  <a:latin typeface="Arial"/>
                  <a:cs typeface="Arial"/>
                </a:rPr>
                <a:t>puncta</a:t>
              </a:r>
              <a:r>
                <a:rPr lang="en-US" sz="1200" dirty="0" smtClean="0">
                  <a:latin typeface="Arial"/>
                  <a:cs typeface="Arial"/>
                </a:rPr>
                <a:t>/cell</a:t>
              </a:r>
              <a:endParaRPr lang="en-US" sz="1200" dirty="0">
                <a:latin typeface="Arial"/>
                <a:cs typeface="Arial"/>
              </a:endParaRPr>
            </a:p>
          </p:txBody>
        </p:sp>
      </p:grpSp>
      <p:sp>
        <p:nvSpPr>
          <p:cNvPr id="12" name="TextBox 11"/>
          <p:cNvSpPr txBox="1"/>
          <p:nvPr/>
        </p:nvSpPr>
        <p:spPr>
          <a:xfrm>
            <a:off x="2715592" y="2414191"/>
            <a:ext cx="2362039" cy="276999"/>
          </a:xfrm>
          <a:prstGeom prst="rect">
            <a:avLst/>
          </a:prstGeom>
          <a:noFill/>
        </p:spPr>
        <p:txBody>
          <a:bodyPr wrap="square" rtlCol="0">
            <a:spAutoFit/>
          </a:bodyPr>
          <a:lstStyle/>
          <a:p>
            <a:r>
              <a:rPr lang="en-US" sz="1200" dirty="0" smtClean="0">
                <a:solidFill>
                  <a:srgbClr val="FF0000"/>
                </a:solidFill>
                <a:latin typeface="Arial"/>
                <a:cs typeface="Arial"/>
              </a:rPr>
              <a:t>LC3</a:t>
            </a:r>
            <a:r>
              <a:rPr lang="en-US" sz="1200" dirty="0" smtClean="0">
                <a:latin typeface="Arial"/>
                <a:cs typeface="Arial"/>
              </a:rPr>
              <a:t>/</a:t>
            </a:r>
            <a:r>
              <a:rPr lang="en-US" sz="1200" dirty="0" smtClean="0">
                <a:solidFill>
                  <a:schemeClr val="accent3"/>
                </a:solidFill>
                <a:latin typeface="Arial"/>
                <a:cs typeface="Arial"/>
              </a:rPr>
              <a:t>Lamp-1</a:t>
            </a:r>
            <a:r>
              <a:rPr lang="en-US" sz="1200" dirty="0" smtClean="0">
                <a:latin typeface="Arial"/>
                <a:cs typeface="Arial"/>
              </a:rPr>
              <a:t>/p62/</a:t>
            </a:r>
            <a:r>
              <a:rPr lang="en-US" sz="1200" dirty="0" err="1" smtClean="0">
                <a:solidFill>
                  <a:schemeClr val="accent1"/>
                </a:solidFill>
                <a:latin typeface="Arial"/>
                <a:cs typeface="Arial"/>
              </a:rPr>
              <a:t>dapi</a:t>
            </a:r>
            <a:endParaRPr lang="en-US" sz="1200" dirty="0">
              <a:solidFill>
                <a:schemeClr val="accent1"/>
              </a:solidFill>
              <a:latin typeface="Arial"/>
              <a:cs typeface="Arial"/>
            </a:endParaRPr>
          </a:p>
        </p:txBody>
      </p:sp>
      <p:sp>
        <p:nvSpPr>
          <p:cNvPr id="15" name="TextBox 14"/>
          <p:cNvSpPr txBox="1"/>
          <p:nvPr/>
        </p:nvSpPr>
        <p:spPr>
          <a:xfrm>
            <a:off x="237819" y="2429606"/>
            <a:ext cx="1936632" cy="276999"/>
          </a:xfrm>
          <a:prstGeom prst="rect">
            <a:avLst/>
          </a:prstGeom>
          <a:noFill/>
        </p:spPr>
        <p:txBody>
          <a:bodyPr wrap="square" rtlCol="0">
            <a:spAutoFit/>
          </a:bodyPr>
          <a:lstStyle/>
          <a:p>
            <a:pPr algn="ctr"/>
            <a:r>
              <a:rPr lang="en-US" sz="1200" b="1" dirty="0" smtClean="0">
                <a:latin typeface="Arial"/>
                <a:cs typeface="Arial"/>
              </a:rPr>
              <a:t>Rosa26</a:t>
            </a:r>
            <a:r>
              <a:rPr lang="en-US" sz="1200" b="1" baseline="30000" dirty="0" smtClean="0">
                <a:latin typeface="Arial"/>
                <a:cs typeface="Arial"/>
              </a:rPr>
              <a:t>CreERTwt/wt</a:t>
            </a:r>
            <a:r>
              <a:rPr lang="en-US" sz="1200" b="1" dirty="0" smtClean="0">
                <a:latin typeface="Arial"/>
                <a:cs typeface="Arial"/>
              </a:rPr>
              <a:t>Ctla4</a:t>
            </a:r>
            <a:r>
              <a:rPr lang="en-US" sz="1200" b="1" baseline="30000" dirty="0" smtClean="0">
                <a:latin typeface="Arial"/>
                <a:cs typeface="Arial"/>
              </a:rPr>
              <a:t>fl/</a:t>
            </a:r>
            <a:r>
              <a:rPr lang="en-US" sz="1200" b="1" baseline="30000" dirty="0" err="1" smtClean="0">
                <a:latin typeface="Arial"/>
                <a:cs typeface="Arial"/>
              </a:rPr>
              <a:t>fl</a:t>
            </a:r>
            <a:endParaRPr lang="en-US" sz="1200" b="1" baseline="30000" dirty="0" smtClean="0">
              <a:latin typeface="Arial"/>
              <a:cs typeface="Arial"/>
            </a:endParaRPr>
          </a:p>
        </p:txBody>
      </p:sp>
      <p:grpSp>
        <p:nvGrpSpPr>
          <p:cNvPr id="21" name="Group 20"/>
          <p:cNvGrpSpPr/>
          <p:nvPr/>
        </p:nvGrpSpPr>
        <p:grpSpPr>
          <a:xfrm>
            <a:off x="7345990" y="2863379"/>
            <a:ext cx="698730" cy="500619"/>
            <a:chOff x="4832471" y="446365"/>
            <a:chExt cx="698730" cy="500619"/>
          </a:xfrm>
        </p:grpSpPr>
        <p:sp>
          <p:nvSpPr>
            <p:cNvPr id="17" name="Rectangle 16"/>
            <p:cNvSpPr>
              <a:spLocks/>
            </p:cNvSpPr>
            <p:nvPr/>
          </p:nvSpPr>
          <p:spPr>
            <a:xfrm>
              <a:off x="4832471" y="775545"/>
              <a:ext cx="108000" cy="10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4832471" y="557906"/>
              <a:ext cx="108000" cy="10800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4925854" y="446365"/>
              <a:ext cx="605347" cy="276999"/>
            </a:xfrm>
            <a:prstGeom prst="rect">
              <a:avLst/>
            </a:prstGeom>
            <a:noFill/>
          </p:spPr>
          <p:txBody>
            <a:bodyPr wrap="square" rtlCol="0">
              <a:spAutoFit/>
            </a:bodyPr>
            <a:lstStyle/>
            <a:p>
              <a:r>
                <a:rPr lang="en-US" sz="1200" dirty="0" err="1" smtClean="0">
                  <a:latin typeface="Arial"/>
                  <a:cs typeface="Arial"/>
                </a:rPr>
                <a:t>wt</a:t>
              </a:r>
              <a:endParaRPr lang="en-US" sz="1200" dirty="0">
                <a:latin typeface="Arial"/>
                <a:cs typeface="Arial"/>
              </a:endParaRPr>
            </a:p>
          </p:txBody>
        </p:sp>
        <p:sp>
          <p:nvSpPr>
            <p:cNvPr id="20" name="TextBox 19"/>
            <p:cNvSpPr txBox="1"/>
            <p:nvPr/>
          </p:nvSpPr>
          <p:spPr>
            <a:xfrm>
              <a:off x="4923944" y="669985"/>
              <a:ext cx="605347" cy="276999"/>
            </a:xfrm>
            <a:prstGeom prst="rect">
              <a:avLst/>
            </a:prstGeom>
            <a:noFill/>
          </p:spPr>
          <p:txBody>
            <a:bodyPr wrap="square" rtlCol="0">
              <a:spAutoFit/>
            </a:bodyPr>
            <a:lstStyle/>
            <a:p>
              <a:r>
                <a:rPr lang="en-US" sz="1200" dirty="0" err="1" smtClean="0">
                  <a:latin typeface="Arial"/>
                  <a:cs typeface="Arial"/>
                </a:rPr>
                <a:t>iKO</a:t>
              </a:r>
              <a:endParaRPr lang="en-US" sz="1200" dirty="0">
                <a:latin typeface="Arial"/>
                <a:cs typeface="Arial"/>
              </a:endParaRPr>
            </a:p>
          </p:txBody>
        </p:sp>
      </p:grpSp>
      <p:grpSp>
        <p:nvGrpSpPr>
          <p:cNvPr id="23" name="Group 22"/>
          <p:cNvGrpSpPr/>
          <p:nvPr/>
        </p:nvGrpSpPr>
        <p:grpSpPr>
          <a:xfrm>
            <a:off x="2697753" y="1633842"/>
            <a:ext cx="2024527" cy="4196515"/>
            <a:chOff x="896874" y="566360"/>
            <a:chExt cx="1623266" cy="3405845"/>
          </a:xfrm>
        </p:grpSpPr>
        <p:grpSp>
          <p:nvGrpSpPr>
            <p:cNvPr id="16" name="Group 15"/>
            <p:cNvGrpSpPr/>
            <p:nvPr/>
          </p:nvGrpSpPr>
          <p:grpSpPr>
            <a:xfrm>
              <a:off x="896874" y="566360"/>
              <a:ext cx="1623266" cy="3405845"/>
              <a:chOff x="896874" y="566360"/>
              <a:chExt cx="1623266" cy="3405845"/>
            </a:xfrm>
          </p:grpSpPr>
          <p:pic>
            <p:nvPicPr>
              <p:cNvPr id="10" name="Picture 9" descr="14-02-17 ctla4 ko.lif - wt3d_ProjMax00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140" y="566360"/>
                <a:ext cx="1620000" cy="1620000"/>
              </a:xfrm>
              <a:prstGeom prst="rect">
                <a:avLst/>
              </a:prstGeom>
            </p:spPr>
          </p:pic>
          <p:pic>
            <p:nvPicPr>
              <p:cNvPr id="11" name="Picture 10" descr="14-02-17 ctla4 ko.lif - het5c_ProjMax00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874" y="2352205"/>
                <a:ext cx="1623266" cy="1620000"/>
              </a:xfrm>
              <a:prstGeom prst="rect">
                <a:avLst/>
              </a:prstGeom>
            </p:spPr>
          </p:pic>
        </p:grpSp>
        <p:cxnSp>
          <p:nvCxnSpPr>
            <p:cNvPr id="22" name="Straight Connector 21"/>
            <p:cNvCxnSpPr/>
            <p:nvPr/>
          </p:nvCxnSpPr>
          <p:spPr>
            <a:xfrm flipV="1">
              <a:off x="958255" y="3894085"/>
              <a:ext cx="196850" cy="3175"/>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4" name="TextBox 23"/>
          <p:cNvSpPr txBox="1"/>
          <p:nvPr/>
        </p:nvSpPr>
        <p:spPr>
          <a:xfrm>
            <a:off x="2697753" y="5548137"/>
            <a:ext cx="566028" cy="215444"/>
          </a:xfrm>
          <a:prstGeom prst="rect">
            <a:avLst/>
          </a:prstGeom>
          <a:noFill/>
        </p:spPr>
        <p:txBody>
          <a:bodyPr wrap="square" rtlCol="0">
            <a:spAutoFit/>
          </a:bodyPr>
          <a:lstStyle/>
          <a:p>
            <a:r>
              <a:rPr lang="en-US" sz="800" dirty="0" smtClean="0">
                <a:solidFill>
                  <a:schemeClr val="bg1"/>
                </a:solidFill>
                <a:latin typeface="Arial"/>
                <a:cs typeface="Arial"/>
              </a:rPr>
              <a:t>5uM</a:t>
            </a:r>
            <a:endParaRPr lang="en-US" sz="800" dirty="0">
              <a:solidFill>
                <a:schemeClr val="bg1"/>
              </a:solidFill>
              <a:latin typeface="Arial"/>
              <a:cs typeface="Arial"/>
            </a:endParaRPr>
          </a:p>
        </p:txBody>
      </p:sp>
      <p:sp>
        <p:nvSpPr>
          <p:cNvPr id="25" name="TextBox 24"/>
          <p:cNvSpPr txBox="1"/>
          <p:nvPr/>
        </p:nvSpPr>
        <p:spPr>
          <a:xfrm>
            <a:off x="198348" y="4515853"/>
            <a:ext cx="1976103" cy="277000"/>
          </a:xfrm>
          <a:prstGeom prst="rect">
            <a:avLst/>
          </a:prstGeom>
          <a:noFill/>
        </p:spPr>
        <p:txBody>
          <a:bodyPr wrap="square" rtlCol="0">
            <a:spAutoFit/>
          </a:bodyPr>
          <a:lstStyle/>
          <a:p>
            <a:pPr algn="ctr"/>
            <a:r>
              <a:rPr lang="en-US" sz="1200" b="1" dirty="0" smtClean="0">
                <a:latin typeface="Arial"/>
                <a:cs typeface="Arial"/>
              </a:rPr>
              <a:t>Rosa26</a:t>
            </a:r>
            <a:r>
              <a:rPr lang="en-US" sz="1200" b="1" baseline="30000" dirty="0" smtClean="0">
                <a:latin typeface="Arial"/>
                <a:cs typeface="Arial"/>
              </a:rPr>
              <a:t>Cre/ERT2+</a:t>
            </a:r>
            <a:r>
              <a:rPr lang="en-US" sz="1200" b="1" dirty="0" smtClean="0">
                <a:latin typeface="Arial"/>
                <a:cs typeface="Arial"/>
              </a:rPr>
              <a:t>Ctla4</a:t>
            </a:r>
            <a:r>
              <a:rPr lang="en-US" sz="1200" b="1" baseline="30000" dirty="0" smtClean="0">
                <a:latin typeface="Arial"/>
                <a:cs typeface="Arial"/>
              </a:rPr>
              <a:t>fl/</a:t>
            </a:r>
            <a:r>
              <a:rPr lang="en-US" sz="1200" b="1" baseline="30000" dirty="0" err="1" smtClean="0">
                <a:latin typeface="Arial"/>
                <a:cs typeface="Arial"/>
              </a:rPr>
              <a:t>fl</a:t>
            </a:r>
            <a:endParaRPr lang="en-US" sz="1200" b="1" baseline="30000" dirty="0" smtClean="0">
              <a:latin typeface="Arial"/>
              <a:cs typeface="Arial"/>
            </a:endParaRPr>
          </a:p>
        </p:txBody>
      </p:sp>
      <p:sp>
        <p:nvSpPr>
          <p:cNvPr id="2" name="TextBox 1"/>
          <p:cNvSpPr txBox="1"/>
          <p:nvPr/>
        </p:nvSpPr>
        <p:spPr>
          <a:xfrm>
            <a:off x="565733" y="279779"/>
            <a:ext cx="8313093" cy="461665"/>
          </a:xfrm>
          <a:prstGeom prst="rect">
            <a:avLst/>
          </a:prstGeom>
          <a:noFill/>
        </p:spPr>
        <p:txBody>
          <a:bodyPr wrap="none" rtlCol="0">
            <a:spAutoFit/>
          </a:bodyPr>
          <a:lstStyle/>
          <a:p>
            <a:r>
              <a:rPr lang="en-US" sz="2400" b="1" dirty="0" smtClean="0"/>
              <a:t>CTLA4-deficient Foxp3</a:t>
            </a:r>
            <a:r>
              <a:rPr lang="en-US" sz="2400" b="1" baseline="30000" dirty="0" smtClean="0"/>
              <a:t>+</a:t>
            </a:r>
            <a:r>
              <a:rPr lang="en-US" sz="2400" b="1" dirty="0" smtClean="0"/>
              <a:t> </a:t>
            </a:r>
            <a:r>
              <a:rPr lang="en-US" sz="2400" b="1" dirty="0" err="1" smtClean="0"/>
              <a:t>Tregs</a:t>
            </a:r>
            <a:r>
              <a:rPr lang="en-US" sz="2400" b="1" dirty="0" smtClean="0"/>
              <a:t> did not inhibit autophagy on DCs</a:t>
            </a:r>
            <a:endParaRPr lang="en-US" sz="2400" b="1" dirty="0"/>
          </a:p>
        </p:txBody>
      </p:sp>
    </p:spTree>
    <p:extLst>
      <p:ext uri="{BB962C8B-B14F-4D97-AF65-F5344CB8AC3E}">
        <p14:creationId xmlns:p14="http://schemas.microsoft.com/office/powerpoint/2010/main" val="180092503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9"/>
          <p:cNvGrpSpPr/>
          <p:nvPr/>
        </p:nvGrpSpPr>
        <p:grpSpPr>
          <a:xfrm>
            <a:off x="718240" y="1111152"/>
            <a:ext cx="1333480" cy="352137"/>
            <a:chOff x="176828" y="534219"/>
            <a:chExt cx="1333480" cy="352137"/>
          </a:xfrm>
        </p:grpSpPr>
        <p:sp>
          <p:nvSpPr>
            <p:cNvPr id="7" name="Rectangle 6"/>
            <p:cNvSpPr>
              <a:spLocks/>
            </p:cNvSpPr>
            <p:nvPr/>
          </p:nvSpPr>
          <p:spPr>
            <a:xfrm>
              <a:off x="179028" y="611560"/>
              <a:ext cx="72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00">
                <a:latin typeface="Arial" pitchFamily="34" charset="0"/>
                <a:cs typeface="Arial" pitchFamily="34" charset="0"/>
              </a:endParaRPr>
            </a:p>
          </p:txBody>
        </p:sp>
        <p:sp>
          <p:nvSpPr>
            <p:cNvPr id="8" name="Oval 7"/>
            <p:cNvSpPr>
              <a:spLocks noChangeAspect="1"/>
            </p:cNvSpPr>
            <p:nvPr/>
          </p:nvSpPr>
          <p:spPr>
            <a:xfrm>
              <a:off x="176828" y="717187"/>
              <a:ext cx="83820" cy="838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00">
                <a:latin typeface="Arial" pitchFamily="34" charset="0"/>
                <a:cs typeface="Arial" pitchFamily="34" charset="0"/>
              </a:endParaRPr>
            </a:p>
          </p:txBody>
        </p:sp>
        <p:sp>
          <p:nvSpPr>
            <p:cNvPr id="9" name="TextBox 8"/>
            <p:cNvSpPr txBox="1"/>
            <p:nvPr/>
          </p:nvSpPr>
          <p:spPr>
            <a:xfrm>
              <a:off x="214164" y="640135"/>
              <a:ext cx="1296144" cy="246221"/>
            </a:xfrm>
            <a:prstGeom prst="rect">
              <a:avLst/>
            </a:prstGeom>
            <a:noFill/>
          </p:spPr>
          <p:txBody>
            <a:bodyPr wrap="square" rtlCol="0">
              <a:spAutoFit/>
            </a:bodyPr>
            <a:lstStyle/>
            <a:p>
              <a:r>
                <a:rPr lang="en-US" sz="1000" b="1" dirty="0" err="1" smtClean="0">
                  <a:latin typeface="Arial" pitchFamily="34" charset="0"/>
                  <a:cs typeface="Arial" pitchFamily="34" charset="0"/>
                </a:rPr>
                <a:t>Abatacept</a:t>
              </a:r>
              <a:endParaRPr lang="el-GR" sz="1000" b="1" dirty="0">
                <a:latin typeface="Arial" pitchFamily="34" charset="0"/>
                <a:cs typeface="Arial" pitchFamily="34" charset="0"/>
              </a:endParaRPr>
            </a:p>
          </p:txBody>
        </p:sp>
        <p:sp>
          <p:nvSpPr>
            <p:cNvPr id="10" name="TextBox 9"/>
            <p:cNvSpPr txBox="1"/>
            <p:nvPr/>
          </p:nvSpPr>
          <p:spPr>
            <a:xfrm>
              <a:off x="213023" y="534219"/>
              <a:ext cx="1080120" cy="246221"/>
            </a:xfrm>
            <a:prstGeom prst="rect">
              <a:avLst/>
            </a:prstGeom>
            <a:noFill/>
          </p:spPr>
          <p:txBody>
            <a:bodyPr wrap="square" rtlCol="0">
              <a:spAutoFit/>
            </a:bodyPr>
            <a:lstStyle/>
            <a:p>
              <a:r>
                <a:rPr lang="en-US" sz="1000" b="1" dirty="0" smtClean="0">
                  <a:latin typeface="Arial" pitchFamily="34" charset="0"/>
                  <a:cs typeface="Arial" pitchFamily="34" charset="0"/>
                </a:rPr>
                <a:t>anti-TNF</a:t>
              </a:r>
              <a:r>
                <a:rPr lang="el-GR" sz="1000" b="1" dirty="0" smtClean="0">
                  <a:latin typeface="Arial" pitchFamily="34" charset="0"/>
                  <a:cs typeface="Arial" pitchFamily="34" charset="0"/>
                </a:rPr>
                <a:t>α</a:t>
              </a:r>
              <a:endParaRPr lang="el-GR" sz="1000" b="1" dirty="0">
                <a:latin typeface="Arial" pitchFamily="34" charset="0"/>
                <a:cs typeface="Arial" pitchFamily="34" charset="0"/>
              </a:endParaRPr>
            </a:p>
          </p:txBody>
        </p:sp>
      </p:grpSp>
      <p:grpSp>
        <p:nvGrpSpPr>
          <p:cNvPr id="4" name="Group 48"/>
          <p:cNvGrpSpPr/>
          <p:nvPr/>
        </p:nvGrpSpPr>
        <p:grpSpPr>
          <a:xfrm>
            <a:off x="211450" y="1468760"/>
            <a:ext cx="1480230" cy="1600200"/>
            <a:chOff x="176778" y="935840"/>
            <a:chExt cx="1480230" cy="1600200"/>
          </a:xfrm>
        </p:grpSpPr>
        <p:pic>
          <p:nvPicPr>
            <p:cNvPr id="5" name="Picture 3"/>
            <p:cNvPicPr>
              <a:picLocks noChangeAspect="1" noChangeArrowheads="1"/>
            </p:cNvPicPr>
            <p:nvPr/>
          </p:nvPicPr>
          <p:blipFill>
            <a:blip r:embed="rId2" cstate="print"/>
            <a:srcRect/>
            <a:stretch>
              <a:fillRect/>
            </a:stretch>
          </p:blipFill>
          <p:spPr bwMode="auto">
            <a:xfrm>
              <a:off x="523533" y="935840"/>
              <a:ext cx="1133475" cy="1600200"/>
            </a:xfrm>
            <a:prstGeom prst="rect">
              <a:avLst/>
            </a:prstGeom>
            <a:noFill/>
            <a:ln w="9525">
              <a:noFill/>
              <a:miter lim="800000"/>
              <a:headEnd/>
              <a:tailEnd/>
            </a:ln>
          </p:spPr>
        </p:pic>
        <p:sp>
          <p:nvSpPr>
            <p:cNvPr id="6" name="TextBox 5"/>
            <p:cNvSpPr txBox="1"/>
            <p:nvPr/>
          </p:nvSpPr>
          <p:spPr>
            <a:xfrm rot="16200000">
              <a:off x="-381574" y="1505570"/>
              <a:ext cx="1516814" cy="400110"/>
            </a:xfrm>
            <a:prstGeom prst="rect">
              <a:avLst/>
            </a:prstGeom>
            <a:noFill/>
          </p:spPr>
          <p:txBody>
            <a:bodyPr wrap="square" rtlCol="0">
              <a:spAutoFit/>
            </a:bodyPr>
            <a:lstStyle/>
            <a:p>
              <a:pPr algn="ctr"/>
              <a:r>
                <a:rPr lang="en-US" sz="1000" b="1" i="1" dirty="0" smtClean="0">
                  <a:latin typeface="Arial" pitchFamily="34" charset="0"/>
                  <a:cs typeface="Arial" pitchFamily="34" charset="0"/>
                </a:rPr>
                <a:t>Lc3b </a:t>
              </a:r>
              <a:r>
                <a:rPr lang="en-US" sz="1000" b="1" dirty="0" smtClean="0">
                  <a:latin typeface="Arial" pitchFamily="34" charset="0"/>
                  <a:cs typeface="Arial" pitchFamily="34" charset="0"/>
                </a:rPr>
                <a:t>relative </a:t>
              </a:r>
            </a:p>
            <a:p>
              <a:pPr algn="ctr"/>
              <a:r>
                <a:rPr lang="en-US" sz="1000" b="1" dirty="0" smtClean="0">
                  <a:latin typeface="Arial" pitchFamily="34" charset="0"/>
                  <a:cs typeface="Arial" pitchFamily="34" charset="0"/>
                </a:rPr>
                <a:t>expression</a:t>
              </a:r>
              <a:endParaRPr lang="el-GR" sz="1000" b="1" dirty="0">
                <a:latin typeface="Arial" pitchFamily="34" charset="0"/>
                <a:cs typeface="Arial" pitchFamily="34" charset="0"/>
              </a:endParaRPr>
            </a:p>
          </p:txBody>
        </p:sp>
      </p:grpSp>
      <p:grpSp>
        <p:nvGrpSpPr>
          <p:cNvPr id="14" name="Group 22"/>
          <p:cNvGrpSpPr/>
          <p:nvPr/>
        </p:nvGrpSpPr>
        <p:grpSpPr>
          <a:xfrm>
            <a:off x="4491405" y="2276872"/>
            <a:ext cx="1367214" cy="1614373"/>
            <a:chOff x="3578692" y="3824859"/>
            <a:chExt cx="1367214" cy="1614373"/>
          </a:xfrm>
        </p:grpSpPr>
        <p:pic>
          <p:nvPicPr>
            <p:cNvPr id="30" name="Picture 6"/>
            <p:cNvPicPr>
              <a:picLocks noChangeAspect="1" noChangeArrowheads="1"/>
            </p:cNvPicPr>
            <p:nvPr/>
          </p:nvPicPr>
          <p:blipFill>
            <a:blip r:embed="rId3" cstate="print"/>
            <a:srcRect/>
            <a:stretch>
              <a:fillRect/>
            </a:stretch>
          </p:blipFill>
          <p:spPr bwMode="auto">
            <a:xfrm>
              <a:off x="3759091" y="3845699"/>
              <a:ext cx="1186815" cy="1593533"/>
            </a:xfrm>
            <a:prstGeom prst="rect">
              <a:avLst/>
            </a:prstGeom>
            <a:noFill/>
            <a:ln w="9525">
              <a:noFill/>
              <a:miter lim="800000"/>
              <a:headEnd/>
              <a:tailEnd/>
            </a:ln>
          </p:spPr>
        </p:pic>
        <p:sp>
          <p:nvSpPr>
            <p:cNvPr id="31" name="TextBox 17"/>
            <p:cNvSpPr txBox="1"/>
            <p:nvPr/>
          </p:nvSpPr>
          <p:spPr>
            <a:xfrm rot="16200000">
              <a:off x="3082021" y="4480315"/>
              <a:ext cx="1239564" cy="246221"/>
            </a:xfrm>
            <a:prstGeom prst="rect">
              <a:avLst/>
            </a:prstGeom>
            <a:noFill/>
          </p:spPr>
          <p:txBody>
            <a:bodyPr wrap="square" rtlCol="0">
              <a:spAutoFit/>
            </a:bodyPr>
            <a:lstStyle/>
            <a:p>
              <a:r>
                <a:rPr lang="en-US" sz="1000" b="1" dirty="0" smtClean="0">
                  <a:latin typeface="Arial" pitchFamily="34" charset="0"/>
                  <a:cs typeface="Arial" pitchFamily="34" charset="0"/>
                </a:rPr>
                <a:t> p62 </a:t>
              </a:r>
              <a:r>
                <a:rPr lang="en-US" sz="1000" b="1" dirty="0" err="1" smtClean="0">
                  <a:latin typeface="Arial" pitchFamily="34" charset="0"/>
                  <a:cs typeface="Arial" pitchFamily="34" charset="0"/>
                </a:rPr>
                <a:t>puncta</a:t>
              </a:r>
              <a:r>
                <a:rPr lang="en-US" sz="1000" b="1" dirty="0" smtClean="0">
                  <a:latin typeface="Arial" pitchFamily="34" charset="0"/>
                  <a:cs typeface="Arial" pitchFamily="34" charset="0"/>
                </a:rPr>
                <a:t>/cell </a:t>
              </a:r>
              <a:endParaRPr lang="el-GR" sz="1000" b="1" dirty="0">
                <a:latin typeface="Arial" pitchFamily="34" charset="0"/>
                <a:cs typeface="Arial" pitchFamily="34" charset="0"/>
              </a:endParaRPr>
            </a:p>
          </p:txBody>
        </p:sp>
        <p:sp>
          <p:nvSpPr>
            <p:cNvPr id="32" name="TextBox 31"/>
            <p:cNvSpPr txBox="1"/>
            <p:nvPr/>
          </p:nvSpPr>
          <p:spPr>
            <a:xfrm>
              <a:off x="4186028" y="3824859"/>
              <a:ext cx="377026" cy="246221"/>
            </a:xfrm>
            <a:prstGeom prst="rect">
              <a:avLst/>
            </a:prstGeom>
            <a:noFill/>
          </p:spPr>
          <p:txBody>
            <a:bodyPr wrap="none" rtlCol="0">
              <a:spAutoFit/>
            </a:bodyPr>
            <a:lstStyle/>
            <a:p>
              <a:r>
                <a:rPr lang="en-US" sz="1000" dirty="0" smtClean="0"/>
                <a:t>***</a:t>
              </a:r>
              <a:endParaRPr lang="el-GR" sz="1000" dirty="0"/>
            </a:p>
          </p:txBody>
        </p:sp>
      </p:grpSp>
      <p:grpSp>
        <p:nvGrpSpPr>
          <p:cNvPr id="15" name="Group 41"/>
          <p:cNvGrpSpPr/>
          <p:nvPr/>
        </p:nvGrpSpPr>
        <p:grpSpPr>
          <a:xfrm>
            <a:off x="2208802" y="644494"/>
            <a:ext cx="1859142" cy="3271297"/>
            <a:chOff x="173251" y="2378248"/>
            <a:chExt cx="1859142" cy="3271297"/>
          </a:xfrm>
        </p:grpSpPr>
        <p:pic>
          <p:nvPicPr>
            <p:cNvPr id="25" name="Picture 2" descr="C:\Users\Themis\Desktop\post doc Crete\lc3 p62 human images\18-12-15.lif - Themis LPS b_ProjMax001.jpg"/>
            <p:cNvPicPr preferRelativeResize="0">
              <a:picLocks noChangeAspect="1" noChangeArrowheads="1"/>
            </p:cNvPicPr>
            <p:nvPr/>
          </p:nvPicPr>
          <p:blipFill>
            <a:blip r:embed="rId4" cstate="print"/>
            <a:srcRect/>
            <a:stretch>
              <a:fillRect/>
            </a:stretch>
          </p:blipFill>
          <p:spPr bwMode="auto">
            <a:xfrm>
              <a:off x="404664" y="2599605"/>
              <a:ext cx="1621613" cy="1512000"/>
            </a:xfrm>
            <a:prstGeom prst="rect">
              <a:avLst/>
            </a:prstGeom>
            <a:noFill/>
          </p:spPr>
        </p:pic>
        <p:pic>
          <p:nvPicPr>
            <p:cNvPr id="26" name="Picture 3" descr="C:\Users\Themis\Desktop\post doc Crete\lc3 p62 human images\18-12-15.lif - Themis LPS_CTLA4 c_ProjMax001.jpg"/>
            <p:cNvPicPr preferRelativeResize="0">
              <a:picLocks noChangeAspect="1" noChangeArrowheads="1"/>
            </p:cNvPicPr>
            <p:nvPr/>
          </p:nvPicPr>
          <p:blipFill>
            <a:blip r:embed="rId5" cstate="print"/>
            <a:srcRect/>
            <a:stretch>
              <a:fillRect/>
            </a:stretch>
          </p:blipFill>
          <p:spPr bwMode="auto">
            <a:xfrm>
              <a:off x="404085" y="4137545"/>
              <a:ext cx="1628308" cy="1512000"/>
            </a:xfrm>
            <a:prstGeom prst="rect">
              <a:avLst/>
            </a:prstGeom>
            <a:noFill/>
          </p:spPr>
        </p:pic>
        <p:sp>
          <p:nvSpPr>
            <p:cNvPr id="27" name="Rectangle 26"/>
            <p:cNvSpPr/>
            <p:nvPr/>
          </p:nvSpPr>
          <p:spPr>
            <a:xfrm rot="16200000">
              <a:off x="-253223" y="3049323"/>
              <a:ext cx="1099170" cy="246221"/>
            </a:xfrm>
            <a:prstGeom prst="rect">
              <a:avLst/>
            </a:prstGeom>
          </p:spPr>
          <p:txBody>
            <a:bodyPr wrap="square">
              <a:spAutoFit/>
            </a:bodyPr>
            <a:lstStyle/>
            <a:p>
              <a:pPr lvl="0" algn="ctr"/>
              <a:r>
                <a:rPr lang="en-US" sz="1000" b="1" dirty="0" err="1" smtClean="0">
                  <a:solidFill>
                    <a:prstClr val="black"/>
                  </a:solidFill>
                  <a:latin typeface="Arial" pitchFamily="34" charset="0"/>
                  <a:cs typeface="Arial" pitchFamily="34" charset="0"/>
                </a:rPr>
                <a:t>IgG</a:t>
              </a:r>
              <a:r>
                <a:rPr lang="el-GR" sz="1000" b="1" dirty="0" smtClean="0">
                  <a:solidFill>
                    <a:prstClr val="black"/>
                  </a:solidFill>
                  <a:latin typeface="Arial" pitchFamily="34" charset="0"/>
                  <a:cs typeface="Arial" pitchFamily="34" charset="0"/>
                </a:rPr>
                <a:t> </a:t>
              </a:r>
              <a:endParaRPr lang="el-GR" sz="1000" b="1" dirty="0">
                <a:solidFill>
                  <a:prstClr val="black"/>
                </a:solidFill>
                <a:latin typeface="Arial" pitchFamily="34" charset="0"/>
                <a:cs typeface="Arial" pitchFamily="34" charset="0"/>
              </a:endParaRPr>
            </a:p>
          </p:txBody>
        </p:sp>
        <p:sp>
          <p:nvSpPr>
            <p:cNvPr id="28" name="Rectangle 11"/>
            <p:cNvSpPr/>
            <p:nvPr/>
          </p:nvSpPr>
          <p:spPr>
            <a:xfrm rot="16200000">
              <a:off x="-433242" y="4556988"/>
              <a:ext cx="1459209" cy="246221"/>
            </a:xfrm>
            <a:prstGeom prst="rect">
              <a:avLst/>
            </a:prstGeom>
          </p:spPr>
          <p:txBody>
            <a:bodyPr wrap="square">
              <a:spAutoFit/>
            </a:bodyPr>
            <a:lstStyle/>
            <a:p>
              <a:pPr lvl="0" algn="ctr"/>
              <a:r>
                <a:rPr lang="en-US" sz="1000" b="1" dirty="0" smtClean="0">
                  <a:solidFill>
                    <a:prstClr val="black"/>
                  </a:solidFill>
                  <a:latin typeface="Arial" pitchFamily="34" charset="0"/>
                  <a:cs typeface="Arial" pitchFamily="34" charset="0"/>
                </a:rPr>
                <a:t>CTLA4-Ig</a:t>
              </a:r>
              <a:r>
                <a:rPr lang="el-GR" sz="1000" b="1" dirty="0" smtClean="0">
                  <a:solidFill>
                    <a:prstClr val="black"/>
                  </a:solidFill>
                  <a:latin typeface="Arial" pitchFamily="34" charset="0"/>
                  <a:cs typeface="Arial" pitchFamily="34" charset="0"/>
                </a:rPr>
                <a:t> </a:t>
              </a:r>
              <a:endParaRPr lang="el-GR" sz="1000" b="1" dirty="0">
                <a:solidFill>
                  <a:prstClr val="black"/>
                </a:solidFill>
                <a:latin typeface="Arial" pitchFamily="34" charset="0"/>
                <a:cs typeface="Arial" pitchFamily="34" charset="0"/>
              </a:endParaRPr>
            </a:p>
          </p:txBody>
        </p:sp>
        <p:sp>
          <p:nvSpPr>
            <p:cNvPr id="29" name="TextBox 28"/>
            <p:cNvSpPr txBox="1"/>
            <p:nvPr/>
          </p:nvSpPr>
          <p:spPr>
            <a:xfrm>
              <a:off x="394713" y="2378248"/>
              <a:ext cx="1089492" cy="246221"/>
            </a:xfrm>
            <a:prstGeom prst="rect">
              <a:avLst/>
            </a:prstGeom>
            <a:noFill/>
          </p:spPr>
          <p:txBody>
            <a:bodyPr wrap="square" rtlCol="0">
              <a:spAutoFit/>
            </a:bodyPr>
            <a:lstStyle/>
            <a:p>
              <a:pPr algn="ctr"/>
              <a:r>
                <a:rPr lang="en-US" sz="1000" b="1" dirty="0" smtClean="0">
                  <a:latin typeface="Arial" pitchFamily="34" charset="0"/>
                  <a:cs typeface="Arial" pitchFamily="34" charset="0"/>
                </a:rPr>
                <a:t> </a:t>
              </a:r>
              <a:r>
                <a:rPr lang="en-US" sz="1000" b="1" dirty="0" smtClean="0">
                  <a:solidFill>
                    <a:srgbClr val="FF0000"/>
                  </a:solidFill>
                  <a:latin typeface="Arial" pitchFamily="34" charset="0"/>
                  <a:cs typeface="Arial" pitchFamily="34" charset="0"/>
                </a:rPr>
                <a:t>LC3</a:t>
              </a:r>
              <a:r>
                <a:rPr lang="en-US" sz="1000" b="1" dirty="0" smtClean="0">
                  <a:solidFill>
                    <a:srgbClr val="080808"/>
                  </a:solidFill>
                  <a:latin typeface="Arial" pitchFamily="34" charset="0"/>
                  <a:cs typeface="Arial" pitchFamily="34" charset="0"/>
                </a:rPr>
                <a:t>/p62</a:t>
              </a:r>
              <a:r>
                <a:rPr lang="en-US" sz="1000" b="1" dirty="0" smtClean="0">
                  <a:latin typeface="Arial" pitchFamily="34" charset="0"/>
                  <a:cs typeface="Arial" pitchFamily="34" charset="0"/>
                </a:rPr>
                <a:t> </a:t>
              </a:r>
              <a:endParaRPr lang="el-GR" sz="1000" b="1" dirty="0">
                <a:latin typeface="Arial" pitchFamily="34" charset="0"/>
                <a:cs typeface="Arial" pitchFamily="34" charset="0"/>
              </a:endParaRPr>
            </a:p>
          </p:txBody>
        </p:sp>
      </p:grpSp>
      <p:grpSp>
        <p:nvGrpSpPr>
          <p:cNvPr id="16" name="Group 19"/>
          <p:cNvGrpSpPr/>
          <p:nvPr/>
        </p:nvGrpSpPr>
        <p:grpSpPr>
          <a:xfrm>
            <a:off x="4457920" y="671090"/>
            <a:ext cx="1354235" cy="1629609"/>
            <a:chOff x="3549164" y="2321282"/>
            <a:chExt cx="1354235" cy="1629609"/>
          </a:xfrm>
        </p:grpSpPr>
        <p:pic>
          <p:nvPicPr>
            <p:cNvPr id="22" name="Picture 5"/>
            <p:cNvPicPr>
              <a:picLocks noChangeAspect="1" noChangeArrowheads="1"/>
            </p:cNvPicPr>
            <p:nvPr/>
          </p:nvPicPr>
          <p:blipFill>
            <a:blip r:embed="rId6" cstate="print"/>
            <a:srcRect/>
            <a:stretch>
              <a:fillRect/>
            </a:stretch>
          </p:blipFill>
          <p:spPr bwMode="auto">
            <a:xfrm>
              <a:off x="3663244" y="2357358"/>
              <a:ext cx="1240155" cy="1593533"/>
            </a:xfrm>
            <a:prstGeom prst="rect">
              <a:avLst/>
            </a:prstGeom>
            <a:noFill/>
            <a:ln w="9525">
              <a:noFill/>
              <a:miter lim="800000"/>
              <a:headEnd/>
              <a:tailEnd/>
            </a:ln>
          </p:spPr>
        </p:pic>
        <p:sp>
          <p:nvSpPr>
            <p:cNvPr id="23" name="TextBox 16"/>
            <p:cNvSpPr txBox="1"/>
            <p:nvPr/>
          </p:nvSpPr>
          <p:spPr>
            <a:xfrm rot="16200000">
              <a:off x="3072289" y="3008144"/>
              <a:ext cx="1199971" cy="246221"/>
            </a:xfrm>
            <a:prstGeom prst="rect">
              <a:avLst/>
            </a:prstGeom>
            <a:noFill/>
          </p:spPr>
          <p:txBody>
            <a:bodyPr wrap="square" rtlCol="0">
              <a:spAutoFit/>
            </a:bodyPr>
            <a:lstStyle/>
            <a:p>
              <a:r>
                <a:rPr lang="en-US" sz="1000" b="1" dirty="0" smtClean="0">
                  <a:latin typeface="Arial" pitchFamily="34" charset="0"/>
                  <a:cs typeface="Arial" pitchFamily="34" charset="0"/>
                </a:rPr>
                <a:t> LC3 </a:t>
              </a:r>
              <a:r>
                <a:rPr lang="en-US" sz="1000" b="1" dirty="0" err="1" smtClean="0">
                  <a:latin typeface="Arial" pitchFamily="34" charset="0"/>
                  <a:cs typeface="Arial" pitchFamily="34" charset="0"/>
                </a:rPr>
                <a:t>puncta</a:t>
              </a:r>
              <a:r>
                <a:rPr lang="en-US" sz="1000" b="1" dirty="0" smtClean="0">
                  <a:latin typeface="Arial" pitchFamily="34" charset="0"/>
                  <a:cs typeface="Arial" pitchFamily="34" charset="0"/>
                </a:rPr>
                <a:t>/cell </a:t>
              </a:r>
              <a:endParaRPr lang="el-GR" sz="1000" b="1" dirty="0">
                <a:latin typeface="Arial" pitchFamily="34" charset="0"/>
                <a:cs typeface="Arial" pitchFamily="34" charset="0"/>
              </a:endParaRPr>
            </a:p>
          </p:txBody>
        </p:sp>
        <p:sp>
          <p:nvSpPr>
            <p:cNvPr id="24" name="TextBox 23"/>
            <p:cNvSpPr txBox="1"/>
            <p:nvPr/>
          </p:nvSpPr>
          <p:spPr>
            <a:xfrm>
              <a:off x="4150314" y="2321282"/>
              <a:ext cx="377026" cy="246221"/>
            </a:xfrm>
            <a:prstGeom prst="rect">
              <a:avLst/>
            </a:prstGeom>
            <a:noFill/>
          </p:spPr>
          <p:txBody>
            <a:bodyPr wrap="none" rtlCol="0">
              <a:spAutoFit/>
            </a:bodyPr>
            <a:lstStyle/>
            <a:p>
              <a:r>
                <a:rPr lang="en-US" sz="1000" dirty="0" smtClean="0"/>
                <a:t>***</a:t>
              </a:r>
              <a:endParaRPr lang="el-GR" sz="1000" dirty="0"/>
            </a:p>
          </p:txBody>
        </p:sp>
      </p:grpSp>
      <p:grpSp>
        <p:nvGrpSpPr>
          <p:cNvPr id="17" name="Group 31"/>
          <p:cNvGrpSpPr/>
          <p:nvPr/>
        </p:nvGrpSpPr>
        <p:grpSpPr>
          <a:xfrm>
            <a:off x="5508104" y="664701"/>
            <a:ext cx="1281449" cy="390237"/>
            <a:chOff x="2714487" y="2555776"/>
            <a:chExt cx="1281449" cy="390237"/>
          </a:xfrm>
        </p:grpSpPr>
        <p:sp>
          <p:nvSpPr>
            <p:cNvPr id="18" name="Rectangle 17"/>
            <p:cNvSpPr>
              <a:spLocks/>
            </p:cNvSpPr>
            <p:nvPr/>
          </p:nvSpPr>
          <p:spPr>
            <a:xfrm>
              <a:off x="2987340" y="2765029"/>
              <a:ext cx="72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00">
                <a:latin typeface="Arial" pitchFamily="34" charset="0"/>
                <a:cs typeface="Arial" pitchFamily="34" charset="0"/>
              </a:endParaRPr>
            </a:p>
          </p:txBody>
        </p:sp>
        <p:sp>
          <p:nvSpPr>
            <p:cNvPr id="19" name="Oval 18"/>
            <p:cNvSpPr>
              <a:spLocks noChangeAspect="1"/>
            </p:cNvSpPr>
            <p:nvPr/>
          </p:nvSpPr>
          <p:spPr>
            <a:xfrm>
              <a:off x="2985140" y="2619913"/>
              <a:ext cx="83820" cy="838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00">
                <a:latin typeface="Arial" pitchFamily="34" charset="0"/>
                <a:cs typeface="Arial" pitchFamily="34" charset="0"/>
              </a:endParaRPr>
            </a:p>
          </p:txBody>
        </p:sp>
        <p:sp>
          <p:nvSpPr>
            <p:cNvPr id="20" name="Rectangle 19"/>
            <p:cNvSpPr/>
            <p:nvPr/>
          </p:nvSpPr>
          <p:spPr>
            <a:xfrm>
              <a:off x="2714487" y="2555776"/>
              <a:ext cx="1099170" cy="246221"/>
            </a:xfrm>
            <a:prstGeom prst="rect">
              <a:avLst/>
            </a:prstGeom>
          </p:spPr>
          <p:txBody>
            <a:bodyPr wrap="square">
              <a:spAutoFit/>
            </a:bodyPr>
            <a:lstStyle/>
            <a:p>
              <a:pPr lvl="0" algn="ctr"/>
              <a:r>
                <a:rPr lang="en-US" sz="1000" b="1" dirty="0" err="1" smtClean="0">
                  <a:solidFill>
                    <a:prstClr val="black"/>
                  </a:solidFill>
                  <a:latin typeface="Arial" pitchFamily="34" charset="0"/>
                  <a:cs typeface="Arial" pitchFamily="34" charset="0"/>
                </a:rPr>
                <a:t>IgG</a:t>
              </a:r>
              <a:r>
                <a:rPr lang="el-GR" sz="1000" b="1" dirty="0" smtClean="0">
                  <a:solidFill>
                    <a:prstClr val="black"/>
                  </a:solidFill>
                  <a:latin typeface="Arial" pitchFamily="34" charset="0"/>
                  <a:cs typeface="Arial" pitchFamily="34" charset="0"/>
                </a:rPr>
                <a:t> </a:t>
              </a:r>
              <a:endParaRPr lang="el-GR" sz="1000" b="1" dirty="0">
                <a:solidFill>
                  <a:prstClr val="black"/>
                </a:solidFill>
                <a:latin typeface="Arial" pitchFamily="34" charset="0"/>
                <a:cs typeface="Arial" pitchFamily="34" charset="0"/>
              </a:endParaRPr>
            </a:p>
          </p:txBody>
        </p:sp>
        <p:sp>
          <p:nvSpPr>
            <p:cNvPr id="21" name="Rectangle 20"/>
            <p:cNvSpPr/>
            <p:nvPr/>
          </p:nvSpPr>
          <p:spPr>
            <a:xfrm>
              <a:off x="2896766" y="2699792"/>
              <a:ext cx="1099170" cy="246221"/>
            </a:xfrm>
            <a:prstGeom prst="rect">
              <a:avLst/>
            </a:prstGeom>
          </p:spPr>
          <p:txBody>
            <a:bodyPr wrap="square">
              <a:spAutoFit/>
            </a:bodyPr>
            <a:lstStyle/>
            <a:p>
              <a:pPr lvl="0" algn="ctr"/>
              <a:r>
                <a:rPr lang="en-US" sz="1000" b="1" dirty="0" smtClean="0">
                  <a:solidFill>
                    <a:prstClr val="black"/>
                  </a:solidFill>
                  <a:latin typeface="Arial" pitchFamily="34" charset="0"/>
                  <a:cs typeface="Arial" pitchFamily="34" charset="0"/>
                </a:rPr>
                <a:t>CTLA4-Ig</a:t>
              </a:r>
              <a:r>
                <a:rPr lang="el-GR" sz="1000" b="1" dirty="0" smtClean="0">
                  <a:solidFill>
                    <a:prstClr val="black"/>
                  </a:solidFill>
                  <a:latin typeface="Arial" pitchFamily="34" charset="0"/>
                  <a:cs typeface="Arial" pitchFamily="34" charset="0"/>
                </a:rPr>
                <a:t> </a:t>
              </a:r>
              <a:endParaRPr lang="el-GR" sz="1000" b="1" dirty="0">
                <a:solidFill>
                  <a:prstClr val="black"/>
                </a:solidFill>
                <a:latin typeface="Arial" pitchFamily="34" charset="0"/>
                <a:cs typeface="Arial" pitchFamily="34" charset="0"/>
              </a:endParaRPr>
            </a:p>
          </p:txBody>
        </p:sp>
      </p:grpSp>
      <p:grpSp>
        <p:nvGrpSpPr>
          <p:cNvPr id="37" name="Group 38"/>
          <p:cNvGrpSpPr/>
          <p:nvPr/>
        </p:nvGrpSpPr>
        <p:grpSpPr>
          <a:xfrm>
            <a:off x="6540600" y="4609703"/>
            <a:ext cx="1459209" cy="403473"/>
            <a:chOff x="5460480" y="2759144"/>
            <a:chExt cx="1459209" cy="403473"/>
          </a:xfrm>
        </p:grpSpPr>
        <p:sp>
          <p:nvSpPr>
            <p:cNvPr id="45" name="Rectangle 44"/>
            <p:cNvSpPr/>
            <p:nvPr/>
          </p:nvSpPr>
          <p:spPr>
            <a:xfrm>
              <a:off x="5460480" y="2916396"/>
              <a:ext cx="1459209" cy="246221"/>
            </a:xfrm>
            <a:prstGeom prst="rect">
              <a:avLst/>
            </a:prstGeom>
          </p:spPr>
          <p:txBody>
            <a:bodyPr wrap="square">
              <a:spAutoFit/>
            </a:bodyPr>
            <a:lstStyle/>
            <a:p>
              <a:pPr lvl="0" algn="ctr"/>
              <a:r>
                <a:rPr lang="en-US" sz="1000" b="1" dirty="0" smtClean="0">
                  <a:solidFill>
                    <a:prstClr val="black"/>
                  </a:solidFill>
                  <a:latin typeface="Arial" pitchFamily="34" charset="0"/>
                  <a:cs typeface="Arial" pitchFamily="34" charset="0"/>
                </a:rPr>
                <a:t>CTLA4-Ig</a:t>
              </a:r>
              <a:r>
                <a:rPr lang="el-GR" sz="1000" b="1" dirty="0" smtClean="0">
                  <a:solidFill>
                    <a:prstClr val="black"/>
                  </a:solidFill>
                  <a:latin typeface="Arial" pitchFamily="34" charset="0"/>
                  <a:cs typeface="Arial" pitchFamily="34" charset="0"/>
                </a:rPr>
                <a:t> </a:t>
              </a:r>
              <a:endParaRPr lang="el-GR" sz="1000" b="1" dirty="0">
                <a:solidFill>
                  <a:prstClr val="black"/>
                </a:solidFill>
                <a:latin typeface="Arial" pitchFamily="34" charset="0"/>
                <a:cs typeface="Arial" pitchFamily="34" charset="0"/>
              </a:endParaRPr>
            </a:p>
          </p:txBody>
        </p:sp>
        <p:sp>
          <p:nvSpPr>
            <p:cNvPr id="46" name="Rectangle 45"/>
            <p:cNvSpPr/>
            <p:nvPr/>
          </p:nvSpPr>
          <p:spPr>
            <a:xfrm>
              <a:off x="5463861" y="2759144"/>
              <a:ext cx="1099170" cy="246221"/>
            </a:xfrm>
            <a:prstGeom prst="rect">
              <a:avLst/>
            </a:prstGeom>
          </p:spPr>
          <p:txBody>
            <a:bodyPr wrap="square">
              <a:spAutoFit/>
            </a:bodyPr>
            <a:lstStyle/>
            <a:p>
              <a:pPr lvl="0" algn="ctr"/>
              <a:r>
                <a:rPr lang="en-US" sz="1000" b="1" dirty="0" err="1" smtClean="0">
                  <a:solidFill>
                    <a:prstClr val="black"/>
                  </a:solidFill>
                  <a:latin typeface="Arial" pitchFamily="34" charset="0"/>
                  <a:cs typeface="Arial" pitchFamily="34" charset="0"/>
                </a:rPr>
                <a:t>IgG</a:t>
              </a:r>
              <a:r>
                <a:rPr lang="el-GR" sz="1000" b="1" dirty="0" smtClean="0">
                  <a:solidFill>
                    <a:prstClr val="black"/>
                  </a:solidFill>
                  <a:latin typeface="Arial" pitchFamily="34" charset="0"/>
                  <a:cs typeface="Arial" pitchFamily="34" charset="0"/>
                </a:rPr>
                <a:t> </a:t>
              </a:r>
              <a:endParaRPr lang="el-GR" sz="1000" b="1" dirty="0">
                <a:solidFill>
                  <a:prstClr val="black"/>
                </a:solidFill>
                <a:latin typeface="Arial" pitchFamily="34" charset="0"/>
                <a:cs typeface="Arial" pitchFamily="34" charset="0"/>
              </a:endParaRPr>
            </a:p>
          </p:txBody>
        </p:sp>
        <p:sp>
          <p:nvSpPr>
            <p:cNvPr id="47" name="Rectangle 36"/>
            <p:cNvSpPr>
              <a:spLocks noChangeAspect="1"/>
            </p:cNvSpPr>
            <p:nvPr/>
          </p:nvSpPr>
          <p:spPr>
            <a:xfrm>
              <a:off x="5789166" y="2981250"/>
              <a:ext cx="78582" cy="78582"/>
            </a:xfrm>
            <a:prstGeom prst="rect">
              <a:avLst/>
            </a:prstGeom>
            <a:solidFill>
              <a:schemeClr val="tx1">
                <a:lumMod val="50000"/>
                <a:lumOff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00">
                <a:latin typeface="Arial" pitchFamily="34" charset="0"/>
                <a:cs typeface="Arial" pitchFamily="34" charset="0"/>
              </a:endParaRPr>
            </a:p>
          </p:txBody>
        </p:sp>
        <p:sp>
          <p:nvSpPr>
            <p:cNvPr id="48" name="Rectangle 37"/>
            <p:cNvSpPr>
              <a:spLocks noChangeAspect="1"/>
            </p:cNvSpPr>
            <p:nvPr/>
          </p:nvSpPr>
          <p:spPr>
            <a:xfrm>
              <a:off x="5786215" y="2847900"/>
              <a:ext cx="78582" cy="7858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000">
                <a:latin typeface="Arial" pitchFamily="34" charset="0"/>
                <a:cs typeface="Arial" pitchFamily="34" charset="0"/>
              </a:endParaRPr>
            </a:p>
          </p:txBody>
        </p:sp>
      </p:grpSp>
      <p:grpSp>
        <p:nvGrpSpPr>
          <p:cNvPr id="38" name="Group 51"/>
          <p:cNvGrpSpPr/>
          <p:nvPr/>
        </p:nvGrpSpPr>
        <p:grpSpPr>
          <a:xfrm>
            <a:off x="5251381" y="4509120"/>
            <a:ext cx="1506006" cy="1872208"/>
            <a:chOff x="5467405" y="1447080"/>
            <a:chExt cx="1506006" cy="1872208"/>
          </a:xfrm>
        </p:grpSpPr>
        <p:pic>
          <p:nvPicPr>
            <p:cNvPr id="43" name="Picture 2"/>
            <p:cNvPicPr>
              <a:picLocks noChangeAspect="1" noChangeArrowheads="1"/>
            </p:cNvPicPr>
            <p:nvPr/>
          </p:nvPicPr>
          <p:blipFill>
            <a:blip r:embed="rId7" cstate="print"/>
            <a:srcRect/>
            <a:stretch>
              <a:fillRect/>
            </a:stretch>
          </p:blipFill>
          <p:spPr bwMode="auto">
            <a:xfrm>
              <a:off x="5733256" y="1599084"/>
              <a:ext cx="1240155" cy="1600200"/>
            </a:xfrm>
            <a:prstGeom prst="rect">
              <a:avLst/>
            </a:prstGeom>
            <a:noFill/>
            <a:ln w="9525">
              <a:noFill/>
              <a:miter lim="800000"/>
              <a:headEnd/>
              <a:tailEnd/>
            </a:ln>
          </p:spPr>
        </p:pic>
        <p:sp>
          <p:nvSpPr>
            <p:cNvPr id="44" name="TextBox 39"/>
            <p:cNvSpPr txBox="1"/>
            <p:nvPr/>
          </p:nvSpPr>
          <p:spPr>
            <a:xfrm rot="16200000">
              <a:off x="4731356" y="2183129"/>
              <a:ext cx="1872208" cy="400110"/>
            </a:xfrm>
            <a:prstGeom prst="rect">
              <a:avLst/>
            </a:prstGeom>
            <a:noFill/>
          </p:spPr>
          <p:txBody>
            <a:bodyPr wrap="square" rtlCol="0">
              <a:spAutoFit/>
            </a:bodyPr>
            <a:lstStyle/>
            <a:p>
              <a:pPr algn="ctr"/>
              <a:r>
                <a:rPr lang="en-US" sz="1000" b="1" dirty="0" smtClean="0">
                  <a:latin typeface="Arial" pitchFamily="34" charset="0"/>
                  <a:cs typeface="Arial" pitchFamily="34" charset="0"/>
                </a:rPr>
                <a:t>Relative intensity </a:t>
              </a:r>
            </a:p>
            <a:p>
              <a:pPr algn="ctr"/>
              <a:r>
                <a:rPr lang="en-US" sz="1000" b="1" dirty="0" smtClean="0">
                  <a:latin typeface="Arial" pitchFamily="34" charset="0"/>
                  <a:cs typeface="Arial" pitchFamily="34" charset="0"/>
                </a:rPr>
                <a:t>nuclear FoxO1</a:t>
              </a:r>
              <a:endParaRPr lang="el-GR" sz="1000" b="1" dirty="0">
                <a:latin typeface="Arial" pitchFamily="34" charset="0"/>
                <a:cs typeface="Arial" pitchFamily="34" charset="0"/>
              </a:endParaRPr>
            </a:p>
          </p:txBody>
        </p:sp>
      </p:grpSp>
      <p:grpSp>
        <p:nvGrpSpPr>
          <p:cNvPr id="165" name="Group 164"/>
          <p:cNvGrpSpPr/>
          <p:nvPr/>
        </p:nvGrpSpPr>
        <p:grpSpPr>
          <a:xfrm>
            <a:off x="7019922" y="1238563"/>
            <a:ext cx="1812775" cy="1974413"/>
            <a:chOff x="7223721" y="1166555"/>
            <a:chExt cx="1812775" cy="1974413"/>
          </a:xfrm>
        </p:grpSpPr>
        <p:sp>
          <p:nvSpPr>
            <p:cNvPr id="57" name="TextBox 56"/>
            <p:cNvSpPr txBox="1"/>
            <p:nvPr/>
          </p:nvSpPr>
          <p:spPr>
            <a:xfrm>
              <a:off x="7389394" y="1556792"/>
              <a:ext cx="1035063"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p-</a:t>
              </a:r>
              <a:r>
                <a:rPr kumimoji="0" lang="en-US" sz="1000" b="1" i="0" u="none" strike="noStrike" kern="0" cap="none" spc="0" normalizeH="0" baseline="0" noProof="0" dirty="0" err="1" smtClean="0">
                  <a:ln>
                    <a:noFill/>
                  </a:ln>
                  <a:solidFill>
                    <a:sysClr val="windowText" lastClr="000000"/>
                  </a:solidFill>
                  <a:effectLst/>
                  <a:uLnTx/>
                  <a:uFillTx/>
                  <a:latin typeface="Arial" pitchFamily="34" charset="0"/>
                  <a:cs typeface="Arial" pitchFamily="34" charset="0"/>
                </a:rPr>
                <a:t>mTOR</a:t>
              </a:r>
              <a:endParaRPr kumimoji="0" lang="el-GR" sz="1000" b="1"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58" name="TextBox 57"/>
            <p:cNvSpPr txBox="1"/>
            <p:nvPr/>
          </p:nvSpPr>
          <p:spPr>
            <a:xfrm>
              <a:off x="7557160" y="2174667"/>
              <a:ext cx="1035063"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p-p85</a:t>
              </a:r>
              <a:endParaRPr kumimoji="0" lang="el-GR" sz="1000" b="1"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59" name="TextBox 58"/>
            <p:cNvSpPr txBox="1"/>
            <p:nvPr/>
          </p:nvSpPr>
          <p:spPr>
            <a:xfrm>
              <a:off x="7556685" y="2636912"/>
              <a:ext cx="1035063"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p-</a:t>
              </a:r>
              <a:r>
                <a:rPr kumimoji="0" lang="en-US" sz="1000" b="1" i="0" u="none" strike="noStrike" kern="0" cap="none" spc="0" normalizeH="0" baseline="0" noProof="0" dirty="0" err="1" smtClean="0">
                  <a:ln>
                    <a:noFill/>
                  </a:ln>
                  <a:solidFill>
                    <a:sysClr val="windowText" lastClr="000000"/>
                  </a:solidFill>
                  <a:effectLst/>
                  <a:uLnTx/>
                  <a:uFillTx/>
                  <a:latin typeface="Arial" pitchFamily="34" charset="0"/>
                  <a:cs typeface="Arial" pitchFamily="34" charset="0"/>
                </a:rPr>
                <a:t>Akt</a:t>
              </a:r>
              <a:endParaRPr kumimoji="0" lang="el-GR" sz="1000" b="1"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60" name="TextBox 59"/>
            <p:cNvSpPr txBox="1"/>
            <p:nvPr/>
          </p:nvSpPr>
          <p:spPr>
            <a:xfrm>
              <a:off x="7223721" y="1886635"/>
              <a:ext cx="1035063"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b="1" kern="0" dirty="0" smtClean="0">
                  <a:solidFill>
                    <a:sysClr val="windowText" lastClr="000000"/>
                  </a:solidFill>
                  <a:latin typeface="Arial" pitchFamily="34" charset="0"/>
                  <a:cs typeface="Arial" pitchFamily="34" charset="0"/>
                </a:rPr>
                <a:t>total </a:t>
              </a:r>
              <a:r>
                <a:rPr kumimoji="0" lang="en-US" sz="1000" b="1" i="0" u="none" strike="noStrike" kern="0" cap="none" spc="0" normalizeH="0" baseline="0" noProof="0" dirty="0" err="1" smtClean="0">
                  <a:ln>
                    <a:noFill/>
                  </a:ln>
                  <a:solidFill>
                    <a:sysClr val="windowText" lastClr="000000"/>
                  </a:solidFill>
                  <a:effectLst/>
                  <a:uLnTx/>
                  <a:uFillTx/>
                  <a:latin typeface="Arial" pitchFamily="34" charset="0"/>
                  <a:cs typeface="Arial" pitchFamily="34" charset="0"/>
                </a:rPr>
                <a:t>mTOR</a:t>
              </a:r>
              <a:endParaRPr kumimoji="0" lang="el-GR" sz="1000" b="1"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61" name="TextBox 60"/>
            <p:cNvSpPr txBox="1"/>
            <p:nvPr/>
          </p:nvSpPr>
          <p:spPr>
            <a:xfrm>
              <a:off x="7377262" y="2390691"/>
              <a:ext cx="1035063"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b="1" kern="0" dirty="0" smtClean="0">
                  <a:solidFill>
                    <a:sysClr val="windowText" lastClr="000000"/>
                  </a:solidFill>
                  <a:latin typeface="Arial" pitchFamily="34" charset="0"/>
                  <a:cs typeface="Arial" pitchFamily="34" charset="0"/>
                </a:rPr>
                <a:t>t</a:t>
              </a:r>
              <a:r>
                <a:rPr kumimoji="0" lang="en-US" sz="1000" b="1" i="0" u="none" strike="noStrike" kern="0" cap="none" spc="0" normalizeH="0" baseline="0" noProof="0" dirty="0" err="1" smtClean="0">
                  <a:ln>
                    <a:noFill/>
                  </a:ln>
                  <a:solidFill>
                    <a:sysClr val="windowText" lastClr="000000"/>
                  </a:solidFill>
                  <a:effectLst/>
                  <a:uLnTx/>
                  <a:uFillTx/>
                  <a:latin typeface="Arial" pitchFamily="34" charset="0"/>
                  <a:cs typeface="Arial" pitchFamily="34" charset="0"/>
                </a:rPr>
                <a:t>otal</a:t>
              </a:r>
              <a:r>
                <a:rPr kumimoji="0" lang="en-US" sz="1000" b="1" i="0" u="none" strike="noStrike" kern="0" cap="none" spc="0" normalizeH="0" baseline="0" noProof="0" dirty="0" smtClean="0">
                  <a:ln>
                    <a:noFill/>
                  </a:ln>
                  <a:solidFill>
                    <a:sysClr val="windowText" lastClr="000000"/>
                  </a:solidFill>
                  <a:effectLst/>
                  <a:uLnTx/>
                  <a:uFillTx/>
                  <a:latin typeface="Arial" pitchFamily="34" charset="0"/>
                  <a:cs typeface="Arial" pitchFamily="34" charset="0"/>
                </a:rPr>
                <a:t> p85</a:t>
              </a:r>
              <a:endParaRPr kumimoji="0" lang="el-GR" sz="1000" b="1"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62" name="TextBox 61"/>
            <p:cNvSpPr txBox="1"/>
            <p:nvPr/>
          </p:nvSpPr>
          <p:spPr>
            <a:xfrm>
              <a:off x="7390628" y="2894747"/>
              <a:ext cx="1035063"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b="1" kern="0" dirty="0" smtClean="0">
                  <a:solidFill>
                    <a:sysClr val="windowText" lastClr="000000"/>
                  </a:solidFill>
                  <a:latin typeface="Arial" pitchFamily="34" charset="0"/>
                  <a:cs typeface="Arial" pitchFamily="34" charset="0"/>
                </a:rPr>
                <a:t>total </a:t>
              </a:r>
              <a:r>
                <a:rPr kumimoji="0" lang="en-US" sz="1000" b="1" i="0" u="none" strike="noStrike" kern="0" cap="none" spc="0" normalizeH="0" baseline="0" noProof="0" dirty="0" err="1" smtClean="0">
                  <a:ln>
                    <a:noFill/>
                  </a:ln>
                  <a:solidFill>
                    <a:sysClr val="windowText" lastClr="000000"/>
                  </a:solidFill>
                  <a:effectLst/>
                  <a:uLnTx/>
                  <a:uFillTx/>
                  <a:latin typeface="Arial" pitchFamily="34" charset="0"/>
                  <a:cs typeface="Arial" pitchFamily="34" charset="0"/>
                </a:rPr>
                <a:t>Akt</a:t>
              </a:r>
              <a:endParaRPr kumimoji="0" lang="el-GR" sz="1000" b="1"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pic>
          <p:nvPicPr>
            <p:cNvPr id="63" name="Picture 26" descr="C:\Users\Themis\Desktop\Picture3.png"/>
            <p:cNvPicPr>
              <a:picLocks noChangeArrowheads="1"/>
            </p:cNvPicPr>
            <p:nvPr/>
          </p:nvPicPr>
          <p:blipFill>
            <a:blip r:embed="rId8" cstate="print"/>
            <a:srcRect/>
            <a:stretch>
              <a:fillRect/>
            </a:stretch>
          </p:blipFill>
          <p:spPr bwMode="auto">
            <a:xfrm>
              <a:off x="8064396" y="1592816"/>
              <a:ext cx="900000" cy="180000"/>
            </a:xfrm>
            <a:prstGeom prst="rect">
              <a:avLst/>
            </a:prstGeom>
            <a:noFill/>
            <a:ln>
              <a:solidFill>
                <a:schemeClr val="tx1"/>
              </a:solidFill>
            </a:ln>
          </p:spPr>
        </p:pic>
        <p:pic>
          <p:nvPicPr>
            <p:cNvPr id="64" name="Picture 3" descr="C:\Users\Themis\Desktop\Picture4.png"/>
            <p:cNvPicPr>
              <a:picLocks noChangeAspect="1" noChangeArrowheads="1"/>
            </p:cNvPicPr>
            <p:nvPr/>
          </p:nvPicPr>
          <p:blipFill>
            <a:blip r:embed="rId9" cstate="print">
              <a:lum bright="-10000"/>
            </a:blip>
            <a:srcRect/>
            <a:stretch>
              <a:fillRect/>
            </a:stretch>
          </p:blipFill>
          <p:spPr bwMode="auto">
            <a:xfrm>
              <a:off x="8063585" y="1844098"/>
              <a:ext cx="900000" cy="288000"/>
            </a:xfrm>
            <a:prstGeom prst="rect">
              <a:avLst/>
            </a:prstGeom>
            <a:noFill/>
            <a:ln>
              <a:solidFill>
                <a:schemeClr val="tx1"/>
              </a:solidFill>
            </a:ln>
          </p:spPr>
        </p:pic>
        <p:pic>
          <p:nvPicPr>
            <p:cNvPr id="65" name="Picture 25" descr="C:\Users\Themis\Desktop\Picture2.png"/>
            <p:cNvPicPr preferRelativeResize="0">
              <a:picLocks noChangeArrowheads="1"/>
            </p:cNvPicPr>
            <p:nvPr/>
          </p:nvPicPr>
          <p:blipFill>
            <a:blip r:embed="rId10" cstate="print"/>
            <a:srcRect/>
            <a:stretch>
              <a:fillRect/>
            </a:stretch>
          </p:blipFill>
          <p:spPr bwMode="auto">
            <a:xfrm>
              <a:off x="8064009" y="2179239"/>
              <a:ext cx="900000" cy="180000"/>
            </a:xfrm>
            <a:prstGeom prst="rect">
              <a:avLst/>
            </a:prstGeom>
            <a:noFill/>
            <a:ln>
              <a:solidFill>
                <a:schemeClr val="tx1"/>
              </a:solidFill>
            </a:ln>
          </p:spPr>
        </p:pic>
        <p:pic>
          <p:nvPicPr>
            <p:cNvPr id="66" name="Picture 27" descr="C:\Users\Themis\Desktop\Picture5.png"/>
            <p:cNvPicPr preferRelativeResize="0">
              <a:picLocks noChangeArrowheads="1"/>
            </p:cNvPicPr>
            <p:nvPr/>
          </p:nvPicPr>
          <p:blipFill>
            <a:blip r:embed="rId11" cstate="print">
              <a:lum bright="-10000"/>
            </a:blip>
            <a:srcRect/>
            <a:stretch>
              <a:fillRect/>
            </a:stretch>
          </p:blipFill>
          <p:spPr bwMode="auto">
            <a:xfrm>
              <a:off x="8064488" y="2420888"/>
              <a:ext cx="900000" cy="180000"/>
            </a:xfrm>
            <a:prstGeom prst="rect">
              <a:avLst/>
            </a:prstGeom>
            <a:noFill/>
            <a:ln>
              <a:solidFill>
                <a:schemeClr val="tx1"/>
              </a:solidFill>
            </a:ln>
          </p:spPr>
        </p:pic>
        <p:sp>
          <p:nvSpPr>
            <p:cNvPr id="54" name="TextBox 53"/>
            <p:cNvSpPr txBox="1"/>
            <p:nvPr/>
          </p:nvSpPr>
          <p:spPr>
            <a:xfrm>
              <a:off x="8093961" y="1166555"/>
              <a:ext cx="942535" cy="246221"/>
            </a:xfrm>
            <a:prstGeom prst="rect">
              <a:avLst/>
            </a:prstGeom>
            <a:noFill/>
          </p:spPr>
          <p:txBody>
            <a:bodyPr wrap="square" rtlCol="0">
              <a:spAutoFit/>
            </a:bodyPr>
            <a:lstStyle/>
            <a:p>
              <a:r>
                <a:rPr lang="en-US" sz="1000" b="1" dirty="0" smtClean="0">
                  <a:latin typeface="Arial" pitchFamily="34" charset="0"/>
                  <a:cs typeface="Arial" pitchFamily="34" charset="0"/>
                </a:rPr>
                <a:t>CTLA4-Ig</a:t>
              </a:r>
              <a:endParaRPr lang="el-GR" sz="1000" b="1" dirty="0">
                <a:latin typeface="Arial" pitchFamily="34" charset="0"/>
                <a:cs typeface="Arial" pitchFamily="34" charset="0"/>
              </a:endParaRPr>
            </a:p>
          </p:txBody>
        </p:sp>
        <p:cxnSp>
          <p:nvCxnSpPr>
            <p:cNvPr id="55" name="Straight Connector 54"/>
            <p:cNvCxnSpPr/>
            <p:nvPr/>
          </p:nvCxnSpPr>
          <p:spPr>
            <a:xfrm>
              <a:off x="8248600" y="1357616"/>
              <a:ext cx="36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7249431" y="1322446"/>
              <a:ext cx="1643049" cy="246221"/>
            </a:xfrm>
            <a:prstGeom prst="rect">
              <a:avLst/>
            </a:prstGeom>
            <a:noFill/>
          </p:spPr>
          <p:txBody>
            <a:bodyPr wrap="square" rtlCol="0">
              <a:spAutoFit/>
            </a:bodyPr>
            <a:lstStyle/>
            <a:p>
              <a:r>
                <a:rPr lang="en-US" sz="1000" b="1" dirty="0" smtClean="0">
                  <a:latin typeface="Arial" pitchFamily="34" charset="0"/>
                  <a:cs typeface="Arial" pitchFamily="34" charset="0"/>
                </a:rPr>
                <a:t>Ly294002          -          +            </a:t>
              </a:r>
              <a:endParaRPr lang="el-GR" sz="1000" b="1" dirty="0">
                <a:latin typeface="Arial" pitchFamily="34" charset="0"/>
                <a:cs typeface="Arial" pitchFamily="34" charset="0"/>
              </a:endParaRPr>
            </a:p>
          </p:txBody>
        </p:sp>
        <p:pic>
          <p:nvPicPr>
            <p:cNvPr id="51" name="Picture 50"/>
            <p:cNvPicPr preferRelativeResize="0">
              <a:picLocks/>
            </p:cNvPicPr>
            <p:nvPr/>
          </p:nvPicPr>
          <p:blipFill>
            <a:blip r:embed="rId12" cstate="print">
              <a:lum/>
              <a:extLst>
                <a:ext uri="{28A0092B-C50C-407E-A947-70E740481C1C}">
                  <a14:useLocalDpi xmlns:a14="http://schemas.microsoft.com/office/drawing/2010/main" val="0"/>
                </a:ext>
              </a:extLst>
            </a:blip>
            <a:srcRect l="10472" t="31814" r="9772" b="19682"/>
            <a:stretch>
              <a:fillRect/>
            </a:stretch>
          </p:blipFill>
          <p:spPr>
            <a:xfrm>
              <a:off x="8062186" y="2672936"/>
              <a:ext cx="900000" cy="180000"/>
            </a:xfrm>
            <a:prstGeom prst="rect">
              <a:avLst/>
            </a:prstGeom>
            <a:ln>
              <a:solidFill>
                <a:schemeClr val="tx1"/>
              </a:solidFill>
            </a:ln>
          </p:spPr>
        </p:pic>
        <p:pic>
          <p:nvPicPr>
            <p:cNvPr id="52" name="Picture 51"/>
            <p:cNvPicPr preferRelativeResize="0">
              <a:picLocks/>
            </p:cNvPicPr>
            <p:nvPr/>
          </p:nvPicPr>
          <p:blipFill>
            <a:blip r:embed="rId13" cstate="print">
              <a:lum bright="-20000"/>
              <a:extLst>
                <a:ext uri="{28A0092B-C50C-407E-A947-70E740481C1C}">
                  <a14:useLocalDpi xmlns:a14="http://schemas.microsoft.com/office/drawing/2010/main" val="0"/>
                </a:ext>
              </a:extLst>
            </a:blip>
            <a:srcRect l="7250" t="16112" r="5743" b="19438"/>
            <a:stretch>
              <a:fillRect/>
            </a:stretch>
          </p:blipFill>
          <p:spPr>
            <a:xfrm>
              <a:off x="8062186" y="2926101"/>
              <a:ext cx="900000" cy="180000"/>
            </a:xfrm>
            <a:prstGeom prst="rect">
              <a:avLst/>
            </a:prstGeom>
            <a:ln>
              <a:solidFill>
                <a:schemeClr val="tx1"/>
              </a:solidFill>
            </a:ln>
          </p:spPr>
        </p:pic>
      </p:grpSp>
      <p:sp>
        <p:nvSpPr>
          <p:cNvPr id="2049" name="Rectangle 1"/>
          <p:cNvSpPr>
            <a:spLocks noChangeArrowheads="1"/>
          </p:cNvSpPr>
          <p:nvPr/>
        </p:nvSpPr>
        <p:spPr bwMode="auto">
          <a:xfrm>
            <a:off x="934526" y="-56420"/>
            <a:ext cx="7274948" cy="70788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ea typeface="Cambria" pitchFamily="18" charset="0"/>
                <a:cs typeface="Times New Roman" pitchFamily="18" charset="0"/>
              </a:rPr>
              <a:t>CTLA4-Ig (</a:t>
            </a:r>
            <a:r>
              <a:rPr kumimoji="0" lang="en-US" sz="2000" b="1" i="0" u="none" strike="noStrike" cap="none" normalizeH="0" baseline="0" dirty="0" err="1" smtClean="0">
                <a:ln>
                  <a:noFill/>
                </a:ln>
                <a:solidFill>
                  <a:schemeClr val="tx1"/>
                </a:solidFill>
                <a:effectLst/>
                <a:latin typeface="Times New Roman" pitchFamily="18" charset="0"/>
                <a:ea typeface="Cambria" pitchFamily="18" charset="0"/>
                <a:cs typeface="Times New Roman" pitchFamily="18" charset="0"/>
              </a:rPr>
              <a:t>Abatacept</a:t>
            </a:r>
            <a:r>
              <a:rPr kumimoji="0" lang="en-US" sz="2000" b="1" i="0" u="none" strike="noStrike" cap="none" normalizeH="0" baseline="0" dirty="0" smtClean="0">
                <a:ln>
                  <a:noFill/>
                </a:ln>
                <a:solidFill>
                  <a:schemeClr val="tx1"/>
                </a:solidFill>
                <a:effectLst/>
                <a:latin typeface="Times New Roman" pitchFamily="18" charset="0"/>
                <a:ea typeface="Cambria" pitchFamily="18" charset="0"/>
                <a:cs typeface="Times New Roman" pitchFamily="18" charset="0"/>
              </a:rPr>
              <a:t>) diminishes </a:t>
            </a:r>
            <a:r>
              <a:rPr kumimoji="0" lang="en-US" sz="2000" b="1" i="0" u="none" strike="noStrike" cap="none" normalizeH="0" baseline="0" dirty="0" err="1" smtClean="0">
                <a:ln>
                  <a:noFill/>
                </a:ln>
                <a:solidFill>
                  <a:schemeClr val="tx1"/>
                </a:solidFill>
                <a:effectLst/>
                <a:latin typeface="Times New Roman" pitchFamily="18" charset="0"/>
                <a:ea typeface="Cambria" pitchFamily="18" charset="0"/>
                <a:cs typeface="Times New Roman" pitchFamily="18" charset="0"/>
              </a:rPr>
              <a:t>autophagy</a:t>
            </a:r>
            <a:r>
              <a:rPr kumimoji="0" lang="en-US" sz="2000" b="1" i="0" u="none" strike="noStrike" cap="none" normalizeH="0" baseline="0" dirty="0" smtClean="0">
                <a:ln>
                  <a:noFill/>
                </a:ln>
                <a:solidFill>
                  <a:schemeClr val="tx1"/>
                </a:solidFill>
                <a:effectLst/>
                <a:latin typeface="Times New Roman" pitchFamily="18" charset="0"/>
                <a:ea typeface="Cambria" pitchFamily="18" charset="0"/>
                <a:cs typeface="Times New Roman" pitchFamily="18" charset="0"/>
              </a:rPr>
              <a:t> in human DCs and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ea typeface="Cambria" pitchFamily="18" charset="0"/>
                <a:cs typeface="Times New Roman" pitchFamily="18" charset="0"/>
              </a:rPr>
              <a:t> promotes FoxO1 nuclear exclusion</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5121" name="Picture 1"/>
          <p:cNvPicPr>
            <a:picLocks noChangeAspect="1" noChangeArrowheads="1"/>
          </p:cNvPicPr>
          <p:nvPr/>
        </p:nvPicPr>
        <p:blipFill>
          <a:blip r:embed="rId14" cstate="print"/>
          <a:srcRect/>
          <a:stretch>
            <a:fillRect/>
          </a:stretch>
        </p:blipFill>
        <p:spPr bwMode="auto">
          <a:xfrm>
            <a:off x="2195736" y="4045866"/>
            <a:ext cx="2952328" cy="2812134"/>
          </a:xfrm>
          <a:prstGeom prst="rect">
            <a:avLst/>
          </a:prstGeom>
          <a:noFill/>
          <a:ln w="9525">
            <a:noFill/>
            <a:miter lim="800000"/>
            <a:headEnd/>
            <a:tailEnd/>
          </a:ln>
        </p:spPr>
      </p:pic>
    </p:spTree>
    <p:extLst>
      <p:ext uri="{BB962C8B-B14F-4D97-AF65-F5344CB8AC3E}">
        <p14:creationId xmlns:p14="http://schemas.microsoft.com/office/powerpoint/2010/main" val="369455996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51346" y="1396414"/>
            <a:ext cx="9395346" cy="5485658"/>
            <a:chOff x="-1098775" y="50137"/>
            <a:chExt cx="11571372" cy="6725774"/>
          </a:xfrm>
        </p:grpSpPr>
        <p:pic>
          <p:nvPicPr>
            <p:cNvPr id="22" name="Picture 21" descr="7 pc-Dendritic-Cell-Mature.png"/>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rot="2548859">
              <a:off x="-1098775" y="50137"/>
              <a:ext cx="11571372" cy="6521951"/>
            </a:xfrm>
            <a:prstGeom prst="rect">
              <a:avLst/>
            </a:prstGeom>
          </p:spPr>
        </p:pic>
        <p:sp>
          <p:nvSpPr>
            <p:cNvPr id="6" name="TextBox 5"/>
            <p:cNvSpPr txBox="1"/>
            <p:nvPr/>
          </p:nvSpPr>
          <p:spPr>
            <a:xfrm>
              <a:off x="565871" y="316833"/>
              <a:ext cx="1478332" cy="307777"/>
            </a:xfrm>
            <a:prstGeom prst="rect">
              <a:avLst/>
            </a:prstGeom>
            <a:noFill/>
          </p:spPr>
          <p:txBody>
            <a:bodyPr wrap="square" rtlCol="0">
              <a:spAutoFit/>
            </a:bodyPr>
            <a:lstStyle/>
            <a:p>
              <a:r>
                <a:rPr lang="en-US" sz="1400" dirty="0" smtClean="0">
                  <a:solidFill>
                    <a:schemeClr val="tx1">
                      <a:lumMod val="65000"/>
                      <a:lumOff val="35000"/>
                    </a:schemeClr>
                  </a:solidFill>
                  <a:latin typeface="Arial"/>
                  <a:cs typeface="Arial"/>
                </a:rPr>
                <a:t>Foxp3</a:t>
              </a:r>
              <a:r>
                <a:rPr lang="en-US" sz="1400" baseline="30000" dirty="0" smtClean="0">
                  <a:solidFill>
                    <a:schemeClr val="tx1">
                      <a:lumMod val="65000"/>
                      <a:lumOff val="35000"/>
                    </a:schemeClr>
                  </a:solidFill>
                  <a:latin typeface="Arial"/>
                  <a:cs typeface="Arial"/>
                </a:rPr>
                <a:t>+</a:t>
              </a:r>
              <a:r>
                <a:rPr lang="en-US" sz="1400" dirty="0" smtClean="0">
                  <a:solidFill>
                    <a:schemeClr val="tx1">
                      <a:lumMod val="65000"/>
                      <a:lumOff val="35000"/>
                    </a:schemeClr>
                  </a:solidFill>
                  <a:latin typeface="Arial"/>
                  <a:cs typeface="Arial"/>
                </a:rPr>
                <a:t> Treg</a:t>
              </a:r>
              <a:endParaRPr lang="en-US" sz="1400" dirty="0">
                <a:solidFill>
                  <a:schemeClr val="tx1">
                    <a:lumMod val="65000"/>
                    <a:lumOff val="35000"/>
                  </a:schemeClr>
                </a:solidFill>
                <a:latin typeface="Arial"/>
                <a:cs typeface="Arial"/>
              </a:endParaRPr>
            </a:p>
          </p:txBody>
        </p:sp>
        <p:grpSp>
          <p:nvGrpSpPr>
            <p:cNvPr id="20" name="Group 19"/>
            <p:cNvGrpSpPr/>
            <p:nvPr/>
          </p:nvGrpSpPr>
          <p:grpSpPr>
            <a:xfrm>
              <a:off x="297808" y="648946"/>
              <a:ext cx="2264753" cy="1917289"/>
              <a:chOff x="1182689" y="1283111"/>
              <a:chExt cx="1748000" cy="1312606"/>
            </a:xfrm>
          </p:grpSpPr>
          <p:sp>
            <p:nvSpPr>
              <p:cNvPr id="7" name="Oval 6"/>
              <p:cNvSpPr>
                <a:spLocks noChangeAspect="1"/>
              </p:cNvSpPr>
              <p:nvPr/>
            </p:nvSpPr>
            <p:spPr>
              <a:xfrm>
                <a:off x="1182689" y="1283111"/>
                <a:ext cx="1300659" cy="1312606"/>
              </a:xfrm>
              <a:prstGeom prst="ellipse">
                <a:avLst/>
              </a:prstGeom>
              <a:solidFill>
                <a:schemeClr val="accent4">
                  <a:lumMod val="60000"/>
                  <a:lumOff val="40000"/>
                </a:schemeClr>
              </a:solidFill>
              <a:ln>
                <a:solidFill>
                  <a:schemeClr val="accent4">
                    <a:lumMod val="75000"/>
                  </a:schemeClr>
                </a:solidFill>
              </a:ln>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a:spLocks noChangeAspect="1"/>
              </p:cNvSpPr>
              <p:nvPr/>
            </p:nvSpPr>
            <p:spPr>
              <a:xfrm rot="7480696">
                <a:off x="1457081" y="1655892"/>
                <a:ext cx="803574" cy="874377"/>
              </a:xfrm>
              <a:prstGeom prst="ellipse">
                <a:avLst/>
              </a:prstGeom>
              <a:solidFill>
                <a:srgbClr val="660066"/>
              </a:solidFill>
              <a:ln>
                <a:solidFill>
                  <a:srgbClr val="362C2E"/>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p:cNvSpPr/>
              <p:nvPr/>
            </p:nvSpPr>
            <p:spPr>
              <a:xfrm rot="735674">
                <a:off x="2318689" y="2001211"/>
                <a:ext cx="612000" cy="243639"/>
              </a:xfrm>
              <a:custGeom>
                <a:avLst/>
                <a:gdLst>
                  <a:gd name="connsiteX0" fmla="*/ 766916 w 766916"/>
                  <a:gd name="connsiteY0" fmla="*/ 589934 h 589934"/>
                  <a:gd name="connsiteX1" fmla="*/ 341726 w 766916"/>
                  <a:gd name="connsiteY1" fmla="*/ 540450 h 589934"/>
                  <a:gd name="connsiteX2" fmla="*/ 341727 w 766916"/>
                  <a:gd name="connsiteY2" fmla="*/ 49483 h 589934"/>
                  <a:gd name="connsiteX3" fmla="*/ 766916 w 766916"/>
                  <a:gd name="connsiteY3" fmla="*/ 0 h 589934"/>
                  <a:gd name="connsiteX4" fmla="*/ 766918 w 766916"/>
                  <a:gd name="connsiteY4" fmla="*/ 589935 h 589934"/>
                  <a:gd name="connsiteX5" fmla="*/ 766916 w 766916"/>
                  <a:gd name="connsiteY5" fmla="*/ 589934 h 589934"/>
                  <a:gd name="connsiteX0" fmla="*/ 1096521 w 1096521"/>
                  <a:gd name="connsiteY0" fmla="*/ 589934 h 589935"/>
                  <a:gd name="connsiteX1" fmla="*/ 455635 w 1096521"/>
                  <a:gd name="connsiteY1" fmla="*/ 540450 h 589935"/>
                  <a:gd name="connsiteX2" fmla="*/ 455636 w 1096521"/>
                  <a:gd name="connsiteY2" fmla="*/ 49483 h 589935"/>
                  <a:gd name="connsiteX3" fmla="*/ 880825 w 1096521"/>
                  <a:gd name="connsiteY3" fmla="*/ 0 h 589935"/>
                  <a:gd name="connsiteX4" fmla="*/ 880827 w 1096521"/>
                  <a:gd name="connsiteY4" fmla="*/ 589935 h 589935"/>
                  <a:gd name="connsiteX5" fmla="*/ 1096521 w 1096521"/>
                  <a:gd name="connsiteY5" fmla="*/ 589934 h 589935"/>
                  <a:gd name="connsiteX0" fmla="*/ 1096521 w 1096521"/>
                  <a:gd name="connsiteY0" fmla="*/ 614271 h 614272"/>
                  <a:gd name="connsiteX1" fmla="*/ 455635 w 1096521"/>
                  <a:gd name="connsiteY1" fmla="*/ 564787 h 614272"/>
                  <a:gd name="connsiteX2" fmla="*/ 455636 w 1096521"/>
                  <a:gd name="connsiteY2" fmla="*/ 73820 h 614272"/>
                  <a:gd name="connsiteX3" fmla="*/ 1096521 w 1096521"/>
                  <a:gd name="connsiteY3" fmla="*/ 0 h 614272"/>
                  <a:gd name="connsiteX4" fmla="*/ 880827 w 1096521"/>
                  <a:gd name="connsiteY4" fmla="*/ 614272 h 614272"/>
                  <a:gd name="connsiteX5" fmla="*/ 1096521 w 1096521"/>
                  <a:gd name="connsiteY5" fmla="*/ 614271 h 614272"/>
                  <a:gd name="connsiteX0" fmla="*/ 1096521 w 1096521"/>
                  <a:gd name="connsiteY0" fmla="*/ 668101 h 668102"/>
                  <a:gd name="connsiteX1" fmla="*/ 455635 w 1096521"/>
                  <a:gd name="connsiteY1" fmla="*/ 618617 h 668102"/>
                  <a:gd name="connsiteX2" fmla="*/ 455636 w 1096521"/>
                  <a:gd name="connsiteY2" fmla="*/ 127650 h 668102"/>
                  <a:gd name="connsiteX3" fmla="*/ 1096521 w 1096521"/>
                  <a:gd name="connsiteY3" fmla="*/ 53830 h 668102"/>
                  <a:gd name="connsiteX4" fmla="*/ 880827 w 1096521"/>
                  <a:gd name="connsiteY4" fmla="*/ 668102 h 668102"/>
                  <a:gd name="connsiteX5" fmla="*/ 1096521 w 1096521"/>
                  <a:gd name="connsiteY5" fmla="*/ 668101 h 668102"/>
                  <a:gd name="connsiteX0" fmla="*/ 1096521 w 1096521"/>
                  <a:gd name="connsiteY0" fmla="*/ 614271 h 614272"/>
                  <a:gd name="connsiteX1" fmla="*/ 455635 w 1096521"/>
                  <a:gd name="connsiteY1" fmla="*/ 564787 h 614272"/>
                  <a:gd name="connsiteX2" fmla="*/ 455636 w 1096521"/>
                  <a:gd name="connsiteY2" fmla="*/ 73820 h 614272"/>
                  <a:gd name="connsiteX3" fmla="*/ 1096521 w 1096521"/>
                  <a:gd name="connsiteY3" fmla="*/ 0 h 614272"/>
                  <a:gd name="connsiteX4" fmla="*/ 880827 w 1096521"/>
                  <a:gd name="connsiteY4" fmla="*/ 614272 h 614272"/>
                  <a:gd name="connsiteX5" fmla="*/ 1096521 w 1096521"/>
                  <a:gd name="connsiteY5" fmla="*/ 614271 h 61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6521" h="614272">
                    <a:moveTo>
                      <a:pt x="1096521" y="614271"/>
                    </a:moveTo>
                    <a:cubicBezTo>
                      <a:pt x="945202" y="614271"/>
                      <a:pt x="581569" y="597054"/>
                      <a:pt x="455635" y="564787"/>
                    </a:cubicBezTo>
                    <a:cubicBezTo>
                      <a:pt x="0" y="448044"/>
                      <a:pt x="1" y="190562"/>
                      <a:pt x="455636" y="73820"/>
                    </a:cubicBezTo>
                    <a:cubicBezTo>
                      <a:pt x="581570" y="41553"/>
                      <a:pt x="945203" y="0"/>
                      <a:pt x="1096521" y="0"/>
                    </a:cubicBezTo>
                    <a:cubicBezTo>
                      <a:pt x="393515" y="112826"/>
                      <a:pt x="369548" y="466788"/>
                      <a:pt x="880827" y="614272"/>
                    </a:cubicBezTo>
                    <a:lnTo>
                      <a:pt x="1096521" y="614271"/>
                    </a:lnTo>
                    <a:close/>
                  </a:path>
                </a:pathLst>
              </a:custGeom>
              <a:solidFill>
                <a:srgbClr val="2AE2E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grpSp>
        <p:sp>
          <p:nvSpPr>
            <p:cNvPr id="12" name="TextBox 11"/>
            <p:cNvSpPr txBox="1"/>
            <p:nvPr/>
          </p:nvSpPr>
          <p:spPr>
            <a:xfrm>
              <a:off x="2019307" y="1454251"/>
              <a:ext cx="1478332" cy="276999"/>
            </a:xfrm>
            <a:prstGeom prst="rect">
              <a:avLst/>
            </a:prstGeom>
            <a:noFill/>
          </p:spPr>
          <p:txBody>
            <a:bodyPr wrap="square" rtlCol="0">
              <a:spAutoFit/>
            </a:bodyPr>
            <a:lstStyle/>
            <a:p>
              <a:r>
                <a:rPr lang="en-US" sz="1200" dirty="0" smtClean="0">
                  <a:solidFill>
                    <a:schemeClr val="tx1">
                      <a:lumMod val="65000"/>
                      <a:lumOff val="35000"/>
                    </a:schemeClr>
                  </a:solidFill>
                  <a:latin typeface="Arial"/>
                  <a:cs typeface="Arial"/>
                </a:rPr>
                <a:t>CTLA4</a:t>
              </a:r>
              <a:endParaRPr lang="en-US" sz="1200" dirty="0">
                <a:solidFill>
                  <a:schemeClr val="tx1">
                    <a:lumMod val="65000"/>
                    <a:lumOff val="35000"/>
                  </a:schemeClr>
                </a:solidFill>
                <a:latin typeface="Arial"/>
                <a:cs typeface="Arial"/>
              </a:endParaRPr>
            </a:p>
          </p:txBody>
        </p:sp>
        <p:sp>
          <p:nvSpPr>
            <p:cNvPr id="16" name="TextBox 15"/>
            <p:cNvSpPr txBox="1"/>
            <p:nvPr/>
          </p:nvSpPr>
          <p:spPr>
            <a:xfrm>
              <a:off x="3122235" y="5178623"/>
              <a:ext cx="2738165" cy="307777"/>
            </a:xfrm>
            <a:prstGeom prst="rect">
              <a:avLst/>
            </a:prstGeom>
            <a:noFill/>
          </p:spPr>
          <p:txBody>
            <a:bodyPr wrap="square" rtlCol="0">
              <a:spAutoFit/>
            </a:bodyPr>
            <a:lstStyle/>
            <a:p>
              <a:r>
                <a:rPr lang="en-US" sz="1400" dirty="0" smtClean="0">
                  <a:solidFill>
                    <a:schemeClr val="tx1">
                      <a:lumMod val="65000"/>
                      <a:lumOff val="35000"/>
                    </a:schemeClr>
                  </a:solidFill>
                  <a:latin typeface="Arial"/>
                  <a:cs typeface="Arial"/>
                </a:rPr>
                <a:t>Dendritic Cell</a:t>
              </a:r>
              <a:endParaRPr lang="en-US" sz="1400" dirty="0">
                <a:solidFill>
                  <a:schemeClr val="tx1">
                    <a:lumMod val="65000"/>
                    <a:lumOff val="35000"/>
                  </a:schemeClr>
                </a:solidFill>
                <a:latin typeface="Arial"/>
                <a:cs typeface="Arial"/>
              </a:endParaRPr>
            </a:p>
          </p:txBody>
        </p:sp>
        <p:sp>
          <p:nvSpPr>
            <p:cNvPr id="18" name="Flowchart: Decision 17"/>
            <p:cNvSpPr/>
            <p:nvPr/>
          </p:nvSpPr>
          <p:spPr>
            <a:xfrm rot="1313966">
              <a:off x="2216829" y="1960477"/>
              <a:ext cx="811180" cy="191729"/>
            </a:xfrm>
            <a:prstGeom prst="flowChartDecision">
              <a:avLst/>
            </a:prstGeom>
            <a:solidFill>
              <a:srgbClr val="FFFF00"/>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19" name="TextBox 18"/>
            <p:cNvSpPr txBox="1"/>
            <p:nvPr/>
          </p:nvSpPr>
          <p:spPr>
            <a:xfrm>
              <a:off x="2016907" y="2188160"/>
              <a:ext cx="2738165" cy="276999"/>
            </a:xfrm>
            <a:prstGeom prst="rect">
              <a:avLst/>
            </a:prstGeom>
            <a:noFill/>
          </p:spPr>
          <p:txBody>
            <a:bodyPr wrap="square" rtlCol="0">
              <a:spAutoFit/>
            </a:bodyPr>
            <a:lstStyle/>
            <a:p>
              <a:r>
                <a:rPr lang="en-US" sz="1200" dirty="0" smtClean="0">
                  <a:solidFill>
                    <a:schemeClr val="tx1">
                      <a:lumMod val="65000"/>
                      <a:lumOff val="35000"/>
                    </a:schemeClr>
                  </a:solidFill>
                  <a:latin typeface="Arial"/>
                  <a:cs typeface="Arial"/>
                </a:rPr>
                <a:t>CD80/CD86</a:t>
              </a:r>
              <a:endParaRPr lang="en-US" sz="1200" dirty="0">
                <a:solidFill>
                  <a:schemeClr val="tx1">
                    <a:lumMod val="65000"/>
                    <a:lumOff val="35000"/>
                  </a:schemeClr>
                </a:solidFill>
                <a:latin typeface="Arial"/>
                <a:cs typeface="Arial"/>
              </a:endParaRPr>
            </a:p>
          </p:txBody>
        </p:sp>
        <p:grpSp>
          <p:nvGrpSpPr>
            <p:cNvPr id="38" name="Group 37"/>
            <p:cNvGrpSpPr/>
            <p:nvPr/>
          </p:nvGrpSpPr>
          <p:grpSpPr>
            <a:xfrm>
              <a:off x="6881364" y="4687889"/>
              <a:ext cx="2085580" cy="1889890"/>
              <a:chOff x="6143964" y="4569905"/>
              <a:chExt cx="2085580" cy="1889890"/>
            </a:xfrm>
          </p:grpSpPr>
          <p:grpSp>
            <p:nvGrpSpPr>
              <p:cNvPr id="23" name="Group 22"/>
              <p:cNvGrpSpPr/>
              <p:nvPr/>
            </p:nvGrpSpPr>
            <p:grpSpPr>
              <a:xfrm>
                <a:off x="6543053" y="4569905"/>
                <a:ext cx="1686491" cy="1889890"/>
                <a:chOff x="4240396" y="4040956"/>
                <a:chExt cx="624475" cy="630211"/>
              </a:xfrm>
            </p:grpSpPr>
            <p:sp>
              <p:nvSpPr>
                <p:cNvPr id="24" name="Oval 23"/>
                <p:cNvSpPr>
                  <a:spLocks noChangeAspect="1"/>
                </p:cNvSpPr>
                <p:nvPr/>
              </p:nvSpPr>
              <p:spPr>
                <a:xfrm>
                  <a:off x="4240396" y="4040956"/>
                  <a:ext cx="624475" cy="630211"/>
                </a:xfrm>
                <a:prstGeom prst="ellipse">
                  <a:avLst/>
                </a:prstGeom>
                <a:gradFill flip="none" rotWithShape="1">
                  <a:gsLst>
                    <a:gs pos="56000">
                      <a:schemeClr val="accent1">
                        <a:lumMod val="75000"/>
                      </a:schemeClr>
                    </a:gs>
                    <a:gs pos="100000">
                      <a:srgbClr val="FFFFFF"/>
                    </a:gs>
                  </a:gsLst>
                  <a:path path="circle">
                    <a:fillToRect l="100000" t="100000"/>
                  </a:path>
                  <a:tileRect r="-100000" b="-100000"/>
                </a:gradFill>
                <a:ln>
                  <a:solidFill>
                    <a:schemeClr val="tx2">
                      <a:lumMod val="50000"/>
                    </a:schemeClr>
                  </a:solidFill>
                </a:ln>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a:spLocks noChangeAspect="1"/>
                </p:cNvSpPr>
                <p:nvPr/>
              </p:nvSpPr>
              <p:spPr>
                <a:xfrm rot="7480696">
                  <a:off x="4483982" y="4259742"/>
                  <a:ext cx="330849" cy="360000"/>
                </a:xfrm>
                <a:prstGeom prst="ellipse">
                  <a:avLst/>
                </a:prstGeom>
                <a:solidFill>
                  <a:schemeClr val="tx2">
                    <a:lumMod val="75000"/>
                  </a:schemeClr>
                </a:solidFill>
                <a:ln>
                  <a:solidFill>
                    <a:schemeClr val="accent1">
                      <a:lumMod val="50000"/>
                    </a:schemeClr>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6" name="Freeform 35"/>
              <p:cNvSpPr/>
              <p:nvPr/>
            </p:nvSpPr>
            <p:spPr>
              <a:xfrm rot="12195973">
                <a:off x="6143964" y="4742608"/>
                <a:ext cx="792923" cy="355877"/>
              </a:xfrm>
              <a:custGeom>
                <a:avLst/>
                <a:gdLst>
                  <a:gd name="connsiteX0" fmla="*/ 766916 w 766916"/>
                  <a:gd name="connsiteY0" fmla="*/ 589934 h 589934"/>
                  <a:gd name="connsiteX1" fmla="*/ 341726 w 766916"/>
                  <a:gd name="connsiteY1" fmla="*/ 540450 h 589934"/>
                  <a:gd name="connsiteX2" fmla="*/ 341727 w 766916"/>
                  <a:gd name="connsiteY2" fmla="*/ 49483 h 589934"/>
                  <a:gd name="connsiteX3" fmla="*/ 766916 w 766916"/>
                  <a:gd name="connsiteY3" fmla="*/ 0 h 589934"/>
                  <a:gd name="connsiteX4" fmla="*/ 766918 w 766916"/>
                  <a:gd name="connsiteY4" fmla="*/ 589935 h 589934"/>
                  <a:gd name="connsiteX5" fmla="*/ 766916 w 766916"/>
                  <a:gd name="connsiteY5" fmla="*/ 589934 h 589934"/>
                  <a:gd name="connsiteX0" fmla="*/ 1096521 w 1096521"/>
                  <a:gd name="connsiteY0" fmla="*/ 589934 h 589935"/>
                  <a:gd name="connsiteX1" fmla="*/ 455635 w 1096521"/>
                  <a:gd name="connsiteY1" fmla="*/ 540450 h 589935"/>
                  <a:gd name="connsiteX2" fmla="*/ 455636 w 1096521"/>
                  <a:gd name="connsiteY2" fmla="*/ 49483 h 589935"/>
                  <a:gd name="connsiteX3" fmla="*/ 880825 w 1096521"/>
                  <a:gd name="connsiteY3" fmla="*/ 0 h 589935"/>
                  <a:gd name="connsiteX4" fmla="*/ 880827 w 1096521"/>
                  <a:gd name="connsiteY4" fmla="*/ 589935 h 589935"/>
                  <a:gd name="connsiteX5" fmla="*/ 1096521 w 1096521"/>
                  <a:gd name="connsiteY5" fmla="*/ 589934 h 589935"/>
                  <a:gd name="connsiteX0" fmla="*/ 1096521 w 1096521"/>
                  <a:gd name="connsiteY0" fmla="*/ 614271 h 614272"/>
                  <a:gd name="connsiteX1" fmla="*/ 455635 w 1096521"/>
                  <a:gd name="connsiteY1" fmla="*/ 564787 h 614272"/>
                  <a:gd name="connsiteX2" fmla="*/ 455636 w 1096521"/>
                  <a:gd name="connsiteY2" fmla="*/ 73820 h 614272"/>
                  <a:gd name="connsiteX3" fmla="*/ 1096521 w 1096521"/>
                  <a:gd name="connsiteY3" fmla="*/ 0 h 614272"/>
                  <a:gd name="connsiteX4" fmla="*/ 880827 w 1096521"/>
                  <a:gd name="connsiteY4" fmla="*/ 614272 h 614272"/>
                  <a:gd name="connsiteX5" fmla="*/ 1096521 w 1096521"/>
                  <a:gd name="connsiteY5" fmla="*/ 614271 h 614272"/>
                  <a:gd name="connsiteX0" fmla="*/ 1096521 w 1096521"/>
                  <a:gd name="connsiteY0" fmla="*/ 668101 h 668102"/>
                  <a:gd name="connsiteX1" fmla="*/ 455635 w 1096521"/>
                  <a:gd name="connsiteY1" fmla="*/ 618617 h 668102"/>
                  <a:gd name="connsiteX2" fmla="*/ 455636 w 1096521"/>
                  <a:gd name="connsiteY2" fmla="*/ 127650 h 668102"/>
                  <a:gd name="connsiteX3" fmla="*/ 1096521 w 1096521"/>
                  <a:gd name="connsiteY3" fmla="*/ 53830 h 668102"/>
                  <a:gd name="connsiteX4" fmla="*/ 880827 w 1096521"/>
                  <a:gd name="connsiteY4" fmla="*/ 668102 h 668102"/>
                  <a:gd name="connsiteX5" fmla="*/ 1096521 w 1096521"/>
                  <a:gd name="connsiteY5" fmla="*/ 668101 h 668102"/>
                  <a:gd name="connsiteX0" fmla="*/ 1096521 w 1096521"/>
                  <a:gd name="connsiteY0" fmla="*/ 614271 h 614272"/>
                  <a:gd name="connsiteX1" fmla="*/ 455635 w 1096521"/>
                  <a:gd name="connsiteY1" fmla="*/ 564787 h 614272"/>
                  <a:gd name="connsiteX2" fmla="*/ 455636 w 1096521"/>
                  <a:gd name="connsiteY2" fmla="*/ 73820 h 614272"/>
                  <a:gd name="connsiteX3" fmla="*/ 1096521 w 1096521"/>
                  <a:gd name="connsiteY3" fmla="*/ 0 h 614272"/>
                  <a:gd name="connsiteX4" fmla="*/ 880827 w 1096521"/>
                  <a:gd name="connsiteY4" fmla="*/ 614272 h 614272"/>
                  <a:gd name="connsiteX5" fmla="*/ 1096521 w 1096521"/>
                  <a:gd name="connsiteY5" fmla="*/ 614271 h 61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6521" h="614272">
                    <a:moveTo>
                      <a:pt x="1096521" y="614271"/>
                    </a:moveTo>
                    <a:cubicBezTo>
                      <a:pt x="945202" y="614271"/>
                      <a:pt x="581569" y="597054"/>
                      <a:pt x="455635" y="564787"/>
                    </a:cubicBezTo>
                    <a:cubicBezTo>
                      <a:pt x="0" y="448044"/>
                      <a:pt x="1" y="190562"/>
                      <a:pt x="455636" y="73820"/>
                    </a:cubicBezTo>
                    <a:cubicBezTo>
                      <a:pt x="581570" y="41553"/>
                      <a:pt x="945203" y="0"/>
                      <a:pt x="1096521" y="0"/>
                    </a:cubicBezTo>
                    <a:cubicBezTo>
                      <a:pt x="393515" y="112826"/>
                      <a:pt x="369548" y="466788"/>
                      <a:pt x="880827" y="614272"/>
                    </a:cubicBezTo>
                    <a:lnTo>
                      <a:pt x="1096521" y="614271"/>
                    </a:lnTo>
                    <a:close/>
                  </a:path>
                </a:pathLst>
              </a:custGeom>
              <a:solidFill>
                <a:srgbClr val="B3C77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grpSp>
        <p:sp>
          <p:nvSpPr>
            <p:cNvPr id="37" name="TextBox 36"/>
            <p:cNvSpPr txBox="1"/>
            <p:nvPr/>
          </p:nvSpPr>
          <p:spPr>
            <a:xfrm>
              <a:off x="6530963" y="5267112"/>
              <a:ext cx="784291" cy="339619"/>
            </a:xfrm>
            <a:prstGeom prst="rect">
              <a:avLst/>
            </a:prstGeom>
            <a:noFill/>
          </p:spPr>
          <p:txBody>
            <a:bodyPr wrap="square" rtlCol="0">
              <a:spAutoFit/>
            </a:bodyPr>
            <a:lstStyle/>
            <a:p>
              <a:r>
                <a:rPr lang="en-US" sz="1200" dirty="0" smtClean="0">
                  <a:solidFill>
                    <a:schemeClr val="tx1">
                      <a:lumMod val="65000"/>
                      <a:lumOff val="35000"/>
                    </a:schemeClr>
                  </a:solidFill>
                  <a:latin typeface="Arial"/>
                  <a:cs typeface="Arial"/>
                </a:rPr>
                <a:t>TCR</a:t>
              </a:r>
              <a:endParaRPr lang="en-US" sz="1200" dirty="0">
                <a:solidFill>
                  <a:schemeClr val="tx1">
                    <a:lumMod val="65000"/>
                    <a:lumOff val="35000"/>
                  </a:schemeClr>
                </a:solidFill>
                <a:latin typeface="Arial"/>
                <a:cs typeface="Arial"/>
              </a:endParaRPr>
            </a:p>
          </p:txBody>
        </p:sp>
        <p:sp>
          <p:nvSpPr>
            <p:cNvPr id="39" name="TextBox 38"/>
            <p:cNvSpPr txBox="1"/>
            <p:nvPr/>
          </p:nvSpPr>
          <p:spPr>
            <a:xfrm>
              <a:off x="6963783" y="6468134"/>
              <a:ext cx="2738165" cy="307777"/>
            </a:xfrm>
            <a:prstGeom prst="rect">
              <a:avLst/>
            </a:prstGeom>
            <a:noFill/>
          </p:spPr>
          <p:txBody>
            <a:bodyPr wrap="square" rtlCol="0">
              <a:spAutoFit/>
            </a:bodyPr>
            <a:lstStyle/>
            <a:p>
              <a:r>
                <a:rPr lang="en-US" sz="1400" dirty="0" smtClean="0">
                  <a:solidFill>
                    <a:schemeClr val="tx1">
                      <a:lumMod val="65000"/>
                      <a:lumOff val="35000"/>
                    </a:schemeClr>
                  </a:solidFill>
                  <a:latin typeface="Arial"/>
                  <a:cs typeface="Arial"/>
                </a:rPr>
                <a:t>CD4</a:t>
              </a:r>
              <a:r>
                <a:rPr lang="en-US" sz="1400" baseline="30000" dirty="0" smtClean="0">
                  <a:solidFill>
                    <a:schemeClr val="tx1">
                      <a:lumMod val="65000"/>
                      <a:lumOff val="35000"/>
                    </a:schemeClr>
                  </a:solidFill>
                  <a:latin typeface="Arial"/>
                  <a:cs typeface="Arial"/>
                </a:rPr>
                <a:t>+</a:t>
              </a:r>
              <a:r>
                <a:rPr lang="en-US" sz="1400" dirty="0" smtClean="0">
                  <a:solidFill>
                    <a:schemeClr val="tx1">
                      <a:lumMod val="65000"/>
                      <a:lumOff val="35000"/>
                    </a:schemeClr>
                  </a:solidFill>
                  <a:latin typeface="Arial"/>
                  <a:cs typeface="Arial"/>
                </a:rPr>
                <a:t> T cell</a:t>
              </a:r>
              <a:endParaRPr lang="en-US" sz="1400" dirty="0">
                <a:solidFill>
                  <a:schemeClr val="tx1">
                    <a:lumMod val="65000"/>
                    <a:lumOff val="35000"/>
                  </a:schemeClr>
                </a:solidFill>
                <a:latin typeface="Arial"/>
                <a:cs typeface="Arial"/>
              </a:endParaRPr>
            </a:p>
          </p:txBody>
        </p:sp>
        <p:sp>
          <p:nvSpPr>
            <p:cNvPr id="40" name="Freeform 39"/>
            <p:cNvSpPr/>
            <p:nvPr/>
          </p:nvSpPr>
          <p:spPr>
            <a:xfrm rot="1821712">
              <a:off x="5984217" y="4509951"/>
              <a:ext cx="792923" cy="355877"/>
            </a:xfrm>
            <a:custGeom>
              <a:avLst/>
              <a:gdLst>
                <a:gd name="connsiteX0" fmla="*/ 766916 w 766916"/>
                <a:gd name="connsiteY0" fmla="*/ 589934 h 589934"/>
                <a:gd name="connsiteX1" fmla="*/ 341726 w 766916"/>
                <a:gd name="connsiteY1" fmla="*/ 540450 h 589934"/>
                <a:gd name="connsiteX2" fmla="*/ 341727 w 766916"/>
                <a:gd name="connsiteY2" fmla="*/ 49483 h 589934"/>
                <a:gd name="connsiteX3" fmla="*/ 766916 w 766916"/>
                <a:gd name="connsiteY3" fmla="*/ 0 h 589934"/>
                <a:gd name="connsiteX4" fmla="*/ 766918 w 766916"/>
                <a:gd name="connsiteY4" fmla="*/ 589935 h 589934"/>
                <a:gd name="connsiteX5" fmla="*/ 766916 w 766916"/>
                <a:gd name="connsiteY5" fmla="*/ 589934 h 589934"/>
                <a:gd name="connsiteX0" fmla="*/ 1096521 w 1096521"/>
                <a:gd name="connsiteY0" fmla="*/ 589934 h 589935"/>
                <a:gd name="connsiteX1" fmla="*/ 455635 w 1096521"/>
                <a:gd name="connsiteY1" fmla="*/ 540450 h 589935"/>
                <a:gd name="connsiteX2" fmla="*/ 455636 w 1096521"/>
                <a:gd name="connsiteY2" fmla="*/ 49483 h 589935"/>
                <a:gd name="connsiteX3" fmla="*/ 880825 w 1096521"/>
                <a:gd name="connsiteY3" fmla="*/ 0 h 589935"/>
                <a:gd name="connsiteX4" fmla="*/ 880827 w 1096521"/>
                <a:gd name="connsiteY4" fmla="*/ 589935 h 589935"/>
                <a:gd name="connsiteX5" fmla="*/ 1096521 w 1096521"/>
                <a:gd name="connsiteY5" fmla="*/ 589934 h 589935"/>
                <a:gd name="connsiteX0" fmla="*/ 1096521 w 1096521"/>
                <a:gd name="connsiteY0" fmla="*/ 614271 h 614272"/>
                <a:gd name="connsiteX1" fmla="*/ 455635 w 1096521"/>
                <a:gd name="connsiteY1" fmla="*/ 564787 h 614272"/>
                <a:gd name="connsiteX2" fmla="*/ 455636 w 1096521"/>
                <a:gd name="connsiteY2" fmla="*/ 73820 h 614272"/>
                <a:gd name="connsiteX3" fmla="*/ 1096521 w 1096521"/>
                <a:gd name="connsiteY3" fmla="*/ 0 h 614272"/>
                <a:gd name="connsiteX4" fmla="*/ 880827 w 1096521"/>
                <a:gd name="connsiteY4" fmla="*/ 614272 h 614272"/>
                <a:gd name="connsiteX5" fmla="*/ 1096521 w 1096521"/>
                <a:gd name="connsiteY5" fmla="*/ 614271 h 614272"/>
                <a:gd name="connsiteX0" fmla="*/ 1096521 w 1096521"/>
                <a:gd name="connsiteY0" fmla="*/ 668101 h 668102"/>
                <a:gd name="connsiteX1" fmla="*/ 455635 w 1096521"/>
                <a:gd name="connsiteY1" fmla="*/ 618617 h 668102"/>
                <a:gd name="connsiteX2" fmla="*/ 455636 w 1096521"/>
                <a:gd name="connsiteY2" fmla="*/ 127650 h 668102"/>
                <a:gd name="connsiteX3" fmla="*/ 1096521 w 1096521"/>
                <a:gd name="connsiteY3" fmla="*/ 53830 h 668102"/>
                <a:gd name="connsiteX4" fmla="*/ 880827 w 1096521"/>
                <a:gd name="connsiteY4" fmla="*/ 668102 h 668102"/>
                <a:gd name="connsiteX5" fmla="*/ 1096521 w 1096521"/>
                <a:gd name="connsiteY5" fmla="*/ 668101 h 668102"/>
                <a:gd name="connsiteX0" fmla="*/ 1096521 w 1096521"/>
                <a:gd name="connsiteY0" fmla="*/ 614271 h 614272"/>
                <a:gd name="connsiteX1" fmla="*/ 455635 w 1096521"/>
                <a:gd name="connsiteY1" fmla="*/ 564787 h 614272"/>
                <a:gd name="connsiteX2" fmla="*/ 455636 w 1096521"/>
                <a:gd name="connsiteY2" fmla="*/ 73820 h 614272"/>
                <a:gd name="connsiteX3" fmla="*/ 1096521 w 1096521"/>
                <a:gd name="connsiteY3" fmla="*/ 0 h 614272"/>
                <a:gd name="connsiteX4" fmla="*/ 880827 w 1096521"/>
                <a:gd name="connsiteY4" fmla="*/ 614272 h 614272"/>
                <a:gd name="connsiteX5" fmla="*/ 1096521 w 1096521"/>
                <a:gd name="connsiteY5" fmla="*/ 614271 h 61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6521" h="614272">
                  <a:moveTo>
                    <a:pt x="1096521" y="614271"/>
                  </a:moveTo>
                  <a:cubicBezTo>
                    <a:pt x="945202" y="614271"/>
                    <a:pt x="581569" y="597054"/>
                    <a:pt x="455635" y="564787"/>
                  </a:cubicBezTo>
                  <a:cubicBezTo>
                    <a:pt x="0" y="448044"/>
                    <a:pt x="1" y="190562"/>
                    <a:pt x="455636" y="73820"/>
                  </a:cubicBezTo>
                  <a:cubicBezTo>
                    <a:pt x="581570" y="41553"/>
                    <a:pt x="945203" y="0"/>
                    <a:pt x="1096521" y="0"/>
                  </a:cubicBezTo>
                  <a:cubicBezTo>
                    <a:pt x="393515" y="112826"/>
                    <a:pt x="369548" y="466788"/>
                    <a:pt x="880827" y="614272"/>
                  </a:cubicBezTo>
                  <a:lnTo>
                    <a:pt x="1096521" y="614271"/>
                  </a:lnTo>
                  <a:close/>
                </a:path>
              </a:pathLst>
            </a:custGeom>
            <a:solidFill>
              <a:srgbClr val="0070C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41" name="TextBox 40"/>
            <p:cNvSpPr txBox="1"/>
            <p:nvPr/>
          </p:nvSpPr>
          <p:spPr>
            <a:xfrm>
              <a:off x="5948650" y="4901624"/>
              <a:ext cx="857236" cy="276999"/>
            </a:xfrm>
            <a:prstGeom prst="rect">
              <a:avLst/>
            </a:prstGeom>
            <a:noFill/>
          </p:spPr>
          <p:txBody>
            <a:bodyPr wrap="square" rtlCol="0">
              <a:spAutoFit/>
            </a:bodyPr>
            <a:lstStyle/>
            <a:p>
              <a:r>
                <a:rPr lang="en-US" sz="1200" dirty="0" smtClean="0">
                  <a:solidFill>
                    <a:schemeClr val="tx1">
                      <a:lumMod val="65000"/>
                      <a:lumOff val="35000"/>
                    </a:schemeClr>
                  </a:solidFill>
                  <a:latin typeface="Arial"/>
                  <a:cs typeface="Arial"/>
                </a:rPr>
                <a:t>MHCII</a:t>
              </a:r>
              <a:endParaRPr lang="en-US" sz="1200" dirty="0">
                <a:solidFill>
                  <a:schemeClr val="tx1">
                    <a:lumMod val="65000"/>
                    <a:lumOff val="35000"/>
                  </a:schemeClr>
                </a:solidFill>
                <a:latin typeface="Arial"/>
                <a:cs typeface="Arial"/>
              </a:endParaRPr>
            </a:p>
          </p:txBody>
        </p:sp>
        <p:sp>
          <p:nvSpPr>
            <p:cNvPr id="42" name="Multiply 41"/>
            <p:cNvSpPr/>
            <p:nvPr/>
          </p:nvSpPr>
          <p:spPr>
            <a:xfrm>
              <a:off x="6705174" y="4530916"/>
              <a:ext cx="252000" cy="702138"/>
            </a:xfrm>
            <a:prstGeom prst="mathMultiply">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43" name="Rectangle 42"/>
            <p:cNvSpPr/>
            <p:nvPr/>
          </p:nvSpPr>
          <p:spPr>
            <a:xfrm>
              <a:off x="3284204" y="2528745"/>
              <a:ext cx="654603" cy="361939"/>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smtClean="0">
                  <a:solidFill>
                    <a:schemeClr val="tx1">
                      <a:lumMod val="65000"/>
                      <a:lumOff val="35000"/>
                    </a:schemeClr>
                  </a:solidFill>
                  <a:latin typeface="Arial" pitchFamily="34" charset="0"/>
                  <a:cs typeface="Arial" pitchFamily="34" charset="0"/>
                </a:rPr>
                <a:t>PI3K</a:t>
              </a:r>
              <a:endParaRPr lang="el-GR" sz="1000" b="1" dirty="0">
                <a:solidFill>
                  <a:schemeClr val="tx1">
                    <a:lumMod val="65000"/>
                    <a:lumOff val="35000"/>
                  </a:schemeClr>
                </a:solidFill>
                <a:latin typeface="Arial" pitchFamily="34" charset="0"/>
                <a:cs typeface="Arial" pitchFamily="34" charset="0"/>
              </a:endParaRPr>
            </a:p>
          </p:txBody>
        </p:sp>
        <p:cxnSp>
          <p:nvCxnSpPr>
            <p:cNvPr id="47" name="Straight Arrow Connector 46"/>
            <p:cNvCxnSpPr/>
            <p:nvPr/>
          </p:nvCxnSpPr>
          <p:spPr>
            <a:xfrm>
              <a:off x="3034498" y="2279600"/>
              <a:ext cx="205463" cy="2049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8" name="Oval 47"/>
            <p:cNvSpPr/>
            <p:nvPr/>
          </p:nvSpPr>
          <p:spPr>
            <a:xfrm>
              <a:off x="3714137" y="2434679"/>
              <a:ext cx="219751" cy="171797"/>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0000"/>
                  </a:solidFill>
                </a:rPr>
                <a:t>P</a:t>
              </a:r>
              <a:endParaRPr lang="el-GR" dirty="0">
                <a:solidFill>
                  <a:srgbClr val="FF0000"/>
                </a:solidFill>
              </a:endParaRPr>
            </a:p>
          </p:txBody>
        </p:sp>
        <p:cxnSp>
          <p:nvCxnSpPr>
            <p:cNvPr id="49" name="Straight Arrow Connector 48"/>
            <p:cNvCxnSpPr/>
            <p:nvPr/>
          </p:nvCxnSpPr>
          <p:spPr>
            <a:xfrm>
              <a:off x="3496606" y="2918684"/>
              <a:ext cx="1033" cy="288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1" name="Rectangle 50"/>
            <p:cNvSpPr/>
            <p:nvPr/>
          </p:nvSpPr>
          <p:spPr>
            <a:xfrm>
              <a:off x="3289123" y="3241569"/>
              <a:ext cx="649684" cy="361939"/>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smtClean="0">
                  <a:solidFill>
                    <a:schemeClr val="tx1">
                      <a:lumMod val="65000"/>
                      <a:lumOff val="35000"/>
                    </a:schemeClr>
                  </a:solidFill>
                  <a:latin typeface="Arial" pitchFamily="34" charset="0"/>
                  <a:cs typeface="Arial" pitchFamily="34" charset="0"/>
                </a:rPr>
                <a:t>AKT</a:t>
              </a:r>
              <a:endParaRPr lang="el-GR" sz="1000" b="1" dirty="0">
                <a:solidFill>
                  <a:schemeClr val="tx1">
                    <a:lumMod val="65000"/>
                    <a:lumOff val="35000"/>
                  </a:schemeClr>
                </a:solidFill>
                <a:latin typeface="Arial" pitchFamily="34" charset="0"/>
                <a:cs typeface="Arial" pitchFamily="34" charset="0"/>
              </a:endParaRPr>
            </a:p>
          </p:txBody>
        </p:sp>
        <p:sp>
          <p:nvSpPr>
            <p:cNvPr id="52" name="Oval 51"/>
            <p:cNvSpPr/>
            <p:nvPr/>
          </p:nvSpPr>
          <p:spPr>
            <a:xfrm>
              <a:off x="3719057" y="3147503"/>
              <a:ext cx="219751" cy="171797"/>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0000"/>
                  </a:solidFill>
                </a:rPr>
                <a:t>P</a:t>
              </a:r>
              <a:endParaRPr lang="el-GR" dirty="0">
                <a:solidFill>
                  <a:srgbClr val="FF0000"/>
                </a:solidFill>
              </a:endParaRPr>
            </a:p>
          </p:txBody>
        </p:sp>
        <p:cxnSp>
          <p:nvCxnSpPr>
            <p:cNvPr id="56" name="Straight Connector 55"/>
            <p:cNvCxnSpPr/>
            <p:nvPr/>
          </p:nvCxnSpPr>
          <p:spPr>
            <a:xfrm>
              <a:off x="4188543" y="3824728"/>
              <a:ext cx="468000" cy="0"/>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58" name="Straight Connector 57"/>
            <p:cNvCxnSpPr/>
            <p:nvPr/>
          </p:nvCxnSpPr>
          <p:spPr>
            <a:xfrm>
              <a:off x="4739139" y="3814900"/>
              <a:ext cx="537033" cy="0"/>
            </a:xfrm>
            <a:prstGeom prst="line">
              <a:avLst/>
            </a:prstGeom>
            <a:ln w="38100"/>
          </p:spPr>
          <p:style>
            <a:lnRef idx="1">
              <a:schemeClr val="accent6"/>
            </a:lnRef>
            <a:fillRef idx="0">
              <a:schemeClr val="accent6"/>
            </a:fillRef>
            <a:effectRef idx="0">
              <a:schemeClr val="accent6"/>
            </a:effectRef>
            <a:fontRef idx="minor">
              <a:schemeClr val="tx1"/>
            </a:fontRef>
          </p:style>
        </p:cxnSp>
        <p:sp>
          <p:nvSpPr>
            <p:cNvPr id="61" name="TextBox 60"/>
            <p:cNvSpPr txBox="1"/>
            <p:nvPr/>
          </p:nvSpPr>
          <p:spPr>
            <a:xfrm>
              <a:off x="4435323" y="3819825"/>
              <a:ext cx="903599" cy="276999"/>
            </a:xfrm>
            <a:prstGeom prst="rect">
              <a:avLst/>
            </a:prstGeom>
            <a:noFill/>
          </p:spPr>
          <p:txBody>
            <a:bodyPr wrap="square" rtlCol="0">
              <a:spAutoFit/>
            </a:bodyPr>
            <a:lstStyle/>
            <a:p>
              <a:r>
                <a:rPr lang="en-US" sz="1200" b="1" dirty="0" smtClean="0">
                  <a:solidFill>
                    <a:srgbClr val="FFFF00"/>
                  </a:solidFill>
                  <a:latin typeface="Arial" pitchFamily="34" charset="0"/>
                  <a:cs typeface="Arial" pitchFamily="34" charset="0"/>
                </a:rPr>
                <a:t>LC3B</a:t>
              </a:r>
              <a:endParaRPr lang="el-GR" sz="1200" b="1" dirty="0">
                <a:solidFill>
                  <a:srgbClr val="FFFF00"/>
                </a:solidFill>
                <a:latin typeface="Arial" pitchFamily="34" charset="0"/>
                <a:cs typeface="Arial" pitchFamily="34" charset="0"/>
              </a:endParaRPr>
            </a:p>
          </p:txBody>
        </p:sp>
        <p:cxnSp>
          <p:nvCxnSpPr>
            <p:cNvPr id="62" name="Straight Arrow Connector 61"/>
            <p:cNvCxnSpPr/>
            <p:nvPr/>
          </p:nvCxnSpPr>
          <p:spPr>
            <a:xfrm flipV="1">
              <a:off x="3811234" y="3319300"/>
              <a:ext cx="377309" cy="1794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V="1">
              <a:off x="4199602" y="2918684"/>
              <a:ext cx="206225" cy="5112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0" name="Rectangle 69"/>
            <p:cNvSpPr/>
            <p:nvPr/>
          </p:nvSpPr>
          <p:spPr>
            <a:xfrm>
              <a:off x="4326404" y="2568080"/>
              <a:ext cx="811654" cy="368512"/>
            </a:xfrm>
            <a:prstGeom prst="rect">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b="1" dirty="0" smtClean="0">
                  <a:solidFill>
                    <a:schemeClr val="tx1">
                      <a:lumMod val="65000"/>
                      <a:lumOff val="35000"/>
                    </a:schemeClr>
                  </a:solidFill>
                  <a:latin typeface="Arial" pitchFamily="34" charset="0"/>
                  <a:cs typeface="Arial" pitchFamily="34" charset="0"/>
                </a:rPr>
                <a:t>FoXO1</a:t>
              </a:r>
              <a:endParaRPr lang="el-GR" sz="1000" b="1" dirty="0">
                <a:solidFill>
                  <a:schemeClr val="tx1">
                    <a:lumMod val="65000"/>
                    <a:lumOff val="35000"/>
                  </a:schemeClr>
                </a:solidFill>
                <a:latin typeface="Arial" pitchFamily="34" charset="0"/>
                <a:cs typeface="Arial" pitchFamily="34" charset="0"/>
              </a:endParaRPr>
            </a:p>
          </p:txBody>
        </p:sp>
        <p:sp>
          <p:nvSpPr>
            <p:cNvPr id="71" name="Oval 70"/>
            <p:cNvSpPr/>
            <p:nvPr/>
          </p:nvSpPr>
          <p:spPr>
            <a:xfrm>
              <a:off x="4785833" y="2474015"/>
              <a:ext cx="219751" cy="171797"/>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FF0000"/>
                  </a:solidFill>
                </a:rPr>
                <a:t>P</a:t>
              </a:r>
              <a:endParaRPr lang="el-GR" dirty="0">
                <a:solidFill>
                  <a:srgbClr val="FF0000"/>
                </a:solidFill>
              </a:endParaRPr>
            </a:p>
          </p:txBody>
        </p:sp>
        <p:sp>
          <p:nvSpPr>
            <p:cNvPr id="72" name="Bent-Up Arrow 71"/>
            <p:cNvSpPr/>
            <p:nvPr/>
          </p:nvSpPr>
          <p:spPr>
            <a:xfrm rot="5400000" flipH="1">
              <a:off x="4190816" y="3564962"/>
              <a:ext cx="415575" cy="180000"/>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73" name="Multiply 72"/>
            <p:cNvSpPr/>
            <p:nvPr/>
          </p:nvSpPr>
          <p:spPr>
            <a:xfrm>
              <a:off x="4240459" y="3492904"/>
              <a:ext cx="180000" cy="360000"/>
            </a:xfrm>
            <a:prstGeom prst="mathMultiply">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pic>
          <p:nvPicPr>
            <p:cNvPr id="74" name="Picture 73"/>
            <p:cNvPicPr>
              <a:picLocks noChangeAspect="1"/>
            </p:cNvPicPr>
            <p:nvPr/>
          </p:nvPicPr>
          <p:blipFill>
            <a:blip r:embed="rId4"/>
            <a:srcRect l="73226" t="52918" r="3733" b="30740"/>
            <a:stretch>
              <a:fillRect/>
            </a:stretch>
          </p:blipFill>
          <p:spPr>
            <a:xfrm>
              <a:off x="5138057" y="2936594"/>
              <a:ext cx="1097336" cy="533400"/>
            </a:xfrm>
            <a:prstGeom prst="rect">
              <a:avLst/>
            </a:prstGeom>
          </p:spPr>
        </p:pic>
        <p:cxnSp>
          <p:nvCxnSpPr>
            <p:cNvPr id="75" name="Straight Arrow Connector 74"/>
            <p:cNvCxnSpPr/>
            <p:nvPr/>
          </p:nvCxnSpPr>
          <p:spPr>
            <a:xfrm flipV="1">
              <a:off x="4628275" y="3241569"/>
              <a:ext cx="647897" cy="3678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1" name="Down Arrow 80"/>
            <p:cNvSpPr/>
            <p:nvPr/>
          </p:nvSpPr>
          <p:spPr>
            <a:xfrm>
              <a:off x="5257794" y="3920768"/>
              <a:ext cx="108000" cy="216000"/>
            </a:xfrm>
            <a:prstGeom prst="down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cxnSp>
          <p:nvCxnSpPr>
            <p:cNvPr id="77" name="Straight Arrow Connector 76"/>
            <p:cNvCxnSpPr/>
            <p:nvPr/>
          </p:nvCxnSpPr>
          <p:spPr>
            <a:xfrm>
              <a:off x="5715870" y="3469994"/>
              <a:ext cx="0" cy="4473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4" name="Multiply 43"/>
            <p:cNvSpPr/>
            <p:nvPr/>
          </p:nvSpPr>
          <p:spPr>
            <a:xfrm>
              <a:off x="4795641" y="3286066"/>
              <a:ext cx="180000" cy="360000"/>
            </a:xfrm>
            <a:prstGeom prst="mathMultiply">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grpSp>
      <p:sp>
        <p:nvSpPr>
          <p:cNvPr id="17" name="TextBox 16"/>
          <p:cNvSpPr txBox="1"/>
          <p:nvPr/>
        </p:nvSpPr>
        <p:spPr>
          <a:xfrm>
            <a:off x="1" y="50800"/>
            <a:ext cx="9143999" cy="830997"/>
          </a:xfrm>
          <a:prstGeom prst="rect">
            <a:avLst/>
          </a:prstGeom>
          <a:noFill/>
        </p:spPr>
        <p:txBody>
          <a:bodyPr wrap="square" rtlCol="0">
            <a:spAutoFit/>
          </a:bodyPr>
          <a:lstStyle/>
          <a:p>
            <a:pPr algn="ctr"/>
            <a:r>
              <a:rPr lang="en-US" sz="2400" b="1" dirty="0"/>
              <a:t>Regulatory T cells restrain autophagy in dendritic cells to ameliorate autoimmunity in </a:t>
            </a:r>
            <a:r>
              <a:rPr lang="en-US" sz="2400" b="1"/>
              <a:t>a </a:t>
            </a:r>
            <a:r>
              <a:rPr lang="en-US" sz="2400" b="1" smtClean="0"/>
              <a:t>CTLA4-dependent </a:t>
            </a:r>
            <a:r>
              <a:rPr lang="en-US" sz="2400" b="1" dirty="0"/>
              <a:t>fashion</a:t>
            </a:r>
          </a:p>
        </p:txBody>
      </p:sp>
    </p:spTree>
    <p:extLst>
      <p:ext uri="{BB962C8B-B14F-4D97-AF65-F5344CB8AC3E}">
        <p14:creationId xmlns:p14="http://schemas.microsoft.com/office/powerpoint/2010/main" val="315917044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B141A53-8270-E04B-939B-FBC6FD8E6D44}" type="slidenum">
              <a:rPr lang="en-US" smtClean="0"/>
              <a:pPr>
                <a:defRPr/>
              </a:pPr>
              <a:t>5</a:t>
            </a:fld>
            <a:endParaRPr lang="en-US" sz="1400">
              <a:latin typeface="+mn-lt"/>
            </a:endParaRPr>
          </a:p>
        </p:txBody>
      </p:sp>
      <p:sp>
        <p:nvSpPr>
          <p:cNvPr id="4" name="Text Box 2"/>
          <p:cNvSpPr txBox="1">
            <a:spLocks noChangeArrowheads="1"/>
          </p:cNvSpPr>
          <p:nvPr/>
        </p:nvSpPr>
        <p:spPr bwMode="auto">
          <a:xfrm>
            <a:off x="-33867" y="780325"/>
            <a:ext cx="9144000" cy="4401204"/>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800" b="1" dirty="0" smtClean="0">
                <a:latin typeface="Helvetica"/>
                <a:cs typeface="Helvetica"/>
              </a:rPr>
              <a:t>Mapping Human Disease Variants with GWAS</a:t>
            </a:r>
          </a:p>
          <a:p>
            <a:pPr algn="ctr">
              <a:spcBef>
                <a:spcPct val="50000"/>
              </a:spcBef>
            </a:pPr>
            <a:endParaRPr lang="en-US" sz="2800" dirty="0" smtClean="0">
              <a:latin typeface="Helvetica"/>
              <a:cs typeface="Helvetica"/>
            </a:endParaRPr>
          </a:p>
          <a:p>
            <a:pPr algn="ctr">
              <a:spcBef>
                <a:spcPct val="50000"/>
              </a:spcBef>
            </a:pPr>
            <a:endParaRPr lang="en-US" sz="2800" dirty="0" smtClean="0">
              <a:latin typeface="Helvetica"/>
              <a:cs typeface="Helvetica"/>
            </a:endParaRPr>
          </a:p>
          <a:p>
            <a:pPr algn="ctr">
              <a:spcBef>
                <a:spcPct val="50000"/>
              </a:spcBef>
            </a:pPr>
            <a:endParaRPr lang="en-US" sz="2800" dirty="0">
              <a:latin typeface="Helvetica"/>
              <a:cs typeface="Helvetica"/>
            </a:endParaRPr>
          </a:p>
          <a:p>
            <a:pPr algn="ctr">
              <a:spcBef>
                <a:spcPct val="50000"/>
              </a:spcBef>
            </a:pPr>
            <a:endParaRPr lang="en-US" sz="2800" dirty="0">
              <a:latin typeface="Helvetica"/>
              <a:cs typeface="Helvetica"/>
            </a:endParaRPr>
          </a:p>
          <a:p>
            <a:pPr>
              <a:spcBef>
                <a:spcPct val="50000"/>
              </a:spcBef>
            </a:pPr>
            <a:endParaRPr lang="en-US" sz="2800" dirty="0">
              <a:latin typeface="Helvetica"/>
              <a:cs typeface="Helvetica"/>
            </a:endParaRPr>
          </a:p>
          <a:p>
            <a:pPr>
              <a:spcBef>
                <a:spcPct val="50000"/>
              </a:spcBef>
            </a:pPr>
            <a:endParaRPr lang="en-US" sz="2800" dirty="0">
              <a:latin typeface="Helvetica"/>
              <a:cs typeface="Helvetica"/>
            </a:endParaRPr>
          </a:p>
        </p:txBody>
      </p:sp>
      <p:pic>
        <p:nvPicPr>
          <p:cNvPr id="5" name="Picture 4"/>
          <p:cNvPicPr>
            <a:picLocks noChangeAspect="1"/>
          </p:cNvPicPr>
          <p:nvPr/>
        </p:nvPicPr>
        <p:blipFill>
          <a:blip r:embed="rId2"/>
          <a:srcRect b="43724"/>
          <a:stretch>
            <a:fillRect/>
          </a:stretch>
        </p:blipFill>
        <p:spPr>
          <a:xfrm>
            <a:off x="787847" y="2286000"/>
            <a:ext cx="7507742" cy="2867739"/>
          </a:xfrm>
          <a:prstGeom prst="rect">
            <a:avLst/>
          </a:prstGeom>
        </p:spPr>
      </p:pic>
      <p:sp>
        <p:nvSpPr>
          <p:cNvPr id="6" name="Oval 5"/>
          <p:cNvSpPr/>
          <p:nvPr/>
        </p:nvSpPr>
        <p:spPr>
          <a:xfrm>
            <a:off x="2857813" y="4055381"/>
            <a:ext cx="138920" cy="13892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a:cs typeface="Helvetica"/>
            </a:endParaRPr>
          </a:p>
        </p:txBody>
      </p:sp>
      <p:sp>
        <p:nvSpPr>
          <p:cNvPr id="7" name="Oval 6"/>
          <p:cNvSpPr/>
          <p:nvPr/>
        </p:nvSpPr>
        <p:spPr>
          <a:xfrm>
            <a:off x="2950675" y="4731338"/>
            <a:ext cx="138920" cy="13892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a:cs typeface="Helvetica"/>
            </a:endParaRPr>
          </a:p>
        </p:txBody>
      </p:sp>
      <p:sp>
        <p:nvSpPr>
          <p:cNvPr id="8" name="Oval 7"/>
          <p:cNvSpPr/>
          <p:nvPr/>
        </p:nvSpPr>
        <p:spPr>
          <a:xfrm>
            <a:off x="3572266" y="4055381"/>
            <a:ext cx="138920" cy="13892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a:cs typeface="Helvetica"/>
            </a:endParaRPr>
          </a:p>
        </p:txBody>
      </p:sp>
      <p:sp>
        <p:nvSpPr>
          <p:cNvPr id="9" name="Rectangle 8"/>
          <p:cNvSpPr/>
          <p:nvPr/>
        </p:nvSpPr>
        <p:spPr>
          <a:xfrm>
            <a:off x="953947" y="3866502"/>
            <a:ext cx="1007974" cy="3158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a:cs typeface="Helvetica"/>
            </a:endParaRPr>
          </a:p>
        </p:txBody>
      </p:sp>
      <p:sp>
        <p:nvSpPr>
          <p:cNvPr id="10" name="Rectangle 9"/>
          <p:cNvSpPr/>
          <p:nvPr/>
        </p:nvSpPr>
        <p:spPr>
          <a:xfrm>
            <a:off x="4858163" y="4807220"/>
            <a:ext cx="1693397" cy="3158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a:cs typeface="Helvetica"/>
            </a:endParaRPr>
          </a:p>
        </p:txBody>
      </p:sp>
      <p:sp>
        <p:nvSpPr>
          <p:cNvPr id="11" name="Rectangle 10"/>
          <p:cNvSpPr/>
          <p:nvPr/>
        </p:nvSpPr>
        <p:spPr>
          <a:xfrm>
            <a:off x="2627182" y="4924204"/>
            <a:ext cx="1693397" cy="3158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a:cs typeface="Helvetica"/>
            </a:endParaRPr>
          </a:p>
        </p:txBody>
      </p:sp>
      <p:sp>
        <p:nvSpPr>
          <p:cNvPr id="12" name="Rectangle 11"/>
          <p:cNvSpPr/>
          <p:nvPr/>
        </p:nvSpPr>
        <p:spPr>
          <a:xfrm>
            <a:off x="6907710" y="3859783"/>
            <a:ext cx="1693397" cy="3158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a:cs typeface="Helvetica"/>
            </a:endParaRPr>
          </a:p>
        </p:txBody>
      </p:sp>
      <p:sp>
        <p:nvSpPr>
          <p:cNvPr id="13" name="TextBox 12"/>
          <p:cNvSpPr txBox="1"/>
          <p:nvPr/>
        </p:nvSpPr>
        <p:spPr>
          <a:xfrm>
            <a:off x="883331" y="3803869"/>
            <a:ext cx="1192542" cy="523220"/>
          </a:xfrm>
          <a:prstGeom prst="rect">
            <a:avLst/>
          </a:prstGeom>
          <a:noFill/>
        </p:spPr>
        <p:txBody>
          <a:bodyPr wrap="none" rtlCol="0">
            <a:spAutoFit/>
          </a:bodyPr>
          <a:lstStyle/>
          <a:p>
            <a:pPr algn="ctr"/>
            <a:r>
              <a:rPr lang="en-US" sz="1400" dirty="0" smtClean="0">
                <a:solidFill>
                  <a:schemeClr val="tx1">
                    <a:lumMod val="65000"/>
                    <a:lumOff val="35000"/>
                  </a:schemeClr>
                </a:solidFill>
                <a:latin typeface="Helvetica"/>
                <a:cs typeface="Helvetica"/>
              </a:rPr>
              <a:t>Autoimmune</a:t>
            </a:r>
          </a:p>
          <a:p>
            <a:pPr algn="ctr"/>
            <a:r>
              <a:rPr lang="en-US" sz="1400" dirty="0" smtClean="0">
                <a:solidFill>
                  <a:schemeClr val="tx1">
                    <a:lumMod val="65000"/>
                    <a:lumOff val="35000"/>
                  </a:schemeClr>
                </a:solidFill>
                <a:latin typeface="Helvetica"/>
                <a:cs typeface="Helvetica"/>
              </a:rPr>
              <a:t>Patients</a:t>
            </a:r>
            <a:endParaRPr lang="en-US" sz="1400" dirty="0">
              <a:solidFill>
                <a:schemeClr val="tx1">
                  <a:lumMod val="65000"/>
                  <a:lumOff val="35000"/>
                </a:schemeClr>
              </a:solidFill>
              <a:latin typeface="Helvetica"/>
              <a:cs typeface="Helvetica"/>
            </a:endParaRPr>
          </a:p>
        </p:txBody>
      </p:sp>
      <p:sp>
        <p:nvSpPr>
          <p:cNvPr id="14" name="TextBox 13"/>
          <p:cNvSpPr txBox="1"/>
          <p:nvPr/>
        </p:nvSpPr>
        <p:spPr>
          <a:xfrm>
            <a:off x="7050581" y="3803869"/>
            <a:ext cx="1222523" cy="307777"/>
          </a:xfrm>
          <a:prstGeom prst="rect">
            <a:avLst/>
          </a:prstGeom>
          <a:noFill/>
        </p:spPr>
        <p:txBody>
          <a:bodyPr wrap="none" rtlCol="0">
            <a:spAutoFit/>
          </a:bodyPr>
          <a:lstStyle/>
          <a:p>
            <a:pPr algn="ctr"/>
            <a:r>
              <a:rPr lang="en-US" sz="1400" dirty="0" smtClean="0">
                <a:solidFill>
                  <a:schemeClr val="tx1">
                    <a:lumMod val="65000"/>
                    <a:lumOff val="35000"/>
                  </a:schemeClr>
                </a:solidFill>
                <a:latin typeface="Helvetica"/>
                <a:cs typeface="Helvetica"/>
              </a:rPr>
              <a:t>Non-Patients</a:t>
            </a:r>
            <a:endParaRPr lang="en-US" sz="1400" dirty="0">
              <a:solidFill>
                <a:schemeClr val="tx1">
                  <a:lumMod val="65000"/>
                  <a:lumOff val="35000"/>
                </a:schemeClr>
              </a:solidFill>
              <a:latin typeface="Helvetica"/>
              <a:cs typeface="Helvetica"/>
            </a:endParaRPr>
          </a:p>
        </p:txBody>
      </p:sp>
      <p:sp>
        <p:nvSpPr>
          <p:cNvPr id="15" name="TextBox 14"/>
          <p:cNvSpPr txBox="1"/>
          <p:nvPr/>
        </p:nvSpPr>
        <p:spPr>
          <a:xfrm>
            <a:off x="2791763" y="4835212"/>
            <a:ext cx="1192542" cy="523220"/>
          </a:xfrm>
          <a:prstGeom prst="rect">
            <a:avLst/>
          </a:prstGeom>
          <a:noFill/>
        </p:spPr>
        <p:txBody>
          <a:bodyPr wrap="none" rtlCol="0">
            <a:spAutoFit/>
          </a:bodyPr>
          <a:lstStyle/>
          <a:p>
            <a:pPr algn="ctr"/>
            <a:r>
              <a:rPr lang="en-US" sz="1400" dirty="0" smtClean="0">
                <a:solidFill>
                  <a:schemeClr val="tx1">
                    <a:lumMod val="65000"/>
                    <a:lumOff val="35000"/>
                  </a:schemeClr>
                </a:solidFill>
                <a:latin typeface="Helvetica"/>
                <a:cs typeface="Helvetica"/>
              </a:rPr>
              <a:t>Autoimmune</a:t>
            </a:r>
          </a:p>
          <a:p>
            <a:pPr algn="ctr"/>
            <a:r>
              <a:rPr lang="en-US" sz="1400" dirty="0" smtClean="0">
                <a:solidFill>
                  <a:schemeClr val="tx1">
                    <a:lumMod val="65000"/>
                    <a:lumOff val="35000"/>
                  </a:schemeClr>
                </a:solidFill>
                <a:latin typeface="Helvetica"/>
                <a:cs typeface="Helvetica"/>
              </a:rPr>
              <a:t>DNA</a:t>
            </a:r>
            <a:endParaRPr lang="en-US" sz="1400" dirty="0">
              <a:solidFill>
                <a:schemeClr val="tx1">
                  <a:lumMod val="65000"/>
                  <a:lumOff val="35000"/>
                </a:schemeClr>
              </a:solidFill>
              <a:latin typeface="Helvetica"/>
              <a:cs typeface="Helvetica"/>
            </a:endParaRPr>
          </a:p>
        </p:txBody>
      </p:sp>
      <p:sp>
        <p:nvSpPr>
          <p:cNvPr id="16" name="TextBox 15"/>
          <p:cNvSpPr txBox="1"/>
          <p:nvPr/>
        </p:nvSpPr>
        <p:spPr>
          <a:xfrm>
            <a:off x="5126110" y="4835212"/>
            <a:ext cx="1133644" cy="523220"/>
          </a:xfrm>
          <a:prstGeom prst="rect">
            <a:avLst/>
          </a:prstGeom>
          <a:noFill/>
        </p:spPr>
        <p:txBody>
          <a:bodyPr wrap="none" rtlCol="0">
            <a:spAutoFit/>
          </a:bodyPr>
          <a:lstStyle/>
          <a:p>
            <a:pPr algn="ctr"/>
            <a:r>
              <a:rPr lang="en-US" sz="1400" dirty="0" smtClean="0">
                <a:solidFill>
                  <a:schemeClr val="tx1">
                    <a:lumMod val="65000"/>
                    <a:lumOff val="35000"/>
                  </a:schemeClr>
                </a:solidFill>
                <a:latin typeface="Helvetica"/>
                <a:cs typeface="Helvetica"/>
              </a:rPr>
              <a:t>Non-Patient</a:t>
            </a:r>
          </a:p>
          <a:p>
            <a:pPr algn="ctr"/>
            <a:r>
              <a:rPr lang="en-US" sz="1400" dirty="0" smtClean="0">
                <a:solidFill>
                  <a:schemeClr val="tx1">
                    <a:lumMod val="65000"/>
                    <a:lumOff val="35000"/>
                  </a:schemeClr>
                </a:solidFill>
                <a:latin typeface="Helvetica"/>
                <a:cs typeface="Helvetica"/>
              </a:rPr>
              <a:t>DNA</a:t>
            </a:r>
            <a:endParaRPr lang="en-US" sz="1400" dirty="0">
              <a:solidFill>
                <a:schemeClr val="tx1">
                  <a:lumMod val="65000"/>
                  <a:lumOff val="35000"/>
                </a:schemeClr>
              </a:solidFill>
              <a:latin typeface="Helvetica"/>
              <a:cs typeface="Helvetica"/>
            </a:endParaRPr>
          </a:p>
        </p:txBody>
      </p:sp>
    </p:spTree>
    <p:extLst>
      <p:ext uri="{BB962C8B-B14F-4D97-AF65-F5344CB8AC3E}">
        <p14:creationId xmlns:p14="http://schemas.microsoft.com/office/powerpoint/2010/main" val="204730343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B141A53-8270-E04B-939B-FBC6FD8E6D44}" type="slidenum">
              <a:rPr lang="en-US" smtClean="0"/>
              <a:pPr>
                <a:defRPr/>
              </a:pPr>
              <a:t>6</a:t>
            </a:fld>
            <a:endParaRPr lang="en-US" sz="1400">
              <a:latin typeface="+mn-lt"/>
            </a:endParaRPr>
          </a:p>
        </p:txBody>
      </p:sp>
      <p:sp>
        <p:nvSpPr>
          <p:cNvPr id="4" name="Rectangle 3"/>
          <p:cNvSpPr/>
          <p:nvPr/>
        </p:nvSpPr>
        <p:spPr>
          <a:xfrm>
            <a:off x="3166717" y="2852789"/>
            <a:ext cx="4411680" cy="6350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a:cs typeface="Helvetica"/>
            </a:endParaRPr>
          </a:p>
        </p:txBody>
      </p:sp>
      <p:pic>
        <p:nvPicPr>
          <p:cNvPr id="5" name="Picture 4" descr="gwas-2007-0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8982" y="832479"/>
            <a:ext cx="8631184" cy="5754123"/>
          </a:xfrm>
          <a:prstGeom prst="rect">
            <a:avLst/>
          </a:prstGeom>
        </p:spPr>
      </p:pic>
      <p:pic>
        <p:nvPicPr>
          <p:cNvPr id="6" name="Picture 5" descr="gwas-2009-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1458" y="835033"/>
            <a:ext cx="8633384" cy="5755589"/>
          </a:xfrm>
          <a:prstGeom prst="rect">
            <a:avLst/>
          </a:prstGeom>
        </p:spPr>
      </p:pic>
      <p:pic>
        <p:nvPicPr>
          <p:cNvPr id="7" name="Picture 6" descr="gwas-lates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542" y="460319"/>
            <a:ext cx="8318849" cy="6239138"/>
          </a:xfrm>
          <a:prstGeom prst="rect">
            <a:avLst/>
          </a:prstGeom>
        </p:spPr>
      </p:pic>
      <p:grpSp>
        <p:nvGrpSpPr>
          <p:cNvPr id="8" name="Group 7"/>
          <p:cNvGrpSpPr/>
          <p:nvPr/>
        </p:nvGrpSpPr>
        <p:grpSpPr>
          <a:xfrm>
            <a:off x="-173791" y="863927"/>
            <a:ext cx="9987040" cy="5982573"/>
            <a:chOff x="6139332" y="-4210577"/>
            <a:chExt cx="9987040" cy="5982573"/>
          </a:xfrm>
        </p:grpSpPr>
        <p:pic>
          <p:nvPicPr>
            <p:cNvPr id="9" name="Picture 8" descr="gwas-2005-1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8715" y="-4210577"/>
              <a:ext cx="8637657" cy="5758438"/>
            </a:xfrm>
            <a:prstGeom prst="rect">
              <a:avLst/>
            </a:prstGeom>
          </p:spPr>
        </p:pic>
        <p:sp>
          <p:nvSpPr>
            <p:cNvPr id="10" name="Rectangle 9"/>
            <p:cNvSpPr/>
            <p:nvPr/>
          </p:nvSpPr>
          <p:spPr>
            <a:xfrm>
              <a:off x="6139332" y="1248776"/>
              <a:ext cx="9504947" cy="523220"/>
            </a:xfrm>
            <a:prstGeom prst="rect">
              <a:avLst/>
            </a:prstGeom>
            <a:noFill/>
            <a:effectLst/>
          </p:spPr>
          <p:txBody>
            <a:bodyPr wrap="square">
              <a:spAutoFit/>
            </a:bodyPr>
            <a:lstStyle/>
            <a:p>
              <a:pPr algn="ctr"/>
              <a:r>
                <a:rPr lang="en-US" sz="2800" dirty="0" smtClean="0">
                  <a:latin typeface="Helvetica"/>
                  <a:ea typeface="Helvetica" charset="0"/>
                  <a:cs typeface="Helvetica"/>
                </a:rPr>
                <a:t>2005</a:t>
              </a:r>
              <a:endParaRPr lang="en-US" sz="2800" dirty="0">
                <a:latin typeface="Helvetica"/>
                <a:cs typeface="Helvetica"/>
              </a:endParaRPr>
            </a:p>
          </p:txBody>
        </p:sp>
      </p:grpSp>
      <p:sp>
        <p:nvSpPr>
          <p:cNvPr id="11" name="Rectangle 10"/>
          <p:cNvSpPr/>
          <p:nvPr/>
        </p:nvSpPr>
        <p:spPr>
          <a:xfrm>
            <a:off x="25543" y="6334780"/>
            <a:ext cx="9092917" cy="523220"/>
          </a:xfrm>
          <a:prstGeom prst="rect">
            <a:avLst/>
          </a:prstGeom>
          <a:noFill/>
          <a:effectLst/>
        </p:spPr>
        <p:txBody>
          <a:bodyPr wrap="square">
            <a:spAutoFit/>
          </a:bodyPr>
          <a:lstStyle/>
          <a:p>
            <a:pPr algn="ctr"/>
            <a:r>
              <a:rPr lang="en-US" sz="2800" dirty="0" smtClean="0">
                <a:latin typeface="Helvetica"/>
                <a:ea typeface="Helvetica" charset="0"/>
                <a:cs typeface="Helvetica"/>
              </a:rPr>
              <a:t>2007</a:t>
            </a:r>
            <a:endParaRPr lang="en-US" sz="2800" dirty="0">
              <a:latin typeface="Helvetica"/>
              <a:cs typeface="Helvetica"/>
            </a:endParaRPr>
          </a:p>
        </p:txBody>
      </p:sp>
      <p:sp>
        <p:nvSpPr>
          <p:cNvPr id="12" name="Rectangle 11"/>
          <p:cNvSpPr/>
          <p:nvPr/>
        </p:nvSpPr>
        <p:spPr>
          <a:xfrm>
            <a:off x="142791" y="6334780"/>
            <a:ext cx="8858421" cy="523220"/>
          </a:xfrm>
          <a:prstGeom prst="rect">
            <a:avLst/>
          </a:prstGeom>
          <a:noFill/>
          <a:effectLst/>
        </p:spPr>
        <p:txBody>
          <a:bodyPr wrap="square">
            <a:spAutoFit/>
          </a:bodyPr>
          <a:lstStyle/>
          <a:p>
            <a:pPr algn="ctr"/>
            <a:r>
              <a:rPr lang="en-US" sz="2800" dirty="0" smtClean="0">
                <a:latin typeface="Helvetica"/>
                <a:ea typeface="Helvetica" charset="0"/>
                <a:cs typeface="Helvetica"/>
              </a:rPr>
              <a:t>2009</a:t>
            </a:r>
            <a:endParaRPr lang="en-US" sz="2800" dirty="0">
              <a:latin typeface="Helvetica"/>
              <a:cs typeface="Helvetica"/>
            </a:endParaRPr>
          </a:p>
        </p:txBody>
      </p:sp>
      <p:sp>
        <p:nvSpPr>
          <p:cNvPr id="13" name="Rectangle 12"/>
          <p:cNvSpPr/>
          <p:nvPr/>
        </p:nvSpPr>
        <p:spPr>
          <a:xfrm>
            <a:off x="25543" y="6334780"/>
            <a:ext cx="9092917" cy="523220"/>
          </a:xfrm>
          <a:prstGeom prst="rect">
            <a:avLst/>
          </a:prstGeom>
          <a:noFill/>
          <a:effectLst/>
        </p:spPr>
        <p:txBody>
          <a:bodyPr wrap="square">
            <a:spAutoFit/>
          </a:bodyPr>
          <a:lstStyle/>
          <a:p>
            <a:pPr algn="ctr"/>
            <a:r>
              <a:rPr lang="en-US" sz="2800" dirty="0" smtClean="0">
                <a:latin typeface="Helvetica"/>
                <a:ea typeface="Helvetica" charset="0"/>
                <a:cs typeface="Helvetica"/>
              </a:rPr>
              <a:t>2014</a:t>
            </a:r>
            <a:endParaRPr lang="en-US" sz="2800" dirty="0">
              <a:latin typeface="Helvetica"/>
              <a:cs typeface="Helvetica"/>
            </a:endParaRPr>
          </a:p>
        </p:txBody>
      </p:sp>
      <p:pic>
        <p:nvPicPr>
          <p:cNvPr id="14" name="Picture 13" descr="gwas-2011-0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9285" y="1002632"/>
            <a:ext cx="8619768" cy="5706405"/>
          </a:xfrm>
          <a:prstGeom prst="rect">
            <a:avLst/>
          </a:prstGeom>
        </p:spPr>
      </p:pic>
      <p:sp>
        <p:nvSpPr>
          <p:cNvPr id="15" name="Rectangle 14"/>
          <p:cNvSpPr/>
          <p:nvPr/>
        </p:nvSpPr>
        <p:spPr>
          <a:xfrm>
            <a:off x="1" y="6334780"/>
            <a:ext cx="9144000" cy="523220"/>
          </a:xfrm>
          <a:prstGeom prst="rect">
            <a:avLst/>
          </a:prstGeom>
          <a:noFill/>
          <a:effectLst/>
        </p:spPr>
        <p:txBody>
          <a:bodyPr wrap="square">
            <a:spAutoFit/>
          </a:bodyPr>
          <a:lstStyle/>
          <a:p>
            <a:pPr algn="ctr"/>
            <a:r>
              <a:rPr lang="en-US" sz="2800" dirty="0" smtClean="0">
                <a:latin typeface="Helvetica"/>
                <a:ea typeface="Helvetica" charset="0"/>
                <a:cs typeface="Helvetica"/>
              </a:rPr>
              <a:t>2011</a:t>
            </a:r>
            <a:endParaRPr lang="en-US" sz="2800" dirty="0">
              <a:latin typeface="Helvetica"/>
              <a:cs typeface="Helvetica"/>
            </a:endParaRPr>
          </a:p>
        </p:txBody>
      </p:sp>
      <p:sp>
        <p:nvSpPr>
          <p:cNvPr id="16" name="Rectangle 15"/>
          <p:cNvSpPr/>
          <p:nvPr/>
        </p:nvSpPr>
        <p:spPr>
          <a:xfrm>
            <a:off x="0" y="121250"/>
            <a:ext cx="9144000" cy="523220"/>
          </a:xfrm>
          <a:prstGeom prst="rect">
            <a:avLst/>
          </a:prstGeom>
          <a:noFill/>
          <a:effectLst/>
        </p:spPr>
        <p:txBody>
          <a:bodyPr wrap="square">
            <a:spAutoFit/>
          </a:bodyPr>
          <a:lstStyle/>
          <a:p>
            <a:pPr algn="ctr"/>
            <a:r>
              <a:rPr lang="en-US" sz="2800" b="1" dirty="0" smtClean="0">
                <a:latin typeface="Helvetica"/>
                <a:ea typeface="Helvetica" charset="0"/>
                <a:cs typeface="Helvetica"/>
              </a:rPr>
              <a:t>GWAS Era</a:t>
            </a:r>
            <a:endParaRPr lang="en-US" sz="2800" b="1" dirty="0">
              <a:latin typeface="Helvetica"/>
              <a:cs typeface="Helvetica"/>
            </a:endParaRPr>
          </a:p>
        </p:txBody>
      </p:sp>
    </p:spTree>
    <p:extLst>
      <p:ext uri="{BB962C8B-B14F-4D97-AF65-F5344CB8AC3E}">
        <p14:creationId xmlns:p14="http://schemas.microsoft.com/office/powerpoint/2010/main" val="25648655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5"/>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13" grpId="0"/>
      <p:bldP spid="15" grpId="0"/>
      <p:bldP spid="1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13.20+Associations+of+HLA+serotype+and+sex+with+susceptibility+to+autoimmune+diseas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0474"/>
            <a:ext cx="8903368" cy="6677526"/>
          </a:xfrm>
          <a:prstGeom prst="rect">
            <a:avLst/>
          </a:prstGeom>
        </p:spPr>
      </p:pic>
    </p:spTree>
    <p:extLst>
      <p:ext uri="{BB962C8B-B14F-4D97-AF65-F5344CB8AC3E}">
        <p14:creationId xmlns:p14="http://schemas.microsoft.com/office/powerpoint/2010/main" val="425629613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cquired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3205" y="1403685"/>
            <a:ext cx="4480812" cy="4755147"/>
          </a:xfrm>
          <a:prstGeom prst="rect">
            <a:avLst/>
          </a:prstGeom>
        </p:spPr>
      </p:pic>
      <p:sp>
        <p:nvSpPr>
          <p:cNvPr id="2" name="TextBox 1"/>
          <p:cNvSpPr txBox="1"/>
          <p:nvPr/>
        </p:nvSpPr>
        <p:spPr>
          <a:xfrm>
            <a:off x="401052" y="427789"/>
            <a:ext cx="8344652" cy="461665"/>
          </a:xfrm>
          <a:prstGeom prst="rect">
            <a:avLst/>
          </a:prstGeom>
          <a:noFill/>
        </p:spPr>
        <p:txBody>
          <a:bodyPr wrap="none" rtlCol="0">
            <a:spAutoFit/>
          </a:bodyPr>
          <a:lstStyle/>
          <a:p>
            <a:r>
              <a:rPr lang="en-US" sz="2400" b="1" dirty="0" smtClean="0"/>
              <a:t>2 signals are required for the efficient activation of lymphocytes </a:t>
            </a:r>
            <a:endParaRPr lang="en-US" sz="2400" b="1" dirty="0"/>
          </a:p>
        </p:txBody>
      </p:sp>
    </p:spTree>
    <p:extLst>
      <p:ext uri="{BB962C8B-B14F-4D97-AF65-F5344CB8AC3E}">
        <p14:creationId xmlns:p14="http://schemas.microsoft.com/office/powerpoint/2010/main" val="185474538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3"/>
          <p:cNvSpPr txBox="1">
            <a:spLocks noChangeArrowheads="1"/>
          </p:cNvSpPr>
          <p:nvPr/>
        </p:nvSpPr>
        <p:spPr bwMode="auto">
          <a:xfrm>
            <a:off x="2103126" y="0"/>
            <a:ext cx="5299698" cy="523220"/>
          </a:xfrm>
          <a:prstGeom prst="rect">
            <a:avLst/>
          </a:prstGeom>
          <a:noFill/>
          <a:ln w="9525">
            <a:noFill/>
            <a:miter lim="800000"/>
            <a:headEnd/>
            <a:tailEnd/>
          </a:ln>
        </p:spPr>
        <p:txBody>
          <a:bodyPr wrap="none">
            <a:prstTxWarp prst="textNoShape">
              <a:avLst/>
            </a:prstTxWarp>
            <a:spAutoFit/>
          </a:bodyPr>
          <a:lstStyle/>
          <a:p>
            <a:r>
              <a:rPr lang="en-US" sz="2800" dirty="0">
                <a:solidFill>
                  <a:srgbClr val="FA0505"/>
                </a:solidFill>
                <a:latin typeface="Comic Sans MS" charset="0"/>
              </a:rPr>
              <a:t>Pathogenesis of</a:t>
            </a:r>
            <a:r>
              <a:rPr lang="en-US" sz="2800" dirty="0" smtClean="0">
                <a:solidFill>
                  <a:srgbClr val="FA0505"/>
                </a:solidFill>
                <a:latin typeface="Comic Sans MS" charset="0"/>
              </a:rPr>
              <a:t> autoimmunity</a:t>
            </a:r>
            <a:endParaRPr lang="en-US" sz="2800" dirty="0">
              <a:solidFill>
                <a:srgbClr val="FA0505"/>
              </a:solidFill>
              <a:latin typeface="Comic Sans MS" charset="0"/>
            </a:endParaRPr>
          </a:p>
        </p:txBody>
      </p:sp>
      <p:sp>
        <p:nvSpPr>
          <p:cNvPr id="14" name="Slide Number Placeholder 3"/>
          <p:cNvSpPr>
            <a:spLocks noGrp="1"/>
          </p:cNvSpPr>
          <p:nvPr>
            <p:ph type="sldNum" sz="quarter" idx="12"/>
          </p:nvPr>
        </p:nvSpPr>
        <p:spPr>
          <a:xfrm>
            <a:off x="7239000" y="0"/>
            <a:ext cx="1905000" cy="457200"/>
          </a:xfrm>
          <a:noFill/>
        </p:spPr>
        <p:txBody>
          <a:bodyPr/>
          <a:lstStyle/>
          <a:p>
            <a:fld id="{58CB1554-56AC-154D-88BB-8DD433B424F1}" type="slidenum">
              <a:rPr lang="en-US" smtClean="0">
                <a:latin typeface="Comic Sans MS" pitchFamily="-84" charset="0"/>
              </a:rPr>
              <a:pPr/>
              <a:t>9</a:t>
            </a:fld>
            <a:endParaRPr lang="en-US" sz="1400" dirty="0" smtClean="0">
              <a:latin typeface="Times" pitchFamily="-84" charset="0"/>
            </a:endParaRPr>
          </a:p>
        </p:txBody>
      </p:sp>
      <p:pic>
        <p:nvPicPr>
          <p:cNvPr id="5" name="Picture 4" descr="f009-010-978032339082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655753"/>
            <a:ext cx="5181600" cy="6073103"/>
          </a:xfrm>
          <a:prstGeom prst="rect">
            <a:avLst/>
          </a:prstGeom>
        </p:spPr>
      </p:pic>
    </p:spTree>
    <p:extLst>
      <p:ext uri="{BB962C8B-B14F-4D97-AF65-F5344CB8AC3E}">
        <p14:creationId xmlns:p14="http://schemas.microsoft.com/office/powerpoint/2010/main" val="127432052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16717</TotalTime>
  <Words>1336</Words>
  <Application>Microsoft Macintosh PowerPoint</Application>
  <PresentationFormat>On-screen Show (4:3)</PresentationFormat>
  <Paragraphs>287</Paragraphs>
  <Slides>47</Slides>
  <Notes>11</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Panayotis Verginis</dc:creator>
  <cp:lastModifiedBy>VP sfddf</cp:lastModifiedBy>
  <cp:revision>170</cp:revision>
  <dcterms:created xsi:type="dcterms:W3CDTF">2015-12-01T12:46:07Z</dcterms:created>
  <dcterms:modified xsi:type="dcterms:W3CDTF">2017-10-07T06:24:51Z</dcterms:modified>
</cp:coreProperties>
</file>