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1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314" r:id="rId2"/>
    <p:sldId id="328" r:id="rId3"/>
    <p:sldId id="329" r:id="rId4"/>
    <p:sldId id="271" r:id="rId5"/>
    <p:sldId id="261" r:id="rId6"/>
    <p:sldId id="262" r:id="rId7"/>
    <p:sldId id="272" r:id="rId8"/>
    <p:sldId id="260" r:id="rId9"/>
    <p:sldId id="263" r:id="rId10"/>
    <p:sldId id="266" r:id="rId11"/>
    <p:sldId id="321" r:id="rId12"/>
    <p:sldId id="274" r:id="rId13"/>
    <p:sldId id="320" r:id="rId14"/>
    <p:sldId id="275" r:id="rId15"/>
    <p:sldId id="326" r:id="rId16"/>
    <p:sldId id="324" r:id="rId17"/>
    <p:sldId id="278" r:id="rId18"/>
    <p:sldId id="276" r:id="rId19"/>
    <p:sldId id="308" r:id="rId20"/>
    <p:sldId id="279" r:id="rId21"/>
    <p:sldId id="268" r:id="rId22"/>
    <p:sldId id="277" r:id="rId23"/>
    <p:sldId id="280" r:id="rId24"/>
    <p:sldId id="281" r:id="rId25"/>
    <p:sldId id="282" r:id="rId26"/>
    <p:sldId id="284" r:id="rId27"/>
    <p:sldId id="283" r:id="rId28"/>
    <p:sldId id="286" r:id="rId29"/>
    <p:sldId id="287" r:id="rId30"/>
    <p:sldId id="289" r:id="rId31"/>
    <p:sldId id="290" r:id="rId32"/>
    <p:sldId id="299" r:id="rId33"/>
    <p:sldId id="300" r:id="rId34"/>
    <p:sldId id="301" r:id="rId35"/>
    <p:sldId id="296" r:id="rId36"/>
    <p:sldId id="285" r:id="rId37"/>
    <p:sldId id="293" r:id="rId38"/>
    <p:sldId id="294" r:id="rId39"/>
    <p:sldId id="295" r:id="rId40"/>
    <p:sldId id="302" r:id="rId41"/>
    <p:sldId id="303" r:id="rId42"/>
    <p:sldId id="304" r:id="rId43"/>
    <p:sldId id="306" r:id="rId44"/>
    <p:sldId id="305" r:id="rId45"/>
    <p:sldId id="307" r:id="rId46"/>
    <p:sldId id="316" r:id="rId47"/>
    <p:sldId id="309" r:id="rId48"/>
    <p:sldId id="310" r:id="rId49"/>
    <p:sldId id="311" r:id="rId50"/>
    <p:sldId id="313" r:id="rId51"/>
    <p:sldId id="312" r:id="rId52"/>
    <p:sldId id="315" r:id="rId53"/>
    <p:sldId id="317" r:id="rId54"/>
    <p:sldId id="325" r:id="rId55"/>
    <p:sldId id="331" r:id="rId56"/>
    <p:sldId id="332" r:id="rId57"/>
    <p:sldId id="333" r:id="rId58"/>
    <p:sldId id="334" r:id="rId59"/>
    <p:sldId id="335" r:id="rId60"/>
    <p:sldId id="265" r:id="rId61"/>
    <p:sldId id="323" r:id="rId62"/>
    <p:sldId id="330" r:id="rId63"/>
    <p:sldId id="327" r:id="rId64"/>
    <p:sldId id="322" r:id="rId65"/>
    <p:sldId id="298" r:id="rId66"/>
    <p:sldId id="259" r:id="rId67"/>
    <p:sldId id="267" r:id="rId68"/>
    <p:sldId id="318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0CEF7E-EE1F-4C36-82F5-65CEC4D5AA49}">
          <p14:sldIdLst>
            <p14:sldId id="314"/>
            <p14:sldId id="328"/>
            <p14:sldId id="329"/>
            <p14:sldId id="271"/>
            <p14:sldId id="261"/>
            <p14:sldId id="262"/>
            <p14:sldId id="272"/>
            <p14:sldId id="260"/>
            <p14:sldId id="263"/>
            <p14:sldId id="266"/>
            <p14:sldId id="321"/>
            <p14:sldId id="274"/>
            <p14:sldId id="320"/>
            <p14:sldId id="275"/>
            <p14:sldId id="326"/>
            <p14:sldId id="324"/>
            <p14:sldId id="278"/>
            <p14:sldId id="276"/>
            <p14:sldId id="308"/>
            <p14:sldId id="279"/>
            <p14:sldId id="268"/>
            <p14:sldId id="277"/>
            <p14:sldId id="280"/>
            <p14:sldId id="281"/>
            <p14:sldId id="282"/>
            <p14:sldId id="284"/>
            <p14:sldId id="283"/>
            <p14:sldId id="286"/>
            <p14:sldId id="287"/>
            <p14:sldId id="289"/>
            <p14:sldId id="290"/>
            <p14:sldId id="299"/>
            <p14:sldId id="300"/>
            <p14:sldId id="301"/>
            <p14:sldId id="296"/>
            <p14:sldId id="285"/>
            <p14:sldId id="293"/>
            <p14:sldId id="294"/>
            <p14:sldId id="295"/>
            <p14:sldId id="302"/>
            <p14:sldId id="303"/>
            <p14:sldId id="304"/>
            <p14:sldId id="306"/>
            <p14:sldId id="305"/>
            <p14:sldId id="307"/>
            <p14:sldId id="316"/>
            <p14:sldId id="309"/>
            <p14:sldId id="310"/>
            <p14:sldId id="311"/>
            <p14:sldId id="313"/>
            <p14:sldId id="312"/>
            <p14:sldId id="315"/>
            <p14:sldId id="317"/>
            <p14:sldId id="325"/>
            <p14:sldId id="331"/>
            <p14:sldId id="332"/>
            <p14:sldId id="333"/>
            <p14:sldId id="334"/>
            <p14:sldId id="335"/>
            <p14:sldId id="265"/>
            <p14:sldId id="323"/>
            <p14:sldId id="330"/>
            <p14:sldId id="327"/>
            <p14:sldId id="322"/>
            <p14:sldId id="298"/>
            <p14:sldId id="259"/>
            <p14:sldId id="267"/>
            <p14:sldId id="3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3D79"/>
    <a:srgbClr val="B6E2FF"/>
    <a:srgbClr val="FEFEBE"/>
    <a:srgbClr val="FF33CC"/>
    <a:srgbClr val="00B050"/>
    <a:srgbClr val="33CC33"/>
    <a:srgbClr val="996633"/>
    <a:srgbClr val="ED7D31"/>
    <a:srgbClr val="007F00"/>
    <a:srgbClr val="87C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42" autoAdjust="0"/>
    <p:restoredTop sz="90221" autoAdjust="0"/>
  </p:normalViewPr>
  <p:slideViewPr>
    <p:cSldViewPr snapToGrid="0">
      <p:cViewPr varScale="1">
        <p:scale>
          <a:sx n="62" d="100"/>
          <a:sy n="62" d="100"/>
        </p:scale>
        <p:origin x="1122" y="60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8-01T16:42:24.43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8-01T16:42:24.87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8-01T16:42:25.70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8-01T16:42:24.43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8-01T16:42:24.87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8-01T16:42:25.70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8-01T16:42:24.43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8-01T16:42:24.87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8-01T16:42:25.70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66D8D-96BF-420D-9CF2-6E0CDE5DD1E0}" type="datetimeFigureOut">
              <a:rPr lang="en-US" smtClean="0"/>
              <a:pPr/>
              <a:t>07-Oct-17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A5FC1-3C38-4197-AB0F-DF1CC3527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81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plos.org/plosone/article?id=10.1371/journal.pone.0057082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A5FC1-3C38-4197-AB0F-DF1CC3527F3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41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A5FC1-3C38-4197-AB0F-DF1CC3527F3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55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BAFF and APRIL are mainly produced by innate immune cells such as neutrophils, macrophages, monocytes,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dendritic cells (DCs) and follicular DCs (FDCs) Their expression is increased in the presence of type I interferons (IFNs),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IFNγ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IL-10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granulocyte colony-stimulating factor (G-CSF) as well as by the activation of Toll-like receptors (TLRs) such as TLR4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ReF.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31) or TLR9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A5FC1-3C38-4197-AB0F-DF1CC3527F3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16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err="1"/>
              <a:t>Βιβλ</a:t>
            </a:r>
            <a:r>
              <a:rPr lang="en-US" dirty="0"/>
              <a:t>:</a:t>
            </a:r>
            <a:r>
              <a:rPr lang="el-GR" dirty="0"/>
              <a:t> Ι</a:t>
            </a:r>
            <a:r>
              <a:rPr lang="en-US" dirty="0" err="1"/>
              <a:t>ntegration</a:t>
            </a:r>
            <a:r>
              <a:rPr lang="en-US" dirty="0"/>
              <a:t> of B cell responses through TLRs and Ag-receptors,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TLR signaling in B-cell development and activation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A5FC1-3C38-4197-AB0F-DF1CC3527F3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67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err="1"/>
              <a:t>Βιβλ</a:t>
            </a:r>
            <a:r>
              <a:rPr lang="en-US" dirty="0"/>
              <a:t>:</a:t>
            </a:r>
            <a:r>
              <a:rPr lang="el-GR" dirty="0"/>
              <a:t> Ι</a:t>
            </a:r>
            <a:r>
              <a:rPr lang="en-US" dirty="0" err="1"/>
              <a:t>ntegration</a:t>
            </a:r>
            <a:r>
              <a:rPr lang="en-US" dirty="0"/>
              <a:t> of B cell responses through TLRs and Ag-receptors,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TLR signaling in B-cell development and activation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Μοντέλο ΑΜ14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mouse strain: BCR for IgG2a and hypomethylated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(from dead cells?)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A5FC1-3C38-4197-AB0F-DF1CC3527F3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67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A5FC1-3C38-4197-AB0F-DF1CC3527F3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18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wide range of ligands have been described for CR3, including complement activation fragments (C3b/iC3b)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[1]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intravascular adhesion molecule-1 (ICAM-1, CD154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[2]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fibrinogen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[3]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high mobility group box protein 1 (HMGB-1)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[4]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lipopolysaccharide (LPS)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[5]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A5FC1-3C38-4197-AB0F-DF1CC3527F3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88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A5FC1-3C38-4197-AB0F-DF1CC3527F3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69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A5FC1-3C38-4197-AB0F-DF1CC3527F30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cell depletion therapy ameliorates autoimmune disease through ablation of IL-6–producing B cells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 of Experimental Medicine May 2012, 209 (5) 1001-1010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A5FC1-3C38-4197-AB0F-DF1CC3527F3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18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Many B cell subpopulations, including B1a, transitional, FO and MZ B cells, produce IL-10 and have the potential to function as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Bregs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A5FC1-3C38-4197-AB0F-DF1CC3527F3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06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A5FC1-3C38-4197-AB0F-DF1CC3527F3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8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Many B cell subpopulations, including B1a, transitional, FO and MZ B cells, produce IL-10 and have the potential to function as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Bregs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A5FC1-3C38-4197-AB0F-DF1CC3527F30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A5FC1-3C38-4197-AB0F-DF1CC3527F30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47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A5FC1-3C38-4197-AB0F-DF1CC3527F3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71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A5FC1-3C38-4197-AB0F-DF1CC3527F3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26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A5FC1-3C38-4197-AB0F-DF1CC3527F3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49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A5FC1-3C38-4197-AB0F-DF1CC3527F3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04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A5FC1-3C38-4197-AB0F-DF1CC3527F3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33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A5FC1-3C38-4197-AB0F-DF1CC3527F3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25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B1: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 natural antibody produced by B-1 cells is considered to fulfill two important functions: immediate defense against microbial pathogens and housekeeping removal of cellular debris.   Despite their overall low affinity and broad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crossreactivity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these pre-existing IgM antibodies directly neutralize and, partly through complement binding, inhibit early pathogen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replicationFurthermore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natural IgM antibodies enhance ensuing B-2 cell-dependent pathogen-specific IgG responses possibly by promoting the deposition of IgM antigen–antibody complexes on FDCs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Encapsulated bacteria: streptococci, staphylococci, H. influenzae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A5FC1-3C38-4197-AB0F-DF1CC3527F3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13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650C9-10E0-41E2-A98F-93CA79684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8D0EDD-1786-402C-914A-B3F7AED89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3664C-E2A5-4F0E-B2BC-24A9B84DC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A6A45-CC80-4682-B3F8-5E7E03EE2452}" type="datetimeFigureOut">
              <a:rPr lang="en-US" smtClean="0"/>
              <a:pPr/>
              <a:t>07-Oct-17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7BC32-4B24-4C16-A022-C5BAA81EB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512AF-848E-430B-BE68-7D4A05D4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BBA-1263-4AF7-90B3-5D1B325AC1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42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7C569-2085-4D87-9D1D-706E0DB03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CED3B-8B3D-43B7-BCC6-8451FD860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68EF6-38B4-4EE5-8C8C-CE4F5EC65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A6A45-CC80-4682-B3F8-5E7E03EE2452}" type="datetimeFigureOut">
              <a:rPr lang="en-US" smtClean="0"/>
              <a:pPr/>
              <a:t>07-Oct-17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FAE1F-06C0-4A9D-BED6-CDD507F9C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6EF8D-EA0E-4AC6-B23B-DE7BCA00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BBA-1263-4AF7-90B3-5D1B325AC1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33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2C8E6F-096B-4D39-A80F-1A28BEC1DD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3A5DA1-F4D6-4566-97AA-22F17F100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85D3A-835C-473E-A02B-919C0D64E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A6A45-CC80-4682-B3F8-5E7E03EE2452}" type="datetimeFigureOut">
              <a:rPr lang="en-US" smtClean="0"/>
              <a:pPr/>
              <a:t>07-Oct-17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68811-D98A-4F54-81FB-D73443336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27FB5-941F-4025-A47D-822DA5026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BBA-1263-4AF7-90B3-5D1B325AC1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79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F7660-B7A6-4BA9-B4BD-EC574A945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5AE5-3E04-47FC-B9B3-A9A787139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393CF-61D0-4BAB-B511-102B0D3F1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A6A45-CC80-4682-B3F8-5E7E03EE2452}" type="datetimeFigureOut">
              <a:rPr lang="en-US" smtClean="0"/>
              <a:pPr/>
              <a:t>07-Oct-17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4E066-6445-4882-8337-2207717FE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9280D-8C9B-4030-B39F-828DEB34E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BBA-1263-4AF7-90B3-5D1B325AC1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69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BECA2-E971-4F8E-8482-44417697B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092B32-CE07-4A7E-BE3B-85205747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9DFB8-E86A-4850-B9FB-426091A31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A6A45-CC80-4682-B3F8-5E7E03EE2452}" type="datetimeFigureOut">
              <a:rPr lang="en-US" smtClean="0"/>
              <a:pPr/>
              <a:t>07-Oct-17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C56C-17AC-4E61-B036-DA1176B10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96D88-6A52-47F0-A3B8-10C86C5B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BBA-1263-4AF7-90B3-5D1B325AC1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78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942E6-9BD3-47E6-AD97-BE058FC30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1A513-18A9-4E63-9C75-CFF84C5FEE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2E8C57-FDED-4FD6-A3AC-47A4A7154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D3A53-37BB-4702-B6FE-AD9CD72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A6A45-CC80-4682-B3F8-5E7E03EE2452}" type="datetimeFigureOut">
              <a:rPr lang="en-US" smtClean="0"/>
              <a:pPr/>
              <a:t>07-Oct-17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AAE83-0E8B-4BB2-BD74-44026E315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51D141-5984-48E2-8066-3549CE17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BBA-1263-4AF7-90B3-5D1B325AC1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4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8CAEE-6BAA-44A1-907F-854999124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F2A3C-6044-41C6-9CA4-F0B64A225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455602-DD16-46C5-A75D-0F42A1267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3D7748-1F0E-4B23-84D0-CA1D17B94A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B7B6C6-8F3D-45CC-8D21-7E173A4804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74D65D-1645-4C47-BCA1-7B5D86954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A6A45-CC80-4682-B3F8-5E7E03EE2452}" type="datetimeFigureOut">
              <a:rPr lang="en-US" smtClean="0"/>
              <a:pPr/>
              <a:t>07-Oct-17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1F89E3-64A3-4555-ACEC-04CFDBF75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282577-4585-4053-A09B-BBFD215A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BBA-1263-4AF7-90B3-5D1B325AC1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5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2B49C-BE25-441A-86A1-80D8A8B6B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41172-AA3C-4D14-B6CB-34A7DB12A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A6A45-CC80-4682-B3F8-5E7E03EE2452}" type="datetimeFigureOut">
              <a:rPr lang="en-US" smtClean="0"/>
              <a:pPr/>
              <a:t>07-Oct-17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123FF4-8AEA-42B0-BF1C-03E68F2FB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10487-D835-4FF9-8044-7F58E9B85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BBA-1263-4AF7-90B3-5D1B325AC1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15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A06F13-5672-4172-9426-6200B1B48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A6A45-CC80-4682-B3F8-5E7E03EE2452}" type="datetimeFigureOut">
              <a:rPr lang="en-US" smtClean="0"/>
              <a:pPr/>
              <a:t>07-Oct-17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4F7E82-9BCA-4CBF-B907-7B7CFB108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9C2C1-B24D-43E5-9886-0DF201589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BBA-1263-4AF7-90B3-5D1B325AC1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96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00A96-5B04-4EB9-81BB-1CB8288BE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FA3CA-F794-4C32-8B70-2214BC9BD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255E23-E11E-4451-B092-3BC4ED162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A4B3E-21C4-4433-A3C5-FD18D3AE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A6A45-CC80-4682-B3F8-5E7E03EE2452}" type="datetimeFigureOut">
              <a:rPr lang="en-US" smtClean="0"/>
              <a:pPr/>
              <a:t>07-Oct-17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53366-13B2-4F04-9273-49F36F98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28AB4-A2F9-43EF-880A-98BF9A782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BBA-1263-4AF7-90B3-5D1B325AC1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A548D-6515-40F8-8B3F-7E42E1198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ED7DE0-3CFA-48D1-A0D7-3463147C9D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6D2CD-941F-4F44-A202-DE88BC26C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87A6E-97A8-4D59-B9EA-0C5F15942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A6A45-CC80-4682-B3F8-5E7E03EE2452}" type="datetimeFigureOut">
              <a:rPr lang="en-US" smtClean="0"/>
              <a:pPr/>
              <a:t>07-Oct-17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86BEE-A24D-4122-B684-5FDD3CBF5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556EB-7977-4F26-9823-87AF5FD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BBA-1263-4AF7-90B3-5D1B325AC1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17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672A64-B7A8-4E65-A1C4-5DB3B855D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800FF-85B8-41EE-BC08-DC614EF44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BC83D-2F9B-44BC-ABFB-DD0C6826C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A6A45-CC80-4682-B3F8-5E7E03EE2452}" type="datetimeFigureOut">
              <a:rPr lang="en-US" smtClean="0"/>
              <a:pPr/>
              <a:t>07-Oct-17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66AA6-CD34-40DA-865E-288B1C904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1441D-3F3A-4150-8B73-3F014AB3F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D3BBA-1263-4AF7-90B3-5D1B325AC1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0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customXml" Target="../ink/ink3.xml"/><Relationship Id="rId2" Type="http://schemas.openxmlformats.org/officeDocument/2006/relationships/notesSlide" Target="../notesSlides/notesSlide10.xml"/><Relationship Id="rId16" Type="http://schemas.openxmlformats.org/officeDocument/2006/relationships/customXml" Target="../ink/ink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27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customXml" Target="../ink/ink6.xml"/><Relationship Id="rId2" Type="http://schemas.openxmlformats.org/officeDocument/2006/relationships/notesSlide" Target="../notesSlides/notesSlide11.xml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27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customXml" Target="../ink/ink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30.emf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customXml" Target="../ink/ink9.xml"/><Relationship Id="rId2" Type="http://schemas.openxmlformats.org/officeDocument/2006/relationships/notesSlide" Target="../notesSlides/notesSlide21.xml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27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customXml" Target="../ink/ink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640113-E5BD-45AC-9698-960415FD6D2B}"/>
              </a:ext>
            </a:extLst>
          </p:cNvPr>
          <p:cNvSpPr/>
          <p:nvPr/>
        </p:nvSpPr>
        <p:spPr>
          <a:xfrm>
            <a:off x="442893" y="2513262"/>
            <a:ext cx="113210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153D7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 </a:t>
            </a:r>
            <a:r>
              <a:rPr lang="el-GR" sz="4800" b="1" dirty="0">
                <a:ln w="0"/>
                <a:solidFill>
                  <a:srgbClr val="153D7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λεμφοκύτταρα: ανάπτυξη, ενεργοποίηση</a:t>
            </a:r>
          </a:p>
          <a:p>
            <a:pPr algn="ctr"/>
            <a:r>
              <a:rPr lang="el-GR" sz="4800" b="1" dirty="0">
                <a:ln w="0"/>
                <a:solidFill>
                  <a:srgbClr val="153D7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και ο ρόλος τους στις </a:t>
            </a:r>
            <a:r>
              <a:rPr lang="el-GR" sz="4800" b="1" dirty="0" err="1">
                <a:ln w="0"/>
                <a:solidFill>
                  <a:srgbClr val="153D7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ανοσοαποκρίσεις</a:t>
            </a:r>
            <a:endParaRPr lang="en-US" sz="4800" b="1" dirty="0">
              <a:ln w="0"/>
              <a:solidFill>
                <a:srgbClr val="153D7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C69AB80-AFD7-4208-912D-C5447EB0BBA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6321" y="170871"/>
            <a:ext cx="2306969" cy="223996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0FC8A53-D2BC-4883-BA3B-DF4E371732B3}"/>
              </a:ext>
            </a:extLst>
          </p:cNvPr>
          <p:cNvSpPr txBox="1"/>
          <p:nvPr/>
        </p:nvSpPr>
        <p:spPr>
          <a:xfrm>
            <a:off x="648112" y="6150292"/>
            <a:ext cx="5450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srgbClr val="002060"/>
                </a:solidFill>
              </a:rPr>
              <a:t>Γιάννης Χατζηδάκης, Μ</a:t>
            </a:r>
            <a:r>
              <a:rPr lang="en-US" sz="3200" b="1" dirty="0" err="1">
                <a:solidFill>
                  <a:srgbClr val="002060"/>
                </a:solidFill>
              </a:rPr>
              <a:t>Sc</a:t>
            </a:r>
            <a:r>
              <a:rPr lang="en-US" sz="3200" b="1" dirty="0">
                <a:solidFill>
                  <a:srgbClr val="002060"/>
                </a:solidFill>
              </a:rPr>
              <a:t>, PhD</a:t>
            </a:r>
          </a:p>
        </p:txBody>
      </p:sp>
    </p:spTree>
    <p:extLst>
      <p:ext uri="{BB962C8B-B14F-4D97-AF65-F5344CB8AC3E}">
        <p14:creationId xmlns:p14="http://schemas.microsoft.com/office/powerpoint/2010/main" val="3459502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9781416031222-011-f009">
            <a:extLst>
              <a:ext uri="{FF2B5EF4-FFF2-40B4-BE49-F238E27FC236}">
                <a16:creationId xmlns:a16="http://schemas.microsoft.com/office/drawing/2014/main" id="{35191184-230B-4845-BBFF-9408C5CFA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930" y="1327230"/>
            <a:ext cx="8431990" cy="52594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E8175C-8D2F-48DE-95A2-3B0E28000D89}"/>
              </a:ext>
            </a:extLst>
          </p:cNvPr>
          <p:cNvSpPr txBox="1"/>
          <p:nvPr/>
        </p:nvSpPr>
        <p:spPr>
          <a:xfrm>
            <a:off x="579120" y="0"/>
            <a:ext cx="117739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Μηχανισμοί ανοσολογικής ανοχής θανατώνουν ή </a:t>
            </a:r>
            <a:r>
              <a:rPr lang="el-GR" sz="3200" dirty="0" err="1"/>
              <a:t>ανεργοποιούν</a:t>
            </a:r>
            <a:endParaRPr lang="el-GR" sz="3200" dirty="0"/>
          </a:p>
          <a:p>
            <a:pPr algn="ctr"/>
            <a:r>
              <a:rPr lang="el-GR" sz="3200" dirty="0"/>
              <a:t> τα εν δυνάμει </a:t>
            </a:r>
            <a:r>
              <a:rPr lang="el-GR" sz="3200" dirty="0" err="1"/>
              <a:t>αυτοδραστικά</a:t>
            </a:r>
            <a:r>
              <a:rPr lang="el-GR" sz="3200" dirty="0"/>
              <a:t> Β λεμφοκύτταρα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50102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328D11-0A8E-4FB5-A7F5-905C6D3D7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134" y="0"/>
            <a:ext cx="5296395" cy="2608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8C21A6-B823-4D91-8379-39BDDD2168E6}"/>
              </a:ext>
            </a:extLst>
          </p:cNvPr>
          <p:cNvSpPr txBox="1"/>
          <p:nvPr/>
        </p:nvSpPr>
        <p:spPr>
          <a:xfrm>
            <a:off x="6858000" y="2584233"/>
            <a:ext cx="5334000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Εκκρίνουν </a:t>
            </a:r>
            <a:r>
              <a:rPr lang="en-US" dirty="0"/>
              <a:t>“</a:t>
            </a:r>
            <a:r>
              <a:rPr lang="el-GR" dirty="0"/>
              <a:t>φυσικά αντισώματα</a:t>
            </a:r>
            <a:r>
              <a:rPr lang="en-US" dirty="0"/>
              <a:t>” </a:t>
            </a:r>
            <a:r>
              <a:rPr lang="el-GR" dirty="0"/>
              <a:t>έναντι συστατικών </a:t>
            </a:r>
            <a:r>
              <a:rPr lang="el-GR" dirty="0" err="1"/>
              <a:t>μικροχλωρίδας</a:t>
            </a:r>
            <a:r>
              <a:rPr lang="el-GR" dirty="0"/>
              <a:t> &amp; αντιγόνων εαυτού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err="1"/>
              <a:t>Θεωρουνται</a:t>
            </a:r>
            <a:r>
              <a:rPr lang="el-GR" dirty="0"/>
              <a:t> κύτταρα έμφυτης ανοσίας</a:t>
            </a:r>
            <a:r>
              <a:rPr lang="en-US" dirty="0"/>
              <a:t> (↓</a:t>
            </a:r>
            <a:r>
              <a:rPr lang="el-GR" dirty="0" err="1"/>
              <a:t>ποικιλ</a:t>
            </a:r>
            <a:r>
              <a:rPr lang="en-US" dirty="0"/>
              <a:t> </a:t>
            </a:r>
            <a:r>
              <a:rPr lang="el-GR" dirty="0"/>
              <a:t>. </a:t>
            </a:r>
            <a:r>
              <a:rPr lang="en-US" dirty="0"/>
              <a:t>BCR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l-GR" dirty="0" err="1">
                <a:sym typeface="Wingdings" panose="05000000000000000000" pitchFamily="2" charset="2"/>
              </a:rPr>
              <a:t>πολυδραστικότητα</a:t>
            </a:r>
            <a:r>
              <a:rPr lang="el-GR" dirty="0">
                <a:sym typeface="Wingdings" panose="05000000000000000000" pitchFamily="2" charset="2"/>
              </a:rPr>
              <a:t> των </a:t>
            </a:r>
            <a:r>
              <a:rPr lang="el-GR" dirty="0" err="1">
                <a:sym typeface="Wingdings" panose="05000000000000000000" pitchFamily="2" charset="2"/>
              </a:rPr>
              <a:t>εκκρ</a:t>
            </a:r>
            <a:r>
              <a:rPr lang="en-US" dirty="0">
                <a:sym typeface="Wingdings" panose="05000000000000000000" pitchFamily="2" charset="2"/>
              </a:rPr>
              <a:t>. IgM)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&gt;80% IgM </a:t>
            </a:r>
            <a:r>
              <a:rPr lang="el-GR" dirty="0"/>
              <a:t>ορού υγιούς ατόμου προέρχονται από τα Β-1 κύτταρα</a:t>
            </a:r>
            <a:r>
              <a:rPr lang="en-US" dirty="0"/>
              <a:t> (</a:t>
            </a:r>
            <a:r>
              <a:rPr lang="el-GR" dirty="0"/>
              <a:t>μεγάλες διαφορές ποντίκι </a:t>
            </a:r>
            <a:r>
              <a:rPr lang="en-US" dirty="0"/>
              <a:t>vs. </a:t>
            </a:r>
            <a:r>
              <a:rPr lang="el-GR" dirty="0" err="1"/>
              <a:t>ανθρωπος</a:t>
            </a:r>
            <a:r>
              <a:rPr lang="el-GR" dirty="0"/>
              <a:t>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16672-EF69-4B2C-8709-F32C2E012229}"/>
              </a:ext>
            </a:extLst>
          </p:cNvPr>
          <p:cNvSpPr txBox="1"/>
          <p:nvPr/>
        </p:nvSpPr>
        <p:spPr>
          <a:xfrm>
            <a:off x="7002319" y="4876471"/>
            <a:ext cx="494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B-2:</a:t>
            </a:r>
            <a:r>
              <a:rPr lang="en-US" dirty="0"/>
              <a:t> </a:t>
            </a:r>
            <a:r>
              <a:rPr lang="el-GR" dirty="0"/>
              <a:t>Και</a:t>
            </a:r>
            <a:r>
              <a:rPr lang="en-US" dirty="0"/>
              <a:t> </a:t>
            </a:r>
            <a:r>
              <a:rPr lang="el-GR" dirty="0"/>
              <a:t>στο λεμφικό ιστό των </a:t>
            </a:r>
            <a:r>
              <a:rPr lang="el-GR" dirty="0" err="1"/>
              <a:t>βλενογόννων</a:t>
            </a:r>
            <a:r>
              <a:rPr lang="el-GR" dirty="0"/>
              <a:t> και του πεπτικού σωλήνα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EBB5C0-EA74-459E-9DDC-4D5C9EEE1E88}"/>
              </a:ext>
            </a:extLst>
          </p:cNvPr>
          <p:cNvSpPr txBox="1"/>
          <p:nvPr/>
        </p:nvSpPr>
        <p:spPr>
          <a:xfrm>
            <a:off x="6877050" y="5545772"/>
            <a:ext cx="5226050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MZ</a:t>
            </a:r>
            <a:r>
              <a:rPr lang="el-GR" b="1" dirty="0"/>
              <a:t> Β</a:t>
            </a:r>
            <a:r>
              <a:rPr lang="en-US" dirty="0"/>
              <a:t>: </a:t>
            </a:r>
            <a:r>
              <a:rPr lang="el-GR" dirty="0"/>
              <a:t>Πολύ αποτελεσματικά έναντι αντιγόνων που μεταφέρονται με το αίμα.</a:t>
            </a:r>
          </a:p>
          <a:p>
            <a:r>
              <a:rPr lang="el-GR" dirty="0"/>
              <a:t>Σημαντικά σε μολύνσεις </a:t>
            </a:r>
            <a:r>
              <a:rPr lang="el-GR" dirty="0" err="1"/>
              <a:t>απο</a:t>
            </a:r>
            <a:r>
              <a:rPr lang="el-GR" dirty="0"/>
              <a:t> βακτήρια με κάψα</a:t>
            </a:r>
            <a:endParaRPr lang="en-US" dirty="0"/>
          </a:p>
          <a:p>
            <a:r>
              <a:rPr lang="en-US" dirty="0"/>
              <a:t>H MZ </a:t>
            </a:r>
            <a:r>
              <a:rPr lang="el-GR" dirty="0"/>
              <a:t>σχηματίζεται μετά το 2</a:t>
            </a:r>
            <a:r>
              <a:rPr lang="el-GR" baseline="30000" dirty="0"/>
              <a:t>ο</a:t>
            </a:r>
            <a:r>
              <a:rPr lang="el-GR" dirty="0"/>
              <a:t>  έτος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C380F9-9206-4A11-A03B-6182E982BA99}"/>
              </a:ext>
            </a:extLst>
          </p:cNvPr>
          <p:cNvSpPr txBox="1"/>
          <p:nvPr/>
        </p:nvSpPr>
        <p:spPr>
          <a:xfrm>
            <a:off x="566058" y="130629"/>
            <a:ext cx="5401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/>
              <a:t>Συμβατικά (Β-2), </a:t>
            </a:r>
            <a:r>
              <a:rPr lang="en-US" sz="2800" dirty="0"/>
              <a:t>B-1 </a:t>
            </a:r>
            <a:r>
              <a:rPr lang="el-GR" sz="2800" dirty="0"/>
              <a:t> ΜΖ Β κύτταρα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475A7A-BD0E-44EA-8B64-77AD91FDD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554"/>
            <a:ext cx="6755325" cy="617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92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hing&#10;&#10;Description generated with high confidence">
            <a:extLst>
              <a:ext uri="{FF2B5EF4-FFF2-40B4-BE49-F238E27FC236}">
                <a16:creationId xmlns:a16="http://schemas.microsoft.com/office/drawing/2014/main" id="{544CB88A-C680-4A45-A476-2171D2E73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10" y="1513841"/>
            <a:ext cx="4339991" cy="4339991"/>
          </a:xfrm>
          <a:prstGeom prst="rect">
            <a:avLst/>
          </a:prstGeom>
        </p:spPr>
      </p:pic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DD63CE2-4E23-43CC-B72A-9B5551B77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8687">
            <a:off x="5478843" y="2621715"/>
            <a:ext cx="1219306" cy="813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7E1AC-0F2D-4B8D-BDD0-A3A039C7C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8691">
            <a:off x="2329182" y="1216893"/>
            <a:ext cx="342948" cy="695422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D2303F1E-BCDD-47C5-BB38-C99324B09F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99290" flipH="1">
            <a:off x="1083705" y="2333493"/>
            <a:ext cx="543986" cy="10227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4E807D-E5D7-4C0C-91B5-3E69CDE9A0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26863" y="5731848"/>
            <a:ext cx="306962" cy="765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26B67E-7154-4EA4-9F7C-9ED85F9F52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5632">
            <a:off x="5088588" y="1473119"/>
            <a:ext cx="458692" cy="8903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8B2450-76E6-4CA0-AF3C-541D94C80B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2829">
            <a:off x="1493810" y="4574595"/>
            <a:ext cx="308826" cy="1001801"/>
          </a:xfrm>
          <a:prstGeom prst="rect">
            <a:avLst/>
          </a:prstGeom>
        </p:spPr>
      </p:pic>
      <p:pic>
        <p:nvPicPr>
          <p:cNvPr id="20" name="Picture 1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8954D59-1113-4E54-95EB-44706E5CB5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8557">
            <a:off x="773492" y="3586915"/>
            <a:ext cx="1219306" cy="8138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FD7FAC-D9C6-41FF-BBA3-8DE830712A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4478">
            <a:off x="5022468" y="4972842"/>
            <a:ext cx="759991" cy="6531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61FED03-A57D-4640-A79B-5BC1265A627B}"/>
              </a:ext>
            </a:extLst>
          </p:cNvPr>
          <p:cNvSpPr txBox="1"/>
          <p:nvPr/>
        </p:nvSpPr>
        <p:spPr>
          <a:xfrm>
            <a:off x="1752600" y="878896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CD40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FC9FA4-66D0-4C7A-8E9D-D60A53A4650C}"/>
              </a:ext>
            </a:extLst>
          </p:cNvPr>
          <p:cNvSpPr txBox="1"/>
          <p:nvPr/>
        </p:nvSpPr>
        <p:spPr>
          <a:xfrm>
            <a:off x="3828762" y="5848349"/>
            <a:ext cx="898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B7.1/2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1E1A72-7BCA-4A8F-B91F-716C372AC026}"/>
              </a:ext>
            </a:extLst>
          </p:cNvPr>
          <p:cNvSpPr txBox="1"/>
          <p:nvPr/>
        </p:nvSpPr>
        <p:spPr>
          <a:xfrm>
            <a:off x="665018" y="2101560"/>
            <a:ext cx="898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MHCII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F5833B-5923-4C18-811F-983222B2D0BA}"/>
              </a:ext>
            </a:extLst>
          </p:cNvPr>
          <p:cNvSpPr txBox="1"/>
          <p:nvPr/>
        </p:nvSpPr>
        <p:spPr>
          <a:xfrm>
            <a:off x="5384800" y="5514396"/>
            <a:ext cx="130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BAFF-R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17FBFD-2F62-4AAC-BE32-ADD6AB5DFD8D}"/>
              </a:ext>
            </a:extLst>
          </p:cNvPr>
          <p:cNvSpPr txBox="1"/>
          <p:nvPr/>
        </p:nvSpPr>
        <p:spPr>
          <a:xfrm>
            <a:off x="4630882" y="1159450"/>
            <a:ext cx="84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IL-21R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5E436E-2F3A-42FF-8403-B18011113C5E}"/>
              </a:ext>
            </a:extLst>
          </p:cNvPr>
          <p:cNvSpPr txBox="1"/>
          <p:nvPr/>
        </p:nvSpPr>
        <p:spPr>
          <a:xfrm>
            <a:off x="1289627" y="540356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CD20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F863DE-1E10-4D4E-B350-8624BC5CCBEB}"/>
              </a:ext>
            </a:extLst>
          </p:cNvPr>
          <p:cNvSpPr txBox="1"/>
          <p:nvPr/>
        </p:nvSpPr>
        <p:spPr>
          <a:xfrm>
            <a:off x="6639132" y="3068145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IgM/</a:t>
            </a:r>
            <a:r>
              <a:rPr lang="en-US" b="1" dirty="0" err="1"/>
              <a:t>IgD</a:t>
            </a:r>
            <a:endParaRPr lang="en-US" b="1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9A38980-EB1C-442F-9EA3-6097183237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226">
            <a:off x="3222333" y="967804"/>
            <a:ext cx="794101" cy="76648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207A297-120A-436A-BE80-ED39C7CAF3C6}"/>
              </a:ext>
            </a:extLst>
          </p:cNvPr>
          <p:cNvSpPr txBox="1"/>
          <p:nvPr/>
        </p:nvSpPr>
        <p:spPr>
          <a:xfrm>
            <a:off x="3124200" y="482656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TLR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06DDB-F8D4-459C-95D2-6FA35BD5FE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8509">
            <a:off x="5892060" y="3708863"/>
            <a:ext cx="410038" cy="7959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D1BA7EC-F4C8-4326-A84A-41767F7BDD49}"/>
              </a:ext>
            </a:extLst>
          </p:cNvPr>
          <p:cNvSpPr txBox="1"/>
          <p:nvPr/>
        </p:nvSpPr>
        <p:spPr>
          <a:xfrm>
            <a:off x="6057900" y="4359850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IL-4R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E31032-94AF-4121-92F8-8837D07D1A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9073">
            <a:off x="2604628" y="5495308"/>
            <a:ext cx="161541" cy="11860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9F98DDD-4B5D-4672-BD86-56CC46E7C421}"/>
              </a:ext>
            </a:extLst>
          </p:cNvPr>
          <p:cNvSpPr txBox="1"/>
          <p:nvPr/>
        </p:nvSpPr>
        <p:spPr>
          <a:xfrm>
            <a:off x="1737302" y="6032210"/>
            <a:ext cx="791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ICOSL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BC8A44-0FAC-4349-82BC-A7E95F182720}"/>
              </a:ext>
            </a:extLst>
          </p:cNvPr>
          <p:cNvSpPr txBox="1"/>
          <p:nvPr/>
        </p:nvSpPr>
        <p:spPr>
          <a:xfrm>
            <a:off x="5384800" y="5514396"/>
            <a:ext cx="1308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BAFF-R</a:t>
            </a:r>
          </a:p>
          <a:p>
            <a:r>
              <a:rPr lang="en-US" sz="2000" b="1" dirty="0"/>
              <a:t>TACI</a:t>
            </a:r>
          </a:p>
          <a:p>
            <a:r>
              <a:rPr lang="en-US" sz="2000" b="1" dirty="0"/>
              <a:t>BCMA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9C42BC6-2DA3-4F54-885B-210C306A8613}"/>
                  </a:ext>
                </a:extLst>
              </p14:cNvPr>
              <p14:cNvContentPartPr/>
              <p14:nvPr/>
            </p14:nvContentPartPr>
            <p14:xfrm>
              <a:off x="1701500" y="1485660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19C42BC6-2DA3-4F54-885B-210C306A861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92500" y="14766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0FC897C-BF0A-469D-A3DB-72420867CB07}"/>
                  </a:ext>
                </a:extLst>
              </p14:cNvPr>
              <p14:cNvContentPartPr/>
              <p14:nvPr/>
            </p14:nvContentPartPr>
            <p14:xfrm>
              <a:off x="2997140" y="2425620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50FC897C-BF0A-469D-A3DB-72420867CB0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88140" y="24166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EE82AFC-16DD-4FAD-8962-206CF025587A}"/>
                  </a:ext>
                </a:extLst>
              </p14:cNvPr>
              <p14:cNvContentPartPr/>
              <p14:nvPr/>
            </p14:nvContentPartPr>
            <p14:xfrm>
              <a:off x="9105620" y="1765020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0EE82AFC-16DD-4FAD-8962-206CF025587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096620" y="175602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24F414B1-A427-4CE2-B391-4B84BCE98EBE}"/>
              </a:ext>
            </a:extLst>
          </p:cNvPr>
          <p:cNvGrpSpPr/>
          <p:nvPr/>
        </p:nvGrpSpPr>
        <p:grpSpPr>
          <a:xfrm>
            <a:off x="1693861" y="232858"/>
            <a:ext cx="10628749" cy="1893486"/>
            <a:chOff x="1766433" y="218343"/>
            <a:chExt cx="10628749" cy="18934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DD0BA6B-3A11-4591-A86F-7430C455B5C8}"/>
                </a:ext>
              </a:extLst>
            </p:cNvPr>
            <p:cNvSpPr txBox="1"/>
            <p:nvPr/>
          </p:nvSpPr>
          <p:spPr>
            <a:xfrm>
              <a:off x="6172645" y="351147"/>
              <a:ext cx="6222537" cy="1061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2100" b="1" dirty="0"/>
                <a:t>Σηματοδότηση </a:t>
              </a:r>
              <a:r>
                <a:rPr lang="en-US" sz="2100" b="1" dirty="0"/>
                <a:t>CD40: </a:t>
              </a:r>
              <a:endParaRPr lang="el-GR" sz="2100" b="1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100" b="1" dirty="0"/>
                <a:t>↑</a:t>
              </a:r>
              <a:r>
                <a:rPr lang="el-GR" sz="2100" b="1" dirty="0"/>
                <a:t>πολλαπλασιασμό/μεταστροφή τάξης/</a:t>
              </a:r>
              <a:r>
                <a:rPr lang="en-US" sz="2100" b="1" dirty="0"/>
                <a:t>SHM</a:t>
              </a:r>
              <a:endParaRPr lang="el-GR" sz="2100" b="1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l-GR" sz="2100" b="1" dirty="0"/>
                <a:t>Απαραίτητη για την αντίδραση βλαστικού κέντρου </a:t>
              </a:r>
              <a:endParaRPr lang="en-US" sz="2100" b="1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670A19B-36D9-4407-88F4-E9EC4D3F5E51}"/>
                </a:ext>
              </a:extLst>
            </p:cNvPr>
            <p:cNvSpPr/>
            <p:nvPr/>
          </p:nvSpPr>
          <p:spPr>
            <a:xfrm rot="20735866">
              <a:off x="1766433" y="625929"/>
              <a:ext cx="1308100" cy="14859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9F0446-B8F1-4A5A-B14E-F771C339EFD0}"/>
                </a:ext>
              </a:extLst>
            </p:cNvPr>
            <p:cNvSpPr/>
            <p:nvPr/>
          </p:nvSpPr>
          <p:spPr>
            <a:xfrm>
              <a:off x="2515733" y="218343"/>
              <a:ext cx="3657600" cy="471086"/>
            </a:xfrm>
            <a:custGeom>
              <a:avLst/>
              <a:gdLst>
                <a:gd name="connsiteX0" fmla="*/ 0 w 3670300"/>
                <a:gd name="connsiteY0" fmla="*/ 318686 h 420286"/>
                <a:gd name="connsiteX1" fmla="*/ 1092200 w 3670300"/>
                <a:gd name="connsiteY1" fmla="*/ 1186 h 420286"/>
                <a:gd name="connsiteX2" fmla="*/ 3670300 w 3670300"/>
                <a:gd name="connsiteY2" fmla="*/ 420286 h 420286"/>
                <a:gd name="connsiteX3" fmla="*/ 3670300 w 3670300"/>
                <a:gd name="connsiteY3" fmla="*/ 420286 h 4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0300" h="420286">
                  <a:moveTo>
                    <a:pt x="0" y="318686"/>
                  </a:moveTo>
                  <a:cubicBezTo>
                    <a:pt x="240241" y="151469"/>
                    <a:pt x="480483" y="-15747"/>
                    <a:pt x="1092200" y="1186"/>
                  </a:cubicBezTo>
                  <a:cubicBezTo>
                    <a:pt x="1703917" y="18119"/>
                    <a:pt x="3670300" y="420286"/>
                    <a:pt x="3670300" y="420286"/>
                  </a:cubicBezTo>
                  <a:lnTo>
                    <a:pt x="3670300" y="420286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7466648F-EE9F-4E44-8393-8AD367F205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9830061">
            <a:off x="5199843" y="2266175"/>
            <a:ext cx="1030313" cy="29873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03A4F5D-2EF7-48E6-82D3-FF3A94E79CDC}"/>
              </a:ext>
            </a:extLst>
          </p:cNvPr>
          <p:cNvSpPr txBox="1"/>
          <p:nvPr/>
        </p:nvSpPr>
        <p:spPr>
          <a:xfrm>
            <a:off x="5750132" y="1747345"/>
            <a:ext cx="808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Fc</a:t>
            </a:r>
            <a:r>
              <a:rPr lang="el-GR" sz="2000" b="1" dirty="0"/>
              <a:t>γ</a:t>
            </a:r>
            <a:r>
              <a:rPr lang="en-US" sz="2000" b="1" dirty="0"/>
              <a:t>RII</a:t>
            </a:r>
          </a:p>
        </p:txBody>
      </p:sp>
    </p:spTree>
    <p:extLst>
      <p:ext uri="{BB962C8B-B14F-4D97-AF65-F5344CB8AC3E}">
        <p14:creationId xmlns:p14="http://schemas.microsoft.com/office/powerpoint/2010/main" val="177246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hing&#10;&#10;Description generated with high confidence">
            <a:extLst>
              <a:ext uri="{FF2B5EF4-FFF2-40B4-BE49-F238E27FC236}">
                <a16:creationId xmlns:a16="http://schemas.microsoft.com/office/drawing/2014/main" id="{544CB88A-C680-4A45-A476-2171D2E73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10" y="1513841"/>
            <a:ext cx="4339991" cy="4339991"/>
          </a:xfrm>
          <a:prstGeom prst="rect">
            <a:avLst/>
          </a:prstGeom>
        </p:spPr>
      </p:pic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DD63CE2-4E23-43CC-B72A-9B5551B77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8687">
            <a:off x="5478843" y="2621715"/>
            <a:ext cx="1219306" cy="813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7E1AC-0F2D-4B8D-BDD0-A3A039C7C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8691">
            <a:off x="2329182" y="1216893"/>
            <a:ext cx="342948" cy="695422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D2303F1E-BCDD-47C5-BB38-C99324B09F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99290" flipH="1">
            <a:off x="1083705" y="2333493"/>
            <a:ext cx="543986" cy="10227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4E807D-E5D7-4C0C-91B5-3E69CDE9A0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26863" y="5731848"/>
            <a:ext cx="306962" cy="765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26B67E-7154-4EA4-9F7C-9ED85F9F52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5632">
            <a:off x="5088588" y="1473119"/>
            <a:ext cx="458692" cy="8903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8B2450-76E6-4CA0-AF3C-541D94C80B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2829">
            <a:off x="1493810" y="4574595"/>
            <a:ext cx="308826" cy="1001801"/>
          </a:xfrm>
          <a:prstGeom prst="rect">
            <a:avLst/>
          </a:prstGeom>
        </p:spPr>
      </p:pic>
      <p:pic>
        <p:nvPicPr>
          <p:cNvPr id="20" name="Picture 1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8954D59-1113-4E54-95EB-44706E5CB5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8557">
            <a:off x="773492" y="3586915"/>
            <a:ext cx="1219306" cy="8138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FD7FAC-D9C6-41FF-BBA3-8DE830712A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4478">
            <a:off x="5022468" y="4972842"/>
            <a:ext cx="759991" cy="6531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61FED03-A57D-4640-A79B-5BC1265A627B}"/>
              </a:ext>
            </a:extLst>
          </p:cNvPr>
          <p:cNvSpPr txBox="1"/>
          <p:nvPr/>
        </p:nvSpPr>
        <p:spPr>
          <a:xfrm>
            <a:off x="1752600" y="878896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CD40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FC9FA4-66D0-4C7A-8E9D-D60A53A4650C}"/>
              </a:ext>
            </a:extLst>
          </p:cNvPr>
          <p:cNvSpPr txBox="1"/>
          <p:nvPr/>
        </p:nvSpPr>
        <p:spPr>
          <a:xfrm>
            <a:off x="3828762" y="5949949"/>
            <a:ext cx="898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B7.1/2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1E1A72-7BCA-4A8F-B91F-716C372AC026}"/>
              </a:ext>
            </a:extLst>
          </p:cNvPr>
          <p:cNvSpPr txBox="1"/>
          <p:nvPr/>
        </p:nvSpPr>
        <p:spPr>
          <a:xfrm>
            <a:off x="665018" y="2101560"/>
            <a:ext cx="898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MHCII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F5833B-5923-4C18-811F-983222B2D0BA}"/>
              </a:ext>
            </a:extLst>
          </p:cNvPr>
          <p:cNvSpPr txBox="1"/>
          <p:nvPr/>
        </p:nvSpPr>
        <p:spPr>
          <a:xfrm>
            <a:off x="5384800" y="5514396"/>
            <a:ext cx="130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BAFF-R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17FBFD-2F62-4AAC-BE32-ADD6AB5DFD8D}"/>
              </a:ext>
            </a:extLst>
          </p:cNvPr>
          <p:cNvSpPr txBox="1"/>
          <p:nvPr/>
        </p:nvSpPr>
        <p:spPr>
          <a:xfrm>
            <a:off x="4630882" y="1159450"/>
            <a:ext cx="84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IL-21R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5E436E-2F3A-42FF-8403-B18011113C5E}"/>
              </a:ext>
            </a:extLst>
          </p:cNvPr>
          <p:cNvSpPr txBox="1"/>
          <p:nvPr/>
        </p:nvSpPr>
        <p:spPr>
          <a:xfrm>
            <a:off x="1289627" y="540356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CD20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F863DE-1E10-4D4E-B350-8624BC5CCBEB}"/>
              </a:ext>
            </a:extLst>
          </p:cNvPr>
          <p:cNvSpPr txBox="1"/>
          <p:nvPr/>
        </p:nvSpPr>
        <p:spPr>
          <a:xfrm>
            <a:off x="6639132" y="3068145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IgM/</a:t>
            </a:r>
            <a:r>
              <a:rPr lang="en-US" b="1" dirty="0" err="1"/>
              <a:t>IgD</a:t>
            </a:r>
            <a:endParaRPr lang="en-US" b="1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9A38980-EB1C-442F-9EA3-6097183237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226">
            <a:off x="3222333" y="967804"/>
            <a:ext cx="794101" cy="76648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207A297-120A-436A-BE80-ED39C7CAF3C6}"/>
              </a:ext>
            </a:extLst>
          </p:cNvPr>
          <p:cNvSpPr txBox="1"/>
          <p:nvPr/>
        </p:nvSpPr>
        <p:spPr>
          <a:xfrm>
            <a:off x="3124200" y="482656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TLR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06DDB-F8D4-459C-95D2-6FA35BD5FE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8509">
            <a:off x="5892060" y="3708863"/>
            <a:ext cx="410038" cy="7959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D1BA7EC-F4C8-4326-A84A-41767F7BDD49}"/>
              </a:ext>
            </a:extLst>
          </p:cNvPr>
          <p:cNvSpPr txBox="1"/>
          <p:nvPr/>
        </p:nvSpPr>
        <p:spPr>
          <a:xfrm>
            <a:off x="6057900" y="4359850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IL-4R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E31032-94AF-4121-92F8-8837D07D1A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9073">
            <a:off x="2604628" y="5495308"/>
            <a:ext cx="161541" cy="11860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9F98DDD-4B5D-4672-BD86-56CC46E7C421}"/>
              </a:ext>
            </a:extLst>
          </p:cNvPr>
          <p:cNvSpPr txBox="1"/>
          <p:nvPr/>
        </p:nvSpPr>
        <p:spPr>
          <a:xfrm>
            <a:off x="1737302" y="6032210"/>
            <a:ext cx="791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ICOSL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BC8A44-0FAC-4349-82BC-A7E95F182720}"/>
              </a:ext>
            </a:extLst>
          </p:cNvPr>
          <p:cNvSpPr txBox="1"/>
          <p:nvPr/>
        </p:nvSpPr>
        <p:spPr>
          <a:xfrm>
            <a:off x="5384800" y="5514396"/>
            <a:ext cx="1308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BAFF-R</a:t>
            </a:r>
          </a:p>
          <a:p>
            <a:r>
              <a:rPr lang="en-US" sz="2000" b="1" dirty="0"/>
              <a:t>TACI</a:t>
            </a:r>
          </a:p>
          <a:p>
            <a:r>
              <a:rPr lang="en-US" sz="2000" b="1" dirty="0"/>
              <a:t>BCMA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9C42BC6-2DA3-4F54-885B-210C306A8613}"/>
                  </a:ext>
                </a:extLst>
              </p14:cNvPr>
              <p14:cNvContentPartPr/>
              <p14:nvPr/>
            </p14:nvContentPartPr>
            <p14:xfrm>
              <a:off x="1701500" y="1485660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19C42BC6-2DA3-4F54-885B-210C306A861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92500" y="14766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0FC897C-BF0A-469D-A3DB-72420867CB07}"/>
                  </a:ext>
                </a:extLst>
              </p14:cNvPr>
              <p14:cNvContentPartPr/>
              <p14:nvPr/>
            </p14:nvContentPartPr>
            <p14:xfrm>
              <a:off x="2997140" y="2425620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50FC897C-BF0A-469D-A3DB-72420867CB0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88140" y="24166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EE82AFC-16DD-4FAD-8962-206CF025587A}"/>
                  </a:ext>
                </a:extLst>
              </p14:cNvPr>
              <p14:cNvContentPartPr/>
              <p14:nvPr/>
            </p14:nvContentPartPr>
            <p14:xfrm>
              <a:off x="9105620" y="1765020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0EE82AFC-16DD-4FAD-8962-206CF025587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096620" y="175602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19D63E25-F021-47F5-804A-4EDF65620E6D}"/>
              </a:ext>
            </a:extLst>
          </p:cNvPr>
          <p:cNvGrpSpPr/>
          <p:nvPr/>
        </p:nvGrpSpPr>
        <p:grpSpPr>
          <a:xfrm>
            <a:off x="4917014" y="299290"/>
            <a:ext cx="7274986" cy="6295474"/>
            <a:chOff x="4917014" y="422448"/>
            <a:chExt cx="7274986" cy="629547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641F756-E4DE-4103-B1E5-C90E8A5B32AD}"/>
                </a:ext>
              </a:extLst>
            </p:cNvPr>
            <p:cNvSpPr txBox="1"/>
            <p:nvPr/>
          </p:nvSpPr>
          <p:spPr>
            <a:xfrm>
              <a:off x="6668651" y="422448"/>
              <a:ext cx="5523349" cy="286232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/>
                <a:t>Σηματοδότηση </a:t>
              </a:r>
              <a:r>
                <a:rPr lang="en-US" sz="2000" b="1" dirty="0"/>
                <a:t>BAFFR-TACI-BCMA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l-GR" sz="2000" b="1" dirty="0" err="1"/>
                <a:t>Συνδέτες</a:t>
              </a:r>
              <a:r>
                <a:rPr lang="el-GR" sz="2000" b="1" dirty="0"/>
                <a:t>: </a:t>
              </a:r>
              <a:r>
                <a:rPr lang="en-US" sz="2000" b="1" dirty="0"/>
                <a:t>BAFF, APRIL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l-GR" sz="2000" b="1" dirty="0"/>
                <a:t>Ελέγχουν (μεταξύ άλλων) την ωρίμανση και επιβίωση Β2 και ΜΖ κυττάρων </a:t>
              </a:r>
              <a:r>
                <a:rPr lang="en-US" sz="2000" b="1" dirty="0"/>
                <a:t> </a:t>
              </a:r>
              <a:r>
                <a:rPr lang="el-GR" sz="2000" b="1" dirty="0"/>
                <a:t>και πλασματοκυττάρων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l-GR" sz="2000" b="1" dirty="0"/>
                <a:t>Προάγουν την μεταστροφή τάξης</a:t>
              </a:r>
              <a:endParaRPr lang="en-US" sz="2000" b="1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b="1" dirty="0"/>
                <a:t>Y</a:t>
              </a:r>
              <a:r>
                <a:rPr lang="el-GR" sz="2000" b="1" dirty="0" err="1"/>
                <a:t>περέκφραση</a:t>
              </a:r>
              <a:r>
                <a:rPr lang="el-GR" sz="2000" b="1" dirty="0"/>
                <a:t> ΒΑ</a:t>
              </a:r>
              <a:r>
                <a:rPr lang="en-US" sz="2000" b="1" dirty="0"/>
                <a:t>FF </a:t>
              </a:r>
              <a:r>
                <a:rPr lang="el-GR" sz="2000" b="1" dirty="0"/>
                <a:t>σε ποντίκια</a:t>
              </a:r>
              <a:r>
                <a:rPr lang="el-GR" sz="2000" b="1" dirty="0">
                  <a:sym typeface="Wingdings" panose="05000000000000000000" pitchFamily="2" charset="2"/>
                </a:rPr>
                <a:t> </a:t>
              </a:r>
              <a:r>
                <a:rPr lang="en-US" sz="2000" b="1" dirty="0">
                  <a:sym typeface="Wingdings" panose="05000000000000000000" pitchFamily="2" charset="2"/>
                </a:rPr>
                <a:t>lupus-like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b="1" dirty="0">
                  <a:sym typeface="Wingdings" panose="05000000000000000000" pitchFamily="2" charset="2"/>
                </a:rPr>
                <a:t>Y</a:t>
              </a:r>
              <a:r>
                <a:rPr lang="el-GR" sz="2000" b="1" dirty="0">
                  <a:sym typeface="Wingdings" panose="05000000000000000000" pitchFamily="2" charset="2"/>
                </a:rPr>
                <a:t>ψηλά επίπεδα </a:t>
              </a:r>
              <a:r>
                <a:rPr lang="en-US" sz="2000" b="1" dirty="0">
                  <a:sym typeface="Wingdings" panose="05000000000000000000" pitchFamily="2" charset="2"/>
                </a:rPr>
                <a:t>BAFF </a:t>
              </a:r>
              <a:r>
                <a:rPr lang="el-GR" sz="2000" b="1" dirty="0">
                  <a:sym typeface="Wingdings" panose="05000000000000000000" pitchFamily="2" charset="2"/>
                </a:rPr>
                <a:t>σε </a:t>
              </a:r>
              <a:r>
                <a:rPr lang="en-US" sz="2000" b="1" dirty="0">
                  <a:sym typeface="Wingdings" panose="05000000000000000000" pitchFamily="2" charset="2"/>
                </a:rPr>
                <a:t>SLE, MS, SS…</a:t>
              </a:r>
              <a:endParaRPr lang="en-US" sz="2000" b="1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000" b="1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ED6FACA-B212-4EA9-91E7-A113E0ADA56C}"/>
                </a:ext>
              </a:extLst>
            </p:cNvPr>
            <p:cNvSpPr/>
            <p:nvPr/>
          </p:nvSpPr>
          <p:spPr>
            <a:xfrm rot="20735866">
              <a:off x="4917014" y="4676764"/>
              <a:ext cx="1599099" cy="204115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6922222-C18D-4108-815C-7F9FE4379639}"/>
                </a:ext>
              </a:extLst>
            </p:cNvPr>
            <p:cNvSpPr/>
            <p:nvPr/>
          </p:nvSpPr>
          <p:spPr>
            <a:xfrm rot="18618361" flipV="1">
              <a:off x="6095758" y="4115966"/>
              <a:ext cx="3550582" cy="1043652"/>
            </a:xfrm>
            <a:custGeom>
              <a:avLst/>
              <a:gdLst>
                <a:gd name="connsiteX0" fmla="*/ 0 w 3670300"/>
                <a:gd name="connsiteY0" fmla="*/ 318686 h 420286"/>
                <a:gd name="connsiteX1" fmla="*/ 1092200 w 3670300"/>
                <a:gd name="connsiteY1" fmla="*/ 1186 h 420286"/>
                <a:gd name="connsiteX2" fmla="*/ 3670300 w 3670300"/>
                <a:gd name="connsiteY2" fmla="*/ 420286 h 420286"/>
                <a:gd name="connsiteX3" fmla="*/ 3670300 w 3670300"/>
                <a:gd name="connsiteY3" fmla="*/ 420286 h 4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0300" h="420286">
                  <a:moveTo>
                    <a:pt x="0" y="318686"/>
                  </a:moveTo>
                  <a:cubicBezTo>
                    <a:pt x="240241" y="151469"/>
                    <a:pt x="480483" y="-15747"/>
                    <a:pt x="1092200" y="1186"/>
                  </a:cubicBezTo>
                  <a:cubicBezTo>
                    <a:pt x="1703917" y="18119"/>
                    <a:pt x="3670300" y="420286"/>
                    <a:pt x="3670300" y="420286"/>
                  </a:cubicBezTo>
                  <a:lnTo>
                    <a:pt x="3670300" y="420286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7466648F-EE9F-4E44-8393-8AD367F205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9830061">
            <a:off x="5199843" y="2266175"/>
            <a:ext cx="1030313" cy="29873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03A4F5D-2EF7-48E6-82D3-FF3A94E79CDC}"/>
              </a:ext>
            </a:extLst>
          </p:cNvPr>
          <p:cNvSpPr txBox="1"/>
          <p:nvPr/>
        </p:nvSpPr>
        <p:spPr>
          <a:xfrm>
            <a:off x="5750132" y="1747345"/>
            <a:ext cx="808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Fc</a:t>
            </a:r>
            <a:r>
              <a:rPr lang="el-GR" sz="2000" b="1" dirty="0"/>
              <a:t>γ</a:t>
            </a:r>
            <a:r>
              <a:rPr lang="en-US" sz="2000" b="1" dirty="0"/>
              <a:t>RII</a:t>
            </a:r>
          </a:p>
        </p:txBody>
      </p:sp>
    </p:spTree>
    <p:extLst>
      <p:ext uri="{BB962C8B-B14F-4D97-AF65-F5344CB8AC3E}">
        <p14:creationId xmlns:p14="http://schemas.microsoft.com/office/powerpoint/2010/main" val="2782076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hing&#10;&#10;Description generated with high confidence">
            <a:extLst>
              <a:ext uri="{FF2B5EF4-FFF2-40B4-BE49-F238E27FC236}">
                <a16:creationId xmlns:a16="http://schemas.microsoft.com/office/drawing/2014/main" id="{544CB88A-C680-4A45-A476-2171D2E73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10" y="1513841"/>
            <a:ext cx="4339991" cy="4339991"/>
          </a:xfrm>
          <a:prstGeom prst="rect">
            <a:avLst/>
          </a:prstGeom>
        </p:spPr>
      </p:pic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DD63CE2-4E23-43CC-B72A-9B5551B773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8687">
            <a:off x="5478843" y="2621715"/>
            <a:ext cx="1219306" cy="813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7E1AC-0F2D-4B8D-BDD0-A3A039C7C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8691">
            <a:off x="2329182" y="1216893"/>
            <a:ext cx="342948" cy="695422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D2303F1E-BCDD-47C5-BB38-C99324B09F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99290" flipH="1">
            <a:off x="1083705" y="2333493"/>
            <a:ext cx="543986" cy="10227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4E807D-E5D7-4C0C-91B5-3E69CDE9A0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26863" y="5731848"/>
            <a:ext cx="306962" cy="765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26B67E-7154-4EA4-9F7C-9ED85F9F52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5632">
            <a:off x="5088588" y="1473119"/>
            <a:ext cx="458692" cy="8903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8B2450-76E6-4CA0-AF3C-541D94C80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2829">
            <a:off x="1493810" y="4574595"/>
            <a:ext cx="308826" cy="1001801"/>
          </a:xfrm>
          <a:prstGeom prst="rect">
            <a:avLst/>
          </a:prstGeom>
        </p:spPr>
      </p:pic>
      <p:pic>
        <p:nvPicPr>
          <p:cNvPr id="20" name="Picture 1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8954D59-1113-4E54-95EB-44706E5CB5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8557">
            <a:off x="773492" y="3586915"/>
            <a:ext cx="1219306" cy="8138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FD7FAC-D9C6-41FF-BBA3-8DE830712A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4478">
            <a:off x="5022468" y="4972842"/>
            <a:ext cx="759991" cy="6531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61FED03-A57D-4640-A79B-5BC1265A627B}"/>
              </a:ext>
            </a:extLst>
          </p:cNvPr>
          <p:cNvSpPr txBox="1"/>
          <p:nvPr/>
        </p:nvSpPr>
        <p:spPr>
          <a:xfrm>
            <a:off x="1752600" y="878896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CD40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FC9FA4-66D0-4C7A-8E9D-D60A53A4650C}"/>
              </a:ext>
            </a:extLst>
          </p:cNvPr>
          <p:cNvSpPr txBox="1"/>
          <p:nvPr/>
        </p:nvSpPr>
        <p:spPr>
          <a:xfrm>
            <a:off x="3828762" y="5848349"/>
            <a:ext cx="898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B7.1/2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1E1A72-7BCA-4A8F-B91F-716C372AC026}"/>
              </a:ext>
            </a:extLst>
          </p:cNvPr>
          <p:cNvSpPr txBox="1"/>
          <p:nvPr/>
        </p:nvSpPr>
        <p:spPr>
          <a:xfrm>
            <a:off x="665018" y="2101560"/>
            <a:ext cx="898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MHCII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F5833B-5923-4C18-811F-983222B2D0BA}"/>
              </a:ext>
            </a:extLst>
          </p:cNvPr>
          <p:cNvSpPr txBox="1"/>
          <p:nvPr/>
        </p:nvSpPr>
        <p:spPr>
          <a:xfrm>
            <a:off x="5384800" y="5514396"/>
            <a:ext cx="1308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BAFF-R</a:t>
            </a:r>
          </a:p>
          <a:p>
            <a:r>
              <a:rPr lang="en-US" sz="2000" b="1" dirty="0"/>
              <a:t>TACI</a:t>
            </a:r>
          </a:p>
          <a:p>
            <a:r>
              <a:rPr lang="en-US" sz="2000" b="1" dirty="0"/>
              <a:t>BCMA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17FBFD-2F62-4AAC-BE32-ADD6AB5DFD8D}"/>
              </a:ext>
            </a:extLst>
          </p:cNvPr>
          <p:cNvSpPr txBox="1"/>
          <p:nvPr/>
        </p:nvSpPr>
        <p:spPr>
          <a:xfrm>
            <a:off x="4630882" y="1159450"/>
            <a:ext cx="84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IL-21R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5E436E-2F3A-42FF-8403-B18011113C5E}"/>
              </a:ext>
            </a:extLst>
          </p:cNvPr>
          <p:cNvSpPr txBox="1"/>
          <p:nvPr/>
        </p:nvSpPr>
        <p:spPr>
          <a:xfrm>
            <a:off x="1289627" y="540356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CD20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F863DE-1E10-4D4E-B350-8624BC5CCBEB}"/>
              </a:ext>
            </a:extLst>
          </p:cNvPr>
          <p:cNvSpPr txBox="1"/>
          <p:nvPr/>
        </p:nvSpPr>
        <p:spPr>
          <a:xfrm>
            <a:off x="6639132" y="3068145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IgM/</a:t>
            </a:r>
            <a:r>
              <a:rPr lang="en-US" b="1" dirty="0" err="1"/>
              <a:t>IgD</a:t>
            </a:r>
            <a:endParaRPr lang="en-US" b="1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9A38980-EB1C-442F-9EA3-6097183237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226">
            <a:off x="3222333" y="967804"/>
            <a:ext cx="794101" cy="76648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207A297-120A-436A-BE80-ED39C7CAF3C6}"/>
              </a:ext>
            </a:extLst>
          </p:cNvPr>
          <p:cNvSpPr txBox="1"/>
          <p:nvPr/>
        </p:nvSpPr>
        <p:spPr>
          <a:xfrm>
            <a:off x="3124200" y="482656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TLR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06DDB-F8D4-459C-95D2-6FA35BD5FE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8509">
            <a:off x="5892060" y="3708863"/>
            <a:ext cx="410038" cy="7959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D1BA7EC-F4C8-4326-A84A-41767F7BDD49}"/>
              </a:ext>
            </a:extLst>
          </p:cNvPr>
          <p:cNvSpPr txBox="1"/>
          <p:nvPr/>
        </p:nvSpPr>
        <p:spPr>
          <a:xfrm>
            <a:off x="6057900" y="4359850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IL-4R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E31032-94AF-4121-92F8-8837D07D1A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9073">
            <a:off x="2604628" y="5495308"/>
            <a:ext cx="161541" cy="11860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9F98DDD-4B5D-4672-BD86-56CC46E7C421}"/>
              </a:ext>
            </a:extLst>
          </p:cNvPr>
          <p:cNvSpPr txBox="1"/>
          <p:nvPr/>
        </p:nvSpPr>
        <p:spPr>
          <a:xfrm>
            <a:off x="1737302" y="6032210"/>
            <a:ext cx="791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ICOSL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8B6349-3C9F-48D0-B641-D9D864CB79DF}"/>
              </a:ext>
            </a:extLst>
          </p:cNvPr>
          <p:cNvGrpSpPr/>
          <p:nvPr/>
        </p:nvGrpSpPr>
        <p:grpSpPr>
          <a:xfrm>
            <a:off x="4539182" y="0"/>
            <a:ext cx="7652818" cy="2580970"/>
            <a:chOff x="4539182" y="0"/>
            <a:chExt cx="7652818" cy="258097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034EF0E-9695-4CA8-889D-8D056F0B6922}"/>
                </a:ext>
              </a:extLst>
            </p:cNvPr>
            <p:cNvSpPr txBox="1"/>
            <p:nvPr/>
          </p:nvSpPr>
          <p:spPr>
            <a:xfrm>
              <a:off x="6193407" y="0"/>
              <a:ext cx="5998593" cy="235449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100" b="1" dirty="0"/>
                <a:t>Σηματοδότηση </a:t>
              </a:r>
              <a:r>
                <a:rPr lang="en-US" sz="2100" b="1" dirty="0"/>
                <a:t>IL-</a:t>
              </a:r>
              <a:r>
                <a:rPr lang="el-GR" sz="2100" b="1" dirty="0"/>
                <a:t>21</a:t>
              </a:r>
              <a:r>
                <a:rPr lang="en-US" sz="2100" b="1" dirty="0"/>
                <a:t>R </a:t>
              </a:r>
              <a:endParaRPr lang="el-GR" sz="2100" b="1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l-GR" sz="2100" b="1" dirty="0"/>
                <a:t>↑ενεργοποίηση παρθένων Β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100" b="1" dirty="0"/>
                <a:t>↑ </a:t>
              </a:r>
              <a:r>
                <a:rPr lang="el-GR" sz="2100" b="1" dirty="0" err="1"/>
                <a:t>πολ</a:t>
              </a:r>
              <a:r>
                <a:rPr lang="el-GR" sz="2100" b="1" dirty="0"/>
                <a:t>/</a:t>
              </a:r>
              <a:r>
                <a:rPr lang="el-GR" sz="2100" b="1" dirty="0" err="1"/>
                <a:t>σμό</a:t>
              </a:r>
              <a:r>
                <a:rPr lang="el-GR" sz="2100" b="1" dirty="0"/>
                <a:t> Β κυττάρων σε βλαστικά κέντρα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l-GR" sz="2100" b="1" dirty="0"/>
                <a:t>↑διαφοροποίηση</a:t>
              </a:r>
              <a:r>
                <a:rPr lang="en-US" sz="2100" b="1" dirty="0"/>
                <a:t> GC </a:t>
              </a:r>
              <a:r>
                <a:rPr lang="el-GR" sz="2100" b="1" dirty="0"/>
                <a:t>Β κυττάρων σε πλασματοκύτταρα</a:t>
              </a:r>
              <a:endParaRPr lang="en-US" sz="2100" b="1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l-GR" sz="2100" b="1" dirty="0"/>
                <a:t>Αλλαγή γενετικού προγράμματος μέσω </a:t>
              </a:r>
              <a:r>
                <a:rPr lang="en-US" sz="2100" b="1" dirty="0"/>
                <a:t>Blimp-1, Bcl-6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B82BB38-BD29-470A-8EB6-17A48F5CA7E3}"/>
                </a:ext>
              </a:extLst>
            </p:cNvPr>
            <p:cNvSpPr/>
            <p:nvPr/>
          </p:nvSpPr>
          <p:spPr>
            <a:xfrm rot="20735866">
              <a:off x="4539182" y="885314"/>
              <a:ext cx="1653552" cy="169565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C2CC820-A809-4A63-B959-3A1BD8D209C4}"/>
                </a:ext>
              </a:extLst>
            </p:cNvPr>
            <p:cNvSpPr/>
            <p:nvPr/>
          </p:nvSpPr>
          <p:spPr>
            <a:xfrm flipV="1">
              <a:off x="6037943" y="2104571"/>
              <a:ext cx="1267504" cy="406400"/>
            </a:xfrm>
            <a:custGeom>
              <a:avLst/>
              <a:gdLst>
                <a:gd name="connsiteX0" fmla="*/ 0 w 3670300"/>
                <a:gd name="connsiteY0" fmla="*/ 318686 h 420286"/>
                <a:gd name="connsiteX1" fmla="*/ 1092200 w 3670300"/>
                <a:gd name="connsiteY1" fmla="*/ 1186 h 420286"/>
                <a:gd name="connsiteX2" fmla="*/ 3670300 w 3670300"/>
                <a:gd name="connsiteY2" fmla="*/ 420286 h 420286"/>
                <a:gd name="connsiteX3" fmla="*/ 3670300 w 3670300"/>
                <a:gd name="connsiteY3" fmla="*/ 420286 h 4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0300" h="420286">
                  <a:moveTo>
                    <a:pt x="0" y="318686"/>
                  </a:moveTo>
                  <a:cubicBezTo>
                    <a:pt x="240241" y="151469"/>
                    <a:pt x="480483" y="-15747"/>
                    <a:pt x="1092200" y="1186"/>
                  </a:cubicBezTo>
                  <a:cubicBezTo>
                    <a:pt x="1703917" y="18119"/>
                    <a:pt x="3670300" y="420286"/>
                    <a:pt x="3670300" y="420286"/>
                  </a:cubicBezTo>
                  <a:lnTo>
                    <a:pt x="3670300" y="420286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41148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hing&#10;&#10;Description generated with high confidence">
            <a:extLst>
              <a:ext uri="{FF2B5EF4-FFF2-40B4-BE49-F238E27FC236}">
                <a16:creationId xmlns:a16="http://schemas.microsoft.com/office/drawing/2014/main" id="{544CB88A-C680-4A45-A476-2171D2E73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10" y="1513841"/>
            <a:ext cx="4339991" cy="4339991"/>
          </a:xfrm>
          <a:prstGeom prst="rect">
            <a:avLst/>
          </a:prstGeom>
        </p:spPr>
      </p:pic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DD63CE2-4E23-43CC-B72A-9B5551B773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8687">
            <a:off x="5478843" y="2621715"/>
            <a:ext cx="1219306" cy="813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7E1AC-0F2D-4B8D-BDD0-A3A039C7C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8691">
            <a:off x="2329182" y="1216893"/>
            <a:ext cx="342948" cy="695422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D2303F1E-BCDD-47C5-BB38-C99324B09F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99290" flipH="1">
            <a:off x="1083705" y="2333493"/>
            <a:ext cx="543986" cy="10227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4E807D-E5D7-4C0C-91B5-3E69CDE9A0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26863" y="5731848"/>
            <a:ext cx="306962" cy="765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26B67E-7154-4EA4-9F7C-9ED85F9F52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5632">
            <a:off x="5088588" y="1473119"/>
            <a:ext cx="458692" cy="8903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8B2450-76E6-4CA0-AF3C-541D94C80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2829">
            <a:off x="1493810" y="4574595"/>
            <a:ext cx="308826" cy="1001801"/>
          </a:xfrm>
          <a:prstGeom prst="rect">
            <a:avLst/>
          </a:prstGeom>
        </p:spPr>
      </p:pic>
      <p:pic>
        <p:nvPicPr>
          <p:cNvPr id="20" name="Picture 1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8954D59-1113-4E54-95EB-44706E5CB5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8557">
            <a:off x="773492" y="3586915"/>
            <a:ext cx="1219306" cy="8138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FD7FAC-D9C6-41FF-BBA3-8DE830712A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4478">
            <a:off x="5022468" y="4972842"/>
            <a:ext cx="759991" cy="6531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61FED03-A57D-4640-A79B-5BC1265A627B}"/>
              </a:ext>
            </a:extLst>
          </p:cNvPr>
          <p:cNvSpPr txBox="1"/>
          <p:nvPr/>
        </p:nvSpPr>
        <p:spPr>
          <a:xfrm>
            <a:off x="1752600" y="878896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CD40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FC9FA4-66D0-4C7A-8E9D-D60A53A4650C}"/>
              </a:ext>
            </a:extLst>
          </p:cNvPr>
          <p:cNvSpPr txBox="1"/>
          <p:nvPr/>
        </p:nvSpPr>
        <p:spPr>
          <a:xfrm>
            <a:off x="3828762" y="5848349"/>
            <a:ext cx="898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B7.1/2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1E1A72-7BCA-4A8F-B91F-716C372AC026}"/>
              </a:ext>
            </a:extLst>
          </p:cNvPr>
          <p:cNvSpPr txBox="1"/>
          <p:nvPr/>
        </p:nvSpPr>
        <p:spPr>
          <a:xfrm>
            <a:off x="665018" y="2101560"/>
            <a:ext cx="898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MHCII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F5833B-5923-4C18-811F-983222B2D0BA}"/>
              </a:ext>
            </a:extLst>
          </p:cNvPr>
          <p:cNvSpPr txBox="1"/>
          <p:nvPr/>
        </p:nvSpPr>
        <p:spPr>
          <a:xfrm>
            <a:off x="5384800" y="5514396"/>
            <a:ext cx="1308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BAFF-R</a:t>
            </a:r>
          </a:p>
          <a:p>
            <a:r>
              <a:rPr lang="en-US" sz="2000" b="1" dirty="0"/>
              <a:t>TACI</a:t>
            </a:r>
          </a:p>
          <a:p>
            <a:r>
              <a:rPr lang="en-US" sz="2000" b="1" dirty="0"/>
              <a:t>BCMA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17FBFD-2F62-4AAC-BE32-ADD6AB5DFD8D}"/>
              </a:ext>
            </a:extLst>
          </p:cNvPr>
          <p:cNvSpPr txBox="1"/>
          <p:nvPr/>
        </p:nvSpPr>
        <p:spPr>
          <a:xfrm>
            <a:off x="4630882" y="1159450"/>
            <a:ext cx="84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IL-21R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5E436E-2F3A-42FF-8403-B18011113C5E}"/>
              </a:ext>
            </a:extLst>
          </p:cNvPr>
          <p:cNvSpPr txBox="1"/>
          <p:nvPr/>
        </p:nvSpPr>
        <p:spPr>
          <a:xfrm>
            <a:off x="1289627" y="540356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CD20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F863DE-1E10-4D4E-B350-8624BC5CCBEB}"/>
              </a:ext>
            </a:extLst>
          </p:cNvPr>
          <p:cNvSpPr txBox="1"/>
          <p:nvPr/>
        </p:nvSpPr>
        <p:spPr>
          <a:xfrm>
            <a:off x="6639132" y="3068145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IgM/</a:t>
            </a:r>
            <a:r>
              <a:rPr lang="en-US" b="1" dirty="0" err="1"/>
              <a:t>IgD</a:t>
            </a:r>
            <a:endParaRPr lang="en-US" b="1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9A38980-EB1C-442F-9EA3-6097183237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226">
            <a:off x="3222333" y="967804"/>
            <a:ext cx="794101" cy="76648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207A297-120A-436A-BE80-ED39C7CAF3C6}"/>
              </a:ext>
            </a:extLst>
          </p:cNvPr>
          <p:cNvSpPr txBox="1"/>
          <p:nvPr/>
        </p:nvSpPr>
        <p:spPr>
          <a:xfrm>
            <a:off x="3124200" y="482656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TLR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06DDB-F8D4-459C-95D2-6FA35BD5FE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8509">
            <a:off x="5892060" y="3708863"/>
            <a:ext cx="410038" cy="7959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D1BA7EC-F4C8-4326-A84A-41767F7BDD49}"/>
              </a:ext>
            </a:extLst>
          </p:cNvPr>
          <p:cNvSpPr txBox="1"/>
          <p:nvPr/>
        </p:nvSpPr>
        <p:spPr>
          <a:xfrm>
            <a:off x="6057900" y="4359850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IL-4R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E31032-94AF-4121-92F8-8837D07D1A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9073">
            <a:off x="2604628" y="5495308"/>
            <a:ext cx="161541" cy="11860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9F98DDD-4B5D-4672-BD86-56CC46E7C421}"/>
              </a:ext>
            </a:extLst>
          </p:cNvPr>
          <p:cNvSpPr txBox="1"/>
          <p:nvPr/>
        </p:nvSpPr>
        <p:spPr>
          <a:xfrm>
            <a:off x="1737302" y="6032210"/>
            <a:ext cx="791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ICOSL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6EEE6F-69DC-40C6-A2B8-B4763B1A66CB}"/>
              </a:ext>
            </a:extLst>
          </p:cNvPr>
          <p:cNvGrpSpPr/>
          <p:nvPr/>
        </p:nvGrpSpPr>
        <p:grpSpPr>
          <a:xfrm>
            <a:off x="1841933" y="4826675"/>
            <a:ext cx="10190410" cy="2114638"/>
            <a:chOff x="1841933" y="4826675"/>
            <a:chExt cx="10190410" cy="211463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7FE0B2-D71D-4016-8F7B-3FEB8B49A4B8}"/>
                </a:ext>
              </a:extLst>
            </p:cNvPr>
            <p:cNvSpPr txBox="1"/>
            <p:nvPr/>
          </p:nvSpPr>
          <p:spPr>
            <a:xfrm>
              <a:off x="6458292" y="4826675"/>
              <a:ext cx="5574051" cy="20313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/>
                <a:t>ICOSL</a:t>
              </a:r>
              <a:endParaRPr lang="el-GR" sz="2100" b="1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l-GR" sz="2100" b="1" dirty="0"/>
                <a:t>Συνδέεται με </a:t>
              </a:r>
              <a:r>
                <a:rPr lang="en-US" sz="2100" b="1" dirty="0"/>
                <a:t>ICOS </a:t>
              </a:r>
              <a:r>
                <a:rPr lang="el-GR" sz="2100" b="1" dirty="0"/>
                <a:t>των </a:t>
              </a:r>
              <a:r>
                <a:rPr lang="en-US" sz="2100" b="1" dirty="0"/>
                <a:t>T</a:t>
              </a:r>
              <a:r>
                <a:rPr lang="en-US" sz="2100" b="1" baseline="-25000" dirty="0"/>
                <a:t>FH</a:t>
              </a:r>
              <a:r>
                <a:rPr lang="en-US" sz="2100" b="1" dirty="0"/>
                <a:t> </a:t>
              </a:r>
              <a:r>
                <a:rPr lang="el-GR" sz="2100" b="1" dirty="0"/>
                <a:t>κυττάρων</a:t>
              </a:r>
              <a:endParaRPr lang="en-US" sz="2100" b="1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l-GR" sz="2100" b="1" dirty="0" err="1"/>
                <a:t>Συνδιεγερτικό</a:t>
              </a:r>
              <a:r>
                <a:rPr lang="el-GR" sz="2100" b="1" dirty="0"/>
                <a:t> μόριο</a:t>
              </a:r>
              <a:r>
                <a:rPr lang="en-US" sz="2100" b="1" dirty="0"/>
                <a:t> </a:t>
              </a:r>
              <a:endParaRPr lang="el-GR" sz="2100" b="1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l-GR" sz="2100" b="1" dirty="0"/>
                <a:t>Απαραίτητη σηματοδότηση για εδραίωση φαινοτύπου </a:t>
              </a:r>
              <a:r>
                <a:rPr lang="en-US" sz="2100" b="1" dirty="0"/>
                <a:t>T</a:t>
              </a:r>
              <a:r>
                <a:rPr lang="en-US" sz="2100" b="1" baseline="-25000" dirty="0"/>
                <a:t>FH</a:t>
              </a:r>
              <a:r>
                <a:rPr lang="el-GR" sz="2100" b="1" dirty="0"/>
                <a:t> (μέσω ↑ </a:t>
              </a:r>
              <a:r>
                <a:rPr lang="en-US" sz="2100" b="1" dirty="0" err="1"/>
                <a:t>Bcl</a:t>
              </a:r>
              <a:r>
                <a:rPr lang="el-GR" sz="2100" b="1" dirty="0"/>
                <a:t>-</a:t>
              </a:r>
              <a:r>
                <a:rPr lang="en-US" sz="2100" b="1" dirty="0"/>
                <a:t>6)</a:t>
              </a:r>
              <a:endParaRPr lang="el-GR" sz="2100" b="1" dirty="0"/>
            </a:p>
            <a:p>
              <a:pPr algn="ctr"/>
              <a:endParaRPr lang="el-GR" sz="2100" b="1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444FB4E-DC9E-49C5-9F2C-847EBA4B3A4D}"/>
                </a:ext>
              </a:extLst>
            </p:cNvPr>
            <p:cNvSpPr/>
            <p:nvPr/>
          </p:nvSpPr>
          <p:spPr>
            <a:xfrm flipV="1">
              <a:off x="2931886" y="6487886"/>
              <a:ext cx="3512457" cy="232228"/>
            </a:xfrm>
            <a:custGeom>
              <a:avLst/>
              <a:gdLst>
                <a:gd name="connsiteX0" fmla="*/ 0 w 3670300"/>
                <a:gd name="connsiteY0" fmla="*/ 318686 h 420286"/>
                <a:gd name="connsiteX1" fmla="*/ 1092200 w 3670300"/>
                <a:gd name="connsiteY1" fmla="*/ 1186 h 420286"/>
                <a:gd name="connsiteX2" fmla="*/ 3670300 w 3670300"/>
                <a:gd name="connsiteY2" fmla="*/ 420286 h 420286"/>
                <a:gd name="connsiteX3" fmla="*/ 3670300 w 3670300"/>
                <a:gd name="connsiteY3" fmla="*/ 420286 h 4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0300" h="420286">
                  <a:moveTo>
                    <a:pt x="0" y="318686"/>
                  </a:moveTo>
                  <a:cubicBezTo>
                    <a:pt x="240241" y="151469"/>
                    <a:pt x="480483" y="-15747"/>
                    <a:pt x="1092200" y="1186"/>
                  </a:cubicBezTo>
                  <a:cubicBezTo>
                    <a:pt x="1703917" y="18119"/>
                    <a:pt x="3670300" y="420286"/>
                    <a:pt x="3670300" y="420286"/>
                  </a:cubicBezTo>
                  <a:lnTo>
                    <a:pt x="3670300" y="420286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6F655F6-FB9A-43AF-8B6A-8AE738BEAB33}"/>
                </a:ext>
              </a:extLst>
            </p:cNvPr>
            <p:cNvSpPr/>
            <p:nvPr/>
          </p:nvSpPr>
          <p:spPr>
            <a:xfrm rot="2091469">
              <a:off x="1841933" y="5292908"/>
              <a:ext cx="1221559" cy="164840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88646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38E65A-D74F-4467-B82F-59F082E6F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131" y="1195659"/>
            <a:ext cx="5087832" cy="4111672"/>
          </a:xfrm>
          <a:prstGeom prst="rect">
            <a:avLst/>
          </a:prstGeom>
        </p:spPr>
      </p:pic>
      <p:pic>
        <p:nvPicPr>
          <p:cNvPr id="2" name="Picture 1" descr="A picture containing thing&#10;&#10;Description generated with high confidence">
            <a:extLst>
              <a:ext uri="{FF2B5EF4-FFF2-40B4-BE49-F238E27FC236}">
                <a16:creationId xmlns:a16="http://schemas.microsoft.com/office/drawing/2014/main" id="{544CB88A-C680-4A45-A476-2171D2E73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10" y="1513841"/>
            <a:ext cx="4339991" cy="4339991"/>
          </a:xfrm>
          <a:prstGeom prst="rect">
            <a:avLst/>
          </a:prstGeom>
        </p:spPr>
      </p:pic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DD63CE2-4E23-43CC-B72A-9B5551B773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8687">
            <a:off x="5478843" y="2621715"/>
            <a:ext cx="1219306" cy="813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7E1AC-0F2D-4B8D-BDD0-A3A039C7CA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8691">
            <a:off x="2329182" y="1216893"/>
            <a:ext cx="342948" cy="695422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D2303F1E-BCDD-47C5-BB38-C99324B09F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99290" flipH="1">
            <a:off x="1083705" y="2333493"/>
            <a:ext cx="543986" cy="10227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4E807D-E5D7-4C0C-91B5-3E69CDE9A0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26863" y="5731848"/>
            <a:ext cx="306962" cy="765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26B67E-7154-4EA4-9F7C-9ED85F9F52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5632">
            <a:off x="5088588" y="1473119"/>
            <a:ext cx="458692" cy="8903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8B2450-76E6-4CA0-AF3C-541D94C80B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2829">
            <a:off x="1493810" y="4574595"/>
            <a:ext cx="308826" cy="1001801"/>
          </a:xfrm>
          <a:prstGeom prst="rect">
            <a:avLst/>
          </a:prstGeom>
        </p:spPr>
      </p:pic>
      <p:pic>
        <p:nvPicPr>
          <p:cNvPr id="20" name="Picture 1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8954D59-1113-4E54-95EB-44706E5CB5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8557">
            <a:off x="773492" y="3586915"/>
            <a:ext cx="1219306" cy="8138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FD7FAC-D9C6-41FF-BBA3-8DE830712A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4478">
            <a:off x="5022468" y="4972842"/>
            <a:ext cx="759991" cy="6531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61FED03-A57D-4640-A79B-5BC1265A627B}"/>
              </a:ext>
            </a:extLst>
          </p:cNvPr>
          <p:cNvSpPr txBox="1"/>
          <p:nvPr/>
        </p:nvSpPr>
        <p:spPr>
          <a:xfrm>
            <a:off x="1752600" y="878896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CD40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FC9FA4-66D0-4C7A-8E9D-D60A53A4650C}"/>
              </a:ext>
            </a:extLst>
          </p:cNvPr>
          <p:cNvSpPr txBox="1"/>
          <p:nvPr/>
        </p:nvSpPr>
        <p:spPr>
          <a:xfrm>
            <a:off x="3828762" y="5848349"/>
            <a:ext cx="898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B7.1/2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1E1A72-7BCA-4A8F-B91F-716C372AC026}"/>
              </a:ext>
            </a:extLst>
          </p:cNvPr>
          <p:cNvSpPr txBox="1"/>
          <p:nvPr/>
        </p:nvSpPr>
        <p:spPr>
          <a:xfrm>
            <a:off x="665018" y="2101560"/>
            <a:ext cx="898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MHCII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F5833B-5923-4C18-811F-983222B2D0BA}"/>
              </a:ext>
            </a:extLst>
          </p:cNvPr>
          <p:cNvSpPr txBox="1"/>
          <p:nvPr/>
        </p:nvSpPr>
        <p:spPr>
          <a:xfrm>
            <a:off x="5384800" y="5514396"/>
            <a:ext cx="130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BAFF-R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17FBFD-2F62-4AAC-BE32-ADD6AB5DFD8D}"/>
              </a:ext>
            </a:extLst>
          </p:cNvPr>
          <p:cNvSpPr txBox="1"/>
          <p:nvPr/>
        </p:nvSpPr>
        <p:spPr>
          <a:xfrm>
            <a:off x="4630882" y="1159450"/>
            <a:ext cx="84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IL-21R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5E436E-2F3A-42FF-8403-B18011113C5E}"/>
              </a:ext>
            </a:extLst>
          </p:cNvPr>
          <p:cNvSpPr txBox="1"/>
          <p:nvPr/>
        </p:nvSpPr>
        <p:spPr>
          <a:xfrm>
            <a:off x="1289627" y="540356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CD20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F863DE-1E10-4D4E-B350-8624BC5CCBEB}"/>
              </a:ext>
            </a:extLst>
          </p:cNvPr>
          <p:cNvSpPr txBox="1"/>
          <p:nvPr/>
        </p:nvSpPr>
        <p:spPr>
          <a:xfrm>
            <a:off x="5983149" y="3286806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IgM/</a:t>
            </a:r>
            <a:r>
              <a:rPr lang="en-US" b="1" dirty="0" err="1"/>
              <a:t>IgD</a:t>
            </a:r>
            <a:endParaRPr lang="en-US" b="1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9A38980-EB1C-442F-9EA3-6097183237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226">
            <a:off x="3222333" y="967804"/>
            <a:ext cx="794101" cy="76648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207A297-120A-436A-BE80-ED39C7CAF3C6}"/>
              </a:ext>
            </a:extLst>
          </p:cNvPr>
          <p:cNvSpPr txBox="1"/>
          <p:nvPr/>
        </p:nvSpPr>
        <p:spPr>
          <a:xfrm>
            <a:off x="3201692" y="575646"/>
            <a:ext cx="667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TLRs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06DDB-F8D4-459C-95D2-6FA35BD5FEB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8509">
            <a:off x="5892060" y="3708863"/>
            <a:ext cx="410038" cy="7959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D1BA7EC-F4C8-4326-A84A-41767F7BDD49}"/>
              </a:ext>
            </a:extLst>
          </p:cNvPr>
          <p:cNvSpPr txBox="1"/>
          <p:nvPr/>
        </p:nvSpPr>
        <p:spPr>
          <a:xfrm>
            <a:off x="6057900" y="4359850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IL-4R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E31032-94AF-4121-92F8-8837D07D1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9073">
            <a:off x="2604628" y="5495308"/>
            <a:ext cx="161541" cy="11860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9F98DDD-4B5D-4672-BD86-56CC46E7C421}"/>
              </a:ext>
            </a:extLst>
          </p:cNvPr>
          <p:cNvSpPr txBox="1"/>
          <p:nvPr/>
        </p:nvSpPr>
        <p:spPr>
          <a:xfrm>
            <a:off x="1737302" y="6032210"/>
            <a:ext cx="791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ICOSL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0EEB28-39F6-4DA2-B1CD-DBF858AF8E74}"/>
              </a:ext>
            </a:extLst>
          </p:cNvPr>
          <p:cNvSpPr txBox="1"/>
          <p:nvPr/>
        </p:nvSpPr>
        <p:spPr>
          <a:xfrm>
            <a:off x="5384800" y="5514396"/>
            <a:ext cx="1308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BAFF-R</a:t>
            </a:r>
          </a:p>
          <a:p>
            <a:r>
              <a:rPr lang="en-US" sz="2000" b="1" dirty="0"/>
              <a:t>TACI</a:t>
            </a:r>
          </a:p>
          <a:p>
            <a:r>
              <a:rPr lang="en-US" sz="2000" b="1" dirty="0"/>
              <a:t>BCMA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31F562-DB57-47E2-961A-1A78531ED99B}"/>
              </a:ext>
            </a:extLst>
          </p:cNvPr>
          <p:cNvSpPr txBox="1"/>
          <p:nvPr/>
        </p:nvSpPr>
        <p:spPr>
          <a:xfrm>
            <a:off x="6469019" y="289215"/>
            <a:ext cx="5552926" cy="106182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TLR </a:t>
            </a:r>
            <a:r>
              <a:rPr lang="el-GR" sz="2100" b="1" dirty="0"/>
              <a:t> σηματοδότηση</a:t>
            </a:r>
            <a:r>
              <a:rPr lang="en-US" sz="2100" b="1" dirty="0"/>
              <a:t> (TLR4, TLR7</a:t>
            </a:r>
            <a:r>
              <a:rPr lang="en-GB" sz="2100" b="1" dirty="0"/>
              <a:t>,TLR9</a:t>
            </a:r>
            <a:r>
              <a:rPr lang="en-US" sz="2100" b="1" dirty="0"/>
              <a:t>…)</a:t>
            </a:r>
          </a:p>
          <a:p>
            <a:r>
              <a:rPr lang="el-GR" sz="2100" b="1" dirty="0"/>
              <a:t>Κρίσιμη  για ΤΙ αποκρίσεις (</a:t>
            </a:r>
            <a:r>
              <a:rPr lang="en-US" sz="2100" b="1" dirty="0"/>
              <a:t>LPS,</a:t>
            </a:r>
            <a:r>
              <a:rPr lang="en-GB" sz="2100" b="1" dirty="0"/>
              <a:t> </a:t>
            </a:r>
            <a:r>
              <a:rPr lang="en-GB" sz="2100" b="1" dirty="0" err="1"/>
              <a:t>ssRNA</a:t>
            </a:r>
            <a:r>
              <a:rPr lang="en-US" sz="2100" b="1" dirty="0"/>
              <a:t> </a:t>
            </a:r>
            <a:r>
              <a:rPr lang="en-US" sz="2100" b="1" dirty="0" err="1"/>
              <a:t>unm.CpG</a:t>
            </a:r>
            <a:r>
              <a:rPr lang="en-US" sz="2100" b="1" dirty="0"/>
              <a:t>…) B-1 </a:t>
            </a:r>
            <a:r>
              <a:rPr lang="el-GR" sz="2100" b="1" dirty="0"/>
              <a:t>και ΜΖ κυττάρων</a:t>
            </a:r>
            <a:endParaRPr lang="en-US" sz="21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5CC1CC9-0BBB-4248-9AC3-7EB9EF0610F9}"/>
              </a:ext>
            </a:extLst>
          </p:cNvPr>
          <p:cNvSpPr/>
          <p:nvPr/>
        </p:nvSpPr>
        <p:spPr>
          <a:xfrm>
            <a:off x="3161655" y="309965"/>
            <a:ext cx="867904" cy="16893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FEF98F9-D024-434C-AF49-DD5E46A12268}"/>
              </a:ext>
            </a:extLst>
          </p:cNvPr>
          <p:cNvSpPr/>
          <p:nvPr/>
        </p:nvSpPr>
        <p:spPr>
          <a:xfrm>
            <a:off x="3975652" y="77381"/>
            <a:ext cx="3021496" cy="340062"/>
          </a:xfrm>
          <a:custGeom>
            <a:avLst/>
            <a:gdLst>
              <a:gd name="connsiteX0" fmla="*/ 0 w 3161655"/>
              <a:gd name="connsiteY0" fmla="*/ 201588 h 201588"/>
              <a:gd name="connsiteX1" fmla="*/ 2154265 w 3161655"/>
              <a:gd name="connsiteY1" fmla="*/ 111 h 201588"/>
              <a:gd name="connsiteX2" fmla="*/ 3161655 w 3161655"/>
              <a:gd name="connsiteY2" fmla="*/ 170592 h 201588"/>
              <a:gd name="connsiteX3" fmla="*/ 3161655 w 3161655"/>
              <a:gd name="connsiteY3" fmla="*/ 170592 h 20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1655" h="201588">
                <a:moveTo>
                  <a:pt x="0" y="201588"/>
                </a:moveTo>
                <a:cubicBezTo>
                  <a:pt x="813661" y="103432"/>
                  <a:pt x="1627323" y="5277"/>
                  <a:pt x="2154265" y="111"/>
                </a:cubicBezTo>
                <a:cubicBezTo>
                  <a:pt x="2681207" y="-5055"/>
                  <a:pt x="3161655" y="170592"/>
                  <a:pt x="3161655" y="170592"/>
                </a:cubicBezTo>
                <a:lnTo>
                  <a:pt x="3161655" y="170592"/>
                </a:lnTo>
              </a:path>
            </a:pathLst>
          </a:custGeom>
          <a:noFill/>
          <a:ln w="381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464BF05-07F7-472A-8C6F-0FB3E126874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830061">
            <a:off x="5199843" y="2266175"/>
            <a:ext cx="1030313" cy="29873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E844888-B492-48FA-ABB3-006CF2FC6962}"/>
              </a:ext>
            </a:extLst>
          </p:cNvPr>
          <p:cNvSpPr txBox="1"/>
          <p:nvPr/>
        </p:nvSpPr>
        <p:spPr>
          <a:xfrm>
            <a:off x="5750132" y="1747345"/>
            <a:ext cx="808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Fc</a:t>
            </a:r>
            <a:r>
              <a:rPr lang="el-GR" sz="2000" b="1" dirty="0"/>
              <a:t>γ</a:t>
            </a:r>
            <a:r>
              <a:rPr lang="en-US" sz="2000" b="1" dirty="0"/>
              <a:t>RII</a:t>
            </a:r>
          </a:p>
        </p:txBody>
      </p:sp>
    </p:spTree>
    <p:extLst>
      <p:ext uri="{BB962C8B-B14F-4D97-AF65-F5344CB8AC3E}">
        <p14:creationId xmlns:p14="http://schemas.microsoft.com/office/powerpoint/2010/main" val="1784271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hing&#10;&#10;Description generated with high confidence">
            <a:extLst>
              <a:ext uri="{FF2B5EF4-FFF2-40B4-BE49-F238E27FC236}">
                <a16:creationId xmlns:a16="http://schemas.microsoft.com/office/drawing/2014/main" id="{544CB88A-C680-4A45-A476-2171D2E73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10" y="1513841"/>
            <a:ext cx="4339991" cy="4339991"/>
          </a:xfrm>
          <a:prstGeom prst="rect">
            <a:avLst/>
          </a:prstGeom>
        </p:spPr>
      </p:pic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DD63CE2-4E23-43CC-B72A-9B5551B77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8687">
            <a:off x="5478843" y="2621715"/>
            <a:ext cx="1219306" cy="813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7E1AC-0F2D-4B8D-BDD0-A3A039C7C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8691">
            <a:off x="2329182" y="1216893"/>
            <a:ext cx="342948" cy="695422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D2303F1E-BCDD-47C5-BB38-C99324B09F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99290" flipH="1">
            <a:off x="1083705" y="2333493"/>
            <a:ext cx="543986" cy="10227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4E807D-E5D7-4C0C-91B5-3E69CDE9A0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26863" y="5731848"/>
            <a:ext cx="306962" cy="765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26B67E-7154-4EA4-9F7C-9ED85F9F52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5632">
            <a:off x="5088588" y="1473119"/>
            <a:ext cx="458692" cy="8903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8B2450-76E6-4CA0-AF3C-541D94C80B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2829">
            <a:off x="1493810" y="4574595"/>
            <a:ext cx="308826" cy="1001801"/>
          </a:xfrm>
          <a:prstGeom prst="rect">
            <a:avLst/>
          </a:prstGeom>
        </p:spPr>
      </p:pic>
      <p:pic>
        <p:nvPicPr>
          <p:cNvPr id="20" name="Picture 1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8954D59-1113-4E54-95EB-44706E5CB5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8557">
            <a:off x="773492" y="3586915"/>
            <a:ext cx="1219306" cy="8138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FD7FAC-D9C6-41FF-BBA3-8DE830712A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4478">
            <a:off x="5022468" y="4972842"/>
            <a:ext cx="759991" cy="6531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61FED03-A57D-4640-A79B-5BC1265A627B}"/>
              </a:ext>
            </a:extLst>
          </p:cNvPr>
          <p:cNvSpPr txBox="1"/>
          <p:nvPr/>
        </p:nvSpPr>
        <p:spPr>
          <a:xfrm>
            <a:off x="1752600" y="878896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CD40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FC9FA4-66D0-4C7A-8E9D-D60A53A4650C}"/>
              </a:ext>
            </a:extLst>
          </p:cNvPr>
          <p:cNvSpPr txBox="1"/>
          <p:nvPr/>
        </p:nvSpPr>
        <p:spPr>
          <a:xfrm>
            <a:off x="3828762" y="5848349"/>
            <a:ext cx="898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B7.1/2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1E1A72-7BCA-4A8F-B91F-716C372AC026}"/>
              </a:ext>
            </a:extLst>
          </p:cNvPr>
          <p:cNvSpPr txBox="1"/>
          <p:nvPr/>
        </p:nvSpPr>
        <p:spPr>
          <a:xfrm>
            <a:off x="665018" y="2101560"/>
            <a:ext cx="898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MHCII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F5833B-5923-4C18-811F-983222B2D0BA}"/>
              </a:ext>
            </a:extLst>
          </p:cNvPr>
          <p:cNvSpPr txBox="1"/>
          <p:nvPr/>
        </p:nvSpPr>
        <p:spPr>
          <a:xfrm>
            <a:off x="5384800" y="5514396"/>
            <a:ext cx="130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BAFF-R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17FBFD-2F62-4AAC-BE32-ADD6AB5DFD8D}"/>
              </a:ext>
            </a:extLst>
          </p:cNvPr>
          <p:cNvSpPr txBox="1"/>
          <p:nvPr/>
        </p:nvSpPr>
        <p:spPr>
          <a:xfrm>
            <a:off x="4630882" y="1159450"/>
            <a:ext cx="84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IL-21R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5E436E-2F3A-42FF-8403-B18011113C5E}"/>
              </a:ext>
            </a:extLst>
          </p:cNvPr>
          <p:cNvSpPr txBox="1"/>
          <p:nvPr/>
        </p:nvSpPr>
        <p:spPr>
          <a:xfrm>
            <a:off x="1289627" y="540356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CD20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F863DE-1E10-4D4E-B350-8624BC5CCBEB}"/>
              </a:ext>
            </a:extLst>
          </p:cNvPr>
          <p:cNvSpPr txBox="1"/>
          <p:nvPr/>
        </p:nvSpPr>
        <p:spPr>
          <a:xfrm>
            <a:off x="5983149" y="3286806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IgM/</a:t>
            </a:r>
            <a:r>
              <a:rPr lang="en-US" b="1" dirty="0" err="1"/>
              <a:t>IgD</a:t>
            </a:r>
            <a:endParaRPr lang="en-US" b="1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9A38980-EB1C-442F-9EA3-6097183237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226">
            <a:off x="3222333" y="967804"/>
            <a:ext cx="794101" cy="76648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207A297-120A-436A-BE80-ED39C7CAF3C6}"/>
              </a:ext>
            </a:extLst>
          </p:cNvPr>
          <p:cNvSpPr txBox="1"/>
          <p:nvPr/>
        </p:nvSpPr>
        <p:spPr>
          <a:xfrm>
            <a:off x="3201692" y="575646"/>
            <a:ext cx="667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TLRs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06DDB-F8D4-459C-95D2-6FA35BD5FE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8509">
            <a:off x="5892060" y="3708863"/>
            <a:ext cx="410038" cy="7959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D1BA7EC-F4C8-4326-A84A-41767F7BDD49}"/>
              </a:ext>
            </a:extLst>
          </p:cNvPr>
          <p:cNvSpPr txBox="1"/>
          <p:nvPr/>
        </p:nvSpPr>
        <p:spPr>
          <a:xfrm>
            <a:off x="6057900" y="4359850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IL-4R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E31032-94AF-4121-92F8-8837D07D1A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9073">
            <a:off x="2604628" y="5495308"/>
            <a:ext cx="161541" cy="11860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9F98DDD-4B5D-4672-BD86-56CC46E7C421}"/>
              </a:ext>
            </a:extLst>
          </p:cNvPr>
          <p:cNvSpPr txBox="1"/>
          <p:nvPr/>
        </p:nvSpPr>
        <p:spPr>
          <a:xfrm>
            <a:off x="1737302" y="6032210"/>
            <a:ext cx="791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ICOSL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0EEB28-39F6-4DA2-B1CD-DBF858AF8E74}"/>
              </a:ext>
            </a:extLst>
          </p:cNvPr>
          <p:cNvSpPr txBox="1"/>
          <p:nvPr/>
        </p:nvSpPr>
        <p:spPr>
          <a:xfrm>
            <a:off x="5384800" y="5514396"/>
            <a:ext cx="1308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BAFF-R</a:t>
            </a:r>
          </a:p>
          <a:p>
            <a:r>
              <a:rPr lang="en-US" sz="2000" b="1" dirty="0"/>
              <a:t>TACI</a:t>
            </a:r>
          </a:p>
          <a:p>
            <a:r>
              <a:rPr lang="en-US" sz="2000" b="1" dirty="0"/>
              <a:t>BCMA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F043F5-ECE3-4BE6-AD49-3EFC796F9BFC}"/>
              </a:ext>
            </a:extLst>
          </p:cNvPr>
          <p:cNvSpPr/>
          <p:nvPr/>
        </p:nvSpPr>
        <p:spPr>
          <a:xfrm>
            <a:off x="6598114" y="293801"/>
            <a:ext cx="5729134" cy="267765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100" b="1" dirty="0"/>
              <a:t>TLR </a:t>
            </a:r>
            <a:r>
              <a:rPr lang="el-GR" sz="2100" b="1" dirty="0"/>
              <a:t> σηματοδότηση</a:t>
            </a:r>
            <a:r>
              <a:rPr lang="en-US" sz="2100" b="1" dirty="0"/>
              <a:t> (TLR4, TLR7</a:t>
            </a:r>
            <a:r>
              <a:rPr lang="en-GB" sz="2100" b="1" dirty="0"/>
              <a:t>, TLR9</a:t>
            </a:r>
            <a:r>
              <a:rPr lang="en-US" sz="2100" b="1" dirty="0"/>
              <a:t>…)</a:t>
            </a:r>
          </a:p>
          <a:p>
            <a:r>
              <a:rPr lang="el-GR" sz="2100" b="1" dirty="0"/>
              <a:t>Σε Τ</a:t>
            </a:r>
            <a:r>
              <a:rPr lang="en-US" sz="2100" b="1" dirty="0"/>
              <a:t>D </a:t>
            </a:r>
            <a:r>
              <a:rPr lang="el-GR" sz="2100" b="1" dirty="0"/>
              <a:t>αποκρίσεις:</a:t>
            </a:r>
            <a:endParaRPr lang="en-US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100" b="1" dirty="0"/>
              <a:t>Ενισχύει την αντιγονοπαρουσίαση  </a:t>
            </a:r>
            <a:endParaRPr lang="en-US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/>
              <a:t>BCR+TLR </a:t>
            </a:r>
            <a:r>
              <a:rPr lang="el-GR" sz="2100" b="1" dirty="0"/>
              <a:t>μπορούν να προάγουν </a:t>
            </a:r>
            <a:r>
              <a:rPr lang="el-GR" sz="2100" b="1" dirty="0" err="1"/>
              <a:t>αυτοανοσία</a:t>
            </a:r>
            <a:endParaRPr lang="el-GR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100" b="1" dirty="0"/>
              <a:t>Προάγουν την επιβίωση Β κυττάρων-μνήμης  ή/και διαφοροποίησή τους σε πλασματοκύτταρα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100" b="1" dirty="0" err="1"/>
              <a:t>Mπορεί</a:t>
            </a:r>
            <a:r>
              <a:rPr lang="el-GR" sz="2100" b="1" dirty="0"/>
              <a:t> να επάγει την παραγωγή IL-10 (</a:t>
            </a:r>
            <a:r>
              <a:rPr lang="el-GR" sz="2100" b="1" dirty="0" err="1"/>
              <a:t>Bregs</a:t>
            </a:r>
            <a:r>
              <a:rPr lang="el-GR" sz="2100" b="1" dirty="0"/>
              <a:t>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5CC1CC9-0BBB-4248-9AC3-7EB9EF0610F9}"/>
              </a:ext>
            </a:extLst>
          </p:cNvPr>
          <p:cNvSpPr/>
          <p:nvPr/>
        </p:nvSpPr>
        <p:spPr>
          <a:xfrm>
            <a:off x="3161655" y="309965"/>
            <a:ext cx="867904" cy="16893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FEF98F9-D024-434C-AF49-DD5E46A12268}"/>
              </a:ext>
            </a:extLst>
          </p:cNvPr>
          <p:cNvSpPr/>
          <p:nvPr/>
        </p:nvSpPr>
        <p:spPr>
          <a:xfrm>
            <a:off x="3975652" y="77381"/>
            <a:ext cx="3021496" cy="340062"/>
          </a:xfrm>
          <a:custGeom>
            <a:avLst/>
            <a:gdLst>
              <a:gd name="connsiteX0" fmla="*/ 0 w 3161655"/>
              <a:gd name="connsiteY0" fmla="*/ 201588 h 201588"/>
              <a:gd name="connsiteX1" fmla="*/ 2154265 w 3161655"/>
              <a:gd name="connsiteY1" fmla="*/ 111 h 201588"/>
              <a:gd name="connsiteX2" fmla="*/ 3161655 w 3161655"/>
              <a:gd name="connsiteY2" fmla="*/ 170592 h 201588"/>
              <a:gd name="connsiteX3" fmla="*/ 3161655 w 3161655"/>
              <a:gd name="connsiteY3" fmla="*/ 170592 h 20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1655" h="201588">
                <a:moveTo>
                  <a:pt x="0" y="201588"/>
                </a:moveTo>
                <a:cubicBezTo>
                  <a:pt x="813661" y="103432"/>
                  <a:pt x="1627323" y="5277"/>
                  <a:pt x="2154265" y="111"/>
                </a:cubicBezTo>
                <a:cubicBezTo>
                  <a:pt x="2681207" y="-5055"/>
                  <a:pt x="3161655" y="170592"/>
                  <a:pt x="3161655" y="170592"/>
                </a:cubicBezTo>
                <a:lnTo>
                  <a:pt x="3161655" y="170592"/>
                </a:lnTo>
              </a:path>
            </a:pathLst>
          </a:custGeom>
          <a:noFill/>
          <a:ln w="381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464BF05-07F7-472A-8C6F-0FB3E12687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830061">
            <a:off x="5199843" y="2266175"/>
            <a:ext cx="1030313" cy="29873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E844888-B492-48FA-ABB3-006CF2FC6962}"/>
              </a:ext>
            </a:extLst>
          </p:cNvPr>
          <p:cNvSpPr txBox="1"/>
          <p:nvPr/>
        </p:nvSpPr>
        <p:spPr>
          <a:xfrm>
            <a:off x="5750132" y="1747345"/>
            <a:ext cx="808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Fc</a:t>
            </a:r>
            <a:r>
              <a:rPr lang="el-GR" sz="2000" b="1" dirty="0"/>
              <a:t>γ</a:t>
            </a:r>
            <a:r>
              <a:rPr lang="en-US" sz="2000" b="1" dirty="0"/>
              <a:t>RII</a:t>
            </a:r>
          </a:p>
        </p:txBody>
      </p:sp>
    </p:spTree>
    <p:extLst>
      <p:ext uri="{BB962C8B-B14F-4D97-AF65-F5344CB8AC3E}">
        <p14:creationId xmlns:p14="http://schemas.microsoft.com/office/powerpoint/2010/main" val="3177131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hing&#10;&#10;Description generated with high confidence">
            <a:extLst>
              <a:ext uri="{FF2B5EF4-FFF2-40B4-BE49-F238E27FC236}">
                <a16:creationId xmlns:a16="http://schemas.microsoft.com/office/drawing/2014/main" id="{544CB88A-C680-4A45-A476-2171D2E73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10" y="1513841"/>
            <a:ext cx="4339991" cy="4339991"/>
          </a:xfrm>
          <a:prstGeom prst="rect">
            <a:avLst/>
          </a:prstGeom>
        </p:spPr>
      </p:pic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DD63CE2-4E23-43CC-B72A-9B5551B773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8687">
            <a:off x="5478843" y="2621715"/>
            <a:ext cx="1219306" cy="813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7E1AC-0F2D-4B8D-BDD0-A3A039C7C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8691">
            <a:off x="2329182" y="1216893"/>
            <a:ext cx="342948" cy="695422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D2303F1E-BCDD-47C5-BB38-C99324B09F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99290" flipH="1">
            <a:off x="1083705" y="2333493"/>
            <a:ext cx="543986" cy="10227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4E807D-E5D7-4C0C-91B5-3E69CDE9A0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26863" y="5731848"/>
            <a:ext cx="306962" cy="765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26B67E-7154-4EA4-9F7C-9ED85F9F52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5632">
            <a:off x="5088588" y="1473119"/>
            <a:ext cx="458692" cy="8903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8B2450-76E6-4CA0-AF3C-541D94C80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2829">
            <a:off x="1493810" y="4574595"/>
            <a:ext cx="308826" cy="1001801"/>
          </a:xfrm>
          <a:prstGeom prst="rect">
            <a:avLst/>
          </a:prstGeom>
        </p:spPr>
      </p:pic>
      <p:pic>
        <p:nvPicPr>
          <p:cNvPr id="20" name="Picture 1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8954D59-1113-4E54-95EB-44706E5CB5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8557">
            <a:off x="773492" y="3586915"/>
            <a:ext cx="1219306" cy="8138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FD7FAC-D9C6-41FF-BBA3-8DE830712A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4478">
            <a:off x="5022468" y="4972842"/>
            <a:ext cx="759991" cy="6531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61FED03-A57D-4640-A79B-5BC1265A627B}"/>
              </a:ext>
            </a:extLst>
          </p:cNvPr>
          <p:cNvSpPr txBox="1"/>
          <p:nvPr/>
        </p:nvSpPr>
        <p:spPr>
          <a:xfrm>
            <a:off x="1752600" y="878896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CD40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FC9FA4-66D0-4C7A-8E9D-D60A53A4650C}"/>
              </a:ext>
            </a:extLst>
          </p:cNvPr>
          <p:cNvSpPr txBox="1"/>
          <p:nvPr/>
        </p:nvSpPr>
        <p:spPr>
          <a:xfrm>
            <a:off x="3828762" y="5848349"/>
            <a:ext cx="898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B7.1/2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1E1A72-7BCA-4A8F-B91F-716C372AC026}"/>
              </a:ext>
            </a:extLst>
          </p:cNvPr>
          <p:cNvSpPr txBox="1"/>
          <p:nvPr/>
        </p:nvSpPr>
        <p:spPr>
          <a:xfrm>
            <a:off x="665018" y="2101560"/>
            <a:ext cx="898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MHCII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F5833B-5923-4C18-811F-983222B2D0BA}"/>
              </a:ext>
            </a:extLst>
          </p:cNvPr>
          <p:cNvSpPr txBox="1"/>
          <p:nvPr/>
        </p:nvSpPr>
        <p:spPr>
          <a:xfrm>
            <a:off x="5384800" y="5514396"/>
            <a:ext cx="130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BAFF-R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17FBFD-2F62-4AAC-BE32-ADD6AB5DFD8D}"/>
              </a:ext>
            </a:extLst>
          </p:cNvPr>
          <p:cNvSpPr txBox="1"/>
          <p:nvPr/>
        </p:nvSpPr>
        <p:spPr>
          <a:xfrm>
            <a:off x="4630882" y="1159450"/>
            <a:ext cx="84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IL-21R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5E436E-2F3A-42FF-8403-B18011113C5E}"/>
              </a:ext>
            </a:extLst>
          </p:cNvPr>
          <p:cNvSpPr txBox="1"/>
          <p:nvPr/>
        </p:nvSpPr>
        <p:spPr>
          <a:xfrm>
            <a:off x="1289627" y="540356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CD20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F863DE-1E10-4D4E-B350-8624BC5CCBEB}"/>
              </a:ext>
            </a:extLst>
          </p:cNvPr>
          <p:cNvSpPr txBox="1"/>
          <p:nvPr/>
        </p:nvSpPr>
        <p:spPr>
          <a:xfrm>
            <a:off x="6639132" y="3068145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IgM/</a:t>
            </a:r>
            <a:r>
              <a:rPr lang="en-US" b="1" dirty="0" err="1"/>
              <a:t>IgD</a:t>
            </a:r>
            <a:endParaRPr lang="en-US" b="1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9A38980-EB1C-442F-9EA3-6097183237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226">
            <a:off x="3222333" y="967804"/>
            <a:ext cx="794101" cy="76648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207A297-120A-436A-BE80-ED39C7CAF3C6}"/>
              </a:ext>
            </a:extLst>
          </p:cNvPr>
          <p:cNvSpPr txBox="1"/>
          <p:nvPr/>
        </p:nvSpPr>
        <p:spPr>
          <a:xfrm>
            <a:off x="3124200" y="482656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TLR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D0BA6B-3A11-4591-A86F-7430C455B5C8}"/>
              </a:ext>
            </a:extLst>
          </p:cNvPr>
          <p:cNvSpPr txBox="1"/>
          <p:nvPr/>
        </p:nvSpPr>
        <p:spPr>
          <a:xfrm>
            <a:off x="6544453" y="5056092"/>
            <a:ext cx="5647547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B7.1/2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100" b="1" dirty="0" err="1"/>
              <a:t>Συνδέτες</a:t>
            </a:r>
            <a:r>
              <a:rPr lang="el-GR" sz="2100" b="1" dirty="0"/>
              <a:t> του </a:t>
            </a:r>
            <a:r>
              <a:rPr lang="el-GR" sz="2100" b="1" dirty="0" err="1"/>
              <a:t>συνδιεγερτικού</a:t>
            </a:r>
            <a:r>
              <a:rPr lang="el-GR" sz="2100" b="1" dirty="0"/>
              <a:t> μορίου </a:t>
            </a:r>
            <a:r>
              <a:rPr lang="en-US" sz="2100" b="1" dirty="0"/>
              <a:t>CD28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/>
              <a:t>↑↑ </a:t>
            </a:r>
            <a:r>
              <a:rPr lang="el-GR" sz="2100" b="1" dirty="0"/>
              <a:t>έκφρασή τους σε ενεργοποιημένα Β (υποβοηθούμενα από Τ</a:t>
            </a:r>
            <a:r>
              <a:rPr lang="el-GR" sz="2100" b="1" baseline="-25000" dirty="0"/>
              <a:t>Η</a:t>
            </a:r>
            <a:r>
              <a:rPr lang="el-GR" sz="2100" b="1" dirty="0"/>
              <a:t>)</a:t>
            </a:r>
            <a:endParaRPr lang="en-US" sz="21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06DDB-F8D4-459C-95D2-6FA35BD5FE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8509">
            <a:off x="5892060" y="3708863"/>
            <a:ext cx="410038" cy="7959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D1BA7EC-F4C8-4326-A84A-41767F7BDD49}"/>
              </a:ext>
            </a:extLst>
          </p:cNvPr>
          <p:cNvSpPr txBox="1"/>
          <p:nvPr/>
        </p:nvSpPr>
        <p:spPr>
          <a:xfrm>
            <a:off x="6057900" y="4359850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IL-4R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E31032-94AF-4121-92F8-8837D07D1A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9073">
            <a:off x="2604628" y="5495308"/>
            <a:ext cx="161541" cy="11860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9F98DDD-4B5D-4672-BD86-56CC46E7C421}"/>
              </a:ext>
            </a:extLst>
          </p:cNvPr>
          <p:cNvSpPr txBox="1"/>
          <p:nvPr/>
        </p:nvSpPr>
        <p:spPr>
          <a:xfrm>
            <a:off x="1737302" y="6032210"/>
            <a:ext cx="791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ICOSL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0EEB28-39F6-4DA2-B1CD-DBF858AF8E74}"/>
              </a:ext>
            </a:extLst>
          </p:cNvPr>
          <p:cNvSpPr txBox="1"/>
          <p:nvPr/>
        </p:nvSpPr>
        <p:spPr>
          <a:xfrm>
            <a:off x="5384800" y="5514396"/>
            <a:ext cx="1308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BAFF-R</a:t>
            </a:r>
          </a:p>
          <a:p>
            <a:r>
              <a:rPr lang="en-US" sz="2000" b="1" dirty="0"/>
              <a:t>TACI</a:t>
            </a:r>
          </a:p>
          <a:p>
            <a:r>
              <a:rPr lang="en-US" sz="2000" b="1" dirty="0"/>
              <a:t>BCMA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97A5F-58BC-4049-AB06-6B437219C550}"/>
              </a:ext>
            </a:extLst>
          </p:cNvPr>
          <p:cNvSpPr txBox="1"/>
          <p:nvPr/>
        </p:nvSpPr>
        <p:spPr>
          <a:xfrm>
            <a:off x="4709886" y="0"/>
            <a:ext cx="7344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</a:t>
            </a:r>
            <a:r>
              <a:rPr lang="el-GR" sz="2800" b="1" dirty="0"/>
              <a:t>α Β κύτταρα ως </a:t>
            </a:r>
            <a:r>
              <a:rPr lang="el-GR" sz="2800" b="1" dirty="0" err="1"/>
              <a:t>αντιγονοπαρουσιαστικά</a:t>
            </a:r>
            <a:r>
              <a:rPr lang="en-US" sz="2800" b="1" dirty="0"/>
              <a:t> (APC)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9FE7B58-331C-4A56-82FF-D991DC974870}"/>
              </a:ext>
            </a:extLst>
          </p:cNvPr>
          <p:cNvSpPr/>
          <p:nvPr/>
        </p:nvSpPr>
        <p:spPr>
          <a:xfrm>
            <a:off x="4572000" y="6498076"/>
            <a:ext cx="4766553" cy="156970"/>
          </a:xfrm>
          <a:custGeom>
            <a:avLst/>
            <a:gdLst>
              <a:gd name="connsiteX0" fmla="*/ 0 w 4494178"/>
              <a:gd name="connsiteY0" fmla="*/ 77821 h 234791"/>
              <a:gd name="connsiteX1" fmla="*/ 3735421 w 4494178"/>
              <a:gd name="connsiteY1" fmla="*/ 233464 h 234791"/>
              <a:gd name="connsiteX2" fmla="*/ 4494178 w 4494178"/>
              <a:gd name="connsiteY2" fmla="*/ 0 h 23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94178" h="234791">
                <a:moveTo>
                  <a:pt x="0" y="77821"/>
                </a:moveTo>
                <a:cubicBezTo>
                  <a:pt x="1493195" y="162127"/>
                  <a:pt x="2986391" y="246434"/>
                  <a:pt x="3735421" y="233464"/>
                </a:cubicBezTo>
                <a:cubicBezTo>
                  <a:pt x="4484451" y="220494"/>
                  <a:pt x="4489314" y="110247"/>
                  <a:pt x="4494178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EC41C8-9E49-4A61-8DED-2268D15542E0}"/>
              </a:ext>
            </a:extLst>
          </p:cNvPr>
          <p:cNvGrpSpPr/>
          <p:nvPr/>
        </p:nvGrpSpPr>
        <p:grpSpPr>
          <a:xfrm>
            <a:off x="486383" y="307767"/>
            <a:ext cx="11884729" cy="2941271"/>
            <a:chOff x="486383" y="307767"/>
            <a:chExt cx="11884729" cy="294127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5F6C7DF-E422-4E5A-9F92-A7E7BD13B082}"/>
                </a:ext>
              </a:extLst>
            </p:cNvPr>
            <p:cNvSpPr txBox="1"/>
            <p:nvPr/>
          </p:nvSpPr>
          <p:spPr>
            <a:xfrm>
              <a:off x="6477131" y="687485"/>
              <a:ext cx="5893981" cy="20313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/>
                <a:t>MHC </a:t>
              </a:r>
              <a:r>
                <a:rPr lang="el-GR" sz="2100" b="1" dirty="0"/>
                <a:t>τάξης ΙΙ</a:t>
              </a:r>
              <a:endParaRPr lang="en-US" sz="2100" b="1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l-GR" sz="2100" b="1" dirty="0" err="1"/>
                <a:t>Συνδέτες</a:t>
              </a:r>
              <a:r>
                <a:rPr lang="el-GR" sz="2100" b="1" dirty="0"/>
                <a:t> για Τ</a:t>
              </a:r>
              <a:r>
                <a:rPr lang="en-US" sz="2100" b="1" dirty="0"/>
                <a:t>CR CD4 T </a:t>
              </a:r>
              <a:r>
                <a:rPr lang="el-GR" sz="2100" b="1" dirty="0"/>
                <a:t>κυττάρων </a:t>
              </a:r>
              <a:endParaRPr lang="en-US" sz="2100" b="1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100" b="1" dirty="0"/>
                <a:t>↑↑ </a:t>
              </a:r>
              <a:r>
                <a:rPr lang="el-GR" sz="2100" b="1" dirty="0"/>
                <a:t>έκφρασή τους σε ενεργοποιημένα Β (υποβοηθούμενα από Τ</a:t>
              </a:r>
              <a:r>
                <a:rPr lang="el-GR" sz="2100" b="1" baseline="-25000" dirty="0"/>
                <a:t>Η</a:t>
              </a:r>
              <a:r>
                <a:rPr lang="el-GR" sz="2100" b="1" dirty="0"/>
                <a:t>)</a:t>
              </a:r>
              <a:endParaRPr lang="en-US" sz="2100" b="1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l-GR" sz="2100" b="1" dirty="0" err="1"/>
                <a:t>Ενδοκύττωση</a:t>
              </a:r>
              <a:r>
                <a:rPr lang="el-GR" sz="2100" b="1" dirty="0"/>
                <a:t> του </a:t>
              </a:r>
              <a:r>
                <a:rPr lang="el-GR" sz="2100" b="1" dirty="0" err="1"/>
                <a:t>συμπλόκου</a:t>
              </a:r>
              <a:r>
                <a:rPr lang="el-GR" sz="2100" b="1" dirty="0"/>
                <a:t> </a:t>
              </a:r>
              <a:r>
                <a:rPr lang="en-US" sz="2100" b="1" dirty="0"/>
                <a:t>Ab/Ag </a:t>
              </a:r>
              <a:r>
                <a:rPr lang="el-GR" sz="2100" b="1" dirty="0"/>
                <a:t> οδηγεί σε παρουσίαση πεπτιδίων του στα </a:t>
              </a:r>
              <a:r>
                <a:rPr lang="en-US" sz="2100" b="1" dirty="0"/>
                <a:t>MHC II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87DBB9-11FE-4AA4-BB7D-8E743B7F71F8}"/>
                </a:ext>
              </a:extLst>
            </p:cNvPr>
            <p:cNvSpPr/>
            <p:nvPr/>
          </p:nvSpPr>
          <p:spPr>
            <a:xfrm>
              <a:off x="983720" y="307767"/>
              <a:ext cx="5417080" cy="1728318"/>
            </a:xfrm>
            <a:custGeom>
              <a:avLst/>
              <a:gdLst>
                <a:gd name="connsiteX0" fmla="*/ 104851 w 5417080"/>
                <a:gd name="connsiteY0" fmla="*/ 1637147 h 1728318"/>
                <a:gd name="connsiteX1" fmla="*/ 119366 w 5417080"/>
                <a:gd name="connsiteY1" fmla="*/ 1550062 h 1728318"/>
                <a:gd name="connsiteX2" fmla="*/ 1309537 w 5417080"/>
                <a:gd name="connsiteY2" fmla="*/ 26062 h 1728318"/>
                <a:gd name="connsiteX3" fmla="*/ 5417080 w 5417080"/>
                <a:gd name="connsiteY3" fmla="*/ 548576 h 1728318"/>
                <a:gd name="connsiteX4" fmla="*/ 5417080 w 5417080"/>
                <a:gd name="connsiteY4" fmla="*/ 548576 h 1728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7080" h="1728318">
                  <a:moveTo>
                    <a:pt x="104851" y="1637147"/>
                  </a:moveTo>
                  <a:cubicBezTo>
                    <a:pt x="11718" y="1727861"/>
                    <a:pt x="-81415" y="1818576"/>
                    <a:pt x="119366" y="1550062"/>
                  </a:cubicBezTo>
                  <a:cubicBezTo>
                    <a:pt x="320147" y="1281548"/>
                    <a:pt x="426585" y="192976"/>
                    <a:pt x="1309537" y="26062"/>
                  </a:cubicBezTo>
                  <a:cubicBezTo>
                    <a:pt x="2192489" y="-140852"/>
                    <a:pt x="5417080" y="548576"/>
                    <a:pt x="5417080" y="548576"/>
                  </a:cubicBezTo>
                  <a:lnTo>
                    <a:pt x="5417080" y="548576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8BC057F-04C2-49C5-A4DE-003BED4C2E48}"/>
                </a:ext>
              </a:extLst>
            </p:cNvPr>
            <p:cNvSpPr/>
            <p:nvPr/>
          </p:nvSpPr>
          <p:spPr>
            <a:xfrm rot="1386489">
              <a:off x="486383" y="2042808"/>
              <a:ext cx="1673157" cy="12062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A49FAC2D-F838-4FBF-8055-725A49808150}"/>
              </a:ext>
            </a:extLst>
          </p:cNvPr>
          <p:cNvSpPr/>
          <p:nvPr/>
        </p:nvSpPr>
        <p:spPr>
          <a:xfrm rot="184451">
            <a:off x="3478881" y="5625730"/>
            <a:ext cx="1231385" cy="12062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286CBB9-5B97-4F97-B63F-0C3BBC05E6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830061">
            <a:off x="5199843" y="2266175"/>
            <a:ext cx="1030313" cy="29873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1C1353F-1E49-4809-A1E2-9EFAE0C8165C}"/>
              </a:ext>
            </a:extLst>
          </p:cNvPr>
          <p:cNvSpPr txBox="1"/>
          <p:nvPr/>
        </p:nvSpPr>
        <p:spPr>
          <a:xfrm>
            <a:off x="5750132" y="1747345"/>
            <a:ext cx="808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Fc</a:t>
            </a:r>
            <a:r>
              <a:rPr lang="el-GR" sz="2000" b="1" dirty="0"/>
              <a:t>γ</a:t>
            </a:r>
            <a:r>
              <a:rPr lang="en-US" sz="2000" b="1" dirty="0"/>
              <a:t>RII</a:t>
            </a:r>
          </a:p>
        </p:txBody>
      </p:sp>
    </p:spTree>
    <p:extLst>
      <p:ext uri="{BB962C8B-B14F-4D97-AF65-F5344CB8AC3E}">
        <p14:creationId xmlns:p14="http://schemas.microsoft.com/office/powerpoint/2010/main" val="221793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hing&#10;&#10;Description generated with high confidence">
            <a:extLst>
              <a:ext uri="{FF2B5EF4-FFF2-40B4-BE49-F238E27FC236}">
                <a16:creationId xmlns:a16="http://schemas.microsoft.com/office/drawing/2014/main" id="{E3C2D7D9-1CE0-49BB-91BF-1B8ED5429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10" y="1513841"/>
            <a:ext cx="4339991" cy="4339991"/>
          </a:xfrm>
          <a:prstGeom prst="rect">
            <a:avLst/>
          </a:prstGeom>
        </p:spPr>
      </p:pic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241C4CA-9069-4EDA-A78A-5B3DC4611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8687">
            <a:off x="5478843" y="2621715"/>
            <a:ext cx="1219306" cy="8138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509E2C-4CC0-4385-8BCB-395C299B1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8691">
            <a:off x="2329182" y="1216893"/>
            <a:ext cx="342948" cy="695422"/>
          </a:xfrm>
          <a:prstGeom prst="rect">
            <a:avLst/>
          </a:prstGeom>
        </p:spPr>
      </p:pic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6B9820FE-858F-4138-B649-097C5332D4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99290" flipH="1">
            <a:off x="1083705" y="2333493"/>
            <a:ext cx="543986" cy="1022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907622-7D27-4C8D-8A0B-80D56ECC1E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26863" y="5731848"/>
            <a:ext cx="306962" cy="7650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F935EA-FFF5-44F6-8287-D4418A4B40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5632">
            <a:off x="5088588" y="1473119"/>
            <a:ext cx="458692" cy="890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8761EC-BEB5-4AA9-B84B-65B7C1D75A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2829">
            <a:off x="1493810" y="4574595"/>
            <a:ext cx="308826" cy="1001801"/>
          </a:xfrm>
          <a:prstGeom prst="rect">
            <a:avLst/>
          </a:prstGeom>
        </p:spPr>
      </p:pic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3ED8880-BD52-428D-B603-0EE9E53A24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8557">
            <a:off x="773492" y="3586915"/>
            <a:ext cx="1219306" cy="8138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661E53-56AA-4A4D-8CD9-36D61AE67D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4478">
            <a:off x="5022468" y="4972842"/>
            <a:ext cx="759991" cy="6531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29DC2A-FC62-4D21-A8AD-CB498EE9B27B}"/>
              </a:ext>
            </a:extLst>
          </p:cNvPr>
          <p:cNvSpPr txBox="1"/>
          <p:nvPr/>
        </p:nvSpPr>
        <p:spPr>
          <a:xfrm>
            <a:off x="1752600" y="878896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CD40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D22B7C-C5CC-4540-978E-DC010A6AA02A}"/>
              </a:ext>
            </a:extLst>
          </p:cNvPr>
          <p:cNvSpPr txBox="1"/>
          <p:nvPr/>
        </p:nvSpPr>
        <p:spPr>
          <a:xfrm>
            <a:off x="3828762" y="5848349"/>
            <a:ext cx="898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B7.1/2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6F9544-C833-4506-B584-8E1FAB25ECF7}"/>
              </a:ext>
            </a:extLst>
          </p:cNvPr>
          <p:cNvSpPr txBox="1"/>
          <p:nvPr/>
        </p:nvSpPr>
        <p:spPr>
          <a:xfrm>
            <a:off x="665018" y="2101560"/>
            <a:ext cx="898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MHCII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B6BCBA-E189-44C0-B516-065023F416FD}"/>
              </a:ext>
            </a:extLst>
          </p:cNvPr>
          <p:cNvSpPr txBox="1"/>
          <p:nvPr/>
        </p:nvSpPr>
        <p:spPr>
          <a:xfrm>
            <a:off x="5384800" y="5514396"/>
            <a:ext cx="130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BAFF-R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A3FA22-4E80-4DE5-8F19-BE69A675F254}"/>
              </a:ext>
            </a:extLst>
          </p:cNvPr>
          <p:cNvSpPr txBox="1"/>
          <p:nvPr/>
        </p:nvSpPr>
        <p:spPr>
          <a:xfrm>
            <a:off x="4630882" y="1159450"/>
            <a:ext cx="84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IL-21R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56D077-C7B3-45FD-B5D1-13013D9EE96B}"/>
              </a:ext>
            </a:extLst>
          </p:cNvPr>
          <p:cNvSpPr txBox="1"/>
          <p:nvPr/>
        </p:nvSpPr>
        <p:spPr>
          <a:xfrm>
            <a:off x="1289627" y="540356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CD20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044A04-836A-481F-9130-1CC4F32729C9}"/>
              </a:ext>
            </a:extLst>
          </p:cNvPr>
          <p:cNvSpPr txBox="1"/>
          <p:nvPr/>
        </p:nvSpPr>
        <p:spPr>
          <a:xfrm>
            <a:off x="5983149" y="3286806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IgM/</a:t>
            </a:r>
            <a:r>
              <a:rPr lang="en-US" b="1" dirty="0" err="1"/>
              <a:t>IgD</a:t>
            </a:r>
            <a:endParaRPr lang="en-US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AA5BDF-BFC6-4681-BF74-FB5123A71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226">
            <a:off x="3222333" y="967804"/>
            <a:ext cx="794101" cy="7664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95DF335-4AF3-44D1-A311-A53C7FAD0607}"/>
              </a:ext>
            </a:extLst>
          </p:cNvPr>
          <p:cNvSpPr txBox="1"/>
          <p:nvPr/>
        </p:nvSpPr>
        <p:spPr>
          <a:xfrm>
            <a:off x="3201692" y="575646"/>
            <a:ext cx="667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TLRs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45B28ED-29E8-46CA-918F-B29F0E457F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8509">
            <a:off x="5892060" y="3708863"/>
            <a:ext cx="410038" cy="7959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92721C8-C0B6-4F08-958A-295100BA16DC}"/>
              </a:ext>
            </a:extLst>
          </p:cNvPr>
          <p:cNvSpPr txBox="1"/>
          <p:nvPr/>
        </p:nvSpPr>
        <p:spPr>
          <a:xfrm>
            <a:off x="6057900" y="4359850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IL-4R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1949CAB-3301-4A8D-9AD6-051D1DED63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9073">
            <a:off x="2604628" y="5495308"/>
            <a:ext cx="161541" cy="11860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CE2CA1A-CEF1-45C4-B62A-FA2F7A924F89}"/>
              </a:ext>
            </a:extLst>
          </p:cNvPr>
          <p:cNvSpPr txBox="1"/>
          <p:nvPr/>
        </p:nvSpPr>
        <p:spPr>
          <a:xfrm>
            <a:off x="1737302" y="6032210"/>
            <a:ext cx="791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ICOSL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51E0E6-CA00-49FA-85F9-792D43680CC2}"/>
              </a:ext>
            </a:extLst>
          </p:cNvPr>
          <p:cNvSpPr txBox="1"/>
          <p:nvPr/>
        </p:nvSpPr>
        <p:spPr>
          <a:xfrm>
            <a:off x="5384800" y="5514396"/>
            <a:ext cx="1308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BAFF-R</a:t>
            </a:r>
          </a:p>
          <a:p>
            <a:r>
              <a:rPr lang="en-US" sz="2000" b="1" dirty="0"/>
              <a:t>TACI</a:t>
            </a:r>
          </a:p>
          <a:p>
            <a:r>
              <a:rPr lang="en-US" sz="2000" b="1" dirty="0"/>
              <a:t>BCMA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AF8D6A2-C6BD-48E5-9141-4284FCC7615C}"/>
              </a:ext>
            </a:extLst>
          </p:cNvPr>
          <p:cNvSpPr/>
          <p:nvPr/>
        </p:nvSpPr>
        <p:spPr>
          <a:xfrm rot="3713309">
            <a:off x="5502684" y="1430826"/>
            <a:ext cx="855402" cy="16893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C456B8A-483F-44BA-B0BA-38A16FE187A5}"/>
              </a:ext>
            </a:extLst>
          </p:cNvPr>
          <p:cNvSpPr/>
          <p:nvPr/>
        </p:nvSpPr>
        <p:spPr>
          <a:xfrm rot="19550823" flipV="1">
            <a:off x="6783682" y="1866430"/>
            <a:ext cx="496180" cy="97342"/>
          </a:xfrm>
          <a:custGeom>
            <a:avLst/>
            <a:gdLst>
              <a:gd name="connsiteX0" fmla="*/ 0 w 3161655"/>
              <a:gd name="connsiteY0" fmla="*/ 201588 h 201588"/>
              <a:gd name="connsiteX1" fmla="*/ 2154265 w 3161655"/>
              <a:gd name="connsiteY1" fmla="*/ 111 h 201588"/>
              <a:gd name="connsiteX2" fmla="*/ 3161655 w 3161655"/>
              <a:gd name="connsiteY2" fmla="*/ 170592 h 201588"/>
              <a:gd name="connsiteX3" fmla="*/ 3161655 w 3161655"/>
              <a:gd name="connsiteY3" fmla="*/ 170592 h 20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1655" h="201588">
                <a:moveTo>
                  <a:pt x="0" y="201588"/>
                </a:moveTo>
                <a:cubicBezTo>
                  <a:pt x="813661" y="103432"/>
                  <a:pt x="1627323" y="5277"/>
                  <a:pt x="2154265" y="111"/>
                </a:cubicBezTo>
                <a:cubicBezTo>
                  <a:pt x="2681207" y="-5055"/>
                  <a:pt x="3161655" y="170592"/>
                  <a:pt x="3161655" y="170592"/>
                </a:cubicBezTo>
                <a:lnTo>
                  <a:pt x="3161655" y="170592"/>
                </a:lnTo>
              </a:path>
            </a:pathLst>
          </a:custGeom>
          <a:noFill/>
          <a:ln w="381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5747EFD-FFF6-487D-B883-FDBD44F851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830061">
            <a:off x="5199843" y="2266175"/>
            <a:ext cx="1030313" cy="29873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D6D26F4-4CE7-4476-98DD-DF2F15C37AA2}"/>
              </a:ext>
            </a:extLst>
          </p:cNvPr>
          <p:cNvSpPr txBox="1"/>
          <p:nvPr/>
        </p:nvSpPr>
        <p:spPr>
          <a:xfrm>
            <a:off x="5750132" y="1747345"/>
            <a:ext cx="952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Fc</a:t>
            </a:r>
            <a:r>
              <a:rPr lang="el-GR" sz="2000" b="1" dirty="0"/>
              <a:t>γ</a:t>
            </a:r>
            <a:r>
              <a:rPr lang="en-US" sz="2000" b="1" dirty="0"/>
              <a:t>RIIB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7D2E37-F7DF-4AF3-997F-6311A504CD6B}"/>
              </a:ext>
            </a:extLst>
          </p:cNvPr>
          <p:cNvSpPr txBox="1"/>
          <p:nvPr/>
        </p:nvSpPr>
        <p:spPr>
          <a:xfrm>
            <a:off x="6544453" y="0"/>
            <a:ext cx="5647547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Fc</a:t>
            </a:r>
            <a:r>
              <a:rPr lang="el-GR" sz="2100" b="1" dirty="0"/>
              <a:t>γ</a:t>
            </a:r>
            <a:r>
              <a:rPr lang="en-US" sz="2100" b="1" dirty="0"/>
              <a:t>RIIB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100" b="1" dirty="0"/>
              <a:t>Προσδένεται με την περιοχή </a:t>
            </a:r>
            <a:r>
              <a:rPr lang="en-US" sz="2100" b="1" dirty="0"/>
              <a:t>Fc</a:t>
            </a:r>
            <a:r>
              <a:rPr lang="el-GR" sz="2100" b="1" dirty="0"/>
              <a:t> των </a:t>
            </a:r>
            <a:r>
              <a:rPr lang="en-US" sz="2100" b="1" dirty="0"/>
              <a:t>IgG</a:t>
            </a:r>
            <a:endParaRPr lang="el-GR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100" b="1" dirty="0"/>
              <a:t>Ανασταλτική δράση (σηματοδότηση ΙΤΙΜ)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100" b="1" dirty="0"/>
              <a:t>Μηχανισμός  αρνητικής ανάδρασης </a:t>
            </a:r>
            <a:r>
              <a:rPr lang="el-GR" sz="2100" b="1" dirty="0" err="1"/>
              <a:t>χυμικής</a:t>
            </a:r>
            <a:r>
              <a:rPr lang="el-GR" sz="2100" b="1" dirty="0"/>
              <a:t> ανοσίας</a:t>
            </a:r>
            <a:endParaRPr lang="en-US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107355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28947F7-C378-44FB-AD8E-B0CB8336E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476" y="2244436"/>
            <a:ext cx="8779015" cy="248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98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E5827F9-2CA8-4B9E-A14F-0AC777D8A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6" y="2342235"/>
            <a:ext cx="4604657" cy="4515765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A49FAC2D-F838-4FBF-8055-725A49808150}"/>
              </a:ext>
            </a:extLst>
          </p:cNvPr>
          <p:cNvSpPr/>
          <p:nvPr/>
        </p:nvSpPr>
        <p:spPr>
          <a:xfrm rot="184451">
            <a:off x="212930" y="5246669"/>
            <a:ext cx="1333019" cy="11342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22926B-F52F-4A5A-9F33-7BBBD6B9D800}"/>
              </a:ext>
            </a:extLst>
          </p:cNvPr>
          <p:cNvSpPr txBox="1"/>
          <p:nvPr/>
        </p:nvSpPr>
        <p:spPr>
          <a:xfrm>
            <a:off x="1" y="0"/>
            <a:ext cx="12191999" cy="23544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CD20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100" b="1" dirty="0"/>
              <a:t>Κανάλι </a:t>
            </a:r>
            <a:r>
              <a:rPr lang="en-US" sz="2100" b="1" dirty="0"/>
              <a:t>Ca</a:t>
            </a:r>
            <a:r>
              <a:rPr lang="en-US" sz="2100" b="1" baseline="30000" dirty="0"/>
              <a:t>2+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100" b="1" dirty="0"/>
              <a:t>↑ ΤΙ αποκρίσεις</a:t>
            </a:r>
            <a:endParaRPr lang="en-US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100" b="1" dirty="0"/>
              <a:t>Εκφράζεται στα </a:t>
            </a:r>
            <a:r>
              <a:rPr lang="en-US" sz="2100" b="1" dirty="0"/>
              <a:t>pre-B </a:t>
            </a:r>
            <a:r>
              <a:rPr lang="el-GR" sz="2100" b="1" dirty="0"/>
              <a:t>κύτταρα, </a:t>
            </a:r>
            <a:r>
              <a:rPr lang="el-GR" sz="2100" b="1" dirty="0" err="1"/>
              <a:t>άωρα</a:t>
            </a:r>
            <a:r>
              <a:rPr lang="el-GR" sz="2100" b="1" dirty="0"/>
              <a:t> και μεταβατικά Β, λεμφοζιδιακά παρθένα Β, </a:t>
            </a:r>
            <a:r>
              <a:rPr lang="en-US" sz="2100" b="1" dirty="0"/>
              <a:t>GC B</a:t>
            </a:r>
            <a:r>
              <a:rPr lang="el-GR" sz="2100" b="1" dirty="0"/>
              <a:t>, </a:t>
            </a:r>
            <a:r>
              <a:rPr lang="en-US" sz="2100" b="1" dirty="0"/>
              <a:t> </a:t>
            </a:r>
            <a:r>
              <a:rPr lang="el-GR" sz="2100" b="1" dirty="0"/>
              <a:t>βραχύβια πλασματοκύτταρα,  Β μνήμης και ΜΖ Β κύτταρα.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100" b="1" dirty="0"/>
              <a:t>Δεν εκφράζεται στους </a:t>
            </a:r>
            <a:r>
              <a:rPr lang="el-GR" sz="2100" b="1" dirty="0" err="1"/>
              <a:t>πλασμαβλάστες</a:t>
            </a:r>
            <a:r>
              <a:rPr lang="el-GR" sz="2100" b="1" dirty="0"/>
              <a:t>, στα πλασματοκύτταρα καθώς και στα Β-1 κύτταρα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100" b="1" dirty="0"/>
              <a:t>Αποτελεί στόχο για εξάλειψη Β κυττάρων σε κάποια λεμφώματα, λευχαιμίες και αυτοάνοσα νοσήματ</a:t>
            </a:r>
            <a:r>
              <a:rPr lang="el-GR" sz="2100" dirty="0"/>
              <a:t>α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CC82BF9-3BE7-4A19-B192-769B9C80BA24}"/>
              </a:ext>
            </a:extLst>
          </p:cNvPr>
          <p:cNvCxnSpPr>
            <a:cxnSpLocks/>
          </p:cNvCxnSpPr>
          <p:nvPr/>
        </p:nvCxnSpPr>
        <p:spPr>
          <a:xfrm>
            <a:off x="4902200" y="2374900"/>
            <a:ext cx="0" cy="44831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EBE08A2-0B0C-40AC-9983-EA78DCED0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530" y="2438400"/>
            <a:ext cx="6742770" cy="43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17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E257C0-B28D-4913-A8FB-B345F6CE3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285" y="686096"/>
            <a:ext cx="6103597" cy="617190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06A6D0C-6D05-4D2F-8C53-3578DE3B114F}"/>
              </a:ext>
            </a:extLst>
          </p:cNvPr>
          <p:cNvSpPr/>
          <p:nvPr/>
        </p:nvSpPr>
        <p:spPr>
          <a:xfrm rot="20549354">
            <a:off x="5873375" y="2101494"/>
            <a:ext cx="1704109" cy="2924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3C1976-F2A9-47E2-A6BF-14DFC8B43B6B}"/>
              </a:ext>
            </a:extLst>
          </p:cNvPr>
          <p:cNvSpPr txBox="1"/>
          <p:nvPr/>
        </p:nvSpPr>
        <p:spPr>
          <a:xfrm>
            <a:off x="6703710" y="2705925"/>
            <a:ext cx="753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(CD21)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D92EDC-C406-4F83-BE01-BC510C38FC8D}"/>
              </a:ext>
            </a:extLst>
          </p:cNvPr>
          <p:cNvSpPr txBox="1"/>
          <p:nvPr/>
        </p:nvSpPr>
        <p:spPr>
          <a:xfrm>
            <a:off x="240166" y="0"/>
            <a:ext cx="11809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Υποδοχέας Β</a:t>
            </a:r>
            <a:r>
              <a:rPr lang="en-US" sz="2400" dirty="0"/>
              <a:t>CR (IgM) </a:t>
            </a:r>
            <a:r>
              <a:rPr lang="el-GR" sz="2400" dirty="0"/>
              <a:t>και </a:t>
            </a:r>
            <a:r>
              <a:rPr lang="el-GR" sz="2400" dirty="0" err="1"/>
              <a:t>συνυποδοχέας</a:t>
            </a:r>
            <a:r>
              <a:rPr lang="el-GR" sz="2400" dirty="0"/>
              <a:t> στην επιφάνεια των άωρων και ώριμων Β κυττάρων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CBA8D-726C-46B3-AF20-FA7B47B353D3}"/>
              </a:ext>
            </a:extLst>
          </p:cNvPr>
          <p:cNvSpPr txBox="1"/>
          <p:nvPr/>
        </p:nvSpPr>
        <p:spPr>
          <a:xfrm>
            <a:off x="8713346" y="1884253"/>
            <a:ext cx="3009735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To  CD19 </a:t>
            </a:r>
            <a:r>
              <a:rPr lang="el-GR" dirty="0"/>
              <a:t>είναι ένας </a:t>
            </a:r>
            <a:endParaRPr lang="en-US" dirty="0"/>
          </a:p>
          <a:p>
            <a:pPr algn="ctr"/>
            <a:r>
              <a:rPr lang="el-GR" dirty="0"/>
              <a:t>πολύ αξιόπιστος Β </a:t>
            </a:r>
            <a:r>
              <a:rPr lang="en-US" dirty="0"/>
              <a:t>cell marker</a:t>
            </a:r>
          </a:p>
        </p:txBody>
      </p:sp>
    </p:spTree>
    <p:extLst>
      <p:ext uri="{BB962C8B-B14F-4D97-AF65-F5344CB8AC3E}">
        <p14:creationId xmlns:p14="http://schemas.microsoft.com/office/powerpoint/2010/main" val="2831258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BA640A-2408-4105-8591-1D59F4F90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98272"/>
            <a:ext cx="9250887" cy="4359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C9DCD-548C-47AF-988A-AA00D0D5E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988"/>
            <a:ext cx="3854360" cy="315121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11C539-F368-4120-A87A-116BED7B435B}"/>
              </a:ext>
            </a:extLst>
          </p:cNvPr>
          <p:cNvCxnSpPr>
            <a:cxnSpLocks/>
          </p:cNvCxnSpPr>
          <p:nvPr/>
        </p:nvCxnSpPr>
        <p:spPr>
          <a:xfrm flipH="1">
            <a:off x="379186" y="1304925"/>
            <a:ext cx="587375" cy="25939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581F66-3739-46B2-A7AF-378C281A6B1F}"/>
              </a:ext>
            </a:extLst>
          </p:cNvPr>
          <p:cNvCxnSpPr>
            <a:cxnSpLocks/>
          </p:cNvCxnSpPr>
          <p:nvPr/>
        </p:nvCxnSpPr>
        <p:spPr>
          <a:xfrm>
            <a:off x="1371600" y="1019175"/>
            <a:ext cx="7511143" cy="26710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7416097-4BF1-4B37-8859-72D5473B06CE}"/>
              </a:ext>
            </a:extLst>
          </p:cNvPr>
          <p:cNvSpPr txBox="1"/>
          <p:nvPr/>
        </p:nvSpPr>
        <p:spPr>
          <a:xfrm>
            <a:off x="5765493" y="785585"/>
            <a:ext cx="622330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100" dirty="0"/>
              <a:t>Μικρά διαλυτά αντιγόνα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100" dirty="0"/>
              <a:t>Μέσω </a:t>
            </a:r>
            <a:r>
              <a:rPr lang="el-GR" sz="2100" dirty="0" err="1"/>
              <a:t>υποκαψικών</a:t>
            </a:r>
            <a:r>
              <a:rPr lang="el-GR" sz="2100" dirty="0"/>
              <a:t> </a:t>
            </a:r>
            <a:r>
              <a:rPr lang="el-GR" sz="2100" dirty="0" err="1"/>
              <a:t>μακροφάγων</a:t>
            </a:r>
            <a:endParaRPr lang="el-GR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100" dirty="0"/>
              <a:t>Μέσω </a:t>
            </a:r>
            <a:r>
              <a:rPr lang="el-GR" sz="2100" dirty="0" err="1"/>
              <a:t>λεμφοζιδιακών</a:t>
            </a:r>
            <a:r>
              <a:rPr lang="el-GR" sz="2100" dirty="0"/>
              <a:t> </a:t>
            </a:r>
            <a:r>
              <a:rPr lang="el-GR" sz="2100" dirty="0" err="1"/>
              <a:t>δενδριτικών</a:t>
            </a:r>
            <a:r>
              <a:rPr lang="el-GR" sz="2100" dirty="0"/>
              <a:t> κυττάρων </a:t>
            </a:r>
            <a:r>
              <a:rPr lang="en-US" sz="2100" dirty="0"/>
              <a:t>(FDCs)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FDCs </a:t>
            </a:r>
            <a:r>
              <a:rPr lang="el-GR" sz="2100" dirty="0"/>
              <a:t>φέρουν </a:t>
            </a:r>
            <a:r>
              <a:rPr lang="en-US" sz="2100" dirty="0"/>
              <a:t>CR1, CR2 (</a:t>
            </a:r>
            <a:r>
              <a:rPr lang="el-GR" sz="2100" dirty="0"/>
              <a:t>δεσμεύουν </a:t>
            </a:r>
            <a:r>
              <a:rPr lang="en-US" sz="2100" dirty="0"/>
              <a:t>C3d, C3dg.,.)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/>
              <a:t>ScM</a:t>
            </a:r>
            <a:r>
              <a:rPr lang="el-GR" sz="2100" dirty="0"/>
              <a:t>Φ φέρουν ΜΑ</a:t>
            </a:r>
            <a:r>
              <a:rPr lang="en-US" sz="2100" dirty="0"/>
              <a:t>C1 (CR3)</a:t>
            </a:r>
            <a:endParaRPr lang="el-GR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60A6F8-0489-4DA7-A455-50E0D6DE9478}"/>
              </a:ext>
            </a:extLst>
          </p:cNvPr>
          <p:cNvSpPr txBox="1"/>
          <p:nvPr/>
        </p:nvSpPr>
        <p:spPr>
          <a:xfrm>
            <a:off x="4281714" y="6604000"/>
            <a:ext cx="1977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FF0000"/>
                </a:solidFill>
              </a:rPr>
              <a:t>Πρωτογενές </a:t>
            </a:r>
            <a:r>
              <a:rPr lang="el-GR" sz="1400" b="1" dirty="0" err="1">
                <a:solidFill>
                  <a:srgbClr val="FF0000"/>
                </a:solidFill>
              </a:rPr>
              <a:t>λεμφοζίδιο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2F8D9D-8A99-4841-A941-63E633DB17C5}"/>
              </a:ext>
            </a:extLst>
          </p:cNvPr>
          <p:cNvSpPr txBox="1"/>
          <p:nvPr/>
        </p:nvSpPr>
        <p:spPr>
          <a:xfrm>
            <a:off x="232229" y="3880752"/>
            <a:ext cx="1677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err="1">
                <a:solidFill>
                  <a:srgbClr val="FF0000"/>
                </a:solidFill>
              </a:rPr>
              <a:t>Υποκαψικός</a:t>
            </a:r>
            <a:r>
              <a:rPr lang="el-GR" sz="1400" b="1" dirty="0">
                <a:solidFill>
                  <a:srgbClr val="FF0000"/>
                </a:solidFill>
              </a:rPr>
              <a:t> κόλπος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6B1098-E8CE-49E7-86C4-C73508429CD4}"/>
              </a:ext>
            </a:extLst>
          </p:cNvPr>
          <p:cNvSpPr txBox="1"/>
          <p:nvPr/>
        </p:nvSpPr>
        <p:spPr>
          <a:xfrm>
            <a:off x="2895343" y="2808514"/>
            <a:ext cx="109985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l-GR" sz="1400" dirty="0"/>
              <a:t>Προσαγωγό </a:t>
            </a:r>
          </a:p>
          <a:p>
            <a:pPr algn="ctr"/>
            <a:r>
              <a:rPr lang="el-GR" sz="1400" dirty="0"/>
              <a:t>λεμφαγγείο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F6A36-FA24-4257-9719-B0CD8384FDF6}"/>
              </a:ext>
            </a:extLst>
          </p:cNvPr>
          <p:cNvSpPr txBox="1"/>
          <p:nvPr/>
        </p:nvSpPr>
        <p:spPr>
          <a:xfrm>
            <a:off x="2699657" y="0"/>
            <a:ext cx="9232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/>
              <a:t>Συνάντηση αντιγόνου-Β</a:t>
            </a:r>
            <a:r>
              <a:rPr lang="en-US" sz="2800" b="1" dirty="0"/>
              <a:t>CR(IgM) </a:t>
            </a:r>
            <a:r>
              <a:rPr lang="el-GR" sz="2800" b="1" dirty="0"/>
              <a:t>στο πρωτογενές </a:t>
            </a:r>
            <a:r>
              <a:rPr lang="el-GR" sz="2800" b="1" dirty="0" err="1"/>
              <a:t>λεμφοζίδιο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74332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C5937-75E8-43F6-A02A-622F7DA01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2253343"/>
            <a:ext cx="12080690" cy="4604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8C70D8-AD42-4C9A-A42B-2DA4FFDAB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796" y="1271311"/>
            <a:ext cx="3121918" cy="27999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87124A-34C7-4DA8-BAF3-4052BFAFDA05}"/>
              </a:ext>
            </a:extLst>
          </p:cNvPr>
          <p:cNvSpPr txBox="1"/>
          <p:nvPr/>
        </p:nvSpPr>
        <p:spPr>
          <a:xfrm>
            <a:off x="1531257" y="0"/>
            <a:ext cx="90443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Συνδεδεμένη αναγνώριση του αντιγόνου από Τ και Β λεμφοκύτταρα </a:t>
            </a:r>
          </a:p>
          <a:p>
            <a:pPr algn="ctr"/>
            <a:r>
              <a:rPr lang="el-GR" sz="2400" b="1" dirty="0"/>
              <a:t>στα όρια </a:t>
            </a:r>
            <a:r>
              <a:rPr lang="el-GR" sz="2400" b="1" dirty="0" err="1"/>
              <a:t>λεμφοζιδίου</a:t>
            </a:r>
            <a:r>
              <a:rPr lang="el-GR" sz="2400" b="1" dirty="0"/>
              <a:t> και ζώνης Τ κυττάρων</a:t>
            </a:r>
          </a:p>
          <a:p>
            <a:pPr algn="ctr"/>
            <a:r>
              <a:rPr lang="el-GR" sz="2400" b="1" dirty="0"/>
              <a:t>(</a:t>
            </a:r>
            <a:r>
              <a:rPr lang="en-US" sz="2400" b="1"/>
              <a:t>Linked recognition)</a:t>
            </a:r>
            <a:endParaRPr lang="en-US" sz="24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A5E2C5-AFF9-4968-AFEF-6755D9A9B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654" y="1233622"/>
            <a:ext cx="3434589" cy="280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3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91BF9E-A7F7-430C-8D01-DA98651F9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520" y="1759833"/>
            <a:ext cx="6466116" cy="47341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6BC4EB-68DF-4521-AEDB-E66C5E6F4941}"/>
              </a:ext>
            </a:extLst>
          </p:cNvPr>
          <p:cNvSpPr txBox="1"/>
          <p:nvPr/>
        </p:nvSpPr>
        <p:spPr>
          <a:xfrm>
            <a:off x="1763486" y="130628"/>
            <a:ext cx="96648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 </a:t>
            </a:r>
            <a:r>
              <a:rPr lang="el-GR" sz="3200" dirty="0"/>
              <a:t>σύνδεση Β-Τ</a:t>
            </a:r>
            <a:r>
              <a:rPr lang="el-GR" sz="3200" baseline="-25000" dirty="0"/>
              <a:t>(</a:t>
            </a:r>
            <a:r>
              <a:rPr lang="en-US" sz="3200" baseline="-25000" dirty="0"/>
              <a:t>F)H</a:t>
            </a:r>
            <a:r>
              <a:rPr lang="en-US" sz="3200" dirty="0"/>
              <a:t> </a:t>
            </a:r>
            <a:r>
              <a:rPr lang="el-GR" sz="3200" dirty="0"/>
              <a:t>είναι αίτιο πολλαπλής σηματοδότησης</a:t>
            </a:r>
          </a:p>
          <a:p>
            <a:pPr algn="ctr"/>
            <a:r>
              <a:rPr lang="el-GR" sz="3200" dirty="0"/>
              <a:t> και για τα δύο είδη κυττάρων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DB18E5-7648-474B-A59C-B13E1842058B}"/>
              </a:ext>
            </a:extLst>
          </p:cNvPr>
          <p:cNvSpPr txBox="1"/>
          <p:nvPr/>
        </p:nvSpPr>
        <p:spPr>
          <a:xfrm>
            <a:off x="8357936" y="4106780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b="1" dirty="0"/>
              <a:t>Β</a:t>
            </a:r>
            <a:endParaRPr lang="en-US" sz="4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026639-2EBA-47C1-B0C2-A0895B47A36E}"/>
              </a:ext>
            </a:extLst>
          </p:cNvPr>
          <p:cNvSpPr txBox="1"/>
          <p:nvPr/>
        </p:nvSpPr>
        <p:spPr>
          <a:xfrm>
            <a:off x="3785937" y="4219074"/>
            <a:ext cx="4892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b="1" dirty="0"/>
              <a:t>Τ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57170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DE6790-168F-408A-82EE-2B84B7E6B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936" y="1104899"/>
            <a:ext cx="6868058" cy="5542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049F94-BB97-4F1D-A6CA-4A63F72CF747}"/>
              </a:ext>
            </a:extLst>
          </p:cNvPr>
          <p:cNvSpPr txBox="1"/>
          <p:nvPr/>
        </p:nvSpPr>
        <p:spPr>
          <a:xfrm>
            <a:off x="0" y="0"/>
            <a:ext cx="12191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500" dirty="0" err="1"/>
              <a:t>Εξωλεμφοζιδιακές</a:t>
            </a:r>
            <a:r>
              <a:rPr lang="el-GR" sz="2500" dirty="0"/>
              <a:t> εστίες:  Κάποια θυγατρικά κύτταρα γίνονται βραχύβια πλασματοκύτταρα και άλλα μεταναστεύουν στο αναπτυσσόμενο βλαστικό κέντρο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697497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B4841E-CD98-425B-BC8B-6C6BD8470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225" y="1364398"/>
            <a:ext cx="7421442" cy="5493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5D88FF-1379-4B70-850E-F6975A99FECF}"/>
              </a:ext>
            </a:extLst>
          </p:cNvPr>
          <p:cNvSpPr txBox="1"/>
          <p:nvPr/>
        </p:nvSpPr>
        <p:spPr>
          <a:xfrm>
            <a:off x="1879601" y="220134"/>
            <a:ext cx="889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000" dirty="0"/>
              <a:t>Το αναπτυσσόμενο βλαστικό κέντρο δημιουργείται από λίγα αρχικά  ενεργοποιημένα Β κύτταρα 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903711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17CEB8-2AD9-44F2-935A-FCF6118C8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571" y="942173"/>
            <a:ext cx="6587485" cy="5744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215B89-4363-4E42-9392-7176E3C0B075}"/>
              </a:ext>
            </a:extLst>
          </p:cNvPr>
          <p:cNvSpPr txBox="1"/>
          <p:nvPr/>
        </p:nvSpPr>
        <p:spPr>
          <a:xfrm>
            <a:off x="2247900" y="825500"/>
            <a:ext cx="7251700" cy="1323439"/>
          </a:xfrm>
          <a:prstGeom prst="rect">
            <a:avLst/>
          </a:prstGeom>
          <a:solidFill>
            <a:srgbClr val="88CC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000" dirty="0"/>
              <a:t>Πλήρως σχηματισμένο </a:t>
            </a:r>
          </a:p>
          <a:p>
            <a:pPr algn="ctr"/>
            <a:r>
              <a:rPr lang="el-GR" sz="4000" dirty="0"/>
              <a:t>βλαστικό κέντρο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E65AF-74B8-47B6-AB95-3F5978C92440}"/>
              </a:ext>
            </a:extLst>
          </p:cNvPr>
          <p:cNvSpPr txBox="1"/>
          <p:nvPr/>
        </p:nvSpPr>
        <p:spPr>
          <a:xfrm>
            <a:off x="2307771" y="4949371"/>
            <a:ext cx="135844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l-GR" sz="2400" b="1" dirty="0"/>
              <a:t>Σκοτεινή </a:t>
            </a:r>
          </a:p>
          <a:p>
            <a:pPr algn="ctr"/>
            <a:r>
              <a:rPr lang="el-GR" sz="2400" b="1" dirty="0"/>
              <a:t>ζώνη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63FCF-74E8-4F8A-857F-DDDE0793454F}"/>
              </a:ext>
            </a:extLst>
          </p:cNvPr>
          <p:cNvSpPr txBox="1"/>
          <p:nvPr/>
        </p:nvSpPr>
        <p:spPr>
          <a:xfrm>
            <a:off x="2289109" y="3701143"/>
            <a:ext cx="130869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l-GR" sz="2400" b="1" dirty="0"/>
              <a:t>Φωτεινή</a:t>
            </a:r>
          </a:p>
          <a:p>
            <a:pPr algn="ctr"/>
            <a:r>
              <a:rPr lang="el-GR" sz="2400" b="1" dirty="0"/>
              <a:t>ζώνη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D29E14-EF51-405A-9730-45349A3A483B}"/>
              </a:ext>
            </a:extLst>
          </p:cNvPr>
          <p:cNvSpPr txBox="1"/>
          <p:nvPr/>
        </p:nvSpPr>
        <p:spPr>
          <a:xfrm>
            <a:off x="7430884" y="2394858"/>
            <a:ext cx="141737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l-GR" sz="2400" b="1" dirty="0"/>
              <a:t>Μανδύας</a:t>
            </a:r>
            <a:endParaRPr lang="en-US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23EEA8-0305-42BE-B676-6BDC30053287}"/>
              </a:ext>
            </a:extLst>
          </p:cNvPr>
          <p:cNvSpPr txBox="1"/>
          <p:nvPr/>
        </p:nvSpPr>
        <p:spPr>
          <a:xfrm>
            <a:off x="7441960" y="3004458"/>
            <a:ext cx="22951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l-GR" sz="2400" b="1" dirty="0" err="1"/>
              <a:t>Κεντροκύττταρα</a:t>
            </a: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5F058F-E501-48E6-8AF1-22B1F3474A59}"/>
              </a:ext>
            </a:extLst>
          </p:cNvPr>
          <p:cNvSpPr txBox="1"/>
          <p:nvPr/>
        </p:nvSpPr>
        <p:spPr>
          <a:xfrm>
            <a:off x="7433520" y="4601029"/>
            <a:ext cx="213782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l-GR" sz="2400" b="1" dirty="0" err="1"/>
              <a:t>Κεντροβλάστες</a:t>
            </a:r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39E90F-CBDC-4159-AF1E-51E32266782B}"/>
              </a:ext>
            </a:extLst>
          </p:cNvPr>
          <p:cNvSpPr txBox="1"/>
          <p:nvPr/>
        </p:nvSpPr>
        <p:spPr>
          <a:xfrm>
            <a:off x="7396855" y="3555998"/>
            <a:ext cx="3967831" cy="9002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l-GR" sz="2400" b="1" dirty="0" err="1"/>
              <a:t>Λεμφοζιδιακά</a:t>
            </a:r>
            <a:r>
              <a:rPr lang="el-GR" sz="2400" b="1" dirty="0"/>
              <a:t> </a:t>
            </a:r>
            <a:r>
              <a:rPr lang="en-US" sz="2400" b="1" dirty="0"/>
              <a:t>        </a:t>
            </a:r>
            <a:r>
              <a:rPr lang="el-GR" sz="2400" b="1" dirty="0" err="1"/>
              <a:t>Δενδριτικά</a:t>
            </a:r>
            <a:r>
              <a:rPr lang="el-GR" sz="2400" b="1" dirty="0"/>
              <a:t> Κύτταρα </a:t>
            </a:r>
            <a:r>
              <a:rPr lang="en-US" sz="2400" b="1" dirty="0"/>
              <a:t>(FDC)</a:t>
            </a:r>
            <a:endParaRPr lang="el-GR" sz="2400" b="1" dirty="0"/>
          </a:p>
          <a:p>
            <a:pPr>
              <a:lnSpc>
                <a:spcPts val="2100"/>
              </a:lnSpc>
            </a:pP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20FC2B-1644-4897-BBDD-8EC6D0FE609E}"/>
              </a:ext>
            </a:extLst>
          </p:cNvPr>
          <p:cNvSpPr txBox="1"/>
          <p:nvPr/>
        </p:nvSpPr>
        <p:spPr>
          <a:xfrm>
            <a:off x="7411370" y="5341256"/>
            <a:ext cx="3967831" cy="10199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l-GR" sz="2400" b="1" dirty="0" err="1"/>
              <a:t>Λεμφοζιδιακά</a:t>
            </a:r>
            <a:r>
              <a:rPr lang="el-GR" sz="2400" b="1" dirty="0"/>
              <a:t> </a:t>
            </a:r>
            <a:r>
              <a:rPr lang="en-US" sz="2400" b="1" dirty="0"/>
              <a:t> </a:t>
            </a:r>
            <a:r>
              <a:rPr lang="el-GR" sz="2400" b="1" dirty="0"/>
              <a:t>Βοηθητικά Τ κύτταρα </a:t>
            </a:r>
            <a:r>
              <a:rPr lang="en-US" sz="2400" b="1" dirty="0"/>
              <a:t>(</a:t>
            </a:r>
            <a:r>
              <a:rPr lang="el-GR" sz="2400" b="1" dirty="0"/>
              <a:t>Τ</a:t>
            </a:r>
            <a:r>
              <a:rPr lang="en-US" sz="2400" b="1" baseline="-25000" dirty="0"/>
              <a:t>FH</a:t>
            </a:r>
            <a:r>
              <a:rPr lang="en-US" sz="2400" b="1" dirty="0"/>
              <a:t>)</a:t>
            </a:r>
            <a:endParaRPr lang="el-GR" sz="2400" b="1" dirty="0"/>
          </a:p>
          <a:p>
            <a:pPr>
              <a:lnSpc>
                <a:spcPts val="2400"/>
              </a:lnSpc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93449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0FBEC1-59F9-416D-9DB1-969C0E73C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635" y="975329"/>
            <a:ext cx="8385405" cy="620016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27A8577-4A1D-4FE7-BFF6-52193C5BB573}"/>
              </a:ext>
            </a:extLst>
          </p:cNvPr>
          <p:cNvSpPr/>
          <p:nvPr/>
        </p:nvSpPr>
        <p:spPr>
          <a:xfrm>
            <a:off x="3783330" y="2585720"/>
            <a:ext cx="1130300" cy="736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8C594C-0F58-4ADE-AAA5-1B879FC7D384}"/>
              </a:ext>
            </a:extLst>
          </p:cNvPr>
          <p:cNvSpPr txBox="1"/>
          <p:nvPr/>
        </p:nvSpPr>
        <p:spPr>
          <a:xfrm>
            <a:off x="4286091" y="1501775"/>
            <a:ext cx="16105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600" dirty="0">
                <a:solidFill>
                  <a:srgbClr val="FF0000"/>
                </a:solidFill>
              </a:rPr>
              <a:t>Σωματικές </a:t>
            </a:r>
            <a:endParaRPr lang="en-US" sz="1600" dirty="0">
              <a:solidFill>
                <a:srgbClr val="FF0000"/>
              </a:solidFill>
            </a:endParaRPr>
          </a:p>
          <a:p>
            <a:pPr algn="ctr"/>
            <a:r>
              <a:rPr lang="el-GR" sz="1600" dirty="0" err="1">
                <a:solidFill>
                  <a:srgbClr val="FF0000"/>
                </a:solidFill>
              </a:rPr>
              <a:t>Υπερμεταλλάξεις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D06755-F954-420E-BC01-EE3928A4FFA3}"/>
              </a:ext>
            </a:extLst>
          </p:cNvPr>
          <p:cNvSpPr txBox="1"/>
          <p:nvPr/>
        </p:nvSpPr>
        <p:spPr>
          <a:xfrm>
            <a:off x="0" y="0"/>
            <a:ext cx="60476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b="1" dirty="0"/>
              <a:t>Σκοτεινή ζώνη: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έντονος πολλαπλασιασμός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ωρίμανση συγγένειας (σωματικές </a:t>
            </a:r>
            <a:r>
              <a:rPr lang="el-GR" sz="2000" dirty="0" err="1"/>
              <a:t>υπερμεταλλάξεις</a:t>
            </a:r>
            <a:r>
              <a:rPr lang="el-GR" sz="2000" dirty="0"/>
              <a:t>)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4A0D73-D44C-44B4-B22A-060D245DD3FC}"/>
              </a:ext>
            </a:extLst>
          </p:cNvPr>
          <p:cNvSpPr txBox="1"/>
          <p:nvPr/>
        </p:nvSpPr>
        <p:spPr>
          <a:xfrm>
            <a:off x="7150476" y="0"/>
            <a:ext cx="48641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b="1" dirty="0"/>
              <a:t>Φωτεινή ζώνη: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Επιλογή </a:t>
            </a:r>
            <a:r>
              <a:rPr lang="en-US" sz="2000" dirty="0"/>
              <a:t>B </a:t>
            </a:r>
            <a:r>
              <a:rPr lang="el-GR" sz="2000" dirty="0"/>
              <a:t>κυττάρων με μεγάλη συγγένεια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Μεταστροφή </a:t>
            </a:r>
            <a:r>
              <a:rPr lang="el-GR" sz="2000" dirty="0" err="1"/>
              <a:t>ισοτύπου</a:t>
            </a:r>
            <a:r>
              <a:rPr lang="el-GR" sz="2000" dirty="0"/>
              <a:t> </a:t>
            </a:r>
            <a:endParaRPr lang="en-US" sz="20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2F9D0F-F8E4-4A1D-B9CD-A6B07A862E30}"/>
              </a:ext>
            </a:extLst>
          </p:cNvPr>
          <p:cNvSpPr/>
          <p:nvPr/>
        </p:nvSpPr>
        <p:spPr>
          <a:xfrm>
            <a:off x="6945630" y="5257800"/>
            <a:ext cx="896620" cy="46482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5D9107D-EF69-4E8C-862B-642D27849968}"/>
              </a:ext>
            </a:extLst>
          </p:cNvPr>
          <p:cNvSpPr/>
          <p:nvPr/>
        </p:nvSpPr>
        <p:spPr>
          <a:xfrm>
            <a:off x="6717030" y="2895600"/>
            <a:ext cx="896620" cy="46482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43FD3C-D59E-4E63-AC9D-7083DD4FC7D4}"/>
              </a:ext>
            </a:extLst>
          </p:cNvPr>
          <p:cNvSpPr txBox="1"/>
          <p:nvPr/>
        </p:nvSpPr>
        <p:spPr>
          <a:xfrm>
            <a:off x="7597593" y="2949575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600" b="1" dirty="0">
                <a:solidFill>
                  <a:srgbClr val="00B050"/>
                </a:solidFill>
              </a:rPr>
              <a:t>Επιλογή</a:t>
            </a: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203CB6-AD70-4620-B693-206940780C04}"/>
              </a:ext>
            </a:extLst>
          </p:cNvPr>
          <p:cNvSpPr txBox="1"/>
          <p:nvPr/>
        </p:nvSpPr>
        <p:spPr>
          <a:xfrm>
            <a:off x="7717068" y="5172075"/>
            <a:ext cx="1471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solidFill>
                  <a:srgbClr val="FF33CC"/>
                </a:solidFill>
              </a:rPr>
              <a:t>Μεταστροφή Ισοτύπου</a:t>
            </a:r>
            <a:endParaRPr lang="en-US" sz="1600" b="1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785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239479-266E-42E7-9237-983FEACBB113}"/>
              </a:ext>
            </a:extLst>
          </p:cNvPr>
          <p:cNvSpPr txBox="1"/>
          <p:nvPr/>
        </p:nvSpPr>
        <p:spPr>
          <a:xfrm>
            <a:off x="353812" y="0"/>
            <a:ext cx="11673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300" b="1" dirty="0"/>
              <a:t>Ωρίμανση Συγγένειας: Σωματικές </a:t>
            </a:r>
            <a:r>
              <a:rPr lang="el-GR" sz="2300" b="1" dirty="0" err="1"/>
              <a:t>υπερμεταλλάξεις</a:t>
            </a:r>
            <a:r>
              <a:rPr lang="en-US" sz="2300" b="1" dirty="0"/>
              <a:t> </a:t>
            </a:r>
            <a:r>
              <a:rPr lang="el-GR" sz="2300" b="1" dirty="0"/>
              <a:t>στις μεταβλητές περιοχές προκαλούνται  από ειδικά ένζυμα και από μηχανισμούς επιδιόρθωσης </a:t>
            </a:r>
            <a:r>
              <a:rPr lang="en-US" sz="2300" b="1" dirty="0"/>
              <a:t>DNA </a:t>
            </a:r>
            <a:r>
              <a:rPr lang="el-GR" sz="2300" b="1" dirty="0"/>
              <a:t>του Β κυττάρου </a:t>
            </a:r>
            <a:endParaRPr lang="en-US" sz="23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4F24C0-739A-448E-A605-08730A01ED5C}"/>
              </a:ext>
            </a:extLst>
          </p:cNvPr>
          <p:cNvSpPr txBox="1"/>
          <p:nvPr/>
        </p:nvSpPr>
        <p:spPr>
          <a:xfrm>
            <a:off x="7769661" y="840880"/>
            <a:ext cx="430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AID: Activation Induced Cytidine Deaminase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8B1D82-298E-45BD-895A-17E009297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99219"/>
            <a:ext cx="7850503" cy="646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76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6966C6E6-3FE4-4E48-8C62-19B219D81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12" y="0"/>
            <a:ext cx="9663313" cy="634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81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DD25B0-8488-4242-8602-B90205D37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004" y="1946381"/>
            <a:ext cx="5793982" cy="49116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016BD1-D4E0-441E-B78E-B74F3F099D1A}"/>
              </a:ext>
            </a:extLst>
          </p:cNvPr>
          <p:cNvSpPr txBox="1"/>
          <p:nvPr/>
        </p:nvSpPr>
        <p:spPr>
          <a:xfrm>
            <a:off x="1139551" y="177521"/>
            <a:ext cx="98421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200" dirty="0"/>
              <a:t>Η συγγένεια των νέων αντισωμάτων για το αντιγόνο </a:t>
            </a:r>
          </a:p>
          <a:p>
            <a:pPr algn="ctr"/>
            <a:r>
              <a:rPr lang="el-GR" sz="3200" dirty="0"/>
              <a:t>μπορεί να ποικίλλει σε μεγάλο βαθμό για κάθε Β κύτταρο</a:t>
            </a:r>
            <a:endParaRPr lang="en-US" sz="3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028EE0-D732-407A-A047-0F63FB4FA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325" y="4366035"/>
            <a:ext cx="1849575" cy="1402594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92CE991-85EF-47FD-A26A-1BF8CD9211EE}"/>
              </a:ext>
            </a:extLst>
          </p:cNvPr>
          <p:cNvCxnSpPr/>
          <p:nvPr/>
        </p:nvCxnSpPr>
        <p:spPr>
          <a:xfrm flipH="1">
            <a:off x="4762500" y="2743200"/>
            <a:ext cx="990600" cy="0"/>
          </a:xfrm>
          <a:prstGeom prst="straightConnector1">
            <a:avLst/>
          </a:prstGeom>
          <a:ln w="63500">
            <a:solidFill>
              <a:schemeClr val="accent5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FC6833CF-A65B-4228-9A66-ECCC0EB1F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0" y="2143125"/>
            <a:ext cx="3276600" cy="1123950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331B21A-BD7E-4340-9110-02CB9F332600}"/>
              </a:ext>
            </a:extLst>
          </p:cNvPr>
          <p:cNvSpPr/>
          <p:nvPr/>
        </p:nvSpPr>
        <p:spPr>
          <a:xfrm rot="21428184">
            <a:off x="2569975" y="2451209"/>
            <a:ext cx="45719" cy="744601"/>
          </a:xfrm>
          <a:custGeom>
            <a:avLst/>
            <a:gdLst>
              <a:gd name="connsiteX0" fmla="*/ 102352 w 102352"/>
              <a:gd name="connsiteY0" fmla="*/ 0 h 781050"/>
              <a:gd name="connsiteX1" fmla="*/ 752 w 102352"/>
              <a:gd name="connsiteY1" fmla="*/ 355600 h 781050"/>
              <a:gd name="connsiteX2" fmla="*/ 64252 w 102352"/>
              <a:gd name="connsiteY2" fmla="*/ 78105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352" h="781050">
                <a:moveTo>
                  <a:pt x="102352" y="0"/>
                </a:moveTo>
                <a:cubicBezTo>
                  <a:pt x="54727" y="112712"/>
                  <a:pt x="7102" y="225425"/>
                  <a:pt x="752" y="355600"/>
                </a:cubicBezTo>
                <a:cubicBezTo>
                  <a:pt x="-5598" y="485775"/>
                  <a:pt x="29327" y="633412"/>
                  <a:pt x="64252" y="781050"/>
                </a:cubicBezTo>
              </a:path>
            </a:pathLst>
          </a:cu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192C15A-EC8F-4682-82F0-8F925B834F43}"/>
              </a:ext>
            </a:extLst>
          </p:cNvPr>
          <p:cNvSpPr/>
          <p:nvPr/>
        </p:nvSpPr>
        <p:spPr>
          <a:xfrm rot="21428184">
            <a:off x="2411225" y="2451209"/>
            <a:ext cx="45719" cy="744601"/>
          </a:xfrm>
          <a:custGeom>
            <a:avLst/>
            <a:gdLst>
              <a:gd name="connsiteX0" fmla="*/ 102352 w 102352"/>
              <a:gd name="connsiteY0" fmla="*/ 0 h 781050"/>
              <a:gd name="connsiteX1" fmla="*/ 752 w 102352"/>
              <a:gd name="connsiteY1" fmla="*/ 355600 h 781050"/>
              <a:gd name="connsiteX2" fmla="*/ 64252 w 102352"/>
              <a:gd name="connsiteY2" fmla="*/ 78105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352" h="781050">
                <a:moveTo>
                  <a:pt x="102352" y="0"/>
                </a:moveTo>
                <a:cubicBezTo>
                  <a:pt x="54727" y="112712"/>
                  <a:pt x="7102" y="225425"/>
                  <a:pt x="752" y="355600"/>
                </a:cubicBezTo>
                <a:cubicBezTo>
                  <a:pt x="-5598" y="485775"/>
                  <a:pt x="29327" y="633412"/>
                  <a:pt x="64252" y="781050"/>
                </a:cubicBezTo>
              </a:path>
            </a:pathLst>
          </a:cu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1627E86-3CD1-4A04-8A58-A4F3CD7BAEB5}"/>
              </a:ext>
            </a:extLst>
          </p:cNvPr>
          <p:cNvCxnSpPr>
            <a:cxnSpLocks/>
          </p:cNvCxnSpPr>
          <p:nvPr/>
        </p:nvCxnSpPr>
        <p:spPr>
          <a:xfrm>
            <a:off x="3067050" y="3295650"/>
            <a:ext cx="0" cy="1409700"/>
          </a:xfrm>
          <a:prstGeom prst="straightConnector1">
            <a:avLst/>
          </a:prstGeom>
          <a:ln w="63500">
            <a:solidFill>
              <a:schemeClr val="accent5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E9DC77B-43C2-4011-B015-51A5B60DDB8E}"/>
              </a:ext>
            </a:extLst>
          </p:cNvPr>
          <p:cNvSpPr/>
          <p:nvPr/>
        </p:nvSpPr>
        <p:spPr>
          <a:xfrm>
            <a:off x="2581729" y="5707742"/>
            <a:ext cx="1660071" cy="57875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No-binding antibody</a:t>
            </a:r>
          </a:p>
        </p:txBody>
      </p:sp>
    </p:spTree>
    <p:extLst>
      <p:ext uri="{BB962C8B-B14F-4D97-AF65-F5344CB8AC3E}">
        <p14:creationId xmlns:p14="http://schemas.microsoft.com/office/powerpoint/2010/main" val="3635012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EFE3D-459D-4A4C-9E4A-CF03F57F6B1E}"/>
              </a:ext>
            </a:extLst>
          </p:cNvPr>
          <p:cNvSpPr txBox="1"/>
          <p:nvPr/>
        </p:nvSpPr>
        <p:spPr>
          <a:xfrm>
            <a:off x="2172075" y="-42204"/>
            <a:ext cx="78088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200" dirty="0"/>
              <a:t>Τα γεγονότα στο βλαστικό κέντρο αποτελούν </a:t>
            </a:r>
          </a:p>
          <a:p>
            <a:pPr algn="ctr"/>
            <a:r>
              <a:rPr lang="el-GR" sz="3200" dirty="0"/>
              <a:t>μια μικρογραφία φυσικής επιλογής! 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6D56F0-B96E-4BC1-B75F-A2252D5E2D02}"/>
              </a:ext>
            </a:extLst>
          </p:cNvPr>
          <p:cNvSpPr txBox="1"/>
          <p:nvPr/>
        </p:nvSpPr>
        <p:spPr>
          <a:xfrm>
            <a:off x="9417595" y="11611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E9B580-32DC-4A91-A4B6-218278673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936" y="2008910"/>
            <a:ext cx="7384009" cy="5525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9AAF28-8397-4D41-8BF5-2F93FCF7C6C9}"/>
              </a:ext>
            </a:extLst>
          </p:cNvPr>
          <p:cNvSpPr txBox="1"/>
          <p:nvPr/>
        </p:nvSpPr>
        <p:spPr>
          <a:xfrm>
            <a:off x="6917650" y="1248704"/>
            <a:ext cx="5274350" cy="1708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2000" dirty="0"/>
              <a:t>Τα Β κύτταρα ανταγωνίζονται για τις περιορισμένες ποσότητες Α</a:t>
            </a:r>
            <a:r>
              <a:rPr lang="en-US" sz="2000" dirty="0"/>
              <a:t>g </a:t>
            </a:r>
            <a:r>
              <a:rPr lang="el-GR" sz="2000" dirty="0"/>
              <a:t>στα </a:t>
            </a:r>
            <a:r>
              <a:rPr lang="en-US" sz="2000" dirty="0"/>
              <a:t>FDC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2000" dirty="0"/>
              <a:t>ΜΟΝΟ τα Β κύτταρα με υψηλή συγγένεια ΕΠΙΛΕΓΟΝΤΑΙ δεχόμενα σήματα        επιβίωσης από τα </a:t>
            </a:r>
            <a:r>
              <a:rPr lang="en-US" sz="2000" dirty="0"/>
              <a:t>T</a:t>
            </a:r>
            <a:r>
              <a:rPr lang="en-US" sz="2000" baseline="-25000" dirty="0"/>
              <a:t>FH</a:t>
            </a:r>
            <a:r>
              <a:rPr lang="el-GR" sz="2000" dirty="0"/>
              <a:t> και το ίδιο το αντιγόνο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2085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3729F7-4D41-49AF-9D01-EBB3AAF1F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0918"/>
            <a:ext cx="7216726" cy="59470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1629D9-B507-4DDD-8A58-581791459516}"/>
              </a:ext>
            </a:extLst>
          </p:cNvPr>
          <p:cNvSpPr txBox="1"/>
          <p:nvPr/>
        </p:nvSpPr>
        <p:spPr>
          <a:xfrm>
            <a:off x="0" y="2489981"/>
            <a:ext cx="2358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(Δεδομένα από ποντίκια)</a:t>
            </a:r>
            <a:endParaRPr lang="en-US" sz="1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BB8FA9-8E70-485C-B513-62A29E343DBB}"/>
              </a:ext>
            </a:extLst>
          </p:cNvPr>
          <p:cNvSpPr txBox="1"/>
          <p:nvPr/>
        </p:nvSpPr>
        <p:spPr>
          <a:xfrm>
            <a:off x="3601329" y="3742006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77AAA1-367F-471A-ABAB-8D5F96CF2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650" y="1129687"/>
            <a:ext cx="6610350" cy="8096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E581DD-9EBC-467C-8CBF-CEF2BA3F2B45}"/>
              </a:ext>
            </a:extLst>
          </p:cNvPr>
          <p:cNvSpPr txBox="1"/>
          <p:nvPr/>
        </p:nvSpPr>
        <p:spPr>
          <a:xfrm>
            <a:off x="209609" y="0"/>
            <a:ext cx="1183894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600" dirty="0"/>
              <a:t>Η μεταστροφή </a:t>
            </a:r>
            <a:r>
              <a:rPr lang="el-GR" sz="2600" dirty="0" err="1"/>
              <a:t>ισοτύπου</a:t>
            </a:r>
            <a:r>
              <a:rPr lang="el-GR" sz="2600" dirty="0"/>
              <a:t> επάγεται από την σηματοδότηση μέσω </a:t>
            </a:r>
            <a:r>
              <a:rPr lang="en-US" sz="2600" dirty="0"/>
              <a:t>CD40 </a:t>
            </a:r>
            <a:endParaRPr lang="el-GR" sz="2600" dirty="0"/>
          </a:p>
          <a:p>
            <a:pPr algn="ctr"/>
            <a:r>
              <a:rPr lang="el-GR" sz="2600" dirty="0"/>
              <a:t>και ο </a:t>
            </a:r>
            <a:r>
              <a:rPr lang="el-GR" sz="2600" dirty="0" err="1"/>
              <a:t>ισότυπος</a:t>
            </a:r>
            <a:r>
              <a:rPr lang="el-GR" sz="2600" dirty="0"/>
              <a:t> εξαρτάται από τις </a:t>
            </a:r>
            <a:r>
              <a:rPr lang="el-GR" sz="2600" dirty="0" err="1"/>
              <a:t>κυττοκίνες</a:t>
            </a:r>
            <a:r>
              <a:rPr lang="el-GR" sz="2600" dirty="0"/>
              <a:t> του </a:t>
            </a:r>
            <a:r>
              <a:rPr lang="el-GR" sz="2600" dirty="0" err="1"/>
              <a:t>μικροπεριβάλλοντος</a:t>
            </a:r>
            <a:r>
              <a:rPr lang="el-GR" sz="2600" dirty="0"/>
              <a:t> του Β κυττάρου</a:t>
            </a:r>
            <a:endParaRPr lang="en-US" sz="2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77A253-103D-4CA6-986C-1595217C9814}"/>
              </a:ext>
            </a:extLst>
          </p:cNvPr>
          <p:cNvSpPr txBox="1"/>
          <p:nvPr/>
        </p:nvSpPr>
        <p:spPr>
          <a:xfrm>
            <a:off x="7304252" y="6150114"/>
            <a:ext cx="4887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/>
              <a:t>Σε μικρότερο βαθμό μεταστροφή γίνεται και </a:t>
            </a:r>
          </a:p>
          <a:p>
            <a:r>
              <a:rPr lang="el-GR" sz="2000" dirty="0"/>
              <a:t>στις </a:t>
            </a:r>
            <a:r>
              <a:rPr lang="el-GR" sz="2000" dirty="0" err="1"/>
              <a:t>εξωλεμφοζιδιακές</a:t>
            </a:r>
            <a:r>
              <a:rPr lang="el-GR" sz="2000" dirty="0"/>
              <a:t> εστίες</a:t>
            </a:r>
            <a:endParaRPr lang="en-US" sz="2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ED60389-9B8D-44E7-8F63-EE767ED60665}"/>
              </a:ext>
            </a:extLst>
          </p:cNvPr>
          <p:cNvCxnSpPr>
            <a:cxnSpLocks/>
          </p:cNvCxnSpPr>
          <p:nvPr/>
        </p:nvCxnSpPr>
        <p:spPr>
          <a:xfrm flipV="1">
            <a:off x="6726382" y="4552950"/>
            <a:ext cx="1369868" cy="374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3C2AB3-0590-48BB-A4BE-131C22D325F4}"/>
              </a:ext>
            </a:extLst>
          </p:cNvPr>
          <p:cNvSpPr txBox="1"/>
          <p:nvPr/>
        </p:nvSpPr>
        <p:spPr>
          <a:xfrm>
            <a:off x="8148136" y="4336473"/>
            <a:ext cx="4043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Επιφάνειες </a:t>
            </a:r>
            <a:r>
              <a:rPr lang="el-GR" dirty="0" err="1"/>
              <a:t>βλεννογόννων</a:t>
            </a:r>
            <a:r>
              <a:rPr lang="el-GR" dirty="0"/>
              <a:t> εντέρου,</a:t>
            </a:r>
          </a:p>
          <a:p>
            <a:r>
              <a:rPr lang="el-GR" dirty="0"/>
              <a:t> αναπνευστικής κ αναπαραγωγικής οδού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231D47-C215-4B9D-A993-D1B34318371A}"/>
              </a:ext>
            </a:extLst>
          </p:cNvPr>
          <p:cNvSpPr txBox="1"/>
          <p:nvPr/>
        </p:nvSpPr>
        <p:spPr>
          <a:xfrm>
            <a:off x="6610004" y="3553691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(IL-4, IL-10)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A57A2C-A3C5-429B-B2D9-7ECB1A3F908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09215" y="3453762"/>
            <a:ext cx="1622713" cy="8939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473D33-1C5A-48CB-BF6E-A2C89BA67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550" y="393193"/>
            <a:ext cx="11734800" cy="646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6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25 -3.7037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66C38F-DCCB-456B-AFAE-87789BC64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60" y="101598"/>
            <a:ext cx="5486400" cy="3414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6A1C42-F08F-4360-8B99-2178ADE5B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27" y="3527679"/>
            <a:ext cx="5525311" cy="32258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AF1FC8-AD5F-48E4-9961-CB19B2616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221" y="4307819"/>
            <a:ext cx="6037943" cy="24220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7459C9-FB41-49E2-B263-634390E460B1}"/>
              </a:ext>
            </a:extLst>
          </p:cNvPr>
          <p:cNvSpPr/>
          <p:nvPr/>
        </p:nvSpPr>
        <p:spPr>
          <a:xfrm>
            <a:off x="2800350" y="6191250"/>
            <a:ext cx="1638300" cy="666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45616EF-BFA8-473D-BAF5-B1F7C404A9A1}"/>
              </a:ext>
            </a:extLst>
          </p:cNvPr>
          <p:cNvCxnSpPr>
            <a:cxnSpLocks/>
          </p:cNvCxnSpPr>
          <p:nvPr/>
        </p:nvCxnSpPr>
        <p:spPr>
          <a:xfrm flipV="1">
            <a:off x="5355771" y="4702629"/>
            <a:ext cx="1103086" cy="812801"/>
          </a:xfrm>
          <a:prstGeom prst="straightConnector1">
            <a:avLst/>
          </a:prstGeom>
          <a:ln w="57150">
            <a:solidFill>
              <a:srgbClr val="153D79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87083EC-35ED-4BFC-80C2-47CB78764B4B}"/>
              </a:ext>
            </a:extLst>
          </p:cNvPr>
          <p:cNvSpPr txBox="1"/>
          <p:nvPr/>
        </p:nvSpPr>
        <p:spPr>
          <a:xfrm>
            <a:off x="5848350" y="152400"/>
            <a:ext cx="6496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l-GR" dirty="0"/>
              <a:t> μεταστροφή τάξης (</a:t>
            </a:r>
            <a:r>
              <a:rPr lang="el-GR" dirty="0" err="1"/>
              <a:t>ισοτύπου</a:t>
            </a:r>
            <a:r>
              <a:rPr lang="el-GR" dirty="0"/>
              <a:t>)  επιτυγχάνεται με </a:t>
            </a:r>
            <a:r>
              <a:rPr lang="el-GR" dirty="0" err="1"/>
              <a:t>ανασυνδυασμό</a:t>
            </a:r>
            <a:r>
              <a:rPr lang="en-US" dirty="0"/>
              <a:t> </a:t>
            </a:r>
            <a:r>
              <a:rPr lang="el-GR" dirty="0"/>
              <a:t>μεταξύ </a:t>
            </a:r>
            <a:r>
              <a:rPr lang="en-US" dirty="0"/>
              <a:t>C</a:t>
            </a:r>
            <a:r>
              <a:rPr lang="el-GR" baseline="-25000" dirty="0"/>
              <a:t>Η</a:t>
            </a:r>
            <a:r>
              <a:rPr lang="el-GR" dirty="0"/>
              <a:t> γονιδίων μετά από μεταγραφή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29F000-24FB-49B9-914E-C5CA1CA217FB}"/>
              </a:ext>
            </a:extLst>
          </p:cNvPr>
          <p:cNvSpPr txBox="1"/>
          <p:nvPr/>
        </p:nvSpPr>
        <p:spPr>
          <a:xfrm>
            <a:off x="5835650" y="876300"/>
            <a:ext cx="6496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 επιλογή του </a:t>
            </a:r>
            <a:r>
              <a:rPr lang="el-GR" dirty="0" err="1"/>
              <a:t>μεταφγραφόμενου</a:t>
            </a:r>
            <a:r>
              <a:rPr lang="el-GR" dirty="0"/>
              <a:t> </a:t>
            </a:r>
            <a:r>
              <a:rPr lang="en-US" dirty="0"/>
              <a:t>S-C </a:t>
            </a:r>
            <a:r>
              <a:rPr lang="el-GR" dirty="0"/>
              <a:t>τμήματος καθορίζεται από σήματα εκπορευόμενα από </a:t>
            </a:r>
            <a:r>
              <a:rPr lang="en-US" dirty="0"/>
              <a:t>CD40L </a:t>
            </a:r>
            <a:r>
              <a:rPr lang="el-GR" dirty="0"/>
              <a:t>και κατάλληλες </a:t>
            </a:r>
            <a:r>
              <a:rPr lang="el-GR" dirty="0" err="1"/>
              <a:t>κυττοκίνες</a:t>
            </a:r>
            <a:endParaRPr lang="el-G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C69E32-B1DF-4CA7-AABE-83466C0535DD}"/>
              </a:ext>
            </a:extLst>
          </p:cNvPr>
          <p:cNvSpPr txBox="1"/>
          <p:nvPr/>
        </p:nvSpPr>
        <p:spPr>
          <a:xfrm>
            <a:off x="5822950" y="1625600"/>
            <a:ext cx="6496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Απαραίτητα ένζυμα: </a:t>
            </a:r>
            <a:r>
              <a:rPr lang="en-US" dirty="0"/>
              <a:t>AID, UNG, </a:t>
            </a:r>
            <a:r>
              <a:rPr lang="en-US" dirty="0" err="1"/>
              <a:t>ApeI</a:t>
            </a:r>
            <a:r>
              <a:rPr lang="en-US" dirty="0"/>
              <a:t>, </a:t>
            </a:r>
            <a:r>
              <a:rPr lang="el-GR" dirty="0"/>
              <a:t>ένζυμα της </a:t>
            </a:r>
            <a:r>
              <a:rPr lang="en-US" dirty="0"/>
              <a:t>NHEJ</a:t>
            </a:r>
            <a:r>
              <a:rPr lang="el-GR" dirty="0"/>
              <a:t> (μη ομόλογη σύνδεση άκρων </a:t>
            </a:r>
            <a:r>
              <a:rPr lang="en-US" dirty="0"/>
              <a:t>DNA</a:t>
            </a:r>
            <a:r>
              <a:rPr lang="el-GR" dirty="0"/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96554C-778E-451B-9A42-5B5AFCF82F27}"/>
              </a:ext>
            </a:extLst>
          </p:cNvPr>
          <p:cNvSpPr/>
          <p:nvPr/>
        </p:nvSpPr>
        <p:spPr>
          <a:xfrm>
            <a:off x="0" y="101598"/>
            <a:ext cx="1901371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DNA </a:t>
            </a:r>
            <a:r>
              <a:rPr lang="el-GR" sz="1600" b="1" dirty="0"/>
              <a:t>Β κύτταρων που εκκρίνουν </a:t>
            </a:r>
            <a:r>
              <a:rPr lang="en-US" sz="1600" b="1" dirty="0"/>
              <a:t>IgM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694794-FB29-49CC-BFF6-EFF8FDD62D95}"/>
              </a:ext>
            </a:extLst>
          </p:cNvPr>
          <p:cNvSpPr/>
          <p:nvPr/>
        </p:nvSpPr>
        <p:spPr>
          <a:xfrm>
            <a:off x="159657" y="1756227"/>
            <a:ext cx="197394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/>
              <a:t>Μεταγραφή </a:t>
            </a:r>
            <a:r>
              <a:rPr lang="en-US" sz="1600" b="1" dirty="0"/>
              <a:t>S</a:t>
            </a:r>
            <a:r>
              <a:rPr lang="el-GR" sz="1600" b="1" dirty="0"/>
              <a:t>ε-</a:t>
            </a:r>
            <a:r>
              <a:rPr lang="en-US" sz="1600" b="1" dirty="0"/>
              <a:t>C</a:t>
            </a:r>
            <a:r>
              <a:rPr lang="el-GR" sz="1600" b="1" dirty="0"/>
              <a:t>ε </a:t>
            </a:r>
            <a:endParaRPr lang="en-US" sz="16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319960-11A5-4ACF-8361-D6F9DF89F691}"/>
              </a:ext>
            </a:extLst>
          </p:cNvPr>
          <p:cNvSpPr/>
          <p:nvPr/>
        </p:nvSpPr>
        <p:spPr>
          <a:xfrm>
            <a:off x="1" y="4209142"/>
            <a:ext cx="2191656" cy="1886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600" b="1" dirty="0"/>
              <a:t>Δράση Α</a:t>
            </a:r>
            <a:r>
              <a:rPr lang="en-US" sz="1600" b="1" dirty="0"/>
              <a:t>ID, UNG, </a:t>
            </a:r>
            <a:r>
              <a:rPr lang="en-US" sz="1600" b="1" dirty="0" err="1"/>
              <a:t>ApeI</a:t>
            </a:r>
            <a:r>
              <a:rPr lang="en-US" sz="1600" b="1" dirty="0"/>
              <a:t>. </a:t>
            </a:r>
            <a:r>
              <a:rPr lang="el-GR" sz="1600" b="1" dirty="0"/>
              <a:t> </a:t>
            </a:r>
            <a:r>
              <a:rPr lang="el-GR" sz="1600" b="1" dirty="0" err="1"/>
              <a:t>Ανασυνδυσμός</a:t>
            </a:r>
            <a:r>
              <a:rPr lang="el-GR" sz="1600" b="1" dirty="0"/>
              <a:t> και απαλοιφή ενδιάμεσων τμημάτων</a:t>
            </a:r>
            <a:endParaRPr lang="en-US" sz="1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0124FA-96FD-472F-AEB3-B1295A0AAAFE}"/>
              </a:ext>
            </a:extLst>
          </p:cNvPr>
          <p:cNvSpPr/>
          <p:nvPr/>
        </p:nvSpPr>
        <p:spPr>
          <a:xfrm>
            <a:off x="6473370" y="5268682"/>
            <a:ext cx="197394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/>
              <a:t>Μετάφραση</a:t>
            </a:r>
            <a:endParaRPr lang="en-US" sz="16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B931F4-1445-4EDD-9250-CC8AC8F35442}"/>
              </a:ext>
            </a:extLst>
          </p:cNvPr>
          <p:cNvSpPr/>
          <p:nvPr/>
        </p:nvSpPr>
        <p:spPr>
          <a:xfrm>
            <a:off x="2311400" y="722084"/>
            <a:ext cx="2946400" cy="713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/>
              <a:t>Σήματα από </a:t>
            </a:r>
            <a:r>
              <a:rPr lang="el-GR" sz="1600" b="1" dirty="0" err="1"/>
              <a:t>μικροπεριβάλλον</a:t>
            </a:r>
            <a:r>
              <a:rPr lang="el-GR" sz="1600" b="1" dirty="0"/>
              <a:t> πχ </a:t>
            </a:r>
            <a:r>
              <a:rPr lang="en-US" sz="1600" b="1" dirty="0"/>
              <a:t>IL-4 </a:t>
            </a:r>
            <a:r>
              <a:rPr lang="el-GR" sz="1600" b="1" dirty="0"/>
              <a:t>από Τ</a:t>
            </a:r>
            <a:r>
              <a:rPr lang="en-US" sz="1600" b="1" baseline="-25000" dirty="0"/>
              <a:t>(F)H</a:t>
            </a:r>
            <a:endParaRPr lang="en-US" sz="16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0737DC-5F39-4C4B-94D1-9E9312E936C3}"/>
              </a:ext>
            </a:extLst>
          </p:cNvPr>
          <p:cNvSpPr/>
          <p:nvPr/>
        </p:nvSpPr>
        <p:spPr>
          <a:xfrm>
            <a:off x="6531428" y="4209145"/>
            <a:ext cx="197394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/>
              <a:t>Μεταγραφή </a:t>
            </a:r>
            <a:r>
              <a:rPr lang="en-US" sz="1600" b="1" dirty="0"/>
              <a:t>VDJC</a:t>
            </a:r>
            <a:r>
              <a:rPr lang="el-GR" sz="1600" b="1" dirty="0"/>
              <a:t>ε</a:t>
            </a:r>
          </a:p>
          <a:p>
            <a:pPr algn="ctr"/>
            <a:r>
              <a:rPr lang="el-GR" sz="1600" b="1" dirty="0"/>
              <a:t>Μάτισμα</a:t>
            </a:r>
            <a:endParaRPr lang="en-US" sz="1600" b="1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E848DF2-2E5D-4EDD-8790-3E853933E95B}"/>
              </a:ext>
            </a:extLst>
          </p:cNvPr>
          <p:cNvSpPr/>
          <p:nvPr/>
        </p:nvSpPr>
        <p:spPr>
          <a:xfrm>
            <a:off x="10412185" y="3514725"/>
            <a:ext cx="484416" cy="1824263"/>
          </a:xfrm>
          <a:custGeom>
            <a:avLst/>
            <a:gdLst>
              <a:gd name="connsiteX0" fmla="*/ 0 w 348343"/>
              <a:gd name="connsiteY0" fmla="*/ 1045028 h 1045028"/>
              <a:gd name="connsiteX1" fmla="*/ 275772 w 348343"/>
              <a:gd name="connsiteY1" fmla="*/ 783771 h 1045028"/>
              <a:gd name="connsiteX2" fmla="*/ 72572 w 348343"/>
              <a:gd name="connsiteY2" fmla="*/ 449943 h 1045028"/>
              <a:gd name="connsiteX3" fmla="*/ 348343 w 348343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343" h="1045028">
                <a:moveTo>
                  <a:pt x="0" y="1045028"/>
                </a:moveTo>
                <a:cubicBezTo>
                  <a:pt x="131838" y="963990"/>
                  <a:pt x="263677" y="882952"/>
                  <a:pt x="275772" y="783771"/>
                </a:cubicBezTo>
                <a:cubicBezTo>
                  <a:pt x="287867" y="684590"/>
                  <a:pt x="60477" y="580571"/>
                  <a:pt x="72572" y="449943"/>
                </a:cubicBezTo>
                <a:cubicBezTo>
                  <a:pt x="84667" y="319315"/>
                  <a:pt x="216505" y="159657"/>
                  <a:pt x="348343" y="0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triangle" w="lg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C7B0EB-39BF-49A4-A7B7-9610DE2B5403}"/>
              </a:ext>
            </a:extLst>
          </p:cNvPr>
          <p:cNvSpPr txBox="1"/>
          <p:nvPr/>
        </p:nvSpPr>
        <p:spPr>
          <a:xfrm>
            <a:off x="9027886" y="2815772"/>
            <a:ext cx="3022366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Αλλαγή της σταθερή περιοχής</a:t>
            </a:r>
            <a:endParaRPr lang="en-US" dirty="0"/>
          </a:p>
          <a:p>
            <a:r>
              <a:rPr lang="el-GR" dirty="0"/>
              <a:t>βαριάς αλυσίδας: </a:t>
            </a:r>
            <a:r>
              <a:rPr lang="en-US" dirty="0"/>
              <a:t>C</a:t>
            </a:r>
            <a:r>
              <a:rPr lang="el-GR" dirty="0"/>
              <a:t>μ</a:t>
            </a:r>
            <a:r>
              <a:rPr lang="el-GR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C</a:t>
            </a:r>
            <a:r>
              <a:rPr lang="el-GR" dirty="0">
                <a:sym typeface="Wingdings" panose="05000000000000000000" pitchFamily="2" charset="2"/>
              </a:rPr>
              <a:t>ε</a:t>
            </a:r>
            <a:endParaRPr lang="el-GR" dirty="0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B6B3FCBC-1F5A-403B-A838-E9D2E3D9948B}"/>
              </a:ext>
            </a:extLst>
          </p:cNvPr>
          <p:cNvSpPr/>
          <p:nvPr/>
        </p:nvSpPr>
        <p:spPr>
          <a:xfrm rot="16200000">
            <a:off x="10280832" y="5062945"/>
            <a:ext cx="55153" cy="673462"/>
          </a:xfrm>
          <a:prstGeom prst="rightBrace">
            <a:avLst>
              <a:gd name="adj1" fmla="val 8333"/>
              <a:gd name="adj2" fmla="val 52956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81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698CC-3315-4C86-BDAF-11FCD717C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29" y="2272367"/>
            <a:ext cx="7905750" cy="3379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31AFE4-BC9A-4175-B7F2-470730A52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714" y="2718881"/>
            <a:ext cx="3044371" cy="3731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F0F3BF-A4AB-4067-9308-E7ABEC343285}"/>
              </a:ext>
            </a:extLst>
          </p:cNvPr>
          <p:cNvSpPr txBox="1"/>
          <p:nvPr/>
        </p:nvSpPr>
        <p:spPr>
          <a:xfrm>
            <a:off x="1474874" y="277334"/>
            <a:ext cx="10167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/>
              <a:t>Οι </a:t>
            </a:r>
            <a:r>
              <a:rPr lang="el-GR" sz="2800" dirty="0" err="1"/>
              <a:t>ισότυποι</a:t>
            </a:r>
            <a:r>
              <a:rPr lang="el-GR" sz="2800" dirty="0"/>
              <a:t> (τάξεις</a:t>
            </a:r>
            <a:r>
              <a:rPr lang="en-US" sz="2800" dirty="0"/>
              <a:t> </a:t>
            </a:r>
            <a:r>
              <a:rPr lang="el-GR" sz="2800" dirty="0"/>
              <a:t>και υποτάξεις) των αντισωμάτων στον άνθρωπο 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6DB5A-39FC-4104-BE75-B8762E2E451D}"/>
              </a:ext>
            </a:extLst>
          </p:cNvPr>
          <p:cNvSpPr txBox="1"/>
          <p:nvPr/>
        </p:nvSpPr>
        <p:spPr>
          <a:xfrm>
            <a:off x="9620251" y="2879271"/>
            <a:ext cx="24556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Μονομερή</a:t>
            </a:r>
          </a:p>
          <a:p>
            <a:r>
              <a:rPr lang="el-GR" dirty="0"/>
              <a:t>Ι</a:t>
            </a:r>
            <a:r>
              <a:rPr lang="en-US" dirty="0" err="1"/>
              <a:t>gG</a:t>
            </a:r>
            <a:r>
              <a:rPr lang="en-US" dirty="0"/>
              <a:t>, </a:t>
            </a:r>
            <a:r>
              <a:rPr lang="el-GR" dirty="0"/>
              <a:t>Ι</a:t>
            </a:r>
            <a:r>
              <a:rPr lang="en-US" dirty="0" err="1"/>
              <a:t>gE</a:t>
            </a:r>
            <a:r>
              <a:rPr lang="en-US" dirty="0"/>
              <a:t>, </a:t>
            </a:r>
            <a:r>
              <a:rPr lang="en-US" dirty="0" err="1"/>
              <a:t>IgD</a:t>
            </a:r>
            <a:r>
              <a:rPr lang="en-US" dirty="0"/>
              <a:t>, IgA</a:t>
            </a:r>
            <a:r>
              <a:rPr lang="el-GR" dirty="0"/>
              <a:t> </a:t>
            </a:r>
            <a:r>
              <a:rPr lang="en-US" dirty="0"/>
              <a:t>(</a:t>
            </a:r>
            <a:r>
              <a:rPr lang="el-GR" dirty="0"/>
              <a:t>ορός)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0264DC-D12D-42FD-8CE6-650754E8EB84}"/>
              </a:ext>
            </a:extLst>
          </p:cNvPr>
          <p:cNvSpPr txBox="1"/>
          <p:nvPr/>
        </p:nvSpPr>
        <p:spPr>
          <a:xfrm>
            <a:off x="9956801" y="3991427"/>
            <a:ext cx="22351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Διμερή</a:t>
            </a:r>
          </a:p>
          <a:p>
            <a:r>
              <a:rPr lang="en-US" dirty="0"/>
              <a:t>IgA</a:t>
            </a:r>
            <a:r>
              <a:rPr lang="el-GR" dirty="0"/>
              <a:t> (βλεννογόνοι)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1F78CF-EAC5-4314-9EEA-E382AC21A4BC}"/>
              </a:ext>
            </a:extLst>
          </p:cNvPr>
          <p:cNvSpPr txBox="1"/>
          <p:nvPr/>
        </p:nvSpPr>
        <p:spPr>
          <a:xfrm>
            <a:off x="9956801" y="5254171"/>
            <a:ext cx="22351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Πενταμερή</a:t>
            </a:r>
            <a:endParaRPr lang="en-US" dirty="0"/>
          </a:p>
          <a:p>
            <a:r>
              <a:rPr lang="el-GR" dirty="0"/>
              <a:t> (</a:t>
            </a:r>
            <a:r>
              <a:rPr lang="en-US" dirty="0"/>
              <a:t>IgM)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3C6A03-D39A-4138-821A-666E7CDCF702}"/>
              </a:ext>
            </a:extLst>
          </p:cNvPr>
          <p:cNvSpPr txBox="1"/>
          <p:nvPr/>
        </p:nvSpPr>
        <p:spPr>
          <a:xfrm>
            <a:off x="502920" y="5290820"/>
            <a:ext cx="723005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Serum (mg/mL) 1.3  0.04         1             9                 1.8     3     0.5    3x10</a:t>
            </a:r>
            <a:r>
              <a:rPr lang="en-US" baseline="30000" dirty="0"/>
              <a:t>-5</a:t>
            </a:r>
            <a:r>
              <a:rPr lang="en-US" dirty="0"/>
              <a:t>  0.2 </a:t>
            </a:r>
          </a:p>
        </p:txBody>
      </p:sp>
    </p:spTree>
    <p:extLst>
      <p:ext uri="{BB962C8B-B14F-4D97-AF65-F5344CB8AC3E}">
        <p14:creationId xmlns:p14="http://schemas.microsoft.com/office/powerpoint/2010/main" val="32477253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2F1862-5084-4465-B419-5D535E4F4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062" y="960832"/>
            <a:ext cx="7705415" cy="58971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9A06F1-DC1A-4256-B275-329FAFE25939}"/>
              </a:ext>
            </a:extLst>
          </p:cNvPr>
          <p:cNvSpPr/>
          <p:nvPr/>
        </p:nvSpPr>
        <p:spPr>
          <a:xfrm>
            <a:off x="9199417" y="3629892"/>
            <a:ext cx="2466109" cy="23829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7E4943-EE54-4141-A72B-43919787D3CC}"/>
              </a:ext>
            </a:extLst>
          </p:cNvPr>
          <p:cNvSpPr/>
          <p:nvPr/>
        </p:nvSpPr>
        <p:spPr>
          <a:xfrm>
            <a:off x="9157854" y="1080653"/>
            <a:ext cx="2466109" cy="23829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858F18F-B352-4B78-9022-A2761B1E1E49}"/>
              </a:ext>
            </a:extLst>
          </p:cNvPr>
          <p:cNvSpPr/>
          <p:nvPr/>
        </p:nvSpPr>
        <p:spPr>
          <a:xfrm>
            <a:off x="6818168" y="4086225"/>
            <a:ext cx="2105025" cy="1914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B621CD-38E9-49B3-B77B-259FAA37DB7A}"/>
              </a:ext>
            </a:extLst>
          </p:cNvPr>
          <p:cNvSpPr txBox="1"/>
          <p:nvPr/>
        </p:nvSpPr>
        <p:spPr>
          <a:xfrm>
            <a:off x="2396836" y="0"/>
            <a:ext cx="81094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</a:t>
            </a:r>
            <a:r>
              <a:rPr lang="el-GR" sz="2800" dirty="0"/>
              <a:t>α προϊόντα της αντίδρασης βλαστικού κέντρου είναι </a:t>
            </a:r>
          </a:p>
          <a:p>
            <a:r>
              <a:rPr lang="el-GR" sz="2800" dirty="0"/>
              <a:t>μακρόβια πλασματοκύτταρα και Β κύτταρα μνήμης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92050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72285A-6E94-4132-BBDC-1762C1D68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199" y="997430"/>
            <a:ext cx="7685985" cy="5612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B8EB4F-1648-4200-9003-4CFE1E3462B9}"/>
              </a:ext>
            </a:extLst>
          </p:cNvPr>
          <p:cNvSpPr txBox="1"/>
          <p:nvPr/>
        </p:nvSpPr>
        <p:spPr>
          <a:xfrm>
            <a:off x="751114" y="3755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7B67B0-2F17-4099-8CD2-9EF02A679197}"/>
              </a:ext>
            </a:extLst>
          </p:cNvPr>
          <p:cNvSpPr txBox="1"/>
          <p:nvPr/>
        </p:nvSpPr>
        <p:spPr>
          <a:xfrm>
            <a:off x="1698536" y="0"/>
            <a:ext cx="79214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dirty="0"/>
              <a:t>Οι αντιδράσεις βλαστικού κέντρου προσφέρονται </a:t>
            </a:r>
          </a:p>
          <a:p>
            <a:pPr algn="ctr"/>
            <a:r>
              <a:rPr lang="el-GR" sz="2800" dirty="0"/>
              <a:t>ως φαρμακευτικός στόχος σε αυτοάνοσα νοσήματα  </a:t>
            </a:r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E01B2E-FFB9-4ABA-8A86-485D4EB0A0D6}"/>
              </a:ext>
            </a:extLst>
          </p:cNvPr>
          <p:cNvSpPr/>
          <p:nvPr/>
        </p:nvSpPr>
        <p:spPr>
          <a:xfrm>
            <a:off x="5054600" y="928254"/>
            <a:ext cx="4622800" cy="2234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865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3C1F68-412C-49C2-A05B-388DE32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582" y="1046663"/>
            <a:ext cx="5727699" cy="54612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A2BA2F-AC5F-420B-9B15-36906E0A988B}"/>
              </a:ext>
            </a:extLst>
          </p:cNvPr>
          <p:cNvSpPr txBox="1"/>
          <p:nvPr/>
        </p:nvSpPr>
        <p:spPr>
          <a:xfrm>
            <a:off x="0" y="3165764"/>
            <a:ext cx="3827779" cy="132343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CXCL12: </a:t>
            </a:r>
            <a:r>
              <a:rPr lang="el-GR" sz="2000" dirty="0"/>
              <a:t>Προσέλκυση στον μυελό</a:t>
            </a:r>
          </a:p>
          <a:p>
            <a:r>
              <a:rPr lang="en-US" sz="2000" dirty="0"/>
              <a:t>VCAM1: </a:t>
            </a:r>
            <a:r>
              <a:rPr lang="el-GR" sz="2000" dirty="0"/>
              <a:t>Πρόσδεση</a:t>
            </a:r>
          </a:p>
          <a:p>
            <a:r>
              <a:rPr lang="el-GR" sz="2000" dirty="0"/>
              <a:t>Παράγοντες επιβίωσης: </a:t>
            </a:r>
            <a:r>
              <a:rPr lang="en-US" sz="2000" dirty="0"/>
              <a:t>APRIL, IL-6</a:t>
            </a:r>
          </a:p>
          <a:p>
            <a:r>
              <a:rPr lang="el-GR" sz="2000" dirty="0"/>
              <a:t> (ΒΑ</a:t>
            </a:r>
            <a:r>
              <a:rPr lang="en-US" sz="2000" dirty="0"/>
              <a:t>FF </a:t>
            </a:r>
            <a:r>
              <a:rPr lang="el-GR" sz="2000" dirty="0"/>
              <a:t>στα πρώτα στάδια)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7E9E0-4AA5-4D44-8883-341CB488A891}"/>
              </a:ext>
            </a:extLst>
          </p:cNvPr>
          <p:cNvSpPr txBox="1"/>
          <p:nvPr/>
        </p:nvSpPr>
        <p:spPr>
          <a:xfrm>
            <a:off x="914041" y="0"/>
            <a:ext cx="11277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Αρκετοί </a:t>
            </a:r>
            <a:r>
              <a:rPr lang="el-GR" sz="2400" dirty="0" err="1"/>
              <a:t>πλασμαβλάστες</a:t>
            </a:r>
            <a:r>
              <a:rPr lang="el-GR" sz="2400" dirty="0"/>
              <a:t> των βλαστικών κέντρων μεταναστεύουν στο μυελό των οστών.</a:t>
            </a:r>
          </a:p>
          <a:p>
            <a:r>
              <a:rPr lang="el-GR" sz="2400" dirty="0"/>
              <a:t>Κάποιοι από αυτούς επιβιώνουν και διαφοροποιούνται σε μακρόβια πλασματοκύτταρα. 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B8A14E-2DF2-47FF-8389-142C38D1EA39}"/>
              </a:ext>
            </a:extLst>
          </p:cNvPr>
          <p:cNvSpPr txBox="1"/>
          <p:nvPr/>
        </p:nvSpPr>
        <p:spPr>
          <a:xfrm>
            <a:off x="7467599" y="4953000"/>
            <a:ext cx="4570097" cy="707886"/>
          </a:xfrm>
          <a:prstGeom prst="rect">
            <a:avLst/>
          </a:prstGeom>
          <a:noFill/>
          <a:ln>
            <a:solidFill>
              <a:srgbClr val="007F00"/>
            </a:solidFill>
          </a:ln>
        </p:spPr>
        <p:txBody>
          <a:bodyPr wrap="none" rtlCol="0">
            <a:spAutoFit/>
          </a:bodyPr>
          <a:lstStyle/>
          <a:p>
            <a:r>
              <a:rPr lang="el-GR" sz="2000" dirty="0"/>
              <a:t>Τα πλασματοκύτταρα αυτά  είναι η κύρια </a:t>
            </a:r>
          </a:p>
          <a:p>
            <a:r>
              <a:rPr lang="el-GR" sz="2000" dirty="0"/>
              <a:t>πηγή </a:t>
            </a:r>
            <a:r>
              <a:rPr lang="en-US" sz="2000" dirty="0"/>
              <a:t>IgG</a:t>
            </a:r>
            <a:r>
              <a:rPr lang="el-GR" sz="2000" dirty="0"/>
              <a:t> του ορού υγιών ανθρώπων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46E494-8A7D-4727-9F96-AACEACA3AA35}"/>
              </a:ext>
            </a:extLst>
          </p:cNvPr>
          <p:cNvSpPr txBox="1"/>
          <p:nvPr/>
        </p:nvSpPr>
        <p:spPr>
          <a:xfrm>
            <a:off x="8762999" y="2463800"/>
            <a:ext cx="3276601" cy="707886"/>
          </a:xfrm>
          <a:prstGeom prst="rect">
            <a:avLst/>
          </a:prstGeom>
          <a:noFill/>
          <a:ln>
            <a:solidFill>
              <a:srgbClr val="007F00"/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dirty="0"/>
              <a:t>Στον άνθρωπο: </a:t>
            </a:r>
            <a:endParaRPr lang="en-US" sz="2000" dirty="0"/>
          </a:p>
          <a:p>
            <a:r>
              <a:rPr lang="en-US" sz="2000" dirty="0"/>
              <a:t>CD19</a:t>
            </a:r>
            <a:r>
              <a:rPr lang="en-US" sz="2000" baseline="30000" dirty="0"/>
              <a:t>+</a:t>
            </a:r>
            <a:r>
              <a:rPr lang="en-US" sz="2000" dirty="0"/>
              <a:t>CD20</a:t>
            </a:r>
            <a:r>
              <a:rPr lang="en-US" sz="2000" baseline="30000" dirty="0"/>
              <a:t>-</a:t>
            </a:r>
            <a:r>
              <a:rPr lang="en-US" sz="2000" dirty="0"/>
              <a:t>CD27</a:t>
            </a:r>
            <a:r>
              <a:rPr lang="en-US" sz="2000" baseline="30000" dirty="0"/>
              <a:t>+</a:t>
            </a:r>
            <a:r>
              <a:rPr lang="en-US" sz="2000" dirty="0"/>
              <a:t>CD138</a:t>
            </a:r>
            <a:r>
              <a:rPr lang="en-US" sz="2000" baseline="30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3906320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gulation of memory B cell activation by memory T follicular helper cells.">
            <a:extLst>
              <a:ext uri="{FF2B5EF4-FFF2-40B4-BE49-F238E27FC236}">
                <a16:creationId xmlns:a16="http://schemas.microsoft.com/office/drawing/2014/main" id="{8FA71FCB-6FB0-4670-BEEC-448BBB577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260" y="986346"/>
            <a:ext cx="7516261" cy="587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3C870E-574F-4B19-BDB8-18F4D2B4A427}"/>
              </a:ext>
            </a:extLst>
          </p:cNvPr>
          <p:cNvSpPr txBox="1"/>
          <p:nvPr/>
        </p:nvSpPr>
        <p:spPr>
          <a:xfrm>
            <a:off x="781050" y="0"/>
            <a:ext cx="112840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</a:t>
            </a:r>
            <a:r>
              <a:rPr lang="el-GR" sz="2800" dirty="0"/>
              <a:t>ι</a:t>
            </a:r>
            <a:r>
              <a:rPr lang="en-US" sz="2800" dirty="0"/>
              <a:t> </a:t>
            </a:r>
            <a:r>
              <a:rPr lang="el-GR" sz="2800" dirty="0"/>
              <a:t>αποκρίσεις των Β κυττάρων μνήμης απαιτούν </a:t>
            </a:r>
            <a:r>
              <a:rPr lang="en-US" sz="2800" dirty="0"/>
              <a:t> </a:t>
            </a:r>
            <a:r>
              <a:rPr lang="el-GR" sz="2800" dirty="0"/>
              <a:t>βοήθεια από </a:t>
            </a:r>
            <a:r>
              <a:rPr lang="en-US" sz="2800" dirty="0"/>
              <a:t>T</a:t>
            </a:r>
            <a:r>
              <a:rPr lang="en-US" sz="2800" baseline="-25000" dirty="0"/>
              <a:t>FH</a:t>
            </a:r>
            <a:r>
              <a:rPr lang="el-GR" sz="2800" baseline="-25000" dirty="0"/>
              <a:t> </a:t>
            </a:r>
            <a:r>
              <a:rPr lang="el-GR" sz="2800" dirty="0"/>
              <a:t>κύτταρα</a:t>
            </a:r>
          </a:p>
          <a:p>
            <a:r>
              <a:rPr lang="en-US" sz="2800" dirty="0"/>
              <a:t> </a:t>
            </a:r>
            <a:r>
              <a:rPr lang="el-GR" sz="2800" dirty="0"/>
              <a:t>αλλά όχι εκτεταμένο πολλαπλασιασμό και συνεπώς είναι άμεσες</a:t>
            </a:r>
            <a:endParaRPr lang="en-US" sz="2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15EB23-9BE6-477B-B12B-DC63C55A1819}"/>
              </a:ext>
            </a:extLst>
          </p:cNvPr>
          <p:cNvSpPr/>
          <p:nvPr/>
        </p:nvSpPr>
        <p:spPr>
          <a:xfrm>
            <a:off x="7772400" y="2057400"/>
            <a:ext cx="2228850" cy="1695450"/>
          </a:xfrm>
          <a:prstGeom prst="ellipse">
            <a:avLst/>
          </a:prstGeom>
          <a:noFill/>
          <a:ln w="38100">
            <a:solidFill>
              <a:srgbClr val="00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40CD6D1-F9E9-42BC-8284-607288FD0B73}"/>
              </a:ext>
            </a:extLst>
          </p:cNvPr>
          <p:cNvSpPr/>
          <p:nvPr/>
        </p:nvSpPr>
        <p:spPr>
          <a:xfrm>
            <a:off x="7696200" y="5162550"/>
            <a:ext cx="2228850" cy="1695450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4E3182-38FA-451A-88A4-16812BAE4F3F}"/>
              </a:ext>
            </a:extLst>
          </p:cNvPr>
          <p:cNvSpPr txBox="1"/>
          <p:nvPr/>
        </p:nvSpPr>
        <p:spPr>
          <a:xfrm>
            <a:off x="4659102" y="5413828"/>
            <a:ext cx="14542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500" dirty="0"/>
              <a:t>Αντιγόνο</a:t>
            </a:r>
          </a:p>
          <a:p>
            <a:pPr algn="ctr"/>
            <a:r>
              <a:rPr lang="el-GR" sz="1500" dirty="0"/>
              <a:t>(επόμενη φορά)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5234390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ure_11_18">
            <a:extLst>
              <a:ext uri="{FF2B5EF4-FFF2-40B4-BE49-F238E27FC236}">
                <a16:creationId xmlns:a16="http://schemas.microsoft.com/office/drawing/2014/main" id="{8F30B341-75C5-42B5-ADD8-C668E195D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48" y="1358843"/>
            <a:ext cx="7484012" cy="379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FAC28B-C95C-4A58-A79F-AAF5E01996F1}"/>
              </a:ext>
            </a:extLst>
          </p:cNvPr>
          <p:cNvSpPr txBox="1"/>
          <p:nvPr/>
        </p:nvSpPr>
        <p:spPr>
          <a:xfrm>
            <a:off x="1958221" y="5501300"/>
            <a:ext cx="95271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Τα Β κύτταρα μνήμης </a:t>
            </a:r>
            <a:r>
              <a:rPr lang="el-GR" sz="2000" dirty="0" err="1"/>
              <a:t>είνα</a:t>
            </a:r>
            <a:r>
              <a:rPr lang="el-GR" sz="2000" dirty="0"/>
              <a:t> ιδανικά </a:t>
            </a:r>
            <a:r>
              <a:rPr lang="el-GR" sz="2000" dirty="0" err="1"/>
              <a:t>αντιγονοπαρουσιαστικά</a:t>
            </a:r>
            <a:r>
              <a:rPr lang="el-GR" sz="2000" dirty="0"/>
              <a:t> κύτταρα: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Υψηλή συγγένεια για αντιγόνο (παρουσίαση ακόμη και σε μικρές συγκεντρώσεις </a:t>
            </a:r>
            <a:r>
              <a:rPr lang="en-US" sz="2000" dirty="0"/>
              <a:t>Ag)</a:t>
            </a:r>
            <a:endParaRPr lang="el-G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Υψηλά επίπεδα ΜΗ</a:t>
            </a:r>
            <a:r>
              <a:rPr lang="en-US" sz="2000" dirty="0"/>
              <a:t>C II</a:t>
            </a:r>
            <a:r>
              <a:rPr lang="el-GR" sz="2000" dirty="0"/>
              <a:t> και </a:t>
            </a:r>
            <a:r>
              <a:rPr lang="el-GR" sz="2000" dirty="0" err="1"/>
              <a:t>συνδιεγερτικών</a:t>
            </a:r>
            <a:r>
              <a:rPr lang="el-GR" sz="2000" dirty="0"/>
              <a:t> μορίων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319758-8322-4792-A368-9F39953EE57F}"/>
              </a:ext>
            </a:extLst>
          </p:cNvPr>
          <p:cNvSpPr/>
          <p:nvPr/>
        </p:nvSpPr>
        <p:spPr>
          <a:xfrm>
            <a:off x="3691281" y="1927000"/>
            <a:ext cx="2448791" cy="639907"/>
          </a:xfrm>
          <a:prstGeom prst="rect">
            <a:avLst/>
          </a:prstGeom>
          <a:solidFill>
            <a:srgbClr val="B6E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Παρθένα Β κύτταρα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E5D3A7-11C5-45E3-A3EE-ACEDFFC3C5BA}"/>
              </a:ext>
            </a:extLst>
          </p:cNvPr>
          <p:cNvSpPr/>
          <p:nvPr/>
        </p:nvSpPr>
        <p:spPr>
          <a:xfrm>
            <a:off x="6158256" y="1927000"/>
            <a:ext cx="2448791" cy="639907"/>
          </a:xfrm>
          <a:prstGeom prst="rect">
            <a:avLst/>
          </a:prstGeom>
          <a:solidFill>
            <a:srgbClr val="B6E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Β κύτταρα μνήμης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77ACD4-1701-4696-9863-4848FD49C03A}"/>
              </a:ext>
            </a:extLst>
          </p:cNvPr>
          <p:cNvSpPr/>
          <p:nvPr/>
        </p:nvSpPr>
        <p:spPr>
          <a:xfrm>
            <a:off x="1219457" y="2574527"/>
            <a:ext cx="2484120" cy="632460"/>
          </a:xfrm>
          <a:prstGeom prst="rect">
            <a:avLst/>
          </a:prstGeom>
          <a:solidFill>
            <a:srgbClr val="FEFE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Συχνότητα </a:t>
            </a:r>
            <a:r>
              <a:rPr lang="el-GR" sz="1600" b="1" dirty="0" err="1">
                <a:solidFill>
                  <a:schemeClr val="tx1"/>
                </a:solidFill>
              </a:rPr>
              <a:t>αντιγονοειδικών</a:t>
            </a:r>
            <a:r>
              <a:rPr lang="el-GR" sz="1600" b="1" dirty="0">
                <a:solidFill>
                  <a:schemeClr val="tx1"/>
                </a:solidFill>
              </a:rPr>
              <a:t> Β κυττάρων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8D07A8-90E6-49AD-A6E9-70BF8ACC1DD7}"/>
              </a:ext>
            </a:extLst>
          </p:cNvPr>
          <p:cNvSpPr/>
          <p:nvPr/>
        </p:nvSpPr>
        <p:spPr>
          <a:xfrm>
            <a:off x="1227077" y="3214607"/>
            <a:ext cx="2484120" cy="556260"/>
          </a:xfrm>
          <a:prstGeom prst="rect">
            <a:avLst/>
          </a:prstGeom>
          <a:solidFill>
            <a:srgbClr val="FEFE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 err="1">
                <a:solidFill>
                  <a:schemeClr val="tx1"/>
                </a:solidFill>
              </a:rPr>
              <a:t>Ισότυπος</a:t>
            </a:r>
            <a:r>
              <a:rPr lang="el-GR" sz="1600" b="1" dirty="0">
                <a:solidFill>
                  <a:schemeClr val="tx1"/>
                </a:solidFill>
              </a:rPr>
              <a:t> παραγόμενου αντισώματος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404B9E-BFAE-42F0-A75F-70F056F413CF}"/>
              </a:ext>
            </a:extLst>
          </p:cNvPr>
          <p:cNvSpPr/>
          <p:nvPr/>
        </p:nvSpPr>
        <p:spPr>
          <a:xfrm>
            <a:off x="1227077" y="3778487"/>
            <a:ext cx="2484120" cy="556260"/>
          </a:xfrm>
          <a:prstGeom prst="rect">
            <a:avLst/>
          </a:prstGeom>
          <a:solidFill>
            <a:srgbClr val="FEFE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Συγγένεια αντιγόνου-αντισώματος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95143E-68F0-4C54-936D-6B1591B80FA1}"/>
              </a:ext>
            </a:extLst>
          </p:cNvPr>
          <p:cNvSpPr/>
          <p:nvPr/>
        </p:nvSpPr>
        <p:spPr>
          <a:xfrm>
            <a:off x="3685797" y="1423907"/>
            <a:ext cx="4927600" cy="482600"/>
          </a:xfrm>
          <a:prstGeom prst="rect">
            <a:avLst/>
          </a:prstGeom>
          <a:solidFill>
            <a:srgbClr val="87CB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chemeClr val="tx1"/>
                </a:solidFill>
              </a:rPr>
              <a:t>Β κύτταρα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EB8740-C695-4A55-B89D-370863425A74}"/>
              </a:ext>
            </a:extLst>
          </p:cNvPr>
          <p:cNvSpPr/>
          <p:nvPr/>
        </p:nvSpPr>
        <p:spPr>
          <a:xfrm>
            <a:off x="3749297" y="3852782"/>
            <a:ext cx="2339975" cy="4032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Χαμηλή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45B281-05EE-4EFC-9EDC-DF7B8CA7D0D2}"/>
              </a:ext>
            </a:extLst>
          </p:cNvPr>
          <p:cNvSpPr/>
          <p:nvPr/>
        </p:nvSpPr>
        <p:spPr>
          <a:xfrm>
            <a:off x="6219447" y="3859132"/>
            <a:ext cx="2339975" cy="4032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Υψηλή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7CB467-99DF-4118-8A86-03F7AFA2474A}"/>
              </a:ext>
            </a:extLst>
          </p:cNvPr>
          <p:cNvSpPr txBox="1"/>
          <p:nvPr/>
        </p:nvSpPr>
        <p:spPr>
          <a:xfrm>
            <a:off x="0" y="1449307"/>
            <a:ext cx="3580108" cy="677108"/>
          </a:xfrm>
          <a:prstGeom prst="rect">
            <a:avLst/>
          </a:prstGeom>
          <a:noFill/>
          <a:ln>
            <a:solidFill>
              <a:srgbClr val="007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/>
              <a:t>B</a:t>
            </a:r>
            <a:r>
              <a:rPr lang="el-GR" sz="1900" dirty="0"/>
              <a:t> κύτταρα</a:t>
            </a:r>
            <a:r>
              <a:rPr lang="en-US" sz="1900" dirty="0"/>
              <a:t>-</a:t>
            </a:r>
            <a:r>
              <a:rPr lang="el-GR" sz="1900" dirty="0"/>
              <a:t>μνήμης στον άνθρωπο:  </a:t>
            </a:r>
            <a:r>
              <a:rPr lang="en-US" sz="1900" dirty="0"/>
              <a:t>CD19</a:t>
            </a:r>
            <a:r>
              <a:rPr lang="en-US" sz="1900" baseline="30000" dirty="0"/>
              <a:t>+</a:t>
            </a:r>
            <a:r>
              <a:rPr lang="en-US" sz="1900" dirty="0"/>
              <a:t>CD20</a:t>
            </a:r>
            <a:r>
              <a:rPr lang="en-US" sz="1900" baseline="30000" dirty="0"/>
              <a:t>+I</a:t>
            </a:r>
            <a:r>
              <a:rPr lang="en-US" sz="1900" dirty="0"/>
              <a:t>IgD</a:t>
            </a:r>
            <a:r>
              <a:rPr lang="en-US" sz="1900" baseline="30000" dirty="0"/>
              <a:t>+</a:t>
            </a:r>
            <a:r>
              <a:rPr lang="en-US" sz="1900" dirty="0"/>
              <a:t>CD27</a:t>
            </a:r>
            <a:r>
              <a:rPr lang="en-US" sz="2000" baseline="30000" dirty="0"/>
              <a:t>+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11AB06-6AA2-497E-A112-C9C95F499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802" y="1488451"/>
            <a:ext cx="3331886" cy="289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32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868A58-0192-4983-90B1-AEBD7535F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54" y="1257300"/>
            <a:ext cx="9679245" cy="51308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EA5A7E-D319-4031-B037-3DDCF00DFFC2}"/>
              </a:ext>
            </a:extLst>
          </p:cNvPr>
          <p:cNvSpPr txBox="1"/>
          <p:nvPr/>
        </p:nvSpPr>
        <p:spPr>
          <a:xfrm>
            <a:off x="254138" y="209550"/>
            <a:ext cx="10781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 B </a:t>
            </a:r>
            <a:r>
              <a:rPr lang="el-GR" sz="2800" dirty="0"/>
              <a:t>λεμφοκυτταρική σειρά αποτελείται από πολλά αναπτυξιακά στάδια 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07715F-BE07-49A2-AA92-7E468B504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038" y="4130908"/>
            <a:ext cx="1328738" cy="13554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B8CE81-70D7-4B0D-B3A4-2004BDC3C9C4}"/>
              </a:ext>
            </a:extLst>
          </p:cNvPr>
          <p:cNvSpPr txBox="1"/>
          <p:nvPr/>
        </p:nvSpPr>
        <p:spPr>
          <a:xfrm>
            <a:off x="3251200" y="5422900"/>
            <a:ext cx="955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Plasma cells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F4F949-8969-423C-BB48-A933F3EEFD3F}"/>
              </a:ext>
            </a:extLst>
          </p:cNvPr>
          <p:cNvSpPr/>
          <p:nvPr/>
        </p:nvSpPr>
        <p:spPr>
          <a:xfrm>
            <a:off x="7429500" y="3898900"/>
            <a:ext cx="1917700" cy="171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AB768-1228-41B0-81D1-90A7017459D7}"/>
              </a:ext>
            </a:extLst>
          </p:cNvPr>
          <p:cNvSpPr txBox="1"/>
          <p:nvPr/>
        </p:nvSpPr>
        <p:spPr>
          <a:xfrm>
            <a:off x="2654300" y="3695700"/>
            <a:ext cx="63722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Pre-B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215AEC-3DFF-4818-867E-C20789AB353F}"/>
              </a:ext>
            </a:extLst>
          </p:cNvPr>
          <p:cNvSpPr txBox="1"/>
          <p:nvPr/>
        </p:nvSpPr>
        <p:spPr>
          <a:xfrm>
            <a:off x="1422400" y="3695700"/>
            <a:ext cx="64299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Pro-B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8F9304-1BEB-4F5F-9E1F-67E5028D0217}"/>
              </a:ext>
            </a:extLst>
          </p:cNvPr>
          <p:cNvSpPr txBox="1"/>
          <p:nvPr/>
        </p:nvSpPr>
        <p:spPr>
          <a:xfrm>
            <a:off x="4547865" y="3688080"/>
            <a:ext cx="103695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l-GR" sz="1600" dirty="0"/>
              <a:t>Άωρο </a:t>
            </a:r>
          </a:p>
          <a:p>
            <a:pPr algn="ctr"/>
            <a:r>
              <a:rPr lang="el-GR" sz="1600" dirty="0"/>
              <a:t>Β κύτταρο</a:t>
            </a:r>
            <a:endParaRPr 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7B4BED-3AAA-484E-A807-38751D1DCBD4}"/>
              </a:ext>
            </a:extLst>
          </p:cNvPr>
          <p:cNvSpPr txBox="1"/>
          <p:nvPr/>
        </p:nvSpPr>
        <p:spPr>
          <a:xfrm>
            <a:off x="9958065" y="4902200"/>
            <a:ext cx="103695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l-GR" sz="1600" dirty="0"/>
              <a:t>Β κύτταρο</a:t>
            </a:r>
          </a:p>
          <a:p>
            <a:pPr algn="ctr"/>
            <a:r>
              <a:rPr lang="el-GR" sz="1600" dirty="0"/>
              <a:t>μνήμης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0E37D5-2D5D-4066-BACB-9CA608103FA8}"/>
              </a:ext>
            </a:extLst>
          </p:cNvPr>
          <p:cNvSpPr txBox="1"/>
          <p:nvPr/>
        </p:nvSpPr>
        <p:spPr>
          <a:xfrm>
            <a:off x="9951222" y="2468880"/>
            <a:ext cx="1738361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l-GR" sz="1600" dirty="0" err="1"/>
              <a:t>Πλασμαβλάστης</a:t>
            </a:r>
            <a:r>
              <a:rPr lang="el-GR" sz="1600" dirty="0"/>
              <a:t>/</a:t>
            </a:r>
          </a:p>
          <a:p>
            <a:pPr algn="ctr"/>
            <a:r>
              <a:rPr lang="el-GR" sz="1600" dirty="0"/>
              <a:t>Πλασματοκύτταρο</a:t>
            </a:r>
          </a:p>
          <a:p>
            <a:pPr algn="ctr"/>
            <a:endParaRPr lang="el-GR" sz="1600" dirty="0"/>
          </a:p>
          <a:p>
            <a:pPr algn="ctr"/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BA42EB-9124-4366-89FC-38AA8DF320C2}"/>
              </a:ext>
            </a:extLst>
          </p:cNvPr>
          <p:cNvSpPr txBox="1"/>
          <p:nvPr/>
        </p:nvSpPr>
        <p:spPr>
          <a:xfrm>
            <a:off x="8521700" y="3683000"/>
            <a:ext cx="103695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l-GR" sz="1600" dirty="0"/>
              <a:t>Ώριμο </a:t>
            </a:r>
          </a:p>
          <a:p>
            <a:pPr algn="ctr"/>
            <a:r>
              <a:rPr lang="el-GR" sz="1600" dirty="0"/>
              <a:t>Β κύτταρο</a:t>
            </a:r>
            <a:endParaRPr lang="en-US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486311-3B88-4B38-B3C7-777DE81B866B}"/>
              </a:ext>
            </a:extLst>
          </p:cNvPr>
          <p:cNvSpPr txBox="1"/>
          <p:nvPr/>
        </p:nvSpPr>
        <p:spPr>
          <a:xfrm>
            <a:off x="2915422" y="5504180"/>
            <a:ext cx="173836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l-GR" sz="1600" dirty="0"/>
              <a:t>Πλασματοκύτταρο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5D29CD-C859-413E-88EE-186832E28E2C}"/>
              </a:ext>
            </a:extLst>
          </p:cNvPr>
          <p:cNvSpPr txBox="1"/>
          <p:nvPr/>
        </p:nvSpPr>
        <p:spPr>
          <a:xfrm>
            <a:off x="6045200" y="3683000"/>
            <a:ext cx="54694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1600" dirty="0"/>
              <a:t>Τ1 Β</a:t>
            </a:r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143E69-CBBC-4E82-9749-FF30D1789472}"/>
              </a:ext>
            </a:extLst>
          </p:cNvPr>
          <p:cNvSpPr txBox="1"/>
          <p:nvPr/>
        </p:nvSpPr>
        <p:spPr>
          <a:xfrm>
            <a:off x="7353300" y="3683000"/>
            <a:ext cx="54694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1600" dirty="0"/>
              <a:t>Τ2 Β</a:t>
            </a:r>
            <a:endParaRPr lang="en-US" sz="16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A70F202-2FCA-43C4-B4EE-009220318C6E}"/>
              </a:ext>
            </a:extLst>
          </p:cNvPr>
          <p:cNvSpPr/>
          <p:nvPr/>
        </p:nvSpPr>
        <p:spPr>
          <a:xfrm>
            <a:off x="4343400" y="2463800"/>
            <a:ext cx="5727700" cy="3045770"/>
          </a:xfrm>
          <a:custGeom>
            <a:avLst/>
            <a:gdLst>
              <a:gd name="connsiteX0" fmla="*/ 5727700 w 5727700"/>
              <a:gd name="connsiteY0" fmla="*/ 0 h 3045770"/>
              <a:gd name="connsiteX1" fmla="*/ 5461000 w 5727700"/>
              <a:gd name="connsiteY1" fmla="*/ 1092200 h 3045770"/>
              <a:gd name="connsiteX2" fmla="*/ 4902200 w 5727700"/>
              <a:gd name="connsiteY2" fmla="*/ 2260600 h 3045770"/>
              <a:gd name="connsiteX3" fmla="*/ 2286000 w 5727700"/>
              <a:gd name="connsiteY3" fmla="*/ 3009900 h 3045770"/>
              <a:gd name="connsiteX4" fmla="*/ 0 w 5727700"/>
              <a:gd name="connsiteY4" fmla="*/ 2857500 h 304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3045770">
                <a:moveTo>
                  <a:pt x="5727700" y="0"/>
                </a:moveTo>
                <a:cubicBezTo>
                  <a:pt x="5663141" y="357716"/>
                  <a:pt x="5598583" y="715433"/>
                  <a:pt x="5461000" y="1092200"/>
                </a:cubicBezTo>
                <a:cubicBezTo>
                  <a:pt x="5323417" y="1468967"/>
                  <a:pt x="5431367" y="1940983"/>
                  <a:pt x="4902200" y="2260600"/>
                </a:cubicBezTo>
                <a:cubicBezTo>
                  <a:pt x="4373033" y="2580217"/>
                  <a:pt x="3103033" y="2910417"/>
                  <a:pt x="2286000" y="3009900"/>
                </a:cubicBezTo>
                <a:cubicBezTo>
                  <a:pt x="1468967" y="3109383"/>
                  <a:pt x="734483" y="2983441"/>
                  <a:pt x="0" y="2857500"/>
                </a:cubicBezTo>
              </a:path>
            </a:pathLst>
          </a:custGeom>
          <a:noFill/>
          <a:ln w="22225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23 - TextBox"/>
          <p:cNvSpPr txBox="1"/>
          <p:nvPr/>
        </p:nvSpPr>
        <p:spPr>
          <a:xfrm>
            <a:off x="1092200" y="1282700"/>
            <a:ext cx="15855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Μυελός οστών</a:t>
            </a:r>
          </a:p>
        </p:txBody>
      </p:sp>
      <p:sp>
        <p:nvSpPr>
          <p:cNvPr id="25" name="24 - TextBox"/>
          <p:cNvSpPr txBox="1"/>
          <p:nvPr/>
        </p:nvSpPr>
        <p:spPr>
          <a:xfrm>
            <a:off x="5715000" y="1270000"/>
            <a:ext cx="12902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Περιφέρεια</a:t>
            </a:r>
          </a:p>
        </p:txBody>
      </p:sp>
    </p:spTree>
    <p:extLst>
      <p:ext uri="{BB962C8B-B14F-4D97-AF65-F5344CB8AC3E}">
        <p14:creationId xmlns:p14="http://schemas.microsoft.com/office/powerpoint/2010/main" val="2623945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5CA4FD-DDC4-4EB8-8722-7B54D5482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887" y="87084"/>
            <a:ext cx="7639050" cy="6677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D62D2B-746F-42F5-9A5F-6F0C6984D3DB}"/>
              </a:ext>
            </a:extLst>
          </p:cNvPr>
          <p:cNvSpPr txBox="1"/>
          <p:nvPr/>
        </p:nvSpPr>
        <p:spPr>
          <a:xfrm>
            <a:off x="309490" y="281354"/>
            <a:ext cx="6657079" cy="64633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3600" dirty="0"/>
              <a:t>Μηχανισμοί δράσης αντισωμάτων</a:t>
            </a:r>
            <a:endParaRPr lang="en-US" sz="36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A1B2201-000E-4119-BF2D-F8891F34ABF0}"/>
              </a:ext>
            </a:extLst>
          </p:cNvPr>
          <p:cNvSpPr/>
          <p:nvPr/>
        </p:nvSpPr>
        <p:spPr>
          <a:xfrm>
            <a:off x="11502293" y="582272"/>
            <a:ext cx="372208" cy="3622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1</a:t>
            </a:r>
            <a:endParaRPr lang="en-US" sz="24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4D60325-BC46-40C3-A71B-9C8CD1450B51}"/>
              </a:ext>
            </a:extLst>
          </p:cNvPr>
          <p:cNvSpPr/>
          <p:nvPr/>
        </p:nvSpPr>
        <p:spPr>
          <a:xfrm>
            <a:off x="11502293" y="3239112"/>
            <a:ext cx="372208" cy="3622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3</a:t>
            </a:r>
            <a:endParaRPr lang="en-US" sz="24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DBFBC97-7541-4CF5-ACB2-A5F5873E7B33}"/>
              </a:ext>
            </a:extLst>
          </p:cNvPr>
          <p:cNvSpPr/>
          <p:nvPr/>
        </p:nvSpPr>
        <p:spPr>
          <a:xfrm>
            <a:off x="11502293" y="6457292"/>
            <a:ext cx="372208" cy="3622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4470CB2-87EF-4A4F-A087-564CB43768E0}"/>
              </a:ext>
            </a:extLst>
          </p:cNvPr>
          <p:cNvSpPr/>
          <p:nvPr/>
        </p:nvSpPr>
        <p:spPr>
          <a:xfrm>
            <a:off x="11502293" y="5753712"/>
            <a:ext cx="372208" cy="3622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5</a:t>
            </a:r>
            <a:endParaRPr lang="en-US" sz="24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1B7AB84-435F-4C37-91FB-5EF3B17CAF33}"/>
              </a:ext>
            </a:extLst>
          </p:cNvPr>
          <p:cNvSpPr/>
          <p:nvPr/>
        </p:nvSpPr>
        <p:spPr>
          <a:xfrm>
            <a:off x="11502293" y="1735432"/>
            <a:ext cx="372208" cy="3622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2</a:t>
            </a:r>
            <a:endParaRPr lang="en-US" sz="24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C91247D-5E27-44E6-B1A7-1FF91516FB6D}"/>
              </a:ext>
            </a:extLst>
          </p:cNvPr>
          <p:cNvSpPr/>
          <p:nvPr/>
        </p:nvSpPr>
        <p:spPr>
          <a:xfrm>
            <a:off x="11502293" y="4600552"/>
            <a:ext cx="372208" cy="3622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4</a:t>
            </a:r>
            <a:endParaRPr lang="en-US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8939B2-7D90-4448-899B-AAA63CF09CD0}"/>
              </a:ext>
            </a:extLst>
          </p:cNvPr>
          <p:cNvSpPr txBox="1"/>
          <p:nvPr/>
        </p:nvSpPr>
        <p:spPr>
          <a:xfrm>
            <a:off x="8898164" y="159657"/>
            <a:ext cx="1814023" cy="1015663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2">
                <a:lumMod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l-GR" sz="2000" b="1" dirty="0"/>
              <a:t>Εξουδετέρωση </a:t>
            </a:r>
          </a:p>
          <a:p>
            <a:r>
              <a:rPr lang="el-GR" sz="2000" b="1" dirty="0"/>
              <a:t>μικροβίων  και</a:t>
            </a:r>
          </a:p>
          <a:p>
            <a:r>
              <a:rPr lang="el-GR" sz="2000" b="1" dirty="0"/>
              <a:t> τοξινών</a:t>
            </a:r>
            <a:endParaRPr lang="en-US" sz="2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6F8325-8653-4906-B162-B417052C16C2}"/>
              </a:ext>
            </a:extLst>
          </p:cNvPr>
          <p:cNvSpPr txBox="1"/>
          <p:nvPr/>
        </p:nvSpPr>
        <p:spPr>
          <a:xfrm>
            <a:off x="8840107" y="1378856"/>
            <a:ext cx="2389885" cy="1015663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2">
                <a:lumMod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l-GR" sz="2000" b="1" dirty="0" err="1"/>
              <a:t>Ωψονινοποίηση</a:t>
            </a:r>
            <a:endParaRPr lang="el-GR" sz="2000" b="1" dirty="0"/>
          </a:p>
          <a:p>
            <a:r>
              <a:rPr lang="el-GR" sz="2000" b="1" dirty="0"/>
              <a:t>και </a:t>
            </a:r>
            <a:r>
              <a:rPr lang="el-GR" sz="2000" b="1" dirty="0" err="1"/>
              <a:t>φαγοκύττάρωση</a:t>
            </a:r>
            <a:endParaRPr lang="el-GR" sz="2000" b="1" dirty="0"/>
          </a:p>
          <a:p>
            <a:r>
              <a:rPr lang="el-GR" sz="2000" b="1" dirty="0"/>
              <a:t>μικροβίων</a:t>
            </a:r>
            <a:endParaRPr lang="en-US" sz="2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F46337-33A3-478D-972C-B97F6916D630}"/>
              </a:ext>
            </a:extLst>
          </p:cNvPr>
          <p:cNvSpPr txBox="1"/>
          <p:nvPr/>
        </p:nvSpPr>
        <p:spPr>
          <a:xfrm>
            <a:off x="8898165" y="2859312"/>
            <a:ext cx="2305696" cy="1015663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2">
                <a:lumMod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l-GR" sz="2000" b="1" dirty="0" err="1"/>
              <a:t>Κυτταροτοξικότητα</a:t>
            </a:r>
            <a:r>
              <a:rPr lang="el-GR" sz="2000" b="1" dirty="0"/>
              <a:t> </a:t>
            </a:r>
          </a:p>
          <a:p>
            <a:r>
              <a:rPr lang="el-GR" sz="2000" b="1" dirty="0"/>
              <a:t>εξαρτώμενη από </a:t>
            </a:r>
          </a:p>
          <a:p>
            <a:r>
              <a:rPr lang="el-GR" sz="2000" b="1" dirty="0"/>
              <a:t>αντισώματα</a:t>
            </a:r>
            <a:endParaRPr lang="en-US" sz="2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1DF3E0-B639-4DC3-8C7F-FF7970A70FB0}"/>
              </a:ext>
            </a:extLst>
          </p:cNvPr>
          <p:cNvSpPr txBox="1"/>
          <p:nvPr/>
        </p:nvSpPr>
        <p:spPr>
          <a:xfrm>
            <a:off x="8883651" y="3976912"/>
            <a:ext cx="2422978" cy="1323439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2">
                <a:lumMod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l-GR" sz="2000" b="1" dirty="0"/>
              <a:t>Φαγοκυττάρωση </a:t>
            </a:r>
          </a:p>
          <a:p>
            <a:r>
              <a:rPr lang="el-GR" sz="2000" b="1" dirty="0" err="1"/>
              <a:t>ωψονινοποιημένων</a:t>
            </a:r>
            <a:r>
              <a:rPr lang="el-GR" sz="2000" b="1" dirty="0"/>
              <a:t> </a:t>
            </a:r>
          </a:p>
          <a:p>
            <a:r>
              <a:rPr lang="el-GR" sz="2000" b="1" dirty="0"/>
              <a:t>μικροβίων από πχ </a:t>
            </a:r>
            <a:r>
              <a:rPr lang="en-US" sz="2000" b="1" dirty="0"/>
              <a:t>C3b</a:t>
            </a:r>
            <a:endParaRPr lang="el-GR" sz="2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6845B9-49D1-4EF4-8B03-EAD3C450FE5E}"/>
              </a:ext>
            </a:extLst>
          </p:cNvPr>
          <p:cNvSpPr txBox="1"/>
          <p:nvPr/>
        </p:nvSpPr>
        <p:spPr>
          <a:xfrm>
            <a:off x="4993822" y="5950854"/>
            <a:ext cx="2234292" cy="707886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2">
                <a:lumMod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l-GR" sz="2000" b="1" dirty="0"/>
              <a:t>Ενεργοποίηση συμπληρώματος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3D24C8-802A-46E1-B636-1BDB33C0F283}"/>
              </a:ext>
            </a:extLst>
          </p:cNvPr>
          <p:cNvSpPr txBox="1"/>
          <p:nvPr/>
        </p:nvSpPr>
        <p:spPr>
          <a:xfrm>
            <a:off x="8883651" y="5544455"/>
            <a:ext cx="1755320" cy="400110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2">
                <a:lumMod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/>
              <a:t>Φλεγμονή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681AD2-B5AE-47B6-83AE-809B695B7253}"/>
              </a:ext>
            </a:extLst>
          </p:cNvPr>
          <p:cNvSpPr txBox="1"/>
          <p:nvPr/>
        </p:nvSpPr>
        <p:spPr>
          <a:xfrm>
            <a:off x="8883651" y="6284683"/>
            <a:ext cx="2234292" cy="400110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2">
                <a:lumMod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/>
              <a:t>Λύση μικροβίων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33F3C1B-04A7-4682-8E22-BF140C5B0E05}"/>
              </a:ext>
            </a:extLst>
          </p:cNvPr>
          <p:cNvSpPr/>
          <p:nvPr/>
        </p:nvSpPr>
        <p:spPr>
          <a:xfrm>
            <a:off x="4529993" y="6142967"/>
            <a:ext cx="372208" cy="3622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7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054991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956F0A-33F9-4787-88E1-D2D9E1916DD1}"/>
              </a:ext>
            </a:extLst>
          </p:cNvPr>
          <p:cNvSpPr txBox="1"/>
          <p:nvPr/>
        </p:nvSpPr>
        <p:spPr>
          <a:xfrm>
            <a:off x="1132114" y="159657"/>
            <a:ext cx="9580073" cy="584775"/>
          </a:xfrm>
          <a:prstGeom prst="rect">
            <a:avLst/>
          </a:prstGeom>
          <a:solidFill>
            <a:schemeClr val="bg1"/>
          </a:solidFill>
          <a:ln w="4762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l-GR" sz="3200" dirty="0"/>
              <a:t>Εξουδετέρωση μικροβίων και τοξινών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2942E1-2DD6-4575-ACB7-076EF1DC3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60" y="950334"/>
            <a:ext cx="6081713" cy="2982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E7BE1B-875D-4768-804A-F3749FB1A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849" y="4362450"/>
            <a:ext cx="6962775" cy="2495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7AEFE8-E9D8-4BEB-B74A-BA744B9DF835}"/>
              </a:ext>
            </a:extLst>
          </p:cNvPr>
          <p:cNvSpPr txBox="1"/>
          <p:nvPr/>
        </p:nvSpPr>
        <p:spPr>
          <a:xfrm>
            <a:off x="0" y="3238500"/>
            <a:ext cx="4137992" cy="40011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l-GR" sz="2000" dirty="0"/>
              <a:t>Είναι ο κύριος τρόπος δράσης των Ι</a:t>
            </a:r>
            <a:r>
              <a:rPr lang="en-US" sz="2000" dirty="0" err="1"/>
              <a:t>gA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A0A86C-3AD9-484A-B110-0144C098F28F}"/>
              </a:ext>
            </a:extLst>
          </p:cNvPr>
          <p:cNvSpPr txBox="1"/>
          <p:nvPr/>
        </p:nvSpPr>
        <p:spPr>
          <a:xfrm>
            <a:off x="508000" y="4209142"/>
            <a:ext cx="156087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(IgA, </a:t>
            </a:r>
            <a:r>
              <a:rPr lang="en-US" sz="2600" dirty="0" err="1"/>
              <a:t>IgGs</a:t>
            </a:r>
            <a:r>
              <a:rPr lang="en-US" sz="2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05081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3173A0-6871-4259-BA66-E1B7856BF7AA}"/>
              </a:ext>
            </a:extLst>
          </p:cNvPr>
          <p:cNvSpPr txBox="1"/>
          <p:nvPr/>
        </p:nvSpPr>
        <p:spPr>
          <a:xfrm>
            <a:off x="2138797" y="258369"/>
            <a:ext cx="8953499" cy="584775"/>
          </a:xfrm>
          <a:prstGeom prst="rect">
            <a:avLst/>
          </a:prstGeom>
          <a:solidFill>
            <a:schemeClr val="bg1"/>
          </a:solidFill>
          <a:ln w="47625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l-GR" sz="3200" dirty="0"/>
              <a:t>Οψωνινοποίηση</a:t>
            </a:r>
            <a:r>
              <a:rPr lang="en-US" sz="3200" dirty="0"/>
              <a:t> </a:t>
            </a:r>
            <a:r>
              <a:rPr lang="el-GR" sz="3200" dirty="0"/>
              <a:t>και φαγοκυττάρωση</a:t>
            </a:r>
            <a:r>
              <a:rPr lang="en-US" sz="3200" dirty="0"/>
              <a:t> </a:t>
            </a:r>
            <a:r>
              <a:rPr lang="el-GR" sz="3200" dirty="0"/>
              <a:t>μικροβίων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84A9A-C1A0-4A6B-88DF-B0151C85E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957" y="1253403"/>
            <a:ext cx="8791575" cy="3381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E76E9B-DD3C-4423-97A6-35DFE19987C2}"/>
              </a:ext>
            </a:extLst>
          </p:cNvPr>
          <p:cNvSpPr txBox="1"/>
          <p:nvPr/>
        </p:nvSpPr>
        <p:spPr>
          <a:xfrm>
            <a:off x="1988457" y="5776685"/>
            <a:ext cx="17828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(IgG1, IgG3)</a:t>
            </a:r>
          </a:p>
        </p:txBody>
      </p:sp>
    </p:spTree>
    <p:extLst>
      <p:ext uri="{BB962C8B-B14F-4D97-AF65-F5344CB8AC3E}">
        <p14:creationId xmlns:p14="http://schemas.microsoft.com/office/powerpoint/2010/main" val="23399102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C1E433-A985-469F-BEC2-927DD1FA8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99" y="1422401"/>
            <a:ext cx="10491508" cy="40421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217D0D-505B-4698-90B1-DB15A7C29499}"/>
              </a:ext>
            </a:extLst>
          </p:cNvPr>
          <p:cNvSpPr txBox="1"/>
          <p:nvPr/>
        </p:nvSpPr>
        <p:spPr>
          <a:xfrm>
            <a:off x="762000" y="205012"/>
            <a:ext cx="10261600" cy="1077218"/>
          </a:xfrm>
          <a:prstGeom prst="rect">
            <a:avLst/>
          </a:prstGeom>
          <a:solidFill>
            <a:schemeClr val="bg1"/>
          </a:solidFill>
          <a:ln w="4762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l-GR" sz="3200" dirty="0"/>
              <a:t>Φαγοκυττάρωση </a:t>
            </a:r>
            <a:r>
              <a:rPr lang="el-GR" sz="3200" dirty="0" err="1"/>
              <a:t>οψωνινοποιημένων</a:t>
            </a:r>
            <a:r>
              <a:rPr lang="el-GR" sz="3200" dirty="0"/>
              <a:t> μικροβίων από</a:t>
            </a:r>
            <a:r>
              <a:rPr lang="en-US" sz="3200" dirty="0"/>
              <a:t> </a:t>
            </a:r>
            <a:r>
              <a:rPr lang="el-GR" sz="3200" dirty="0"/>
              <a:t>ενεργά συστατικά του συμπληρώματος πχ </a:t>
            </a:r>
            <a:r>
              <a:rPr lang="en-US" sz="3200" dirty="0"/>
              <a:t>C3b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5224906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9BBD54-340A-4BF2-823C-7D5148D18346}"/>
              </a:ext>
            </a:extLst>
          </p:cNvPr>
          <p:cNvSpPr txBox="1"/>
          <p:nvPr/>
        </p:nvSpPr>
        <p:spPr>
          <a:xfrm>
            <a:off x="858208" y="115453"/>
            <a:ext cx="11174135" cy="1077218"/>
          </a:xfrm>
          <a:prstGeom prst="rect">
            <a:avLst/>
          </a:prstGeom>
          <a:solidFill>
            <a:schemeClr val="bg1"/>
          </a:solidFill>
          <a:ln w="4762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l-GR" sz="3200" dirty="0" err="1"/>
              <a:t>Κυτταροτοξικότητα</a:t>
            </a:r>
            <a:r>
              <a:rPr lang="el-GR" sz="3200" dirty="0"/>
              <a:t> εξαρτώμενη από αντισώματα (</a:t>
            </a:r>
            <a:r>
              <a:rPr lang="en-US" sz="3200" dirty="0"/>
              <a:t>ADCC)</a:t>
            </a:r>
          </a:p>
          <a:p>
            <a:pPr algn="ctr"/>
            <a:r>
              <a:rPr lang="en-US" sz="3200" dirty="0"/>
              <a:t>(Antibody Dependent Cell-mediated Cytotoxicity)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0AC5E-264D-4577-820B-387D7780A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06" y="1262662"/>
            <a:ext cx="11108594" cy="42560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1A9F57-B5CC-4C3F-B5B6-532550E0B291}"/>
              </a:ext>
            </a:extLst>
          </p:cNvPr>
          <p:cNvSpPr txBox="1"/>
          <p:nvPr/>
        </p:nvSpPr>
        <p:spPr>
          <a:xfrm>
            <a:off x="1988457" y="5776685"/>
            <a:ext cx="17828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(IgG1, IgG3)</a:t>
            </a:r>
          </a:p>
        </p:txBody>
      </p:sp>
    </p:spTree>
    <p:extLst>
      <p:ext uri="{BB962C8B-B14F-4D97-AF65-F5344CB8AC3E}">
        <p14:creationId xmlns:p14="http://schemas.microsoft.com/office/powerpoint/2010/main" val="31798201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960C2-C0C4-40E0-8B48-9EA8B0653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1777974"/>
            <a:ext cx="7953932" cy="4916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76BE37-F22C-443C-B072-0D449FF43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75" y="-6350"/>
            <a:ext cx="305793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7216E7-12EB-4794-926A-76A2F6239E74}"/>
              </a:ext>
            </a:extLst>
          </p:cNvPr>
          <p:cNvSpPr txBox="1"/>
          <p:nvPr/>
        </p:nvSpPr>
        <p:spPr>
          <a:xfrm>
            <a:off x="4423847" y="0"/>
            <a:ext cx="776815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600" b="1" dirty="0"/>
              <a:t>Λύση μικροβίων εξαρτώμενη από συμπλήρωμα </a:t>
            </a:r>
            <a:r>
              <a:rPr lang="en-US" sz="2600" b="1" dirty="0"/>
              <a:t> (CDC)</a:t>
            </a:r>
            <a:endParaRPr lang="el-GR" sz="2600" b="1" dirty="0"/>
          </a:p>
          <a:p>
            <a:pPr algn="ctr"/>
            <a:r>
              <a:rPr lang="el-GR" sz="2400" dirty="0"/>
              <a:t>(μέσω </a:t>
            </a:r>
            <a:r>
              <a:rPr lang="el-GR" sz="2400" dirty="0" err="1"/>
              <a:t>συμπλόκου</a:t>
            </a:r>
            <a:r>
              <a:rPr lang="el-GR" sz="2400" dirty="0"/>
              <a:t> </a:t>
            </a:r>
            <a:r>
              <a:rPr lang="el-GR" sz="2400" dirty="0" err="1"/>
              <a:t>μεμβρανικής</a:t>
            </a:r>
            <a:r>
              <a:rPr lang="el-GR" sz="2400" dirty="0"/>
              <a:t> επίθεσης, Μ</a:t>
            </a:r>
            <a:r>
              <a:rPr lang="en-US" sz="2400" dirty="0"/>
              <a:t>AC)</a:t>
            </a:r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4BB108-A3D0-484A-B81D-B44C2BEB5017}"/>
              </a:ext>
            </a:extLst>
          </p:cNvPr>
          <p:cNvSpPr/>
          <p:nvPr/>
        </p:nvSpPr>
        <p:spPr>
          <a:xfrm>
            <a:off x="2609850" y="260350"/>
            <a:ext cx="374650" cy="361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E8AFAE6-607A-4AC0-B607-A5A5A6C25A4C}"/>
              </a:ext>
            </a:extLst>
          </p:cNvPr>
          <p:cNvSpPr/>
          <p:nvPr/>
        </p:nvSpPr>
        <p:spPr>
          <a:xfrm>
            <a:off x="2139950" y="228600"/>
            <a:ext cx="374650" cy="361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9530F1D-39D3-4FA2-8667-C0034F1CA6F6}"/>
              </a:ext>
            </a:extLst>
          </p:cNvPr>
          <p:cNvSpPr/>
          <p:nvPr/>
        </p:nvSpPr>
        <p:spPr>
          <a:xfrm>
            <a:off x="2762250" y="438150"/>
            <a:ext cx="914400" cy="315635"/>
          </a:xfrm>
          <a:custGeom>
            <a:avLst/>
            <a:gdLst>
              <a:gd name="connsiteX0" fmla="*/ 0 w 1009650"/>
              <a:gd name="connsiteY0" fmla="*/ 260350 h 417235"/>
              <a:gd name="connsiteX1" fmla="*/ 330200 w 1009650"/>
              <a:gd name="connsiteY1" fmla="*/ 406400 h 417235"/>
              <a:gd name="connsiteX2" fmla="*/ 1009650 w 1009650"/>
              <a:gd name="connsiteY2" fmla="*/ 0 h 417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9650" h="417235">
                <a:moveTo>
                  <a:pt x="0" y="260350"/>
                </a:moveTo>
                <a:cubicBezTo>
                  <a:pt x="80962" y="355071"/>
                  <a:pt x="161925" y="449792"/>
                  <a:pt x="330200" y="406400"/>
                </a:cubicBezTo>
                <a:cubicBezTo>
                  <a:pt x="498475" y="363008"/>
                  <a:pt x="754062" y="181504"/>
                  <a:pt x="1009650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A0188A-CF34-4CAC-A57B-AE903167F6AD}"/>
              </a:ext>
            </a:extLst>
          </p:cNvPr>
          <p:cNvSpPr txBox="1"/>
          <p:nvPr/>
        </p:nvSpPr>
        <p:spPr>
          <a:xfrm>
            <a:off x="3150510" y="50800"/>
            <a:ext cx="133786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Αντισώματα</a:t>
            </a:r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6596A69-1076-4B8F-B46A-E5822DBF1177}"/>
              </a:ext>
            </a:extLst>
          </p:cNvPr>
          <p:cNvSpPr/>
          <p:nvPr/>
        </p:nvSpPr>
        <p:spPr>
          <a:xfrm>
            <a:off x="2373630" y="450850"/>
            <a:ext cx="374650" cy="36195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715ED41-E9BE-4F41-B5EE-44973FA1811F}"/>
              </a:ext>
            </a:extLst>
          </p:cNvPr>
          <p:cNvSpPr/>
          <p:nvPr/>
        </p:nvSpPr>
        <p:spPr>
          <a:xfrm>
            <a:off x="2697480" y="777240"/>
            <a:ext cx="1005840" cy="358140"/>
          </a:xfrm>
          <a:custGeom>
            <a:avLst/>
            <a:gdLst>
              <a:gd name="connsiteX0" fmla="*/ 0 w 1005840"/>
              <a:gd name="connsiteY0" fmla="*/ 0 h 358140"/>
              <a:gd name="connsiteX1" fmla="*/ 647700 w 1005840"/>
              <a:gd name="connsiteY1" fmla="*/ 167640 h 358140"/>
              <a:gd name="connsiteX2" fmla="*/ 1005840 w 1005840"/>
              <a:gd name="connsiteY2" fmla="*/ 358140 h 3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5840" h="358140">
                <a:moveTo>
                  <a:pt x="0" y="0"/>
                </a:moveTo>
                <a:cubicBezTo>
                  <a:pt x="240030" y="53975"/>
                  <a:pt x="480060" y="107950"/>
                  <a:pt x="647700" y="167640"/>
                </a:cubicBezTo>
                <a:cubicBezTo>
                  <a:pt x="815340" y="227330"/>
                  <a:pt x="910590" y="292735"/>
                  <a:pt x="1005840" y="358140"/>
                </a:cubicBezTo>
              </a:path>
            </a:pathLst>
          </a:custGeom>
          <a:noFill/>
          <a:ln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9F1D66-4B35-48F9-AFBF-C11A158388F0}"/>
              </a:ext>
            </a:extLst>
          </p:cNvPr>
          <p:cNvSpPr txBox="1"/>
          <p:nvPr/>
        </p:nvSpPr>
        <p:spPr>
          <a:xfrm>
            <a:off x="3722370" y="927100"/>
            <a:ext cx="546945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C1q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40D2B5-8ECD-4D05-B3CF-E3C2322B0EB2}"/>
              </a:ext>
            </a:extLst>
          </p:cNvPr>
          <p:cNvSpPr txBox="1"/>
          <p:nvPr/>
        </p:nvSpPr>
        <p:spPr>
          <a:xfrm>
            <a:off x="10826751" y="4417783"/>
            <a:ext cx="1365249" cy="707886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2">
                <a:lumMod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/>
              <a:t>Λύση </a:t>
            </a:r>
            <a:endParaRPr lang="en-US" sz="2000" b="1" dirty="0"/>
          </a:p>
          <a:p>
            <a:pPr algn="ctr"/>
            <a:r>
              <a:rPr lang="el-GR" sz="2000" b="1" dirty="0"/>
              <a:t>μικροβίων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D941F2A-8351-4369-940F-F8CA227D9129}"/>
              </a:ext>
            </a:extLst>
          </p:cNvPr>
          <p:cNvSpPr/>
          <p:nvPr/>
        </p:nvSpPr>
        <p:spPr>
          <a:xfrm>
            <a:off x="4962525" y="3295651"/>
            <a:ext cx="876300" cy="47625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FC782E2-97C1-48BC-A366-65374935B5A4}"/>
              </a:ext>
            </a:extLst>
          </p:cNvPr>
          <p:cNvSpPr/>
          <p:nvPr/>
        </p:nvSpPr>
        <p:spPr>
          <a:xfrm>
            <a:off x="3121025" y="5073651"/>
            <a:ext cx="511175" cy="4508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EA086D73-4C86-4096-9BF1-5DFD405B4BB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714625" y="3470275"/>
            <a:ext cx="2305050" cy="914400"/>
          </a:xfrm>
          <a:prstGeom prst="bentConnector3">
            <a:avLst>
              <a:gd name="adj1" fmla="val 100137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FE79623-62F0-4346-A172-8FD6503814A9}"/>
              </a:ext>
            </a:extLst>
          </p:cNvPr>
          <p:cNvSpPr txBox="1"/>
          <p:nvPr/>
        </p:nvSpPr>
        <p:spPr>
          <a:xfrm>
            <a:off x="12776200" y="3403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E97BB5-E03B-4E88-9731-CA6F0C747A70}"/>
              </a:ext>
            </a:extLst>
          </p:cNvPr>
          <p:cNvSpPr txBox="1"/>
          <p:nvPr/>
        </p:nvSpPr>
        <p:spPr>
          <a:xfrm>
            <a:off x="4413251" y="2080983"/>
            <a:ext cx="2546349" cy="892552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2">
                <a:lumMod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/>
              <a:t>Φλεγμονή</a:t>
            </a:r>
          </a:p>
          <a:p>
            <a:pPr algn="ctr"/>
            <a:r>
              <a:rPr lang="el-GR" sz="1600" dirty="0"/>
              <a:t>↑διαπερατότητα αγγείων</a:t>
            </a:r>
          </a:p>
          <a:p>
            <a:pPr algn="ctr"/>
            <a:r>
              <a:rPr lang="el-GR" sz="1600" dirty="0" err="1"/>
              <a:t>Προσελκ</a:t>
            </a:r>
            <a:r>
              <a:rPr lang="el-GR" sz="1600" dirty="0"/>
              <a:t>. ΝΦ, Μ</a:t>
            </a:r>
            <a:r>
              <a:rPr lang="en-US" sz="1600" dirty="0"/>
              <a:t>O</a:t>
            </a:r>
            <a:r>
              <a:rPr lang="el-GR" sz="1600" dirty="0"/>
              <a:t> </a:t>
            </a:r>
            <a:r>
              <a:rPr lang="el-GR" sz="1600" dirty="0" err="1"/>
              <a:t>κλπ</a:t>
            </a:r>
            <a:endParaRPr lang="el-GR" sz="1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E26BE2-8049-446C-9CD2-2415A0D50EC5}"/>
              </a:ext>
            </a:extLst>
          </p:cNvPr>
          <p:cNvSpPr txBox="1"/>
          <p:nvPr/>
        </p:nvSpPr>
        <p:spPr>
          <a:xfrm>
            <a:off x="6464300" y="1346200"/>
            <a:ext cx="287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083278-BC6C-4AB8-AEEB-E2EE2B8FFE84}"/>
              </a:ext>
            </a:extLst>
          </p:cNvPr>
          <p:cNvSpPr txBox="1"/>
          <p:nvPr/>
        </p:nvSpPr>
        <p:spPr>
          <a:xfrm>
            <a:off x="222333" y="812799"/>
            <a:ext cx="1941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(IgM, </a:t>
            </a:r>
            <a:r>
              <a:rPr lang="el-GR" sz="2000" dirty="0"/>
              <a:t>Ι</a:t>
            </a:r>
            <a:r>
              <a:rPr lang="en-US" sz="2000" dirty="0"/>
              <a:t>gG1, IgG3)</a:t>
            </a:r>
          </a:p>
        </p:txBody>
      </p:sp>
    </p:spTree>
    <p:extLst>
      <p:ext uri="{BB962C8B-B14F-4D97-AF65-F5344CB8AC3E}">
        <p14:creationId xmlns:p14="http://schemas.microsoft.com/office/powerpoint/2010/main" val="16705982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1E6769C-02BB-43DC-AAA7-18B642F87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93" y="714970"/>
            <a:ext cx="4283533" cy="5915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330AC3-E0C2-41CD-9C65-1606DD0B8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938" y="1363368"/>
            <a:ext cx="4002479" cy="54946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82CA3A-A5AF-4E42-86E1-BC917A33C8F1}"/>
              </a:ext>
            </a:extLst>
          </p:cNvPr>
          <p:cNvSpPr txBox="1"/>
          <p:nvPr/>
        </p:nvSpPr>
        <p:spPr>
          <a:xfrm>
            <a:off x="177236" y="0"/>
            <a:ext cx="120147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000" dirty="0"/>
              <a:t>Ευαισθητοποίηση και </a:t>
            </a:r>
            <a:r>
              <a:rPr lang="el-GR" sz="3000" dirty="0" err="1"/>
              <a:t>αποκοκκίωση</a:t>
            </a:r>
            <a:r>
              <a:rPr lang="el-GR" sz="3000" dirty="0"/>
              <a:t> </a:t>
            </a:r>
            <a:r>
              <a:rPr lang="el-GR" sz="3000" dirty="0" err="1"/>
              <a:t>μαστοκυττάρων</a:t>
            </a:r>
            <a:r>
              <a:rPr lang="en-US" sz="3000" dirty="0"/>
              <a:t>/</a:t>
            </a:r>
            <a:r>
              <a:rPr lang="el-GR" sz="3000" dirty="0" err="1"/>
              <a:t>βασεόφιλων</a:t>
            </a:r>
            <a:r>
              <a:rPr lang="el-GR" sz="3000" dirty="0"/>
              <a:t> μέσω </a:t>
            </a:r>
            <a:r>
              <a:rPr lang="en-US" sz="3000" dirty="0" err="1"/>
              <a:t>IgE</a:t>
            </a:r>
            <a:endParaRPr lang="en-US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E38FCF-36FF-444F-AB6B-39B5CDE4964D}"/>
              </a:ext>
            </a:extLst>
          </p:cNvPr>
          <p:cNvSpPr txBox="1"/>
          <p:nvPr/>
        </p:nvSpPr>
        <p:spPr>
          <a:xfrm>
            <a:off x="5181601" y="4305257"/>
            <a:ext cx="2120900" cy="1446550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2">
                <a:lumMod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err="1"/>
              <a:t>Δραστικοι</a:t>
            </a:r>
            <a:r>
              <a:rPr lang="el-GR" sz="2000" b="1" dirty="0"/>
              <a:t> μεσολαβητές</a:t>
            </a:r>
          </a:p>
          <a:p>
            <a:pPr algn="ctr"/>
            <a:r>
              <a:rPr lang="el-GR" sz="1600" dirty="0" err="1"/>
              <a:t>ισταμίνες</a:t>
            </a:r>
            <a:r>
              <a:rPr lang="el-GR" sz="1600" dirty="0"/>
              <a:t>,</a:t>
            </a:r>
            <a:r>
              <a:rPr lang="en-US" sz="1600" dirty="0"/>
              <a:t> </a:t>
            </a:r>
            <a:r>
              <a:rPr lang="el-GR" sz="1600" dirty="0" err="1"/>
              <a:t>πρωτεάσες</a:t>
            </a:r>
            <a:r>
              <a:rPr lang="el-GR" sz="1600" dirty="0"/>
              <a:t> </a:t>
            </a:r>
            <a:r>
              <a:rPr lang="el-GR" sz="1600" dirty="0" err="1"/>
              <a:t>προσταγλανδίνες</a:t>
            </a:r>
            <a:r>
              <a:rPr lang="el-GR" sz="1600" dirty="0"/>
              <a:t> …</a:t>
            </a:r>
          </a:p>
          <a:p>
            <a:pPr algn="ctr"/>
            <a:endParaRPr lang="el-GR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9406F9-87A7-4CD7-A889-BCAE7EFF632D}"/>
              </a:ext>
            </a:extLst>
          </p:cNvPr>
          <p:cNvSpPr txBox="1"/>
          <p:nvPr/>
        </p:nvSpPr>
        <p:spPr>
          <a:xfrm>
            <a:off x="7340601" y="4542929"/>
            <a:ext cx="2070100" cy="1200329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2">
                <a:lumMod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endParaRPr lang="en-US" sz="2000" b="1" dirty="0"/>
          </a:p>
          <a:p>
            <a:pPr algn="ctr"/>
            <a:r>
              <a:rPr lang="el-GR" sz="2000" b="1" dirty="0"/>
              <a:t>Κυττοκίνες</a:t>
            </a:r>
          </a:p>
          <a:p>
            <a:pPr algn="ctr"/>
            <a:r>
              <a:rPr lang="el-GR" sz="1600" dirty="0"/>
              <a:t>ΤΝ</a:t>
            </a:r>
            <a:r>
              <a:rPr lang="en-US" sz="1600" dirty="0"/>
              <a:t>F, IL-4, IL-5, IL-6 …</a:t>
            </a:r>
            <a:endParaRPr lang="el-GR" sz="1600" dirty="0"/>
          </a:p>
          <a:p>
            <a:pPr algn="ctr"/>
            <a:endParaRPr lang="el-GR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4CBA33-2817-4946-BF3E-D2B72EDBBC1C}"/>
              </a:ext>
            </a:extLst>
          </p:cNvPr>
          <p:cNvSpPr/>
          <p:nvPr/>
        </p:nvSpPr>
        <p:spPr>
          <a:xfrm>
            <a:off x="5308600" y="5780314"/>
            <a:ext cx="4533900" cy="109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B2296-D186-4ED6-9AF7-2ACCB0FE4602}"/>
              </a:ext>
            </a:extLst>
          </p:cNvPr>
          <p:cNvSpPr txBox="1"/>
          <p:nvPr/>
        </p:nvSpPr>
        <p:spPr>
          <a:xfrm>
            <a:off x="3746500" y="5740400"/>
            <a:ext cx="13955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500" dirty="0" err="1"/>
              <a:t>μαστοκύτταρο</a:t>
            </a:r>
            <a:r>
              <a:rPr lang="el-GR" sz="1500" dirty="0"/>
              <a:t>/</a:t>
            </a:r>
          </a:p>
          <a:p>
            <a:r>
              <a:rPr lang="el-GR" sz="1500" dirty="0" err="1"/>
              <a:t>βασεόφιλο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7933703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3808719-3579-426A-8154-C479C80CE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0" y="767483"/>
            <a:ext cx="7839280" cy="60905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B38FA7B-78B0-475C-B196-ED1FF7BB050C}"/>
              </a:ext>
            </a:extLst>
          </p:cNvPr>
          <p:cNvSpPr txBox="1"/>
          <p:nvPr/>
        </p:nvSpPr>
        <p:spPr>
          <a:xfrm>
            <a:off x="731520" y="216131"/>
            <a:ext cx="10955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Τα ενεργοποιημένα Β λεμφοκύτταρα ως παραγωγοί </a:t>
            </a:r>
            <a:r>
              <a:rPr lang="el-GR" sz="3200" dirty="0" err="1"/>
              <a:t>κυττοκινών</a:t>
            </a:r>
            <a:r>
              <a:rPr lang="el-GR" sz="3200" dirty="0"/>
              <a:t> </a:t>
            </a:r>
            <a:endParaRPr lang="en-US" sz="3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97563C-74D9-4181-A9B3-8A5AD6A52AEF}"/>
              </a:ext>
            </a:extLst>
          </p:cNvPr>
          <p:cNvSpPr txBox="1"/>
          <p:nvPr/>
        </p:nvSpPr>
        <p:spPr>
          <a:xfrm>
            <a:off x="2554516" y="5509755"/>
            <a:ext cx="1109599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b="1" dirty="0"/>
              <a:t>GM-CSF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D51683E-4A84-4259-829B-970F1D8B9FB1}"/>
              </a:ext>
            </a:extLst>
          </p:cNvPr>
          <p:cNvSpPr/>
          <p:nvPr/>
        </p:nvSpPr>
        <p:spPr>
          <a:xfrm rot="21049432" flipH="1">
            <a:off x="3152677" y="2043076"/>
            <a:ext cx="837376" cy="1084359"/>
          </a:xfrm>
          <a:custGeom>
            <a:avLst/>
            <a:gdLst>
              <a:gd name="connsiteX0" fmla="*/ 0 w 969818"/>
              <a:gd name="connsiteY0" fmla="*/ 886691 h 886691"/>
              <a:gd name="connsiteX1" fmla="*/ 512618 w 969818"/>
              <a:gd name="connsiteY1" fmla="*/ 665018 h 886691"/>
              <a:gd name="connsiteX2" fmla="*/ 554181 w 969818"/>
              <a:gd name="connsiteY2" fmla="*/ 221673 h 886691"/>
              <a:gd name="connsiteX3" fmla="*/ 969818 w 969818"/>
              <a:gd name="connsiteY3" fmla="*/ 0 h 88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9818" h="886691">
                <a:moveTo>
                  <a:pt x="0" y="886691"/>
                </a:moveTo>
                <a:cubicBezTo>
                  <a:pt x="210127" y="831272"/>
                  <a:pt x="420255" y="775854"/>
                  <a:pt x="512618" y="665018"/>
                </a:cubicBezTo>
                <a:cubicBezTo>
                  <a:pt x="604982" y="554182"/>
                  <a:pt x="477981" y="332509"/>
                  <a:pt x="554181" y="221673"/>
                </a:cubicBezTo>
                <a:cubicBezTo>
                  <a:pt x="630381" y="110837"/>
                  <a:pt x="800099" y="55418"/>
                  <a:pt x="969818" y="0"/>
                </a:cubicBezTo>
              </a:path>
            </a:pathLst>
          </a:custGeom>
          <a:noFill/>
          <a:ln w="57150">
            <a:solidFill>
              <a:srgbClr val="996633"/>
            </a:solidFill>
            <a:headEnd type="none" w="lg" len="lg"/>
            <a:tailEnd type="triangle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DBC0A-9E93-4DCA-9AE5-E95E80BCD514}"/>
              </a:ext>
            </a:extLst>
          </p:cNvPr>
          <p:cNvSpPr txBox="1"/>
          <p:nvPr/>
        </p:nvSpPr>
        <p:spPr>
          <a:xfrm>
            <a:off x="2336800" y="1853968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IL-35</a:t>
            </a:r>
          </a:p>
        </p:txBody>
      </p:sp>
    </p:spTree>
    <p:extLst>
      <p:ext uri="{BB962C8B-B14F-4D97-AF65-F5344CB8AC3E}">
        <p14:creationId xmlns:p14="http://schemas.microsoft.com/office/powerpoint/2010/main" val="23069209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7941E0-C827-4DCD-BB9C-A62A83332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57" y="605953"/>
            <a:ext cx="7486628" cy="6252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36B4A2-0E85-4F3C-9DD9-EEFC8070CA05}"/>
              </a:ext>
            </a:extLst>
          </p:cNvPr>
          <p:cNvSpPr txBox="1"/>
          <p:nvPr/>
        </p:nvSpPr>
        <p:spPr>
          <a:xfrm>
            <a:off x="1638967" y="182880"/>
            <a:ext cx="175233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Ενεργοποιημένα</a:t>
            </a:r>
          </a:p>
          <a:p>
            <a:pPr algn="ctr"/>
            <a:r>
              <a:rPr lang="el-GR" dirty="0"/>
              <a:t> Β κύτταρα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4D0269-125F-4C0D-B726-DAA09A95400F}"/>
              </a:ext>
            </a:extLst>
          </p:cNvPr>
          <p:cNvSpPr txBox="1"/>
          <p:nvPr/>
        </p:nvSpPr>
        <p:spPr>
          <a:xfrm>
            <a:off x="0" y="3935384"/>
            <a:ext cx="120359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l-GR" dirty="0"/>
              <a:t>Παρθένα</a:t>
            </a:r>
          </a:p>
          <a:p>
            <a:pPr algn="ctr"/>
            <a:r>
              <a:rPr lang="el-GR" dirty="0"/>
              <a:t> Β κύτταρα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19EDC2-A224-4D37-851E-BEE0ECCF27EC}"/>
              </a:ext>
            </a:extLst>
          </p:cNvPr>
          <p:cNvSpPr/>
          <p:nvPr/>
        </p:nvSpPr>
        <p:spPr>
          <a:xfrm>
            <a:off x="4874927" y="901700"/>
            <a:ext cx="3873500" cy="508000"/>
          </a:xfrm>
          <a:prstGeom prst="roundRect">
            <a:avLst/>
          </a:prstGeom>
          <a:solidFill>
            <a:srgbClr val="FEFE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Προάγουν διαφοροποίηση Τ</a:t>
            </a:r>
            <a:r>
              <a:rPr lang="el-GR" sz="1600" b="1" baseline="-25000" dirty="0">
                <a:solidFill>
                  <a:schemeClr val="tx1"/>
                </a:solidFill>
              </a:rPr>
              <a:t>Η</a:t>
            </a:r>
            <a:r>
              <a:rPr lang="el-GR" sz="1600" b="1" dirty="0">
                <a:solidFill>
                  <a:schemeClr val="tx1"/>
                </a:solidFill>
              </a:rPr>
              <a:t>1 κυττάρων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497B7AC-D3EE-4C96-A112-ABF9D8189D24}"/>
              </a:ext>
            </a:extLst>
          </p:cNvPr>
          <p:cNvSpPr/>
          <p:nvPr/>
        </p:nvSpPr>
        <p:spPr>
          <a:xfrm>
            <a:off x="4900327" y="1803400"/>
            <a:ext cx="3873500" cy="558800"/>
          </a:xfrm>
          <a:prstGeom prst="roundRect">
            <a:avLst/>
          </a:prstGeom>
          <a:solidFill>
            <a:srgbClr val="FEFE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Ενισχύει αποκρίσεις</a:t>
            </a:r>
          </a:p>
          <a:p>
            <a:pPr algn="ctr"/>
            <a:r>
              <a:rPr lang="el-GR" sz="1600" b="1" dirty="0">
                <a:solidFill>
                  <a:schemeClr val="tx1"/>
                </a:solidFill>
              </a:rPr>
              <a:t> Τ</a:t>
            </a:r>
            <a:r>
              <a:rPr lang="el-GR" sz="1600" b="1" baseline="-25000" dirty="0">
                <a:solidFill>
                  <a:schemeClr val="tx1"/>
                </a:solidFill>
              </a:rPr>
              <a:t>Η</a:t>
            </a:r>
            <a:r>
              <a:rPr lang="el-GR" sz="1600" b="1" dirty="0">
                <a:solidFill>
                  <a:schemeClr val="tx1"/>
                </a:solidFill>
              </a:rPr>
              <a:t>1 κυττάρων &amp; ΜΦ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931F71-F44B-4DCA-9E1F-0C48C85D4FB1}"/>
              </a:ext>
            </a:extLst>
          </p:cNvPr>
          <p:cNvSpPr/>
          <p:nvPr/>
        </p:nvSpPr>
        <p:spPr>
          <a:xfrm>
            <a:off x="4862227" y="2755900"/>
            <a:ext cx="3873500" cy="558800"/>
          </a:xfrm>
          <a:prstGeom prst="roundRect">
            <a:avLst/>
          </a:prstGeom>
          <a:solidFill>
            <a:srgbClr val="FEFE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Αύξηση παραγωγής  </a:t>
            </a:r>
            <a:r>
              <a:rPr lang="en-US" sz="1600" b="1" dirty="0">
                <a:solidFill>
                  <a:schemeClr val="tx1"/>
                </a:solidFill>
              </a:rPr>
              <a:t>IL-12 </a:t>
            </a:r>
            <a:r>
              <a:rPr lang="el-GR" sz="1600" b="1" dirty="0">
                <a:solidFill>
                  <a:schemeClr val="tx1"/>
                </a:solidFill>
              </a:rPr>
              <a:t>από </a:t>
            </a:r>
            <a:r>
              <a:rPr lang="en-US" sz="1600" b="1" dirty="0">
                <a:solidFill>
                  <a:schemeClr val="tx1"/>
                </a:solidFill>
              </a:rPr>
              <a:t>DCs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756DF4-FDBB-4355-88AA-16614BEAAA38}"/>
              </a:ext>
            </a:extLst>
          </p:cNvPr>
          <p:cNvSpPr/>
          <p:nvPr/>
        </p:nvSpPr>
        <p:spPr>
          <a:xfrm>
            <a:off x="4900327" y="3644900"/>
            <a:ext cx="2616200" cy="711200"/>
          </a:xfrm>
          <a:prstGeom prst="roundRect">
            <a:avLst/>
          </a:prstGeom>
          <a:solidFill>
            <a:srgbClr val="FEFE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Προάγει διαφοροποίηση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T</a:t>
            </a:r>
            <a:r>
              <a:rPr lang="en-US" sz="1600" b="1" baseline="-25000" dirty="0">
                <a:solidFill>
                  <a:schemeClr val="tx1"/>
                </a:solidFill>
              </a:rPr>
              <a:t>H</a:t>
            </a:r>
            <a:r>
              <a:rPr lang="en-US" sz="1600" b="1" dirty="0">
                <a:solidFill>
                  <a:schemeClr val="tx1"/>
                </a:solidFill>
              </a:rPr>
              <a:t>1, </a:t>
            </a:r>
            <a:r>
              <a:rPr lang="el-GR" sz="1600" b="1" dirty="0">
                <a:solidFill>
                  <a:schemeClr val="tx1"/>
                </a:solidFill>
              </a:rPr>
              <a:t>Τ</a:t>
            </a:r>
            <a:r>
              <a:rPr lang="el-GR" sz="1600" b="1" baseline="-25000" dirty="0">
                <a:solidFill>
                  <a:schemeClr val="tx1"/>
                </a:solidFill>
              </a:rPr>
              <a:t>Η</a:t>
            </a:r>
            <a:r>
              <a:rPr lang="el-GR" sz="1600" b="1" dirty="0">
                <a:solidFill>
                  <a:schemeClr val="tx1"/>
                </a:solidFill>
              </a:rPr>
              <a:t>17 &amp; Τ</a:t>
            </a:r>
            <a:r>
              <a:rPr lang="en-US" sz="1600" b="1" baseline="-25000" dirty="0">
                <a:solidFill>
                  <a:schemeClr val="tx1"/>
                </a:solidFill>
              </a:rPr>
              <a:t>FH </a:t>
            </a:r>
            <a:r>
              <a:rPr lang="el-GR" sz="1600" b="1" dirty="0">
                <a:solidFill>
                  <a:schemeClr val="tx1"/>
                </a:solidFill>
              </a:rPr>
              <a:t>κυττάρων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67180E3-29C4-4CA8-AC9F-D44FAE0C7205}"/>
              </a:ext>
            </a:extLst>
          </p:cNvPr>
          <p:cNvSpPr/>
          <p:nvPr/>
        </p:nvSpPr>
        <p:spPr>
          <a:xfrm>
            <a:off x="4887627" y="4533900"/>
            <a:ext cx="2667000" cy="711200"/>
          </a:xfrm>
          <a:prstGeom prst="roundRect">
            <a:avLst/>
          </a:prstGeom>
          <a:solidFill>
            <a:srgbClr val="FEFE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Προσελκύει ουδετερόφιλα 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EBE8A1-12D5-4FD7-B039-BAEEDC93D1C7}"/>
              </a:ext>
            </a:extLst>
          </p:cNvPr>
          <p:cNvSpPr txBox="1"/>
          <p:nvPr/>
        </p:nvSpPr>
        <p:spPr>
          <a:xfrm>
            <a:off x="7567327" y="4597400"/>
            <a:ext cx="3679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/>
              <a:t>Ποντίκια με Ι</a:t>
            </a:r>
            <a:r>
              <a:rPr lang="en-US" sz="1600" dirty="0"/>
              <a:t>L-17A-/- B </a:t>
            </a:r>
            <a:r>
              <a:rPr lang="el-GR" sz="1600" dirty="0"/>
              <a:t>κύτταρα είναι πιο </a:t>
            </a:r>
            <a:endParaRPr lang="en-US" sz="1600" dirty="0"/>
          </a:p>
          <a:p>
            <a:r>
              <a:rPr lang="el-GR" sz="1600" dirty="0"/>
              <a:t>ευάλωτα στο </a:t>
            </a:r>
            <a:r>
              <a:rPr lang="en-US" sz="1600" i="1" dirty="0"/>
              <a:t>Trypanosoma </a:t>
            </a:r>
            <a:r>
              <a:rPr lang="en-US" sz="1600" i="1" dirty="0" err="1"/>
              <a:t>cruzi</a:t>
            </a:r>
            <a:endParaRPr lang="en-US" sz="16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775C99-DFC8-463A-B98A-F9B0055D2AA7}"/>
              </a:ext>
            </a:extLst>
          </p:cNvPr>
          <p:cNvSpPr txBox="1"/>
          <p:nvPr/>
        </p:nvSpPr>
        <p:spPr>
          <a:xfrm>
            <a:off x="7567327" y="3886200"/>
            <a:ext cx="4227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 </a:t>
            </a:r>
            <a:r>
              <a:rPr lang="el-GR" sz="1600" dirty="0"/>
              <a:t>παραγωγή </a:t>
            </a:r>
            <a:r>
              <a:rPr lang="en-US" sz="1600" dirty="0"/>
              <a:t>IL-6 </a:t>
            </a:r>
            <a:r>
              <a:rPr lang="el-GR" sz="1600" dirty="0"/>
              <a:t>από Β κύτταρα έχει σημαντικό </a:t>
            </a:r>
          </a:p>
          <a:p>
            <a:r>
              <a:rPr lang="el-GR" sz="1600" dirty="0"/>
              <a:t>ρόλο στην </a:t>
            </a:r>
            <a:r>
              <a:rPr lang="el-GR" sz="1600" dirty="0" err="1"/>
              <a:t>παθογένεση</a:t>
            </a:r>
            <a:r>
              <a:rPr lang="el-GR" sz="1600" dirty="0"/>
              <a:t> της ΕΑΕ σε ποντίκια </a:t>
            </a:r>
            <a:endParaRPr lang="en-US" sz="16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430CB7A-C469-435D-849E-FBF4713843E9}"/>
              </a:ext>
            </a:extLst>
          </p:cNvPr>
          <p:cNvSpPr/>
          <p:nvPr/>
        </p:nvSpPr>
        <p:spPr>
          <a:xfrm>
            <a:off x="4902140" y="5471886"/>
            <a:ext cx="2703346" cy="760186"/>
          </a:xfrm>
          <a:prstGeom prst="roundRect">
            <a:avLst/>
          </a:prstGeom>
          <a:solidFill>
            <a:srgbClr val="FEFE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Ανάπτυξη Τ</a:t>
            </a:r>
            <a:r>
              <a:rPr lang="el-GR" sz="1600" b="1" baseline="-25000" dirty="0">
                <a:solidFill>
                  <a:schemeClr val="tx1"/>
                </a:solidFill>
              </a:rPr>
              <a:t>Η</a:t>
            </a:r>
            <a:r>
              <a:rPr lang="el-GR" sz="1600" b="1" dirty="0">
                <a:solidFill>
                  <a:schemeClr val="tx1"/>
                </a:solidFill>
              </a:rPr>
              <a:t>2  κυττάρων (δραστικών και μνήμης)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115785-AF7E-4FCB-8CF9-E5643BD4CB2D}"/>
              </a:ext>
            </a:extLst>
          </p:cNvPr>
          <p:cNvSpPr txBox="1"/>
          <p:nvPr/>
        </p:nvSpPr>
        <p:spPr>
          <a:xfrm>
            <a:off x="3779520" y="0"/>
            <a:ext cx="858549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500" dirty="0"/>
              <a:t>Τα ενεργοποιημένα Β λεμφοκύτταρα ως παραγωγοί </a:t>
            </a:r>
            <a:r>
              <a:rPr lang="el-GR" sz="2500" dirty="0" err="1"/>
              <a:t>κυττοκινών</a:t>
            </a:r>
            <a:r>
              <a:rPr lang="el-GR" sz="2500" dirty="0"/>
              <a:t> 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496372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F12FE0-C232-4253-9BCD-B9D8EA806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618" y="1191986"/>
            <a:ext cx="9090929" cy="59581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72FA82-2CA1-4C96-8702-CC7DE6328AD8}"/>
              </a:ext>
            </a:extLst>
          </p:cNvPr>
          <p:cNvSpPr txBox="1"/>
          <p:nvPr/>
        </p:nvSpPr>
        <p:spPr>
          <a:xfrm>
            <a:off x="627552" y="0"/>
            <a:ext cx="1156444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/>
              <a:t>T</a:t>
            </a:r>
            <a:r>
              <a:rPr lang="el-GR" sz="2600" dirty="0"/>
              <a:t>α</a:t>
            </a:r>
            <a:r>
              <a:rPr lang="en-US" sz="2600" dirty="0"/>
              <a:t> B </a:t>
            </a:r>
            <a:r>
              <a:rPr lang="el-GR" sz="2600" dirty="0"/>
              <a:t>κύτταρα συμμετέχουν στην ανάπτυξη και αναδιοργάνωση του λεμφικού ιστού </a:t>
            </a:r>
          </a:p>
          <a:p>
            <a:pPr algn="ctr"/>
            <a:r>
              <a:rPr lang="el-GR" sz="2600" dirty="0"/>
              <a:t>παράγοντας  ΤΝ</a:t>
            </a:r>
            <a:r>
              <a:rPr lang="en-US" sz="2600" dirty="0"/>
              <a:t>F </a:t>
            </a:r>
            <a:r>
              <a:rPr lang="el-GR" sz="2600" dirty="0"/>
              <a:t>και </a:t>
            </a:r>
            <a:r>
              <a:rPr lang="en-US" sz="2600" dirty="0"/>
              <a:t>LT</a:t>
            </a:r>
            <a:r>
              <a:rPr lang="el-GR" sz="2600" dirty="0"/>
              <a:t>α1β2</a:t>
            </a:r>
            <a:endParaRPr lang="en-US" sz="26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51493F-CBF1-4E99-B75A-9E8F2B6B0EAA}"/>
              </a:ext>
            </a:extLst>
          </p:cNvPr>
          <p:cNvSpPr/>
          <p:nvPr/>
        </p:nvSpPr>
        <p:spPr>
          <a:xfrm>
            <a:off x="7569200" y="4064000"/>
            <a:ext cx="4305300" cy="2451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676795-5B65-4DFB-B1A2-9012AC1AFCD3}"/>
              </a:ext>
            </a:extLst>
          </p:cNvPr>
          <p:cNvSpPr txBox="1"/>
          <p:nvPr/>
        </p:nvSpPr>
        <p:spPr>
          <a:xfrm>
            <a:off x="2496457" y="6037943"/>
            <a:ext cx="2133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Isolated Lymphoid Follicles</a:t>
            </a:r>
          </a:p>
        </p:txBody>
      </p:sp>
    </p:spTree>
    <p:extLst>
      <p:ext uri="{BB962C8B-B14F-4D97-AF65-F5344CB8AC3E}">
        <p14:creationId xmlns:p14="http://schemas.microsoft.com/office/powerpoint/2010/main" val="2668762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_04_01">
            <a:extLst>
              <a:ext uri="{FF2B5EF4-FFF2-40B4-BE49-F238E27FC236}">
                <a16:creationId xmlns:a16="http://schemas.microsoft.com/office/drawing/2014/main" id="{4E5F6E9B-09AD-47F7-A841-1F3FB02BA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0" t="49715" r="530" b="4128"/>
          <a:stretch/>
        </p:blipFill>
        <p:spPr bwMode="auto">
          <a:xfrm>
            <a:off x="6445250" y="1859279"/>
            <a:ext cx="5501640" cy="459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igure_04_02">
            <a:extLst>
              <a:ext uri="{FF2B5EF4-FFF2-40B4-BE49-F238E27FC236}">
                <a16:creationId xmlns:a16="http://schemas.microsoft.com/office/drawing/2014/main" id="{DD46662A-1F10-4C6E-9434-E88AB4E7D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1" y="1847850"/>
            <a:ext cx="5299300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BB498E-4677-4FB3-8053-0A015C9856DA}"/>
              </a:ext>
            </a:extLst>
          </p:cNvPr>
          <p:cNvSpPr txBox="1"/>
          <p:nvPr/>
        </p:nvSpPr>
        <p:spPr>
          <a:xfrm>
            <a:off x="2762250" y="0"/>
            <a:ext cx="62294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Η γενική δομή ενός αντισώματος</a:t>
            </a:r>
          </a:p>
          <a:p>
            <a:r>
              <a:rPr lang="el-GR" sz="3200" dirty="0"/>
              <a:t>(σταθερές και μεταβλητές περιοχές)</a:t>
            </a:r>
            <a:endParaRPr lang="en-US" sz="3200" dirty="0"/>
          </a:p>
        </p:txBody>
      </p:sp>
      <p:grpSp>
        <p:nvGrpSpPr>
          <p:cNvPr id="19" name="18 - Ομάδα"/>
          <p:cNvGrpSpPr/>
          <p:nvPr/>
        </p:nvGrpSpPr>
        <p:grpSpPr>
          <a:xfrm>
            <a:off x="6786336" y="468993"/>
            <a:ext cx="5246007" cy="5931807"/>
            <a:chOff x="6786336" y="468993"/>
            <a:chExt cx="5246007" cy="59318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0308CB1-008C-4015-81BA-222DE6BC9747}"/>
                </a:ext>
              </a:extLst>
            </p:cNvPr>
            <p:cNvSpPr/>
            <p:nvPr/>
          </p:nvSpPr>
          <p:spPr>
            <a:xfrm>
              <a:off x="7126514" y="1934029"/>
              <a:ext cx="2627086" cy="2209800"/>
            </a:xfrm>
            <a:prstGeom prst="ellipse">
              <a:avLst/>
            </a:prstGeom>
            <a:noFill/>
            <a:ln w="57150">
              <a:solidFill>
                <a:srgbClr val="00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A520B65-569E-42FD-AC30-05701599FC6F}"/>
                </a:ext>
              </a:extLst>
            </p:cNvPr>
            <p:cNvSpPr/>
            <p:nvPr/>
          </p:nvSpPr>
          <p:spPr>
            <a:xfrm>
              <a:off x="8940778" y="812800"/>
              <a:ext cx="445681" cy="1200150"/>
            </a:xfrm>
            <a:custGeom>
              <a:avLst/>
              <a:gdLst>
                <a:gd name="connsiteX0" fmla="*/ 0 w 800100"/>
                <a:gd name="connsiteY0" fmla="*/ 1200150 h 1200150"/>
                <a:gd name="connsiteX1" fmla="*/ 190500 w 800100"/>
                <a:gd name="connsiteY1" fmla="*/ 285750 h 1200150"/>
                <a:gd name="connsiteX2" fmla="*/ 800100 w 800100"/>
                <a:gd name="connsiteY2" fmla="*/ 0 h 1200150"/>
                <a:gd name="connsiteX3" fmla="*/ 800100 w 800100"/>
                <a:gd name="connsiteY3" fmla="*/ 0 h 120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100" h="1200150">
                  <a:moveTo>
                    <a:pt x="0" y="1200150"/>
                  </a:moveTo>
                  <a:cubicBezTo>
                    <a:pt x="28575" y="842962"/>
                    <a:pt x="57150" y="485775"/>
                    <a:pt x="190500" y="285750"/>
                  </a:cubicBezTo>
                  <a:cubicBezTo>
                    <a:pt x="323850" y="85725"/>
                    <a:pt x="800100" y="0"/>
                    <a:pt x="800100" y="0"/>
                  </a:cubicBezTo>
                  <a:lnTo>
                    <a:pt x="800100" y="0"/>
                  </a:lnTo>
                </a:path>
              </a:pathLst>
            </a:custGeom>
            <a:noFill/>
            <a:ln w="50800">
              <a:solidFill>
                <a:srgbClr val="007F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A19AA4-E949-4479-850A-DB0DA02B8040}"/>
                </a:ext>
              </a:extLst>
            </p:cNvPr>
            <p:cNvSpPr txBox="1"/>
            <p:nvPr/>
          </p:nvSpPr>
          <p:spPr>
            <a:xfrm>
              <a:off x="9380117" y="468993"/>
              <a:ext cx="3956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7F00"/>
                  </a:solidFill>
                </a:rPr>
                <a:t>Fab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4931EF6-7093-44EF-9345-1B6060366A86}"/>
                </a:ext>
              </a:extLst>
            </p:cNvPr>
            <p:cNvGrpSpPr/>
            <p:nvPr/>
          </p:nvGrpSpPr>
          <p:grpSpPr>
            <a:xfrm>
              <a:off x="6786336" y="3911600"/>
              <a:ext cx="3475264" cy="2489200"/>
              <a:chOff x="6786336" y="3911600"/>
              <a:chExt cx="3475264" cy="24892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837EDBF-A752-4AA1-9AC9-26BE370DDA41}"/>
                  </a:ext>
                </a:extLst>
              </p:cNvPr>
              <p:cNvSpPr/>
              <p:nvPr/>
            </p:nvSpPr>
            <p:spPr>
              <a:xfrm>
                <a:off x="8623300" y="3911600"/>
                <a:ext cx="1638300" cy="2489200"/>
              </a:xfrm>
              <a:prstGeom prst="ellipse">
                <a:avLst/>
              </a:prstGeom>
              <a:noFill/>
              <a:ln w="508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2CCB535-1509-40BD-BA36-3369234826A2}"/>
                  </a:ext>
                </a:extLst>
              </p:cNvPr>
              <p:cNvSpPr/>
              <p:nvPr/>
            </p:nvSpPr>
            <p:spPr>
              <a:xfrm>
                <a:off x="7271658" y="5733143"/>
                <a:ext cx="1422400" cy="522514"/>
              </a:xfrm>
              <a:custGeom>
                <a:avLst/>
                <a:gdLst>
                  <a:gd name="connsiteX0" fmla="*/ 1398179 w 1398179"/>
                  <a:gd name="connsiteY0" fmla="*/ 0 h 421192"/>
                  <a:gd name="connsiteX1" fmla="*/ 817608 w 1398179"/>
                  <a:gd name="connsiteY1" fmla="*/ 406400 h 421192"/>
                  <a:gd name="connsiteX2" fmla="*/ 91893 w 1398179"/>
                  <a:gd name="connsiteY2" fmla="*/ 333828 h 421192"/>
                  <a:gd name="connsiteX3" fmla="*/ 33836 w 1398179"/>
                  <a:gd name="connsiteY3" fmla="*/ 348343 h 421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8179" h="421192">
                    <a:moveTo>
                      <a:pt x="1398179" y="0"/>
                    </a:moveTo>
                    <a:cubicBezTo>
                      <a:pt x="1216750" y="175381"/>
                      <a:pt x="1035322" y="350762"/>
                      <a:pt x="817608" y="406400"/>
                    </a:cubicBezTo>
                    <a:cubicBezTo>
                      <a:pt x="599894" y="462038"/>
                      <a:pt x="222522" y="343504"/>
                      <a:pt x="91893" y="333828"/>
                    </a:cubicBezTo>
                    <a:cubicBezTo>
                      <a:pt x="-38736" y="324152"/>
                      <a:pt x="-2450" y="336247"/>
                      <a:pt x="33836" y="348343"/>
                    </a:cubicBezTo>
                  </a:path>
                </a:pathLst>
              </a:custGeom>
              <a:noFill/>
              <a:ln w="50800"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86C781-73A4-41D0-A8B0-9662F8DCD1FC}"/>
                  </a:ext>
                </a:extLst>
              </p:cNvPr>
              <p:cNvSpPr txBox="1"/>
              <p:nvPr/>
            </p:nvSpPr>
            <p:spPr>
              <a:xfrm>
                <a:off x="6786336" y="5864225"/>
                <a:ext cx="496098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Fc</a:t>
                </a:r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00904F3-F2ED-4A23-AAB6-8DC84E11B5CD}"/>
                </a:ext>
              </a:extLst>
            </p:cNvPr>
            <p:cNvSpPr/>
            <p:nvPr/>
          </p:nvSpPr>
          <p:spPr>
            <a:xfrm>
              <a:off x="9405257" y="2035629"/>
              <a:ext cx="2627086" cy="2209800"/>
            </a:xfrm>
            <a:prstGeom prst="ellipse">
              <a:avLst/>
            </a:prstGeom>
            <a:noFill/>
            <a:ln w="57150">
              <a:solidFill>
                <a:srgbClr val="00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78E546-1EB8-48C9-86C4-6FBC5A264EE8}"/>
                </a:ext>
              </a:extLst>
            </p:cNvPr>
            <p:cNvSpPr/>
            <p:nvPr/>
          </p:nvSpPr>
          <p:spPr>
            <a:xfrm flipH="1">
              <a:off x="10726059" y="856342"/>
              <a:ext cx="406378" cy="1200150"/>
            </a:xfrm>
            <a:custGeom>
              <a:avLst/>
              <a:gdLst>
                <a:gd name="connsiteX0" fmla="*/ 0 w 800100"/>
                <a:gd name="connsiteY0" fmla="*/ 1200150 h 1200150"/>
                <a:gd name="connsiteX1" fmla="*/ 190500 w 800100"/>
                <a:gd name="connsiteY1" fmla="*/ 285750 h 1200150"/>
                <a:gd name="connsiteX2" fmla="*/ 800100 w 800100"/>
                <a:gd name="connsiteY2" fmla="*/ 0 h 1200150"/>
                <a:gd name="connsiteX3" fmla="*/ 800100 w 800100"/>
                <a:gd name="connsiteY3" fmla="*/ 0 h 120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100" h="1200150">
                  <a:moveTo>
                    <a:pt x="0" y="1200150"/>
                  </a:moveTo>
                  <a:cubicBezTo>
                    <a:pt x="28575" y="842962"/>
                    <a:pt x="57150" y="485775"/>
                    <a:pt x="190500" y="285750"/>
                  </a:cubicBezTo>
                  <a:cubicBezTo>
                    <a:pt x="323850" y="85725"/>
                    <a:pt x="800100" y="0"/>
                    <a:pt x="800100" y="0"/>
                  </a:cubicBezTo>
                  <a:lnTo>
                    <a:pt x="800100" y="0"/>
                  </a:lnTo>
                </a:path>
              </a:pathLst>
            </a:custGeom>
            <a:noFill/>
            <a:ln w="50800">
              <a:solidFill>
                <a:srgbClr val="007F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4E0853-6BF3-4468-9EED-868630426EA7}"/>
                </a:ext>
              </a:extLst>
            </p:cNvPr>
            <p:cNvSpPr txBox="1"/>
            <p:nvPr/>
          </p:nvSpPr>
          <p:spPr>
            <a:xfrm>
              <a:off x="10076803" y="483506"/>
              <a:ext cx="3956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7F00"/>
                  </a:solidFill>
                </a:rPr>
                <a:t>Fab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314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28E606-9FD2-4D34-8BC4-B848FBB09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03" y="1608819"/>
            <a:ext cx="7774849" cy="42712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384869-C74D-43B3-8814-E167DF5C19AB}"/>
              </a:ext>
            </a:extLst>
          </p:cNvPr>
          <p:cNvSpPr txBox="1"/>
          <p:nvPr/>
        </p:nvSpPr>
        <p:spPr>
          <a:xfrm>
            <a:off x="375558" y="146957"/>
            <a:ext cx="120067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dirty="0"/>
              <a:t>Έκτοπος λεμφικός ιστός (τύπου </a:t>
            </a:r>
            <a:r>
              <a:rPr lang="en-US" sz="2200" dirty="0"/>
              <a:t>GC) </a:t>
            </a:r>
            <a:r>
              <a:rPr lang="el-GR" sz="2200" dirty="0"/>
              <a:t>οργανώνεται με τη βοήθεια ενεργοποιημένων Β </a:t>
            </a:r>
            <a:r>
              <a:rPr lang="el-GR" sz="2200" dirty="0" err="1"/>
              <a:t>λεμφοκύττάρων</a:t>
            </a:r>
            <a:r>
              <a:rPr lang="el-GR" sz="2200" dirty="0"/>
              <a:t>  </a:t>
            </a:r>
            <a:r>
              <a:rPr lang="en-US" sz="22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13F204-D41A-4FE4-B15E-34DE85404859}"/>
              </a:ext>
            </a:extLst>
          </p:cNvPr>
          <p:cNvSpPr txBox="1"/>
          <p:nvPr/>
        </p:nvSpPr>
        <p:spPr>
          <a:xfrm>
            <a:off x="9105900" y="876300"/>
            <a:ext cx="259622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RA (</a:t>
            </a:r>
            <a:r>
              <a:rPr lang="el-GR" sz="2000" dirty="0"/>
              <a:t>αρθρικός θύλακας)</a:t>
            </a:r>
          </a:p>
          <a:p>
            <a:r>
              <a:rPr lang="en-US" sz="2000" dirty="0"/>
              <a:t>SLE </a:t>
            </a:r>
            <a:r>
              <a:rPr lang="el-GR" sz="2000" dirty="0"/>
              <a:t>(</a:t>
            </a:r>
            <a:r>
              <a:rPr lang="el-GR" sz="2000" dirty="0" err="1"/>
              <a:t>νεφροί</a:t>
            </a:r>
            <a:r>
              <a:rPr lang="el-GR" sz="2000" dirty="0"/>
              <a:t>)</a:t>
            </a:r>
            <a:endParaRPr lang="en-US" sz="2000" dirty="0"/>
          </a:p>
          <a:p>
            <a:r>
              <a:rPr lang="en-US" sz="2000" dirty="0"/>
              <a:t>Hashimoto</a:t>
            </a:r>
            <a:endParaRPr lang="el-GR" sz="2000" dirty="0"/>
          </a:p>
          <a:p>
            <a:r>
              <a:rPr lang="el-GR" sz="2000" dirty="0"/>
              <a:t>Τ1</a:t>
            </a:r>
            <a:r>
              <a:rPr lang="en-US" sz="2000" dirty="0"/>
              <a:t>D</a:t>
            </a:r>
            <a:endParaRPr lang="el-GR" sz="2000" dirty="0"/>
          </a:p>
          <a:p>
            <a:r>
              <a:rPr lang="el-GR" sz="2000" dirty="0"/>
              <a:t>……….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9B2D22-3C45-4FBD-BACA-40F48714C4B4}"/>
              </a:ext>
            </a:extLst>
          </p:cNvPr>
          <p:cNvSpPr txBox="1"/>
          <p:nvPr/>
        </p:nvSpPr>
        <p:spPr>
          <a:xfrm>
            <a:off x="7231347" y="5999843"/>
            <a:ext cx="4960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/>
              <a:t>Στα έκτοπα </a:t>
            </a:r>
            <a:r>
              <a:rPr lang="en-US" sz="2000" dirty="0"/>
              <a:t>GC </a:t>
            </a:r>
            <a:r>
              <a:rPr lang="el-GR" sz="2000" dirty="0"/>
              <a:t>βρίσκονται πλασματοκύτταρα </a:t>
            </a:r>
          </a:p>
          <a:p>
            <a:r>
              <a:rPr lang="el-GR" sz="2000" dirty="0"/>
              <a:t>που εκκρίνουν </a:t>
            </a:r>
            <a:r>
              <a:rPr lang="el-GR" sz="2000" dirty="0" err="1"/>
              <a:t>αυτοαντισώματα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013766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D70C5C-F451-43F1-9F5B-729A8B709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08" y="875997"/>
            <a:ext cx="8911771" cy="5982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516DCC-2D49-45E6-AF4A-86533252F298}"/>
              </a:ext>
            </a:extLst>
          </p:cNvPr>
          <p:cNvSpPr txBox="1"/>
          <p:nvPr/>
        </p:nvSpPr>
        <p:spPr>
          <a:xfrm>
            <a:off x="2177143" y="0"/>
            <a:ext cx="8650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/>
              <a:t>Σε ορισμένες περιπτώσεις τα Β κύτταρα παράγουν</a:t>
            </a:r>
          </a:p>
          <a:p>
            <a:pPr algn="ctr"/>
            <a:r>
              <a:rPr lang="el-GR" sz="2400" dirty="0" err="1"/>
              <a:t>ανοσορρυθμιστικές</a:t>
            </a:r>
            <a:r>
              <a:rPr lang="el-GR" sz="2400" dirty="0"/>
              <a:t> κυττοκίνες </a:t>
            </a:r>
            <a:r>
              <a:rPr lang="en-US" sz="2400" dirty="0"/>
              <a:t>IL-10, IL-35, TGF-</a:t>
            </a:r>
            <a:r>
              <a:rPr lang="el-GR" sz="2400" dirty="0"/>
              <a:t>β (</a:t>
            </a:r>
            <a:r>
              <a:rPr lang="en-US" sz="2400" dirty="0" err="1"/>
              <a:t>Breg</a:t>
            </a:r>
            <a:r>
              <a:rPr lang="en-US" sz="2400" dirty="0"/>
              <a:t>)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83CAE6F-0EA3-42AC-BC28-A46F45946C17}"/>
              </a:ext>
            </a:extLst>
          </p:cNvPr>
          <p:cNvSpPr/>
          <p:nvPr/>
        </p:nvSpPr>
        <p:spPr>
          <a:xfrm>
            <a:off x="2189018" y="2147455"/>
            <a:ext cx="1690255" cy="74814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C7497A-8218-4016-A103-57DEAE8A3B5B}"/>
              </a:ext>
            </a:extLst>
          </p:cNvPr>
          <p:cNvSpPr/>
          <p:nvPr/>
        </p:nvSpPr>
        <p:spPr>
          <a:xfrm>
            <a:off x="7342910" y="5292437"/>
            <a:ext cx="1662546" cy="72043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BE928F-FDDA-45E9-854C-7BC383A4ED8B}"/>
              </a:ext>
            </a:extLst>
          </p:cNvPr>
          <p:cNvSpPr txBox="1"/>
          <p:nvPr/>
        </p:nvSpPr>
        <p:spPr>
          <a:xfrm>
            <a:off x="9093200" y="3695700"/>
            <a:ext cx="309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Ποντίκια Β▪</a:t>
            </a:r>
            <a:r>
              <a:rPr lang="en-US" sz="1600" dirty="0"/>
              <a:t>IL-35-/-</a:t>
            </a:r>
            <a:r>
              <a:rPr lang="el-GR" sz="1600" dirty="0"/>
              <a:t> εκδηλώνουν σοβαρότερη ΕΑΕ αλλά είναι πιο ανθεκτικά στη λοίμωξη με </a:t>
            </a:r>
            <a:r>
              <a:rPr lang="en-US" sz="1600" dirty="0"/>
              <a:t>S</a:t>
            </a:r>
            <a:r>
              <a:rPr lang="el-GR" sz="1600" dirty="0"/>
              <a:t>.</a:t>
            </a:r>
            <a:r>
              <a:rPr lang="en-US" sz="1600" dirty="0"/>
              <a:t> </a:t>
            </a:r>
            <a:r>
              <a:rPr lang="en-US" sz="1600" dirty="0" err="1"/>
              <a:t>enterica</a:t>
            </a:r>
            <a:r>
              <a:rPr lang="en-US" sz="1600" dirty="0"/>
              <a:t> </a:t>
            </a:r>
            <a:r>
              <a:rPr lang="en-US" sz="1600" dirty="0" err="1"/>
              <a:t>serovar</a:t>
            </a:r>
            <a:r>
              <a:rPr lang="en-US" sz="1600" dirty="0"/>
              <a:t> Typhimurium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CEFE7A-0E0E-42B3-959B-995A30D4DD53}"/>
              </a:ext>
            </a:extLst>
          </p:cNvPr>
          <p:cNvSpPr txBox="1"/>
          <p:nvPr/>
        </p:nvSpPr>
        <p:spPr>
          <a:xfrm>
            <a:off x="9093200" y="1841500"/>
            <a:ext cx="309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 </a:t>
            </a:r>
            <a:r>
              <a:rPr lang="el-GR" sz="1600" dirty="0"/>
              <a:t>παραγωγή </a:t>
            </a:r>
            <a:r>
              <a:rPr lang="en-US" sz="1600" dirty="0"/>
              <a:t>IL-10 </a:t>
            </a:r>
            <a:r>
              <a:rPr lang="el-GR" sz="1600" dirty="0"/>
              <a:t>από Β κύτταρα καταστέλλει την φλεγμονή σε ποντικίσια μοντέλα </a:t>
            </a:r>
            <a:r>
              <a:rPr lang="en-US" sz="1600" dirty="0"/>
              <a:t>CIA, EAE </a:t>
            </a:r>
            <a:r>
              <a:rPr lang="el-GR" sz="1600" dirty="0"/>
              <a:t>και κολίτιδας</a:t>
            </a:r>
            <a:endParaRPr lang="en-US" sz="16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A413DC-3E1C-4EDD-B9FB-91781340426A}"/>
              </a:ext>
            </a:extLst>
          </p:cNvPr>
          <p:cNvSpPr/>
          <p:nvPr/>
        </p:nvSpPr>
        <p:spPr>
          <a:xfrm>
            <a:off x="7472218" y="1371600"/>
            <a:ext cx="1735282" cy="774701"/>
          </a:xfrm>
          <a:prstGeom prst="ellipse">
            <a:avLst/>
          </a:prstGeom>
          <a:noFill/>
          <a:ln w="28575">
            <a:solidFill>
              <a:srgbClr val="153D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AE6B0A-1D7D-4559-BCC7-B81B8B46BA2F}"/>
              </a:ext>
            </a:extLst>
          </p:cNvPr>
          <p:cNvSpPr/>
          <p:nvPr/>
        </p:nvSpPr>
        <p:spPr>
          <a:xfrm>
            <a:off x="322118" y="2222500"/>
            <a:ext cx="1735282" cy="774701"/>
          </a:xfrm>
          <a:prstGeom prst="ellipse">
            <a:avLst/>
          </a:prstGeom>
          <a:noFill/>
          <a:ln w="28575">
            <a:solidFill>
              <a:srgbClr val="153D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998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A3B8CE-9EFA-4AC2-A394-0EBB1A2FDE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8064" y="1044097"/>
            <a:ext cx="5980044" cy="571362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64D8A9-E4CD-4D36-AB18-E94F2970B393}"/>
              </a:ext>
            </a:extLst>
          </p:cNvPr>
          <p:cNvSpPr txBox="1"/>
          <p:nvPr/>
        </p:nvSpPr>
        <p:spPr>
          <a:xfrm>
            <a:off x="2177143" y="0"/>
            <a:ext cx="8650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/>
              <a:t>Σε ορισμένες περιπτώσεις τα Β κύτταρα παράγουν</a:t>
            </a:r>
          </a:p>
          <a:p>
            <a:pPr algn="ctr"/>
            <a:r>
              <a:rPr lang="el-GR" sz="2400" dirty="0" err="1"/>
              <a:t>ανοσορρυθμιστικές</a:t>
            </a:r>
            <a:r>
              <a:rPr lang="el-GR" sz="2400" dirty="0"/>
              <a:t> κυττοκίνες </a:t>
            </a:r>
            <a:r>
              <a:rPr lang="en-US" sz="2400" dirty="0"/>
              <a:t>IL-10, IL-35, TGF-</a:t>
            </a:r>
            <a:r>
              <a:rPr lang="el-GR" sz="2400" dirty="0"/>
              <a:t>β (</a:t>
            </a:r>
            <a:r>
              <a:rPr lang="en-US" sz="2400" dirty="0" err="1"/>
              <a:t>Breg</a:t>
            </a:r>
            <a:r>
              <a:rPr lang="en-US" sz="2400" dirty="0"/>
              <a:t>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402379-21BC-4FC6-998F-604D9D039907}"/>
              </a:ext>
            </a:extLst>
          </p:cNvPr>
          <p:cNvSpPr txBox="1"/>
          <p:nvPr/>
        </p:nvSpPr>
        <p:spPr>
          <a:xfrm>
            <a:off x="526472" y="4114801"/>
            <a:ext cx="43172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Mice: CD1d</a:t>
            </a:r>
            <a:r>
              <a:rPr lang="en-US" sz="2000" baseline="30000" dirty="0"/>
              <a:t>hi</a:t>
            </a:r>
            <a:r>
              <a:rPr lang="en-US" sz="2000" dirty="0"/>
              <a:t>CD5</a:t>
            </a:r>
            <a:r>
              <a:rPr lang="en-US" sz="2000" baseline="30000" dirty="0"/>
              <a:t>+</a:t>
            </a:r>
            <a:r>
              <a:rPr lang="en-US" sz="2000" dirty="0"/>
              <a:t> IL-10</a:t>
            </a:r>
            <a:r>
              <a:rPr lang="en-US" sz="2000" baseline="30000" dirty="0"/>
              <a:t>+</a:t>
            </a:r>
          </a:p>
          <a:p>
            <a:r>
              <a:rPr lang="en-US" sz="2000" dirty="0"/>
              <a:t>Humans: CD5</a:t>
            </a:r>
            <a:r>
              <a:rPr lang="en-US" sz="2000" baseline="30000" dirty="0"/>
              <a:t>+</a:t>
            </a:r>
            <a:r>
              <a:rPr lang="en-US" sz="2000" dirty="0"/>
              <a:t>CD24</a:t>
            </a:r>
            <a:r>
              <a:rPr lang="en-US" sz="2000" baseline="30000" dirty="0"/>
              <a:t>+</a:t>
            </a:r>
            <a:r>
              <a:rPr lang="en-US" sz="2000" dirty="0"/>
              <a:t>CD27</a:t>
            </a:r>
            <a:r>
              <a:rPr lang="en-US" sz="2000" baseline="30000" dirty="0"/>
              <a:t>+</a:t>
            </a:r>
            <a:r>
              <a:rPr lang="en-US" sz="2000" dirty="0"/>
              <a:t>CD138</a:t>
            </a:r>
            <a:r>
              <a:rPr lang="en-US" sz="2000" baseline="30000" dirty="0"/>
              <a:t>+</a:t>
            </a:r>
            <a:r>
              <a:rPr lang="en-US" sz="2000" dirty="0"/>
              <a:t>IL-10</a:t>
            </a:r>
            <a:r>
              <a:rPr lang="en-US" sz="2000" baseline="30000" dirty="0"/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902D37-8DF7-4A46-ACE3-0DEC7FFD489E}"/>
              </a:ext>
            </a:extLst>
          </p:cNvPr>
          <p:cNvSpPr txBox="1"/>
          <p:nvPr/>
        </p:nvSpPr>
        <p:spPr>
          <a:xfrm>
            <a:off x="1177636" y="3629891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B10 cells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98D242-DC06-4122-8900-49E4DD7A0CA8}"/>
              </a:ext>
            </a:extLst>
          </p:cNvPr>
          <p:cNvSpPr txBox="1"/>
          <p:nvPr/>
        </p:nvSpPr>
        <p:spPr>
          <a:xfrm>
            <a:off x="9081290" y="4300332"/>
            <a:ext cx="1430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CD4</a:t>
            </a:r>
            <a:r>
              <a:rPr lang="en-US" sz="1400" baseline="30000" dirty="0"/>
              <a:t>+</a:t>
            </a:r>
            <a:r>
              <a:rPr lang="en-US" sz="1400" dirty="0"/>
              <a:t>Foxp3</a:t>
            </a:r>
            <a:r>
              <a:rPr lang="en-US" sz="1400" baseline="30000" dirty="0"/>
              <a:t>-</a:t>
            </a:r>
            <a:r>
              <a:rPr lang="en-US" sz="1400" dirty="0"/>
              <a:t>IL-10</a:t>
            </a:r>
            <a:r>
              <a:rPr lang="en-US" sz="1400" baseline="30000" dirty="0"/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8E8E08-57B6-44A2-8553-3583E66A7AA8}"/>
              </a:ext>
            </a:extLst>
          </p:cNvPr>
          <p:cNvSpPr/>
          <p:nvPr/>
        </p:nvSpPr>
        <p:spPr>
          <a:xfrm>
            <a:off x="7940842" y="4251158"/>
            <a:ext cx="385011" cy="2085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00312CD-5718-49CA-9C7E-C0029CFF50F0}"/>
              </a:ext>
            </a:extLst>
          </p:cNvPr>
          <p:cNvSpPr/>
          <p:nvPr/>
        </p:nvSpPr>
        <p:spPr>
          <a:xfrm>
            <a:off x="7523747" y="5325978"/>
            <a:ext cx="1219200" cy="13475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212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418E47-D140-419C-AB6E-E4284CA94484}"/>
              </a:ext>
            </a:extLst>
          </p:cNvPr>
          <p:cNvSpPr txBox="1"/>
          <p:nvPr/>
        </p:nvSpPr>
        <p:spPr>
          <a:xfrm>
            <a:off x="1232498" y="387928"/>
            <a:ext cx="94220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T</a:t>
            </a:r>
            <a:r>
              <a:rPr lang="el-GR" sz="3600" dirty="0"/>
              <a:t>α Β λεμφοκύτταρα διαμορφώνουν τις </a:t>
            </a:r>
          </a:p>
          <a:p>
            <a:pPr algn="ctr"/>
            <a:r>
              <a:rPr lang="el-GR" sz="3600" dirty="0"/>
              <a:t>φυσιολογικές και παθολογικές </a:t>
            </a:r>
            <a:r>
              <a:rPr lang="el-GR" sz="3600" dirty="0" err="1"/>
              <a:t>ανοσοαποκρίσεις</a:t>
            </a:r>
            <a:r>
              <a:rPr lang="el-GR" sz="3600" dirty="0"/>
              <a:t> 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CE3AED-D147-46CF-869C-9BEF06AD1CA6}"/>
              </a:ext>
            </a:extLst>
          </p:cNvPr>
          <p:cNvSpPr txBox="1"/>
          <p:nvPr/>
        </p:nvSpPr>
        <p:spPr>
          <a:xfrm>
            <a:off x="0" y="1773381"/>
            <a:ext cx="12011878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l-GR" sz="2600" dirty="0"/>
              <a:t>Με την παραγωγή αντισωμάτων υψηλής συγγένειας και συγκεκριμένου  ισοτύπου 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l-GR" sz="2600" dirty="0"/>
              <a:t>Με την διαφοροποίησή τους σε μακρόβια πλασματοκύτταρα και Β κύτταρα μνήμης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l-GR" sz="2600" dirty="0"/>
              <a:t>Με σημαντικό ρόλο στην αντιγονοπαρουσίαση και ενεργοποίηση </a:t>
            </a:r>
            <a:r>
              <a:rPr lang="en-US" sz="2600" dirty="0"/>
              <a:t>CD4 T </a:t>
            </a:r>
            <a:r>
              <a:rPr lang="el-GR" sz="2600" dirty="0"/>
              <a:t>κυττάρων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l-GR" sz="2600" dirty="0"/>
              <a:t>Μέσω της παραγωγής διαφορετικών προφίλ δραστικών κυττοκινών 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2454379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3695EC-2BD0-47D8-A7A7-1197F295CBBE}"/>
              </a:ext>
            </a:extLst>
          </p:cNvPr>
          <p:cNvSpPr txBox="1"/>
          <p:nvPr/>
        </p:nvSpPr>
        <p:spPr>
          <a:xfrm>
            <a:off x="3642851" y="0"/>
            <a:ext cx="4863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/>
              <a:t>Ενδεικτική Βιβλιογραφία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0AED34-2C38-4BCF-AA69-55FA5ED7D675}"/>
              </a:ext>
            </a:extLst>
          </p:cNvPr>
          <p:cNvSpPr txBox="1"/>
          <p:nvPr/>
        </p:nvSpPr>
        <p:spPr>
          <a:xfrm>
            <a:off x="348343" y="715091"/>
            <a:ext cx="11843657" cy="604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1. </a:t>
            </a:r>
            <a:r>
              <a:rPr lang="en-US" sz="2000" dirty="0">
                <a:solidFill>
                  <a:srgbClr val="222222"/>
                </a:solidFill>
              </a:rPr>
              <a:t> Cellular and Molecular Immunology 9</a:t>
            </a:r>
            <a:r>
              <a:rPr lang="en-US" sz="2000" baseline="30000" dirty="0">
                <a:solidFill>
                  <a:srgbClr val="222222"/>
                </a:solidFill>
              </a:rPr>
              <a:t>th</a:t>
            </a:r>
            <a:r>
              <a:rPr lang="en-US" sz="2000" dirty="0">
                <a:solidFill>
                  <a:srgbClr val="222222"/>
                </a:solidFill>
              </a:rPr>
              <a:t>  Ed. (2017)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2. </a:t>
            </a:r>
            <a:r>
              <a:rPr lang="en-US" sz="2000" dirty="0" err="1"/>
              <a:t>Janeway’s</a:t>
            </a:r>
            <a:r>
              <a:rPr lang="en-US" sz="2000" dirty="0"/>
              <a:t> Immunobiology 9</a:t>
            </a:r>
            <a:r>
              <a:rPr lang="en-US" sz="2000" baseline="30000" dirty="0"/>
              <a:t>th</a:t>
            </a:r>
            <a:r>
              <a:rPr lang="en-US" sz="2000" dirty="0"/>
              <a:t> Ed. (2012)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222222"/>
                </a:solidFill>
              </a:rPr>
              <a:t>3. </a:t>
            </a:r>
            <a:r>
              <a:rPr lang="en-US" sz="2000" dirty="0"/>
              <a:t>The generation of antibody-secreting plasma cells. Nat. Rev. Immunol. 15:160 (2015)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4. The who, how and where of antigen-presentation to B cells Nat. Rev. Immunol.  9: 15 (2009)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5. B-cell targeted therapeutics in clinical development. Arthritis Research and Therapy 15 </a:t>
            </a:r>
            <a:r>
              <a:rPr lang="en-US" sz="2000" dirty="0" err="1"/>
              <a:t>Suppl</a:t>
            </a:r>
            <a:r>
              <a:rPr lang="en-US" sz="2000" dirty="0"/>
              <a:t> 1:S4. (2013)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6. Marginal zone B cells: virtues of innate-like antibody-producing lymphocytes Nat. Rev. Immunol. 13:118 (2013)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7. Antibody-independent functions of B cells: a focus on cytokines Nat. Rev. Immunol.  15: 1441 (2015)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8. New concepts in the generation and functions of IgA Nat. Rev. Immunol.  12: 821 (2012)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9. Human B-1 cells take the stage </a:t>
            </a:r>
            <a:r>
              <a:rPr lang="es-ES" sz="2000" dirty="0"/>
              <a:t>Ann N Y Acad </a:t>
            </a:r>
            <a:r>
              <a:rPr lang="es-ES" sz="2000" dirty="0" err="1"/>
              <a:t>Sci</a:t>
            </a:r>
            <a:r>
              <a:rPr lang="es-ES" sz="2000" dirty="0"/>
              <a:t> </a:t>
            </a:r>
            <a:r>
              <a:rPr lang="en-US" sz="2000" dirty="0"/>
              <a:t> 1285: 97 (2013)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10. Dynamics of B cells in germinal </a:t>
            </a:r>
            <a:r>
              <a:rPr lang="en-US" sz="2000" dirty="0" err="1"/>
              <a:t>centres</a:t>
            </a:r>
            <a:r>
              <a:rPr lang="en-US" sz="2000" dirty="0"/>
              <a:t> Nat. Rev. Immunol.  15: 137 (2015)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11. Regulatory B Cells: Origin, Phenotype, and Function. Immunity 42: 606 (2015)</a:t>
            </a:r>
            <a:endParaRPr lang="el-GR" sz="2000" dirty="0"/>
          </a:p>
          <a:p>
            <a:pPr>
              <a:lnSpc>
                <a:spcPct val="150000"/>
              </a:lnSpc>
            </a:pPr>
            <a:r>
              <a:rPr lang="el-GR" sz="2000" dirty="0"/>
              <a:t>12. </a:t>
            </a:r>
            <a:r>
              <a:rPr lang="en-US" dirty="0"/>
              <a:t>Integration of B cell responses through Toll-like receptors and antigen receptors </a:t>
            </a:r>
            <a:r>
              <a:rPr lang="en-US" sz="2000" dirty="0"/>
              <a:t>Nat. Rev. Immunol.  12: 282 (2012)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</a:t>
            </a:r>
            <a:endParaRPr lang="en-US" sz="2000" dirty="0">
              <a:solidFill>
                <a:srgbClr val="2222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164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researchgate.net/profile/Gail_Bishop/publication/8255238/figure/fig4/AS:279066331631634@1443546006700/Figure-5-CD40-TRAF-activated-signalling-pathways-that-lead-to-gene-regulationLinks.png">
            <a:extLst>
              <a:ext uri="{FF2B5EF4-FFF2-40B4-BE49-F238E27FC236}">
                <a16:creationId xmlns:a16="http://schemas.microsoft.com/office/drawing/2014/main" id="{3085CC36-4A77-4C25-8855-D95C88354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777" y="97123"/>
            <a:ext cx="7129220" cy="676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91EA29-69C0-4E75-AE5E-ACC2E252AE12}"/>
              </a:ext>
            </a:extLst>
          </p:cNvPr>
          <p:cNvSpPr txBox="1"/>
          <p:nvPr/>
        </p:nvSpPr>
        <p:spPr>
          <a:xfrm>
            <a:off x="9376474" y="1115878"/>
            <a:ext cx="2287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CD40 pathway</a:t>
            </a:r>
          </a:p>
        </p:txBody>
      </p:sp>
    </p:spTree>
    <p:extLst>
      <p:ext uri="{BB962C8B-B14F-4D97-AF65-F5344CB8AC3E}">
        <p14:creationId xmlns:p14="http://schemas.microsoft.com/office/powerpoint/2010/main" val="11604578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F96AF0-3310-49F8-BB27-46645D440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" y="650930"/>
            <a:ext cx="11238642" cy="60707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F0E934-2E73-4399-B6AD-BC3760257E44}"/>
              </a:ext>
            </a:extLst>
          </p:cNvPr>
          <p:cNvSpPr txBox="1"/>
          <p:nvPr/>
        </p:nvSpPr>
        <p:spPr>
          <a:xfrm>
            <a:off x="6555783" y="0"/>
            <a:ext cx="2091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BCR pathway</a:t>
            </a:r>
          </a:p>
        </p:txBody>
      </p:sp>
    </p:spTree>
    <p:extLst>
      <p:ext uri="{BB962C8B-B14F-4D97-AF65-F5344CB8AC3E}">
        <p14:creationId xmlns:p14="http://schemas.microsoft.com/office/powerpoint/2010/main" val="23782953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6BFB4B-0011-4C0E-B6BD-8D892C0D5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271" y="247498"/>
            <a:ext cx="7098224" cy="66105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963E2A-FF05-4A35-9AB0-F82B39442090}"/>
              </a:ext>
            </a:extLst>
          </p:cNvPr>
          <p:cNvSpPr txBox="1"/>
          <p:nvPr/>
        </p:nvSpPr>
        <p:spPr>
          <a:xfrm>
            <a:off x="9376474" y="1115878"/>
            <a:ext cx="2422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IL-21R pathway</a:t>
            </a:r>
          </a:p>
        </p:txBody>
      </p:sp>
    </p:spTree>
    <p:extLst>
      <p:ext uri="{BB962C8B-B14F-4D97-AF65-F5344CB8AC3E}">
        <p14:creationId xmlns:p14="http://schemas.microsoft.com/office/powerpoint/2010/main" val="694203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s.nature.com/full/nature-assets/nri/journal/v13/n6/images/nri3446-f1.jpg">
            <a:extLst>
              <a:ext uri="{FF2B5EF4-FFF2-40B4-BE49-F238E27FC236}">
                <a16:creationId xmlns:a16="http://schemas.microsoft.com/office/drawing/2014/main" id="{BA25F392-C7D8-45D3-BE32-FA282CE57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17" y="0"/>
            <a:ext cx="7466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C999F-B27C-4E4D-994B-760E3974D913}"/>
              </a:ext>
            </a:extLst>
          </p:cNvPr>
          <p:cNvSpPr txBox="1"/>
          <p:nvPr/>
        </p:nvSpPr>
        <p:spPr>
          <a:xfrm>
            <a:off x="9376474" y="1115878"/>
            <a:ext cx="2309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TLRs pathways</a:t>
            </a:r>
          </a:p>
        </p:txBody>
      </p:sp>
    </p:spTree>
    <p:extLst>
      <p:ext uri="{BB962C8B-B14F-4D97-AF65-F5344CB8AC3E}">
        <p14:creationId xmlns:p14="http://schemas.microsoft.com/office/powerpoint/2010/main" val="26712650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researchgate.net/profile/Juan_Zapata2/publication/221924292/figure/fig1/AS:305257667153920@1449790507208/Fig-1-Schematic-representation-of-the-signal-transduction-pathways-and-activities.png">
            <a:extLst>
              <a:ext uri="{FF2B5EF4-FFF2-40B4-BE49-F238E27FC236}">
                <a16:creationId xmlns:a16="http://schemas.microsoft.com/office/drawing/2014/main" id="{5ECD4F04-A2FA-4EFA-B3B6-6834B994B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09" y="815841"/>
            <a:ext cx="8096250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110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FE6C53-FF92-4363-9675-082224142387}"/>
              </a:ext>
            </a:extLst>
          </p:cNvPr>
          <p:cNvSpPr txBox="1"/>
          <p:nvPr/>
        </p:nvSpPr>
        <p:spPr>
          <a:xfrm>
            <a:off x="5980611" y="264160"/>
            <a:ext cx="5979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000" dirty="0"/>
              <a:t>Οργάνωση και </a:t>
            </a:r>
            <a:r>
              <a:rPr lang="en-US" sz="3000" dirty="0"/>
              <a:t>V(D)J </a:t>
            </a:r>
            <a:r>
              <a:rPr lang="el-GR" sz="3000" dirty="0"/>
              <a:t>ανασυνδυασμοί</a:t>
            </a:r>
          </a:p>
          <a:p>
            <a:pPr algn="ctr"/>
            <a:r>
              <a:rPr lang="el-GR" sz="3000" dirty="0"/>
              <a:t> των γενετικών τόπων </a:t>
            </a:r>
            <a:r>
              <a:rPr lang="en-US" sz="3000" dirty="0" err="1"/>
              <a:t>IgH</a:t>
            </a:r>
            <a:r>
              <a:rPr lang="en-US" sz="3000" dirty="0"/>
              <a:t>, Ig</a:t>
            </a:r>
            <a:r>
              <a:rPr lang="el-GR" sz="3000" dirty="0"/>
              <a:t>κ, </a:t>
            </a:r>
            <a:r>
              <a:rPr lang="en-US" sz="3000" dirty="0"/>
              <a:t> Ig</a:t>
            </a:r>
            <a:r>
              <a:rPr lang="el-GR" sz="3000" dirty="0"/>
              <a:t>λ</a:t>
            </a:r>
            <a:endParaRPr lang="en-US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28C97D-1C48-4211-96D5-2BC5E4277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2" y="3022600"/>
            <a:ext cx="5248275" cy="213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B239A9-2DAF-4A29-97EC-ED84E4862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3400"/>
            <a:ext cx="5879162" cy="1851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748D0E-64D8-43A8-A330-37EDF7ACCF25}"/>
              </a:ext>
            </a:extLst>
          </p:cNvPr>
          <p:cNvSpPr txBox="1"/>
          <p:nvPr/>
        </p:nvSpPr>
        <p:spPr>
          <a:xfrm>
            <a:off x="393700" y="114300"/>
            <a:ext cx="4141134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1 γενετικός τόπος  βαριών αλυσίδων (Ι</a:t>
            </a:r>
            <a:r>
              <a:rPr lang="en-US" dirty="0" err="1"/>
              <a:t>gH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BD6F4D-7D69-44A4-A8ED-FA757D554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4960" y="1863654"/>
            <a:ext cx="6797040" cy="49943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0E133D-AB19-4404-9B68-517F287AE052}"/>
              </a:ext>
            </a:extLst>
          </p:cNvPr>
          <p:cNvSpPr txBox="1"/>
          <p:nvPr/>
        </p:nvSpPr>
        <p:spPr>
          <a:xfrm>
            <a:off x="317500" y="5181600"/>
            <a:ext cx="4598182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l-GR" dirty="0"/>
              <a:t> γενετικοί τόποι  ελαφρών αλυσίδων (Ι</a:t>
            </a:r>
            <a:r>
              <a:rPr lang="en-US" dirty="0"/>
              <a:t>g</a:t>
            </a:r>
            <a:r>
              <a:rPr lang="el-GR" dirty="0"/>
              <a:t>κ, </a:t>
            </a:r>
            <a:r>
              <a:rPr lang="en-US" dirty="0"/>
              <a:t>Ig</a:t>
            </a:r>
            <a:r>
              <a:rPr lang="el-GR" dirty="0"/>
              <a:t>λ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91058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5CA759E-B3CD-447D-B05E-5CB130955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606" y="0"/>
            <a:ext cx="5644896" cy="6858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6A6FA54-3128-4839-B39C-DE8CE71FF9EF}"/>
              </a:ext>
            </a:extLst>
          </p:cNvPr>
          <p:cNvSpPr txBox="1"/>
          <p:nvPr/>
        </p:nvSpPr>
        <p:spPr>
          <a:xfrm>
            <a:off x="1879600" y="1099705"/>
            <a:ext cx="252412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400" dirty="0"/>
              <a:t>Ενεργοποίηση  Β κυττάρου από αντιγόνο-εαυτού (</a:t>
            </a:r>
            <a:r>
              <a:rPr lang="en-US" sz="1400" dirty="0"/>
              <a:t>a) </a:t>
            </a:r>
            <a:r>
              <a:rPr lang="el-GR" sz="1400" dirty="0"/>
              <a:t> (μέρος </a:t>
            </a:r>
            <a:r>
              <a:rPr lang="el-GR" sz="1400" dirty="0" err="1"/>
              <a:t>νουκλ</a:t>
            </a:r>
            <a:r>
              <a:rPr lang="el-GR" sz="1400" dirty="0"/>
              <a:t>/</a:t>
            </a:r>
            <a:r>
              <a:rPr lang="el-GR" sz="1400" dirty="0" err="1"/>
              <a:t>πρωτ</a:t>
            </a:r>
            <a:r>
              <a:rPr lang="en-US" sz="1400" dirty="0"/>
              <a:t> </a:t>
            </a:r>
            <a:r>
              <a:rPr lang="el-GR" sz="1400" dirty="0"/>
              <a:t> </a:t>
            </a:r>
            <a:r>
              <a:rPr lang="el-GR" sz="1400" dirty="0" err="1"/>
              <a:t>συμπλόκου</a:t>
            </a:r>
            <a:r>
              <a:rPr lang="el-GR" sz="1400" dirty="0"/>
              <a:t>)</a:t>
            </a:r>
            <a:endParaRPr 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DB88A7-B73A-46EA-9D43-DF879D511A42}"/>
              </a:ext>
            </a:extLst>
          </p:cNvPr>
          <p:cNvSpPr txBox="1"/>
          <p:nvPr/>
        </p:nvSpPr>
        <p:spPr>
          <a:xfrm>
            <a:off x="5676900" y="2369705"/>
            <a:ext cx="26543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400" dirty="0" err="1"/>
              <a:t>Ενδοκύττωση</a:t>
            </a:r>
            <a:r>
              <a:rPr lang="el-GR" sz="1400" dirty="0"/>
              <a:t> Ι</a:t>
            </a:r>
            <a:r>
              <a:rPr lang="en-US" sz="1400" dirty="0" err="1"/>
              <a:t>gM</a:t>
            </a:r>
            <a:r>
              <a:rPr lang="en-US" sz="1400" dirty="0"/>
              <a:t>-</a:t>
            </a:r>
            <a:r>
              <a:rPr lang="el-GR" sz="1400" dirty="0" err="1"/>
              <a:t>συμπλόκου</a:t>
            </a:r>
            <a:r>
              <a:rPr lang="el-GR" sz="1400" dirty="0"/>
              <a:t> και αντιγονοπαρουσίαση με ΜΗ</a:t>
            </a:r>
            <a:r>
              <a:rPr lang="en-US" sz="1400" dirty="0"/>
              <a:t>C II</a:t>
            </a:r>
            <a:r>
              <a:rPr lang="el-GR" sz="1400" dirty="0"/>
              <a:t> τμημάτων των αντιγόνων </a:t>
            </a:r>
            <a:r>
              <a:rPr lang="en-US" sz="1400" dirty="0"/>
              <a:t>b, c, 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FA316F-7844-4095-80F0-5E0E27A15549}"/>
              </a:ext>
            </a:extLst>
          </p:cNvPr>
          <p:cNvSpPr txBox="1"/>
          <p:nvPr/>
        </p:nvSpPr>
        <p:spPr>
          <a:xfrm>
            <a:off x="4520622" y="4333875"/>
            <a:ext cx="271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731E75-3836-4122-80AA-7A2B8DC70CDE}"/>
              </a:ext>
            </a:extLst>
          </p:cNvPr>
          <p:cNvSpPr txBox="1"/>
          <p:nvPr/>
        </p:nvSpPr>
        <p:spPr>
          <a:xfrm>
            <a:off x="3920547" y="2838450"/>
            <a:ext cx="29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E347FD-DD71-4437-BDC0-168EB10EBD8B}"/>
              </a:ext>
            </a:extLst>
          </p:cNvPr>
          <p:cNvSpPr txBox="1"/>
          <p:nvPr/>
        </p:nvSpPr>
        <p:spPr>
          <a:xfrm>
            <a:off x="6228772" y="3749675"/>
            <a:ext cx="29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82685D-30F9-4301-A4D1-6FB3ECC8F1A3}"/>
              </a:ext>
            </a:extLst>
          </p:cNvPr>
          <p:cNvSpPr txBox="1"/>
          <p:nvPr/>
        </p:nvSpPr>
        <p:spPr>
          <a:xfrm>
            <a:off x="4766540" y="2134466"/>
            <a:ext cx="285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F0ACA9-C2BE-4411-A0A8-451CB58915B6}"/>
              </a:ext>
            </a:extLst>
          </p:cNvPr>
          <p:cNvSpPr txBox="1"/>
          <p:nvPr/>
        </p:nvSpPr>
        <p:spPr>
          <a:xfrm>
            <a:off x="5558847" y="1752600"/>
            <a:ext cx="29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A59C94-90F9-4CB1-9D53-FA7F3697D8EF}"/>
              </a:ext>
            </a:extLst>
          </p:cNvPr>
          <p:cNvSpPr txBox="1"/>
          <p:nvPr/>
        </p:nvSpPr>
        <p:spPr>
          <a:xfrm>
            <a:off x="3063297" y="3533775"/>
            <a:ext cx="29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F5E9A00-86ED-4DDF-8CC4-401048DE0B78}"/>
              </a:ext>
            </a:extLst>
          </p:cNvPr>
          <p:cNvSpPr txBox="1"/>
          <p:nvPr/>
        </p:nvSpPr>
        <p:spPr>
          <a:xfrm>
            <a:off x="4349172" y="5486400"/>
            <a:ext cx="271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658D31-C476-4798-A892-E5FDEAABF010}"/>
              </a:ext>
            </a:extLst>
          </p:cNvPr>
          <p:cNvSpPr txBox="1"/>
          <p:nvPr/>
        </p:nvSpPr>
        <p:spPr>
          <a:xfrm>
            <a:off x="4863522" y="1152525"/>
            <a:ext cx="29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A545093-0D6A-4987-886C-C4B7AF68AC10}"/>
              </a:ext>
            </a:extLst>
          </p:cNvPr>
          <p:cNvSpPr txBox="1"/>
          <p:nvPr/>
        </p:nvSpPr>
        <p:spPr>
          <a:xfrm>
            <a:off x="5469947" y="2997200"/>
            <a:ext cx="29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615CC73-48D0-4F8D-8760-773A43E7BAF6}"/>
              </a:ext>
            </a:extLst>
          </p:cNvPr>
          <p:cNvSpPr txBox="1"/>
          <p:nvPr/>
        </p:nvSpPr>
        <p:spPr>
          <a:xfrm>
            <a:off x="2177472" y="4267200"/>
            <a:ext cx="29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b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3A5B6F4-85AA-433C-968C-962F63A9E636}"/>
              </a:ext>
            </a:extLst>
          </p:cNvPr>
          <p:cNvSpPr txBox="1"/>
          <p:nvPr/>
        </p:nvSpPr>
        <p:spPr>
          <a:xfrm>
            <a:off x="5320722" y="1247775"/>
            <a:ext cx="271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8E65BB7-4B9F-4EBC-85B2-7FC5CC228256}"/>
              </a:ext>
            </a:extLst>
          </p:cNvPr>
          <p:cNvSpPr txBox="1"/>
          <p:nvPr/>
        </p:nvSpPr>
        <p:spPr>
          <a:xfrm>
            <a:off x="4615872" y="3295650"/>
            <a:ext cx="271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6F6E61-D600-4566-95E5-38C2B257D739}"/>
              </a:ext>
            </a:extLst>
          </p:cNvPr>
          <p:cNvSpPr txBox="1"/>
          <p:nvPr/>
        </p:nvSpPr>
        <p:spPr>
          <a:xfrm>
            <a:off x="6955847" y="4699000"/>
            <a:ext cx="29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A4D1C4-E129-440A-9CA5-E24281D90A82}"/>
              </a:ext>
            </a:extLst>
          </p:cNvPr>
          <p:cNvSpPr txBox="1"/>
          <p:nvPr/>
        </p:nvSpPr>
        <p:spPr>
          <a:xfrm>
            <a:off x="0" y="2865005"/>
            <a:ext cx="252412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400" dirty="0"/>
              <a:t>Ενεργοποίηση </a:t>
            </a:r>
            <a:r>
              <a:rPr lang="en-US" sz="1400" dirty="0"/>
              <a:t>CD4 T </a:t>
            </a:r>
            <a:r>
              <a:rPr lang="el-GR" sz="1400" dirty="0"/>
              <a:t>κυττάρων ειδικών για </a:t>
            </a:r>
            <a:r>
              <a:rPr lang="el-GR" sz="1400" dirty="0" err="1"/>
              <a:t>επιτόπους</a:t>
            </a:r>
            <a:r>
              <a:rPr lang="el-GR" sz="1400" dirty="0"/>
              <a:t>  των αντιγόνων </a:t>
            </a:r>
            <a:r>
              <a:rPr lang="en-US" sz="1400" dirty="0"/>
              <a:t>b, c, 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001783-99FB-40F7-9391-23673C360B26}"/>
              </a:ext>
            </a:extLst>
          </p:cNvPr>
          <p:cNvSpPr txBox="1"/>
          <p:nvPr/>
        </p:nvSpPr>
        <p:spPr>
          <a:xfrm>
            <a:off x="4696690" y="686666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45877C7-C7D9-41EE-87B9-01AD1BDF23DA}"/>
              </a:ext>
            </a:extLst>
          </p:cNvPr>
          <p:cNvSpPr txBox="1"/>
          <p:nvPr/>
        </p:nvSpPr>
        <p:spPr>
          <a:xfrm>
            <a:off x="901700" y="5735205"/>
            <a:ext cx="2812472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400" dirty="0"/>
              <a:t>Ενεργοποίηση  Β κυττάρου από τα Τ</a:t>
            </a:r>
            <a:r>
              <a:rPr lang="en-US" sz="1400" dirty="0"/>
              <a:t>H </a:t>
            </a:r>
            <a:r>
              <a:rPr lang="el-GR" sz="1400" dirty="0"/>
              <a:t>και  αντιγόνα-εαυτού (</a:t>
            </a:r>
            <a:r>
              <a:rPr lang="en-US" sz="1400" dirty="0" err="1"/>
              <a:t>b,c,d</a:t>
            </a:r>
            <a:r>
              <a:rPr lang="en-US" sz="1400" dirty="0"/>
              <a:t>) → </a:t>
            </a:r>
            <a:r>
              <a:rPr lang="el-GR" b="1" dirty="0"/>
              <a:t>Εξάπλωση </a:t>
            </a:r>
            <a:r>
              <a:rPr lang="el-GR" b="1" dirty="0" err="1"/>
              <a:t>αυτοαντιγόνων</a:t>
            </a:r>
            <a:endParaRPr lang="en-US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E81D945-F793-4074-9D66-C3E1D2573685}"/>
              </a:ext>
            </a:extLst>
          </p:cNvPr>
          <p:cNvSpPr txBox="1"/>
          <p:nvPr/>
        </p:nvSpPr>
        <p:spPr>
          <a:xfrm>
            <a:off x="6629400" y="165100"/>
            <a:ext cx="55613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/>
              <a:t>Εξάπλωση </a:t>
            </a:r>
            <a:r>
              <a:rPr lang="el-GR" sz="2800" dirty="0" err="1"/>
              <a:t>επιτόπων</a:t>
            </a:r>
            <a:r>
              <a:rPr lang="el-GR" sz="2800" dirty="0"/>
              <a:t> </a:t>
            </a:r>
            <a:r>
              <a:rPr lang="el-GR" sz="2800" dirty="0" err="1"/>
              <a:t>αυτοαντιγόνων</a:t>
            </a:r>
            <a:r>
              <a:rPr lang="el-GR" sz="2800" dirty="0"/>
              <a:t> </a:t>
            </a:r>
          </a:p>
          <a:p>
            <a:r>
              <a:rPr lang="en-US" sz="2800" dirty="0"/>
              <a:t>(Epitope spreading)</a:t>
            </a:r>
          </a:p>
        </p:txBody>
      </p:sp>
    </p:spTree>
    <p:extLst>
      <p:ext uri="{BB962C8B-B14F-4D97-AF65-F5344CB8AC3E}">
        <p14:creationId xmlns:p14="http://schemas.microsoft.com/office/powerpoint/2010/main" val="15372791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hing&#10;&#10;Description generated with high confidence">
            <a:extLst>
              <a:ext uri="{FF2B5EF4-FFF2-40B4-BE49-F238E27FC236}">
                <a16:creationId xmlns:a16="http://schemas.microsoft.com/office/drawing/2014/main" id="{544CB88A-C680-4A45-A476-2171D2E73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10" y="1513841"/>
            <a:ext cx="4339991" cy="4339991"/>
          </a:xfrm>
          <a:prstGeom prst="rect">
            <a:avLst/>
          </a:prstGeom>
        </p:spPr>
      </p:pic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DD63CE2-4E23-43CC-B72A-9B5551B77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8687">
            <a:off x="5478843" y="2621715"/>
            <a:ext cx="1219306" cy="813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7E1AC-0F2D-4B8D-BDD0-A3A039C7C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8691">
            <a:off x="2329182" y="1216893"/>
            <a:ext cx="342948" cy="695422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D2303F1E-BCDD-47C5-BB38-C99324B09F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99290" flipH="1">
            <a:off x="1083705" y="2333493"/>
            <a:ext cx="543986" cy="10227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4E807D-E5D7-4C0C-91B5-3E69CDE9A0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26863" y="5731848"/>
            <a:ext cx="306962" cy="765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26B67E-7154-4EA4-9F7C-9ED85F9F52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5632">
            <a:off x="5088588" y="1473119"/>
            <a:ext cx="458692" cy="8903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8B2450-76E6-4CA0-AF3C-541D94C80B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2829">
            <a:off x="1493810" y="4574595"/>
            <a:ext cx="308826" cy="1001801"/>
          </a:xfrm>
          <a:prstGeom prst="rect">
            <a:avLst/>
          </a:prstGeom>
        </p:spPr>
      </p:pic>
      <p:pic>
        <p:nvPicPr>
          <p:cNvPr id="20" name="Picture 1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8954D59-1113-4E54-95EB-44706E5CB5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8557">
            <a:off x="773492" y="3586915"/>
            <a:ext cx="1219306" cy="8138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FD7FAC-D9C6-41FF-BBA3-8DE830712A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4478">
            <a:off x="5022468" y="4972842"/>
            <a:ext cx="759991" cy="6531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61FED03-A57D-4640-A79B-5BC1265A627B}"/>
              </a:ext>
            </a:extLst>
          </p:cNvPr>
          <p:cNvSpPr txBox="1"/>
          <p:nvPr/>
        </p:nvSpPr>
        <p:spPr>
          <a:xfrm>
            <a:off x="1752600" y="878896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CD40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FC9FA4-66D0-4C7A-8E9D-D60A53A4650C}"/>
              </a:ext>
            </a:extLst>
          </p:cNvPr>
          <p:cNvSpPr txBox="1"/>
          <p:nvPr/>
        </p:nvSpPr>
        <p:spPr>
          <a:xfrm>
            <a:off x="3828762" y="5848349"/>
            <a:ext cx="898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B7.1/2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1E1A72-7BCA-4A8F-B91F-716C372AC026}"/>
              </a:ext>
            </a:extLst>
          </p:cNvPr>
          <p:cNvSpPr txBox="1"/>
          <p:nvPr/>
        </p:nvSpPr>
        <p:spPr>
          <a:xfrm>
            <a:off x="665018" y="2101560"/>
            <a:ext cx="898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MHCII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F5833B-5923-4C18-811F-983222B2D0BA}"/>
              </a:ext>
            </a:extLst>
          </p:cNvPr>
          <p:cNvSpPr txBox="1"/>
          <p:nvPr/>
        </p:nvSpPr>
        <p:spPr>
          <a:xfrm>
            <a:off x="5384800" y="5514396"/>
            <a:ext cx="130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BAFF-R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17FBFD-2F62-4AAC-BE32-ADD6AB5DFD8D}"/>
              </a:ext>
            </a:extLst>
          </p:cNvPr>
          <p:cNvSpPr txBox="1"/>
          <p:nvPr/>
        </p:nvSpPr>
        <p:spPr>
          <a:xfrm>
            <a:off x="4630882" y="1159450"/>
            <a:ext cx="84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IL-21R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5E436E-2F3A-42FF-8403-B18011113C5E}"/>
              </a:ext>
            </a:extLst>
          </p:cNvPr>
          <p:cNvSpPr txBox="1"/>
          <p:nvPr/>
        </p:nvSpPr>
        <p:spPr>
          <a:xfrm>
            <a:off x="1289627" y="540356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CD20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F863DE-1E10-4D4E-B350-8624BC5CCBEB}"/>
              </a:ext>
            </a:extLst>
          </p:cNvPr>
          <p:cNvSpPr txBox="1"/>
          <p:nvPr/>
        </p:nvSpPr>
        <p:spPr>
          <a:xfrm>
            <a:off x="6639132" y="3068145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IgM/</a:t>
            </a:r>
            <a:r>
              <a:rPr lang="en-US" b="1" dirty="0" err="1"/>
              <a:t>IgD</a:t>
            </a:r>
            <a:endParaRPr lang="en-US" b="1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9A38980-EB1C-442F-9EA3-6097183237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226">
            <a:off x="3222333" y="967804"/>
            <a:ext cx="794101" cy="76648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207A297-120A-436A-BE80-ED39C7CAF3C6}"/>
              </a:ext>
            </a:extLst>
          </p:cNvPr>
          <p:cNvSpPr txBox="1"/>
          <p:nvPr/>
        </p:nvSpPr>
        <p:spPr>
          <a:xfrm>
            <a:off x="3124200" y="482656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TLR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06DDB-F8D4-459C-95D2-6FA35BD5FE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8509">
            <a:off x="5892060" y="3708863"/>
            <a:ext cx="410038" cy="7959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D1BA7EC-F4C8-4326-A84A-41767F7BDD49}"/>
              </a:ext>
            </a:extLst>
          </p:cNvPr>
          <p:cNvSpPr txBox="1"/>
          <p:nvPr/>
        </p:nvSpPr>
        <p:spPr>
          <a:xfrm>
            <a:off x="6057900" y="4359850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IL-4R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E31032-94AF-4121-92F8-8837D07D1A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9073">
            <a:off x="2604628" y="5495308"/>
            <a:ext cx="161541" cy="11860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9F98DDD-4B5D-4672-BD86-56CC46E7C421}"/>
              </a:ext>
            </a:extLst>
          </p:cNvPr>
          <p:cNvSpPr txBox="1"/>
          <p:nvPr/>
        </p:nvSpPr>
        <p:spPr>
          <a:xfrm>
            <a:off x="1737302" y="6032210"/>
            <a:ext cx="791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ICOSL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BC8A44-0FAC-4349-82BC-A7E95F182720}"/>
              </a:ext>
            </a:extLst>
          </p:cNvPr>
          <p:cNvSpPr txBox="1"/>
          <p:nvPr/>
        </p:nvSpPr>
        <p:spPr>
          <a:xfrm>
            <a:off x="5384800" y="5514396"/>
            <a:ext cx="1308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BAFF-R</a:t>
            </a:r>
          </a:p>
          <a:p>
            <a:r>
              <a:rPr lang="en-US" sz="2000" b="1" dirty="0"/>
              <a:t>TACI</a:t>
            </a:r>
          </a:p>
          <a:p>
            <a:r>
              <a:rPr lang="en-US" sz="2000" b="1" dirty="0"/>
              <a:t>BCMA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9C42BC6-2DA3-4F54-885B-210C306A8613}"/>
                  </a:ext>
                </a:extLst>
              </p14:cNvPr>
              <p14:cNvContentPartPr/>
              <p14:nvPr/>
            </p14:nvContentPartPr>
            <p14:xfrm>
              <a:off x="1701500" y="1485660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19C42BC6-2DA3-4F54-885B-210C306A861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92500" y="14766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0FC897C-BF0A-469D-A3DB-72420867CB07}"/>
                  </a:ext>
                </a:extLst>
              </p14:cNvPr>
              <p14:cNvContentPartPr/>
              <p14:nvPr/>
            </p14:nvContentPartPr>
            <p14:xfrm>
              <a:off x="2997140" y="2425620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50FC897C-BF0A-469D-A3DB-72420867CB0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88140" y="24166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EE82AFC-16DD-4FAD-8962-206CF025587A}"/>
                  </a:ext>
                </a:extLst>
              </p14:cNvPr>
              <p14:cNvContentPartPr/>
              <p14:nvPr/>
            </p14:nvContentPartPr>
            <p14:xfrm>
              <a:off x="9105620" y="1765020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0EE82AFC-16DD-4FAD-8962-206CF025587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096620" y="175602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966366D5-6435-4593-9A01-6BE7B2800561}"/>
              </a:ext>
            </a:extLst>
          </p:cNvPr>
          <p:cNvSpPr txBox="1"/>
          <p:nvPr/>
        </p:nvSpPr>
        <p:spPr>
          <a:xfrm>
            <a:off x="6486802" y="300299"/>
            <a:ext cx="5509265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sz="2100" b="1" dirty="0"/>
              <a:t>Σηματοδότηση </a:t>
            </a:r>
            <a:r>
              <a:rPr lang="en-US" sz="2100" b="1" dirty="0"/>
              <a:t>IL-4R </a:t>
            </a:r>
            <a:endParaRPr lang="el-GR" sz="21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100" b="1" dirty="0"/>
              <a:t>Δρα συνεργατικά με </a:t>
            </a:r>
            <a:r>
              <a:rPr lang="en-US" sz="2100" b="1" dirty="0"/>
              <a:t>CD40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dirty="0"/>
              <a:t>↑ </a:t>
            </a:r>
            <a:r>
              <a:rPr lang="el-GR" sz="2100" b="1" dirty="0"/>
              <a:t>πολλαπλασιασμό/διαφοροποίηση σε </a:t>
            </a:r>
            <a:r>
              <a:rPr lang="en-US" sz="2100" b="1" dirty="0"/>
              <a:t>ASC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100" b="1" dirty="0"/>
              <a:t>Προάγει τη μεταστροφή τάξης σε </a:t>
            </a:r>
            <a:r>
              <a:rPr lang="en-US" sz="2100" b="1" dirty="0" err="1"/>
              <a:t>IgE</a:t>
            </a:r>
            <a:endParaRPr lang="el-GR" sz="2100" b="1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4A7FF02-3D2C-4D3A-A7C5-A7851CC7084D}"/>
              </a:ext>
            </a:extLst>
          </p:cNvPr>
          <p:cNvSpPr/>
          <p:nvPr/>
        </p:nvSpPr>
        <p:spPr>
          <a:xfrm rot="20735866">
            <a:off x="5604609" y="3393360"/>
            <a:ext cx="1431810" cy="14671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82C11282-CAAF-461A-92E3-E5E1A64B4A38}"/>
              </a:ext>
            </a:extLst>
          </p:cNvPr>
          <p:cNvSpPr/>
          <p:nvPr/>
        </p:nvSpPr>
        <p:spPr>
          <a:xfrm rot="18620771" flipV="1">
            <a:off x="6492569" y="2648034"/>
            <a:ext cx="2870856" cy="268838"/>
          </a:xfrm>
          <a:custGeom>
            <a:avLst/>
            <a:gdLst>
              <a:gd name="connsiteX0" fmla="*/ 0 w 3670300"/>
              <a:gd name="connsiteY0" fmla="*/ 318686 h 420286"/>
              <a:gd name="connsiteX1" fmla="*/ 1092200 w 3670300"/>
              <a:gd name="connsiteY1" fmla="*/ 1186 h 420286"/>
              <a:gd name="connsiteX2" fmla="*/ 3670300 w 3670300"/>
              <a:gd name="connsiteY2" fmla="*/ 420286 h 420286"/>
              <a:gd name="connsiteX3" fmla="*/ 3670300 w 3670300"/>
              <a:gd name="connsiteY3" fmla="*/ 420286 h 42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0300" h="420286">
                <a:moveTo>
                  <a:pt x="0" y="318686"/>
                </a:moveTo>
                <a:cubicBezTo>
                  <a:pt x="240241" y="151469"/>
                  <a:pt x="480483" y="-15747"/>
                  <a:pt x="1092200" y="1186"/>
                </a:cubicBezTo>
                <a:cubicBezTo>
                  <a:pt x="1703917" y="18119"/>
                  <a:pt x="3670300" y="420286"/>
                  <a:pt x="3670300" y="420286"/>
                </a:cubicBezTo>
                <a:lnTo>
                  <a:pt x="3670300" y="420286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466648F-EE9F-4E44-8393-8AD367F205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9830061">
            <a:off x="5199843" y="2266175"/>
            <a:ext cx="1030313" cy="29873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03A4F5D-2EF7-48E6-82D3-FF3A94E79CDC}"/>
              </a:ext>
            </a:extLst>
          </p:cNvPr>
          <p:cNvSpPr txBox="1"/>
          <p:nvPr/>
        </p:nvSpPr>
        <p:spPr>
          <a:xfrm>
            <a:off x="5750132" y="1747345"/>
            <a:ext cx="808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Fc</a:t>
            </a:r>
            <a:r>
              <a:rPr lang="el-GR" sz="2000" b="1" dirty="0"/>
              <a:t>γ</a:t>
            </a:r>
            <a:r>
              <a:rPr lang="en-US" sz="2000" b="1" dirty="0"/>
              <a:t>RII</a:t>
            </a:r>
          </a:p>
        </p:txBody>
      </p:sp>
    </p:spTree>
    <p:extLst>
      <p:ext uri="{BB962C8B-B14F-4D97-AF65-F5344CB8AC3E}">
        <p14:creationId xmlns:p14="http://schemas.microsoft.com/office/powerpoint/2010/main" val="17564778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1132C15A-30A0-4C61-8E26-843DA98C7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285" y="318653"/>
            <a:ext cx="6487430" cy="62206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071154-586B-4268-A8BD-114BDD1BE63B}"/>
              </a:ext>
            </a:extLst>
          </p:cNvPr>
          <p:cNvSpPr/>
          <p:nvPr/>
        </p:nvSpPr>
        <p:spPr>
          <a:xfrm>
            <a:off x="226570" y="1982462"/>
            <a:ext cx="2704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CD20+CD27+CD43+CD70−,</a:t>
            </a:r>
          </a:p>
        </p:txBody>
      </p:sp>
    </p:spTree>
    <p:extLst>
      <p:ext uri="{BB962C8B-B14F-4D97-AF65-F5344CB8AC3E}">
        <p14:creationId xmlns:p14="http://schemas.microsoft.com/office/powerpoint/2010/main" val="13775753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.nature.com/full/nature-assets/nrm/journal/v8/n1/images/nrm2083-i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2975" y="295275"/>
            <a:ext cx="5810250" cy="6562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C4112AE-B1CD-41DC-B1F1-B2708C71A5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895867"/>
              </p:ext>
            </p:extLst>
          </p:nvPr>
        </p:nvGraphicFramePr>
        <p:xfrm>
          <a:off x="-1066800" y="0"/>
          <a:ext cx="7181850" cy="6521069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1770666">
                  <a:extLst>
                    <a:ext uri="{9D8B030D-6E8A-4147-A177-3AD203B41FA5}">
                      <a16:colId xmlns:a16="http://schemas.microsoft.com/office/drawing/2014/main" val="3652997149"/>
                    </a:ext>
                  </a:extLst>
                </a:gridCol>
                <a:gridCol w="1934856">
                  <a:extLst>
                    <a:ext uri="{9D8B030D-6E8A-4147-A177-3AD203B41FA5}">
                      <a16:colId xmlns:a16="http://schemas.microsoft.com/office/drawing/2014/main" val="846942665"/>
                    </a:ext>
                  </a:extLst>
                </a:gridCol>
                <a:gridCol w="1735273">
                  <a:extLst>
                    <a:ext uri="{9D8B030D-6E8A-4147-A177-3AD203B41FA5}">
                      <a16:colId xmlns:a16="http://schemas.microsoft.com/office/drawing/2014/main" val="4078053552"/>
                    </a:ext>
                  </a:extLst>
                </a:gridCol>
                <a:gridCol w="1741055">
                  <a:extLst>
                    <a:ext uri="{9D8B030D-6E8A-4147-A177-3AD203B41FA5}">
                      <a16:colId xmlns:a16="http://schemas.microsoft.com/office/drawing/2014/main" val="1124532310"/>
                    </a:ext>
                  </a:extLst>
                </a:gridCol>
              </a:tblGrid>
              <a:tr h="598347">
                <a:tc>
                  <a:txBody>
                    <a:bodyPr/>
                    <a:lstStyle/>
                    <a:p>
                      <a:pPr algn="ctr"/>
                      <a:r>
                        <a:rPr lang="el-GR" sz="1600" b="1" dirty="0">
                          <a:solidFill>
                            <a:srgbClr val="C00000"/>
                          </a:solidFill>
                        </a:rPr>
                        <a:t>Ιδιότητα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E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dirty="0">
                          <a:solidFill>
                            <a:srgbClr val="C00000"/>
                          </a:solidFill>
                        </a:rPr>
                        <a:t>Β-1 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E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dirty="0">
                          <a:solidFill>
                            <a:srgbClr val="C00000"/>
                          </a:solidFill>
                        </a:rPr>
                        <a:t>Συμβατικά Β-2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E2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1" dirty="0">
                          <a:solidFill>
                            <a:srgbClr val="C00000"/>
                          </a:solidFill>
                        </a:rPr>
                        <a:t>Περιθωριακής ζώνης (ΜΖ 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999860"/>
                  </a:ext>
                </a:extLst>
              </a:tr>
              <a:tr h="850283">
                <a:tc>
                  <a:txBody>
                    <a:bodyPr/>
                    <a:lstStyle/>
                    <a:p>
                      <a:pPr algn="l"/>
                      <a:r>
                        <a:rPr lang="el-GR" sz="1600" dirty="0">
                          <a:solidFill>
                            <a:srgbClr val="FF0000"/>
                          </a:solidFill>
                        </a:rPr>
                        <a:t>Θέση στο σώμα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0" dirty="0"/>
                        <a:t>Πλευρική, περιτοναϊκή κοιλότητα</a:t>
                      </a:r>
                      <a:endParaRPr lang="en-US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2</a:t>
                      </a:r>
                      <a:r>
                        <a:rPr lang="el-GR" sz="1600" baseline="30000" dirty="0"/>
                        <a:t>ο</a:t>
                      </a:r>
                      <a:r>
                        <a:rPr lang="el-GR" sz="1600" dirty="0"/>
                        <a:t>γενή λεμφικά όργανα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Σπλήνας (περιθωριακή ζώνη)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539949"/>
                  </a:ext>
                </a:extLst>
              </a:tr>
              <a:tr h="529889">
                <a:tc>
                  <a:txBody>
                    <a:bodyPr/>
                    <a:lstStyle/>
                    <a:p>
                      <a:pPr algn="l"/>
                      <a:r>
                        <a:rPr lang="el-GR" sz="1600" dirty="0">
                          <a:solidFill>
                            <a:srgbClr val="FF0000"/>
                          </a:solidFill>
                        </a:rPr>
                        <a:t>Συχνότητα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~1%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&gt;</a:t>
                      </a:r>
                      <a:r>
                        <a:rPr lang="en-US" sz="1600" dirty="0"/>
                        <a:t>90</a:t>
                      </a:r>
                      <a:r>
                        <a:rPr lang="el-GR" sz="1600" dirty="0"/>
                        <a:t>%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~2-3%</a:t>
                      </a:r>
                      <a:r>
                        <a:rPr lang="en-US" sz="1600" dirty="0"/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051424"/>
                  </a:ext>
                </a:extLst>
              </a:tr>
              <a:tr h="529889">
                <a:tc>
                  <a:txBody>
                    <a:bodyPr/>
                    <a:lstStyle/>
                    <a:p>
                      <a:pPr algn="l"/>
                      <a:r>
                        <a:rPr lang="el-GR" sz="1600" dirty="0">
                          <a:solidFill>
                            <a:srgbClr val="FF0000"/>
                          </a:solidFill>
                        </a:rPr>
                        <a:t>Ανάπτυξη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Εμβρυϊκό ήπαρ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Μυελός οστών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Μυελός οστών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3903549"/>
                  </a:ext>
                </a:extLst>
              </a:tr>
              <a:tr h="737526">
                <a:tc>
                  <a:txBody>
                    <a:bodyPr/>
                    <a:lstStyle/>
                    <a:p>
                      <a:pPr algn="l"/>
                      <a:r>
                        <a:rPr lang="el-GR" sz="1600" dirty="0">
                          <a:solidFill>
                            <a:srgbClr val="FF0000"/>
                          </a:solidFill>
                        </a:rPr>
                        <a:t>Διατήρηση πληθυσμού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err="1"/>
                        <a:t>Αυτοανανέωση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Αναπλήρωση από μυελό οστών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Μακρόβια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2063036"/>
                  </a:ext>
                </a:extLst>
              </a:tr>
              <a:tr h="850283">
                <a:tc>
                  <a:txBody>
                    <a:bodyPr/>
                    <a:lstStyle/>
                    <a:p>
                      <a:pPr algn="l"/>
                      <a:r>
                        <a:rPr lang="el-GR" sz="1600" dirty="0">
                          <a:solidFill>
                            <a:srgbClr val="FF0000"/>
                          </a:solidFill>
                        </a:rPr>
                        <a:t>Αυθόρμητη έκκριση αντισωμάτων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+++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+/-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+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130370"/>
                  </a:ext>
                </a:extLst>
              </a:tr>
              <a:tr h="685699">
                <a:tc>
                  <a:txBody>
                    <a:bodyPr/>
                    <a:lstStyle/>
                    <a:p>
                      <a:pPr algn="l"/>
                      <a:r>
                        <a:rPr lang="el-GR" sz="1600" dirty="0" err="1">
                          <a:solidFill>
                            <a:srgbClr val="FF0000"/>
                          </a:solidFill>
                        </a:rPr>
                        <a:t>Ισότυποι</a:t>
                      </a:r>
                      <a:r>
                        <a:rPr lang="el-GR" sz="1600" dirty="0">
                          <a:solidFill>
                            <a:srgbClr val="FF0000"/>
                          </a:solidFill>
                        </a:rPr>
                        <a:t> εκκρινόμενων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Ab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IgM&gt;IgA &gt;&gt; </a:t>
                      </a:r>
                      <a:r>
                        <a:rPr lang="en-US" sz="1600" dirty="0" err="1"/>
                        <a:t>igG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IgG, IgA &gt;IgM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IgM&gt;IgG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506333"/>
                  </a:ext>
                </a:extLst>
              </a:tr>
              <a:tr h="888870">
                <a:tc>
                  <a:txBody>
                    <a:bodyPr/>
                    <a:lstStyle/>
                    <a:p>
                      <a:pPr algn="l"/>
                      <a:r>
                        <a:rPr lang="el-GR" sz="1600" dirty="0">
                          <a:solidFill>
                            <a:srgbClr val="FF0000"/>
                          </a:solidFill>
                        </a:rPr>
                        <a:t>Απόκριση σε αντιγόνα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err="1"/>
                        <a:t>Υδατανθρακικά</a:t>
                      </a:r>
                      <a:r>
                        <a:rPr lang="el-GR" sz="1600" dirty="0"/>
                        <a:t> </a:t>
                      </a:r>
                      <a:r>
                        <a:rPr lang="el-GR" sz="1800" b="1" dirty="0"/>
                        <a:t>+++</a:t>
                      </a:r>
                    </a:p>
                    <a:p>
                      <a:pPr algn="ctr"/>
                      <a:r>
                        <a:rPr lang="el-GR" sz="1600" dirty="0" err="1"/>
                        <a:t>ΠρωτεΙνικά</a:t>
                      </a:r>
                      <a:r>
                        <a:rPr lang="el-GR" sz="1600" dirty="0"/>
                        <a:t>        </a:t>
                      </a:r>
                      <a:r>
                        <a:rPr lang="el-GR" sz="1800" b="1" dirty="0"/>
                        <a:t>+</a:t>
                      </a:r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err="1"/>
                        <a:t>Υδατανθρακικά</a:t>
                      </a:r>
                      <a:r>
                        <a:rPr lang="el-GR" sz="1600" dirty="0"/>
                        <a:t> </a:t>
                      </a:r>
                      <a:r>
                        <a:rPr lang="el-GR" sz="1800" b="1" dirty="0"/>
                        <a:t>+</a:t>
                      </a:r>
                    </a:p>
                    <a:p>
                      <a:pPr algn="ctr"/>
                      <a:r>
                        <a:rPr lang="el-GR" sz="1600" dirty="0"/>
                        <a:t>Πρωτεϊνικά </a:t>
                      </a:r>
                      <a:r>
                        <a:rPr lang="el-GR" sz="1800" b="1" dirty="0"/>
                        <a:t>+++</a:t>
                      </a:r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</a:t>
                      </a:r>
                      <a:r>
                        <a:rPr lang="el-GR" sz="1600" dirty="0" err="1"/>
                        <a:t>δατανθρακικά</a:t>
                      </a:r>
                      <a:r>
                        <a:rPr lang="el-GR" sz="1600" dirty="0"/>
                        <a:t> </a:t>
                      </a:r>
                      <a:r>
                        <a:rPr lang="el-GR" sz="1800" b="1" dirty="0"/>
                        <a:t>++</a:t>
                      </a:r>
                    </a:p>
                    <a:p>
                      <a:pPr algn="ctr"/>
                      <a:r>
                        <a:rPr lang="el-GR" sz="1600" dirty="0"/>
                        <a:t>Πρωτεϊνικά </a:t>
                      </a:r>
                      <a:r>
                        <a:rPr lang="el-GR" sz="1800" b="1" dirty="0"/>
                        <a:t>++</a:t>
                      </a:r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8725582"/>
                  </a:ext>
                </a:extLst>
              </a:tr>
              <a:tr h="850283">
                <a:tc>
                  <a:txBody>
                    <a:bodyPr/>
                    <a:lstStyle/>
                    <a:p>
                      <a:pPr algn="l"/>
                      <a:r>
                        <a:rPr lang="el-GR" sz="1600" dirty="0">
                          <a:solidFill>
                            <a:srgbClr val="FF0000"/>
                          </a:solidFill>
                        </a:rPr>
                        <a:t>Απαίτηση για βοήθεια από Τ κύτταρα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+/-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+++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++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6950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612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30AFB-B434-47D1-B52C-A2C94A491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371" y="-233939"/>
            <a:ext cx="4659286" cy="70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79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ure_08_01">
            <a:extLst>
              <a:ext uri="{FF2B5EF4-FFF2-40B4-BE49-F238E27FC236}">
                <a16:creationId xmlns:a16="http://schemas.microsoft.com/office/drawing/2014/main" id="{76441ED6-68F4-40F1-A2E5-B1BB7EEF0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27050"/>
            <a:ext cx="9886950" cy="579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8473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7E5F03-CE7D-4A0D-BD77-BCFD1D066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951" y="1612755"/>
            <a:ext cx="5445703" cy="451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614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54491B-B66B-4F6C-8FE6-1EA0D3615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88" y="929368"/>
            <a:ext cx="4743450" cy="5667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C57E38-74BA-4A4A-832D-CACFA7961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809" y="1515497"/>
            <a:ext cx="4905133" cy="503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67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DD717C-FC5A-4AA6-8F4F-884E07B920C5}"/>
              </a:ext>
            </a:extLst>
          </p:cNvPr>
          <p:cNvSpPr txBox="1"/>
          <p:nvPr/>
        </p:nvSpPr>
        <p:spPr>
          <a:xfrm>
            <a:off x="711010" y="0"/>
            <a:ext cx="106697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dirty="0"/>
              <a:t>Στενή σύνδεση αναπτυξιακών σταδίων και γεγονότων </a:t>
            </a:r>
            <a:r>
              <a:rPr lang="el-GR" sz="2800" dirty="0" err="1"/>
              <a:t>ανασυνδυασμού</a:t>
            </a:r>
            <a:r>
              <a:rPr lang="el-GR" sz="2800" dirty="0"/>
              <a:t> </a:t>
            </a:r>
          </a:p>
          <a:p>
            <a:pPr algn="ctr"/>
            <a:r>
              <a:rPr lang="el-GR" sz="2800" dirty="0"/>
              <a:t> γενετικών τόπων βαριών και ελαφρών αλυσίδων του Β υποδοχέα (</a:t>
            </a:r>
            <a:r>
              <a:rPr lang="en-US" sz="2800" dirty="0"/>
              <a:t>BCR)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55EC7E-46CC-4DF9-802A-16533D02B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12" y="991348"/>
            <a:ext cx="8772761" cy="57696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D982CC-97CE-4622-BCAC-F9592F086EC8}"/>
              </a:ext>
            </a:extLst>
          </p:cNvPr>
          <p:cNvSpPr txBox="1"/>
          <p:nvPr/>
        </p:nvSpPr>
        <p:spPr>
          <a:xfrm>
            <a:off x="4948976" y="1177917"/>
            <a:ext cx="954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Pre-BCR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31346B-B7C0-47C8-9CAE-B7D9A9FE5E1B}"/>
              </a:ext>
            </a:extLst>
          </p:cNvPr>
          <p:cNvSpPr txBox="1"/>
          <p:nvPr/>
        </p:nvSpPr>
        <p:spPr>
          <a:xfrm>
            <a:off x="6396776" y="125792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BCR(IgM)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583CF7-CEC7-4001-9D51-99AF8D00F2D7}"/>
              </a:ext>
            </a:extLst>
          </p:cNvPr>
          <p:cNvSpPr txBox="1"/>
          <p:nvPr/>
        </p:nvSpPr>
        <p:spPr>
          <a:xfrm>
            <a:off x="8378521" y="1497232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BCR(IgM/</a:t>
            </a:r>
            <a:r>
              <a:rPr lang="en-US" b="1" dirty="0" err="1"/>
              <a:t>IgD</a:t>
            </a:r>
            <a:r>
              <a:rPr lang="en-US" b="1" dirty="0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35C9C5-9616-442D-A1C1-441465803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725" y="508980"/>
            <a:ext cx="1174115" cy="1206472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9740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BA9B50-CEBF-47A7-AA51-8E77A9014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73" y="1018405"/>
            <a:ext cx="10568687" cy="58395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DBC026-6262-4754-AA55-1EF14D4B6F80}"/>
              </a:ext>
            </a:extLst>
          </p:cNvPr>
          <p:cNvSpPr txBox="1"/>
          <p:nvPr/>
        </p:nvSpPr>
        <p:spPr>
          <a:xfrm>
            <a:off x="952500" y="0"/>
            <a:ext cx="102031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dirty="0"/>
              <a:t>Μόνο οι επιτυχείς </a:t>
            </a:r>
            <a:r>
              <a:rPr lang="en-US" sz="2800" dirty="0"/>
              <a:t>V(D)J </a:t>
            </a:r>
            <a:r>
              <a:rPr lang="el-GR" sz="2800" dirty="0"/>
              <a:t>ανασυνδυασμοί προάγουν </a:t>
            </a:r>
          </a:p>
          <a:p>
            <a:pPr algn="ctr"/>
            <a:r>
              <a:rPr lang="el-GR" sz="2800" dirty="0"/>
              <a:t>την επιβίωση και διαφοροποίηση των αναπτυσσόμενων Β κυττάρων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2590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73A257-8214-4C76-8390-2DD761C1DA70}"/>
              </a:ext>
            </a:extLst>
          </p:cNvPr>
          <p:cNvSpPr txBox="1"/>
          <p:nvPr/>
        </p:nvSpPr>
        <p:spPr>
          <a:xfrm>
            <a:off x="369569" y="2460104"/>
            <a:ext cx="4644391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3200" dirty="0"/>
              <a:t>(</a:t>
            </a:r>
            <a:r>
              <a:rPr lang="en-US" sz="3200" dirty="0"/>
              <a:t>+</a:t>
            </a:r>
            <a:r>
              <a:rPr lang="el-GR" sz="3200" dirty="0"/>
              <a:t>)</a:t>
            </a:r>
            <a:r>
              <a:rPr lang="en-US" sz="3200" dirty="0"/>
              <a:t> </a:t>
            </a:r>
            <a:endParaRPr lang="el-GR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Εξασφαλίζεται ποικιλομορφία </a:t>
            </a:r>
            <a:r>
              <a:rPr lang="el-GR" sz="2400" dirty="0">
                <a:sym typeface="Wingdings" panose="05000000000000000000" pitchFamily="2" charset="2"/>
              </a:rPr>
              <a:t></a:t>
            </a:r>
          </a:p>
          <a:p>
            <a:r>
              <a:rPr lang="el-GR" sz="2400" dirty="0">
                <a:sym typeface="Wingdings" panose="05000000000000000000" pitchFamily="2" charset="2"/>
              </a:rPr>
              <a:t>Προστασία έναντι οποιουδήποτε παθογόνου</a:t>
            </a:r>
            <a:endParaRPr lang="en-US" sz="2400" dirty="0"/>
          </a:p>
          <a:p>
            <a:endParaRPr lang="el-GR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4EDDF1-F9E9-4E39-93CC-5B62A3838126}"/>
              </a:ext>
            </a:extLst>
          </p:cNvPr>
          <p:cNvSpPr txBox="1"/>
          <p:nvPr/>
        </p:nvSpPr>
        <p:spPr>
          <a:xfrm>
            <a:off x="326636" y="297873"/>
            <a:ext cx="118653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O</a:t>
            </a:r>
            <a:r>
              <a:rPr lang="el-GR" sz="3000" dirty="0"/>
              <a:t>ι ειδικότητες </a:t>
            </a:r>
            <a:r>
              <a:rPr lang="en-US" sz="3000" dirty="0"/>
              <a:t>(specificities) </a:t>
            </a:r>
            <a:r>
              <a:rPr lang="el-GR" sz="3000" dirty="0"/>
              <a:t> των Β</a:t>
            </a:r>
            <a:r>
              <a:rPr lang="en-US" sz="3000" dirty="0"/>
              <a:t>CRs </a:t>
            </a:r>
            <a:r>
              <a:rPr lang="el-GR" sz="3000" dirty="0"/>
              <a:t>προκύπτουν από τυχαία διαδικασία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75EEC8-D4F6-4D2E-84C0-114A26F3F2E1}"/>
              </a:ext>
            </a:extLst>
          </p:cNvPr>
          <p:cNvSpPr/>
          <p:nvPr/>
        </p:nvSpPr>
        <p:spPr>
          <a:xfrm>
            <a:off x="5448300" y="2493556"/>
            <a:ext cx="6337300" cy="19389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l-GR" sz="3200" dirty="0">
                <a:solidFill>
                  <a:prstClr val="black"/>
                </a:solidFill>
              </a:rPr>
              <a:t>(</a:t>
            </a:r>
            <a:r>
              <a:rPr lang="el-GR" sz="3600" dirty="0">
                <a:solidFill>
                  <a:prstClr val="black"/>
                </a:solidFill>
              </a:rPr>
              <a:t>-</a:t>
            </a:r>
            <a:r>
              <a:rPr lang="el-GR" sz="3200" dirty="0">
                <a:solidFill>
                  <a:prstClr val="black"/>
                </a:solidFill>
              </a:rPr>
              <a:t>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prstClr val="black"/>
                </a:solidFill>
              </a:rPr>
              <a:t>Μη παραγωγική</a:t>
            </a:r>
            <a:r>
              <a:rPr lang="el-GR" sz="3600" dirty="0">
                <a:solidFill>
                  <a:prstClr val="black"/>
                </a:solidFill>
              </a:rPr>
              <a:t>-</a:t>
            </a:r>
            <a:r>
              <a:rPr lang="el-GR" sz="2400" dirty="0">
                <a:solidFill>
                  <a:prstClr val="black"/>
                </a:solidFill>
              </a:rPr>
              <a:t>πολλά κύτταρα πεθαίνουν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prstClr val="black"/>
                </a:solidFill>
              </a:rPr>
              <a:t>Πολλά αντισώματα αναγνωρίζουν αντιγόνα</a:t>
            </a:r>
            <a:r>
              <a:rPr lang="en-US" sz="2400" dirty="0">
                <a:solidFill>
                  <a:prstClr val="black"/>
                </a:solidFill>
              </a:rPr>
              <a:t>-</a:t>
            </a:r>
            <a:r>
              <a:rPr lang="el-GR" sz="2400" dirty="0">
                <a:solidFill>
                  <a:prstClr val="black"/>
                </a:solidFill>
              </a:rPr>
              <a:t>εαυτού (εν δυνάμει </a:t>
            </a:r>
            <a:r>
              <a:rPr lang="el-GR" sz="2400" dirty="0" err="1">
                <a:solidFill>
                  <a:prstClr val="black"/>
                </a:solidFill>
              </a:rPr>
              <a:t>αυτοδραστικά</a:t>
            </a:r>
            <a:r>
              <a:rPr lang="en-US" sz="2400" dirty="0">
                <a:solidFill>
                  <a:prstClr val="black"/>
                </a:solidFill>
              </a:rPr>
              <a:t> B </a:t>
            </a:r>
            <a:r>
              <a:rPr lang="el-GR" sz="2400" dirty="0">
                <a:solidFill>
                  <a:prstClr val="black"/>
                </a:solidFill>
              </a:rPr>
              <a:t>κύτταρα)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24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62103</TotalTime>
  <Words>2606</Words>
  <Application>Microsoft Office PowerPoint</Application>
  <PresentationFormat>Widescreen</PresentationFormat>
  <Paragraphs>544</Paragraphs>
  <Slides>68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Ioannis Chatzidakis</dc:creator>
  <cp:lastModifiedBy>Ioannis Chatzidakis</cp:lastModifiedBy>
  <cp:revision>331</cp:revision>
  <dcterms:created xsi:type="dcterms:W3CDTF">2017-07-15T15:56:28Z</dcterms:created>
  <dcterms:modified xsi:type="dcterms:W3CDTF">2017-10-07T05:54:26Z</dcterms:modified>
</cp:coreProperties>
</file>