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62" r:id="rId2"/>
    <p:sldMasterId id="2147483888" r:id="rId3"/>
    <p:sldMasterId id="2147483948" r:id="rId4"/>
    <p:sldMasterId id="2147483960" r:id="rId5"/>
    <p:sldMasterId id="2147484118" r:id="rId6"/>
    <p:sldMasterId id="2147484145" r:id="rId7"/>
    <p:sldMasterId id="2147484158" r:id="rId8"/>
    <p:sldMasterId id="2147484171" r:id="rId9"/>
  </p:sldMasterIdLst>
  <p:notesMasterIdLst>
    <p:notesMasterId r:id="rId62"/>
  </p:notesMasterIdLst>
  <p:handoutMasterIdLst>
    <p:handoutMasterId r:id="rId63"/>
  </p:handoutMasterIdLst>
  <p:sldIdLst>
    <p:sldId id="366" r:id="rId10"/>
    <p:sldId id="258" r:id="rId11"/>
    <p:sldId id="397" r:id="rId12"/>
    <p:sldId id="433" r:id="rId13"/>
    <p:sldId id="524" r:id="rId14"/>
    <p:sldId id="525" r:id="rId15"/>
    <p:sldId id="526" r:id="rId16"/>
    <p:sldId id="561" r:id="rId17"/>
    <p:sldId id="527" r:id="rId18"/>
    <p:sldId id="528" r:id="rId19"/>
    <p:sldId id="529" r:id="rId20"/>
    <p:sldId id="530" r:id="rId21"/>
    <p:sldId id="531" r:id="rId22"/>
    <p:sldId id="559" r:id="rId23"/>
    <p:sldId id="533" r:id="rId24"/>
    <p:sldId id="539" r:id="rId25"/>
    <p:sldId id="562" r:id="rId26"/>
    <p:sldId id="567" r:id="rId27"/>
    <p:sldId id="568" r:id="rId28"/>
    <p:sldId id="569" r:id="rId29"/>
    <p:sldId id="574" r:id="rId30"/>
    <p:sldId id="538" r:id="rId31"/>
    <p:sldId id="507" r:id="rId32"/>
    <p:sldId id="517" r:id="rId33"/>
    <p:sldId id="516" r:id="rId34"/>
    <p:sldId id="519" r:id="rId35"/>
    <p:sldId id="520" r:id="rId36"/>
    <p:sldId id="498" r:id="rId37"/>
    <p:sldId id="541" r:id="rId38"/>
    <p:sldId id="543" r:id="rId39"/>
    <p:sldId id="544" r:id="rId40"/>
    <p:sldId id="508" r:id="rId41"/>
    <p:sldId id="509" r:id="rId42"/>
    <p:sldId id="510" r:id="rId43"/>
    <p:sldId id="511" r:id="rId44"/>
    <p:sldId id="521" r:id="rId45"/>
    <p:sldId id="563" r:id="rId46"/>
    <p:sldId id="545" r:id="rId47"/>
    <p:sldId id="546" r:id="rId48"/>
    <p:sldId id="547" r:id="rId49"/>
    <p:sldId id="548" r:id="rId50"/>
    <p:sldId id="550" r:id="rId51"/>
    <p:sldId id="515" r:id="rId52"/>
    <p:sldId id="575" r:id="rId53"/>
    <p:sldId id="376" r:id="rId54"/>
    <p:sldId id="377" r:id="rId55"/>
    <p:sldId id="428" r:id="rId56"/>
    <p:sldId id="369" r:id="rId57"/>
    <p:sldId id="552" r:id="rId58"/>
    <p:sldId id="553" r:id="rId59"/>
    <p:sldId id="554" r:id="rId60"/>
    <p:sldId id="571" r:id="rId6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A101F-A3FA-4D12-9822-AA47A101BE53}" type="datetimeFigureOut">
              <a:rPr lang="el-GR" smtClean="0"/>
              <a:pPr/>
              <a:t>07/10/2017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FE1CA-80AA-49A9-8F27-C4525B151F8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9659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0A834-DD3D-439D-AAD2-EDE35E215218}" type="datetimeFigureOut">
              <a:rPr lang="el-GR" smtClean="0"/>
              <a:pPr/>
              <a:t>07/10/2017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D0907-DAEF-48C2-8BB3-1E954E843D9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0334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7FB62F-C0AF-443E-A945-36A00B24E33A}" type="slidenum">
              <a:rPr lang="en-US" altLang="el-GR">
                <a:solidFill>
                  <a:prstClr val="black"/>
                </a:solidFill>
              </a:rPr>
              <a:pPr/>
              <a:t>2</a:t>
            </a:fld>
            <a:endParaRPr lang="en-US" altLang="el-GR">
              <a:solidFill>
                <a:prstClr val="black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98564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5DB666-A435-48B7-A4EC-BEBFDBAEDBD5}" type="slidenum">
              <a:rPr lang="en-US" altLang="el-GR">
                <a:solidFill>
                  <a:prstClr val="black"/>
                </a:solidFill>
              </a:rPr>
              <a:pPr/>
              <a:t>3</a:t>
            </a:fld>
            <a:endParaRPr lang="en-US" altLang="el-GR">
              <a:solidFill>
                <a:prstClr val="black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91514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14A2DA-68CF-463D-A33B-0EF5D1C9B52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43.17 The killing action of cytotoxic T cells on an infected host cell.</a:t>
            </a:r>
          </a:p>
        </p:txBody>
      </p:sp>
    </p:spTree>
    <p:extLst>
      <p:ext uri="{BB962C8B-B14F-4D97-AF65-F5344CB8AC3E}">
        <p14:creationId xmlns:p14="http://schemas.microsoft.com/office/powerpoint/2010/main" val="4126456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07651CA-0ABC-45E1-86EE-F4B914B827E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43.17 The killing action of cytotoxic T cells on an infected host cell.</a:t>
            </a:r>
          </a:p>
        </p:txBody>
      </p:sp>
    </p:spTree>
    <p:extLst>
      <p:ext uri="{BB962C8B-B14F-4D97-AF65-F5344CB8AC3E}">
        <p14:creationId xmlns:p14="http://schemas.microsoft.com/office/powerpoint/2010/main" val="841603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F249F07-0C5F-4F95-B518-53CB74BDC3B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43.17 The killing action of cytotoxic T cells on an infected host cell.</a:t>
            </a:r>
          </a:p>
        </p:txBody>
      </p:sp>
    </p:spTree>
    <p:extLst>
      <p:ext uri="{BB962C8B-B14F-4D97-AF65-F5344CB8AC3E}">
        <p14:creationId xmlns:p14="http://schemas.microsoft.com/office/powerpoint/2010/main" val="2325580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0609F-9E1E-493B-967D-FEBAEDBF8D17}" type="slidenum">
              <a:rPr lang="en-US" altLang="el-GR">
                <a:solidFill>
                  <a:prstClr val="black"/>
                </a:solidFill>
              </a:rPr>
              <a:pPr/>
              <a:t>18</a:t>
            </a:fld>
            <a:endParaRPr lang="en-US" altLang="el-GR">
              <a:solidFill>
                <a:prstClr val="black"/>
              </a:solidFill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00551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F8E02C-912C-46B2-83CE-F058DB3F6FF7}" type="slidenum">
              <a:rPr lang="en-US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53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l-GR" noProof="0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772400" cy="1219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i="1"/>
            </a:lvl1pPr>
          </a:lstStyle>
          <a:p>
            <a:pPr lvl="0"/>
            <a:r>
              <a:rPr lang="en-US" altLang="el-GR" noProof="0" smtClean="0"/>
              <a:t>Click to edit Master subtitle style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6216994-D64D-45E1-BDD6-97C2B537FF4B}" type="slidenum">
              <a:rPr lang="en-US" altLang="el-GR">
                <a:solidFill>
                  <a:srgbClr val="FFFFFF"/>
                </a:solidFill>
              </a:rPr>
              <a:pPr/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9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85CDC-3B45-4D12-B2B7-C40458CAA59A}" type="slidenum">
              <a:rPr lang="en-US" altLang="el-GR">
                <a:solidFill>
                  <a:srgbClr val="FFFFFF"/>
                </a:solidFill>
              </a:rPr>
              <a:pPr/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279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043" y="609600"/>
            <a:ext cx="194247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488" y="609600"/>
            <a:ext cx="568064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5F9C4-F25E-4DCC-8091-01D1F55C7B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278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495" y="609600"/>
            <a:ext cx="7773025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E41A1-0952-4279-BA4F-C352632B0EC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796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B8E-5B4B-4ECA-A059-046C1F8C2B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07/10/2017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0C30-A7CC-4ED4-9513-162B23017B7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026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B8E-5B4B-4ECA-A059-046C1F8C2B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07/10/2017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0C30-A7CC-4ED4-9513-162B23017B7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9089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B8E-5B4B-4ECA-A059-046C1F8C2B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07/10/2017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0C30-A7CC-4ED4-9513-162B23017B7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024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B8E-5B4B-4ECA-A059-046C1F8C2B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07/10/2017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0C30-A7CC-4ED4-9513-162B23017B7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831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B8E-5B4B-4ECA-A059-046C1F8C2B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07/10/2017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0C30-A7CC-4ED4-9513-162B23017B7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1942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B8E-5B4B-4ECA-A059-046C1F8C2B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07/10/2017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0C30-A7CC-4ED4-9513-162B23017B7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103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B8E-5B4B-4ECA-A059-046C1F8C2B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07/10/2017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0C30-A7CC-4ED4-9513-162B23017B7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686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B8E-5B4B-4ECA-A059-046C1F8C2B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07/10/2017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0C30-A7CC-4ED4-9513-162B23017B7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03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C8930-8AD8-4644-BA26-EC8ECD203801}" type="slidenum">
              <a:rPr lang="en-US" altLang="el-GR">
                <a:solidFill>
                  <a:srgbClr val="FFFFFF"/>
                </a:solidFill>
              </a:rPr>
              <a:pPr/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1013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B8E-5B4B-4ECA-A059-046C1F8C2B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07/10/2017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0C30-A7CC-4ED4-9513-162B23017B7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3933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B8E-5B4B-4ECA-A059-046C1F8C2B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07/10/2017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0C30-A7CC-4ED4-9513-162B23017B7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1107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B8E-5B4B-4ECA-A059-046C1F8C2B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07/10/2017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0C30-A7CC-4ED4-9513-162B23017B7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829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16DFB-63CC-4FC2-90F1-16E49BB700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155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706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7062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706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9493B04-A842-4EF1-B24F-80022370A577}" type="slidenum">
              <a:rPr lang="en-US" altLang="el-GR">
                <a:solidFill>
                  <a:srgbClr val="FFFFFF"/>
                </a:solidFill>
              </a:rPr>
              <a:pPr/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985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706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7062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706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2CC8FA5-6FA9-4C86-B1DD-A3FBB79921BF}" type="slidenum">
              <a:rPr lang="en-US" altLang="el-GR">
                <a:solidFill>
                  <a:srgbClr val="FFFFFF"/>
                </a:solidFill>
              </a:rPr>
              <a:pPr/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5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706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7062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706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68664B-6E91-4AE3-A23A-E6349677DEA4}" type="slidenum">
              <a:rPr lang="en-US" altLang="el-GR">
                <a:solidFill>
                  <a:srgbClr val="FFFFFF"/>
                </a:solidFill>
              </a:rPr>
              <a:pPr/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030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533400"/>
            <a:ext cx="77724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706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7062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706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12FAD47-F9F3-40FA-B67F-984531B2CE84}" type="slidenum">
              <a:rPr lang="en-US" altLang="el-GR">
                <a:solidFill>
                  <a:srgbClr val="FFFFFF"/>
                </a:solidFill>
              </a:rPr>
              <a:pPr/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7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0767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767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706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7062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706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E0C7944-8084-4D46-8CA6-A12B5B91327C}" type="slidenum">
              <a:rPr lang="en-US" altLang="el-GR">
                <a:solidFill>
                  <a:srgbClr val="FFFFFF"/>
                </a:solidFill>
              </a:rPr>
              <a:pPr/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47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l-GR" noProof="0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772400" cy="1219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i="1"/>
            </a:lvl1pPr>
          </a:lstStyle>
          <a:p>
            <a:pPr lvl="0"/>
            <a:r>
              <a:rPr lang="en-US" altLang="el-GR" noProof="0" smtClean="0"/>
              <a:t>Click to edit Master subtitle style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6216994-D64D-45E1-BDD6-97C2B537FF4B}" type="slidenum">
              <a:rPr lang="en-US" altLang="el-GR">
                <a:solidFill>
                  <a:srgbClr val="FFFFFF"/>
                </a:solidFill>
              </a:rPr>
              <a:pPr/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32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F4148-F3FE-4C9D-AB97-474D9FC1B7CE}" type="slidenum">
              <a:rPr lang="en-US" altLang="el-GR">
                <a:solidFill>
                  <a:srgbClr val="FFFFFF"/>
                </a:solidFill>
              </a:rPr>
              <a:pPr/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175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CFA20-02C1-4B8F-B97C-340C061079D7}" type="slidenum">
              <a:rPr lang="en-US" altLang="el-GR">
                <a:solidFill>
                  <a:srgbClr val="FFFFFF"/>
                </a:solidFill>
              </a:rPr>
              <a:pPr/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F4148-F3FE-4C9D-AB97-474D9FC1B7CE}" type="slidenum">
              <a:rPr lang="en-US" altLang="el-GR">
                <a:solidFill>
                  <a:srgbClr val="FFFFFF"/>
                </a:solidFill>
              </a:rPr>
              <a:pPr/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62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4464A-A2A4-4D80-A9DD-E0C421DA5B5D}" type="slidenum">
              <a:rPr lang="en-US" altLang="el-GR">
                <a:solidFill>
                  <a:srgbClr val="FFFFFF"/>
                </a:solidFill>
              </a:rPr>
              <a:pPr/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86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7633F-983B-4DFA-98C8-9E78E7723878}" type="slidenum">
              <a:rPr lang="en-US" altLang="el-GR">
                <a:solidFill>
                  <a:srgbClr val="FFFFFF"/>
                </a:solidFill>
              </a:rPr>
              <a:pPr/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481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23858-0294-47B2-B76F-41670A35B247}" type="slidenum">
              <a:rPr lang="en-US" altLang="el-GR">
                <a:solidFill>
                  <a:srgbClr val="FFFFFF"/>
                </a:solidFill>
              </a:rPr>
              <a:pPr/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23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A3F70-9224-4104-A014-07D4CAC5979E}" type="slidenum">
              <a:rPr lang="en-US" altLang="el-GR">
                <a:solidFill>
                  <a:srgbClr val="FFFFFF"/>
                </a:solidFill>
              </a:rPr>
              <a:pPr/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65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FBADC-C957-4738-8F43-2E50D195B489}" type="slidenum">
              <a:rPr lang="en-US" altLang="el-GR">
                <a:solidFill>
                  <a:srgbClr val="FFFFFF"/>
                </a:solidFill>
              </a:rPr>
              <a:pPr/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53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73A11-757B-464C-8A45-F02EF3A3FE2B}" type="slidenum">
              <a:rPr lang="en-US" altLang="el-GR">
                <a:solidFill>
                  <a:srgbClr val="FFFFFF"/>
                </a:solidFill>
              </a:rPr>
              <a:pPr/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22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85CDC-3B45-4D12-B2B7-C40458CAA59A}" type="slidenum">
              <a:rPr lang="en-US" altLang="el-GR">
                <a:solidFill>
                  <a:srgbClr val="FFFFFF"/>
                </a:solidFill>
              </a:rPr>
              <a:pPr/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200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C8930-8AD8-4644-BA26-EC8ECD203801}" type="slidenum">
              <a:rPr lang="en-US" altLang="el-GR">
                <a:solidFill>
                  <a:srgbClr val="FFFFFF"/>
                </a:solidFill>
              </a:rPr>
              <a:pPr/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943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706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7062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706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9493B04-A842-4EF1-B24F-80022370A577}" type="slidenum">
              <a:rPr lang="en-US" altLang="el-GR">
                <a:solidFill>
                  <a:srgbClr val="FFFFFF"/>
                </a:solidFill>
              </a:rPr>
              <a:pPr/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674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706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7062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706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2CC8FA5-6FA9-4C86-B1DD-A3FBB79921BF}" type="slidenum">
              <a:rPr lang="en-US" altLang="el-GR">
                <a:solidFill>
                  <a:srgbClr val="FFFFFF"/>
                </a:solidFill>
              </a:rPr>
              <a:pPr/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0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CFA20-02C1-4B8F-B97C-340C061079D7}" type="slidenum">
              <a:rPr lang="en-US" altLang="el-GR">
                <a:solidFill>
                  <a:srgbClr val="FFFFFF"/>
                </a:solidFill>
              </a:rPr>
              <a:pPr/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126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706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7062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706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68664B-6E91-4AE3-A23A-E6349677DEA4}" type="slidenum">
              <a:rPr lang="en-US" altLang="el-GR">
                <a:solidFill>
                  <a:srgbClr val="FFFFFF"/>
                </a:solidFill>
              </a:rPr>
              <a:pPr/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3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533400"/>
            <a:ext cx="77724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706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7062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706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12FAD47-F9F3-40FA-B67F-984531B2CE84}" type="slidenum">
              <a:rPr lang="en-US" altLang="el-GR">
                <a:solidFill>
                  <a:srgbClr val="FFFFFF"/>
                </a:solidFill>
              </a:rPr>
              <a:pPr/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7663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0767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767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706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7062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706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E0C7944-8084-4D46-8CA6-A12B5B91327C}" type="slidenum">
              <a:rPr lang="en-US" altLang="el-GR">
                <a:solidFill>
                  <a:srgbClr val="FFFFFF"/>
                </a:solidFill>
              </a:rPr>
              <a:pPr/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75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762000"/>
            <a:ext cx="9144000" cy="7620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pic>
        <p:nvPicPr>
          <p:cNvPr id="6" name="Picture 3" descr="C:\Documents and Settings\dking\Desktop\55823Reece_Marketing_Cover\55823Reece9e_webdev.jpg"/>
          <p:cNvPicPr>
            <a:picLocks noChangeAspect="1" noChangeArrowheads="1"/>
          </p:cNvPicPr>
          <p:nvPr userDrawn="1"/>
        </p:nvPicPr>
        <p:blipFill>
          <a:blip r:embed="rId2" cstate="print"/>
          <a:srcRect l="15732" t="38251" r="-262" b="23915"/>
          <a:stretch>
            <a:fillRect/>
          </a:stretch>
        </p:blipFill>
        <p:spPr bwMode="auto">
          <a:xfrm>
            <a:off x="0" y="1512888"/>
            <a:ext cx="91709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598" y="0"/>
            <a:ext cx="9145587" cy="763588"/>
          </a:xfrm>
          <a:prstGeom prst="rect">
            <a:avLst/>
          </a:prstGeom>
          <a:solidFill>
            <a:srgbClr val="B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86A39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LECTURE PRESENTATIONS</a:t>
            </a:r>
            <a:endParaRPr lang="en-US" sz="16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CAMPBELL BIOLOGY, NINTH EDITION</a:t>
            </a:r>
            <a:endParaRPr lang="en-US" sz="1600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Jane B. Reece, Lisa A. Urry, Michael L. Cain, Steven A. Wasserman, Peter V. Minorsky, Robert B. Jackson</a:t>
            </a:r>
          </a:p>
        </p:txBody>
      </p:sp>
      <p:sp>
        <p:nvSpPr>
          <p:cNvPr id="8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© 2011 Pearson Education, Inc.</a:t>
            </a: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6705600" y="5562600"/>
            <a:ext cx="2362200" cy="838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Lectures by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Erin Barley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Kathleen Fitzpatrick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146300"/>
            <a:ext cx="7796213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46500"/>
            <a:ext cx="6421438" cy="1752600"/>
          </a:xfrm>
        </p:spPr>
        <p:txBody>
          <a:bodyPr/>
          <a:lstStyle>
            <a:lvl1pPr marL="0" indent="0" algn="ctr">
              <a:buFont typeface="Times" pitchFamily="18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108700"/>
            <a:ext cx="191135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108700"/>
            <a:ext cx="2905125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108700"/>
            <a:ext cx="191135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527D5-59F5-4FC1-8971-F97F141057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163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4609C-C9D4-4DB4-8108-8F0B51BB4E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251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856F6-C193-4EA2-9002-44DFC87A18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8162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F28D0-91D9-45C9-B83F-47EC2091C0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25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3504-1924-433D-8875-11414CD4C9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09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D7615-3AF4-47D4-A700-944CA7FBBF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665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3DA59-E4E7-41FD-9A51-F559F1A51A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2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4464A-A2A4-4D80-A9DD-E0C421DA5B5D}" type="slidenum">
              <a:rPr lang="en-US" altLang="el-GR">
                <a:solidFill>
                  <a:srgbClr val="FFFFFF"/>
                </a:solidFill>
              </a:rPr>
              <a:pPr/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658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2C1AC-879A-4BF5-8FAE-A91FF46D44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801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1C183-1D2C-4C6B-849C-530DC7888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5568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F89F6-1F46-4C7D-9CC8-22AA039203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998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D7A1B-E6B9-4B11-896D-E4C09B1260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789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762000"/>
            <a:ext cx="9144000" cy="7620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pic>
        <p:nvPicPr>
          <p:cNvPr id="6" name="Picture 3" descr="C:\Documents and Settings\dking\Desktop\55823Reece_Marketing_Cover\55823Reece9e_webdev.jpg"/>
          <p:cNvPicPr>
            <a:picLocks noChangeAspect="1" noChangeArrowheads="1"/>
          </p:cNvPicPr>
          <p:nvPr userDrawn="1"/>
        </p:nvPicPr>
        <p:blipFill>
          <a:blip r:embed="rId2" cstate="print"/>
          <a:srcRect l="15732" t="38251" r="-262" b="23915"/>
          <a:stretch>
            <a:fillRect/>
          </a:stretch>
        </p:blipFill>
        <p:spPr bwMode="auto">
          <a:xfrm>
            <a:off x="0" y="1512888"/>
            <a:ext cx="91709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598" y="0"/>
            <a:ext cx="9145587" cy="763588"/>
          </a:xfrm>
          <a:prstGeom prst="rect">
            <a:avLst/>
          </a:prstGeom>
          <a:solidFill>
            <a:srgbClr val="B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86A39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LECTURE PRESENTATIONS</a:t>
            </a:r>
            <a:endParaRPr lang="en-US" sz="16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CAMPBELL BIOLOGY, NINTH EDITION</a:t>
            </a:r>
            <a:endParaRPr lang="en-US" sz="1600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Jane B. Reece, Lisa A. Urry, Michael L. Cain, Steven A. Wasserman, Peter V. Minorsky, Robert B. Jackson</a:t>
            </a:r>
          </a:p>
        </p:txBody>
      </p:sp>
      <p:sp>
        <p:nvSpPr>
          <p:cNvPr id="8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© 2011 Pearson Education, Inc.</a:t>
            </a: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6705600" y="5562600"/>
            <a:ext cx="2362200" cy="838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Lectures by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Erin Barley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Kathleen Fitzpatrick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146300"/>
            <a:ext cx="7796213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46500"/>
            <a:ext cx="6421438" cy="1752600"/>
          </a:xfrm>
        </p:spPr>
        <p:txBody>
          <a:bodyPr/>
          <a:lstStyle>
            <a:lvl1pPr marL="0" indent="0" algn="ctr">
              <a:buFont typeface="Times" pitchFamily="18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108700"/>
            <a:ext cx="191135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108700"/>
            <a:ext cx="2905125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108700"/>
            <a:ext cx="191135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527D5-59F5-4FC1-8971-F97F141057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70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4609C-C9D4-4DB4-8108-8F0B51BB4E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601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856F6-C193-4EA2-9002-44DFC87A18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482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F28D0-91D9-45C9-B83F-47EC2091C0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969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3504-1924-433D-8875-11414CD4C9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176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D7615-3AF4-47D4-A700-944CA7FBBF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8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7633F-983B-4DFA-98C8-9E78E7723878}" type="slidenum">
              <a:rPr lang="en-US" altLang="el-GR">
                <a:solidFill>
                  <a:srgbClr val="FFFFFF"/>
                </a:solidFill>
              </a:rPr>
              <a:pPr/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6845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3DA59-E4E7-41FD-9A51-F559F1A51A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659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2C1AC-879A-4BF5-8FAE-A91FF46D44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388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1C183-1D2C-4C6B-849C-530DC7888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55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F89F6-1F46-4C7D-9CC8-22AA039203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6443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D7A1B-E6B9-4B11-896D-E4C09B1260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6777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762000"/>
            <a:ext cx="9144000" cy="7620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pic>
        <p:nvPicPr>
          <p:cNvPr id="6" name="Picture 3" descr="C:\Documents and Settings\dking\Desktop\55823Reece_Marketing_Cover\55823Reece9e_webdev.jpg"/>
          <p:cNvPicPr>
            <a:picLocks noChangeAspect="1" noChangeArrowheads="1"/>
          </p:cNvPicPr>
          <p:nvPr userDrawn="1"/>
        </p:nvPicPr>
        <p:blipFill>
          <a:blip r:embed="rId2" cstate="print"/>
          <a:srcRect l="15732" t="38251" r="-262" b="23915"/>
          <a:stretch>
            <a:fillRect/>
          </a:stretch>
        </p:blipFill>
        <p:spPr bwMode="auto">
          <a:xfrm>
            <a:off x="0" y="1512888"/>
            <a:ext cx="91709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598" y="0"/>
            <a:ext cx="9145587" cy="763588"/>
          </a:xfrm>
          <a:prstGeom prst="rect">
            <a:avLst/>
          </a:prstGeom>
          <a:solidFill>
            <a:srgbClr val="B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86A39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LECTURE PRESENTATIONS</a:t>
            </a:r>
            <a:endParaRPr lang="en-US" sz="16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CAMPBELL BIOLOGY, NINTH EDITION</a:t>
            </a:r>
            <a:endParaRPr lang="en-US" sz="1600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Jane B. Reece, Lisa A. Urry, Michael L. Cain, Steven A. Wasserman, Peter V. Minorsky, Robert B. Jackson</a:t>
            </a:r>
          </a:p>
        </p:txBody>
      </p:sp>
      <p:sp>
        <p:nvSpPr>
          <p:cNvPr id="8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© 2011 Pearson Education, Inc.</a:t>
            </a: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6705600" y="5562600"/>
            <a:ext cx="2362200" cy="838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Lectures by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Erin Barley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Kathleen Fitzpatrick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146300"/>
            <a:ext cx="7796213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46500"/>
            <a:ext cx="6421438" cy="1752600"/>
          </a:xfrm>
        </p:spPr>
        <p:txBody>
          <a:bodyPr/>
          <a:lstStyle>
            <a:lvl1pPr marL="0" indent="0" algn="ctr">
              <a:buFont typeface="Times" pitchFamily="18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108700"/>
            <a:ext cx="191135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108700"/>
            <a:ext cx="2905125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108700"/>
            <a:ext cx="191135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527D5-59F5-4FC1-8971-F97F141057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631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4609C-C9D4-4DB4-8108-8F0B51BB4E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62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856F6-C193-4EA2-9002-44DFC87A18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6119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F28D0-91D9-45C9-B83F-47EC2091C0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090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3504-1924-433D-8875-11414CD4C9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1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23858-0294-47B2-B76F-41670A35B247}" type="slidenum">
              <a:rPr lang="en-US" altLang="el-GR">
                <a:solidFill>
                  <a:srgbClr val="FFFFFF"/>
                </a:solidFill>
              </a:rPr>
              <a:pPr/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267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D7615-3AF4-47D4-A700-944CA7FBBF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2467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3DA59-E4E7-41FD-9A51-F559F1A51A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3717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2C1AC-879A-4BF5-8FAE-A91FF46D44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227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1C183-1D2C-4C6B-849C-530DC7888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301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F89F6-1F46-4C7D-9CC8-22AA039203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4805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D7A1B-E6B9-4B11-896D-E4C09B1260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00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B8E-5B4B-4ECA-A059-046C1F8C2B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07/10/2017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0C30-A7CC-4ED4-9513-162B23017B7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938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B8E-5B4B-4ECA-A059-046C1F8C2B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07/10/2017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0C30-A7CC-4ED4-9513-162B23017B7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534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B8E-5B4B-4ECA-A059-046C1F8C2B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07/10/2017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0C30-A7CC-4ED4-9513-162B23017B7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1093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B8E-5B4B-4ECA-A059-046C1F8C2B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07/10/2017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0C30-A7CC-4ED4-9513-162B23017B7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5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A3F70-9224-4104-A014-07D4CAC5979E}" type="slidenum">
              <a:rPr lang="en-US" altLang="el-GR">
                <a:solidFill>
                  <a:srgbClr val="FFFFFF"/>
                </a:solidFill>
              </a:rPr>
              <a:pPr/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5448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B8E-5B4B-4ECA-A059-046C1F8C2B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07/10/2017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0C30-A7CC-4ED4-9513-162B23017B7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686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B8E-5B4B-4ECA-A059-046C1F8C2B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07/10/2017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0C30-A7CC-4ED4-9513-162B23017B7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162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B8E-5B4B-4ECA-A059-046C1F8C2B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07/10/2017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0C30-A7CC-4ED4-9513-162B23017B7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70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B8E-5B4B-4ECA-A059-046C1F8C2B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07/10/2017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0C30-A7CC-4ED4-9513-162B23017B7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923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B8E-5B4B-4ECA-A059-046C1F8C2B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07/10/2017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0C30-A7CC-4ED4-9513-162B23017B7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102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B8E-5B4B-4ECA-A059-046C1F8C2B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07/10/2017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0C30-A7CC-4ED4-9513-162B23017B7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865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B8E-5B4B-4ECA-A059-046C1F8C2B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07/10/2017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0C30-A7CC-4ED4-9513-162B23017B7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60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16DFB-63CC-4FC2-90F1-16E49BB700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112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97" y="2130444"/>
            <a:ext cx="77730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976" y="3886200"/>
            <a:ext cx="6402049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FD4DC-F868-49E1-B641-BF9DA4DF23B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285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9AE64-9880-4758-9055-E109AABDE5C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0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FBADC-C957-4738-8F43-2E50D195B489}" type="slidenum">
              <a:rPr lang="en-US" altLang="el-GR">
                <a:solidFill>
                  <a:srgbClr val="FFFFFF"/>
                </a:solidFill>
              </a:rPr>
              <a:pPr/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494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73" y="4406919"/>
            <a:ext cx="777146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73" y="2906713"/>
            <a:ext cx="777146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7DFB6-AA2A-4F82-81AE-83F9154E9F7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020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498" y="1981200"/>
            <a:ext cx="381156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951" y="1981200"/>
            <a:ext cx="38115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19ED8-9BF5-4FA1-818A-9375A32E173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814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22" y="274638"/>
            <a:ext cx="822897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513" y="1535113"/>
            <a:ext cx="403953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13" y="2174875"/>
            <a:ext cx="403953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90" y="1535113"/>
            <a:ext cx="4041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90" y="2174875"/>
            <a:ext cx="4041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5FAD4-E95D-420F-A946-BDB369F6431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555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84760-F449-498E-A85B-7E9D7A982BF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620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866D6-23D5-4CA4-9056-3267600BD26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348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3" y="273050"/>
            <a:ext cx="300740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78" y="273069"/>
            <a:ext cx="511071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513" y="1435103"/>
            <a:ext cx="300740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B3BA7-7DBC-4177-830F-4DB4D5A355F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2139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574" y="4800600"/>
            <a:ext cx="548546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574" y="612775"/>
            <a:ext cx="5485464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574" y="5367338"/>
            <a:ext cx="548546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7317B-D210-4D8B-9284-E228A56076B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915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160B9-072C-46D7-9A41-E6635BB279E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697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043" y="609600"/>
            <a:ext cx="194247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488" y="609600"/>
            <a:ext cx="568064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5F9C4-F25E-4DCC-8091-01D1F55C7B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567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497" y="609600"/>
            <a:ext cx="7773025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E41A1-0952-4279-BA4F-C352632B0EC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9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73A11-757B-464C-8A45-F02EF3A3FE2B}" type="slidenum">
              <a:rPr lang="en-US" altLang="el-GR">
                <a:solidFill>
                  <a:srgbClr val="FFFFFF"/>
                </a:solidFill>
              </a:rPr>
              <a:pPr/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8159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95" y="2130440"/>
            <a:ext cx="77730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976" y="3886200"/>
            <a:ext cx="6402049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FD4DC-F868-49E1-B641-BF9DA4DF23B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5154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9AE64-9880-4758-9055-E109AABDE5C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020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71" y="4406915"/>
            <a:ext cx="777146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71" y="2906713"/>
            <a:ext cx="777146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7DFB6-AA2A-4F82-81AE-83F9154E9F7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001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496" y="1981200"/>
            <a:ext cx="381156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951" y="1981200"/>
            <a:ext cx="38115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19ED8-9BF5-4FA1-818A-9375A32E173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743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20" y="274638"/>
            <a:ext cx="822897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513" y="1535113"/>
            <a:ext cx="403953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13" y="2174875"/>
            <a:ext cx="403953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90" y="1535113"/>
            <a:ext cx="4041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90" y="2174875"/>
            <a:ext cx="4041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5FAD4-E95D-420F-A946-BDB369F6431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93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84760-F449-498E-A85B-7E9D7A982BF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904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866D6-23D5-4CA4-9056-3267600BD26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444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3" y="273050"/>
            <a:ext cx="300740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78" y="273065"/>
            <a:ext cx="511071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513" y="1435103"/>
            <a:ext cx="300740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B3BA7-7DBC-4177-830F-4DB4D5A355F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244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574" y="4800600"/>
            <a:ext cx="548546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574" y="612775"/>
            <a:ext cx="5485464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574" y="5367338"/>
            <a:ext cx="548546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7317B-D210-4D8B-9284-E228A56076B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233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160B9-072C-46D7-9A41-E6635BB279E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706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06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06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E596239-F12E-46D8-A0FF-2B2880FFDECC}" type="slidenum">
              <a:rPr lang="en-US" altLang="el-GR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828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706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06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06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E596239-F12E-46D8-A0FF-2B2880FFDECC}" type="slidenum">
              <a:rPr lang="en-US" altLang="el-GR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4516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B54451E-3F5E-4774-87FE-A3F9918F8758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2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1300D"/>
        </a:buClr>
        <a:buFont typeface="Times" pitchFamily="1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B54451E-3F5E-4774-87FE-A3F9918F8758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0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1300D"/>
        </a:buClr>
        <a:buFont typeface="Times" pitchFamily="1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B54451E-3F5E-4774-87FE-A3F9918F8758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7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1300D"/>
        </a:buClr>
        <a:buFont typeface="Times" pitchFamily="1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1B8E-5B4B-4ECA-A059-046C1F8C2B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07/10/2017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70C30-A7CC-4ED4-9513-162B23017B7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8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  <p:sldLayoutId id="214748413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497" y="609600"/>
            <a:ext cx="7773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97" y="1981200"/>
            <a:ext cx="77730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Click to edit Master text styles</a:t>
            </a:r>
          </a:p>
          <a:p>
            <a:pPr lvl="1"/>
            <a:r>
              <a:rPr lang="en-GB" altLang="el-GR" smtClean="0"/>
              <a:t>Second level</a:t>
            </a:r>
          </a:p>
          <a:p>
            <a:pPr lvl="2"/>
            <a:r>
              <a:rPr lang="en-GB" altLang="el-GR" smtClean="0"/>
              <a:t>Third level</a:t>
            </a:r>
          </a:p>
          <a:p>
            <a:pPr lvl="3"/>
            <a:r>
              <a:rPr lang="en-GB" altLang="el-GR" smtClean="0"/>
              <a:t>Fourth level</a:t>
            </a:r>
          </a:p>
          <a:p>
            <a:pPr lvl="4"/>
            <a:r>
              <a:rPr lang="en-GB" alt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48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522" y="6248400"/>
            <a:ext cx="289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5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0D2B55-CA20-462A-9130-622C40A3A7D7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4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495" y="609600"/>
            <a:ext cx="7773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95" y="1981200"/>
            <a:ext cx="77730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Click to edit Master text styles</a:t>
            </a:r>
          </a:p>
          <a:p>
            <a:pPr lvl="1"/>
            <a:r>
              <a:rPr lang="en-GB" altLang="el-GR" smtClean="0"/>
              <a:t>Second level</a:t>
            </a:r>
          </a:p>
          <a:p>
            <a:pPr lvl="2"/>
            <a:r>
              <a:rPr lang="en-GB" altLang="el-GR" smtClean="0"/>
              <a:t>Third level</a:t>
            </a:r>
          </a:p>
          <a:p>
            <a:pPr lvl="3"/>
            <a:r>
              <a:rPr lang="en-GB" altLang="el-GR" smtClean="0"/>
              <a:t>Fourth level</a:t>
            </a:r>
          </a:p>
          <a:p>
            <a:pPr lvl="4"/>
            <a:r>
              <a:rPr lang="en-GB" alt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48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520" y="6248400"/>
            <a:ext cx="289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5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0D2B55-CA20-462A-9130-622C40A3A7D7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1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  <p:sldLayoutId id="214748417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1B8E-5B4B-4ECA-A059-046C1F8C2B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07/10/2017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70C30-A7CC-4ED4-9513-162B23017B7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3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47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0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0"/>
            <a:ext cx="9178925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0"/>
            <a:ext cx="2998788" cy="640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" y="5589588"/>
            <a:ext cx="28717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" y="1793875"/>
            <a:ext cx="78771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1412895"/>
            <a:ext cx="4743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10" y="4005283"/>
            <a:ext cx="3118739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l-GR" sz="1700" dirty="0" smtClean="0">
                <a:solidFill>
                  <a:srgbClr val="000000"/>
                </a:solidFill>
                <a:latin typeface="Calibri" pitchFamily="34" charset="0"/>
              </a:rPr>
              <a:t>Georgina </a:t>
            </a:r>
            <a:r>
              <a:rPr lang="en-US" altLang="el-GR" sz="1700" dirty="0" err="1" smtClean="0">
                <a:solidFill>
                  <a:srgbClr val="000000"/>
                </a:solidFill>
                <a:latin typeface="Calibri" pitchFamily="34" charset="0"/>
              </a:rPr>
              <a:t>Xanthou</a:t>
            </a:r>
            <a:r>
              <a:rPr lang="en-US" altLang="el-GR" sz="1700" dirty="0" smtClean="0">
                <a:solidFill>
                  <a:srgbClr val="000000"/>
                </a:solidFill>
                <a:latin typeface="Calibri" pitchFamily="34" charset="0"/>
              </a:rPr>
              <a:t>, PhD</a:t>
            </a:r>
            <a:endParaRPr lang="en-US" altLang="el-GR" sz="1700" dirty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l-GR" sz="1700" dirty="0">
                <a:solidFill>
                  <a:srgbClr val="000000"/>
                </a:solidFill>
                <a:latin typeface="Calibri" pitchFamily="34" charset="0"/>
              </a:rPr>
              <a:t>Cellular Immunology Laboratory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l-GR" sz="1700" dirty="0">
                <a:solidFill>
                  <a:srgbClr val="000000"/>
                </a:solidFill>
                <a:latin typeface="Calibri" pitchFamily="34" charset="0"/>
              </a:rPr>
              <a:t>Center for Basic Research,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l-GR" sz="1700" dirty="0">
                <a:solidFill>
                  <a:srgbClr val="000000"/>
                </a:solidFill>
                <a:latin typeface="Calibri" pitchFamily="34" charset="0"/>
              </a:rPr>
              <a:t>Biomedical Research Foundation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l-GR" sz="1700" dirty="0">
                <a:solidFill>
                  <a:srgbClr val="000000"/>
                </a:solidFill>
                <a:latin typeface="Calibri" pitchFamily="34" charset="0"/>
              </a:rPr>
              <a:t>of the Academy of Athens</a:t>
            </a:r>
          </a:p>
        </p:txBody>
      </p:sp>
      <p:sp>
        <p:nvSpPr>
          <p:cNvPr id="2056" name="TextBox 9"/>
          <p:cNvSpPr txBox="1">
            <a:spLocks noChangeArrowheads="1"/>
          </p:cNvSpPr>
          <p:nvPr/>
        </p:nvSpPr>
        <p:spPr bwMode="auto">
          <a:xfrm>
            <a:off x="3015233" y="2740181"/>
            <a:ext cx="6237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buNone/>
            </a:pPr>
            <a:r>
              <a:rPr lang="en-US" altLang="el-GR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Cell Effector Function and Cytokine Biology</a:t>
            </a:r>
            <a:endParaRPr lang="el-GR" sz="2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7" name="Picture 8" descr="iibeaa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73" y="96842"/>
            <a:ext cx="212407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90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57" descr="43_17CytotoxicTCells_1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73" y="1862141"/>
            <a:ext cx="8548687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 Box 41"/>
          <p:cNvSpPr txBox="1">
            <a:spLocks noChangeArrowheads="1"/>
          </p:cNvSpPr>
          <p:nvPr/>
        </p:nvSpPr>
        <p:spPr bwMode="auto">
          <a:xfrm>
            <a:off x="454031" y="1997095"/>
            <a:ext cx="1443038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</a:rPr>
              <a:t>Cytotoxic T cell</a:t>
            </a:r>
          </a:p>
        </p:txBody>
      </p:sp>
      <p:grpSp>
        <p:nvGrpSpPr>
          <p:cNvPr id="70661" name="Group 42"/>
          <p:cNvGrpSpPr>
            <a:grpSpLocks/>
          </p:cNvGrpSpPr>
          <p:nvPr/>
        </p:nvGrpSpPr>
        <p:grpSpPr bwMode="auto">
          <a:xfrm>
            <a:off x="377825" y="4545033"/>
            <a:ext cx="244475" cy="212725"/>
            <a:chOff x="1975" y="3550"/>
            <a:chExt cx="154" cy="134"/>
          </a:xfrm>
        </p:grpSpPr>
        <p:sp>
          <p:nvSpPr>
            <p:cNvPr id="70674" name="Oval 43"/>
            <p:cNvSpPr>
              <a:spLocks noChangeArrowheads="1"/>
            </p:cNvSpPr>
            <p:nvPr/>
          </p:nvSpPr>
          <p:spPr bwMode="auto">
            <a:xfrm>
              <a:off x="1975" y="3550"/>
              <a:ext cx="133" cy="134"/>
            </a:xfrm>
            <a:prstGeom prst="ellipse">
              <a:avLst/>
            </a:prstGeom>
            <a:solidFill>
              <a:srgbClr val="1579B9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70675" name="Text Box 44"/>
            <p:cNvSpPr txBox="1">
              <a:spLocks noChangeArrowheads="1"/>
            </p:cNvSpPr>
            <p:nvPr/>
          </p:nvSpPr>
          <p:spPr bwMode="auto">
            <a:xfrm>
              <a:off x="2011" y="3560"/>
              <a:ext cx="11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70662" name="Text Box 45"/>
          <p:cNvSpPr txBox="1">
            <a:spLocks noChangeArrowheads="1"/>
          </p:cNvSpPr>
          <p:nvPr/>
        </p:nvSpPr>
        <p:spPr bwMode="auto">
          <a:xfrm>
            <a:off x="420698" y="2890838"/>
            <a:ext cx="10191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</a:rPr>
              <a:t>Accessory</a:t>
            </a:r>
            <a:br>
              <a:rPr lang="en-US" sz="1500" b="1">
                <a:solidFill>
                  <a:srgbClr val="000000"/>
                </a:solidFill>
              </a:rPr>
            </a:br>
            <a:r>
              <a:rPr lang="en-US" sz="1500" b="1">
                <a:solidFill>
                  <a:srgbClr val="000000"/>
                </a:solidFill>
              </a:rPr>
              <a:t>protein</a:t>
            </a:r>
          </a:p>
        </p:txBody>
      </p:sp>
      <p:sp>
        <p:nvSpPr>
          <p:cNvPr id="70663" name="Text Box 46"/>
          <p:cNvSpPr txBox="1">
            <a:spLocks noChangeArrowheads="1"/>
          </p:cNvSpPr>
          <p:nvPr/>
        </p:nvSpPr>
        <p:spPr bwMode="auto">
          <a:xfrm>
            <a:off x="427048" y="3373438"/>
            <a:ext cx="115093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</a:rPr>
              <a:t>Class </a:t>
            </a:r>
            <a:r>
              <a:rPr lang="en-US" sz="1500" b="1">
                <a:solidFill>
                  <a:srgbClr val="000000"/>
                </a:solidFill>
                <a:latin typeface="Times" pitchFamily="18" charset="0"/>
              </a:rPr>
              <a:t>I</a:t>
            </a:r>
            <a:r>
              <a:rPr lang="en-US" sz="1500" b="1">
                <a:solidFill>
                  <a:srgbClr val="000000"/>
                </a:solidFill>
              </a:rPr>
              <a:t> MHC</a:t>
            </a:r>
            <a:br>
              <a:rPr lang="en-US" sz="1500" b="1">
                <a:solidFill>
                  <a:srgbClr val="000000"/>
                </a:solidFill>
              </a:rPr>
            </a:br>
            <a:r>
              <a:rPr lang="en-US" sz="1500" b="1">
                <a:solidFill>
                  <a:srgbClr val="000000"/>
                </a:solidFill>
              </a:rPr>
              <a:t>molecule</a:t>
            </a:r>
          </a:p>
        </p:txBody>
      </p:sp>
      <p:sp>
        <p:nvSpPr>
          <p:cNvPr id="70664" name="Text Box 47"/>
          <p:cNvSpPr txBox="1">
            <a:spLocks noChangeArrowheads="1"/>
          </p:cNvSpPr>
          <p:nvPr/>
        </p:nvSpPr>
        <p:spPr bwMode="auto">
          <a:xfrm>
            <a:off x="439738" y="4033838"/>
            <a:ext cx="754062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</a:rPr>
              <a:t>Infected</a:t>
            </a:r>
            <a:br>
              <a:rPr lang="en-US" sz="1500" b="1">
                <a:solidFill>
                  <a:srgbClr val="000000"/>
                </a:solidFill>
              </a:rPr>
            </a:br>
            <a:r>
              <a:rPr lang="en-US" sz="1500" b="1">
                <a:solidFill>
                  <a:srgbClr val="000000"/>
                </a:solidFill>
              </a:rPr>
              <a:t>cell</a:t>
            </a:r>
          </a:p>
        </p:txBody>
      </p:sp>
      <p:sp>
        <p:nvSpPr>
          <p:cNvPr id="70665" name="Text Box 48"/>
          <p:cNvSpPr txBox="1">
            <a:spLocks noChangeArrowheads="1"/>
          </p:cNvSpPr>
          <p:nvPr/>
        </p:nvSpPr>
        <p:spPr bwMode="auto">
          <a:xfrm>
            <a:off x="2365375" y="3114695"/>
            <a:ext cx="808038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</a:rPr>
              <a:t>Antigen</a:t>
            </a:r>
            <a:br>
              <a:rPr lang="en-US" sz="1500" b="1">
                <a:solidFill>
                  <a:srgbClr val="000000"/>
                </a:solidFill>
              </a:rPr>
            </a:br>
            <a:r>
              <a:rPr lang="en-US" sz="1500" b="1">
                <a:solidFill>
                  <a:srgbClr val="000000"/>
                </a:solidFill>
              </a:rPr>
              <a:t>receptor</a:t>
            </a:r>
          </a:p>
        </p:txBody>
      </p:sp>
      <p:sp>
        <p:nvSpPr>
          <p:cNvPr id="70666" name="Text Box 49"/>
          <p:cNvSpPr txBox="1">
            <a:spLocks noChangeArrowheads="1"/>
          </p:cNvSpPr>
          <p:nvPr/>
        </p:nvSpPr>
        <p:spPr bwMode="auto">
          <a:xfrm>
            <a:off x="2676531" y="4365645"/>
            <a:ext cx="808038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</a:rPr>
              <a:t>Antigen</a:t>
            </a:r>
            <a:br>
              <a:rPr lang="en-US" sz="1500" b="1">
                <a:solidFill>
                  <a:srgbClr val="000000"/>
                </a:solidFill>
              </a:rPr>
            </a:br>
            <a:r>
              <a:rPr lang="en-US" sz="1500" b="1">
                <a:solidFill>
                  <a:srgbClr val="000000"/>
                </a:solidFill>
              </a:rPr>
              <a:t>fragment</a:t>
            </a:r>
          </a:p>
        </p:txBody>
      </p:sp>
      <p:sp>
        <p:nvSpPr>
          <p:cNvPr id="70667" name="Line 50"/>
          <p:cNvSpPr>
            <a:spLocks noChangeShapeType="1"/>
          </p:cNvSpPr>
          <p:nvPr/>
        </p:nvSpPr>
        <p:spPr bwMode="auto">
          <a:xfrm>
            <a:off x="1508135" y="2195513"/>
            <a:ext cx="250825" cy="252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0668" name="Line 51"/>
          <p:cNvSpPr>
            <a:spLocks noChangeShapeType="1"/>
          </p:cNvSpPr>
          <p:nvPr/>
        </p:nvSpPr>
        <p:spPr bwMode="auto">
          <a:xfrm>
            <a:off x="1416050" y="3016270"/>
            <a:ext cx="382588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0669" name="Line 52"/>
          <p:cNvSpPr>
            <a:spLocks noChangeShapeType="1"/>
          </p:cNvSpPr>
          <p:nvPr/>
        </p:nvSpPr>
        <p:spPr bwMode="auto">
          <a:xfrm>
            <a:off x="2051060" y="3187700"/>
            <a:ext cx="2905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0670" name="Line 53"/>
          <p:cNvSpPr>
            <a:spLocks noChangeShapeType="1"/>
          </p:cNvSpPr>
          <p:nvPr/>
        </p:nvSpPr>
        <p:spPr bwMode="auto">
          <a:xfrm>
            <a:off x="1560513" y="3465519"/>
            <a:ext cx="344487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0671" name="Line 54"/>
          <p:cNvSpPr>
            <a:spLocks noChangeShapeType="1"/>
          </p:cNvSpPr>
          <p:nvPr/>
        </p:nvSpPr>
        <p:spPr bwMode="auto">
          <a:xfrm>
            <a:off x="793760" y="4325938"/>
            <a:ext cx="608013" cy="119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0672" name="Line 55"/>
          <p:cNvSpPr>
            <a:spLocks noChangeShapeType="1"/>
          </p:cNvSpPr>
          <p:nvPr/>
        </p:nvSpPr>
        <p:spPr bwMode="auto">
          <a:xfrm>
            <a:off x="2209810" y="4484688"/>
            <a:ext cx="436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0673" name="Line 56"/>
          <p:cNvSpPr>
            <a:spLocks noChangeShapeType="1"/>
          </p:cNvSpPr>
          <p:nvPr/>
        </p:nvSpPr>
        <p:spPr bwMode="auto">
          <a:xfrm>
            <a:off x="2036763" y="3187700"/>
            <a:ext cx="292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6873" y="908720"/>
            <a:ext cx="3123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CD8</a:t>
            </a:r>
            <a:r>
              <a:rPr lang="en-US" baseline="30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Cytotoxic T </a:t>
            </a:r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responses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138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2" descr="43_17CytotoxicTCells_2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73" y="1862141"/>
            <a:ext cx="8548687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Text Box 5"/>
          <p:cNvSpPr txBox="1">
            <a:spLocks noChangeArrowheads="1"/>
          </p:cNvSpPr>
          <p:nvPr/>
        </p:nvSpPr>
        <p:spPr bwMode="auto">
          <a:xfrm>
            <a:off x="454031" y="1997095"/>
            <a:ext cx="1443038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</a:rPr>
              <a:t>Cytotoxic T cell</a:t>
            </a:r>
          </a:p>
        </p:txBody>
      </p:sp>
      <p:grpSp>
        <p:nvGrpSpPr>
          <p:cNvPr id="71685" name="Group 6"/>
          <p:cNvGrpSpPr>
            <a:grpSpLocks/>
          </p:cNvGrpSpPr>
          <p:nvPr/>
        </p:nvGrpSpPr>
        <p:grpSpPr bwMode="auto">
          <a:xfrm>
            <a:off x="377825" y="4545033"/>
            <a:ext cx="244475" cy="212725"/>
            <a:chOff x="1975" y="3550"/>
            <a:chExt cx="154" cy="134"/>
          </a:xfrm>
        </p:grpSpPr>
        <p:sp>
          <p:nvSpPr>
            <p:cNvPr id="71709" name="Oval 7"/>
            <p:cNvSpPr>
              <a:spLocks noChangeArrowheads="1"/>
            </p:cNvSpPr>
            <p:nvPr/>
          </p:nvSpPr>
          <p:spPr bwMode="auto">
            <a:xfrm>
              <a:off x="1975" y="3550"/>
              <a:ext cx="133" cy="134"/>
            </a:xfrm>
            <a:prstGeom prst="ellipse">
              <a:avLst/>
            </a:prstGeom>
            <a:solidFill>
              <a:srgbClr val="1579B9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71710" name="Text Box 8"/>
            <p:cNvSpPr txBox="1">
              <a:spLocks noChangeArrowheads="1"/>
            </p:cNvSpPr>
            <p:nvPr/>
          </p:nvSpPr>
          <p:spPr bwMode="auto">
            <a:xfrm>
              <a:off x="2011" y="3560"/>
              <a:ext cx="11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71686" name="Group 9"/>
          <p:cNvGrpSpPr>
            <a:grpSpLocks/>
          </p:cNvGrpSpPr>
          <p:nvPr/>
        </p:nvGrpSpPr>
        <p:grpSpPr bwMode="auto">
          <a:xfrm>
            <a:off x="3751263" y="4545033"/>
            <a:ext cx="244475" cy="212725"/>
            <a:chOff x="1975" y="3550"/>
            <a:chExt cx="154" cy="134"/>
          </a:xfrm>
        </p:grpSpPr>
        <p:sp>
          <p:nvSpPr>
            <p:cNvPr id="71707" name="Oval 10"/>
            <p:cNvSpPr>
              <a:spLocks noChangeArrowheads="1"/>
            </p:cNvSpPr>
            <p:nvPr/>
          </p:nvSpPr>
          <p:spPr bwMode="auto">
            <a:xfrm>
              <a:off x="1975" y="3550"/>
              <a:ext cx="133" cy="134"/>
            </a:xfrm>
            <a:prstGeom prst="ellipse">
              <a:avLst/>
            </a:prstGeom>
            <a:solidFill>
              <a:srgbClr val="1579B9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71708" name="Text Box 11"/>
            <p:cNvSpPr txBox="1">
              <a:spLocks noChangeArrowheads="1"/>
            </p:cNvSpPr>
            <p:nvPr/>
          </p:nvSpPr>
          <p:spPr bwMode="auto">
            <a:xfrm>
              <a:off x="2011" y="3560"/>
              <a:ext cx="11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sp>
        <p:nvSpPr>
          <p:cNvPr id="71687" name="Text Box 12"/>
          <p:cNvSpPr txBox="1">
            <a:spLocks noChangeArrowheads="1"/>
          </p:cNvSpPr>
          <p:nvPr/>
        </p:nvSpPr>
        <p:spPr bwMode="auto">
          <a:xfrm>
            <a:off x="420698" y="2890838"/>
            <a:ext cx="10191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</a:rPr>
              <a:t>Accessory</a:t>
            </a:r>
            <a:br>
              <a:rPr lang="en-US" sz="1500" b="1">
                <a:solidFill>
                  <a:srgbClr val="000000"/>
                </a:solidFill>
              </a:rPr>
            </a:br>
            <a:r>
              <a:rPr lang="en-US" sz="1500" b="1">
                <a:solidFill>
                  <a:srgbClr val="000000"/>
                </a:solidFill>
              </a:rPr>
              <a:t>protein</a:t>
            </a:r>
          </a:p>
        </p:txBody>
      </p:sp>
      <p:sp>
        <p:nvSpPr>
          <p:cNvPr id="71688" name="Text Box 13"/>
          <p:cNvSpPr txBox="1">
            <a:spLocks noChangeArrowheads="1"/>
          </p:cNvSpPr>
          <p:nvPr/>
        </p:nvSpPr>
        <p:spPr bwMode="auto">
          <a:xfrm>
            <a:off x="427048" y="3373438"/>
            <a:ext cx="115093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</a:rPr>
              <a:t>Class </a:t>
            </a:r>
            <a:r>
              <a:rPr lang="en-US" sz="1500" b="1">
                <a:solidFill>
                  <a:srgbClr val="000000"/>
                </a:solidFill>
                <a:latin typeface="Times" pitchFamily="18" charset="0"/>
              </a:rPr>
              <a:t>I</a:t>
            </a:r>
            <a:r>
              <a:rPr lang="en-US" sz="1500" b="1">
                <a:solidFill>
                  <a:srgbClr val="000000"/>
                </a:solidFill>
              </a:rPr>
              <a:t> MHC</a:t>
            </a:r>
            <a:br>
              <a:rPr lang="en-US" sz="1500" b="1">
                <a:solidFill>
                  <a:srgbClr val="000000"/>
                </a:solidFill>
              </a:rPr>
            </a:br>
            <a:r>
              <a:rPr lang="en-US" sz="1500" b="1">
                <a:solidFill>
                  <a:srgbClr val="000000"/>
                </a:solidFill>
              </a:rPr>
              <a:t>molecule</a:t>
            </a:r>
          </a:p>
        </p:txBody>
      </p:sp>
      <p:sp>
        <p:nvSpPr>
          <p:cNvPr id="71689" name="Text Box 14"/>
          <p:cNvSpPr txBox="1">
            <a:spLocks noChangeArrowheads="1"/>
          </p:cNvSpPr>
          <p:nvPr/>
        </p:nvSpPr>
        <p:spPr bwMode="auto">
          <a:xfrm>
            <a:off x="439738" y="4033838"/>
            <a:ext cx="754062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</a:rPr>
              <a:t>Infected</a:t>
            </a:r>
            <a:br>
              <a:rPr lang="en-US" sz="1500" b="1">
                <a:solidFill>
                  <a:srgbClr val="000000"/>
                </a:solidFill>
              </a:rPr>
            </a:br>
            <a:r>
              <a:rPr lang="en-US" sz="1500" b="1">
                <a:solidFill>
                  <a:srgbClr val="000000"/>
                </a:solidFill>
              </a:rPr>
              <a:t>cell</a:t>
            </a:r>
          </a:p>
        </p:txBody>
      </p:sp>
      <p:sp>
        <p:nvSpPr>
          <p:cNvPr id="71690" name="Text Box 15"/>
          <p:cNvSpPr txBox="1">
            <a:spLocks noChangeArrowheads="1"/>
          </p:cNvSpPr>
          <p:nvPr/>
        </p:nvSpPr>
        <p:spPr bwMode="auto">
          <a:xfrm>
            <a:off x="2365375" y="3114695"/>
            <a:ext cx="808038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</a:rPr>
              <a:t>Antigen</a:t>
            </a:r>
            <a:br>
              <a:rPr lang="en-US" sz="1500" b="1">
                <a:solidFill>
                  <a:srgbClr val="000000"/>
                </a:solidFill>
              </a:rPr>
            </a:br>
            <a:r>
              <a:rPr lang="en-US" sz="1500" b="1">
                <a:solidFill>
                  <a:srgbClr val="000000"/>
                </a:solidFill>
              </a:rPr>
              <a:t>receptor</a:t>
            </a:r>
          </a:p>
        </p:txBody>
      </p:sp>
      <p:sp>
        <p:nvSpPr>
          <p:cNvPr id="71691" name="Text Box 16"/>
          <p:cNvSpPr txBox="1">
            <a:spLocks noChangeArrowheads="1"/>
          </p:cNvSpPr>
          <p:nvPr/>
        </p:nvSpPr>
        <p:spPr bwMode="auto">
          <a:xfrm>
            <a:off x="2676531" y="4365645"/>
            <a:ext cx="808038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</a:rPr>
              <a:t>Antigen</a:t>
            </a:r>
            <a:br>
              <a:rPr lang="en-US" sz="1500" b="1">
                <a:solidFill>
                  <a:srgbClr val="000000"/>
                </a:solidFill>
              </a:rPr>
            </a:br>
            <a:r>
              <a:rPr lang="en-US" sz="1500" b="1">
                <a:solidFill>
                  <a:srgbClr val="000000"/>
                </a:solidFill>
              </a:rPr>
              <a:t>fragment</a:t>
            </a:r>
          </a:p>
        </p:txBody>
      </p:sp>
      <p:sp>
        <p:nvSpPr>
          <p:cNvPr id="71692" name="Text Box 17"/>
          <p:cNvSpPr txBox="1">
            <a:spLocks noChangeArrowheads="1"/>
          </p:cNvSpPr>
          <p:nvPr/>
        </p:nvSpPr>
        <p:spPr bwMode="auto">
          <a:xfrm>
            <a:off x="3787775" y="3279795"/>
            <a:ext cx="7683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</a:rPr>
              <a:t>Perforin</a:t>
            </a:r>
          </a:p>
        </p:txBody>
      </p:sp>
      <p:sp>
        <p:nvSpPr>
          <p:cNvPr id="71693" name="Text Box 18"/>
          <p:cNvSpPr txBox="1">
            <a:spLocks noChangeArrowheads="1"/>
          </p:cNvSpPr>
          <p:nvPr/>
        </p:nvSpPr>
        <p:spPr bwMode="auto">
          <a:xfrm>
            <a:off x="3767138" y="3749675"/>
            <a:ext cx="45085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</a:rPr>
              <a:t>Pore</a:t>
            </a:r>
          </a:p>
        </p:txBody>
      </p:sp>
      <p:sp>
        <p:nvSpPr>
          <p:cNvPr id="71694" name="Text Box 19"/>
          <p:cNvSpPr txBox="1">
            <a:spLocks noChangeArrowheads="1"/>
          </p:cNvSpPr>
          <p:nvPr/>
        </p:nvSpPr>
        <p:spPr bwMode="auto">
          <a:xfrm>
            <a:off x="5824538" y="3413131"/>
            <a:ext cx="5826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</a:rPr>
              <a:t>Gran-</a:t>
            </a:r>
            <a:br>
              <a:rPr lang="en-US" sz="1500" b="1">
                <a:solidFill>
                  <a:srgbClr val="000000"/>
                </a:solidFill>
              </a:rPr>
            </a:br>
            <a:r>
              <a:rPr lang="en-US" sz="1500" b="1">
                <a:solidFill>
                  <a:srgbClr val="000000"/>
                </a:solidFill>
              </a:rPr>
              <a:t>zymes</a:t>
            </a:r>
          </a:p>
        </p:txBody>
      </p:sp>
      <p:sp>
        <p:nvSpPr>
          <p:cNvPr id="71695" name="Line 20"/>
          <p:cNvSpPr>
            <a:spLocks noChangeShapeType="1"/>
          </p:cNvSpPr>
          <p:nvPr/>
        </p:nvSpPr>
        <p:spPr bwMode="auto">
          <a:xfrm>
            <a:off x="1508135" y="2195513"/>
            <a:ext cx="250825" cy="252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1696" name="Line 21"/>
          <p:cNvSpPr>
            <a:spLocks noChangeShapeType="1"/>
          </p:cNvSpPr>
          <p:nvPr/>
        </p:nvSpPr>
        <p:spPr bwMode="auto">
          <a:xfrm>
            <a:off x="1416050" y="3016270"/>
            <a:ext cx="382588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1697" name="Line 22"/>
          <p:cNvSpPr>
            <a:spLocks noChangeShapeType="1"/>
          </p:cNvSpPr>
          <p:nvPr/>
        </p:nvSpPr>
        <p:spPr bwMode="auto">
          <a:xfrm>
            <a:off x="2051060" y="3187700"/>
            <a:ext cx="2905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1698" name="Line 23"/>
          <p:cNvSpPr>
            <a:spLocks noChangeShapeType="1"/>
          </p:cNvSpPr>
          <p:nvPr/>
        </p:nvSpPr>
        <p:spPr bwMode="auto">
          <a:xfrm>
            <a:off x="1560513" y="3465519"/>
            <a:ext cx="344487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1699" name="Line 24"/>
          <p:cNvSpPr>
            <a:spLocks noChangeShapeType="1"/>
          </p:cNvSpPr>
          <p:nvPr/>
        </p:nvSpPr>
        <p:spPr bwMode="auto">
          <a:xfrm>
            <a:off x="793760" y="4325938"/>
            <a:ext cx="608013" cy="119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1700" name="Line 25"/>
          <p:cNvSpPr>
            <a:spLocks noChangeShapeType="1"/>
          </p:cNvSpPr>
          <p:nvPr/>
        </p:nvSpPr>
        <p:spPr bwMode="auto">
          <a:xfrm>
            <a:off x="2209810" y="4484688"/>
            <a:ext cx="436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1701" name="Line 26"/>
          <p:cNvSpPr>
            <a:spLocks noChangeShapeType="1"/>
          </p:cNvSpPr>
          <p:nvPr/>
        </p:nvSpPr>
        <p:spPr bwMode="auto">
          <a:xfrm>
            <a:off x="2036763" y="3187700"/>
            <a:ext cx="292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1702" name="Line 27"/>
          <p:cNvSpPr>
            <a:spLocks noChangeShapeType="1"/>
          </p:cNvSpPr>
          <p:nvPr/>
        </p:nvSpPr>
        <p:spPr bwMode="auto">
          <a:xfrm flipH="1">
            <a:off x="4524385" y="3135333"/>
            <a:ext cx="238125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1703" name="Line 28"/>
          <p:cNvSpPr>
            <a:spLocks noChangeShapeType="1"/>
          </p:cNvSpPr>
          <p:nvPr/>
        </p:nvSpPr>
        <p:spPr bwMode="auto">
          <a:xfrm>
            <a:off x="4524375" y="3373441"/>
            <a:ext cx="198438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1704" name="Line 29"/>
          <p:cNvSpPr>
            <a:spLocks noChangeShapeType="1"/>
          </p:cNvSpPr>
          <p:nvPr/>
        </p:nvSpPr>
        <p:spPr bwMode="auto">
          <a:xfrm>
            <a:off x="4219585" y="3862388"/>
            <a:ext cx="265113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1705" name="Line 30"/>
          <p:cNvSpPr>
            <a:spLocks noChangeShapeType="1"/>
          </p:cNvSpPr>
          <p:nvPr/>
        </p:nvSpPr>
        <p:spPr bwMode="auto">
          <a:xfrm>
            <a:off x="5556250" y="3413133"/>
            <a:ext cx="211138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1706" name="Line 31"/>
          <p:cNvSpPr>
            <a:spLocks noChangeShapeType="1"/>
          </p:cNvSpPr>
          <p:nvPr/>
        </p:nvSpPr>
        <p:spPr bwMode="auto">
          <a:xfrm flipH="1">
            <a:off x="5383223" y="3505200"/>
            <a:ext cx="384175" cy="106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3322" y="836712"/>
            <a:ext cx="3123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CD8</a:t>
            </a:r>
            <a:r>
              <a:rPr lang="en-US" baseline="30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Cytotoxic T </a:t>
            </a:r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responses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056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8" descr="43_17CytotoxicTCells_3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73" y="1862141"/>
            <a:ext cx="8548687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Text Box 3"/>
          <p:cNvSpPr txBox="1">
            <a:spLocks noChangeArrowheads="1"/>
          </p:cNvSpPr>
          <p:nvPr/>
        </p:nvSpPr>
        <p:spPr bwMode="auto">
          <a:xfrm>
            <a:off x="454031" y="1997095"/>
            <a:ext cx="1443038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</a:rPr>
              <a:t>Cytotoxic T cell</a:t>
            </a:r>
          </a:p>
        </p:txBody>
      </p:sp>
      <p:grpSp>
        <p:nvGrpSpPr>
          <p:cNvPr id="72709" name="Group 5"/>
          <p:cNvGrpSpPr>
            <a:grpSpLocks/>
          </p:cNvGrpSpPr>
          <p:nvPr/>
        </p:nvGrpSpPr>
        <p:grpSpPr bwMode="auto">
          <a:xfrm>
            <a:off x="6635750" y="4546620"/>
            <a:ext cx="244475" cy="212725"/>
            <a:chOff x="1975" y="3550"/>
            <a:chExt cx="154" cy="134"/>
          </a:xfrm>
        </p:grpSpPr>
        <p:sp>
          <p:nvSpPr>
            <p:cNvPr id="72740" name="Oval 6"/>
            <p:cNvSpPr>
              <a:spLocks noChangeArrowheads="1"/>
            </p:cNvSpPr>
            <p:nvPr/>
          </p:nvSpPr>
          <p:spPr bwMode="auto">
            <a:xfrm>
              <a:off x="1975" y="3550"/>
              <a:ext cx="133" cy="134"/>
            </a:xfrm>
            <a:prstGeom prst="ellipse">
              <a:avLst/>
            </a:prstGeom>
            <a:solidFill>
              <a:srgbClr val="1579B9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72741" name="Text Box 7"/>
            <p:cNvSpPr txBox="1">
              <a:spLocks noChangeArrowheads="1"/>
            </p:cNvSpPr>
            <p:nvPr/>
          </p:nvSpPr>
          <p:spPr bwMode="auto">
            <a:xfrm>
              <a:off x="2011" y="3560"/>
              <a:ext cx="11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72710" name="Group 8"/>
          <p:cNvGrpSpPr>
            <a:grpSpLocks/>
          </p:cNvGrpSpPr>
          <p:nvPr/>
        </p:nvGrpSpPr>
        <p:grpSpPr bwMode="auto">
          <a:xfrm>
            <a:off x="377825" y="4545033"/>
            <a:ext cx="244475" cy="212725"/>
            <a:chOff x="1975" y="3550"/>
            <a:chExt cx="154" cy="134"/>
          </a:xfrm>
        </p:grpSpPr>
        <p:sp>
          <p:nvSpPr>
            <p:cNvPr id="72738" name="Oval 9"/>
            <p:cNvSpPr>
              <a:spLocks noChangeArrowheads="1"/>
            </p:cNvSpPr>
            <p:nvPr/>
          </p:nvSpPr>
          <p:spPr bwMode="auto">
            <a:xfrm>
              <a:off x="1975" y="3550"/>
              <a:ext cx="133" cy="134"/>
            </a:xfrm>
            <a:prstGeom prst="ellipse">
              <a:avLst/>
            </a:prstGeom>
            <a:solidFill>
              <a:srgbClr val="1579B9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72739" name="Text Box 10"/>
            <p:cNvSpPr txBox="1">
              <a:spLocks noChangeArrowheads="1"/>
            </p:cNvSpPr>
            <p:nvPr/>
          </p:nvSpPr>
          <p:spPr bwMode="auto">
            <a:xfrm>
              <a:off x="2011" y="3560"/>
              <a:ext cx="11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72711" name="Group 11"/>
          <p:cNvGrpSpPr>
            <a:grpSpLocks/>
          </p:cNvGrpSpPr>
          <p:nvPr/>
        </p:nvGrpSpPr>
        <p:grpSpPr bwMode="auto">
          <a:xfrm>
            <a:off x="3751263" y="4545033"/>
            <a:ext cx="244475" cy="212725"/>
            <a:chOff x="1975" y="3550"/>
            <a:chExt cx="154" cy="134"/>
          </a:xfrm>
        </p:grpSpPr>
        <p:sp>
          <p:nvSpPr>
            <p:cNvPr id="72736" name="Oval 12"/>
            <p:cNvSpPr>
              <a:spLocks noChangeArrowheads="1"/>
            </p:cNvSpPr>
            <p:nvPr/>
          </p:nvSpPr>
          <p:spPr bwMode="auto">
            <a:xfrm>
              <a:off x="1975" y="3550"/>
              <a:ext cx="133" cy="134"/>
            </a:xfrm>
            <a:prstGeom prst="ellipse">
              <a:avLst/>
            </a:prstGeom>
            <a:solidFill>
              <a:srgbClr val="1579B9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72737" name="Text Box 13"/>
            <p:cNvSpPr txBox="1">
              <a:spLocks noChangeArrowheads="1"/>
            </p:cNvSpPr>
            <p:nvPr/>
          </p:nvSpPr>
          <p:spPr bwMode="auto">
            <a:xfrm>
              <a:off x="2011" y="3560"/>
              <a:ext cx="11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sp>
        <p:nvSpPr>
          <p:cNvPr id="72712" name="Text Box 14"/>
          <p:cNvSpPr txBox="1">
            <a:spLocks noChangeArrowheads="1"/>
          </p:cNvSpPr>
          <p:nvPr/>
        </p:nvSpPr>
        <p:spPr bwMode="auto">
          <a:xfrm>
            <a:off x="420698" y="2890838"/>
            <a:ext cx="10191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</a:rPr>
              <a:t>Accessory</a:t>
            </a:r>
            <a:br>
              <a:rPr lang="en-US" sz="1500" b="1">
                <a:solidFill>
                  <a:srgbClr val="000000"/>
                </a:solidFill>
              </a:rPr>
            </a:br>
            <a:r>
              <a:rPr lang="en-US" sz="1500" b="1">
                <a:solidFill>
                  <a:srgbClr val="000000"/>
                </a:solidFill>
              </a:rPr>
              <a:t>protein</a:t>
            </a:r>
          </a:p>
        </p:txBody>
      </p:sp>
      <p:sp>
        <p:nvSpPr>
          <p:cNvPr id="72713" name="Text Box 15"/>
          <p:cNvSpPr txBox="1">
            <a:spLocks noChangeArrowheads="1"/>
          </p:cNvSpPr>
          <p:nvPr/>
        </p:nvSpPr>
        <p:spPr bwMode="auto">
          <a:xfrm>
            <a:off x="427048" y="3373438"/>
            <a:ext cx="115093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</a:rPr>
              <a:t>Class </a:t>
            </a:r>
            <a:r>
              <a:rPr lang="en-US" sz="1500" b="1">
                <a:solidFill>
                  <a:srgbClr val="000000"/>
                </a:solidFill>
                <a:latin typeface="Times" pitchFamily="18" charset="0"/>
              </a:rPr>
              <a:t>I</a:t>
            </a:r>
            <a:r>
              <a:rPr lang="en-US" sz="1500" b="1">
                <a:solidFill>
                  <a:srgbClr val="000000"/>
                </a:solidFill>
              </a:rPr>
              <a:t> MHC</a:t>
            </a:r>
            <a:br>
              <a:rPr lang="en-US" sz="1500" b="1">
                <a:solidFill>
                  <a:srgbClr val="000000"/>
                </a:solidFill>
              </a:rPr>
            </a:br>
            <a:r>
              <a:rPr lang="en-US" sz="1500" b="1">
                <a:solidFill>
                  <a:srgbClr val="000000"/>
                </a:solidFill>
              </a:rPr>
              <a:t>molecule</a:t>
            </a:r>
          </a:p>
        </p:txBody>
      </p:sp>
      <p:sp>
        <p:nvSpPr>
          <p:cNvPr id="72714" name="Text Box 16"/>
          <p:cNvSpPr txBox="1">
            <a:spLocks noChangeArrowheads="1"/>
          </p:cNvSpPr>
          <p:nvPr/>
        </p:nvSpPr>
        <p:spPr bwMode="auto">
          <a:xfrm>
            <a:off x="439738" y="4033838"/>
            <a:ext cx="754062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</a:rPr>
              <a:t>Infected</a:t>
            </a:r>
            <a:br>
              <a:rPr lang="en-US" sz="1500" b="1">
                <a:solidFill>
                  <a:srgbClr val="000000"/>
                </a:solidFill>
              </a:rPr>
            </a:br>
            <a:r>
              <a:rPr lang="en-US" sz="1500" b="1">
                <a:solidFill>
                  <a:srgbClr val="000000"/>
                </a:solidFill>
              </a:rPr>
              <a:t>cell</a:t>
            </a:r>
          </a:p>
        </p:txBody>
      </p:sp>
      <p:sp>
        <p:nvSpPr>
          <p:cNvPr id="72715" name="Text Box 17"/>
          <p:cNvSpPr txBox="1">
            <a:spLocks noChangeArrowheads="1"/>
          </p:cNvSpPr>
          <p:nvPr/>
        </p:nvSpPr>
        <p:spPr bwMode="auto">
          <a:xfrm>
            <a:off x="2365375" y="3114695"/>
            <a:ext cx="808038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</a:rPr>
              <a:t>Antigen</a:t>
            </a:r>
            <a:br>
              <a:rPr lang="en-US" sz="1500" b="1">
                <a:solidFill>
                  <a:srgbClr val="000000"/>
                </a:solidFill>
              </a:rPr>
            </a:br>
            <a:r>
              <a:rPr lang="en-US" sz="1500" b="1">
                <a:solidFill>
                  <a:srgbClr val="000000"/>
                </a:solidFill>
              </a:rPr>
              <a:t>receptor</a:t>
            </a:r>
          </a:p>
        </p:txBody>
      </p:sp>
      <p:sp>
        <p:nvSpPr>
          <p:cNvPr id="72716" name="Text Box 18"/>
          <p:cNvSpPr txBox="1">
            <a:spLocks noChangeArrowheads="1"/>
          </p:cNvSpPr>
          <p:nvPr/>
        </p:nvSpPr>
        <p:spPr bwMode="auto">
          <a:xfrm>
            <a:off x="2676531" y="4365645"/>
            <a:ext cx="808038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</a:rPr>
              <a:t>Antigen</a:t>
            </a:r>
            <a:br>
              <a:rPr lang="en-US" sz="1500" b="1">
                <a:solidFill>
                  <a:srgbClr val="000000"/>
                </a:solidFill>
              </a:rPr>
            </a:br>
            <a:r>
              <a:rPr lang="en-US" sz="1500" b="1">
                <a:solidFill>
                  <a:srgbClr val="000000"/>
                </a:solidFill>
              </a:rPr>
              <a:t>fragment</a:t>
            </a:r>
          </a:p>
        </p:txBody>
      </p:sp>
      <p:sp>
        <p:nvSpPr>
          <p:cNvPr id="72717" name="Text Box 19"/>
          <p:cNvSpPr txBox="1">
            <a:spLocks noChangeArrowheads="1"/>
          </p:cNvSpPr>
          <p:nvPr/>
        </p:nvSpPr>
        <p:spPr bwMode="auto">
          <a:xfrm>
            <a:off x="3787775" y="3279795"/>
            <a:ext cx="7683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</a:rPr>
              <a:t>Perforin</a:t>
            </a:r>
          </a:p>
        </p:txBody>
      </p:sp>
      <p:sp>
        <p:nvSpPr>
          <p:cNvPr id="72718" name="Text Box 20"/>
          <p:cNvSpPr txBox="1">
            <a:spLocks noChangeArrowheads="1"/>
          </p:cNvSpPr>
          <p:nvPr/>
        </p:nvSpPr>
        <p:spPr bwMode="auto">
          <a:xfrm>
            <a:off x="3767138" y="3749675"/>
            <a:ext cx="45085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</a:rPr>
              <a:t>Pore</a:t>
            </a:r>
          </a:p>
        </p:txBody>
      </p:sp>
      <p:sp>
        <p:nvSpPr>
          <p:cNvPr id="72719" name="Text Box 21"/>
          <p:cNvSpPr txBox="1">
            <a:spLocks noChangeArrowheads="1"/>
          </p:cNvSpPr>
          <p:nvPr/>
        </p:nvSpPr>
        <p:spPr bwMode="auto">
          <a:xfrm>
            <a:off x="5824538" y="3413131"/>
            <a:ext cx="5826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</a:rPr>
              <a:t>Gran-</a:t>
            </a:r>
            <a:br>
              <a:rPr lang="en-US" sz="1500" b="1">
                <a:solidFill>
                  <a:srgbClr val="000000"/>
                </a:solidFill>
              </a:rPr>
            </a:br>
            <a:r>
              <a:rPr lang="en-US" sz="1500" b="1">
                <a:solidFill>
                  <a:srgbClr val="000000"/>
                </a:solidFill>
              </a:rPr>
              <a:t>zymes</a:t>
            </a:r>
          </a:p>
        </p:txBody>
      </p:sp>
      <p:sp>
        <p:nvSpPr>
          <p:cNvPr id="72720" name="Text Box 22"/>
          <p:cNvSpPr txBox="1">
            <a:spLocks noChangeArrowheads="1"/>
          </p:cNvSpPr>
          <p:nvPr/>
        </p:nvSpPr>
        <p:spPr bwMode="auto">
          <a:xfrm>
            <a:off x="7915285" y="2076470"/>
            <a:ext cx="84772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</a:rPr>
              <a:t>Released</a:t>
            </a:r>
            <a:br>
              <a:rPr lang="en-US" sz="1500" b="1">
                <a:solidFill>
                  <a:srgbClr val="000000"/>
                </a:solidFill>
              </a:rPr>
            </a:br>
            <a:r>
              <a:rPr lang="en-US" sz="1500" b="1">
                <a:solidFill>
                  <a:srgbClr val="000000"/>
                </a:solidFill>
              </a:rPr>
              <a:t>cytotoxic</a:t>
            </a:r>
            <a:br>
              <a:rPr lang="en-US" sz="1500" b="1">
                <a:solidFill>
                  <a:srgbClr val="000000"/>
                </a:solidFill>
              </a:rPr>
            </a:br>
            <a:r>
              <a:rPr lang="en-US" sz="1500" b="1">
                <a:solidFill>
                  <a:srgbClr val="000000"/>
                </a:solidFill>
              </a:rPr>
              <a:t>T cell</a:t>
            </a:r>
          </a:p>
        </p:txBody>
      </p:sp>
      <p:sp>
        <p:nvSpPr>
          <p:cNvPr id="72721" name="Text Box 23"/>
          <p:cNvSpPr txBox="1">
            <a:spLocks noChangeArrowheads="1"/>
          </p:cNvSpPr>
          <p:nvPr/>
        </p:nvSpPr>
        <p:spPr bwMode="auto">
          <a:xfrm>
            <a:off x="7656513" y="3062308"/>
            <a:ext cx="11255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</a:rPr>
              <a:t>Dying</a:t>
            </a:r>
            <a:br>
              <a:rPr lang="en-US" sz="1500" b="1">
                <a:solidFill>
                  <a:srgbClr val="000000"/>
                </a:solidFill>
              </a:rPr>
            </a:br>
            <a:r>
              <a:rPr lang="en-US" sz="1500" b="1">
                <a:solidFill>
                  <a:srgbClr val="000000"/>
                </a:solidFill>
              </a:rPr>
              <a:t>infected cell</a:t>
            </a:r>
          </a:p>
        </p:txBody>
      </p:sp>
      <p:sp>
        <p:nvSpPr>
          <p:cNvPr id="72722" name="Line 24"/>
          <p:cNvSpPr>
            <a:spLocks noChangeShapeType="1"/>
          </p:cNvSpPr>
          <p:nvPr/>
        </p:nvSpPr>
        <p:spPr bwMode="auto">
          <a:xfrm>
            <a:off x="1508135" y="2195513"/>
            <a:ext cx="250825" cy="252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2723" name="Line 25"/>
          <p:cNvSpPr>
            <a:spLocks noChangeShapeType="1"/>
          </p:cNvSpPr>
          <p:nvPr/>
        </p:nvSpPr>
        <p:spPr bwMode="auto">
          <a:xfrm>
            <a:off x="1416050" y="3016270"/>
            <a:ext cx="382588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2724" name="Line 26"/>
          <p:cNvSpPr>
            <a:spLocks noChangeShapeType="1"/>
          </p:cNvSpPr>
          <p:nvPr/>
        </p:nvSpPr>
        <p:spPr bwMode="auto">
          <a:xfrm>
            <a:off x="2051060" y="3187700"/>
            <a:ext cx="2905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2725" name="Line 27"/>
          <p:cNvSpPr>
            <a:spLocks noChangeShapeType="1"/>
          </p:cNvSpPr>
          <p:nvPr/>
        </p:nvSpPr>
        <p:spPr bwMode="auto">
          <a:xfrm>
            <a:off x="1560513" y="3465519"/>
            <a:ext cx="344487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2726" name="Line 28"/>
          <p:cNvSpPr>
            <a:spLocks noChangeShapeType="1"/>
          </p:cNvSpPr>
          <p:nvPr/>
        </p:nvSpPr>
        <p:spPr bwMode="auto">
          <a:xfrm>
            <a:off x="793760" y="4325938"/>
            <a:ext cx="608013" cy="119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2727" name="Line 29"/>
          <p:cNvSpPr>
            <a:spLocks noChangeShapeType="1"/>
          </p:cNvSpPr>
          <p:nvPr/>
        </p:nvSpPr>
        <p:spPr bwMode="auto">
          <a:xfrm>
            <a:off x="2209810" y="4484688"/>
            <a:ext cx="436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2728" name="Line 30"/>
          <p:cNvSpPr>
            <a:spLocks noChangeShapeType="1"/>
          </p:cNvSpPr>
          <p:nvPr/>
        </p:nvSpPr>
        <p:spPr bwMode="auto">
          <a:xfrm>
            <a:off x="2036763" y="3187700"/>
            <a:ext cx="292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2729" name="Line 31"/>
          <p:cNvSpPr>
            <a:spLocks noChangeShapeType="1"/>
          </p:cNvSpPr>
          <p:nvPr/>
        </p:nvSpPr>
        <p:spPr bwMode="auto">
          <a:xfrm flipH="1">
            <a:off x="4524385" y="3135333"/>
            <a:ext cx="238125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2730" name="Line 32"/>
          <p:cNvSpPr>
            <a:spLocks noChangeShapeType="1"/>
          </p:cNvSpPr>
          <p:nvPr/>
        </p:nvSpPr>
        <p:spPr bwMode="auto">
          <a:xfrm>
            <a:off x="4524375" y="3373441"/>
            <a:ext cx="198438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2731" name="Line 33"/>
          <p:cNvSpPr>
            <a:spLocks noChangeShapeType="1"/>
          </p:cNvSpPr>
          <p:nvPr/>
        </p:nvSpPr>
        <p:spPr bwMode="auto">
          <a:xfrm>
            <a:off x="4219585" y="3862388"/>
            <a:ext cx="265113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2732" name="Line 34"/>
          <p:cNvSpPr>
            <a:spLocks noChangeShapeType="1"/>
          </p:cNvSpPr>
          <p:nvPr/>
        </p:nvSpPr>
        <p:spPr bwMode="auto">
          <a:xfrm>
            <a:off x="5556250" y="3413133"/>
            <a:ext cx="211138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2733" name="Line 35"/>
          <p:cNvSpPr>
            <a:spLocks noChangeShapeType="1"/>
          </p:cNvSpPr>
          <p:nvPr/>
        </p:nvSpPr>
        <p:spPr bwMode="auto">
          <a:xfrm flipH="1">
            <a:off x="5383223" y="3505200"/>
            <a:ext cx="384175" cy="106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2734" name="Line 36"/>
          <p:cNvSpPr>
            <a:spLocks noChangeShapeType="1"/>
          </p:cNvSpPr>
          <p:nvPr/>
        </p:nvSpPr>
        <p:spPr bwMode="auto">
          <a:xfrm>
            <a:off x="7526348" y="2170113"/>
            <a:ext cx="34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2735" name="Line 37"/>
          <p:cNvSpPr>
            <a:spLocks noChangeShapeType="1"/>
          </p:cNvSpPr>
          <p:nvPr/>
        </p:nvSpPr>
        <p:spPr bwMode="auto">
          <a:xfrm flipH="1">
            <a:off x="7950210" y="3452813"/>
            <a:ext cx="39688" cy="211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14913" y="838435"/>
            <a:ext cx="3123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CD8</a:t>
            </a:r>
            <a:r>
              <a:rPr lang="en-US" baseline="30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Cytotoxic T </a:t>
            </a:r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responses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937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lide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76" y="1196752"/>
            <a:ext cx="7926049" cy="405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729746" y="692696"/>
            <a:ext cx="30510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l-GR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CTL mediated target cell killing</a:t>
            </a:r>
          </a:p>
        </p:txBody>
      </p:sp>
    </p:spTree>
    <p:extLst>
      <p:ext uri="{BB962C8B-B14F-4D97-AF65-F5344CB8AC3E}">
        <p14:creationId xmlns:p14="http://schemas.microsoft.com/office/powerpoint/2010/main" val="428919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7250" y="1412776"/>
            <a:ext cx="7200800" cy="446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99592" y="692696"/>
            <a:ext cx="75614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l-GR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Adaptive immune responses are essential for the clearance of acute infections.</a:t>
            </a:r>
          </a:p>
        </p:txBody>
      </p:sp>
    </p:spTree>
    <p:extLst>
      <p:ext uri="{BB962C8B-B14F-4D97-AF65-F5344CB8AC3E}">
        <p14:creationId xmlns:p14="http://schemas.microsoft.com/office/powerpoint/2010/main" val="266857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70656" y="620688"/>
            <a:ext cx="83058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90000"/>
              </a:lnSpc>
              <a:buClr>
                <a:srgbClr val="0000FF"/>
              </a:buClr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Immunological Memory:</a:t>
            </a:r>
          </a:p>
          <a:p>
            <a:pPr marL="0" indent="0" eaLnBrk="1" hangingPunct="1">
              <a:lnSpc>
                <a:spcPct val="90000"/>
              </a:lnSpc>
              <a:buClr>
                <a:srgbClr val="0000FF"/>
              </a:buClr>
              <a:buNone/>
            </a:pPr>
            <a:endParaRPr lang="en-US" sz="1600" b="1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sz="1600" b="1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Immunological memory is responsible for long-term protections against diseases, due to either a prior infection or vaccination.</a:t>
            </a:r>
          </a:p>
          <a:p>
            <a:pPr eaLnBrk="1" hangingPunct="1">
              <a:lnSpc>
                <a:spcPct val="9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sz="16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first exposure to a specific antigen represents the </a:t>
            </a:r>
            <a:r>
              <a:rPr lang="en-US" sz="1600" b="1" kern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immune response</a:t>
            </a:r>
            <a:r>
              <a:rPr lang="en-US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600" b="1" kern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sz="1600" b="1" kern="0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During this time, selected B and T cells give rise to their effector forms.</a:t>
            </a:r>
          </a:p>
          <a:p>
            <a:pPr eaLnBrk="1" hangingPunct="1">
              <a:lnSpc>
                <a:spcPct val="9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sz="16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lang="en-US" sz="1600" b="1" kern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secondary immune response</a:t>
            </a:r>
            <a:r>
              <a:rPr lang="en-US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memory cells facilitate a faster, more efficient response.</a:t>
            </a:r>
          </a:p>
        </p:txBody>
      </p:sp>
    </p:spTree>
    <p:extLst>
      <p:ext uri="{BB962C8B-B14F-4D97-AF65-F5344CB8AC3E}">
        <p14:creationId xmlns:p14="http://schemas.microsoft.com/office/powerpoint/2010/main" val="314939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3620" y="375425"/>
            <a:ext cx="674038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77917" y="260648"/>
            <a:ext cx="2664296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l-GR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cell memory responses</a:t>
            </a:r>
            <a:endParaRPr lang="en-US" altLang="el-GR" sz="18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1520" y="980728"/>
            <a:ext cx="35258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5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Once activated, a T cell undergoes multiple cell divisions.</a:t>
            </a:r>
          </a:p>
          <a:p>
            <a:pPr eaLnBrk="1" hangingPunct="1">
              <a:lnSpc>
                <a:spcPct val="95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sz="16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5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T cell proliferation is called </a:t>
            </a:r>
            <a:r>
              <a:rPr lang="en-US" sz="1600" kern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clonal selection.</a:t>
            </a:r>
          </a:p>
          <a:p>
            <a:pPr marL="0" indent="0" eaLnBrk="1" hangingPunct="1">
              <a:lnSpc>
                <a:spcPct val="95000"/>
              </a:lnSpc>
              <a:buClr>
                <a:srgbClr val="0000FF"/>
              </a:buClr>
              <a:buNone/>
            </a:pPr>
            <a:endParaRPr lang="en-US" sz="1600" kern="0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5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600" kern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short-lived activated effector cells </a:t>
            </a:r>
            <a:r>
              <a:rPr lang="en-US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act immediately against the antigen.</a:t>
            </a:r>
          </a:p>
          <a:p>
            <a:pPr marL="0" indent="0" eaLnBrk="1" hangingPunct="1">
              <a:lnSpc>
                <a:spcPct val="95000"/>
              </a:lnSpc>
              <a:buClr>
                <a:srgbClr val="0000FF"/>
              </a:buClr>
              <a:buNone/>
            </a:pPr>
            <a:endParaRPr lang="en-US" sz="16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5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600" kern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long-lived memory cells </a:t>
            </a:r>
            <a:r>
              <a:rPr lang="en-US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give rise to effector cells upon encounter with the same antigen</a:t>
            </a:r>
            <a:endParaRPr lang="en-US" sz="1600" b="1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03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Αποτέλεσμα εικόνας για t cell differentiation 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625" y="1318777"/>
            <a:ext cx="6499411" cy="399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17215" y="548680"/>
            <a:ext cx="661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cell naive, effector and memory cells express distinct CD antigens. </a:t>
            </a:r>
            <a:endParaRPr lang="el-GR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66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44624"/>
            <a:ext cx="4896544" cy="735360"/>
          </a:xfrm>
        </p:spPr>
        <p:txBody>
          <a:bodyPr/>
          <a:lstStyle/>
          <a:p>
            <a:r>
              <a:rPr lang="en-US" altLang="el-GR" sz="1800" dirty="0">
                <a:solidFill>
                  <a:schemeClr val="bg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Artificially Acquired Active </a:t>
            </a:r>
            <a:r>
              <a:rPr lang="en-US" altLang="el-GR" sz="18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Immunity: vaccination</a:t>
            </a:r>
            <a:endParaRPr lang="en-US" altLang="el-GR" sz="1800" dirty="0">
              <a:solidFill>
                <a:schemeClr val="bg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3014" y="1484784"/>
            <a:ext cx="3528392" cy="31683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l-GR" sz="16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l-GR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vaccine might include </a:t>
            </a:r>
            <a:r>
              <a:rPr lang="en-US" altLang="el-GR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 </a:t>
            </a:r>
            <a:r>
              <a:rPr lang="en-US" altLang="el-GR" sz="16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attenuated (non-pathogenic) organisms</a:t>
            </a:r>
            <a:r>
              <a:rPr lang="en-US" altLang="el-GR" sz="16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l-GR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portions of the organism, toxins, subunits of antigenic portions of the </a:t>
            </a:r>
            <a:r>
              <a:rPr lang="en-US" altLang="el-GR" sz="16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organism.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l-GR" sz="1600" dirty="0" smtClean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Antibodies that are received through vaccines play </a:t>
            </a:r>
            <a:r>
              <a:rPr lang="en-US" altLang="el-G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role in the antibody production </a:t>
            </a:r>
            <a:r>
              <a:rPr lang="en-US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l-GR" sz="16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can be used </a:t>
            </a:r>
            <a:r>
              <a:rPr lang="en-US" altLang="el-G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cure a person suffering from a </a:t>
            </a:r>
            <a:r>
              <a:rPr lang="en-US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disease.</a:t>
            </a:r>
            <a:endParaRPr lang="en-US" altLang="el-GR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el-GR" sz="1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b="3920"/>
          <a:stretch/>
        </p:blipFill>
        <p:spPr bwMode="auto">
          <a:xfrm>
            <a:off x="683567" y="836712"/>
            <a:ext cx="4712807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1489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7704" y="404664"/>
            <a:ext cx="5688632" cy="288925"/>
          </a:xfrm>
        </p:spPr>
        <p:txBody>
          <a:bodyPr/>
          <a:lstStyle/>
          <a:p>
            <a:r>
              <a:rPr lang="en-US" altLang="el-GR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Available vaccines for infectious diseases in humans</a:t>
            </a:r>
          </a:p>
        </p:txBody>
      </p:sp>
      <p:graphicFrame>
        <p:nvGraphicFramePr>
          <p:cNvPr id="1013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974135"/>
              </p:ext>
            </p:extLst>
          </p:nvPr>
        </p:nvGraphicFramePr>
        <p:xfrm>
          <a:off x="251520" y="980728"/>
          <a:ext cx="4364038" cy="530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2" name="Image" r:id="rId3" imgW="3047232" imgH="3706062" progId="">
                  <p:embed/>
                </p:oleObj>
              </mc:Choice>
              <mc:Fallback>
                <p:oleObj name="Image" r:id="rId3" imgW="3047232" imgH="370606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980728"/>
                        <a:ext cx="4364038" cy="530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078406"/>
              </p:ext>
            </p:extLst>
          </p:nvPr>
        </p:nvGraphicFramePr>
        <p:xfrm>
          <a:off x="4716016" y="970334"/>
          <a:ext cx="4267200" cy="310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" name="Image" r:id="rId5" imgW="3047232" imgH="2218761" progId="">
                  <p:embed/>
                </p:oleObj>
              </mc:Choice>
              <mc:Fallback>
                <p:oleObj name="Image" r:id="rId5" imgW="3047232" imgH="221876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970334"/>
                        <a:ext cx="4267200" cy="310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85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45632" y="260648"/>
            <a:ext cx="2304256" cy="576064"/>
          </a:xfrm>
        </p:spPr>
        <p:txBody>
          <a:bodyPr/>
          <a:lstStyle/>
          <a:p>
            <a:r>
              <a:rPr lang="en-US" altLang="el-GR" sz="1800" dirty="0">
                <a:solidFill>
                  <a:schemeClr val="bg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Adaptive Immunity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3123" y="999735"/>
            <a:ext cx="7772400" cy="1080120"/>
          </a:xfrm>
        </p:spPr>
        <p:txBody>
          <a:bodyPr/>
          <a:lstStyle/>
          <a:p>
            <a:pPr>
              <a:buClr>
                <a:schemeClr val="bg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l-GR" sz="16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Recognizes </a:t>
            </a:r>
            <a:r>
              <a:rPr lang="en-US" altLang="el-GR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</a:t>
            </a:r>
            <a:r>
              <a:rPr lang="en-US" altLang="el-GR" sz="16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 &amp; self antigens (in pathological cases)</a:t>
            </a:r>
          </a:p>
          <a:p>
            <a:pPr>
              <a:buClr>
                <a:schemeClr val="bg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en-US" altLang="el-GR" sz="1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bg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l-GR" sz="16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Responds </a:t>
            </a:r>
            <a:r>
              <a:rPr lang="en-US" altLang="el-GR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 foreign </a:t>
            </a:r>
            <a:r>
              <a:rPr lang="en-US" altLang="el-GR" sz="16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invader</a:t>
            </a:r>
          </a:p>
          <a:p>
            <a:pPr>
              <a:buClr>
                <a:schemeClr val="bg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en-US" altLang="el-GR" sz="1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bg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l-GR" sz="16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Distinguishes </a:t>
            </a:r>
            <a:r>
              <a:rPr lang="en-US" altLang="el-GR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</a:t>
            </a:r>
            <a:r>
              <a:rPr lang="en-US" altLang="el-GR" sz="16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invaders (potential </a:t>
            </a:r>
            <a:r>
              <a:rPr lang="en-US" altLang="el-GR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pathogen)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560" y="207836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altLang="el-GR" sz="1800" b="1" kern="0" dirty="0">
              <a:solidFill>
                <a:schemeClr val="bg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8032" y="2697460"/>
            <a:ext cx="7772400" cy="296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l-GR" sz="1600" kern="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Recognition of a non-self presence causes</a:t>
            </a:r>
            <a:r>
              <a:rPr lang="en-US" altLang="el-GR" sz="16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609600" indent="-609600"/>
            <a:endParaRPr lang="en-US" altLang="el-GR" sz="1600" kern="0" dirty="0" smtClean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en-US" altLang="el-GR" sz="1600" b="1" kern="0" dirty="0" err="1" smtClean="0">
                <a:solidFill>
                  <a:schemeClr val="bg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Humoral</a:t>
            </a:r>
            <a:r>
              <a:rPr lang="en-US" altLang="el-GR" sz="1600" b="1" kern="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l-GR" sz="1600" kern="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responses – </a:t>
            </a:r>
            <a:r>
              <a:rPr lang="en-US" altLang="el-GR" sz="1600" kern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l-GR" sz="1600" kern="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ased upon the presence of antibodies</a:t>
            </a:r>
          </a:p>
          <a:p>
            <a:pPr marL="609600" indent="-609600">
              <a:buFont typeface="Wingdings" pitchFamily="2" charset="2"/>
              <a:buNone/>
            </a:pPr>
            <a:endParaRPr lang="en-US" altLang="el-GR" sz="1600" kern="0" dirty="0" smtClean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en-US" altLang="el-GR" sz="1600" b="1" kern="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Cellular </a:t>
            </a:r>
            <a:r>
              <a:rPr lang="en-US" altLang="el-GR" sz="1600" kern="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responses – based upon the activity of T lymphocytes </a:t>
            </a:r>
            <a:endParaRPr lang="en-US" altLang="el-GR" sz="1600" kern="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703141" y="4198168"/>
            <a:ext cx="3810000" cy="12470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l-GR" sz="1600" kern="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 on the basis of: 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l-GR" sz="1600" kern="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Specificity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l-GR" sz="1600" kern="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Diversity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l-GR" sz="1600" kern="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84790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81136" y="116632"/>
            <a:ext cx="8915400" cy="720080"/>
          </a:xfrm>
        </p:spPr>
        <p:txBody>
          <a:bodyPr/>
          <a:lstStyle/>
          <a:p>
            <a:pPr eaLnBrk="1" hangingPunct="1"/>
            <a:r>
              <a:rPr lang="en-US" sz="1800" b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Evolutionary Adaptations of Pathogens That Underlie Immune System Avoidance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1888" y="836712"/>
            <a:ext cx="88626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5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6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 </a:t>
            </a:r>
            <a:r>
              <a:rPr lang="en-US" sz="1600" kern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antigenic variation</a:t>
            </a:r>
            <a:r>
              <a:rPr lang="en-US" sz="16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pathogens change epitope expression and prevent recognition.</a:t>
            </a:r>
          </a:p>
          <a:p>
            <a:pPr eaLnBrk="1" hangingPunct="1">
              <a:lnSpc>
                <a:spcPct val="95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sz="1600" kern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5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6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human influenza virus mutates rapidly, and new flu vaccines must be made each year.</a:t>
            </a:r>
          </a:p>
          <a:p>
            <a:pPr eaLnBrk="1" hangingPunct="1">
              <a:lnSpc>
                <a:spcPct val="95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sz="1600" kern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5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6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viruses occasionally exchange genes with the viruses of domesticated animals.</a:t>
            </a:r>
          </a:p>
          <a:p>
            <a:pPr eaLnBrk="1" hangingPunct="1">
              <a:lnSpc>
                <a:spcPct val="95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sz="1600" kern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5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6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poses a danger as human immune systems are unable to recognize the new viral strain.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90528" y="2996952"/>
            <a:ext cx="6433800" cy="3700492"/>
            <a:chOff x="296874" y="736620"/>
            <a:chExt cx="8548688" cy="5383213"/>
          </a:xfrm>
        </p:grpSpPr>
        <p:pic>
          <p:nvPicPr>
            <p:cNvPr id="9" name="Picture 27" descr="43_24AntigenicVariation-U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6874" y="736620"/>
              <a:ext cx="8548688" cy="538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3857626" y="5461020"/>
              <a:ext cx="2859088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Weeks after infection</a:t>
              </a: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2813060" y="904895"/>
              <a:ext cx="1774825" cy="93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Antibodies to</a:t>
              </a:r>
              <a:b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variant 1</a:t>
              </a:r>
              <a:b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appear</a:t>
              </a: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4903798" y="896958"/>
              <a:ext cx="1774825" cy="93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Antibodies to</a:t>
              </a:r>
              <a:br>
                <a:rPr lang="en-US" b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b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variant 2</a:t>
              </a:r>
              <a:br>
                <a:rPr lang="en-US" b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b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appear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6880235" y="896958"/>
              <a:ext cx="1774825" cy="93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Antibodies to</a:t>
              </a:r>
              <a:br>
                <a:rPr lang="en-US" b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b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variant 3</a:t>
              </a:r>
              <a:br>
                <a:rPr lang="en-US" b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b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appear</a:t>
              </a: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 rot="-5400000">
              <a:off x="-561171" y="2539216"/>
              <a:ext cx="2740025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Millions of parasites</a:t>
              </a:r>
              <a:br>
                <a:rPr lang="en-U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 mL of blood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1198573" y="885827"/>
              <a:ext cx="43815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1.5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1192215" y="2189183"/>
              <a:ext cx="43815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1.0</a:t>
              </a: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1192215" y="3471866"/>
              <a:ext cx="43815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0.5</a:t>
              </a: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1430348" y="4808558"/>
              <a:ext cx="173037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1601788" y="5099050"/>
              <a:ext cx="371475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3630623" y="5092700"/>
              <a:ext cx="371475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26</a:t>
              </a:r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5661025" y="5100658"/>
              <a:ext cx="371475" cy="28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27</a:t>
              </a:r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7712075" y="5099050"/>
              <a:ext cx="371475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28</a:t>
              </a: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2357876" y="2465408"/>
              <a:ext cx="1204912" cy="28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 dirty="0">
                  <a:solidFill>
                    <a:srgbClr val="1579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Variant 1</a:t>
              </a: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4462795" y="2459058"/>
              <a:ext cx="1204913" cy="28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 dirty="0">
                  <a:solidFill>
                    <a:srgbClr val="EF1A2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Variant 2</a:t>
              </a:r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6376357" y="2459058"/>
              <a:ext cx="1204913" cy="28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 dirty="0">
                  <a:solidFill>
                    <a:srgbClr val="01A65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Variant 3</a:t>
              </a:r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>
              <a:off x="3795713" y="1959619"/>
              <a:ext cx="0" cy="3698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>
              <a:off x="5813426" y="1965969"/>
              <a:ext cx="0" cy="3698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>
              <a:off x="7864475" y="1953270"/>
              <a:ext cx="0" cy="3698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36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1988840"/>
            <a:ext cx="4942379" cy="11144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err="1" smtClean="0">
                <a:solidFill>
                  <a:srgbClr val="0000FF"/>
                </a:solidFill>
              </a:rPr>
              <a:t>Th</a:t>
            </a:r>
            <a:r>
              <a:rPr lang="en-US" b="1" dirty="0" smtClean="0">
                <a:solidFill>
                  <a:srgbClr val="0000FF"/>
                </a:solidFill>
              </a:rPr>
              <a:t> cell differentiation and effector function </a:t>
            </a:r>
          </a:p>
          <a:p>
            <a:pPr algn="ctr">
              <a:lnSpc>
                <a:spcPct val="20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in protective immunity</a:t>
            </a:r>
            <a:endParaRPr lang="el-G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5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Αποτέλεσμα εικόνας για t cell differentiation 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951" y="692696"/>
            <a:ext cx="6504435" cy="594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36771" y="116632"/>
            <a:ext cx="219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Th</a:t>
            </a:r>
            <a:r>
              <a:rPr lang="en-US" dirty="0" smtClean="0">
                <a:solidFill>
                  <a:srgbClr val="0000FF"/>
                </a:solidFill>
              </a:rPr>
              <a:t> cell differentiation</a:t>
            </a:r>
            <a:endParaRPr lang="el-GR" dirty="0">
              <a:solidFill>
                <a:srgbClr val="0000FF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99792" y="4437112"/>
            <a:ext cx="5084594" cy="6480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932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646" r="4984" b="15306"/>
          <a:stretch/>
        </p:blipFill>
        <p:spPr bwMode="auto">
          <a:xfrm>
            <a:off x="611560" y="836712"/>
            <a:ext cx="785150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8785" y="260648"/>
            <a:ext cx="8809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 cell effector responses provide protective immunity through innate immune cell activation.</a:t>
            </a:r>
            <a:endParaRPr lang="el-GR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850" y="764704"/>
            <a:ext cx="8947547" cy="477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4293" y="275506"/>
            <a:ext cx="8796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Th1 effector functions are essential for protective immunity against intracellular pathogens.</a:t>
            </a:r>
            <a:endParaRPr lang="el-GR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4704"/>
            <a:ext cx="259228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0" y="30886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Ineffective Th1 cell responses cannot eliminate pathogens: the case of granulomas</a:t>
            </a:r>
            <a:endParaRPr lang="el-GR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1916832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localized inflammatory response that consists of infected macrophages surrounded by CD4</a:t>
            </a:r>
            <a:r>
              <a:rPr lang="en-US" sz="16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T cells.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Mycobacteria persist in the core.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Granulomas also form in patients with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sarcoidosis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inapparent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mycobacterial infection.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65" y="750245"/>
            <a:ext cx="9017958" cy="475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Th2 effector functions are essential for protection against parasites and </a:t>
            </a:r>
            <a:r>
              <a:rPr lang="en-US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helminth</a:t>
            </a:r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infections.</a:t>
            </a:r>
            <a:endParaRPr lang="el-GR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0" y="764704"/>
            <a:ext cx="8901662" cy="486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8520" y="27174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Th17 effector functions are essential for protective immunity against extracellular pathogens.</a:t>
            </a:r>
            <a:endParaRPr lang="el-GR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Αποτέλεσμα εικόνας για t cell differentiation 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49269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9456" y="226986"/>
            <a:ext cx="551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regulatory cells: maintenance of immune homeostasis</a:t>
            </a:r>
            <a:endParaRPr lang="el-GR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91880" y="2852936"/>
            <a:ext cx="1800200" cy="14401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393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7786"/>
            <a:ext cx="6213624" cy="467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851920" y="341867"/>
            <a:ext cx="1094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GB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Cytokines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323010" y="1988840"/>
            <a:ext cx="279579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GB" altLang="en-GB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 secreted proteins, produced in response to pathogens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GB" altLang="en-GB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growth, differentiation and activation of leukocytes 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GB" altLang="en-GB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cell-to-cell communication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GB" altLang="en-GB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‘messengers’ of the immune system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GB" altLang="en-GB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short-lived, biological effects at low concentrations</a:t>
            </a:r>
          </a:p>
        </p:txBody>
      </p:sp>
    </p:spTree>
    <p:extLst>
      <p:ext uri="{BB962C8B-B14F-4D97-AF65-F5344CB8AC3E}">
        <p14:creationId xmlns:p14="http://schemas.microsoft.com/office/powerpoint/2010/main" val="395632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3094102" cy="404664"/>
          </a:xfrm>
        </p:spPr>
        <p:txBody>
          <a:bodyPr/>
          <a:lstStyle/>
          <a:p>
            <a:r>
              <a:rPr lang="en-US" altLang="el-GR" sz="1800" dirty="0">
                <a:solidFill>
                  <a:schemeClr val="bg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altLang="el-GR" sz="18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cell-mediated </a:t>
            </a:r>
            <a:r>
              <a:rPr lang="en-US" altLang="el-GR" sz="1800" dirty="0">
                <a:solidFill>
                  <a:schemeClr val="bg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immunity</a:t>
            </a:r>
          </a:p>
        </p:txBody>
      </p:sp>
      <p:pic>
        <p:nvPicPr>
          <p:cNvPr id="4" name="Picture 11" descr="09032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056" y="3284984"/>
            <a:ext cx="3175000" cy="2540000"/>
          </a:xfrm>
          <a:prstGeom prst="rect">
            <a:avLst/>
          </a:prstGeom>
        </p:spPr>
      </p:pic>
      <p:pic>
        <p:nvPicPr>
          <p:cNvPr id="5" name="Picture 12" descr="t-lymph-dk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8680"/>
            <a:ext cx="31750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9512" y="1556792"/>
            <a:ext cx="453102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5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6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There are only a few lymphocytes with antigen receptors for any particular epitope.</a:t>
            </a:r>
          </a:p>
          <a:p>
            <a:pPr marL="285750" indent="-285750">
              <a:lnSpc>
                <a:spcPct val="95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sz="1600" kern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5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6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lymph nodes, an antigen is exposed to a steady stream of lymphocytes until a match with the TCR is made.</a:t>
            </a:r>
          </a:p>
          <a:p>
            <a:pPr marL="285750" indent="-285750">
              <a:lnSpc>
                <a:spcPct val="95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sz="1600" kern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5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6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This binding of a mature lymphocyte to an antigen initiates events that activate the lymphocyte.</a:t>
            </a:r>
          </a:p>
          <a:p>
            <a:pPr marL="285750" indent="-285750">
              <a:lnSpc>
                <a:spcPct val="95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sz="16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5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l-GR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Clusters of Differentiation (CD): </a:t>
            </a:r>
            <a:r>
              <a:rPr lang="en-US" altLang="el-G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internationally-recognized systematic nomenclature for cell surface molecules used to discriminate between </a:t>
            </a:r>
            <a:r>
              <a:rPr lang="en-US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hematopoietic cells</a:t>
            </a:r>
            <a:endParaRPr lang="en-US" sz="1600" kern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92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lide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54166"/>
            <a:ext cx="5180494" cy="514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275856" y="188640"/>
            <a:ext cx="2482235" cy="67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GB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Cytokine properties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7504" y="1628800"/>
            <a:ext cx="3563888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GB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given cytokine that has different biological effects on different cells is </a:t>
            </a:r>
            <a:r>
              <a:rPr lang="en-GB" altLang="en-GB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‘pleiotropic’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GB" altLang="en-GB" sz="1600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GB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cytokines that mediate similar functions are </a:t>
            </a:r>
            <a:r>
              <a:rPr lang="en-GB" altLang="en-GB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‘redundant’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GB" altLang="en-GB" sz="1600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GB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cytokine </a:t>
            </a:r>
            <a:r>
              <a:rPr lang="en-GB" altLang="en-GB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‘synergism’ </a:t>
            </a:r>
            <a:r>
              <a:rPr lang="en-GB" altLang="en-GB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occurs when the combined effect is more than additive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GB" altLang="en-GB" sz="16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GB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‘antagonism’ </a:t>
            </a:r>
            <a:r>
              <a:rPr lang="en-GB" altLang="en-GB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occurs when one cytokine inhibits the effects of another</a:t>
            </a:r>
            <a:endParaRPr lang="en-GB" altLang="en-GB" sz="1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GB" altLang="en-GB" sz="16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39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835696" y="404664"/>
            <a:ext cx="5217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GB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cytokines involved in T cell responses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448144" y="1219200"/>
            <a:ext cx="8471004" cy="458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GB" altLang="en-GB" sz="16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IL-1</a:t>
            </a:r>
            <a:r>
              <a:rPr lang="el-GR" altLang="en-GB" sz="16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n-GB" altLang="en-GB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altLang="en-GB" sz="16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TNF-</a:t>
            </a:r>
            <a:r>
              <a:rPr lang="el-GR" altLang="en-GB" sz="16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GB" altLang="en-GB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altLang="en-GB" sz="16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IL-6</a:t>
            </a:r>
            <a:r>
              <a:rPr lang="en-GB" altLang="en-GB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altLang="en-GB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proinflammatory and cytotoxic role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GB" altLang="en-GB" sz="1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GB" altLang="en-GB" sz="16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IL-2</a:t>
            </a:r>
            <a:r>
              <a:rPr lang="en-GB" altLang="en-GB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altLang="en-GB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 proliferation, NK proliferation and activation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GB" altLang="en-GB" sz="16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GB" altLang="en-GB" sz="16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IL-4</a:t>
            </a:r>
            <a:r>
              <a:rPr lang="en-GB" altLang="en-GB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altLang="en-GB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cell Ig class switching, Th proliferation and differentiation 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GB" altLang="en-GB" sz="16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GB" altLang="en-GB" sz="16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IL-5</a:t>
            </a:r>
            <a:r>
              <a:rPr lang="en-GB" altLang="en-GB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altLang="en-GB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eosinophil proliferation and differentiation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GB" altLang="en-GB" sz="1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GB" altLang="en-GB" sz="16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IL-10</a:t>
            </a:r>
            <a:r>
              <a:rPr lang="en-GB" altLang="en-GB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altLang="en-GB" sz="16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TGF-β</a:t>
            </a:r>
            <a:r>
              <a:rPr lang="en-GB" altLang="en-GB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altLang="en-GB" sz="1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immunosupression</a:t>
            </a:r>
            <a:r>
              <a:rPr lang="en-GB" altLang="en-GB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inhibit effector cell proliferation 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GB" altLang="en-GB" sz="16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GB" altLang="en-GB" sz="16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IFN-</a:t>
            </a:r>
            <a:r>
              <a:rPr lang="el-GR" altLang="en-GB" sz="16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en-GB" sz="16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l-GR" altLang="en-GB" sz="16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n-GB" altLang="en-GB" sz="16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IFN-γ</a:t>
            </a:r>
            <a:r>
              <a:rPr lang="en-GB" altLang="en-GB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altLang="en-GB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anti-viral immunity, macrophage/DC </a:t>
            </a:r>
            <a:r>
              <a:rPr lang="en-GB" alt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activation, B cell </a:t>
            </a:r>
            <a:r>
              <a:rPr lang="en-GB" altLang="en-GB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</a:t>
            </a:r>
            <a:r>
              <a:rPr lang="en-GB" alt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class switching</a:t>
            </a:r>
            <a:endParaRPr lang="en-GB" altLang="en-GB" sz="16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GB" altLang="en-GB" sz="16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GB" altLang="en-GB" sz="16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IL-12</a:t>
            </a:r>
            <a:r>
              <a:rPr lang="en-GB" altLang="en-GB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altLang="en-GB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directs adaptive immunity, activates NK cells</a:t>
            </a:r>
            <a:endParaRPr lang="en-GB" altLang="en-GB" sz="1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GB" altLang="en-GB" sz="1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7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66579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5"/>
          <p:cNvSpPr txBox="1">
            <a:spLocks noChangeArrowheads="1"/>
          </p:cNvSpPr>
          <p:nvPr/>
        </p:nvSpPr>
        <p:spPr bwMode="auto">
          <a:xfrm>
            <a:off x="900063" y="289691"/>
            <a:ext cx="76328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cytokine milieu dictates the development of distinct </a:t>
            </a:r>
            <a:r>
              <a:rPr lang="en-GB" altLang="el-GR" sz="1800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altLang="el-GR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effector subsets.</a:t>
            </a:r>
          </a:p>
        </p:txBody>
      </p:sp>
      <p:sp>
        <p:nvSpPr>
          <p:cNvPr id="5" name="Text Box 55"/>
          <p:cNvSpPr txBox="1">
            <a:spLocks noChangeArrowheads="1"/>
          </p:cNvSpPr>
          <p:nvPr/>
        </p:nvSpPr>
        <p:spPr bwMode="auto">
          <a:xfrm>
            <a:off x="540497" y="4221088"/>
            <a:ext cx="864001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l-GR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APCs</a:t>
            </a: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produce distinct cytokines depending on the pathogen they encounter.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GB" altLang="el-GR" sz="16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l-GR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IFN-</a:t>
            </a:r>
            <a:r>
              <a:rPr lang="el-GR" altLang="el-GR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altLang="el-GR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IL-12 </a:t>
            </a: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induce Th1 differentiation, </a:t>
            </a:r>
            <a:r>
              <a:rPr lang="en-GB" altLang="el-GR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IL-4</a:t>
            </a: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drives Th2 cells and </a:t>
            </a:r>
            <a:r>
              <a:rPr lang="en-GB" altLang="el-GR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IL-6</a:t>
            </a: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altLang="el-GR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IL-23</a:t>
            </a: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altLang="el-GR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TGF-</a:t>
            </a:r>
            <a:r>
              <a:rPr lang="el-GR" altLang="el-GR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induce Th17 cell differentiation.</a:t>
            </a:r>
            <a:endParaRPr lang="en-GB" altLang="el-GR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l-GR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absence of pathogens, cytokines such as </a:t>
            </a:r>
            <a:r>
              <a:rPr lang="en-GB" altLang="el-GR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TGF-</a:t>
            </a:r>
            <a:r>
              <a:rPr lang="el-GR" altLang="el-GR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altLang="el-GR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IL-2</a:t>
            </a: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guide </a:t>
            </a:r>
            <a:r>
              <a:rPr lang="en-GB" altLang="el-GR" sz="1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Treg</a:t>
            </a: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development.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1373867"/>
            <a:ext cx="7551239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5"/>
          <p:cNvSpPr txBox="1">
            <a:spLocks noChangeArrowheads="1"/>
          </p:cNvSpPr>
          <p:nvPr/>
        </p:nvSpPr>
        <p:spPr bwMode="auto">
          <a:xfrm>
            <a:off x="179512" y="437765"/>
            <a:ext cx="90364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Cytokines signal through the STAT family of transcription factors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initiate </a:t>
            </a:r>
            <a:r>
              <a:rPr lang="en-GB" altLang="el-GR" sz="1800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altLang="el-GR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cell differentiation.</a:t>
            </a:r>
          </a:p>
        </p:txBody>
      </p:sp>
      <p:sp>
        <p:nvSpPr>
          <p:cNvPr id="5" name="Text Box 55"/>
          <p:cNvSpPr txBox="1">
            <a:spLocks noChangeArrowheads="1"/>
          </p:cNvSpPr>
          <p:nvPr/>
        </p:nvSpPr>
        <p:spPr bwMode="auto">
          <a:xfrm>
            <a:off x="915445" y="4902259"/>
            <a:ext cx="82089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STATs are activated downstream of cytokine receptor signalling and induce key </a:t>
            </a:r>
            <a:r>
              <a:rPr lang="en-GB" altLang="el-GR" sz="1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cell programming transcription factors, such as </a:t>
            </a:r>
            <a:r>
              <a:rPr lang="en-GB" altLang="el-GR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T-bet</a:t>
            </a: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(Th1), </a:t>
            </a:r>
            <a:r>
              <a:rPr lang="en-GB" altLang="el-GR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GATA-3</a:t>
            </a: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(Th2), </a:t>
            </a:r>
            <a:r>
              <a:rPr lang="en-GB" altLang="el-GR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ROR</a:t>
            </a:r>
            <a:r>
              <a:rPr lang="el-GR" altLang="el-GR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GB" altLang="el-GR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(Th17), </a:t>
            </a:r>
            <a:r>
              <a:rPr lang="en-GB" altLang="el-GR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BCL6</a:t>
            </a: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altLang="el-GR" sz="1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Tfh</a:t>
            </a: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and </a:t>
            </a:r>
            <a:r>
              <a:rPr lang="en-GB" altLang="el-GR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Foxp3</a:t>
            </a: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altLang="el-GR" sz="1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Treg</a:t>
            </a: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5"/>
          <p:cNvSpPr txBox="1">
            <a:spLocks noChangeArrowheads="1"/>
          </p:cNvSpPr>
          <p:nvPr/>
        </p:nvSpPr>
        <p:spPr bwMode="auto">
          <a:xfrm>
            <a:off x="40711" y="107340"/>
            <a:ext cx="91398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800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altLang="el-GR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cell subsets produce cytokines that regulate the activity and development of other CD4</a:t>
            </a:r>
            <a:r>
              <a:rPr lang="en-GB" altLang="el-GR" sz="1800" baseline="300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altLang="el-GR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cells.</a:t>
            </a:r>
          </a:p>
        </p:txBody>
      </p:sp>
      <p:pic>
        <p:nvPicPr>
          <p:cNvPr id="312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2822" y="476742"/>
            <a:ext cx="6296055" cy="548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560" y="594928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Th</a:t>
            </a:r>
            <a:r>
              <a:rPr lang="en-US" sz="1600" dirty="0" smtClean="0"/>
              <a:t> cells express </a:t>
            </a:r>
            <a:r>
              <a:rPr lang="en-US" sz="1600" b="1" dirty="0" smtClean="0">
                <a:solidFill>
                  <a:srgbClr val="0000FF"/>
                </a:solidFill>
              </a:rPr>
              <a:t>IL-10</a:t>
            </a:r>
            <a:r>
              <a:rPr lang="en-US" sz="1600" dirty="0" smtClean="0"/>
              <a:t> at later time points during the immune response which inhibits IL-12, IL-4 and IL-23 release by APCs and inhibits Th1, Th2 and Th17 responses.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04664"/>
            <a:ext cx="3168352" cy="635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5"/>
          <p:cNvSpPr txBox="1">
            <a:spLocks noChangeArrowheads="1"/>
          </p:cNvSpPr>
          <p:nvPr/>
        </p:nvSpPr>
        <p:spPr bwMode="auto">
          <a:xfrm>
            <a:off x="323528" y="735074"/>
            <a:ext cx="52565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800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altLang="el-GR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effector cell development is manipulated by cytokines present during priming.</a:t>
            </a:r>
          </a:p>
        </p:txBody>
      </p:sp>
      <p:sp>
        <p:nvSpPr>
          <p:cNvPr id="5" name="Text Box 55"/>
          <p:cNvSpPr txBox="1">
            <a:spLocks noChangeArrowheads="1"/>
          </p:cNvSpPr>
          <p:nvPr/>
        </p:nvSpPr>
        <p:spPr bwMode="auto">
          <a:xfrm>
            <a:off x="293865" y="2251155"/>
            <a:ext cx="525658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BALB/c mice are susceptible to infection by the intracellular parasite </a:t>
            </a:r>
            <a:r>
              <a:rPr lang="en-GB" altLang="el-GR" sz="1600" i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Leishmania</a:t>
            </a:r>
            <a:r>
              <a:rPr lang="en-GB" altLang="el-GR" sz="1600" i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major </a:t>
            </a: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infection because they generate a </a:t>
            </a:r>
            <a:r>
              <a:rPr lang="en-GB" altLang="el-GR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Th2-skewed</a:t>
            </a: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immune response.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GB" altLang="el-GR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Blocking </a:t>
            </a:r>
            <a:r>
              <a:rPr lang="en-GB" altLang="el-GR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IL-4</a:t>
            </a: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early during infection inhibits diversion to Th2 responses and augments </a:t>
            </a:r>
            <a:r>
              <a:rPr lang="en-GB" altLang="el-GR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Th1 responses </a:t>
            </a: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IFN-</a:t>
            </a:r>
            <a:r>
              <a:rPr lang="el-GR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release.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GB" altLang="el-GR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l-GR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IFN-</a:t>
            </a:r>
            <a:r>
              <a:rPr lang="el-GR" altLang="el-GR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GB" altLang="el-GR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activates macrophages that provide protection against the parasite.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152" y="1052736"/>
            <a:ext cx="3888432" cy="509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5"/>
          <p:cNvSpPr txBox="1">
            <a:spLocks noChangeArrowheads="1"/>
          </p:cNvSpPr>
          <p:nvPr/>
        </p:nvSpPr>
        <p:spPr bwMode="auto">
          <a:xfrm>
            <a:off x="1105033" y="430648"/>
            <a:ext cx="6691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800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altLang="el-GR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effector cells can be activated independent of antigen recognition.</a:t>
            </a:r>
          </a:p>
        </p:txBody>
      </p:sp>
      <p:sp>
        <p:nvSpPr>
          <p:cNvPr id="5" name="Text Box 55"/>
          <p:cNvSpPr txBox="1">
            <a:spLocks noChangeArrowheads="1"/>
          </p:cNvSpPr>
          <p:nvPr/>
        </p:nvSpPr>
        <p:spPr bwMode="auto">
          <a:xfrm>
            <a:off x="5076056" y="2060848"/>
            <a:ext cx="316835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 </a:t>
            </a:r>
            <a:r>
              <a:rPr lang="en-GB" altLang="el-GR" sz="1800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altLang="el-GR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effector function: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altLang="el-G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effectors are stimulated through Th1, Th2 and Th17 cell-associated cytokines to produce other effector cytokines  independent of TCR signalling.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Αποτέλεσμα εικόνας για t cell differentiation 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888" y="548680"/>
            <a:ext cx="5147146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1" y="33839"/>
            <a:ext cx="3766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Th</a:t>
            </a:r>
            <a:r>
              <a:rPr lang="en-US" dirty="0" smtClean="0">
                <a:solidFill>
                  <a:srgbClr val="0000FF"/>
                </a:solidFill>
              </a:rPr>
              <a:t> cell plasticity: an emerging concept</a:t>
            </a:r>
            <a:endParaRPr lang="el-G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3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0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4" r="17007" b="9448"/>
          <a:stretch>
            <a:fillRect/>
          </a:stretch>
        </p:blipFill>
        <p:spPr bwMode="auto">
          <a:xfrm>
            <a:off x="952509" y="1069975"/>
            <a:ext cx="715468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1027"/>
          <p:cNvSpPr txBox="1">
            <a:spLocks noChangeArrowheads="1"/>
          </p:cNvSpPr>
          <p:nvPr/>
        </p:nvSpPr>
        <p:spPr bwMode="auto">
          <a:xfrm>
            <a:off x="459077" y="811224"/>
            <a:ext cx="42236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GB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MARGINATION, NEUTROPHIL </a:t>
            </a:r>
            <a:r>
              <a:rPr lang="en-GB" altLang="en-GB" sz="18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“ROLLING”</a:t>
            </a:r>
            <a:endParaRPr lang="en-GB" altLang="en-GB" sz="1800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60" name="Text Box 1028"/>
          <p:cNvSpPr txBox="1">
            <a:spLocks noChangeArrowheads="1"/>
          </p:cNvSpPr>
          <p:nvPr/>
        </p:nvSpPr>
        <p:spPr bwMode="auto">
          <a:xfrm>
            <a:off x="267018" y="3314700"/>
            <a:ext cx="7248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GB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</a:p>
        </p:txBody>
      </p:sp>
      <p:sp>
        <p:nvSpPr>
          <p:cNvPr id="45061" name="Text Box 1029"/>
          <p:cNvSpPr txBox="1">
            <a:spLocks noChangeArrowheads="1"/>
          </p:cNvSpPr>
          <p:nvPr/>
        </p:nvSpPr>
        <p:spPr bwMode="auto">
          <a:xfrm>
            <a:off x="218615" y="4822835"/>
            <a:ext cx="1391728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GB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endothelium</a:t>
            </a:r>
          </a:p>
        </p:txBody>
      </p:sp>
      <p:sp>
        <p:nvSpPr>
          <p:cNvPr id="45062" name="Text Box 1030"/>
          <p:cNvSpPr txBox="1">
            <a:spLocks noChangeArrowheads="1"/>
          </p:cNvSpPr>
          <p:nvPr/>
        </p:nvSpPr>
        <p:spPr bwMode="auto">
          <a:xfrm>
            <a:off x="1715033" y="5419725"/>
            <a:ext cx="7312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GB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tissue</a:t>
            </a:r>
          </a:p>
        </p:txBody>
      </p:sp>
      <p:sp>
        <p:nvSpPr>
          <p:cNvPr id="45063" name="Text Box 1031"/>
          <p:cNvSpPr txBox="1">
            <a:spLocks noChangeArrowheads="1"/>
          </p:cNvSpPr>
          <p:nvPr/>
        </p:nvSpPr>
        <p:spPr bwMode="auto">
          <a:xfrm>
            <a:off x="7713690" y="4854575"/>
            <a:ext cx="9076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GB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selectin</a:t>
            </a:r>
          </a:p>
        </p:txBody>
      </p:sp>
      <p:sp>
        <p:nvSpPr>
          <p:cNvPr id="45064" name="Text Box 1032"/>
          <p:cNvSpPr txBox="1">
            <a:spLocks noChangeArrowheads="1"/>
          </p:cNvSpPr>
          <p:nvPr/>
        </p:nvSpPr>
        <p:spPr bwMode="auto">
          <a:xfrm>
            <a:off x="8011934" y="3790966"/>
            <a:ext cx="8776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GB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Sialyl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GB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Lewis X</a:t>
            </a:r>
          </a:p>
        </p:txBody>
      </p:sp>
      <p:sp>
        <p:nvSpPr>
          <p:cNvPr id="45065" name="Rectangle 1033"/>
          <p:cNvSpPr>
            <a:spLocks noChangeArrowheads="1"/>
          </p:cNvSpPr>
          <p:nvPr/>
        </p:nvSpPr>
        <p:spPr bwMode="auto">
          <a:xfrm>
            <a:off x="7743366" y="3756025"/>
            <a:ext cx="1400643" cy="16637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l-GR" altLang="el-GR" sz="180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96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/>
          <a:stretch>
            <a:fillRect/>
          </a:stretch>
        </p:blipFill>
        <p:spPr bwMode="auto">
          <a:xfrm>
            <a:off x="485628" y="1431931"/>
            <a:ext cx="8658381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49705" y="684213"/>
            <a:ext cx="46565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GB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 ACTIVATING SIGNALS, INCREASED ADHESION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7154680" y="4346592"/>
            <a:ext cx="1644234" cy="1897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l-GR" altLang="el-GR" sz="180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9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ChangeArrowheads="1"/>
          </p:cNvSpPr>
          <p:nvPr/>
        </p:nvSpPr>
        <p:spPr bwMode="auto">
          <a:xfrm>
            <a:off x="3508262" y="526441"/>
            <a:ext cx="2181371" cy="38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lymphocytes</a:t>
            </a:r>
          </a:p>
        </p:txBody>
      </p:sp>
      <p:sp>
        <p:nvSpPr>
          <p:cNvPr id="30723" name="Text Box 1032"/>
          <p:cNvSpPr txBox="1">
            <a:spLocks noChangeArrowheads="1"/>
          </p:cNvSpPr>
          <p:nvPr/>
        </p:nvSpPr>
        <p:spPr bwMode="auto">
          <a:xfrm>
            <a:off x="3381981" y="1338249"/>
            <a:ext cx="22220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T cells express CD3</a:t>
            </a:r>
          </a:p>
        </p:txBody>
      </p:sp>
      <p:sp>
        <p:nvSpPr>
          <p:cNvPr id="30724" name="AutoShape 1037"/>
          <p:cNvSpPr>
            <a:spLocks/>
          </p:cNvSpPr>
          <p:nvPr/>
        </p:nvSpPr>
        <p:spPr bwMode="auto">
          <a:xfrm rot="5400000">
            <a:off x="4417399" y="-413715"/>
            <a:ext cx="550862" cy="5029513"/>
          </a:xfrm>
          <a:prstGeom prst="leftBrace">
            <a:avLst>
              <a:gd name="adj1" fmla="val 77354"/>
              <a:gd name="adj2" fmla="val 48912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l-GR" altLang="el-GR" sz="180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25" name="Picture 1028" descr="Lympho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54" y="3602023"/>
            <a:ext cx="630836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029" descr="Lympho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90" y="3640130"/>
            <a:ext cx="63239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030" descr="Lympho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67" y="3602023"/>
            <a:ext cx="63239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AutoShape 1031"/>
          <p:cNvSpPr>
            <a:spLocks/>
          </p:cNvSpPr>
          <p:nvPr/>
        </p:nvSpPr>
        <p:spPr bwMode="auto">
          <a:xfrm rot="5400000">
            <a:off x="2114223" y="1758475"/>
            <a:ext cx="550862" cy="2799725"/>
          </a:xfrm>
          <a:prstGeom prst="leftBrace">
            <a:avLst>
              <a:gd name="adj1" fmla="val 43060"/>
              <a:gd name="adj2" fmla="val 48912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l-GR" altLang="el-GR" sz="180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9" name="AutoShape 1033"/>
          <p:cNvSpPr>
            <a:spLocks/>
          </p:cNvSpPr>
          <p:nvPr/>
        </p:nvSpPr>
        <p:spPr bwMode="auto">
          <a:xfrm rot="16200000" flipV="1">
            <a:off x="1571454" y="3806173"/>
            <a:ext cx="379412" cy="1542738"/>
          </a:xfrm>
          <a:prstGeom prst="leftBrace">
            <a:avLst>
              <a:gd name="adj1" fmla="val 34449"/>
              <a:gd name="adj2" fmla="val 48912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l-GR" altLang="el-GR" sz="180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30" name="Text Box 1034"/>
          <p:cNvSpPr txBox="1">
            <a:spLocks noChangeArrowheads="1"/>
          </p:cNvSpPr>
          <p:nvPr/>
        </p:nvSpPr>
        <p:spPr bwMode="auto">
          <a:xfrm>
            <a:off x="235608" y="4757723"/>
            <a:ext cx="30105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l-G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~</a:t>
            </a:r>
            <a:r>
              <a:rPr lang="en-US" altLang="el-GR" sz="1800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l-G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el-GR" sz="180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altLang="el-GR" sz="18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l-G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 </a:t>
            </a:r>
            <a:r>
              <a:rPr lang="en-US" altLang="el-GR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CD4-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GB" sz="1800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altLang="en-GB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helpers</a:t>
            </a:r>
            <a:endParaRPr lang="en-US" altLang="el-GR" sz="1800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31" name="AutoShape 1035"/>
          <p:cNvSpPr>
            <a:spLocks/>
          </p:cNvSpPr>
          <p:nvPr/>
        </p:nvSpPr>
        <p:spPr bwMode="auto">
          <a:xfrm rot="16200000" flipV="1">
            <a:off x="3200385" y="4062880"/>
            <a:ext cx="436562" cy="1010274"/>
          </a:xfrm>
          <a:prstGeom prst="leftBrace">
            <a:avLst>
              <a:gd name="adj1" fmla="val 19606"/>
              <a:gd name="adj2" fmla="val 48912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l-GR" altLang="el-GR" sz="180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32" name="Text Box 1036"/>
          <p:cNvSpPr txBox="1">
            <a:spLocks noChangeArrowheads="1"/>
          </p:cNvSpPr>
          <p:nvPr/>
        </p:nvSpPr>
        <p:spPr bwMode="auto">
          <a:xfrm>
            <a:off x="3011910" y="4776775"/>
            <a:ext cx="15870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l-G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</a:t>
            </a:r>
            <a:r>
              <a:rPr lang="en-US" altLang="el-GR" sz="1800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l-G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el-GR" sz="180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altLang="el-GR" sz="18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l-G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 </a:t>
            </a:r>
            <a:r>
              <a:rPr lang="en-US" altLang="el-GR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CD8-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l-GR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Cytotoxic, CTLs</a:t>
            </a:r>
          </a:p>
        </p:txBody>
      </p:sp>
      <p:sp>
        <p:nvSpPr>
          <p:cNvPr id="30733" name="Text Box 1038"/>
          <p:cNvSpPr txBox="1">
            <a:spLocks noChangeArrowheads="1"/>
          </p:cNvSpPr>
          <p:nvPr/>
        </p:nvSpPr>
        <p:spPr bwMode="auto">
          <a:xfrm>
            <a:off x="1545686" y="2389174"/>
            <a:ext cx="28393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el-G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lang="en-US" altLang="el-GR" sz="1800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altLang="el-G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TCR, about 90% in blood</a:t>
            </a:r>
          </a:p>
        </p:txBody>
      </p:sp>
      <p:grpSp>
        <p:nvGrpSpPr>
          <p:cNvPr id="30734" name="Group 1041"/>
          <p:cNvGrpSpPr>
            <a:grpSpLocks/>
          </p:cNvGrpSpPr>
          <p:nvPr/>
        </p:nvGrpSpPr>
        <p:grpSpPr bwMode="auto">
          <a:xfrm>
            <a:off x="6164530" y="2382844"/>
            <a:ext cx="1608567" cy="1673225"/>
            <a:chOff x="638" y="1646"/>
            <a:chExt cx="1013" cy="1054"/>
          </a:xfrm>
        </p:grpSpPr>
        <p:pic>
          <p:nvPicPr>
            <p:cNvPr id="30735" name="Picture 1027" descr="Lympho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" y="2374"/>
              <a:ext cx="39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6" name="Text Box 1039"/>
            <p:cNvSpPr txBox="1">
              <a:spLocks noChangeArrowheads="1"/>
            </p:cNvSpPr>
            <p:nvPr/>
          </p:nvSpPr>
          <p:spPr bwMode="auto">
            <a:xfrm>
              <a:off x="638" y="1646"/>
              <a:ext cx="101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altLang="el-GR" sz="18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γδ</a:t>
              </a:r>
              <a:r>
                <a:rPr lang="en-US" altLang="el-GR" sz="1800" baseline="300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  <a:r>
                <a:rPr lang="en-US" altLang="el-GR" sz="18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TCR, about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8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10% in blood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46528" y="5949280"/>
            <a:ext cx="878996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>
                  <a:lumMod val="60000"/>
                  <a:lumOff val="40000"/>
                </a:srgbClr>
              </a:buClr>
              <a:buSzPct val="80000"/>
            </a:pPr>
            <a:r>
              <a:rPr lang="en-US" altLang="el-GR" sz="1600" b="1" kern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CD4</a:t>
            </a:r>
            <a:r>
              <a:rPr lang="en-US" altLang="el-GR" sz="1600" b="1" kern="0" baseline="300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altLang="el-GR" sz="1600" b="1" kern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l-GR" sz="1600" b="1" kern="0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l-GR" sz="1600" b="1" kern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cells: </a:t>
            </a:r>
            <a:r>
              <a:rPr lang="en-US" altLang="el-GR" sz="16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produce </a:t>
            </a:r>
            <a:r>
              <a:rPr lang="en-US" altLang="el-GR" sz="1600" b="1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cytokines</a:t>
            </a:r>
            <a:r>
              <a:rPr lang="en-US" altLang="el-GR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enhance </a:t>
            </a:r>
            <a:r>
              <a:rPr lang="en-US" altLang="el-GR" sz="16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humoral</a:t>
            </a:r>
            <a:r>
              <a:rPr lang="en-US" altLang="el-GR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CTL-mediated immunity and non-specific innate mechanisms of defense.</a:t>
            </a:r>
          </a:p>
        </p:txBody>
      </p:sp>
    </p:spTree>
    <p:extLst>
      <p:ext uri="{BB962C8B-B14F-4D97-AF65-F5344CB8AC3E}">
        <p14:creationId xmlns:p14="http://schemas.microsoft.com/office/powerpoint/2010/main" val="72186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4" r="7086"/>
          <a:stretch>
            <a:fillRect/>
          </a:stretch>
        </p:blipFill>
        <p:spPr bwMode="auto">
          <a:xfrm>
            <a:off x="544964" y="1460502"/>
            <a:ext cx="7727741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6831461" y="5029207"/>
            <a:ext cx="1614545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GB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chemotactic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GB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gradient: signal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GB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infection 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GB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tissue damage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082638" y="304806"/>
            <a:ext cx="2994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GB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MOVEMENT INTO TISSUES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GB" sz="18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“DIAPEDESIS”</a:t>
            </a:r>
            <a:endParaRPr lang="en-GB" altLang="en-GB" sz="1800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63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-180528" y="692696"/>
            <a:ext cx="9144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GB" altLang="el-GR" sz="16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50 human </a:t>
            </a:r>
            <a:r>
              <a:rPr lang="en-GB" altLang="el-GR" sz="1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chemokines</a:t>
            </a: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20 receptors are known 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GB" altLang="el-GR" sz="16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subfamilies: CXC, CC, </a:t>
            </a:r>
            <a:r>
              <a:rPr lang="en-GB" altLang="el-GR" sz="1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lymphotactin</a:t>
            </a: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(XC) and </a:t>
            </a:r>
            <a:r>
              <a:rPr lang="en-GB" altLang="el-GR" sz="1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fractalkine</a:t>
            </a: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(CX</a:t>
            </a:r>
            <a:r>
              <a:rPr lang="en-GB" altLang="el-GR" sz="1600" baseline="-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GB" altLang="el-GR" sz="16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attract leukocytes via 7-transmembrane G-protein-coupled receptors 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GB" altLang="el-GR" sz="16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intracellular signalling is conducted by a system of second messengers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54587" y="395372"/>
            <a:ext cx="44174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l-GR" sz="1800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Chemokines</a:t>
            </a:r>
            <a:r>
              <a:rPr lang="en-GB" altLang="el-GR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altLang="el-GR" sz="1800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chemoattractant</a:t>
            </a:r>
            <a:r>
              <a:rPr lang="en-GB" altLang="el-GR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cytokines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0760" y="2972147"/>
            <a:ext cx="8964487" cy="3481189"/>
            <a:chOff x="200760" y="2972147"/>
            <a:chExt cx="8964487" cy="3481189"/>
          </a:xfrm>
        </p:grpSpPr>
        <p:graphicFrame>
          <p:nvGraphicFramePr>
            <p:cNvPr id="4" name="Object 10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7852965"/>
                </p:ext>
              </p:extLst>
            </p:nvPr>
          </p:nvGraphicFramePr>
          <p:xfrm>
            <a:off x="200760" y="3548211"/>
            <a:ext cx="4731270" cy="290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08" name="Image" r:id="rId3" imgW="4809524" imgH="2905531" progId="">
                    <p:embed/>
                  </p:oleObj>
                </mc:Choice>
                <mc:Fallback>
                  <p:oleObj name="Image" r:id="rId3" imgW="4809524" imgH="2905531" progId="">
                    <p:embed/>
                    <p:pic>
                      <p:nvPicPr>
                        <p:cNvPr id="0" name=""/>
                        <p:cNvPicPr>
                          <a:picLocks noGrp="1"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760" y="3548211"/>
                          <a:ext cx="4731270" cy="290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 Box 1030"/>
            <p:cNvSpPr txBox="1">
              <a:spLocks noChangeArrowheads="1"/>
            </p:cNvSpPr>
            <p:nvPr/>
          </p:nvSpPr>
          <p:spPr bwMode="auto">
            <a:xfrm>
              <a:off x="272768" y="2972147"/>
              <a:ext cx="43717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800" smtClean="0">
                  <a:solidFill>
                    <a:srgbClr val="3333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Major function of chemokines is: </a:t>
              </a:r>
              <a:r>
                <a:rPr lang="en-US" altLang="el-GR" sz="180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chemotaxis</a:t>
              </a:r>
              <a:endParaRPr lang="el-GR" altLang="el-GR" sz="180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 Box 1032"/>
            <p:cNvSpPr txBox="1">
              <a:spLocks noChangeArrowheads="1"/>
            </p:cNvSpPr>
            <p:nvPr/>
          </p:nvSpPr>
          <p:spPr bwMode="auto">
            <a:xfrm>
              <a:off x="5017968" y="3620219"/>
              <a:ext cx="4147279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285750" indent="-285750"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lang="en-US" altLang="el-GR" sz="16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induction of cell migration to sites of infection </a:t>
              </a:r>
            </a:p>
            <a:p>
              <a:pPr marL="285750" indent="-285750"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lang="en-US" altLang="el-GR" sz="16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cytoskeletal actin-mediated rearrangements </a:t>
              </a:r>
            </a:p>
            <a:p>
              <a:pPr marL="285750" indent="-285750"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lang="en-US" altLang="el-GR" sz="16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leading to shape change of leukocytes and formation of </a:t>
              </a:r>
              <a:r>
                <a:rPr lang="en-US" altLang="el-GR" sz="1600" dirty="0" err="1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lamellipodia</a:t>
              </a:r>
              <a:endParaRPr lang="en-US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lang="en-US" altLang="el-GR" sz="16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leukocyte speed: 7-7.5</a:t>
              </a:r>
              <a:r>
                <a:rPr lang="el-GR" altLang="el-GR" sz="16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μ</a:t>
              </a:r>
              <a:r>
                <a:rPr lang="en-US" altLang="el-GR" sz="16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m/min</a:t>
              </a:r>
            </a:p>
            <a:p>
              <a:pPr marL="285750" indent="-285750"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lang="en-US" altLang="el-GR" sz="16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intracellular Ca</a:t>
              </a:r>
              <a:r>
                <a:rPr lang="en-US" altLang="el-GR" sz="1600" baseline="300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+2 </a:t>
              </a:r>
              <a:r>
                <a:rPr lang="en-US" altLang="el-GR" sz="16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increases and </a:t>
              </a:r>
              <a:r>
                <a:rPr lang="en-US" altLang="el-GR" sz="1600" dirty="0" err="1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signalling</a:t>
              </a:r>
              <a:endParaRPr lang="el-GR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117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55"/>
          <p:cNvSpPr txBox="1">
            <a:spLocks noChangeArrowheads="1"/>
          </p:cNvSpPr>
          <p:nvPr/>
        </p:nvSpPr>
        <p:spPr bwMode="auto">
          <a:xfrm>
            <a:off x="2404737" y="487698"/>
            <a:ext cx="41191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800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Chemokines</a:t>
            </a:r>
            <a:r>
              <a:rPr lang="en-GB" altLang="el-GR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multifunctional cytokines</a:t>
            </a:r>
          </a:p>
        </p:txBody>
      </p:sp>
      <p:sp>
        <p:nvSpPr>
          <p:cNvPr id="50179" name="Oval 4"/>
          <p:cNvSpPr>
            <a:spLocks noChangeArrowheads="1"/>
          </p:cNvSpPr>
          <p:nvPr/>
        </p:nvSpPr>
        <p:spPr bwMode="auto">
          <a:xfrm>
            <a:off x="45705" y="2895600"/>
            <a:ext cx="1573967" cy="1587500"/>
          </a:xfrm>
          <a:prstGeom prst="ellipse">
            <a:avLst/>
          </a:prstGeom>
          <a:gradFill rotWithShape="1">
            <a:gsLst>
              <a:gs pos="0">
                <a:srgbClr val="005E76"/>
              </a:gs>
              <a:gs pos="50000">
                <a:srgbClr val="00CCFF"/>
              </a:gs>
              <a:gs pos="100000">
                <a:srgbClr val="005E76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l-GR" altLang="el-GR" sz="180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80" name="Freeform 5"/>
          <p:cNvSpPr>
            <a:spLocks/>
          </p:cNvSpPr>
          <p:nvPr/>
        </p:nvSpPr>
        <p:spPr bwMode="auto">
          <a:xfrm rot="-5400000">
            <a:off x="659951" y="2603457"/>
            <a:ext cx="441325" cy="470004"/>
          </a:xfrm>
          <a:custGeom>
            <a:avLst/>
            <a:gdLst>
              <a:gd name="T0" fmla="*/ 0 w 278"/>
              <a:gd name="T1" fmla="*/ 393506780 h 296"/>
              <a:gd name="T2" fmla="*/ 0 w 278"/>
              <a:gd name="T3" fmla="*/ 476899089 h 296"/>
              <a:gd name="T4" fmla="*/ 0 w 278"/>
              <a:gd name="T5" fmla="*/ 560292911 h 296"/>
              <a:gd name="T6" fmla="*/ 22680609 w 278"/>
              <a:gd name="T7" fmla="*/ 622836260 h 296"/>
              <a:gd name="T8" fmla="*/ 22680609 w 278"/>
              <a:gd name="T9" fmla="*/ 706228468 h 296"/>
              <a:gd name="T10" fmla="*/ 45362805 w 278"/>
              <a:gd name="T11" fmla="*/ 727077327 h 296"/>
              <a:gd name="T12" fmla="*/ 131048117 w 278"/>
              <a:gd name="T13" fmla="*/ 706228468 h 296"/>
              <a:gd name="T14" fmla="*/ 199091512 w 278"/>
              <a:gd name="T15" fmla="*/ 727077327 h 296"/>
              <a:gd name="T16" fmla="*/ 289817147 w 278"/>
              <a:gd name="T17" fmla="*/ 727077327 h 296"/>
              <a:gd name="T18" fmla="*/ 360381491 w 278"/>
              <a:gd name="T19" fmla="*/ 706228468 h 296"/>
              <a:gd name="T20" fmla="*/ 383063681 w 278"/>
              <a:gd name="T21" fmla="*/ 643685119 h 296"/>
              <a:gd name="T22" fmla="*/ 335181527 w 278"/>
              <a:gd name="T23" fmla="*/ 601989015 h 296"/>
              <a:gd name="T24" fmla="*/ 312499337 w 278"/>
              <a:gd name="T25" fmla="*/ 560292911 h 296"/>
              <a:gd name="T26" fmla="*/ 221773752 w 278"/>
              <a:gd name="T27" fmla="*/ 560292911 h 296"/>
              <a:gd name="T28" fmla="*/ 176410910 w 278"/>
              <a:gd name="T29" fmla="*/ 560292911 h 296"/>
              <a:gd name="T30" fmla="*/ 131048117 w 278"/>
              <a:gd name="T31" fmla="*/ 518595193 h 296"/>
              <a:gd name="T32" fmla="*/ 131048117 w 278"/>
              <a:gd name="T33" fmla="*/ 476899089 h 296"/>
              <a:gd name="T34" fmla="*/ 153728720 w 278"/>
              <a:gd name="T35" fmla="*/ 456051844 h 296"/>
              <a:gd name="T36" fmla="*/ 244454354 w 278"/>
              <a:gd name="T37" fmla="*/ 456051844 h 296"/>
              <a:gd name="T38" fmla="*/ 312499337 w 278"/>
              <a:gd name="T39" fmla="*/ 435202985 h 296"/>
              <a:gd name="T40" fmla="*/ 383063681 w 278"/>
              <a:gd name="T41" fmla="*/ 414355639 h 296"/>
              <a:gd name="T42" fmla="*/ 335181527 w 278"/>
              <a:gd name="T43" fmla="*/ 372659535 h 296"/>
              <a:gd name="T44" fmla="*/ 289817147 w 278"/>
              <a:gd name="T45" fmla="*/ 351810676 h 296"/>
              <a:gd name="T46" fmla="*/ 221773752 w 278"/>
              <a:gd name="T47" fmla="*/ 330963431 h 296"/>
              <a:gd name="T48" fmla="*/ 153728720 w 278"/>
              <a:gd name="T49" fmla="*/ 310114572 h 296"/>
              <a:gd name="T50" fmla="*/ 131048117 w 278"/>
              <a:gd name="T51" fmla="*/ 291872829 h 296"/>
              <a:gd name="T52" fmla="*/ 176410910 w 278"/>
              <a:gd name="T53" fmla="*/ 250176725 h 296"/>
              <a:gd name="T54" fmla="*/ 267136544 w 278"/>
              <a:gd name="T55" fmla="*/ 250176725 h 296"/>
              <a:gd name="T56" fmla="*/ 335181527 w 278"/>
              <a:gd name="T57" fmla="*/ 229329480 h 296"/>
              <a:gd name="T58" fmla="*/ 383063681 w 278"/>
              <a:gd name="T59" fmla="*/ 187633326 h 296"/>
              <a:gd name="T60" fmla="*/ 335181527 w 278"/>
              <a:gd name="T61" fmla="*/ 145937222 h 296"/>
              <a:gd name="T62" fmla="*/ 289817147 w 278"/>
              <a:gd name="T63" fmla="*/ 145937222 h 296"/>
              <a:gd name="T64" fmla="*/ 221773752 w 278"/>
              <a:gd name="T65" fmla="*/ 125088362 h 296"/>
              <a:gd name="T66" fmla="*/ 131048117 w 278"/>
              <a:gd name="T67" fmla="*/ 125088362 h 296"/>
              <a:gd name="T68" fmla="*/ 90725610 w 278"/>
              <a:gd name="T69" fmla="*/ 83392233 h 296"/>
              <a:gd name="T70" fmla="*/ 108365927 w 278"/>
              <a:gd name="T71" fmla="*/ 20848865 h 296"/>
              <a:gd name="T72" fmla="*/ 199091512 w 278"/>
              <a:gd name="T73" fmla="*/ 0 h 296"/>
              <a:gd name="T74" fmla="*/ 289817147 w 278"/>
              <a:gd name="T75" fmla="*/ 20848865 h 296"/>
              <a:gd name="T76" fmla="*/ 360381491 w 278"/>
              <a:gd name="T77" fmla="*/ 0 h 296"/>
              <a:gd name="T78" fmla="*/ 451107175 w 278"/>
              <a:gd name="T79" fmla="*/ 0 h 296"/>
              <a:gd name="T80" fmla="*/ 541832761 w 278"/>
              <a:gd name="T81" fmla="*/ 0 h 296"/>
              <a:gd name="T82" fmla="*/ 609877743 w 278"/>
              <a:gd name="T83" fmla="*/ 20848865 h 296"/>
              <a:gd name="T84" fmla="*/ 677922726 w 278"/>
              <a:gd name="T85" fmla="*/ 20848865 h 296"/>
              <a:gd name="T86" fmla="*/ 698083967 w 278"/>
              <a:gd name="T87" fmla="*/ 83392233 h 296"/>
              <a:gd name="T88" fmla="*/ 677922726 w 278"/>
              <a:gd name="T89" fmla="*/ 145937222 h 296"/>
              <a:gd name="T90" fmla="*/ 677922726 w 278"/>
              <a:gd name="T91" fmla="*/ 187633326 h 296"/>
              <a:gd name="T92" fmla="*/ 677922726 w 278"/>
              <a:gd name="T93" fmla="*/ 271025584 h 296"/>
              <a:gd name="T94" fmla="*/ 677922726 w 278"/>
              <a:gd name="T95" fmla="*/ 351810676 h 296"/>
              <a:gd name="T96" fmla="*/ 677922726 w 278"/>
              <a:gd name="T97" fmla="*/ 435202985 h 296"/>
              <a:gd name="T98" fmla="*/ 698083967 w 278"/>
              <a:gd name="T99" fmla="*/ 518595193 h 296"/>
              <a:gd name="T100" fmla="*/ 677922726 w 278"/>
              <a:gd name="T101" fmla="*/ 581140156 h 296"/>
              <a:gd name="T102" fmla="*/ 677922726 w 278"/>
              <a:gd name="T103" fmla="*/ 664532364 h 296"/>
              <a:gd name="T104" fmla="*/ 698083967 w 278"/>
              <a:gd name="T105" fmla="*/ 727077327 h 29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8"/>
              <a:gd name="T160" fmla="*/ 0 h 296"/>
              <a:gd name="T161" fmla="*/ 278 w 278"/>
              <a:gd name="T162" fmla="*/ 296 h 29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8" h="296">
                <a:moveTo>
                  <a:pt x="0" y="127"/>
                </a:moveTo>
                <a:lnTo>
                  <a:pt x="0" y="135"/>
                </a:lnTo>
                <a:lnTo>
                  <a:pt x="0" y="143"/>
                </a:lnTo>
                <a:lnTo>
                  <a:pt x="0" y="151"/>
                </a:lnTo>
                <a:lnTo>
                  <a:pt x="0" y="159"/>
                </a:lnTo>
                <a:lnTo>
                  <a:pt x="0" y="167"/>
                </a:lnTo>
                <a:lnTo>
                  <a:pt x="0" y="175"/>
                </a:lnTo>
                <a:lnTo>
                  <a:pt x="0" y="183"/>
                </a:lnTo>
                <a:lnTo>
                  <a:pt x="0" y="191"/>
                </a:lnTo>
                <a:lnTo>
                  <a:pt x="0" y="199"/>
                </a:lnTo>
                <a:lnTo>
                  <a:pt x="0" y="207"/>
                </a:lnTo>
                <a:lnTo>
                  <a:pt x="0" y="215"/>
                </a:lnTo>
                <a:lnTo>
                  <a:pt x="0" y="223"/>
                </a:lnTo>
                <a:lnTo>
                  <a:pt x="0" y="231"/>
                </a:lnTo>
                <a:lnTo>
                  <a:pt x="0" y="239"/>
                </a:lnTo>
                <a:lnTo>
                  <a:pt x="9" y="239"/>
                </a:lnTo>
                <a:lnTo>
                  <a:pt x="9" y="247"/>
                </a:lnTo>
                <a:lnTo>
                  <a:pt x="9" y="255"/>
                </a:lnTo>
                <a:lnTo>
                  <a:pt x="9" y="263"/>
                </a:lnTo>
                <a:lnTo>
                  <a:pt x="9" y="271"/>
                </a:lnTo>
                <a:lnTo>
                  <a:pt x="18" y="271"/>
                </a:lnTo>
                <a:lnTo>
                  <a:pt x="18" y="279"/>
                </a:lnTo>
                <a:lnTo>
                  <a:pt x="18" y="271"/>
                </a:lnTo>
                <a:lnTo>
                  <a:pt x="18" y="279"/>
                </a:lnTo>
                <a:lnTo>
                  <a:pt x="36" y="279"/>
                </a:lnTo>
                <a:lnTo>
                  <a:pt x="36" y="271"/>
                </a:lnTo>
                <a:lnTo>
                  <a:pt x="43" y="271"/>
                </a:lnTo>
                <a:lnTo>
                  <a:pt x="52" y="271"/>
                </a:lnTo>
                <a:lnTo>
                  <a:pt x="52" y="279"/>
                </a:lnTo>
                <a:lnTo>
                  <a:pt x="61" y="279"/>
                </a:lnTo>
                <a:lnTo>
                  <a:pt x="70" y="279"/>
                </a:lnTo>
                <a:lnTo>
                  <a:pt x="79" y="279"/>
                </a:lnTo>
                <a:lnTo>
                  <a:pt x="88" y="279"/>
                </a:lnTo>
                <a:lnTo>
                  <a:pt x="97" y="279"/>
                </a:lnTo>
                <a:lnTo>
                  <a:pt x="106" y="279"/>
                </a:lnTo>
                <a:lnTo>
                  <a:pt x="115" y="279"/>
                </a:lnTo>
                <a:lnTo>
                  <a:pt x="115" y="271"/>
                </a:lnTo>
                <a:lnTo>
                  <a:pt x="124" y="271"/>
                </a:lnTo>
                <a:lnTo>
                  <a:pt x="133" y="271"/>
                </a:lnTo>
                <a:lnTo>
                  <a:pt x="143" y="271"/>
                </a:lnTo>
                <a:lnTo>
                  <a:pt x="143" y="263"/>
                </a:lnTo>
                <a:lnTo>
                  <a:pt x="152" y="263"/>
                </a:lnTo>
                <a:lnTo>
                  <a:pt x="152" y="255"/>
                </a:lnTo>
                <a:lnTo>
                  <a:pt x="152" y="247"/>
                </a:lnTo>
                <a:lnTo>
                  <a:pt x="152" y="239"/>
                </a:lnTo>
                <a:lnTo>
                  <a:pt x="143" y="239"/>
                </a:lnTo>
                <a:lnTo>
                  <a:pt x="143" y="231"/>
                </a:lnTo>
                <a:lnTo>
                  <a:pt x="133" y="231"/>
                </a:lnTo>
                <a:lnTo>
                  <a:pt x="133" y="223"/>
                </a:lnTo>
                <a:lnTo>
                  <a:pt x="124" y="215"/>
                </a:lnTo>
                <a:lnTo>
                  <a:pt x="124" y="223"/>
                </a:lnTo>
                <a:lnTo>
                  <a:pt x="124" y="215"/>
                </a:lnTo>
                <a:lnTo>
                  <a:pt x="115" y="215"/>
                </a:lnTo>
                <a:lnTo>
                  <a:pt x="106" y="215"/>
                </a:lnTo>
                <a:lnTo>
                  <a:pt x="97" y="215"/>
                </a:lnTo>
                <a:lnTo>
                  <a:pt x="88" y="215"/>
                </a:lnTo>
                <a:lnTo>
                  <a:pt x="88" y="207"/>
                </a:lnTo>
                <a:lnTo>
                  <a:pt x="79" y="207"/>
                </a:lnTo>
                <a:lnTo>
                  <a:pt x="79" y="215"/>
                </a:lnTo>
                <a:lnTo>
                  <a:pt x="70" y="215"/>
                </a:lnTo>
                <a:lnTo>
                  <a:pt x="70" y="207"/>
                </a:lnTo>
                <a:lnTo>
                  <a:pt x="61" y="207"/>
                </a:lnTo>
                <a:lnTo>
                  <a:pt x="52" y="207"/>
                </a:lnTo>
                <a:lnTo>
                  <a:pt x="52" y="199"/>
                </a:lnTo>
                <a:lnTo>
                  <a:pt x="43" y="199"/>
                </a:lnTo>
                <a:lnTo>
                  <a:pt x="43" y="191"/>
                </a:lnTo>
                <a:lnTo>
                  <a:pt x="43" y="183"/>
                </a:lnTo>
                <a:lnTo>
                  <a:pt x="52" y="183"/>
                </a:lnTo>
                <a:lnTo>
                  <a:pt x="61" y="183"/>
                </a:lnTo>
                <a:lnTo>
                  <a:pt x="52" y="183"/>
                </a:lnTo>
                <a:lnTo>
                  <a:pt x="61" y="183"/>
                </a:lnTo>
                <a:lnTo>
                  <a:pt x="61" y="175"/>
                </a:lnTo>
                <a:lnTo>
                  <a:pt x="70" y="175"/>
                </a:lnTo>
                <a:lnTo>
                  <a:pt x="79" y="175"/>
                </a:lnTo>
                <a:lnTo>
                  <a:pt x="88" y="175"/>
                </a:lnTo>
                <a:lnTo>
                  <a:pt x="97" y="175"/>
                </a:lnTo>
                <a:lnTo>
                  <a:pt x="106" y="175"/>
                </a:lnTo>
                <a:lnTo>
                  <a:pt x="115" y="175"/>
                </a:lnTo>
                <a:lnTo>
                  <a:pt x="124" y="175"/>
                </a:lnTo>
                <a:lnTo>
                  <a:pt x="124" y="167"/>
                </a:lnTo>
                <a:lnTo>
                  <a:pt x="133" y="167"/>
                </a:lnTo>
                <a:lnTo>
                  <a:pt x="143" y="167"/>
                </a:lnTo>
                <a:lnTo>
                  <a:pt x="143" y="159"/>
                </a:lnTo>
                <a:lnTo>
                  <a:pt x="152" y="159"/>
                </a:lnTo>
                <a:lnTo>
                  <a:pt x="152" y="151"/>
                </a:lnTo>
                <a:lnTo>
                  <a:pt x="152" y="143"/>
                </a:lnTo>
                <a:lnTo>
                  <a:pt x="143" y="143"/>
                </a:lnTo>
                <a:lnTo>
                  <a:pt x="133" y="143"/>
                </a:lnTo>
                <a:lnTo>
                  <a:pt x="133" y="135"/>
                </a:lnTo>
                <a:lnTo>
                  <a:pt x="124" y="135"/>
                </a:lnTo>
                <a:lnTo>
                  <a:pt x="124" y="143"/>
                </a:lnTo>
                <a:lnTo>
                  <a:pt x="115" y="135"/>
                </a:lnTo>
                <a:lnTo>
                  <a:pt x="106" y="135"/>
                </a:lnTo>
                <a:lnTo>
                  <a:pt x="97" y="135"/>
                </a:lnTo>
                <a:lnTo>
                  <a:pt x="88" y="135"/>
                </a:lnTo>
                <a:lnTo>
                  <a:pt x="88" y="127"/>
                </a:lnTo>
                <a:lnTo>
                  <a:pt x="79" y="127"/>
                </a:lnTo>
                <a:lnTo>
                  <a:pt x="70" y="127"/>
                </a:lnTo>
                <a:lnTo>
                  <a:pt x="61" y="127"/>
                </a:lnTo>
                <a:lnTo>
                  <a:pt x="61" y="119"/>
                </a:lnTo>
                <a:lnTo>
                  <a:pt x="52" y="119"/>
                </a:lnTo>
                <a:lnTo>
                  <a:pt x="43" y="119"/>
                </a:lnTo>
                <a:lnTo>
                  <a:pt x="43" y="112"/>
                </a:lnTo>
                <a:lnTo>
                  <a:pt x="52" y="112"/>
                </a:lnTo>
                <a:lnTo>
                  <a:pt x="52" y="104"/>
                </a:lnTo>
                <a:lnTo>
                  <a:pt x="52" y="96"/>
                </a:lnTo>
                <a:lnTo>
                  <a:pt x="61" y="96"/>
                </a:lnTo>
                <a:lnTo>
                  <a:pt x="70" y="96"/>
                </a:lnTo>
                <a:lnTo>
                  <a:pt x="79" y="96"/>
                </a:lnTo>
                <a:lnTo>
                  <a:pt x="88" y="96"/>
                </a:lnTo>
                <a:lnTo>
                  <a:pt x="97" y="96"/>
                </a:lnTo>
                <a:lnTo>
                  <a:pt x="106" y="96"/>
                </a:lnTo>
                <a:lnTo>
                  <a:pt x="106" y="88"/>
                </a:lnTo>
                <a:lnTo>
                  <a:pt x="115" y="88"/>
                </a:lnTo>
                <a:lnTo>
                  <a:pt x="124" y="88"/>
                </a:lnTo>
                <a:lnTo>
                  <a:pt x="133" y="88"/>
                </a:lnTo>
                <a:lnTo>
                  <a:pt x="143" y="88"/>
                </a:lnTo>
                <a:lnTo>
                  <a:pt x="143" y="80"/>
                </a:lnTo>
                <a:lnTo>
                  <a:pt x="152" y="80"/>
                </a:lnTo>
                <a:lnTo>
                  <a:pt x="152" y="72"/>
                </a:lnTo>
                <a:lnTo>
                  <a:pt x="152" y="64"/>
                </a:lnTo>
                <a:lnTo>
                  <a:pt x="143" y="64"/>
                </a:lnTo>
                <a:lnTo>
                  <a:pt x="143" y="56"/>
                </a:lnTo>
                <a:lnTo>
                  <a:pt x="133" y="56"/>
                </a:lnTo>
                <a:lnTo>
                  <a:pt x="124" y="56"/>
                </a:lnTo>
                <a:lnTo>
                  <a:pt x="124" y="48"/>
                </a:lnTo>
                <a:lnTo>
                  <a:pt x="124" y="56"/>
                </a:lnTo>
                <a:lnTo>
                  <a:pt x="115" y="56"/>
                </a:lnTo>
                <a:lnTo>
                  <a:pt x="115" y="48"/>
                </a:lnTo>
                <a:lnTo>
                  <a:pt x="106" y="48"/>
                </a:lnTo>
                <a:lnTo>
                  <a:pt x="97" y="48"/>
                </a:lnTo>
                <a:lnTo>
                  <a:pt x="88" y="48"/>
                </a:lnTo>
                <a:lnTo>
                  <a:pt x="79" y="48"/>
                </a:lnTo>
                <a:lnTo>
                  <a:pt x="70" y="48"/>
                </a:lnTo>
                <a:lnTo>
                  <a:pt x="61" y="48"/>
                </a:lnTo>
                <a:lnTo>
                  <a:pt x="52" y="48"/>
                </a:lnTo>
                <a:lnTo>
                  <a:pt x="52" y="40"/>
                </a:lnTo>
                <a:lnTo>
                  <a:pt x="43" y="40"/>
                </a:lnTo>
                <a:lnTo>
                  <a:pt x="36" y="40"/>
                </a:lnTo>
                <a:lnTo>
                  <a:pt x="36" y="32"/>
                </a:lnTo>
                <a:lnTo>
                  <a:pt x="36" y="24"/>
                </a:lnTo>
                <a:lnTo>
                  <a:pt x="36" y="16"/>
                </a:lnTo>
                <a:lnTo>
                  <a:pt x="43" y="16"/>
                </a:lnTo>
                <a:lnTo>
                  <a:pt x="43" y="8"/>
                </a:lnTo>
                <a:lnTo>
                  <a:pt x="52" y="8"/>
                </a:lnTo>
                <a:lnTo>
                  <a:pt x="61" y="0"/>
                </a:lnTo>
                <a:lnTo>
                  <a:pt x="70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8"/>
                </a:lnTo>
                <a:lnTo>
                  <a:pt x="124" y="8"/>
                </a:lnTo>
                <a:lnTo>
                  <a:pt x="133" y="8"/>
                </a:lnTo>
                <a:lnTo>
                  <a:pt x="143" y="8"/>
                </a:lnTo>
                <a:lnTo>
                  <a:pt x="143" y="0"/>
                </a:lnTo>
                <a:lnTo>
                  <a:pt x="152" y="0"/>
                </a:lnTo>
                <a:lnTo>
                  <a:pt x="161" y="0"/>
                </a:lnTo>
                <a:lnTo>
                  <a:pt x="170" y="0"/>
                </a:lnTo>
                <a:lnTo>
                  <a:pt x="179" y="0"/>
                </a:lnTo>
                <a:lnTo>
                  <a:pt x="188" y="0"/>
                </a:lnTo>
                <a:lnTo>
                  <a:pt x="197" y="0"/>
                </a:lnTo>
                <a:lnTo>
                  <a:pt x="206" y="0"/>
                </a:lnTo>
                <a:lnTo>
                  <a:pt x="215" y="0"/>
                </a:lnTo>
                <a:lnTo>
                  <a:pt x="215" y="8"/>
                </a:lnTo>
                <a:lnTo>
                  <a:pt x="224" y="8"/>
                </a:lnTo>
                <a:lnTo>
                  <a:pt x="233" y="8"/>
                </a:lnTo>
                <a:lnTo>
                  <a:pt x="242" y="8"/>
                </a:lnTo>
                <a:lnTo>
                  <a:pt x="251" y="8"/>
                </a:lnTo>
                <a:lnTo>
                  <a:pt x="260" y="0"/>
                </a:lnTo>
                <a:lnTo>
                  <a:pt x="260" y="8"/>
                </a:lnTo>
                <a:lnTo>
                  <a:pt x="269" y="8"/>
                </a:lnTo>
                <a:lnTo>
                  <a:pt x="277" y="8"/>
                </a:lnTo>
                <a:lnTo>
                  <a:pt x="277" y="16"/>
                </a:lnTo>
                <a:lnTo>
                  <a:pt x="277" y="24"/>
                </a:lnTo>
                <a:lnTo>
                  <a:pt x="277" y="32"/>
                </a:lnTo>
                <a:lnTo>
                  <a:pt x="269" y="32"/>
                </a:lnTo>
                <a:lnTo>
                  <a:pt x="269" y="40"/>
                </a:lnTo>
                <a:lnTo>
                  <a:pt x="269" y="48"/>
                </a:lnTo>
                <a:lnTo>
                  <a:pt x="269" y="56"/>
                </a:lnTo>
                <a:lnTo>
                  <a:pt x="269" y="64"/>
                </a:lnTo>
                <a:lnTo>
                  <a:pt x="277" y="64"/>
                </a:lnTo>
                <a:lnTo>
                  <a:pt x="277" y="72"/>
                </a:lnTo>
                <a:lnTo>
                  <a:pt x="269" y="72"/>
                </a:lnTo>
                <a:lnTo>
                  <a:pt x="269" y="80"/>
                </a:lnTo>
                <a:lnTo>
                  <a:pt x="269" y="88"/>
                </a:lnTo>
                <a:lnTo>
                  <a:pt x="269" y="96"/>
                </a:lnTo>
                <a:lnTo>
                  <a:pt x="269" y="104"/>
                </a:lnTo>
                <a:lnTo>
                  <a:pt x="269" y="112"/>
                </a:lnTo>
                <a:lnTo>
                  <a:pt x="269" y="119"/>
                </a:lnTo>
                <a:lnTo>
                  <a:pt x="269" y="127"/>
                </a:lnTo>
                <a:lnTo>
                  <a:pt x="269" y="135"/>
                </a:lnTo>
                <a:lnTo>
                  <a:pt x="269" y="143"/>
                </a:lnTo>
                <a:lnTo>
                  <a:pt x="269" y="151"/>
                </a:lnTo>
                <a:lnTo>
                  <a:pt x="269" y="159"/>
                </a:lnTo>
                <a:lnTo>
                  <a:pt x="269" y="167"/>
                </a:lnTo>
                <a:lnTo>
                  <a:pt x="269" y="175"/>
                </a:lnTo>
                <a:lnTo>
                  <a:pt x="277" y="183"/>
                </a:lnTo>
                <a:lnTo>
                  <a:pt x="277" y="191"/>
                </a:lnTo>
                <a:lnTo>
                  <a:pt x="277" y="199"/>
                </a:lnTo>
                <a:lnTo>
                  <a:pt x="277" y="207"/>
                </a:lnTo>
                <a:lnTo>
                  <a:pt x="277" y="215"/>
                </a:lnTo>
                <a:lnTo>
                  <a:pt x="269" y="215"/>
                </a:lnTo>
                <a:lnTo>
                  <a:pt x="269" y="223"/>
                </a:lnTo>
                <a:lnTo>
                  <a:pt x="269" y="231"/>
                </a:lnTo>
                <a:lnTo>
                  <a:pt x="269" y="239"/>
                </a:lnTo>
                <a:lnTo>
                  <a:pt x="269" y="247"/>
                </a:lnTo>
                <a:lnTo>
                  <a:pt x="269" y="255"/>
                </a:lnTo>
                <a:lnTo>
                  <a:pt x="269" y="263"/>
                </a:lnTo>
                <a:lnTo>
                  <a:pt x="269" y="271"/>
                </a:lnTo>
                <a:lnTo>
                  <a:pt x="277" y="271"/>
                </a:lnTo>
                <a:lnTo>
                  <a:pt x="277" y="279"/>
                </a:lnTo>
                <a:lnTo>
                  <a:pt x="277" y="287"/>
                </a:lnTo>
                <a:lnTo>
                  <a:pt x="277" y="295"/>
                </a:lnTo>
              </a:path>
            </a:pathLst>
          </a:custGeom>
          <a:noFill/>
          <a:ln w="25400" cap="rnd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81" name="Oval 6"/>
          <p:cNvSpPr>
            <a:spLocks noChangeArrowheads="1"/>
          </p:cNvSpPr>
          <p:nvPr/>
        </p:nvSpPr>
        <p:spPr bwMode="auto">
          <a:xfrm>
            <a:off x="1825365" y="2640013"/>
            <a:ext cx="1673902" cy="1587500"/>
          </a:xfrm>
          <a:prstGeom prst="ellipse">
            <a:avLst/>
          </a:prstGeom>
          <a:gradFill rotWithShape="1">
            <a:gsLst>
              <a:gs pos="0">
                <a:srgbClr val="005E76"/>
              </a:gs>
              <a:gs pos="50000">
                <a:srgbClr val="00CCFF"/>
              </a:gs>
              <a:gs pos="100000">
                <a:srgbClr val="005E76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l-GR" altLang="el-GR" sz="180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82" name="Oval 7"/>
          <p:cNvSpPr>
            <a:spLocks noChangeArrowheads="1"/>
          </p:cNvSpPr>
          <p:nvPr/>
        </p:nvSpPr>
        <p:spPr bwMode="auto">
          <a:xfrm>
            <a:off x="3722566" y="2636838"/>
            <a:ext cx="1672341" cy="1587500"/>
          </a:xfrm>
          <a:prstGeom prst="ellipse">
            <a:avLst/>
          </a:prstGeom>
          <a:gradFill rotWithShape="1">
            <a:gsLst>
              <a:gs pos="0">
                <a:srgbClr val="005E76"/>
              </a:gs>
              <a:gs pos="50000">
                <a:srgbClr val="00CCFF"/>
              </a:gs>
              <a:gs pos="100000">
                <a:srgbClr val="005E76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l-GR" altLang="el-GR" sz="180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83" name="Oval 8"/>
          <p:cNvSpPr>
            <a:spLocks noChangeArrowheads="1"/>
          </p:cNvSpPr>
          <p:nvPr/>
        </p:nvSpPr>
        <p:spPr bwMode="auto">
          <a:xfrm>
            <a:off x="5549483" y="2122488"/>
            <a:ext cx="1673902" cy="1587500"/>
          </a:xfrm>
          <a:prstGeom prst="ellipse">
            <a:avLst/>
          </a:prstGeom>
          <a:gradFill rotWithShape="1">
            <a:gsLst>
              <a:gs pos="0">
                <a:srgbClr val="005E76"/>
              </a:gs>
              <a:gs pos="50000">
                <a:srgbClr val="00CCFF"/>
              </a:gs>
              <a:gs pos="100000">
                <a:srgbClr val="005E76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l-GR" altLang="el-GR" sz="180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84" name="Oval 9"/>
          <p:cNvSpPr>
            <a:spLocks noChangeArrowheads="1"/>
          </p:cNvSpPr>
          <p:nvPr/>
        </p:nvSpPr>
        <p:spPr bwMode="auto">
          <a:xfrm>
            <a:off x="7348303" y="1595438"/>
            <a:ext cx="1673902" cy="1587500"/>
          </a:xfrm>
          <a:prstGeom prst="ellipse">
            <a:avLst/>
          </a:prstGeom>
          <a:gradFill rotWithShape="1">
            <a:gsLst>
              <a:gs pos="0">
                <a:srgbClr val="005E76"/>
              </a:gs>
              <a:gs pos="50000">
                <a:srgbClr val="00CCFF"/>
              </a:gs>
              <a:gs pos="100000">
                <a:srgbClr val="005E76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l-GR" altLang="el-GR" sz="180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254521" y="4552960"/>
            <a:ext cx="10429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Leukocyte</a:t>
            </a:r>
          </a:p>
        </p:txBody>
      </p:sp>
      <p:sp>
        <p:nvSpPr>
          <p:cNvPr id="50186" name="Text Box 11"/>
          <p:cNvSpPr txBox="1">
            <a:spLocks noChangeArrowheads="1"/>
          </p:cNvSpPr>
          <p:nvPr/>
        </p:nvSpPr>
        <p:spPr bwMode="auto">
          <a:xfrm>
            <a:off x="190506" y="5326073"/>
            <a:ext cx="13390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6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Inflammation</a:t>
            </a:r>
          </a:p>
        </p:txBody>
      </p:sp>
      <p:sp>
        <p:nvSpPr>
          <p:cNvPr id="50187" name="Line 12"/>
          <p:cNvSpPr>
            <a:spLocks noChangeShapeType="1"/>
          </p:cNvSpPr>
          <p:nvPr/>
        </p:nvSpPr>
        <p:spPr bwMode="auto">
          <a:xfrm>
            <a:off x="2668562" y="3021021"/>
            <a:ext cx="0" cy="1169987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88" name="Freeform 13"/>
          <p:cNvSpPr>
            <a:spLocks/>
          </p:cNvSpPr>
          <p:nvPr/>
        </p:nvSpPr>
        <p:spPr bwMode="auto">
          <a:xfrm rot="-5400000">
            <a:off x="4319336" y="2322469"/>
            <a:ext cx="441325" cy="470004"/>
          </a:xfrm>
          <a:custGeom>
            <a:avLst/>
            <a:gdLst>
              <a:gd name="T0" fmla="*/ 0 w 278"/>
              <a:gd name="T1" fmla="*/ 393506780 h 296"/>
              <a:gd name="T2" fmla="*/ 0 w 278"/>
              <a:gd name="T3" fmla="*/ 476899089 h 296"/>
              <a:gd name="T4" fmla="*/ 0 w 278"/>
              <a:gd name="T5" fmla="*/ 560292911 h 296"/>
              <a:gd name="T6" fmla="*/ 22680609 w 278"/>
              <a:gd name="T7" fmla="*/ 622836260 h 296"/>
              <a:gd name="T8" fmla="*/ 22680609 w 278"/>
              <a:gd name="T9" fmla="*/ 706228468 h 296"/>
              <a:gd name="T10" fmla="*/ 45362805 w 278"/>
              <a:gd name="T11" fmla="*/ 727077327 h 296"/>
              <a:gd name="T12" fmla="*/ 131048117 w 278"/>
              <a:gd name="T13" fmla="*/ 706228468 h 296"/>
              <a:gd name="T14" fmla="*/ 199091512 w 278"/>
              <a:gd name="T15" fmla="*/ 727077327 h 296"/>
              <a:gd name="T16" fmla="*/ 289817147 w 278"/>
              <a:gd name="T17" fmla="*/ 727077327 h 296"/>
              <a:gd name="T18" fmla="*/ 360381491 w 278"/>
              <a:gd name="T19" fmla="*/ 706228468 h 296"/>
              <a:gd name="T20" fmla="*/ 383063681 w 278"/>
              <a:gd name="T21" fmla="*/ 643685119 h 296"/>
              <a:gd name="T22" fmla="*/ 335181527 w 278"/>
              <a:gd name="T23" fmla="*/ 601989015 h 296"/>
              <a:gd name="T24" fmla="*/ 312499337 w 278"/>
              <a:gd name="T25" fmla="*/ 560292911 h 296"/>
              <a:gd name="T26" fmla="*/ 221773752 w 278"/>
              <a:gd name="T27" fmla="*/ 560292911 h 296"/>
              <a:gd name="T28" fmla="*/ 176410910 w 278"/>
              <a:gd name="T29" fmla="*/ 560292911 h 296"/>
              <a:gd name="T30" fmla="*/ 131048117 w 278"/>
              <a:gd name="T31" fmla="*/ 518595193 h 296"/>
              <a:gd name="T32" fmla="*/ 131048117 w 278"/>
              <a:gd name="T33" fmla="*/ 476899089 h 296"/>
              <a:gd name="T34" fmla="*/ 153728720 w 278"/>
              <a:gd name="T35" fmla="*/ 456051844 h 296"/>
              <a:gd name="T36" fmla="*/ 244454354 w 278"/>
              <a:gd name="T37" fmla="*/ 456051844 h 296"/>
              <a:gd name="T38" fmla="*/ 312499337 w 278"/>
              <a:gd name="T39" fmla="*/ 435202985 h 296"/>
              <a:gd name="T40" fmla="*/ 383063681 w 278"/>
              <a:gd name="T41" fmla="*/ 414355639 h 296"/>
              <a:gd name="T42" fmla="*/ 335181527 w 278"/>
              <a:gd name="T43" fmla="*/ 372659535 h 296"/>
              <a:gd name="T44" fmla="*/ 289817147 w 278"/>
              <a:gd name="T45" fmla="*/ 351810676 h 296"/>
              <a:gd name="T46" fmla="*/ 221773752 w 278"/>
              <a:gd name="T47" fmla="*/ 330963431 h 296"/>
              <a:gd name="T48" fmla="*/ 153728720 w 278"/>
              <a:gd name="T49" fmla="*/ 310114572 h 296"/>
              <a:gd name="T50" fmla="*/ 131048117 w 278"/>
              <a:gd name="T51" fmla="*/ 291872829 h 296"/>
              <a:gd name="T52" fmla="*/ 176410910 w 278"/>
              <a:gd name="T53" fmla="*/ 250176725 h 296"/>
              <a:gd name="T54" fmla="*/ 267136544 w 278"/>
              <a:gd name="T55" fmla="*/ 250176725 h 296"/>
              <a:gd name="T56" fmla="*/ 335181527 w 278"/>
              <a:gd name="T57" fmla="*/ 229329480 h 296"/>
              <a:gd name="T58" fmla="*/ 383063681 w 278"/>
              <a:gd name="T59" fmla="*/ 187633326 h 296"/>
              <a:gd name="T60" fmla="*/ 335181527 w 278"/>
              <a:gd name="T61" fmla="*/ 145937222 h 296"/>
              <a:gd name="T62" fmla="*/ 289817147 w 278"/>
              <a:gd name="T63" fmla="*/ 145937222 h 296"/>
              <a:gd name="T64" fmla="*/ 221773752 w 278"/>
              <a:gd name="T65" fmla="*/ 125088362 h 296"/>
              <a:gd name="T66" fmla="*/ 131048117 w 278"/>
              <a:gd name="T67" fmla="*/ 125088362 h 296"/>
              <a:gd name="T68" fmla="*/ 90725610 w 278"/>
              <a:gd name="T69" fmla="*/ 83392233 h 296"/>
              <a:gd name="T70" fmla="*/ 108365927 w 278"/>
              <a:gd name="T71" fmla="*/ 20848865 h 296"/>
              <a:gd name="T72" fmla="*/ 199091512 w 278"/>
              <a:gd name="T73" fmla="*/ 0 h 296"/>
              <a:gd name="T74" fmla="*/ 289817147 w 278"/>
              <a:gd name="T75" fmla="*/ 20848865 h 296"/>
              <a:gd name="T76" fmla="*/ 360381491 w 278"/>
              <a:gd name="T77" fmla="*/ 0 h 296"/>
              <a:gd name="T78" fmla="*/ 451107175 w 278"/>
              <a:gd name="T79" fmla="*/ 0 h 296"/>
              <a:gd name="T80" fmla="*/ 541832761 w 278"/>
              <a:gd name="T81" fmla="*/ 0 h 296"/>
              <a:gd name="T82" fmla="*/ 609877743 w 278"/>
              <a:gd name="T83" fmla="*/ 20848865 h 296"/>
              <a:gd name="T84" fmla="*/ 677922726 w 278"/>
              <a:gd name="T85" fmla="*/ 20848865 h 296"/>
              <a:gd name="T86" fmla="*/ 698083967 w 278"/>
              <a:gd name="T87" fmla="*/ 83392233 h 296"/>
              <a:gd name="T88" fmla="*/ 677922726 w 278"/>
              <a:gd name="T89" fmla="*/ 145937222 h 296"/>
              <a:gd name="T90" fmla="*/ 677922726 w 278"/>
              <a:gd name="T91" fmla="*/ 187633326 h 296"/>
              <a:gd name="T92" fmla="*/ 677922726 w 278"/>
              <a:gd name="T93" fmla="*/ 271025584 h 296"/>
              <a:gd name="T94" fmla="*/ 677922726 w 278"/>
              <a:gd name="T95" fmla="*/ 351810676 h 296"/>
              <a:gd name="T96" fmla="*/ 677922726 w 278"/>
              <a:gd name="T97" fmla="*/ 435202985 h 296"/>
              <a:gd name="T98" fmla="*/ 698083967 w 278"/>
              <a:gd name="T99" fmla="*/ 518595193 h 296"/>
              <a:gd name="T100" fmla="*/ 677922726 w 278"/>
              <a:gd name="T101" fmla="*/ 581140156 h 296"/>
              <a:gd name="T102" fmla="*/ 677922726 w 278"/>
              <a:gd name="T103" fmla="*/ 664532364 h 296"/>
              <a:gd name="T104" fmla="*/ 698083967 w 278"/>
              <a:gd name="T105" fmla="*/ 727077327 h 29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8"/>
              <a:gd name="T160" fmla="*/ 0 h 296"/>
              <a:gd name="T161" fmla="*/ 278 w 278"/>
              <a:gd name="T162" fmla="*/ 296 h 29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8" h="296">
                <a:moveTo>
                  <a:pt x="0" y="127"/>
                </a:moveTo>
                <a:lnTo>
                  <a:pt x="0" y="135"/>
                </a:lnTo>
                <a:lnTo>
                  <a:pt x="0" y="143"/>
                </a:lnTo>
                <a:lnTo>
                  <a:pt x="0" y="151"/>
                </a:lnTo>
                <a:lnTo>
                  <a:pt x="0" y="159"/>
                </a:lnTo>
                <a:lnTo>
                  <a:pt x="0" y="167"/>
                </a:lnTo>
                <a:lnTo>
                  <a:pt x="0" y="175"/>
                </a:lnTo>
                <a:lnTo>
                  <a:pt x="0" y="183"/>
                </a:lnTo>
                <a:lnTo>
                  <a:pt x="0" y="191"/>
                </a:lnTo>
                <a:lnTo>
                  <a:pt x="0" y="199"/>
                </a:lnTo>
                <a:lnTo>
                  <a:pt x="0" y="207"/>
                </a:lnTo>
                <a:lnTo>
                  <a:pt x="0" y="215"/>
                </a:lnTo>
                <a:lnTo>
                  <a:pt x="0" y="223"/>
                </a:lnTo>
                <a:lnTo>
                  <a:pt x="0" y="231"/>
                </a:lnTo>
                <a:lnTo>
                  <a:pt x="0" y="239"/>
                </a:lnTo>
                <a:lnTo>
                  <a:pt x="9" y="239"/>
                </a:lnTo>
                <a:lnTo>
                  <a:pt x="9" y="247"/>
                </a:lnTo>
                <a:lnTo>
                  <a:pt x="9" y="255"/>
                </a:lnTo>
                <a:lnTo>
                  <a:pt x="9" y="263"/>
                </a:lnTo>
                <a:lnTo>
                  <a:pt x="9" y="271"/>
                </a:lnTo>
                <a:lnTo>
                  <a:pt x="18" y="271"/>
                </a:lnTo>
                <a:lnTo>
                  <a:pt x="18" y="279"/>
                </a:lnTo>
                <a:lnTo>
                  <a:pt x="18" y="271"/>
                </a:lnTo>
                <a:lnTo>
                  <a:pt x="18" y="279"/>
                </a:lnTo>
                <a:lnTo>
                  <a:pt x="36" y="279"/>
                </a:lnTo>
                <a:lnTo>
                  <a:pt x="36" y="271"/>
                </a:lnTo>
                <a:lnTo>
                  <a:pt x="43" y="271"/>
                </a:lnTo>
                <a:lnTo>
                  <a:pt x="52" y="271"/>
                </a:lnTo>
                <a:lnTo>
                  <a:pt x="52" y="279"/>
                </a:lnTo>
                <a:lnTo>
                  <a:pt x="61" y="279"/>
                </a:lnTo>
                <a:lnTo>
                  <a:pt x="70" y="279"/>
                </a:lnTo>
                <a:lnTo>
                  <a:pt x="79" y="279"/>
                </a:lnTo>
                <a:lnTo>
                  <a:pt x="88" y="279"/>
                </a:lnTo>
                <a:lnTo>
                  <a:pt x="97" y="279"/>
                </a:lnTo>
                <a:lnTo>
                  <a:pt x="106" y="279"/>
                </a:lnTo>
                <a:lnTo>
                  <a:pt x="115" y="279"/>
                </a:lnTo>
                <a:lnTo>
                  <a:pt x="115" y="271"/>
                </a:lnTo>
                <a:lnTo>
                  <a:pt x="124" y="271"/>
                </a:lnTo>
                <a:lnTo>
                  <a:pt x="133" y="271"/>
                </a:lnTo>
                <a:lnTo>
                  <a:pt x="143" y="271"/>
                </a:lnTo>
                <a:lnTo>
                  <a:pt x="143" y="263"/>
                </a:lnTo>
                <a:lnTo>
                  <a:pt x="152" y="263"/>
                </a:lnTo>
                <a:lnTo>
                  <a:pt x="152" y="255"/>
                </a:lnTo>
                <a:lnTo>
                  <a:pt x="152" y="247"/>
                </a:lnTo>
                <a:lnTo>
                  <a:pt x="152" y="239"/>
                </a:lnTo>
                <a:lnTo>
                  <a:pt x="143" y="239"/>
                </a:lnTo>
                <a:lnTo>
                  <a:pt x="143" y="231"/>
                </a:lnTo>
                <a:lnTo>
                  <a:pt x="133" y="231"/>
                </a:lnTo>
                <a:lnTo>
                  <a:pt x="133" y="223"/>
                </a:lnTo>
                <a:lnTo>
                  <a:pt x="124" y="215"/>
                </a:lnTo>
                <a:lnTo>
                  <a:pt x="124" y="223"/>
                </a:lnTo>
                <a:lnTo>
                  <a:pt x="124" y="215"/>
                </a:lnTo>
                <a:lnTo>
                  <a:pt x="115" y="215"/>
                </a:lnTo>
                <a:lnTo>
                  <a:pt x="106" y="215"/>
                </a:lnTo>
                <a:lnTo>
                  <a:pt x="97" y="215"/>
                </a:lnTo>
                <a:lnTo>
                  <a:pt x="88" y="215"/>
                </a:lnTo>
                <a:lnTo>
                  <a:pt x="88" y="207"/>
                </a:lnTo>
                <a:lnTo>
                  <a:pt x="79" y="207"/>
                </a:lnTo>
                <a:lnTo>
                  <a:pt x="79" y="215"/>
                </a:lnTo>
                <a:lnTo>
                  <a:pt x="70" y="215"/>
                </a:lnTo>
                <a:lnTo>
                  <a:pt x="70" y="207"/>
                </a:lnTo>
                <a:lnTo>
                  <a:pt x="61" y="207"/>
                </a:lnTo>
                <a:lnTo>
                  <a:pt x="52" y="207"/>
                </a:lnTo>
                <a:lnTo>
                  <a:pt x="52" y="199"/>
                </a:lnTo>
                <a:lnTo>
                  <a:pt x="43" y="199"/>
                </a:lnTo>
                <a:lnTo>
                  <a:pt x="43" y="191"/>
                </a:lnTo>
                <a:lnTo>
                  <a:pt x="43" y="183"/>
                </a:lnTo>
                <a:lnTo>
                  <a:pt x="52" y="183"/>
                </a:lnTo>
                <a:lnTo>
                  <a:pt x="61" y="183"/>
                </a:lnTo>
                <a:lnTo>
                  <a:pt x="52" y="183"/>
                </a:lnTo>
                <a:lnTo>
                  <a:pt x="61" y="183"/>
                </a:lnTo>
                <a:lnTo>
                  <a:pt x="61" y="175"/>
                </a:lnTo>
                <a:lnTo>
                  <a:pt x="70" y="175"/>
                </a:lnTo>
                <a:lnTo>
                  <a:pt x="79" y="175"/>
                </a:lnTo>
                <a:lnTo>
                  <a:pt x="88" y="175"/>
                </a:lnTo>
                <a:lnTo>
                  <a:pt x="97" y="175"/>
                </a:lnTo>
                <a:lnTo>
                  <a:pt x="106" y="175"/>
                </a:lnTo>
                <a:lnTo>
                  <a:pt x="115" y="175"/>
                </a:lnTo>
                <a:lnTo>
                  <a:pt x="124" y="175"/>
                </a:lnTo>
                <a:lnTo>
                  <a:pt x="124" y="167"/>
                </a:lnTo>
                <a:lnTo>
                  <a:pt x="133" y="167"/>
                </a:lnTo>
                <a:lnTo>
                  <a:pt x="143" y="167"/>
                </a:lnTo>
                <a:lnTo>
                  <a:pt x="143" y="159"/>
                </a:lnTo>
                <a:lnTo>
                  <a:pt x="152" y="159"/>
                </a:lnTo>
                <a:lnTo>
                  <a:pt x="152" y="151"/>
                </a:lnTo>
                <a:lnTo>
                  <a:pt x="152" y="143"/>
                </a:lnTo>
                <a:lnTo>
                  <a:pt x="143" y="143"/>
                </a:lnTo>
                <a:lnTo>
                  <a:pt x="133" y="143"/>
                </a:lnTo>
                <a:lnTo>
                  <a:pt x="133" y="135"/>
                </a:lnTo>
                <a:lnTo>
                  <a:pt x="124" y="135"/>
                </a:lnTo>
                <a:lnTo>
                  <a:pt x="124" y="143"/>
                </a:lnTo>
                <a:lnTo>
                  <a:pt x="115" y="135"/>
                </a:lnTo>
                <a:lnTo>
                  <a:pt x="106" y="135"/>
                </a:lnTo>
                <a:lnTo>
                  <a:pt x="97" y="135"/>
                </a:lnTo>
                <a:lnTo>
                  <a:pt x="88" y="135"/>
                </a:lnTo>
                <a:lnTo>
                  <a:pt x="88" y="127"/>
                </a:lnTo>
                <a:lnTo>
                  <a:pt x="79" y="127"/>
                </a:lnTo>
                <a:lnTo>
                  <a:pt x="70" y="127"/>
                </a:lnTo>
                <a:lnTo>
                  <a:pt x="61" y="127"/>
                </a:lnTo>
                <a:lnTo>
                  <a:pt x="61" y="119"/>
                </a:lnTo>
                <a:lnTo>
                  <a:pt x="52" y="119"/>
                </a:lnTo>
                <a:lnTo>
                  <a:pt x="43" y="119"/>
                </a:lnTo>
                <a:lnTo>
                  <a:pt x="43" y="112"/>
                </a:lnTo>
                <a:lnTo>
                  <a:pt x="52" y="112"/>
                </a:lnTo>
                <a:lnTo>
                  <a:pt x="52" y="104"/>
                </a:lnTo>
                <a:lnTo>
                  <a:pt x="52" y="96"/>
                </a:lnTo>
                <a:lnTo>
                  <a:pt x="61" y="96"/>
                </a:lnTo>
                <a:lnTo>
                  <a:pt x="70" y="96"/>
                </a:lnTo>
                <a:lnTo>
                  <a:pt x="79" y="96"/>
                </a:lnTo>
                <a:lnTo>
                  <a:pt x="88" y="96"/>
                </a:lnTo>
                <a:lnTo>
                  <a:pt x="97" y="96"/>
                </a:lnTo>
                <a:lnTo>
                  <a:pt x="106" y="96"/>
                </a:lnTo>
                <a:lnTo>
                  <a:pt x="106" y="88"/>
                </a:lnTo>
                <a:lnTo>
                  <a:pt x="115" y="88"/>
                </a:lnTo>
                <a:lnTo>
                  <a:pt x="124" y="88"/>
                </a:lnTo>
                <a:lnTo>
                  <a:pt x="133" y="88"/>
                </a:lnTo>
                <a:lnTo>
                  <a:pt x="143" y="88"/>
                </a:lnTo>
                <a:lnTo>
                  <a:pt x="143" y="80"/>
                </a:lnTo>
                <a:lnTo>
                  <a:pt x="152" y="80"/>
                </a:lnTo>
                <a:lnTo>
                  <a:pt x="152" y="72"/>
                </a:lnTo>
                <a:lnTo>
                  <a:pt x="152" y="64"/>
                </a:lnTo>
                <a:lnTo>
                  <a:pt x="143" y="64"/>
                </a:lnTo>
                <a:lnTo>
                  <a:pt x="143" y="56"/>
                </a:lnTo>
                <a:lnTo>
                  <a:pt x="133" y="56"/>
                </a:lnTo>
                <a:lnTo>
                  <a:pt x="124" y="56"/>
                </a:lnTo>
                <a:lnTo>
                  <a:pt x="124" y="48"/>
                </a:lnTo>
                <a:lnTo>
                  <a:pt x="124" y="56"/>
                </a:lnTo>
                <a:lnTo>
                  <a:pt x="115" y="56"/>
                </a:lnTo>
                <a:lnTo>
                  <a:pt x="115" y="48"/>
                </a:lnTo>
                <a:lnTo>
                  <a:pt x="106" y="48"/>
                </a:lnTo>
                <a:lnTo>
                  <a:pt x="97" y="48"/>
                </a:lnTo>
                <a:lnTo>
                  <a:pt x="88" y="48"/>
                </a:lnTo>
                <a:lnTo>
                  <a:pt x="79" y="48"/>
                </a:lnTo>
                <a:lnTo>
                  <a:pt x="70" y="48"/>
                </a:lnTo>
                <a:lnTo>
                  <a:pt x="61" y="48"/>
                </a:lnTo>
                <a:lnTo>
                  <a:pt x="52" y="48"/>
                </a:lnTo>
                <a:lnTo>
                  <a:pt x="52" y="40"/>
                </a:lnTo>
                <a:lnTo>
                  <a:pt x="43" y="40"/>
                </a:lnTo>
                <a:lnTo>
                  <a:pt x="36" y="40"/>
                </a:lnTo>
                <a:lnTo>
                  <a:pt x="36" y="32"/>
                </a:lnTo>
                <a:lnTo>
                  <a:pt x="36" y="24"/>
                </a:lnTo>
                <a:lnTo>
                  <a:pt x="36" y="16"/>
                </a:lnTo>
                <a:lnTo>
                  <a:pt x="43" y="16"/>
                </a:lnTo>
                <a:lnTo>
                  <a:pt x="43" y="8"/>
                </a:lnTo>
                <a:lnTo>
                  <a:pt x="52" y="8"/>
                </a:lnTo>
                <a:lnTo>
                  <a:pt x="61" y="0"/>
                </a:lnTo>
                <a:lnTo>
                  <a:pt x="70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8"/>
                </a:lnTo>
                <a:lnTo>
                  <a:pt x="124" y="8"/>
                </a:lnTo>
                <a:lnTo>
                  <a:pt x="133" y="8"/>
                </a:lnTo>
                <a:lnTo>
                  <a:pt x="143" y="8"/>
                </a:lnTo>
                <a:lnTo>
                  <a:pt x="143" y="0"/>
                </a:lnTo>
                <a:lnTo>
                  <a:pt x="152" y="0"/>
                </a:lnTo>
                <a:lnTo>
                  <a:pt x="161" y="0"/>
                </a:lnTo>
                <a:lnTo>
                  <a:pt x="170" y="0"/>
                </a:lnTo>
                <a:lnTo>
                  <a:pt x="179" y="0"/>
                </a:lnTo>
                <a:lnTo>
                  <a:pt x="188" y="0"/>
                </a:lnTo>
                <a:lnTo>
                  <a:pt x="197" y="0"/>
                </a:lnTo>
                <a:lnTo>
                  <a:pt x="206" y="0"/>
                </a:lnTo>
                <a:lnTo>
                  <a:pt x="215" y="0"/>
                </a:lnTo>
                <a:lnTo>
                  <a:pt x="215" y="8"/>
                </a:lnTo>
                <a:lnTo>
                  <a:pt x="224" y="8"/>
                </a:lnTo>
                <a:lnTo>
                  <a:pt x="233" y="8"/>
                </a:lnTo>
                <a:lnTo>
                  <a:pt x="242" y="8"/>
                </a:lnTo>
                <a:lnTo>
                  <a:pt x="251" y="8"/>
                </a:lnTo>
                <a:lnTo>
                  <a:pt x="260" y="0"/>
                </a:lnTo>
                <a:lnTo>
                  <a:pt x="260" y="8"/>
                </a:lnTo>
                <a:lnTo>
                  <a:pt x="269" y="8"/>
                </a:lnTo>
                <a:lnTo>
                  <a:pt x="277" y="8"/>
                </a:lnTo>
                <a:lnTo>
                  <a:pt x="277" y="16"/>
                </a:lnTo>
                <a:lnTo>
                  <a:pt x="277" y="24"/>
                </a:lnTo>
                <a:lnTo>
                  <a:pt x="277" y="32"/>
                </a:lnTo>
                <a:lnTo>
                  <a:pt x="269" y="32"/>
                </a:lnTo>
                <a:lnTo>
                  <a:pt x="269" y="40"/>
                </a:lnTo>
                <a:lnTo>
                  <a:pt x="269" y="48"/>
                </a:lnTo>
                <a:lnTo>
                  <a:pt x="269" y="56"/>
                </a:lnTo>
                <a:lnTo>
                  <a:pt x="269" y="64"/>
                </a:lnTo>
                <a:lnTo>
                  <a:pt x="277" y="64"/>
                </a:lnTo>
                <a:lnTo>
                  <a:pt x="277" y="72"/>
                </a:lnTo>
                <a:lnTo>
                  <a:pt x="269" y="72"/>
                </a:lnTo>
                <a:lnTo>
                  <a:pt x="269" y="80"/>
                </a:lnTo>
                <a:lnTo>
                  <a:pt x="269" y="88"/>
                </a:lnTo>
                <a:lnTo>
                  <a:pt x="269" y="96"/>
                </a:lnTo>
                <a:lnTo>
                  <a:pt x="269" y="104"/>
                </a:lnTo>
                <a:lnTo>
                  <a:pt x="269" y="112"/>
                </a:lnTo>
                <a:lnTo>
                  <a:pt x="269" y="119"/>
                </a:lnTo>
                <a:lnTo>
                  <a:pt x="269" y="127"/>
                </a:lnTo>
                <a:lnTo>
                  <a:pt x="269" y="135"/>
                </a:lnTo>
                <a:lnTo>
                  <a:pt x="269" y="143"/>
                </a:lnTo>
                <a:lnTo>
                  <a:pt x="269" y="151"/>
                </a:lnTo>
                <a:lnTo>
                  <a:pt x="269" y="159"/>
                </a:lnTo>
                <a:lnTo>
                  <a:pt x="269" y="167"/>
                </a:lnTo>
                <a:lnTo>
                  <a:pt x="269" y="175"/>
                </a:lnTo>
                <a:lnTo>
                  <a:pt x="277" y="183"/>
                </a:lnTo>
                <a:lnTo>
                  <a:pt x="277" y="191"/>
                </a:lnTo>
                <a:lnTo>
                  <a:pt x="277" y="199"/>
                </a:lnTo>
                <a:lnTo>
                  <a:pt x="277" y="207"/>
                </a:lnTo>
                <a:lnTo>
                  <a:pt x="277" y="215"/>
                </a:lnTo>
                <a:lnTo>
                  <a:pt x="269" y="215"/>
                </a:lnTo>
                <a:lnTo>
                  <a:pt x="269" y="223"/>
                </a:lnTo>
                <a:lnTo>
                  <a:pt x="269" y="231"/>
                </a:lnTo>
                <a:lnTo>
                  <a:pt x="269" y="239"/>
                </a:lnTo>
                <a:lnTo>
                  <a:pt x="269" y="247"/>
                </a:lnTo>
                <a:lnTo>
                  <a:pt x="269" y="255"/>
                </a:lnTo>
                <a:lnTo>
                  <a:pt x="269" y="263"/>
                </a:lnTo>
                <a:lnTo>
                  <a:pt x="269" y="271"/>
                </a:lnTo>
                <a:lnTo>
                  <a:pt x="277" y="271"/>
                </a:lnTo>
                <a:lnTo>
                  <a:pt x="277" y="279"/>
                </a:lnTo>
                <a:lnTo>
                  <a:pt x="277" y="287"/>
                </a:lnTo>
                <a:lnTo>
                  <a:pt x="277" y="295"/>
                </a:lnTo>
              </a:path>
            </a:pathLst>
          </a:custGeom>
          <a:noFill/>
          <a:ln w="25400" cap="rnd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89" name="Freeform 14"/>
          <p:cNvSpPr>
            <a:spLocks/>
          </p:cNvSpPr>
          <p:nvPr/>
        </p:nvSpPr>
        <p:spPr bwMode="auto">
          <a:xfrm rot="-5400000">
            <a:off x="2148885" y="2417719"/>
            <a:ext cx="441325" cy="470004"/>
          </a:xfrm>
          <a:custGeom>
            <a:avLst/>
            <a:gdLst>
              <a:gd name="T0" fmla="*/ 0 w 278"/>
              <a:gd name="T1" fmla="*/ 393506780 h 296"/>
              <a:gd name="T2" fmla="*/ 0 w 278"/>
              <a:gd name="T3" fmla="*/ 476899089 h 296"/>
              <a:gd name="T4" fmla="*/ 0 w 278"/>
              <a:gd name="T5" fmla="*/ 560292911 h 296"/>
              <a:gd name="T6" fmla="*/ 22680609 w 278"/>
              <a:gd name="T7" fmla="*/ 622836260 h 296"/>
              <a:gd name="T8" fmla="*/ 22680609 w 278"/>
              <a:gd name="T9" fmla="*/ 706228468 h 296"/>
              <a:gd name="T10" fmla="*/ 45362805 w 278"/>
              <a:gd name="T11" fmla="*/ 727077327 h 296"/>
              <a:gd name="T12" fmla="*/ 131048117 w 278"/>
              <a:gd name="T13" fmla="*/ 706228468 h 296"/>
              <a:gd name="T14" fmla="*/ 199091512 w 278"/>
              <a:gd name="T15" fmla="*/ 727077327 h 296"/>
              <a:gd name="T16" fmla="*/ 289817147 w 278"/>
              <a:gd name="T17" fmla="*/ 727077327 h 296"/>
              <a:gd name="T18" fmla="*/ 360381491 w 278"/>
              <a:gd name="T19" fmla="*/ 706228468 h 296"/>
              <a:gd name="T20" fmla="*/ 383063681 w 278"/>
              <a:gd name="T21" fmla="*/ 643685119 h 296"/>
              <a:gd name="T22" fmla="*/ 335181527 w 278"/>
              <a:gd name="T23" fmla="*/ 601989015 h 296"/>
              <a:gd name="T24" fmla="*/ 312499337 w 278"/>
              <a:gd name="T25" fmla="*/ 560292911 h 296"/>
              <a:gd name="T26" fmla="*/ 221773752 w 278"/>
              <a:gd name="T27" fmla="*/ 560292911 h 296"/>
              <a:gd name="T28" fmla="*/ 176410910 w 278"/>
              <a:gd name="T29" fmla="*/ 560292911 h 296"/>
              <a:gd name="T30" fmla="*/ 131048117 w 278"/>
              <a:gd name="T31" fmla="*/ 518595193 h 296"/>
              <a:gd name="T32" fmla="*/ 131048117 w 278"/>
              <a:gd name="T33" fmla="*/ 476899089 h 296"/>
              <a:gd name="T34" fmla="*/ 153728720 w 278"/>
              <a:gd name="T35" fmla="*/ 456051844 h 296"/>
              <a:gd name="T36" fmla="*/ 244454354 w 278"/>
              <a:gd name="T37" fmla="*/ 456051844 h 296"/>
              <a:gd name="T38" fmla="*/ 312499337 w 278"/>
              <a:gd name="T39" fmla="*/ 435202985 h 296"/>
              <a:gd name="T40" fmla="*/ 383063681 w 278"/>
              <a:gd name="T41" fmla="*/ 414355639 h 296"/>
              <a:gd name="T42" fmla="*/ 335181527 w 278"/>
              <a:gd name="T43" fmla="*/ 372659535 h 296"/>
              <a:gd name="T44" fmla="*/ 289817147 w 278"/>
              <a:gd name="T45" fmla="*/ 351810676 h 296"/>
              <a:gd name="T46" fmla="*/ 221773752 w 278"/>
              <a:gd name="T47" fmla="*/ 330963431 h 296"/>
              <a:gd name="T48" fmla="*/ 153728720 w 278"/>
              <a:gd name="T49" fmla="*/ 310114572 h 296"/>
              <a:gd name="T50" fmla="*/ 131048117 w 278"/>
              <a:gd name="T51" fmla="*/ 291872829 h 296"/>
              <a:gd name="T52" fmla="*/ 176410910 w 278"/>
              <a:gd name="T53" fmla="*/ 250176725 h 296"/>
              <a:gd name="T54" fmla="*/ 267136544 w 278"/>
              <a:gd name="T55" fmla="*/ 250176725 h 296"/>
              <a:gd name="T56" fmla="*/ 335181527 w 278"/>
              <a:gd name="T57" fmla="*/ 229329480 h 296"/>
              <a:gd name="T58" fmla="*/ 383063681 w 278"/>
              <a:gd name="T59" fmla="*/ 187633326 h 296"/>
              <a:gd name="T60" fmla="*/ 335181527 w 278"/>
              <a:gd name="T61" fmla="*/ 145937222 h 296"/>
              <a:gd name="T62" fmla="*/ 289817147 w 278"/>
              <a:gd name="T63" fmla="*/ 145937222 h 296"/>
              <a:gd name="T64" fmla="*/ 221773752 w 278"/>
              <a:gd name="T65" fmla="*/ 125088362 h 296"/>
              <a:gd name="T66" fmla="*/ 131048117 w 278"/>
              <a:gd name="T67" fmla="*/ 125088362 h 296"/>
              <a:gd name="T68" fmla="*/ 90725610 w 278"/>
              <a:gd name="T69" fmla="*/ 83392233 h 296"/>
              <a:gd name="T70" fmla="*/ 108365927 w 278"/>
              <a:gd name="T71" fmla="*/ 20848865 h 296"/>
              <a:gd name="T72" fmla="*/ 199091512 w 278"/>
              <a:gd name="T73" fmla="*/ 0 h 296"/>
              <a:gd name="T74" fmla="*/ 289817147 w 278"/>
              <a:gd name="T75" fmla="*/ 20848865 h 296"/>
              <a:gd name="T76" fmla="*/ 360381491 w 278"/>
              <a:gd name="T77" fmla="*/ 0 h 296"/>
              <a:gd name="T78" fmla="*/ 451107175 w 278"/>
              <a:gd name="T79" fmla="*/ 0 h 296"/>
              <a:gd name="T80" fmla="*/ 541832761 w 278"/>
              <a:gd name="T81" fmla="*/ 0 h 296"/>
              <a:gd name="T82" fmla="*/ 609877743 w 278"/>
              <a:gd name="T83" fmla="*/ 20848865 h 296"/>
              <a:gd name="T84" fmla="*/ 677922726 w 278"/>
              <a:gd name="T85" fmla="*/ 20848865 h 296"/>
              <a:gd name="T86" fmla="*/ 698083967 w 278"/>
              <a:gd name="T87" fmla="*/ 83392233 h 296"/>
              <a:gd name="T88" fmla="*/ 677922726 w 278"/>
              <a:gd name="T89" fmla="*/ 145937222 h 296"/>
              <a:gd name="T90" fmla="*/ 677922726 w 278"/>
              <a:gd name="T91" fmla="*/ 187633326 h 296"/>
              <a:gd name="T92" fmla="*/ 677922726 w 278"/>
              <a:gd name="T93" fmla="*/ 271025584 h 296"/>
              <a:gd name="T94" fmla="*/ 677922726 w 278"/>
              <a:gd name="T95" fmla="*/ 351810676 h 296"/>
              <a:gd name="T96" fmla="*/ 677922726 w 278"/>
              <a:gd name="T97" fmla="*/ 435202985 h 296"/>
              <a:gd name="T98" fmla="*/ 698083967 w 278"/>
              <a:gd name="T99" fmla="*/ 518595193 h 296"/>
              <a:gd name="T100" fmla="*/ 677922726 w 278"/>
              <a:gd name="T101" fmla="*/ 581140156 h 296"/>
              <a:gd name="T102" fmla="*/ 677922726 w 278"/>
              <a:gd name="T103" fmla="*/ 664532364 h 296"/>
              <a:gd name="T104" fmla="*/ 698083967 w 278"/>
              <a:gd name="T105" fmla="*/ 727077327 h 29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8"/>
              <a:gd name="T160" fmla="*/ 0 h 296"/>
              <a:gd name="T161" fmla="*/ 278 w 278"/>
              <a:gd name="T162" fmla="*/ 296 h 29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8" h="296">
                <a:moveTo>
                  <a:pt x="0" y="127"/>
                </a:moveTo>
                <a:lnTo>
                  <a:pt x="0" y="135"/>
                </a:lnTo>
                <a:lnTo>
                  <a:pt x="0" y="143"/>
                </a:lnTo>
                <a:lnTo>
                  <a:pt x="0" y="151"/>
                </a:lnTo>
                <a:lnTo>
                  <a:pt x="0" y="159"/>
                </a:lnTo>
                <a:lnTo>
                  <a:pt x="0" y="167"/>
                </a:lnTo>
                <a:lnTo>
                  <a:pt x="0" y="175"/>
                </a:lnTo>
                <a:lnTo>
                  <a:pt x="0" y="183"/>
                </a:lnTo>
                <a:lnTo>
                  <a:pt x="0" y="191"/>
                </a:lnTo>
                <a:lnTo>
                  <a:pt x="0" y="199"/>
                </a:lnTo>
                <a:lnTo>
                  <a:pt x="0" y="207"/>
                </a:lnTo>
                <a:lnTo>
                  <a:pt x="0" y="215"/>
                </a:lnTo>
                <a:lnTo>
                  <a:pt x="0" y="223"/>
                </a:lnTo>
                <a:lnTo>
                  <a:pt x="0" y="231"/>
                </a:lnTo>
                <a:lnTo>
                  <a:pt x="0" y="239"/>
                </a:lnTo>
                <a:lnTo>
                  <a:pt x="9" y="239"/>
                </a:lnTo>
                <a:lnTo>
                  <a:pt x="9" y="247"/>
                </a:lnTo>
                <a:lnTo>
                  <a:pt x="9" y="255"/>
                </a:lnTo>
                <a:lnTo>
                  <a:pt x="9" y="263"/>
                </a:lnTo>
                <a:lnTo>
                  <a:pt x="9" y="271"/>
                </a:lnTo>
                <a:lnTo>
                  <a:pt x="18" y="271"/>
                </a:lnTo>
                <a:lnTo>
                  <a:pt x="18" y="279"/>
                </a:lnTo>
                <a:lnTo>
                  <a:pt x="18" y="271"/>
                </a:lnTo>
                <a:lnTo>
                  <a:pt x="18" y="279"/>
                </a:lnTo>
                <a:lnTo>
                  <a:pt x="36" y="279"/>
                </a:lnTo>
                <a:lnTo>
                  <a:pt x="36" y="271"/>
                </a:lnTo>
                <a:lnTo>
                  <a:pt x="43" y="271"/>
                </a:lnTo>
                <a:lnTo>
                  <a:pt x="52" y="271"/>
                </a:lnTo>
                <a:lnTo>
                  <a:pt x="52" y="279"/>
                </a:lnTo>
                <a:lnTo>
                  <a:pt x="61" y="279"/>
                </a:lnTo>
                <a:lnTo>
                  <a:pt x="70" y="279"/>
                </a:lnTo>
                <a:lnTo>
                  <a:pt x="79" y="279"/>
                </a:lnTo>
                <a:lnTo>
                  <a:pt x="88" y="279"/>
                </a:lnTo>
                <a:lnTo>
                  <a:pt x="97" y="279"/>
                </a:lnTo>
                <a:lnTo>
                  <a:pt x="106" y="279"/>
                </a:lnTo>
                <a:lnTo>
                  <a:pt x="115" y="279"/>
                </a:lnTo>
                <a:lnTo>
                  <a:pt x="115" y="271"/>
                </a:lnTo>
                <a:lnTo>
                  <a:pt x="124" y="271"/>
                </a:lnTo>
                <a:lnTo>
                  <a:pt x="133" y="271"/>
                </a:lnTo>
                <a:lnTo>
                  <a:pt x="143" y="271"/>
                </a:lnTo>
                <a:lnTo>
                  <a:pt x="143" y="263"/>
                </a:lnTo>
                <a:lnTo>
                  <a:pt x="152" y="263"/>
                </a:lnTo>
                <a:lnTo>
                  <a:pt x="152" y="255"/>
                </a:lnTo>
                <a:lnTo>
                  <a:pt x="152" y="247"/>
                </a:lnTo>
                <a:lnTo>
                  <a:pt x="152" y="239"/>
                </a:lnTo>
                <a:lnTo>
                  <a:pt x="143" y="239"/>
                </a:lnTo>
                <a:lnTo>
                  <a:pt x="143" y="231"/>
                </a:lnTo>
                <a:lnTo>
                  <a:pt x="133" y="231"/>
                </a:lnTo>
                <a:lnTo>
                  <a:pt x="133" y="223"/>
                </a:lnTo>
                <a:lnTo>
                  <a:pt x="124" y="215"/>
                </a:lnTo>
                <a:lnTo>
                  <a:pt x="124" y="223"/>
                </a:lnTo>
                <a:lnTo>
                  <a:pt x="124" y="215"/>
                </a:lnTo>
                <a:lnTo>
                  <a:pt x="115" y="215"/>
                </a:lnTo>
                <a:lnTo>
                  <a:pt x="106" y="215"/>
                </a:lnTo>
                <a:lnTo>
                  <a:pt x="97" y="215"/>
                </a:lnTo>
                <a:lnTo>
                  <a:pt x="88" y="215"/>
                </a:lnTo>
                <a:lnTo>
                  <a:pt x="88" y="207"/>
                </a:lnTo>
                <a:lnTo>
                  <a:pt x="79" y="207"/>
                </a:lnTo>
                <a:lnTo>
                  <a:pt x="79" y="215"/>
                </a:lnTo>
                <a:lnTo>
                  <a:pt x="70" y="215"/>
                </a:lnTo>
                <a:lnTo>
                  <a:pt x="70" y="207"/>
                </a:lnTo>
                <a:lnTo>
                  <a:pt x="61" y="207"/>
                </a:lnTo>
                <a:lnTo>
                  <a:pt x="52" y="207"/>
                </a:lnTo>
                <a:lnTo>
                  <a:pt x="52" y="199"/>
                </a:lnTo>
                <a:lnTo>
                  <a:pt x="43" y="199"/>
                </a:lnTo>
                <a:lnTo>
                  <a:pt x="43" y="191"/>
                </a:lnTo>
                <a:lnTo>
                  <a:pt x="43" y="183"/>
                </a:lnTo>
                <a:lnTo>
                  <a:pt x="52" y="183"/>
                </a:lnTo>
                <a:lnTo>
                  <a:pt x="61" y="183"/>
                </a:lnTo>
                <a:lnTo>
                  <a:pt x="52" y="183"/>
                </a:lnTo>
                <a:lnTo>
                  <a:pt x="61" y="183"/>
                </a:lnTo>
                <a:lnTo>
                  <a:pt x="61" y="175"/>
                </a:lnTo>
                <a:lnTo>
                  <a:pt x="70" y="175"/>
                </a:lnTo>
                <a:lnTo>
                  <a:pt x="79" y="175"/>
                </a:lnTo>
                <a:lnTo>
                  <a:pt x="88" y="175"/>
                </a:lnTo>
                <a:lnTo>
                  <a:pt x="97" y="175"/>
                </a:lnTo>
                <a:lnTo>
                  <a:pt x="106" y="175"/>
                </a:lnTo>
                <a:lnTo>
                  <a:pt x="115" y="175"/>
                </a:lnTo>
                <a:lnTo>
                  <a:pt x="124" y="175"/>
                </a:lnTo>
                <a:lnTo>
                  <a:pt x="124" y="167"/>
                </a:lnTo>
                <a:lnTo>
                  <a:pt x="133" y="167"/>
                </a:lnTo>
                <a:lnTo>
                  <a:pt x="143" y="167"/>
                </a:lnTo>
                <a:lnTo>
                  <a:pt x="143" y="159"/>
                </a:lnTo>
                <a:lnTo>
                  <a:pt x="152" y="159"/>
                </a:lnTo>
                <a:lnTo>
                  <a:pt x="152" y="151"/>
                </a:lnTo>
                <a:lnTo>
                  <a:pt x="152" y="143"/>
                </a:lnTo>
                <a:lnTo>
                  <a:pt x="143" y="143"/>
                </a:lnTo>
                <a:lnTo>
                  <a:pt x="133" y="143"/>
                </a:lnTo>
                <a:lnTo>
                  <a:pt x="133" y="135"/>
                </a:lnTo>
                <a:lnTo>
                  <a:pt x="124" y="135"/>
                </a:lnTo>
                <a:lnTo>
                  <a:pt x="124" y="143"/>
                </a:lnTo>
                <a:lnTo>
                  <a:pt x="115" y="135"/>
                </a:lnTo>
                <a:lnTo>
                  <a:pt x="106" y="135"/>
                </a:lnTo>
                <a:lnTo>
                  <a:pt x="97" y="135"/>
                </a:lnTo>
                <a:lnTo>
                  <a:pt x="88" y="135"/>
                </a:lnTo>
                <a:lnTo>
                  <a:pt x="88" y="127"/>
                </a:lnTo>
                <a:lnTo>
                  <a:pt x="79" y="127"/>
                </a:lnTo>
                <a:lnTo>
                  <a:pt x="70" y="127"/>
                </a:lnTo>
                <a:lnTo>
                  <a:pt x="61" y="127"/>
                </a:lnTo>
                <a:lnTo>
                  <a:pt x="61" y="119"/>
                </a:lnTo>
                <a:lnTo>
                  <a:pt x="52" y="119"/>
                </a:lnTo>
                <a:lnTo>
                  <a:pt x="43" y="119"/>
                </a:lnTo>
                <a:lnTo>
                  <a:pt x="43" y="112"/>
                </a:lnTo>
                <a:lnTo>
                  <a:pt x="52" y="112"/>
                </a:lnTo>
                <a:lnTo>
                  <a:pt x="52" y="104"/>
                </a:lnTo>
                <a:lnTo>
                  <a:pt x="52" y="96"/>
                </a:lnTo>
                <a:lnTo>
                  <a:pt x="61" y="96"/>
                </a:lnTo>
                <a:lnTo>
                  <a:pt x="70" y="96"/>
                </a:lnTo>
                <a:lnTo>
                  <a:pt x="79" y="96"/>
                </a:lnTo>
                <a:lnTo>
                  <a:pt x="88" y="96"/>
                </a:lnTo>
                <a:lnTo>
                  <a:pt x="97" y="96"/>
                </a:lnTo>
                <a:lnTo>
                  <a:pt x="106" y="96"/>
                </a:lnTo>
                <a:lnTo>
                  <a:pt x="106" y="88"/>
                </a:lnTo>
                <a:lnTo>
                  <a:pt x="115" y="88"/>
                </a:lnTo>
                <a:lnTo>
                  <a:pt x="124" y="88"/>
                </a:lnTo>
                <a:lnTo>
                  <a:pt x="133" y="88"/>
                </a:lnTo>
                <a:lnTo>
                  <a:pt x="143" y="88"/>
                </a:lnTo>
                <a:lnTo>
                  <a:pt x="143" y="80"/>
                </a:lnTo>
                <a:lnTo>
                  <a:pt x="152" y="80"/>
                </a:lnTo>
                <a:lnTo>
                  <a:pt x="152" y="72"/>
                </a:lnTo>
                <a:lnTo>
                  <a:pt x="152" y="64"/>
                </a:lnTo>
                <a:lnTo>
                  <a:pt x="143" y="64"/>
                </a:lnTo>
                <a:lnTo>
                  <a:pt x="143" y="56"/>
                </a:lnTo>
                <a:lnTo>
                  <a:pt x="133" y="56"/>
                </a:lnTo>
                <a:lnTo>
                  <a:pt x="124" y="56"/>
                </a:lnTo>
                <a:lnTo>
                  <a:pt x="124" y="48"/>
                </a:lnTo>
                <a:lnTo>
                  <a:pt x="124" y="56"/>
                </a:lnTo>
                <a:lnTo>
                  <a:pt x="115" y="56"/>
                </a:lnTo>
                <a:lnTo>
                  <a:pt x="115" y="48"/>
                </a:lnTo>
                <a:lnTo>
                  <a:pt x="106" y="48"/>
                </a:lnTo>
                <a:lnTo>
                  <a:pt x="97" y="48"/>
                </a:lnTo>
                <a:lnTo>
                  <a:pt x="88" y="48"/>
                </a:lnTo>
                <a:lnTo>
                  <a:pt x="79" y="48"/>
                </a:lnTo>
                <a:lnTo>
                  <a:pt x="70" y="48"/>
                </a:lnTo>
                <a:lnTo>
                  <a:pt x="61" y="48"/>
                </a:lnTo>
                <a:lnTo>
                  <a:pt x="52" y="48"/>
                </a:lnTo>
                <a:lnTo>
                  <a:pt x="52" y="40"/>
                </a:lnTo>
                <a:lnTo>
                  <a:pt x="43" y="40"/>
                </a:lnTo>
                <a:lnTo>
                  <a:pt x="36" y="40"/>
                </a:lnTo>
                <a:lnTo>
                  <a:pt x="36" y="32"/>
                </a:lnTo>
                <a:lnTo>
                  <a:pt x="36" y="24"/>
                </a:lnTo>
                <a:lnTo>
                  <a:pt x="36" y="16"/>
                </a:lnTo>
                <a:lnTo>
                  <a:pt x="43" y="16"/>
                </a:lnTo>
                <a:lnTo>
                  <a:pt x="43" y="8"/>
                </a:lnTo>
                <a:lnTo>
                  <a:pt x="52" y="8"/>
                </a:lnTo>
                <a:lnTo>
                  <a:pt x="61" y="0"/>
                </a:lnTo>
                <a:lnTo>
                  <a:pt x="70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8"/>
                </a:lnTo>
                <a:lnTo>
                  <a:pt x="124" y="8"/>
                </a:lnTo>
                <a:lnTo>
                  <a:pt x="133" y="8"/>
                </a:lnTo>
                <a:lnTo>
                  <a:pt x="143" y="8"/>
                </a:lnTo>
                <a:lnTo>
                  <a:pt x="143" y="0"/>
                </a:lnTo>
                <a:lnTo>
                  <a:pt x="152" y="0"/>
                </a:lnTo>
                <a:lnTo>
                  <a:pt x="161" y="0"/>
                </a:lnTo>
                <a:lnTo>
                  <a:pt x="170" y="0"/>
                </a:lnTo>
                <a:lnTo>
                  <a:pt x="179" y="0"/>
                </a:lnTo>
                <a:lnTo>
                  <a:pt x="188" y="0"/>
                </a:lnTo>
                <a:lnTo>
                  <a:pt x="197" y="0"/>
                </a:lnTo>
                <a:lnTo>
                  <a:pt x="206" y="0"/>
                </a:lnTo>
                <a:lnTo>
                  <a:pt x="215" y="0"/>
                </a:lnTo>
                <a:lnTo>
                  <a:pt x="215" y="8"/>
                </a:lnTo>
                <a:lnTo>
                  <a:pt x="224" y="8"/>
                </a:lnTo>
                <a:lnTo>
                  <a:pt x="233" y="8"/>
                </a:lnTo>
                <a:lnTo>
                  <a:pt x="242" y="8"/>
                </a:lnTo>
                <a:lnTo>
                  <a:pt x="251" y="8"/>
                </a:lnTo>
                <a:lnTo>
                  <a:pt x="260" y="0"/>
                </a:lnTo>
                <a:lnTo>
                  <a:pt x="260" y="8"/>
                </a:lnTo>
                <a:lnTo>
                  <a:pt x="269" y="8"/>
                </a:lnTo>
                <a:lnTo>
                  <a:pt x="277" y="8"/>
                </a:lnTo>
                <a:lnTo>
                  <a:pt x="277" y="16"/>
                </a:lnTo>
                <a:lnTo>
                  <a:pt x="277" y="24"/>
                </a:lnTo>
                <a:lnTo>
                  <a:pt x="277" y="32"/>
                </a:lnTo>
                <a:lnTo>
                  <a:pt x="269" y="32"/>
                </a:lnTo>
                <a:lnTo>
                  <a:pt x="269" y="40"/>
                </a:lnTo>
                <a:lnTo>
                  <a:pt x="269" y="48"/>
                </a:lnTo>
                <a:lnTo>
                  <a:pt x="269" y="56"/>
                </a:lnTo>
                <a:lnTo>
                  <a:pt x="269" y="64"/>
                </a:lnTo>
                <a:lnTo>
                  <a:pt x="277" y="64"/>
                </a:lnTo>
                <a:lnTo>
                  <a:pt x="277" y="72"/>
                </a:lnTo>
                <a:lnTo>
                  <a:pt x="269" y="72"/>
                </a:lnTo>
                <a:lnTo>
                  <a:pt x="269" y="80"/>
                </a:lnTo>
                <a:lnTo>
                  <a:pt x="269" y="88"/>
                </a:lnTo>
                <a:lnTo>
                  <a:pt x="269" y="96"/>
                </a:lnTo>
                <a:lnTo>
                  <a:pt x="269" y="104"/>
                </a:lnTo>
                <a:lnTo>
                  <a:pt x="269" y="112"/>
                </a:lnTo>
                <a:lnTo>
                  <a:pt x="269" y="119"/>
                </a:lnTo>
                <a:lnTo>
                  <a:pt x="269" y="127"/>
                </a:lnTo>
                <a:lnTo>
                  <a:pt x="269" y="135"/>
                </a:lnTo>
                <a:lnTo>
                  <a:pt x="269" y="143"/>
                </a:lnTo>
                <a:lnTo>
                  <a:pt x="269" y="151"/>
                </a:lnTo>
                <a:lnTo>
                  <a:pt x="269" y="159"/>
                </a:lnTo>
                <a:lnTo>
                  <a:pt x="269" y="167"/>
                </a:lnTo>
                <a:lnTo>
                  <a:pt x="269" y="175"/>
                </a:lnTo>
                <a:lnTo>
                  <a:pt x="277" y="183"/>
                </a:lnTo>
                <a:lnTo>
                  <a:pt x="277" y="191"/>
                </a:lnTo>
                <a:lnTo>
                  <a:pt x="277" y="199"/>
                </a:lnTo>
                <a:lnTo>
                  <a:pt x="277" y="207"/>
                </a:lnTo>
                <a:lnTo>
                  <a:pt x="277" y="215"/>
                </a:lnTo>
                <a:lnTo>
                  <a:pt x="269" y="215"/>
                </a:lnTo>
                <a:lnTo>
                  <a:pt x="269" y="223"/>
                </a:lnTo>
                <a:lnTo>
                  <a:pt x="269" y="231"/>
                </a:lnTo>
                <a:lnTo>
                  <a:pt x="269" y="239"/>
                </a:lnTo>
                <a:lnTo>
                  <a:pt x="269" y="247"/>
                </a:lnTo>
                <a:lnTo>
                  <a:pt x="269" y="255"/>
                </a:lnTo>
                <a:lnTo>
                  <a:pt x="269" y="263"/>
                </a:lnTo>
                <a:lnTo>
                  <a:pt x="269" y="271"/>
                </a:lnTo>
                <a:lnTo>
                  <a:pt x="277" y="271"/>
                </a:lnTo>
                <a:lnTo>
                  <a:pt x="277" y="279"/>
                </a:lnTo>
                <a:lnTo>
                  <a:pt x="277" y="287"/>
                </a:lnTo>
                <a:lnTo>
                  <a:pt x="277" y="295"/>
                </a:lnTo>
              </a:path>
            </a:pathLst>
          </a:custGeom>
          <a:noFill/>
          <a:ln w="25400" cap="rnd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90" name="Freeform 15"/>
          <p:cNvSpPr>
            <a:spLocks/>
          </p:cNvSpPr>
          <p:nvPr/>
        </p:nvSpPr>
        <p:spPr bwMode="auto">
          <a:xfrm rot="-5400000">
            <a:off x="2750053" y="2411369"/>
            <a:ext cx="441325" cy="470005"/>
          </a:xfrm>
          <a:custGeom>
            <a:avLst/>
            <a:gdLst>
              <a:gd name="T0" fmla="*/ 0 w 278"/>
              <a:gd name="T1" fmla="*/ 393509218 h 296"/>
              <a:gd name="T2" fmla="*/ 0 w 278"/>
              <a:gd name="T3" fmla="*/ 476901701 h 296"/>
              <a:gd name="T4" fmla="*/ 0 w 278"/>
              <a:gd name="T5" fmla="*/ 560294083 h 296"/>
              <a:gd name="T6" fmla="*/ 22680609 w 278"/>
              <a:gd name="T7" fmla="*/ 622839177 h 296"/>
              <a:gd name="T8" fmla="*/ 22680609 w 278"/>
              <a:gd name="T9" fmla="*/ 706231560 h 296"/>
              <a:gd name="T10" fmla="*/ 45362805 w 278"/>
              <a:gd name="T11" fmla="*/ 727080463 h 296"/>
              <a:gd name="T12" fmla="*/ 131048117 w 278"/>
              <a:gd name="T13" fmla="*/ 706231560 h 296"/>
              <a:gd name="T14" fmla="*/ 199091512 w 278"/>
              <a:gd name="T15" fmla="*/ 727080463 h 296"/>
              <a:gd name="T16" fmla="*/ 289817147 w 278"/>
              <a:gd name="T17" fmla="*/ 727080463 h 296"/>
              <a:gd name="T18" fmla="*/ 360381491 w 278"/>
              <a:gd name="T19" fmla="*/ 706231560 h 296"/>
              <a:gd name="T20" fmla="*/ 383063681 w 278"/>
              <a:gd name="T21" fmla="*/ 643686466 h 296"/>
              <a:gd name="T22" fmla="*/ 335181527 w 278"/>
              <a:gd name="T23" fmla="*/ 601990275 h 296"/>
              <a:gd name="T24" fmla="*/ 312499337 w 278"/>
              <a:gd name="T25" fmla="*/ 560294083 h 296"/>
              <a:gd name="T26" fmla="*/ 221773752 w 278"/>
              <a:gd name="T27" fmla="*/ 560294083 h 296"/>
              <a:gd name="T28" fmla="*/ 176410910 w 278"/>
              <a:gd name="T29" fmla="*/ 560294083 h 296"/>
              <a:gd name="T30" fmla="*/ 131048117 w 278"/>
              <a:gd name="T31" fmla="*/ 518597892 h 296"/>
              <a:gd name="T32" fmla="*/ 131048117 w 278"/>
              <a:gd name="T33" fmla="*/ 476901701 h 296"/>
              <a:gd name="T34" fmla="*/ 153728720 w 278"/>
              <a:gd name="T35" fmla="*/ 456054412 h 296"/>
              <a:gd name="T36" fmla="*/ 244454354 w 278"/>
              <a:gd name="T37" fmla="*/ 456054412 h 296"/>
              <a:gd name="T38" fmla="*/ 312499337 w 278"/>
              <a:gd name="T39" fmla="*/ 435205510 h 296"/>
              <a:gd name="T40" fmla="*/ 383063681 w 278"/>
              <a:gd name="T41" fmla="*/ 414356506 h 296"/>
              <a:gd name="T42" fmla="*/ 335181527 w 278"/>
              <a:gd name="T43" fmla="*/ 372660315 h 296"/>
              <a:gd name="T44" fmla="*/ 289817147 w 278"/>
              <a:gd name="T45" fmla="*/ 351813026 h 296"/>
              <a:gd name="T46" fmla="*/ 221773752 w 278"/>
              <a:gd name="T47" fmla="*/ 330964123 h 296"/>
              <a:gd name="T48" fmla="*/ 153728720 w 278"/>
              <a:gd name="T49" fmla="*/ 310116835 h 296"/>
              <a:gd name="T50" fmla="*/ 131048117 w 278"/>
              <a:gd name="T51" fmla="*/ 291875054 h 296"/>
              <a:gd name="T52" fmla="*/ 176410910 w 278"/>
              <a:gd name="T53" fmla="*/ 250177248 h 296"/>
              <a:gd name="T54" fmla="*/ 267136544 w 278"/>
              <a:gd name="T55" fmla="*/ 250177248 h 296"/>
              <a:gd name="T56" fmla="*/ 335181527 w 278"/>
              <a:gd name="T57" fmla="*/ 229329960 h 296"/>
              <a:gd name="T58" fmla="*/ 383063681 w 278"/>
              <a:gd name="T59" fmla="*/ 187633718 h 296"/>
              <a:gd name="T60" fmla="*/ 335181527 w 278"/>
              <a:gd name="T61" fmla="*/ 145937527 h 296"/>
              <a:gd name="T62" fmla="*/ 289817147 w 278"/>
              <a:gd name="T63" fmla="*/ 145937527 h 296"/>
              <a:gd name="T64" fmla="*/ 221773752 w 278"/>
              <a:gd name="T65" fmla="*/ 125088624 h 296"/>
              <a:gd name="T66" fmla="*/ 131048117 w 278"/>
              <a:gd name="T67" fmla="*/ 125088624 h 296"/>
              <a:gd name="T68" fmla="*/ 90725610 w 278"/>
              <a:gd name="T69" fmla="*/ 83392408 h 296"/>
              <a:gd name="T70" fmla="*/ 108365927 w 278"/>
              <a:gd name="T71" fmla="*/ 20848909 h 296"/>
              <a:gd name="T72" fmla="*/ 199091512 w 278"/>
              <a:gd name="T73" fmla="*/ 0 h 296"/>
              <a:gd name="T74" fmla="*/ 289817147 w 278"/>
              <a:gd name="T75" fmla="*/ 20848909 h 296"/>
              <a:gd name="T76" fmla="*/ 360381491 w 278"/>
              <a:gd name="T77" fmla="*/ 0 h 296"/>
              <a:gd name="T78" fmla="*/ 451107175 w 278"/>
              <a:gd name="T79" fmla="*/ 0 h 296"/>
              <a:gd name="T80" fmla="*/ 541832761 w 278"/>
              <a:gd name="T81" fmla="*/ 0 h 296"/>
              <a:gd name="T82" fmla="*/ 609877743 w 278"/>
              <a:gd name="T83" fmla="*/ 20848909 h 296"/>
              <a:gd name="T84" fmla="*/ 677922726 w 278"/>
              <a:gd name="T85" fmla="*/ 20848909 h 296"/>
              <a:gd name="T86" fmla="*/ 698083967 w 278"/>
              <a:gd name="T87" fmla="*/ 83392408 h 296"/>
              <a:gd name="T88" fmla="*/ 677922726 w 278"/>
              <a:gd name="T89" fmla="*/ 145937527 h 296"/>
              <a:gd name="T90" fmla="*/ 677922726 w 278"/>
              <a:gd name="T91" fmla="*/ 187633718 h 296"/>
              <a:gd name="T92" fmla="*/ 677922726 w 278"/>
              <a:gd name="T93" fmla="*/ 271026151 h 296"/>
              <a:gd name="T94" fmla="*/ 677922726 w 278"/>
              <a:gd name="T95" fmla="*/ 351813026 h 296"/>
              <a:gd name="T96" fmla="*/ 677922726 w 278"/>
              <a:gd name="T97" fmla="*/ 435205510 h 296"/>
              <a:gd name="T98" fmla="*/ 698083967 w 278"/>
              <a:gd name="T99" fmla="*/ 518597892 h 296"/>
              <a:gd name="T100" fmla="*/ 677922726 w 278"/>
              <a:gd name="T101" fmla="*/ 581142986 h 296"/>
              <a:gd name="T102" fmla="*/ 677922726 w 278"/>
              <a:gd name="T103" fmla="*/ 664535369 h 296"/>
              <a:gd name="T104" fmla="*/ 698083967 w 278"/>
              <a:gd name="T105" fmla="*/ 727080463 h 29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8"/>
              <a:gd name="T160" fmla="*/ 0 h 296"/>
              <a:gd name="T161" fmla="*/ 278 w 278"/>
              <a:gd name="T162" fmla="*/ 296 h 29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8" h="296">
                <a:moveTo>
                  <a:pt x="0" y="127"/>
                </a:moveTo>
                <a:lnTo>
                  <a:pt x="0" y="135"/>
                </a:lnTo>
                <a:lnTo>
                  <a:pt x="0" y="143"/>
                </a:lnTo>
                <a:lnTo>
                  <a:pt x="0" y="151"/>
                </a:lnTo>
                <a:lnTo>
                  <a:pt x="0" y="159"/>
                </a:lnTo>
                <a:lnTo>
                  <a:pt x="0" y="167"/>
                </a:lnTo>
                <a:lnTo>
                  <a:pt x="0" y="175"/>
                </a:lnTo>
                <a:lnTo>
                  <a:pt x="0" y="183"/>
                </a:lnTo>
                <a:lnTo>
                  <a:pt x="0" y="191"/>
                </a:lnTo>
                <a:lnTo>
                  <a:pt x="0" y="199"/>
                </a:lnTo>
                <a:lnTo>
                  <a:pt x="0" y="207"/>
                </a:lnTo>
                <a:lnTo>
                  <a:pt x="0" y="215"/>
                </a:lnTo>
                <a:lnTo>
                  <a:pt x="0" y="223"/>
                </a:lnTo>
                <a:lnTo>
                  <a:pt x="0" y="231"/>
                </a:lnTo>
                <a:lnTo>
                  <a:pt x="0" y="239"/>
                </a:lnTo>
                <a:lnTo>
                  <a:pt x="9" y="239"/>
                </a:lnTo>
                <a:lnTo>
                  <a:pt x="9" y="247"/>
                </a:lnTo>
                <a:lnTo>
                  <a:pt x="9" y="255"/>
                </a:lnTo>
                <a:lnTo>
                  <a:pt x="9" y="263"/>
                </a:lnTo>
                <a:lnTo>
                  <a:pt x="9" y="271"/>
                </a:lnTo>
                <a:lnTo>
                  <a:pt x="18" y="271"/>
                </a:lnTo>
                <a:lnTo>
                  <a:pt x="18" y="279"/>
                </a:lnTo>
                <a:lnTo>
                  <a:pt x="18" y="271"/>
                </a:lnTo>
                <a:lnTo>
                  <a:pt x="18" y="279"/>
                </a:lnTo>
                <a:lnTo>
                  <a:pt x="36" y="279"/>
                </a:lnTo>
                <a:lnTo>
                  <a:pt x="36" y="271"/>
                </a:lnTo>
                <a:lnTo>
                  <a:pt x="43" y="271"/>
                </a:lnTo>
                <a:lnTo>
                  <a:pt x="52" y="271"/>
                </a:lnTo>
                <a:lnTo>
                  <a:pt x="52" y="279"/>
                </a:lnTo>
                <a:lnTo>
                  <a:pt x="61" y="279"/>
                </a:lnTo>
                <a:lnTo>
                  <a:pt x="70" y="279"/>
                </a:lnTo>
                <a:lnTo>
                  <a:pt x="79" y="279"/>
                </a:lnTo>
                <a:lnTo>
                  <a:pt x="88" y="279"/>
                </a:lnTo>
                <a:lnTo>
                  <a:pt x="97" y="279"/>
                </a:lnTo>
                <a:lnTo>
                  <a:pt x="106" y="279"/>
                </a:lnTo>
                <a:lnTo>
                  <a:pt x="115" y="279"/>
                </a:lnTo>
                <a:lnTo>
                  <a:pt x="115" y="271"/>
                </a:lnTo>
                <a:lnTo>
                  <a:pt x="124" y="271"/>
                </a:lnTo>
                <a:lnTo>
                  <a:pt x="133" y="271"/>
                </a:lnTo>
                <a:lnTo>
                  <a:pt x="143" y="271"/>
                </a:lnTo>
                <a:lnTo>
                  <a:pt x="143" y="263"/>
                </a:lnTo>
                <a:lnTo>
                  <a:pt x="152" y="263"/>
                </a:lnTo>
                <a:lnTo>
                  <a:pt x="152" y="255"/>
                </a:lnTo>
                <a:lnTo>
                  <a:pt x="152" y="247"/>
                </a:lnTo>
                <a:lnTo>
                  <a:pt x="152" y="239"/>
                </a:lnTo>
                <a:lnTo>
                  <a:pt x="143" y="239"/>
                </a:lnTo>
                <a:lnTo>
                  <a:pt x="143" y="231"/>
                </a:lnTo>
                <a:lnTo>
                  <a:pt x="133" y="231"/>
                </a:lnTo>
                <a:lnTo>
                  <a:pt x="133" y="223"/>
                </a:lnTo>
                <a:lnTo>
                  <a:pt x="124" y="215"/>
                </a:lnTo>
                <a:lnTo>
                  <a:pt x="124" y="223"/>
                </a:lnTo>
                <a:lnTo>
                  <a:pt x="124" y="215"/>
                </a:lnTo>
                <a:lnTo>
                  <a:pt x="115" y="215"/>
                </a:lnTo>
                <a:lnTo>
                  <a:pt x="106" y="215"/>
                </a:lnTo>
                <a:lnTo>
                  <a:pt x="97" y="215"/>
                </a:lnTo>
                <a:lnTo>
                  <a:pt x="88" y="215"/>
                </a:lnTo>
                <a:lnTo>
                  <a:pt x="88" y="207"/>
                </a:lnTo>
                <a:lnTo>
                  <a:pt x="79" y="207"/>
                </a:lnTo>
                <a:lnTo>
                  <a:pt x="79" y="215"/>
                </a:lnTo>
                <a:lnTo>
                  <a:pt x="70" y="215"/>
                </a:lnTo>
                <a:lnTo>
                  <a:pt x="70" y="207"/>
                </a:lnTo>
                <a:lnTo>
                  <a:pt x="61" y="207"/>
                </a:lnTo>
                <a:lnTo>
                  <a:pt x="52" y="207"/>
                </a:lnTo>
                <a:lnTo>
                  <a:pt x="52" y="199"/>
                </a:lnTo>
                <a:lnTo>
                  <a:pt x="43" y="199"/>
                </a:lnTo>
                <a:lnTo>
                  <a:pt x="43" y="191"/>
                </a:lnTo>
                <a:lnTo>
                  <a:pt x="43" y="183"/>
                </a:lnTo>
                <a:lnTo>
                  <a:pt x="52" y="183"/>
                </a:lnTo>
                <a:lnTo>
                  <a:pt x="61" y="183"/>
                </a:lnTo>
                <a:lnTo>
                  <a:pt x="52" y="183"/>
                </a:lnTo>
                <a:lnTo>
                  <a:pt x="61" y="183"/>
                </a:lnTo>
                <a:lnTo>
                  <a:pt x="61" y="175"/>
                </a:lnTo>
                <a:lnTo>
                  <a:pt x="70" y="175"/>
                </a:lnTo>
                <a:lnTo>
                  <a:pt x="79" y="175"/>
                </a:lnTo>
                <a:lnTo>
                  <a:pt x="88" y="175"/>
                </a:lnTo>
                <a:lnTo>
                  <a:pt x="97" y="175"/>
                </a:lnTo>
                <a:lnTo>
                  <a:pt x="106" y="175"/>
                </a:lnTo>
                <a:lnTo>
                  <a:pt x="115" y="175"/>
                </a:lnTo>
                <a:lnTo>
                  <a:pt x="124" y="175"/>
                </a:lnTo>
                <a:lnTo>
                  <a:pt x="124" y="167"/>
                </a:lnTo>
                <a:lnTo>
                  <a:pt x="133" y="167"/>
                </a:lnTo>
                <a:lnTo>
                  <a:pt x="143" y="167"/>
                </a:lnTo>
                <a:lnTo>
                  <a:pt x="143" y="159"/>
                </a:lnTo>
                <a:lnTo>
                  <a:pt x="152" y="159"/>
                </a:lnTo>
                <a:lnTo>
                  <a:pt x="152" y="151"/>
                </a:lnTo>
                <a:lnTo>
                  <a:pt x="152" y="143"/>
                </a:lnTo>
                <a:lnTo>
                  <a:pt x="143" y="143"/>
                </a:lnTo>
                <a:lnTo>
                  <a:pt x="133" y="143"/>
                </a:lnTo>
                <a:lnTo>
                  <a:pt x="133" y="135"/>
                </a:lnTo>
                <a:lnTo>
                  <a:pt x="124" y="135"/>
                </a:lnTo>
                <a:lnTo>
                  <a:pt x="124" y="143"/>
                </a:lnTo>
                <a:lnTo>
                  <a:pt x="115" y="135"/>
                </a:lnTo>
                <a:lnTo>
                  <a:pt x="106" y="135"/>
                </a:lnTo>
                <a:lnTo>
                  <a:pt x="97" y="135"/>
                </a:lnTo>
                <a:lnTo>
                  <a:pt x="88" y="135"/>
                </a:lnTo>
                <a:lnTo>
                  <a:pt x="88" y="127"/>
                </a:lnTo>
                <a:lnTo>
                  <a:pt x="79" y="127"/>
                </a:lnTo>
                <a:lnTo>
                  <a:pt x="70" y="127"/>
                </a:lnTo>
                <a:lnTo>
                  <a:pt x="61" y="127"/>
                </a:lnTo>
                <a:lnTo>
                  <a:pt x="61" y="119"/>
                </a:lnTo>
                <a:lnTo>
                  <a:pt x="52" y="119"/>
                </a:lnTo>
                <a:lnTo>
                  <a:pt x="43" y="119"/>
                </a:lnTo>
                <a:lnTo>
                  <a:pt x="43" y="112"/>
                </a:lnTo>
                <a:lnTo>
                  <a:pt x="52" y="112"/>
                </a:lnTo>
                <a:lnTo>
                  <a:pt x="52" y="104"/>
                </a:lnTo>
                <a:lnTo>
                  <a:pt x="52" y="96"/>
                </a:lnTo>
                <a:lnTo>
                  <a:pt x="61" y="96"/>
                </a:lnTo>
                <a:lnTo>
                  <a:pt x="70" y="96"/>
                </a:lnTo>
                <a:lnTo>
                  <a:pt x="79" y="96"/>
                </a:lnTo>
                <a:lnTo>
                  <a:pt x="88" y="96"/>
                </a:lnTo>
                <a:lnTo>
                  <a:pt x="97" y="96"/>
                </a:lnTo>
                <a:lnTo>
                  <a:pt x="106" y="96"/>
                </a:lnTo>
                <a:lnTo>
                  <a:pt x="106" y="88"/>
                </a:lnTo>
                <a:lnTo>
                  <a:pt x="115" y="88"/>
                </a:lnTo>
                <a:lnTo>
                  <a:pt x="124" y="88"/>
                </a:lnTo>
                <a:lnTo>
                  <a:pt x="133" y="88"/>
                </a:lnTo>
                <a:lnTo>
                  <a:pt x="143" y="88"/>
                </a:lnTo>
                <a:lnTo>
                  <a:pt x="143" y="80"/>
                </a:lnTo>
                <a:lnTo>
                  <a:pt x="152" y="80"/>
                </a:lnTo>
                <a:lnTo>
                  <a:pt x="152" y="72"/>
                </a:lnTo>
                <a:lnTo>
                  <a:pt x="152" y="64"/>
                </a:lnTo>
                <a:lnTo>
                  <a:pt x="143" y="64"/>
                </a:lnTo>
                <a:lnTo>
                  <a:pt x="143" y="56"/>
                </a:lnTo>
                <a:lnTo>
                  <a:pt x="133" y="56"/>
                </a:lnTo>
                <a:lnTo>
                  <a:pt x="124" y="56"/>
                </a:lnTo>
                <a:lnTo>
                  <a:pt x="124" y="48"/>
                </a:lnTo>
                <a:lnTo>
                  <a:pt x="124" y="56"/>
                </a:lnTo>
                <a:lnTo>
                  <a:pt x="115" y="56"/>
                </a:lnTo>
                <a:lnTo>
                  <a:pt x="115" y="48"/>
                </a:lnTo>
                <a:lnTo>
                  <a:pt x="106" y="48"/>
                </a:lnTo>
                <a:lnTo>
                  <a:pt x="97" y="48"/>
                </a:lnTo>
                <a:lnTo>
                  <a:pt x="88" y="48"/>
                </a:lnTo>
                <a:lnTo>
                  <a:pt x="79" y="48"/>
                </a:lnTo>
                <a:lnTo>
                  <a:pt x="70" y="48"/>
                </a:lnTo>
                <a:lnTo>
                  <a:pt x="61" y="48"/>
                </a:lnTo>
                <a:lnTo>
                  <a:pt x="52" y="48"/>
                </a:lnTo>
                <a:lnTo>
                  <a:pt x="52" y="40"/>
                </a:lnTo>
                <a:lnTo>
                  <a:pt x="43" y="40"/>
                </a:lnTo>
                <a:lnTo>
                  <a:pt x="36" y="40"/>
                </a:lnTo>
                <a:lnTo>
                  <a:pt x="36" y="32"/>
                </a:lnTo>
                <a:lnTo>
                  <a:pt x="36" y="24"/>
                </a:lnTo>
                <a:lnTo>
                  <a:pt x="36" y="16"/>
                </a:lnTo>
                <a:lnTo>
                  <a:pt x="43" y="16"/>
                </a:lnTo>
                <a:lnTo>
                  <a:pt x="43" y="8"/>
                </a:lnTo>
                <a:lnTo>
                  <a:pt x="52" y="8"/>
                </a:lnTo>
                <a:lnTo>
                  <a:pt x="61" y="0"/>
                </a:lnTo>
                <a:lnTo>
                  <a:pt x="70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8"/>
                </a:lnTo>
                <a:lnTo>
                  <a:pt x="124" y="8"/>
                </a:lnTo>
                <a:lnTo>
                  <a:pt x="133" y="8"/>
                </a:lnTo>
                <a:lnTo>
                  <a:pt x="143" y="8"/>
                </a:lnTo>
                <a:lnTo>
                  <a:pt x="143" y="0"/>
                </a:lnTo>
                <a:lnTo>
                  <a:pt x="152" y="0"/>
                </a:lnTo>
                <a:lnTo>
                  <a:pt x="161" y="0"/>
                </a:lnTo>
                <a:lnTo>
                  <a:pt x="170" y="0"/>
                </a:lnTo>
                <a:lnTo>
                  <a:pt x="179" y="0"/>
                </a:lnTo>
                <a:lnTo>
                  <a:pt x="188" y="0"/>
                </a:lnTo>
                <a:lnTo>
                  <a:pt x="197" y="0"/>
                </a:lnTo>
                <a:lnTo>
                  <a:pt x="206" y="0"/>
                </a:lnTo>
                <a:lnTo>
                  <a:pt x="215" y="0"/>
                </a:lnTo>
                <a:lnTo>
                  <a:pt x="215" y="8"/>
                </a:lnTo>
                <a:lnTo>
                  <a:pt x="224" y="8"/>
                </a:lnTo>
                <a:lnTo>
                  <a:pt x="233" y="8"/>
                </a:lnTo>
                <a:lnTo>
                  <a:pt x="242" y="8"/>
                </a:lnTo>
                <a:lnTo>
                  <a:pt x="251" y="8"/>
                </a:lnTo>
                <a:lnTo>
                  <a:pt x="260" y="0"/>
                </a:lnTo>
                <a:lnTo>
                  <a:pt x="260" y="8"/>
                </a:lnTo>
                <a:lnTo>
                  <a:pt x="269" y="8"/>
                </a:lnTo>
                <a:lnTo>
                  <a:pt x="277" y="8"/>
                </a:lnTo>
                <a:lnTo>
                  <a:pt x="277" y="16"/>
                </a:lnTo>
                <a:lnTo>
                  <a:pt x="277" y="24"/>
                </a:lnTo>
                <a:lnTo>
                  <a:pt x="277" y="32"/>
                </a:lnTo>
                <a:lnTo>
                  <a:pt x="269" y="32"/>
                </a:lnTo>
                <a:lnTo>
                  <a:pt x="269" y="40"/>
                </a:lnTo>
                <a:lnTo>
                  <a:pt x="269" y="48"/>
                </a:lnTo>
                <a:lnTo>
                  <a:pt x="269" y="56"/>
                </a:lnTo>
                <a:lnTo>
                  <a:pt x="269" y="64"/>
                </a:lnTo>
                <a:lnTo>
                  <a:pt x="277" y="64"/>
                </a:lnTo>
                <a:lnTo>
                  <a:pt x="277" y="72"/>
                </a:lnTo>
                <a:lnTo>
                  <a:pt x="269" y="72"/>
                </a:lnTo>
                <a:lnTo>
                  <a:pt x="269" y="80"/>
                </a:lnTo>
                <a:lnTo>
                  <a:pt x="269" y="88"/>
                </a:lnTo>
                <a:lnTo>
                  <a:pt x="269" y="96"/>
                </a:lnTo>
                <a:lnTo>
                  <a:pt x="269" y="104"/>
                </a:lnTo>
                <a:lnTo>
                  <a:pt x="269" y="112"/>
                </a:lnTo>
                <a:lnTo>
                  <a:pt x="269" y="119"/>
                </a:lnTo>
                <a:lnTo>
                  <a:pt x="269" y="127"/>
                </a:lnTo>
                <a:lnTo>
                  <a:pt x="269" y="135"/>
                </a:lnTo>
                <a:lnTo>
                  <a:pt x="269" y="143"/>
                </a:lnTo>
                <a:lnTo>
                  <a:pt x="269" y="151"/>
                </a:lnTo>
                <a:lnTo>
                  <a:pt x="269" y="159"/>
                </a:lnTo>
                <a:lnTo>
                  <a:pt x="269" y="167"/>
                </a:lnTo>
                <a:lnTo>
                  <a:pt x="269" y="175"/>
                </a:lnTo>
                <a:lnTo>
                  <a:pt x="277" y="183"/>
                </a:lnTo>
                <a:lnTo>
                  <a:pt x="277" y="191"/>
                </a:lnTo>
                <a:lnTo>
                  <a:pt x="277" y="199"/>
                </a:lnTo>
                <a:lnTo>
                  <a:pt x="277" y="207"/>
                </a:lnTo>
                <a:lnTo>
                  <a:pt x="277" y="215"/>
                </a:lnTo>
                <a:lnTo>
                  <a:pt x="269" y="215"/>
                </a:lnTo>
                <a:lnTo>
                  <a:pt x="269" y="223"/>
                </a:lnTo>
                <a:lnTo>
                  <a:pt x="269" y="231"/>
                </a:lnTo>
                <a:lnTo>
                  <a:pt x="269" y="239"/>
                </a:lnTo>
                <a:lnTo>
                  <a:pt x="269" y="247"/>
                </a:lnTo>
                <a:lnTo>
                  <a:pt x="269" y="255"/>
                </a:lnTo>
                <a:lnTo>
                  <a:pt x="269" y="263"/>
                </a:lnTo>
                <a:lnTo>
                  <a:pt x="269" y="271"/>
                </a:lnTo>
                <a:lnTo>
                  <a:pt x="277" y="271"/>
                </a:lnTo>
                <a:lnTo>
                  <a:pt x="277" y="279"/>
                </a:lnTo>
                <a:lnTo>
                  <a:pt x="277" y="287"/>
                </a:lnTo>
                <a:lnTo>
                  <a:pt x="277" y="295"/>
                </a:lnTo>
              </a:path>
            </a:pathLst>
          </a:custGeom>
          <a:noFill/>
          <a:ln w="25400" cap="rnd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91" name="Freeform 16"/>
          <p:cNvSpPr>
            <a:spLocks/>
          </p:cNvSpPr>
          <p:nvPr/>
        </p:nvSpPr>
        <p:spPr bwMode="auto">
          <a:xfrm rot="-5400000">
            <a:off x="6144700" y="1854150"/>
            <a:ext cx="441325" cy="470005"/>
          </a:xfrm>
          <a:custGeom>
            <a:avLst/>
            <a:gdLst>
              <a:gd name="T0" fmla="*/ 0 w 278"/>
              <a:gd name="T1" fmla="*/ 393509218 h 296"/>
              <a:gd name="T2" fmla="*/ 0 w 278"/>
              <a:gd name="T3" fmla="*/ 476901701 h 296"/>
              <a:gd name="T4" fmla="*/ 0 w 278"/>
              <a:gd name="T5" fmla="*/ 560294083 h 296"/>
              <a:gd name="T6" fmla="*/ 22680609 w 278"/>
              <a:gd name="T7" fmla="*/ 622839177 h 296"/>
              <a:gd name="T8" fmla="*/ 22680609 w 278"/>
              <a:gd name="T9" fmla="*/ 706231560 h 296"/>
              <a:gd name="T10" fmla="*/ 45362805 w 278"/>
              <a:gd name="T11" fmla="*/ 727080463 h 296"/>
              <a:gd name="T12" fmla="*/ 131048117 w 278"/>
              <a:gd name="T13" fmla="*/ 706231560 h 296"/>
              <a:gd name="T14" fmla="*/ 199091512 w 278"/>
              <a:gd name="T15" fmla="*/ 727080463 h 296"/>
              <a:gd name="T16" fmla="*/ 289817147 w 278"/>
              <a:gd name="T17" fmla="*/ 727080463 h 296"/>
              <a:gd name="T18" fmla="*/ 360381491 w 278"/>
              <a:gd name="T19" fmla="*/ 706231560 h 296"/>
              <a:gd name="T20" fmla="*/ 383063681 w 278"/>
              <a:gd name="T21" fmla="*/ 643686466 h 296"/>
              <a:gd name="T22" fmla="*/ 335181527 w 278"/>
              <a:gd name="T23" fmla="*/ 601990275 h 296"/>
              <a:gd name="T24" fmla="*/ 312499337 w 278"/>
              <a:gd name="T25" fmla="*/ 560294083 h 296"/>
              <a:gd name="T26" fmla="*/ 221773752 w 278"/>
              <a:gd name="T27" fmla="*/ 560294083 h 296"/>
              <a:gd name="T28" fmla="*/ 176410910 w 278"/>
              <a:gd name="T29" fmla="*/ 560294083 h 296"/>
              <a:gd name="T30" fmla="*/ 131048117 w 278"/>
              <a:gd name="T31" fmla="*/ 518597892 h 296"/>
              <a:gd name="T32" fmla="*/ 131048117 w 278"/>
              <a:gd name="T33" fmla="*/ 476901701 h 296"/>
              <a:gd name="T34" fmla="*/ 153728720 w 278"/>
              <a:gd name="T35" fmla="*/ 456054412 h 296"/>
              <a:gd name="T36" fmla="*/ 244454354 w 278"/>
              <a:gd name="T37" fmla="*/ 456054412 h 296"/>
              <a:gd name="T38" fmla="*/ 312499337 w 278"/>
              <a:gd name="T39" fmla="*/ 435205510 h 296"/>
              <a:gd name="T40" fmla="*/ 383063681 w 278"/>
              <a:gd name="T41" fmla="*/ 414356506 h 296"/>
              <a:gd name="T42" fmla="*/ 335181527 w 278"/>
              <a:gd name="T43" fmla="*/ 372660315 h 296"/>
              <a:gd name="T44" fmla="*/ 289817147 w 278"/>
              <a:gd name="T45" fmla="*/ 351813026 h 296"/>
              <a:gd name="T46" fmla="*/ 221773752 w 278"/>
              <a:gd name="T47" fmla="*/ 330964123 h 296"/>
              <a:gd name="T48" fmla="*/ 153728720 w 278"/>
              <a:gd name="T49" fmla="*/ 310116835 h 296"/>
              <a:gd name="T50" fmla="*/ 131048117 w 278"/>
              <a:gd name="T51" fmla="*/ 291875054 h 296"/>
              <a:gd name="T52" fmla="*/ 176410910 w 278"/>
              <a:gd name="T53" fmla="*/ 250177248 h 296"/>
              <a:gd name="T54" fmla="*/ 267136544 w 278"/>
              <a:gd name="T55" fmla="*/ 250177248 h 296"/>
              <a:gd name="T56" fmla="*/ 335181527 w 278"/>
              <a:gd name="T57" fmla="*/ 229329960 h 296"/>
              <a:gd name="T58" fmla="*/ 383063681 w 278"/>
              <a:gd name="T59" fmla="*/ 187633718 h 296"/>
              <a:gd name="T60" fmla="*/ 335181527 w 278"/>
              <a:gd name="T61" fmla="*/ 145937527 h 296"/>
              <a:gd name="T62" fmla="*/ 289817147 w 278"/>
              <a:gd name="T63" fmla="*/ 145937527 h 296"/>
              <a:gd name="T64" fmla="*/ 221773752 w 278"/>
              <a:gd name="T65" fmla="*/ 125088624 h 296"/>
              <a:gd name="T66" fmla="*/ 131048117 w 278"/>
              <a:gd name="T67" fmla="*/ 125088624 h 296"/>
              <a:gd name="T68" fmla="*/ 90725610 w 278"/>
              <a:gd name="T69" fmla="*/ 83392408 h 296"/>
              <a:gd name="T70" fmla="*/ 108365927 w 278"/>
              <a:gd name="T71" fmla="*/ 20848909 h 296"/>
              <a:gd name="T72" fmla="*/ 199091512 w 278"/>
              <a:gd name="T73" fmla="*/ 0 h 296"/>
              <a:gd name="T74" fmla="*/ 289817147 w 278"/>
              <a:gd name="T75" fmla="*/ 20848909 h 296"/>
              <a:gd name="T76" fmla="*/ 360381491 w 278"/>
              <a:gd name="T77" fmla="*/ 0 h 296"/>
              <a:gd name="T78" fmla="*/ 451107175 w 278"/>
              <a:gd name="T79" fmla="*/ 0 h 296"/>
              <a:gd name="T80" fmla="*/ 541832761 w 278"/>
              <a:gd name="T81" fmla="*/ 0 h 296"/>
              <a:gd name="T82" fmla="*/ 609877743 w 278"/>
              <a:gd name="T83" fmla="*/ 20848909 h 296"/>
              <a:gd name="T84" fmla="*/ 677922726 w 278"/>
              <a:gd name="T85" fmla="*/ 20848909 h 296"/>
              <a:gd name="T86" fmla="*/ 698083967 w 278"/>
              <a:gd name="T87" fmla="*/ 83392408 h 296"/>
              <a:gd name="T88" fmla="*/ 677922726 w 278"/>
              <a:gd name="T89" fmla="*/ 145937527 h 296"/>
              <a:gd name="T90" fmla="*/ 677922726 w 278"/>
              <a:gd name="T91" fmla="*/ 187633718 h 296"/>
              <a:gd name="T92" fmla="*/ 677922726 w 278"/>
              <a:gd name="T93" fmla="*/ 271026151 h 296"/>
              <a:gd name="T94" fmla="*/ 677922726 w 278"/>
              <a:gd name="T95" fmla="*/ 351813026 h 296"/>
              <a:gd name="T96" fmla="*/ 677922726 w 278"/>
              <a:gd name="T97" fmla="*/ 435205510 h 296"/>
              <a:gd name="T98" fmla="*/ 698083967 w 278"/>
              <a:gd name="T99" fmla="*/ 518597892 h 296"/>
              <a:gd name="T100" fmla="*/ 677922726 w 278"/>
              <a:gd name="T101" fmla="*/ 581142986 h 296"/>
              <a:gd name="T102" fmla="*/ 677922726 w 278"/>
              <a:gd name="T103" fmla="*/ 664535369 h 296"/>
              <a:gd name="T104" fmla="*/ 698083967 w 278"/>
              <a:gd name="T105" fmla="*/ 727080463 h 29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8"/>
              <a:gd name="T160" fmla="*/ 0 h 296"/>
              <a:gd name="T161" fmla="*/ 278 w 278"/>
              <a:gd name="T162" fmla="*/ 296 h 29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8" h="296">
                <a:moveTo>
                  <a:pt x="0" y="127"/>
                </a:moveTo>
                <a:lnTo>
                  <a:pt x="0" y="135"/>
                </a:lnTo>
                <a:lnTo>
                  <a:pt x="0" y="143"/>
                </a:lnTo>
                <a:lnTo>
                  <a:pt x="0" y="151"/>
                </a:lnTo>
                <a:lnTo>
                  <a:pt x="0" y="159"/>
                </a:lnTo>
                <a:lnTo>
                  <a:pt x="0" y="167"/>
                </a:lnTo>
                <a:lnTo>
                  <a:pt x="0" y="175"/>
                </a:lnTo>
                <a:lnTo>
                  <a:pt x="0" y="183"/>
                </a:lnTo>
                <a:lnTo>
                  <a:pt x="0" y="191"/>
                </a:lnTo>
                <a:lnTo>
                  <a:pt x="0" y="199"/>
                </a:lnTo>
                <a:lnTo>
                  <a:pt x="0" y="207"/>
                </a:lnTo>
                <a:lnTo>
                  <a:pt x="0" y="215"/>
                </a:lnTo>
                <a:lnTo>
                  <a:pt x="0" y="223"/>
                </a:lnTo>
                <a:lnTo>
                  <a:pt x="0" y="231"/>
                </a:lnTo>
                <a:lnTo>
                  <a:pt x="0" y="239"/>
                </a:lnTo>
                <a:lnTo>
                  <a:pt x="9" y="239"/>
                </a:lnTo>
                <a:lnTo>
                  <a:pt x="9" y="247"/>
                </a:lnTo>
                <a:lnTo>
                  <a:pt x="9" y="255"/>
                </a:lnTo>
                <a:lnTo>
                  <a:pt x="9" y="263"/>
                </a:lnTo>
                <a:lnTo>
                  <a:pt x="9" y="271"/>
                </a:lnTo>
                <a:lnTo>
                  <a:pt x="18" y="271"/>
                </a:lnTo>
                <a:lnTo>
                  <a:pt x="18" y="279"/>
                </a:lnTo>
                <a:lnTo>
                  <a:pt x="18" y="271"/>
                </a:lnTo>
                <a:lnTo>
                  <a:pt x="18" y="279"/>
                </a:lnTo>
                <a:lnTo>
                  <a:pt x="36" y="279"/>
                </a:lnTo>
                <a:lnTo>
                  <a:pt x="36" y="271"/>
                </a:lnTo>
                <a:lnTo>
                  <a:pt x="43" y="271"/>
                </a:lnTo>
                <a:lnTo>
                  <a:pt x="52" y="271"/>
                </a:lnTo>
                <a:lnTo>
                  <a:pt x="52" y="279"/>
                </a:lnTo>
                <a:lnTo>
                  <a:pt x="61" y="279"/>
                </a:lnTo>
                <a:lnTo>
                  <a:pt x="70" y="279"/>
                </a:lnTo>
                <a:lnTo>
                  <a:pt x="79" y="279"/>
                </a:lnTo>
                <a:lnTo>
                  <a:pt x="88" y="279"/>
                </a:lnTo>
                <a:lnTo>
                  <a:pt x="97" y="279"/>
                </a:lnTo>
                <a:lnTo>
                  <a:pt x="106" y="279"/>
                </a:lnTo>
                <a:lnTo>
                  <a:pt x="115" y="279"/>
                </a:lnTo>
                <a:lnTo>
                  <a:pt x="115" y="271"/>
                </a:lnTo>
                <a:lnTo>
                  <a:pt x="124" y="271"/>
                </a:lnTo>
                <a:lnTo>
                  <a:pt x="133" y="271"/>
                </a:lnTo>
                <a:lnTo>
                  <a:pt x="143" y="271"/>
                </a:lnTo>
                <a:lnTo>
                  <a:pt x="143" y="263"/>
                </a:lnTo>
                <a:lnTo>
                  <a:pt x="152" y="263"/>
                </a:lnTo>
                <a:lnTo>
                  <a:pt x="152" y="255"/>
                </a:lnTo>
                <a:lnTo>
                  <a:pt x="152" y="247"/>
                </a:lnTo>
                <a:lnTo>
                  <a:pt x="152" y="239"/>
                </a:lnTo>
                <a:lnTo>
                  <a:pt x="143" y="239"/>
                </a:lnTo>
                <a:lnTo>
                  <a:pt x="143" y="231"/>
                </a:lnTo>
                <a:lnTo>
                  <a:pt x="133" y="231"/>
                </a:lnTo>
                <a:lnTo>
                  <a:pt x="133" y="223"/>
                </a:lnTo>
                <a:lnTo>
                  <a:pt x="124" y="215"/>
                </a:lnTo>
                <a:lnTo>
                  <a:pt x="124" y="223"/>
                </a:lnTo>
                <a:lnTo>
                  <a:pt x="124" y="215"/>
                </a:lnTo>
                <a:lnTo>
                  <a:pt x="115" y="215"/>
                </a:lnTo>
                <a:lnTo>
                  <a:pt x="106" y="215"/>
                </a:lnTo>
                <a:lnTo>
                  <a:pt x="97" y="215"/>
                </a:lnTo>
                <a:lnTo>
                  <a:pt x="88" y="215"/>
                </a:lnTo>
                <a:lnTo>
                  <a:pt x="88" y="207"/>
                </a:lnTo>
                <a:lnTo>
                  <a:pt x="79" y="207"/>
                </a:lnTo>
                <a:lnTo>
                  <a:pt x="79" y="215"/>
                </a:lnTo>
                <a:lnTo>
                  <a:pt x="70" y="215"/>
                </a:lnTo>
                <a:lnTo>
                  <a:pt x="70" y="207"/>
                </a:lnTo>
                <a:lnTo>
                  <a:pt x="61" y="207"/>
                </a:lnTo>
                <a:lnTo>
                  <a:pt x="52" y="207"/>
                </a:lnTo>
                <a:lnTo>
                  <a:pt x="52" y="199"/>
                </a:lnTo>
                <a:lnTo>
                  <a:pt x="43" y="199"/>
                </a:lnTo>
                <a:lnTo>
                  <a:pt x="43" y="191"/>
                </a:lnTo>
                <a:lnTo>
                  <a:pt x="43" y="183"/>
                </a:lnTo>
                <a:lnTo>
                  <a:pt x="52" y="183"/>
                </a:lnTo>
                <a:lnTo>
                  <a:pt x="61" y="183"/>
                </a:lnTo>
                <a:lnTo>
                  <a:pt x="52" y="183"/>
                </a:lnTo>
                <a:lnTo>
                  <a:pt x="61" y="183"/>
                </a:lnTo>
                <a:lnTo>
                  <a:pt x="61" y="175"/>
                </a:lnTo>
                <a:lnTo>
                  <a:pt x="70" y="175"/>
                </a:lnTo>
                <a:lnTo>
                  <a:pt x="79" y="175"/>
                </a:lnTo>
                <a:lnTo>
                  <a:pt x="88" y="175"/>
                </a:lnTo>
                <a:lnTo>
                  <a:pt x="97" y="175"/>
                </a:lnTo>
                <a:lnTo>
                  <a:pt x="106" y="175"/>
                </a:lnTo>
                <a:lnTo>
                  <a:pt x="115" y="175"/>
                </a:lnTo>
                <a:lnTo>
                  <a:pt x="124" y="175"/>
                </a:lnTo>
                <a:lnTo>
                  <a:pt x="124" y="167"/>
                </a:lnTo>
                <a:lnTo>
                  <a:pt x="133" y="167"/>
                </a:lnTo>
                <a:lnTo>
                  <a:pt x="143" y="167"/>
                </a:lnTo>
                <a:lnTo>
                  <a:pt x="143" y="159"/>
                </a:lnTo>
                <a:lnTo>
                  <a:pt x="152" y="159"/>
                </a:lnTo>
                <a:lnTo>
                  <a:pt x="152" y="151"/>
                </a:lnTo>
                <a:lnTo>
                  <a:pt x="152" y="143"/>
                </a:lnTo>
                <a:lnTo>
                  <a:pt x="143" y="143"/>
                </a:lnTo>
                <a:lnTo>
                  <a:pt x="133" y="143"/>
                </a:lnTo>
                <a:lnTo>
                  <a:pt x="133" y="135"/>
                </a:lnTo>
                <a:lnTo>
                  <a:pt x="124" y="135"/>
                </a:lnTo>
                <a:lnTo>
                  <a:pt x="124" y="143"/>
                </a:lnTo>
                <a:lnTo>
                  <a:pt x="115" y="135"/>
                </a:lnTo>
                <a:lnTo>
                  <a:pt x="106" y="135"/>
                </a:lnTo>
                <a:lnTo>
                  <a:pt x="97" y="135"/>
                </a:lnTo>
                <a:lnTo>
                  <a:pt x="88" y="135"/>
                </a:lnTo>
                <a:lnTo>
                  <a:pt x="88" y="127"/>
                </a:lnTo>
                <a:lnTo>
                  <a:pt x="79" y="127"/>
                </a:lnTo>
                <a:lnTo>
                  <a:pt x="70" y="127"/>
                </a:lnTo>
                <a:lnTo>
                  <a:pt x="61" y="127"/>
                </a:lnTo>
                <a:lnTo>
                  <a:pt x="61" y="119"/>
                </a:lnTo>
                <a:lnTo>
                  <a:pt x="52" y="119"/>
                </a:lnTo>
                <a:lnTo>
                  <a:pt x="43" y="119"/>
                </a:lnTo>
                <a:lnTo>
                  <a:pt x="43" y="112"/>
                </a:lnTo>
                <a:lnTo>
                  <a:pt x="52" y="112"/>
                </a:lnTo>
                <a:lnTo>
                  <a:pt x="52" y="104"/>
                </a:lnTo>
                <a:lnTo>
                  <a:pt x="52" y="96"/>
                </a:lnTo>
                <a:lnTo>
                  <a:pt x="61" y="96"/>
                </a:lnTo>
                <a:lnTo>
                  <a:pt x="70" y="96"/>
                </a:lnTo>
                <a:lnTo>
                  <a:pt x="79" y="96"/>
                </a:lnTo>
                <a:lnTo>
                  <a:pt x="88" y="96"/>
                </a:lnTo>
                <a:lnTo>
                  <a:pt x="97" y="96"/>
                </a:lnTo>
                <a:lnTo>
                  <a:pt x="106" y="96"/>
                </a:lnTo>
                <a:lnTo>
                  <a:pt x="106" y="88"/>
                </a:lnTo>
                <a:lnTo>
                  <a:pt x="115" y="88"/>
                </a:lnTo>
                <a:lnTo>
                  <a:pt x="124" y="88"/>
                </a:lnTo>
                <a:lnTo>
                  <a:pt x="133" y="88"/>
                </a:lnTo>
                <a:lnTo>
                  <a:pt x="143" y="88"/>
                </a:lnTo>
                <a:lnTo>
                  <a:pt x="143" y="80"/>
                </a:lnTo>
                <a:lnTo>
                  <a:pt x="152" y="80"/>
                </a:lnTo>
                <a:lnTo>
                  <a:pt x="152" y="72"/>
                </a:lnTo>
                <a:lnTo>
                  <a:pt x="152" y="64"/>
                </a:lnTo>
                <a:lnTo>
                  <a:pt x="143" y="64"/>
                </a:lnTo>
                <a:lnTo>
                  <a:pt x="143" y="56"/>
                </a:lnTo>
                <a:lnTo>
                  <a:pt x="133" y="56"/>
                </a:lnTo>
                <a:lnTo>
                  <a:pt x="124" y="56"/>
                </a:lnTo>
                <a:lnTo>
                  <a:pt x="124" y="48"/>
                </a:lnTo>
                <a:lnTo>
                  <a:pt x="124" y="56"/>
                </a:lnTo>
                <a:lnTo>
                  <a:pt x="115" y="56"/>
                </a:lnTo>
                <a:lnTo>
                  <a:pt x="115" y="48"/>
                </a:lnTo>
                <a:lnTo>
                  <a:pt x="106" y="48"/>
                </a:lnTo>
                <a:lnTo>
                  <a:pt x="97" y="48"/>
                </a:lnTo>
                <a:lnTo>
                  <a:pt x="88" y="48"/>
                </a:lnTo>
                <a:lnTo>
                  <a:pt x="79" y="48"/>
                </a:lnTo>
                <a:lnTo>
                  <a:pt x="70" y="48"/>
                </a:lnTo>
                <a:lnTo>
                  <a:pt x="61" y="48"/>
                </a:lnTo>
                <a:lnTo>
                  <a:pt x="52" y="48"/>
                </a:lnTo>
                <a:lnTo>
                  <a:pt x="52" y="40"/>
                </a:lnTo>
                <a:lnTo>
                  <a:pt x="43" y="40"/>
                </a:lnTo>
                <a:lnTo>
                  <a:pt x="36" y="40"/>
                </a:lnTo>
                <a:lnTo>
                  <a:pt x="36" y="32"/>
                </a:lnTo>
                <a:lnTo>
                  <a:pt x="36" y="24"/>
                </a:lnTo>
                <a:lnTo>
                  <a:pt x="36" y="16"/>
                </a:lnTo>
                <a:lnTo>
                  <a:pt x="43" y="16"/>
                </a:lnTo>
                <a:lnTo>
                  <a:pt x="43" y="8"/>
                </a:lnTo>
                <a:lnTo>
                  <a:pt x="52" y="8"/>
                </a:lnTo>
                <a:lnTo>
                  <a:pt x="61" y="0"/>
                </a:lnTo>
                <a:lnTo>
                  <a:pt x="70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8"/>
                </a:lnTo>
                <a:lnTo>
                  <a:pt x="124" y="8"/>
                </a:lnTo>
                <a:lnTo>
                  <a:pt x="133" y="8"/>
                </a:lnTo>
                <a:lnTo>
                  <a:pt x="143" y="8"/>
                </a:lnTo>
                <a:lnTo>
                  <a:pt x="143" y="0"/>
                </a:lnTo>
                <a:lnTo>
                  <a:pt x="152" y="0"/>
                </a:lnTo>
                <a:lnTo>
                  <a:pt x="161" y="0"/>
                </a:lnTo>
                <a:lnTo>
                  <a:pt x="170" y="0"/>
                </a:lnTo>
                <a:lnTo>
                  <a:pt x="179" y="0"/>
                </a:lnTo>
                <a:lnTo>
                  <a:pt x="188" y="0"/>
                </a:lnTo>
                <a:lnTo>
                  <a:pt x="197" y="0"/>
                </a:lnTo>
                <a:lnTo>
                  <a:pt x="206" y="0"/>
                </a:lnTo>
                <a:lnTo>
                  <a:pt x="215" y="0"/>
                </a:lnTo>
                <a:lnTo>
                  <a:pt x="215" y="8"/>
                </a:lnTo>
                <a:lnTo>
                  <a:pt x="224" y="8"/>
                </a:lnTo>
                <a:lnTo>
                  <a:pt x="233" y="8"/>
                </a:lnTo>
                <a:lnTo>
                  <a:pt x="242" y="8"/>
                </a:lnTo>
                <a:lnTo>
                  <a:pt x="251" y="8"/>
                </a:lnTo>
                <a:lnTo>
                  <a:pt x="260" y="0"/>
                </a:lnTo>
                <a:lnTo>
                  <a:pt x="260" y="8"/>
                </a:lnTo>
                <a:lnTo>
                  <a:pt x="269" y="8"/>
                </a:lnTo>
                <a:lnTo>
                  <a:pt x="277" y="8"/>
                </a:lnTo>
                <a:lnTo>
                  <a:pt x="277" y="16"/>
                </a:lnTo>
                <a:lnTo>
                  <a:pt x="277" y="24"/>
                </a:lnTo>
                <a:lnTo>
                  <a:pt x="277" y="32"/>
                </a:lnTo>
                <a:lnTo>
                  <a:pt x="269" y="32"/>
                </a:lnTo>
                <a:lnTo>
                  <a:pt x="269" y="40"/>
                </a:lnTo>
                <a:lnTo>
                  <a:pt x="269" y="48"/>
                </a:lnTo>
                <a:lnTo>
                  <a:pt x="269" y="56"/>
                </a:lnTo>
                <a:lnTo>
                  <a:pt x="269" y="64"/>
                </a:lnTo>
                <a:lnTo>
                  <a:pt x="277" y="64"/>
                </a:lnTo>
                <a:lnTo>
                  <a:pt x="277" y="72"/>
                </a:lnTo>
                <a:lnTo>
                  <a:pt x="269" y="72"/>
                </a:lnTo>
                <a:lnTo>
                  <a:pt x="269" y="80"/>
                </a:lnTo>
                <a:lnTo>
                  <a:pt x="269" y="88"/>
                </a:lnTo>
                <a:lnTo>
                  <a:pt x="269" y="96"/>
                </a:lnTo>
                <a:lnTo>
                  <a:pt x="269" y="104"/>
                </a:lnTo>
                <a:lnTo>
                  <a:pt x="269" y="112"/>
                </a:lnTo>
                <a:lnTo>
                  <a:pt x="269" y="119"/>
                </a:lnTo>
                <a:lnTo>
                  <a:pt x="269" y="127"/>
                </a:lnTo>
                <a:lnTo>
                  <a:pt x="269" y="135"/>
                </a:lnTo>
                <a:lnTo>
                  <a:pt x="269" y="143"/>
                </a:lnTo>
                <a:lnTo>
                  <a:pt x="269" y="151"/>
                </a:lnTo>
                <a:lnTo>
                  <a:pt x="269" y="159"/>
                </a:lnTo>
                <a:lnTo>
                  <a:pt x="269" y="167"/>
                </a:lnTo>
                <a:lnTo>
                  <a:pt x="269" y="175"/>
                </a:lnTo>
                <a:lnTo>
                  <a:pt x="277" y="183"/>
                </a:lnTo>
                <a:lnTo>
                  <a:pt x="277" y="191"/>
                </a:lnTo>
                <a:lnTo>
                  <a:pt x="277" y="199"/>
                </a:lnTo>
                <a:lnTo>
                  <a:pt x="277" y="207"/>
                </a:lnTo>
                <a:lnTo>
                  <a:pt x="277" y="215"/>
                </a:lnTo>
                <a:lnTo>
                  <a:pt x="269" y="215"/>
                </a:lnTo>
                <a:lnTo>
                  <a:pt x="269" y="223"/>
                </a:lnTo>
                <a:lnTo>
                  <a:pt x="269" y="231"/>
                </a:lnTo>
                <a:lnTo>
                  <a:pt x="269" y="239"/>
                </a:lnTo>
                <a:lnTo>
                  <a:pt x="269" y="247"/>
                </a:lnTo>
                <a:lnTo>
                  <a:pt x="269" y="255"/>
                </a:lnTo>
                <a:lnTo>
                  <a:pt x="269" y="263"/>
                </a:lnTo>
                <a:lnTo>
                  <a:pt x="269" y="271"/>
                </a:lnTo>
                <a:lnTo>
                  <a:pt x="277" y="271"/>
                </a:lnTo>
                <a:lnTo>
                  <a:pt x="277" y="279"/>
                </a:lnTo>
                <a:lnTo>
                  <a:pt x="277" y="287"/>
                </a:lnTo>
                <a:lnTo>
                  <a:pt x="277" y="295"/>
                </a:lnTo>
              </a:path>
            </a:pathLst>
          </a:custGeom>
          <a:noFill/>
          <a:ln w="25400" cap="rnd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92" name="Freeform 17"/>
          <p:cNvSpPr>
            <a:spLocks/>
          </p:cNvSpPr>
          <p:nvPr/>
        </p:nvSpPr>
        <p:spPr bwMode="auto">
          <a:xfrm rot="-5400000">
            <a:off x="8010664" y="1323932"/>
            <a:ext cx="441325" cy="470004"/>
          </a:xfrm>
          <a:custGeom>
            <a:avLst/>
            <a:gdLst>
              <a:gd name="T0" fmla="*/ 0 w 278"/>
              <a:gd name="T1" fmla="*/ 393506780 h 296"/>
              <a:gd name="T2" fmla="*/ 0 w 278"/>
              <a:gd name="T3" fmla="*/ 476899089 h 296"/>
              <a:gd name="T4" fmla="*/ 0 w 278"/>
              <a:gd name="T5" fmla="*/ 560292911 h 296"/>
              <a:gd name="T6" fmla="*/ 22680609 w 278"/>
              <a:gd name="T7" fmla="*/ 622836260 h 296"/>
              <a:gd name="T8" fmla="*/ 22680609 w 278"/>
              <a:gd name="T9" fmla="*/ 706228468 h 296"/>
              <a:gd name="T10" fmla="*/ 45362805 w 278"/>
              <a:gd name="T11" fmla="*/ 727077327 h 296"/>
              <a:gd name="T12" fmla="*/ 131048117 w 278"/>
              <a:gd name="T13" fmla="*/ 706228468 h 296"/>
              <a:gd name="T14" fmla="*/ 199091512 w 278"/>
              <a:gd name="T15" fmla="*/ 727077327 h 296"/>
              <a:gd name="T16" fmla="*/ 289817147 w 278"/>
              <a:gd name="T17" fmla="*/ 727077327 h 296"/>
              <a:gd name="T18" fmla="*/ 360381491 w 278"/>
              <a:gd name="T19" fmla="*/ 706228468 h 296"/>
              <a:gd name="T20" fmla="*/ 383063681 w 278"/>
              <a:gd name="T21" fmla="*/ 643685119 h 296"/>
              <a:gd name="T22" fmla="*/ 335181527 w 278"/>
              <a:gd name="T23" fmla="*/ 601989015 h 296"/>
              <a:gd name="T24" fmla="*/ 312499337 w 278"/>
              <a:gd name="T25" fmla="*/ 560292911 h 296"/>
              <a:gd name="T26" fmla="*/ 221773752 w 278"/>
              <a:gd name="T27" fmla="*/ 560292911 h 296"/>
              <a:gd name="T28" fmla="*/ 176410910 w 278"/>
              <a:gd name="T29" fmla="*/ 560292911 h 296"/>
              <a:gd name="T30" fmla="*/ 131048117 w 278"/>
              <a:gd name="T31" fmla="*/ 518595193 h 296"/>
              <a:gd name="T32" fmla="*/ 131048117 w 278"/>
              <a:gd name="T33" fmla="*/ 476899089 h 296"/>
              <a:gd name="T34" fmla="*/ 153728720 w 278"/>
              <a:gd name="T35" fmla="*/ 456051844 h 296"/>
              <a:gd name="T36" fmla="*/ 244454354 w 278"/>
              <a:gd name="T37" fmla="*/ 456051844 h 296"/>
              <a:gd name="T38" fmla="*/ 312499337 w 278"/>
              <a:gd name="T39" fmla="*/ 435202985 h 296"/>
              <a:gd name="T40" fmla="*/ 383063681 w 278"/>
              <a:gd name="T41" fmla="*/ 414355639 h 296"/>
              <a:gd name="T42" fmla="*/ 335181527 w 278"/>
              <a:gd name="T43" fmla="*/ 372659535 h 296"/>
              <a:gd name="T44" fmla="*/ 289817147 w 278"/>
              <a:gd name="T45" fmla="*/ 351810676 h 296"/>
              <a:gd name="T46" fmla="*/ 221773752 w 278"/>
              <a:gd name="T47" fmla="*/ 330963431 h 296"/>
              <a:gd name="T48" fmla="*/ 153728720 w 278"/>
              <a:gd name="T49" fmla="*/ 310114572 h 296"/>
              <a:gd name="T50" fmla="*/ 131048117 w 278"/>
              <a:gd name="T51" fmla="*/ 291872829 h 296"/>
              <a:gd name="T52" fmla="*/ 176410910 w 278"/>
              <a:gd name="T53" fmla="*/ 250176725 h 296"/>
              <a:gd name="T54" fmla="*/ 267136544 w 278"/>
              <a:gd name="T55" fmla="*/ 250176725 h 296"/>
              <a:gd name="T56" fmla="*/ 335181527 w 278"/>
              <a:gd name="T57" fmla="*/ 229329480 h 296"/>
              <a:gd name="T58" fmla="*/ 383063681 w 278"/>
              <a:gd name="T59" fmla="*/ 187633326 h 296"/>
              <a:gd name="T60" fmla="*/ 335181527 w 278"/>
              <a:gd name="T61" fmla="*/ 145937222 h 296"/>
              <a:gd name="T62" fmla="*/ 289817147 w 278"/>
              <a:gd name="T63" fmla="*/ 145937222 h 296"/>
              <a:gd name="T64" fmla="*/ 221773752 w 278"/>
              <a:gd name="T65" fmla="*/ 125088362 h 296"/>
              <a:gd name="T66" fmla="*/ 131048117 w 278"/>
              <a:gd name="T67" fmla="*/ 125088362 h 296"/>
              <a:gd name="T68" fmla="*/ 90725610 w 278"/>
              <a:gd name="T69" fmla="*/ 83392233 h 296"/>
              <a:gd name="T70" fmla="*/ 108365927 w 278"/>
              <a:gd name="T71" fmla="*/ 20848865 h 296"/>
              <a:gd name="T72" fmla="*/ 199091512 w 278"/>
              <a:gd name="T73" fmla="*/ 0 h 296"/>
              <a:gd name="T74" fmla="*/ 289817147 w 278"/>
              <a:gd name="T75" fmla="*/ 20848865 h 296"/>
              <a:gd name="T76" fmla="*/ 360381491 w 278"/>
              <a:gd name="T77" fmla="*/ 0 h 296"/>
              <a:gd name="T78" fmla="*/ 451107175 w 278"/>
              <a:gd name="T79" fmla="*/ 0 h 296"/>
              <a:gd name="T80" fmla="*/ 541832761 w 278"/>
              <a:gd name="T81" fmla="*/ 0 h 296"/>
              <a:gd name="T82" fmla="*/ 609877743 w 278"/>
              <a:gd name="T83" fmla="*/ 20848865 h 296"/>
              <a:gd name="T84" fmla="*/ 677922726 w 278"/>
              <a:gd name="T85" fmla="*/ 20848865 h 296"/>
              <a:gd name="T86" fmla="*/ 698083967 w 278"/>
              <a:gd name="T87" fmla="*/ 83392233 h 296"/>
              <a:gd name="T88" fmla="*/ 677922726 w 278"/>
              <a:gd name="T89" fmla="*/ 145937222 h 296"/>
              <a:gd name="T90" fmla="*/ 677922726 w 278"/>
              <a:gd name="T91" fmla="*/ 187633326 h 296"/>
              <a:gd name="T92" fmla="*/ 677922726 w 278"/>
              <a:gd name="T93" fmla="*/ 271025584 h 296"/>
              <a:gd name="T94" fmla="*/ 677922726 w 278"/>
              <a:gd name="T95" fmla="*/ 351810676 h 296"/>
              <a:gd name="T96" fmla="*/ 677922726 w 278"/>
              <a:gd name="T97" fmla="*/ 435202985 h 296"/>
              <a:gd name="T98" fmla="*/ 698083967 w 278"/>
              <a:gd name="T99" fmla="*/ 518595193 h 296"/>
              <a:gd name="T100" fmla="*/ 677922726 w 278"/>
              <a:gd name="T101" fmla="*/ 581140156 h 296"/>
              <a:gd name="T102" fmla="*/ 677922726 w 278"/>
              <a:gd name="T103" fmla="*/ 664532364 h 296"/>
              <a:gd name="T104" fmla="*/ 698083967 w 278"/>
              <a:gd name="T105" fmla="*/ 727077327 h 29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8"/>
              <a:gd name="T160" fmla="*/ 0 h 296"/>
              <a:gd name="T161" fmla="*/ 278 w 278"/>
              <a:gd name="T162" fmla="*/ 296 h 29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8" h="296">
                <a:moveTo>
                  <a:pt x="0" y="127"/>
                </a:moveTo>
                <a:lnTo>
                  <a:pt x="0" y="135"/>
                </a:lnTo>
                <a:lnTo>
                  <a:pt x="0" y="143"/>
                </a:lnTo>
                <a:lnTo>
                  <a:pt x="0" y="151"/>
                </a:lnTo>
                <a:lnTo>
                  <a:pt x="0" y="159"/>
                </a:lnTo>
                <a:lnTo>
                  <a:pt x="0" y="167"/>
                </a:lnTo>
                <a:lnTo>
                  <a:pt x="0" y="175"/>
                </a:lnTo>
                <a:lnTo>
                  <a:pt x="0" y="183"/>
                </a:lnTo>
                <a:lnTo>
                  <a:pt x="0" y="191"/>
                </a:lnTo>
                <a:lnTo>
                  <a:pt x="0" y="199"/>
                </a:lnTo>
                <a:lnTo>
                  <a:pt x="0" y="207"/>
                </a:lnTo>
                <a:lnTo>
                  <a:pt x="0" y="215"/>
                </a:lnTo>
                <a:lnTo>
                  <a:pt x="0" y="223"/>
                </a:lnTo>
                <a:lnTo>
                  <a:pt x="0" y="231"/>
                </a:lnTo>
                <a:lnTo>
                  <a:pt x="0" y="239"/>
                </a:lnTo>
                <a:lnTo>
                  <a:pt x="9" y="239"/>
                </a:lnTo>
                <a:lnTo>
                  <a:pt x="9" y="247"/>
                </a:lnTo>
                <a:lnTo>
                  <a:pt x="9" y="255"/>
                </a:lnTo>
                <a:lnTo>
                  <a:pt x="9" y="263"/>
                </a:lnTo>
                <a:lnTo>
                  <a:pt x="9" y="271"/>
                </a:lnTo>
                <a:lnTo>
                  <a:pt x="18" y="271"/>
                </a:lnTo>
                <a:lnTo>
                  <a:pt x="18" y="279"/>
                </a:lnTo>
                <a:lnTo>
                  <a:pt x="18" y="271"/>
                </a:lnTo>
                <a:lnTo>
                  <a:pt x="18" y="279"/>
                </a:lnTo>
                <a:lnTo>
                  <a:pt x="36" y="279"/>
                </a:lnTo>
                <a:lnTo>
                  <a:pt x="36" y="271"/>
                </a:lnTo>
                <a:lnTo>
                  <a:pt x="43" y="271"/>
                </a:lnTo>
                <a:lnTo>
                  <a:pt x="52" y="271"/>
                </a:lnTo>
                <a:lnTo>
                  <a:pt x="52" y="279"/>
                </a:lnTo>
                <a:lnTo>
                  <a:pt x="61" y="279"/>
                </a:lnTo>
                <a:lnTo>
                  <a:pt x="70" y="279"/>
                </a:lnTo>
                <a:lnTo>
                  <a:pt x="79" y="279"/>
                </a:lnTo>
                <a:lnTo>
                  <a:pt x="88" y="279"/>
                </a:lnTo>
                <a:lnTo>
                  <a:pt x="97" y="279"/>
                </a:lnTo>
                <a:lnTo>
                  <a:pt x="106" y="279"/>
                </a:lnTo>
                <a:lnTo>
                  <a:pt x="115" y="279"/>
                </a:lnTo>
                <a:lnTo>
                  <a:pt x="115" y="271"/>
                </a:lnTo>
                <a:lnTo>
                  <a:pt x="124" y="271"/>
                </a:lnTo>
                <a:lnTo>
                  <a:pt x="133" y="271"/>
                </a:lnTo>
                <a:lnTo>
                  <a:pt x="143" y="271"/>
                </a:lnTo>
                <a:lnTo>
                  <a:pt x="143" y="263"/>
                </a:lnTo>
                <a:lnTo>
                  <a:pt x="152" y="263"/>
                </a:lnTo>
                <a:lnTo>
                  <a:pt x="152" y="255"/>
                </a:lnTo>
                <a:lnTo>
                  <a:pt x="152" y="247"/>
                </a:lnTo>
                <a:lnTo>
                  <a:pt x="152" y="239"/>
                </a:lnTo>
                <a:lnTo>
                  <a:pt x="143" y="239"/>
                </a:lnTo>
                <a:lnTo>
                  <a:pt x="143" y="231"/>
                </a:lnTo>
                <a:lnTo>
                  <a:pt x="133" y="231"/>
                </a:lnTo>
                <a:lnTo>
                  <a:pt x="133" y="223"/>
                </a:lnTo>
                <a:lnTo>
                  <a:pt x="124" y="215"/>
                </a:lnTo>
                <a:lnTo>
                  <a:pt x="124" y="223"/>
                </a:lnTo>
                <a:lnTo>
                  <a:pt x="124" y="215"/>
                </a:lnTo>
                <a:lnTo>
                  <a:pt x="115" y="215"/>
                </a:lnTo>
                <a:lnTo>
                  <a:pt x="106" y="215"/>
                </a:lnTo>
                <a:lnTo>
                  <a:pt x="97" y="215"/>
                </a:lnTo>
                <a:lnTo>
                  <a:pt x="88" y="215"/>
                </a:lnTo>
                <a:lnTo>
                  <a:pt x="88" y="207"/>
                </a:lnTo>
                <a:lnTo>
                  <a:pt x="79" y="207"/>
                </a:lnTo>
                <a:lnTo>
                  <a:pt x="79" y="215"/>
                </a:lnTo>
                <a:lnTo>
                  <a:pt x="70" y="215"/>
                </a:lnTo>
                <a:lnTo>
                  <a:pt x="70" y="207"/>
                </a:lnTo>
                <a:lnTo>
                  <a:pt x="61" y="207"/>
                </a:lnTo>
                <a:lnTo>
                  <a:pt x="52" y="207"/>
                </a:lnTo>
                <a:lnTo>
                  <a:pt x="52" y="199"/>
                </a:lnTo>
                <a:lnTo>
                  <a:pt x="43" y="199"/>
                </a:lnTo>
                <a:lnTo>
                  <a:pt x="43" y="191"/>
                </a:lnTo>
                <a:lnTo>
                  <a:pt x="43" y="183"/>
                </a:lnTo>
                <a:lnTo>
                  <a:pt x="52" y="183"/>
                </a:lnTo>
                <a:lnTo>
                  <a:pt x="61" y="183"/>
                </a:lnTo>
                <a:lnTo>
                  <a:pt x="52" y="183"/>
                </a:lnTo>
                <a:lnTo>
                  <a:pt x="61" y="183"/>
                </a:lnTo>
                <a:lnTo>
                  <a:pt x="61" y="175"/>
                </a:lnTo>
                <a:lnTo>
                  <a:pt x="70" y="175"/>
                </a:lnTo>
                <a:lnTo>
                  <a:pt x="79" y="175"/>
                </a:lnTo>
                <a:lnTo>
                  <a:pt x="88" y="175"/>
                </a:lnTo>
                <a:lnTo>
                  <a:pt x="97" y="175"/>
                </a:lnTo>
                <a:lnTo>
                  <a:pt x="106" y="175"/>
                </a:lnTo>
                <a:lnTo>
                  <a:pt x="115" y="175"/>
                </a:lnTo>
                <a:lnTo>
                  <a:pt x="124" y="175"/>
                </a:lnTo>
                <a:lnTo>
                  <a:pt x="124" y="167"/>
                </a:lnTo>
                <a:lnTo>
                  <a:pt x="133" y="167"/>
                </a:lnTo>
                <a:lnTo>
                  <a:pt x="143" y="167"/>
                </a:lnTo>
                <a:lnTo>
                  <a:pt x="143" y="159"/>
                </a:lnTo>
                <a:lnTo>
                  <a:pt x="152" y="159"/>
                </a:lnTo>
                <a:lnTo>
                  <a:pt x="152" y="151"/>
                </a:lnTo>
                <a:lnTo>
                  <a:pt x="152" y="143"/>
                </a:lnTo>
                <a:lnTo>
                  <a:pt x="143" y="143"/>
                </a:lnTo>
                <a:lnTo>
                  <a:pt x="133" y="143"/>
                </a:lnTo>
                <a:lnTo>
                  <a:pt x="133" y="135"/>
                </a:lnTo>
                <a:lnTo>
                  <a:pt x="124" y="135"/>
                </a:lnTo>
                <a:lnTo>
                  <a:pt x="124" y="143"/>
                </a:lnTo>
                <a:lnTo>
                  <a:pt x="115" y="135"/>
                </a:lnTo>
                <a:lnTo>
                  <a:pt x="106" y="135"/>
                </a:lnTo>
                <a:lnTo>
                  <a:pt x="97" y="135"/>
                </a:lnTo>
                <a:lnTo>
                  <a:pt x="88" y="135"/>
                </a:lnTo>
                <a:lnTo>
                  <a:pt x="88" y="127"/>
                </a:lnTo>
                <a:lnTo>
                  <a:pt x="79" y="127"/>
                </a:lnTo>
                <a:lnTo>
                  <a:pt x="70" y="127"/>
                </a:lnTo>
                <a:lnTo>
                  <a:pt x="61" y="127"/>
                </a:lnTo>
                <a:lnTo>
                  <a:pt x="61" y="119"/>
                </a:lnTo>
                <a:lnTo>
                  <a:pt x="52" y="119"/>
                </a:lnTo>
                <a:lnTo>
                  <a:pt x="43" y="119"/>
                </a:lnTo>
                <a:lnTo>
                  <a:pt x="43" y="112"/>
                </a:lnTo>
                <a:lnTo>
                  <a:pt x="52" y="112"/>
                </a:lnTo>
                <a:lnTo>
                  <a:pt x="52" y="104"/>
                </a:lnTo>
                <a:lnTo>
                  <a:pt x="52" y="96"/>
                </a:lnTo>
                <a:lnTo>
                  <a:pt x="61" y="96"/>
                </a:lnTo>
                <a:lnTo>
                  <a:pt x="70" y="96"/>
                </a:lnTo>
                <a:lnTo>
                  <a:pt x="79" y="96"/>
                </a:lnTo>
                <a:lnTo>
                  <a:pt x="88" y="96"/>
                </a:lnTo>
                <a:lnTo>
                  <a:pt x="97" y="96"/>
                </a:lnTo>
                <a:lnTo>
                  <a:pt x="106" y="96"/>
                </a:lnTo>
                <a:lnTo>
                  <a:pt x="106" y="88"/>
                </a:lnTo>
                <a:lnTo>
                  <a:pt x="115" y="88"/>
                </a:lnTo>
                <a:lnTo>
                  <a:pt x="124" y="88"/>
                </a:lnTo>
                <a:lnTo>
                  <a:pt x="133" y="88"/>
                </a:lnTo>
                <a:lnTo>
                  <a:pt x="143" y="88"/>
                </a:lnTo>
                <a:lnTo>
                  <a:pt x="143" y="80"/>
                </a:lnTo>
                <a:lnTo>
                  <a:pt x="152" y="80"/>
                </a:lnTo>
                <a:lnTo>
                  <a:pt x="152" y="72"/>
                </a:lnTo>
                <a:lnTo>
                  <a:pt x="152" y="64"/>
                </a:lnTo>
                <a:lnTo>
                  <a:pt x="143" y="64"/>
                </a:lnTo>
                <a:lnTo>
                  <a:pt x="143" y="56"/>
                </a:lnTo>
                <a:lnTo>
                  <a:pt x="133" y="56"/>
                </a:lnTo>
                <a:lnTo>
                  <a:pt x="124" y="56"/>
                </a:lnTo>
                <a:lnTo>
                  <a:pt x="124" y="48"/>
                </a:lnTo>
                <a:lnTo>
                  <a:pt x="124" y="56"/>
                </a:lnTo>
                <a:lnTo>
                  <a:pt x="115" y="56"/>
                </a:lnTo>
                <a:lnTo>
                  <a:pt x="115" y="48"/>
                </a:lnTo>
                <a:lnTo>
                  <a:pt x="106" y="48"/>
                </a:lnTo>
                <a:lnTo>
                  <a:pt x="97" y="48"/>
                </a:lnTo>
                <a:lnTo>
                  <a:pt x="88" y="48"/>
                </a:lnTo>
                <a:lnTo>
                  <a:pt x="79" y="48"/>
                </a:lnTo>
                <a:lnTo>
                  <a:pt x="70" y="48"/>
                </a:lnTo>
                <a:lnTo>
                  <a:pt x="61" y="48"/>
                </a:lnTo>
                <a:lnTo>
                  <a:pt x="52" y="48"/>
                </a:lnTo>
                <a:lnTo>
                  <a:pt x="52" y="40"/>
                </a:lnTo>
                <a:lnTo>
                  <a:pt x="43" y="40"/>
                </a:lnTo>
                <a:lnTo>
                  <a:pt x="36" y="40"/>
                </a:lnTo>
                <a:lnTo>
                  <a:pt x="36" y="32"/>
                </a:lnTo>
                <a:lnTo>
                  <a:pt x="36" y="24"/>
                </a:lnTo>
                <a:lnTo>
                  <a:pt x="36" y="16"/>
                </a:lnTo>
                <a:lnTo>
                  <a:pt x="43" y="16"/>
                </a:lnTo>
                <a:lnTo>
                  <a:pt x="43" y="8"/>
                </a:lnTo>
                <a:lnTo>
                  <a:pt x="52" y="8"/>
                </a:lnTo>
                <a:lnTo>
                  <a:pt x="61" y="0"/>
                </a:lnTo>
                <a:lnTo>
                  <a:pt x="70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8"/>
                </a:lnTo>
                <a:lnTo>
                  <a:pt x="124" y="8"/>
                </a:lnTo>
                <a:lnTo>
                  <a:pt x="133" y="8"/>
                </a:lnTo>
                <a:lnTo>
                  <a:pt x="143" y="8"/>
                </a:lnTo>
                <a:lnTo>
                  <a:pt x="143" y="0"/>
                </a:lnTo>
                <a:lnTo>
                  <a:pt x="152" y="0"/>
                </a:lnTo>
                <a:lnTo>
                  <a:pt x="161" y="0"/>
                </a:lnTo>
                <a:lnTo>
                  <a:pt x="170" y="0"/>
                </a:lnTo>
                <a:lnTo>
                  <a:pt x="179" y="0"/>
                </a:lnTo>
                <a:lnTo>
                  <a:pt x="188" y="0"/>
                </a:lnTo>
                <a:lnTo>
                  <a:pt x="197" y="0"/>
                </a:lnTo>
                <a:lnTo>
                  <a:pt x="206" y="0"/>
                </a:lnTo>
                <a:lnTo>
                  <a:pt x="215" y="0"/>
                </a:lnTo>
                <a:lnTo>
                  <a:pt x="215" y="8"/>
                </a:lnTo>
                <a:lnTo>
                  <a:pt x="224" y="8"/>
                </a:lnTo>
                <a:lnTo>
                  <a:pt x="233" y="8"/>
                </a:lnTo>
                <a:lnTo>
                  <a:pt x="242" y="8"/>
                </a:lnTo>
                <a:lnTo>
                  <a:pt x="251" y="8"/>
                </a:lnTo>
                <a:lnTo>
                  <a:pt x="260" y="0"/>
                </a:lnTo>
                <a:lnTo>
                  <a:pt x="260" y="8"/>
                </a:lnTo>
                <a:lnTo>
                  <a:pt x="269" y="8"/>
                </a:lnTo>
                <a:lnTo>
                  <a:pt x="277" y="8"/>
                </a:lnTo>
                <a:lnTo>
                  <a:pt x="277" y="16"/>
                </a:lnTo>
                <a:lnTo>
                  <a:pt x="277" y="24"/>
                </a:lnTo>
                <a:lnTo>
                  <a:pt x="277" y="32"/>
                </a:lnTo>
                <a:lnTo>
                  <a:pt x="269" y="32"/>
                </a:lnTo>
                <a:lnTo>
                  <a:pt x="269" y="40"/>
                </a:lnTo>
                <a:lnTo>
                  <a:pt x="269" y="48"/>
                </a:lnTo>
                <a:lnTo>
                  <a:pt x="269" y="56"/>
                </a:lnTo>
                <a:lnTo>
                  <a:pt x="269" y="64"/>
                </a:lnTo>
                <a:lnTo>
                  <a:pt x="277" y="64"/>
                </a:lnTo>
                <a:lnTo>
                  <a:pt x="277" y="72"/>
                </a:lnTo>
                <a:lnTo>
                  <a:pt x="269" y="72"/>
                </a:lnTo>
                <a:lnTo>
                  <a:pt x="269" y="80"/>
                </a:lnTo>
                <a:lnTo>
                  <a:pt x="269" y="88"/>
                </a:lnTo>
                <a:lnTo>
                  <a:pt x="269" y="96"/>
                </a:lnTo>
                <a:lnTo>
                  <a:pt x="269" y="104"/>
                </a:lnTo>
                <a:lnTo>
                  <a:pt x="269" y="112"/>
                </a:lnTo>
                <a:lnTo>
                  <a:pt x="269" y="119"/>
                </a:lnTo>
                <a:lnTo>
                  <a:pt x="269" y="127"/>
                </a:lnTo>
                <a:lnTo>
                  <a:pt x="269" y="135"/>
                </a:lnTo>
                <a:lnTo>
                  <a:pt x="269" y="143"/>
                </a:lnTo>
                <a:lnTo>
                  <a:pt x="269" y="151"/>
                </a:lnTo>
                <a:lnTo>
                  <a:pt x="269" y="159"/>
                </a:lnTo>
                <a:lnTo>
                  <a:pt x="269" y="167"/>
                </a:lnTo>
                <a:lnTo>
                  <a:pt x="269" y="175"/>
                </a:lnTo>
                <a:lnTo>
                  <a:pt x="277" y="183"/>
                </a:lnTo>
                <a:lnTo>
                  <a:pt x="277" y="191"/>
                </a:lnTo>
                <a:lnTo>
                  <a:pt x="277" y="199"/>
                </a:lnTo>
                <a:lnTo>
                  <a:pt x="277" y="207"/>
                </a:lnTo>
                <a:lnTo>
                  <a:pt x="277" y="215"/>
                </a:lnTo>
                <a:lnTo>
                  <a:pt x="269" y="215"/>
                </a:lnTo>
                <a:lnTo>
                  <a:pt x="269" y="223"/>
                </a:lnTo>
                <a:lnTo>
                  <a:pt x="269" y="231"/>
                </a:lnTo>
                <a:lnTo>
                  <a:pt x="269" y="239"/>
                </a:lnTo>
                <a:lnTo>
                  <a:pt x="269" y="247"/>
                </a:lnTo>
                <a:lnTo>
                  <a:pt x="269" y="255"/>
                </a:lnTo>
                <a:lnTo>
                  <a:pt x="269" y="263"/>
                </a:lnTo>
                <a:lnTo>
                  <a:pt x="269" y="271"/>
                </a:lnTo>
                <a:lnTo>
                  <a:pt x="277" y="271"/>
                </a:lnTo>
                <a:lnTo>
                  <a:pt x="277" y="279"/>
                </a:lnTo>
                <a:lnTo>
                  <a:pt x="277" y="287"/>
                </a:lnTo>
                <a:lnTo>
                  <a:pt x="277" y="295"/>
                </a:lnTo>
              </a:path>
            </a:pathLst>
          </a:custGeom>
          <a:noFill/>
          <a:ln w="25400" cap="rnd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93" name="Text Box 18"/>
          <p:cNvSpPr txBox="1">
            <a:spLocks noChangeArrowheads="1"/>
          </p:cNvSpPr>
          <p:nvPr/>
        </p:nvSpPr>
        <p:spPr bwMode="auto">
          <a:xfrm>
            <a:off x="2008065" y="2841635"/>
            <a:ext cx="6576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6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DARC</a:t>
            </a:r>
          </a:p>
        </p:txBody>
      </p:sp>
      <p:sp>
        <p:nvSpPr>
          <p:cNvPr id="50194" name="Text Box 19"/>
          <p:cNvSpPr txBox="1">
            <a:spLocks noChangeArrowheads="1"/>
          </p:cNvSpPr>
          <p:nvPr/>
        </p:nvSpPr>
        <p:spPr bwMode="auto">
          <a:xfrm>
            <a:off x="2663885" y="2849573"/>
            <a:ext cx="6576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6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DARC</a:t>
            </a:r>
          </a:p>
        </p:txBody>
      </p:sp>
      <p:grpSp>
        <p:nvGrpSpPr>
          <p:cNvPr id="50195" name="Group 20"/>
          <p:cNvGrpSpPr>
            <a:grpSpLocks/>
          </p:cNvGrpSpPr>
          <p:nvPr/>
        </p:nvGrpSpPr>
        <p:grpSpPr bwMode="auto">
          <a:xfrm>
            <a:off x="2863746" y="3303588"/>
            <a:ext cx="346648" cy="347662"/>
            <a:chOff x="2132" y="2287"/>
            <a:chExt cx="218" cy="219"/>
          </a:xfrm>
        </p:grpSpPr>
        <p:sp>
          <p:nvSpPr>
            <p:cNvPr id="50242" name="Oval 21" descr="Granite"/>
            <p:cNvSpPr>
              <a:spLocks noChangeArrowheads="1"/>
            </p:cNvSpPr>
            <p:nvPr/>
          </p:nvSpPr>
          <p:spPr bwMode="auto">
            <a:xfrm>
              <a:off x="2132" y="2287"/>
              <a:ext cx="218" cy="219"/>
            </a:xfrm>
            <a:prstGeom prst="ellipse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243" name="Oval 22"/>
            <p:cNvSpPr>
              <a:spLocks noChangeArrowheads="1"/>
            </p:cNvSpPr>
            <p:nvPr/>
          </p:nvSpPr>
          <p:spPr bwMode="auto">
            <a:xfrm>
              <a:off x="2152" y="2291"/>
              <a:ext cx="181" cy="8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0196" name="Group 23"/>
          <p:cNvGrpSpPr>
            <a:grpSpLocks/>
          </p:cNvGrpSpPr>
          <p:nvPr/>
        </p:nvGrpSpPr>
        <p:grpSpPr bwMode="auto">
          <a:xfrm>
            <a:off x="3226008" y="1966913"/>
            <a:ext cx="346648" cy="347662"/>
            <a:chOff x="2132" y="2287"/>
            <a:chExt cx="218" cy="219"/>
          </a:xfrm>
        </p:grpSpPr>
        <p:sp>
          <p:nvSpPr>
            <p:cNvPr id="50240" name="Oval 24" descr="Granite"/>
            <p:cNvSpPr>
              <a:spLocks noChangeArrowheads="1"/>
            </p:cNvSpPr>
            <p:nvPr/>
          </p:nvSpPr>
          <p:spPr bwMode="auto">
            <a:xfrm>
              <a:off x="2132" y="2287"/>
              <a:ext cx="218" cy="219"/>
            </a:xfrm>
            <a:prstGeom prst="ellipse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241" name="Oval 25"/>
            <p:cNvSpPr>
              <a:spLocks noChangeArrowheads="1"/>
            </p:cNvSpPr>
            <p:nvPr/>
          </p:nvSpPr>
          <p:spPr bwMode="auto">
            <a:xfrm>
              <a:off x="2152" y="2291"/>
              <a:ext cx="181" cy="8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0197" name="Text Box 26"/>
          <p:cNvSpPr txBox="1">
            <a:spLocks noChangeArrowheads="1"/>
          </p:cNvSpPr>
          <p:nvPr/>
        </p:nvSpPr>
        <p:spPr bwMode="auto">
          <a:xfrm>
            <a:off x="2411760" y="1998254"/>
            <a:ext cx="8191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6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P. </a:t>
            </a:r>
            <a:r>
              <a:rPr lang="en-GB" altLang="el-GR" sz="1600" b="1" i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vivax</a:t>
            </a:r>
            <a:endParaRPr lang="en-GB" altLang="el-GR" sz="1600" b="1" i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99" name="Text Box 28"/>
          <p:cNvSpPr txBox="1">
            <a:spLocks noChangeArrowheads="1"/>
          </p:cNvSpPr>
          <p:nvPr/>
        </p:nvSpPr>
        <p:spPr bwMode="auto">
          <a:xfrm>
            <a:off x="2159524" y="4325948"/>
            <a:ext cx="11764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6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Erythrocyte</a:t>
            </a:r>
          </a:p>
        </p:txBody>
      </p:sp>
      <p:sp>
        <p:nvSpPr>
          <p:cNvPr id="50200" name="Text Box 29"/>
          <p:cNvSpPr txBox="1">
            <a:spLocks noChangeArrowheads="1"/>
          </p:cNvSpPr>
          <p:nvPr/>
        </p:nvSpPr>
        <p:spPr bwMode="auto">
          <a:xfrm>
            <a:off x="1794767" y="5167320"/>
            <a:ext cx="11448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6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Chemokine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6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Clearance</a:t>
            </a:r>
          </a:p>
        </p:txBody>
      </p:sp>
      <p:sp>
        <p:nvSpPr>
          <p:cNvPr id="50201" name="Text Box 30"/>
          <p:cNvSpPr txBox="1">
            <a:spLocks noChangeArrowheads="1"/>
          </p:cNvSpPr>
          <p:nvPr/>
        </p:nvSpPr>
        <p:spPr bwMode="auto">
          <a:xfrm>
            <a:off x="2913721" y="5060960"/>
            <a:ext cx="8402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6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Malaria</a:t>
            </a:r>
          </a:p>
        </p:txBody>
      </p:sp>
      <p:sp>
        <p:nvSpPr>
          <p:cNvPr id="50202" name="Line 31"/>
          <p:cNvSpPr>
            <a:spLocks noChangeShapeType="1"/>
          </p:cNvSpPr>
          <p:nvPr/>
        </p:nvSpPr>
        <p:spPr bwMode="auto">
          <a:xfrm>
            <a:off x="829144" y="4900613"/>
            <a:ext cx="0" cy="412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160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203" name="Line 32"/>
          <p:cNvSpPr>
            <a:spLocks noChangeShapeType="1"/>
          </p:cNvSpPr>
          <p:nvPr/>
        </p:nvSpPr>
        <p:spPr bwMode="auto">
          <a:xfrm rot="-1461896">
            <a:off x="3199472" y="4638675"/>
            <a:ext cx="1561" cy="412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160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204" name="Text Box 33"/>
          <p:cNvSpPr txBox="1">
            <a:spLocks noChangeArrowheads="1"/>
          </p:cNvSpPr>
          <p:nvPr/>
        </p:nvSpPr>
        <p:spPr bwMode="auto">
          <a:xfrm>
            <a:off x="4270639" y="4237048"/>
            <a:ext cx="5277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CD4</a:t>
            </a:r>
          </a:p>
        </p:txBody>
      </p:sp>
      <p:sp>
        <p:nvSpPr>
          <p:cNvPr id="50205" name="Text Box 34"/>
          <p:cNvSpPr txBox="1">
            <a:spLocks noChangeArrowheads="1"/>
          </p:cNvSpPr>
          <p:nvPr/>
        </p:nvSpPr>
        <p:spPr bwMode="auto">
          <a:xfrm>
            <a:off x="3969271" y="4940310"/>
            <a:ext cx="12940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6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HIV Infection</a:t>
            </a:r>
          </a:p>
        </p:txBody>
      </p:sp>
      <p:grpSp>
        <p:nvGrpSpPr>
          <p:cNvPr id="50206" name="Group 35"/>
          <p:cNvGrpSpPr>
            <a:grpSpLocks/>
          </p:cNvGrpSpPr>
          <p:nvPr/>
        </p:nvGrpSpPr>
        <p:grpSpPr bwMode="auto">
          <a:xfrm rot="2860362">
            <a:off x="4801486" y="2477341"/>
            <a:ext cx="196850" cy="290434"/>
            <a:chOff x="1381" y="1710"/>
            <a:chExt cx="124" cy="183"/>
          </a:xfrm>
        </p:grpSpPr>
        <p:sp>
          <p:nvSpPr>
            <p:cNvPr id="50238" name="Oval 36"/>
            <p:cNvSpPr>
              <a:spLocks noChangeArrowheads="1"/>
            </p:cNvSpPr>
            <p:nvPr/>
          </p:nvSpPr>
          <p:spPr bwMode="auto">
            <a:xfrm rot="-2400000">
              <a:off x="1381" y="1710"/>
              <a:ext cx="56" cy="104"/>
            </a:xfrm>
            <a:prstGeom prst="ellipse">
              <a:avLst/>
            </a:prstGeom>
            <a:gradFill rotWithShape="0">
              <a:gsLst>
                <a:gs pos="0">
                  <a:srgbClr val="FC0128"/>
                </a:gs>
                <a:gs pos="50000">
                  <a:srgbClr val="E20124"/>
                </a:gs>
                <a:gs pos="100000">
                  <a:srgbClr val="FC012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239" name="Oval 37"/>
            <p:cNvSpPr>
              <a:spLocks noChangeArrowheads="1"/>
            </p:cNvSpPr>
            <p:nvPr/>
          </p:nvSpPr>
          <p:spPr bwMode="auto">
            <a:xfrm rot="-2400000">
              <a:off x="1449" y="1789"/>
              <a:ext cx="56" cy="104"/>
            </a:xfrm>
            <a:prstGeom prst="ellipse">
              <a:avLst/>
            </a:prstGeom>
            <a:gradFill rotWithShape="0">
              <a:gsLst>
                <a:gs pos="0">
                  <a:srgbClr val="FC0128"/>
                </a:gs>
                <a:gs pos="50000">
                  <a:srgbClr val="E20124"/>
                </a:gs>
                <a:gs pos="100000">
                  <a:srgbClr val="FC012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0207" name="Group 38"/>
          <p:cNvGrpSpPr>
            <a:grpSpLocks/>
          </p:cNvGrpSpPr>
          <p:nvPr/>
        </p:nvGrpSpPr>
        <p:grpSpPr bwMode="auto">
          <a:xfrm>
            <a:off x="4501729" y="1844676"/>
            <a:ext cx="801703" cy="646407"/>
            <a:chOff x="2476" y="2913"/>
            <a:chExt cx="298" cy="250"/>
          </a:xfrm>
        </p:grpSpPr>
        <p:sp>
          <p:nvSpPr>
            <p:cNvPr id="50236" name="Oval 39" descr="Pink tissue paper"/>
            <p:cNvSpPr>
              <a:spLocks noChangeArrowheads="1"/>
            </p:cNvSpPr>
            <p:nvPr/>
          </p:nvSpPr>
          <p:spPr bwMode="auto">
            <a:xfrm>
              <a:off x="2476" y="2916"/>
              <a:ext cx="256" cy="147"/>
            </a:xfrm>
            <a:prstGeom prst="ellipse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237" name="Text Box 40"/>
            <p:cNvSpPr txBox="1">
              <a:spLocks noChangeArrowheads="1"/>
            </p:cNvSpPr>
            <p:nvPr/>
          </p:nvSpPr>
          <p:spPr bwMode="auto">
            <a:xfrm>
              <a:off x="2502" y="2913"/>
              <a:ext cx="2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l-GR" sz="1800" b="1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HIV</a:t>
              </a:r>
            </a:p>
          </p:txBody>
        </p:sp>
      </p:grpSp>
      <p:grpSp>
        <p:nvGrpSpPr>
          <p:cNvPr id="50208" name="Group 41"/>
          <p:cNvGrpSpPr>
            <a:grpSpLocks/>
          </p:cNvGrpSpPr>
          <p:nvPr/>
        </p:nvGrpSpPr>
        <p:grpSpPr bwMode="auto">
          <a:xfrm>
            <a:off x="4217554" y="3141680"/>
            <a:ext cx="708910" cy="503237"/>
            <a:chOff x="2476" y="2882"/>
            <a:chExt cx="348" cy="198"/>
          </a:xfrm>
        </p:grpSpPr>
        <p:sp>
          <p:nvSpPr>
            <p:cNvPr id="50234" name="Oval 42" descr="Pink tissue paper"/>
            <p:cNvSpPr>
              <a:spLocks noChangeArrowheads="1"/>
            </p:cNvSpPr>
            <p:nvPr/>
          </p:nvSpPr>
          <p:spPr bwMode="auto">
            <a:xfrm>
              <a:off x="2476" y="2916"/>
              <a:ext cx="332" cy="164"/>
            </a:xfrm>
            <a:prstGeom prst="ellipse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235" name="Text Box 43"/>
            <p:cNvSpPr txBox="1">
              <a:spLocks noChangeArrowheads="1"/>
            </p:cNvSpPr>
            <p:nvPr/>
          </p:nvSpPr>
          <p:spPr bwMode="auto">
            <a:xfrm>
              <a:off x="2502" y="2882"/>
              <a:ext cx="32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altLang="el-GR" sz="18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0209" name="Text Box 44"/>
          <p:cNvSpPr txBox="1">
            <a:spLocks noChangeArrowheads="1"/>
          </p:cNvSpPr>
          <p:nvPr/>
        </p:nvSpPr>
        <p:spPr bwMode="auto">
          <a:xfrm>
            <a:off x="4980395" y="2420888"/>
            <a:ext cx="5277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CD4</a:t>
            </a:r>
          </a:p>
        </p:txBody>
      </p:sp>
      <p:sp>
        <p:nvSpPr>
          <p:cNvPr id="50210" name="Text Box 45"/>
          <p:cNvSpPr txBox="1">
            <a:spLocks noChangeArrowheads="1"/>
          </p:cNvSpPr>
          <p:nvPr/>
        </p:nvSpPr>
        <p:spPr bwMode="auto">
          <a:xfrm>
            <a:off x="3635896" y="2204864"/>
            <a:ext cx="7291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CCR5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CXCR4</a:t>
            </a:r>
          </a:p>
        </p:txBody>
      </p:sp>
      <p:sp>
        <p:nvSpPr>
          <p:cNvPr id="50211" name="Line 46"/>
          <p:cNvSpPr>
            <a:spLocks noChangeShapeType="1"/>
          </p:cNvSpPr>
          <p:nvPr/>
        </p:nvSpPr>
        <p:spPr bwMode="auto">
          <a:xfrm>
            <a:off x="4572000" y="4524375"/>
            <a:ext cx="0" cy="412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160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212" name="Text Box 47"/>
          <p:cNvSpPr txBox="1">
            <a:spLocks noChangeArrowheads="1"/>
          </p:cNvSpPr>
          <p:nvPr/>
        </p:nvSpPr>
        <p:spPr bwMode="auto">
          <a:xfrm>
            <a:off x="6080391" y="2287599"/>
            <a:ext cx="615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6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vCCR</a:t>
            </a:r>
          </a:p>
        </p:txBody>
      </p:sp>
      <p:sp>
        <p:nvSpPr>
          <p:cNvPr id="50213" name="Oval 48" descr="Purple mesh"/>
          <p:cNvSpPr>
            <a:spLocks noChangeArrowheads="1"/>
          </p:cNvSpPr>
          <p:nvPr/>
        </p:nvSpPr>
        <p:spPr bwMode="auto">
          <a:xfrm>
            <a:off x="6000751" y="2740025"/>
            <a:ext cx="743262" cy="431800"/>
          </a:xfrm>
          <a:prstGeom prst="ellipse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l-GR" altLang="el-GR" sz="180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214" name="Text Box 49"/>
          <p:cNvSpPr txBox="1">
            <a:spLocks noChangeArrowheads="1"/>
          </p:cNvSpPr>
          <p:nvPr/>
        </p:nvSpPr>
        <p:spPr bwMode="auto">
          <a:xfrm>
            <a:off x="6060086" y="2798773"/>
            <a:ext cx="7296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800" b="1" smtClean="0">
                <a:solidFill>
                  <a:srgbClr val="FDB3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HHV8</a:t>
            </a:r>
          </a:p>
        </p:txBody>
      </p:sp>
      <p:sp>
        <p:nvSpPr>
          <p:cNvPr id="50215" name="Text Box 50"/>
          <p:cNvSpPr txBox="1">
            <a:spLocks noChangeArrowheads="1"/>
          </p:cNvSpPr>
          <p:nvPr/>
        </p:nvSpPr>
        <p:spPr bwMode="auto">
          <a:xfrm>
            <a:off x="5802352" y="4611695"/>
            <a:ext cx="12493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6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Host Cell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6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Proliferation</a:t>
            </a:r>
          </a:p>
        </p:txBody>
      </p:sp>
      <p:sp>
        <p:nvSpPr>
          <p:cNvPr id="50216" name="Line 51"/>
          <p:cNvSpPr>
            <a:spLocks noChangeShapeType="1"/>
          </p:cNvSpPr>
          <p:nvPr/>
        </p:nvSpPr>
        <p:spPr bwMode="auto">
          <a:xfrm>
            <a:off x="6439525" y="3825875"/>
            <a:ext cx="0" cy="768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217" name="Text Box 52"/>
          <p:cNvSpPr txBox="1">
            <a:spLocks noChangeArrowheads="1"/>
          </p:cNvSpPr>
          <p:nvPr/>
        </p:nvSpPr>
        <p:spPr bwMode="auto">
          <a:xfrm>
            <a:off x="7196540" y="3214717"/>
            <a:ext cx="19108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Myeloid Progenitors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Endothelial Cells</a:t>
            </a:r>
          </a:p>
        </p:txBody>
      </p:sp>
      <p:sp>
        <p:nvSpPr>
          <p:cNvPr id="50218" name="Text Box 53"/>
          <p:cNvSpPr txBox="1">
            <a:spLocks noChangeArrowheads="1"/>
          </p:cNvSpPr>
          <p:nvPr/>
        </p:nvSpPr>
        <p:spPr bwMode="auto">
          <a:xfrm>
            <a:off x="7554422" y="4556132"/>
            <a:ext cx="13092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6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Myelopoiesis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6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Angiogenesis</a:t>
            </a:r>
          </a:p>
        </p:txBody>
      </p:sp>
      <p:sp>
        <p:nvSpPr>
          <p:cNvPr id="50219" name="Line 54"/>
          <p:cNvSpPr>
            <a:spLocks noChangeShapeType="1"/>
          </p:cNvSpPr>
          <p:nvPr/>
        </p:nvSpPr>
        <p:spPr bwMode="auto">
          <a:xfrm>
            <a:off x="8243029" y="3743325"/>
            <a:ext cx="0" cy="768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220" name="Line 56"/>
          <p:cNvSpPr>
            <a:spLocks noChangeShapeType="1"/>
          </p:cNvSpPr>
          <p:nvPr/>
        </p:nvSpPr>
        <p:spPr bwMode="auto">
          <a:xfrm>
            <a:off x="2443710" y="46418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160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221" name="AutoShape 57"/>
          <p:cNvSpPr>
            <a:spLocks noChangeArrowheads="1"/>
          </p:cNvSpPr>
          <p:nvPr/>
        </p:nvSpPr>
        <p:spPr bwMode="auto">
          <a:xfrm rot="5400000">
            <a:off x="632868" y="3480841"/>
            <a:ext cx="514350" cy="124918"/>
          </a:xfrm>
          <a:custGeom>
            <a:avLst/>
            <a:gdLst>
              <a:gd name="T0" fmla="*/ 218740498 w 21600"/>
              <a:gd name="T1" fmla="*/ 0 h 21600"/>
              <a:gd name="T2" fmla="*/ 0 w 21600"/>
              <a:gd name="T3" fmla="*/ 2195195 h 21600"/>
              <a:gd name="T4" fmla="*/ 218740498 w 21600"/>
              <a:gd name="T5" fmla="*/ 4390396 h 21600"/>
              <a:gd name="T6" fmla="*/ 291654347 w 21600"/>
              <a:gd name="T7" fmla="*/ 219519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223" name="Freeform 59"/>
          <p:cNvSpPr>
            <a:spLocks/>
          </p:cNvSpPr>
          <p:nvPr/>
        </p:nvSpPr>
        <p:spPr bwMode="auto">
          <a:xfrm>
            <a:off x="563693" y="1489075"/>
            <a:ext cx="287311" cy="927100"/>
          </a:xfrm>
          <a:custGeom>
            <a:avLst/>
            <a:gdLst>
              <a:gd name="T0" fmla="*/ 64077504 w 285"/>
              <a:gd name="T1" fmla="*/ 0 h 696"/>
              <a:gd name="T2" fmla="*/ 38866723 w 285"/>
              <a:gd name="T3" fmla="*/ 922652327 h 696"/>
              <a:gd name="T4" fmla="*/ 299376877 w 285"/>
              <a:gd name="T5" fmla="*/ 1234934397 h 696"/>
              <a:gd name="T6" fmla="*/ 0 60000 65536"/>
              <a:gd name="T7" fmla="*/ 0 60000 65536"/>
              <a:gd name="T8" fmla="*/ 0 60000 65536"/>
              <a:gd name="T9" fmla="*/ 0 w 285"/>
              <a:gd name="T10" fmla="*/ 0 h 696"/>
              <a:gd name="T11" fmla="*/ 285 w 285"/>
              <a:gd name="T12" fmla="*/ 696 h 6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5" h="696">
                <a:moveTo>
                  <a:pt x="61" y="0"/>
                </a:moveTo>
                <a:cubicBezTo>
                  <a:pt x="30" y="202"/>
                  <a:pt x="0" y="404"/>
                  <a:pt x="37" y="520"/>
                </a:cubicBezTo>
                <a:cubicBezTo>
                  <a:pt x="74" y="636"/>
                  <a:pt x="242" y="667"/>
                  <a:pt x="285" y="69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224" name="Freeform 60"/>
          <p:cNvSpPr>
            <a:spLocks/>
          </p:cNvSpPr>
          <p:nvPr/>
        </p:nvSpPr>
        <p:spPr bwMode="auto">
          <a:xfrm rot="18499989" flipH="1">
            <a:off x="1879600" y="1488661"/>
            <a:ext cx="241300" cy="902533"/>
          </a:xfrm>
          <a:custGeom>
            <a:avLst/>
            <a:gdLst>
              <a:gd name="T0" fmla="*/ 20161248 w 152"/>
              <a:gd name="T1" fmla="*/ 0 h 568"/>
              <a:gd name="T2" fmla="*/ 60483751 w 152"/>
              <a:gd name="T3" fmla="*/ 1002114647 h 568"/>
              <a:gd name="T4" fmla="*/ 383063695 w 152"/>
              <a:gd name="T5" fmla="*/ 1482295331 h 568"/>
              <a:gd name="T6" fmla="*/ 0 60000 65536"/>
              <a:gd name="T7" fmla="*/ 0 60000 65536"/>
              <a:gd name="T8" fmla="*/ 0 60000 65536"/>
              <a:gd name="T9" fmla="*/ 0 w 152"/>
              <a:gd name="T10" fmla="*/ 0 h 568"/>
              <a:gd name="T11" fmla="*/ 152 w 152"/>
              <a:gd name="T12" fmla="*/ 568 h 5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68">
                <a:moveTo>
                  <a:pt x="8" y="0"/>
                </a:moveTo>
                <a:cubicBezTo>
                  <a:pt x="4" y="144"/>
                  <a:pt x="0" y="289"/>
                  <a:pt x="24" y="384"/>
                </a:cubicBezTo>
                <a:cubicBezTo>
                  <a:pt x="48" y="479"/>
                  <a:pt x="125" y="532"/>
                  <a:pt x="152" y="56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225" name="Freeform 61"/>
          <p:cNvSpPr>
            <a:spLocks/>
          </p:cNvSpPr>
          <p:nvPr/>
        </p:nvSpPr>
        <p:spPr bwMode="auto">
          <a:xfrm rot="190313">
            <a:off x="1773845" y="1306513"/>
            <a:ext cx="2640455" cy="698500"/>
          </a:xfrm>
          <a:custGeom>
            <a:avLst/>
            <a:gdLst>
              <a:gd name="T0" fmla="*/ 0 w 1608"/>
              <a:gd name="T1" fmla="*/ 135338778 h 513"/>
              <a:gd name="T2" fmla="*/ 2147483647 w 1608"/>
              <a:gd name="T3" fmla="*/ 135338778 h 513"/>
              <a:gd name="T4" fmla="*/ 2147483647 w 1608"/>
              <a:gd name="T5" fmla="*/ 951076398 h 513"/>
              <a:gd name="T6" fmla="*/ 0 60000 65536"/>
              <a:gd name="T7" fmla="*/ 0 60000 65536"/>
              <a:gd name="T8" fmla="*/ 0 60000 65536"/>
              <a:gd name="T9" fmla="*/ 0 w 1608"/>
              <a:gd name="T10" fmla="*/ 0 h 513"/>
              <a:gd name="T11" fmla="*/ 1608 w 1608"/>
              <a:gd name="T12" fmla="*/ 513 h 5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8" h="513">
                <a:moveTo>
                  <a:pt x="0" y="73"/>
                </a:moveTo>
                <a:cubicBezTo>
                  <a:pt x="498" y="36"/>
                  <a:pt x="996" y="0"/>
                  <a:pt x="1264" y="73"/>
                </a:cubicBezTo>
                <a:cubicBezTo>
                  <a:pt x="1532" y="146"/>
                  <a:pt x="1553" y="442"/>
                  <a:pt x="1608" y="513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226" name="Freeform 62"/>
          <p:cNvSpPr>
            <a:spLocks/>
          </p:cNvSpPr>
          <p:nvPr/>
        </p:nvSpPr>
        <p:spPr bwMode="auto">
          <a:xfrm rot="79804">
            <a:off x="1797259" y="1322405"/>
            <a:ext cx="4393992" cy="382587"/>
          </a:xfrm>
          <a:custGeom>
            <a:avLst/>
            <a:gdLst>
              <a:gd name="T0" fmla="*/ 0 w 2768"/>
              <a:gd name="T1" fmla="*/ 103325476 h 241"/>
              <a:gd name="T2" fmla="*/ 2147483647 w 2768"/>
              <a:gd name="T3" fmla="*/ 83164258 h 241"/>
              <a:gd name="T4" fmla="*/ 2147483647 w 2768"/>
              <a:gd name="T5" fmla="*/ 607356113 h 241"/>
              <a:gd name="T6" fmla="*/ 0 60000 65536"/>
              <a:gd name="T7" fmla="*/ 0 60000 65536"/>
              <a:gd name="T8" fmla="*/ 0 60000 65536"/>
              <a:gd name="T9" fmla="*/ 0 w 2768"/>
              <a:gd name="T10" fmla="*/ 0 h 241"/>
              <a:gd name="T11" fmla="*/ 2768 w 2768"/>
              <a:gd name="T12" fmla="*/ 241 h 2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68" h="241">
                <a:moveTo>
                  <a:pt x="0" y="41"/>
                </a:moveTo>
                <a:cubicBezTo>
                  <a:pt x="905" y="20"/>
                  <a:pt x="1811" y="0"/>
                  <a:pt x="2272" y="33"/>
                </a:cubicBezTo>
                <a:cubicBezTo>
                  <a:pt x="2733" y="66"/>
                  <a:pt x="2750" y="153"/>
                  <a:pt x="2768" y="241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227" name="Freeform 63"/>
          <p:cNvSpPr>
            <a:spLocks/>
          </p:cNvSpPr>
          <p:nvPr/>
        </p:nvSpPr>
        <p:spPr bwMode="auto">
          <a:xfrm rot="16385">
            <a:off x="1836295" y="1316038"/>
            <a:ext cx="5903939" cy="241300"/>
          </a:xfrm>
          <a:custGeom>
            <a:avLst/>
            <a:gdLst>
              <a:gd name="T0" fmla="*/ 0 w 4300"/>
              <a:gd name="T1" fmla="*/ 15151100 h 551"/>
              <a:gd name="T2" fmla="*/ 2147483647 w 4300"/>
              <a:gd name="T3" fmla="*/ 15151100 h 551"/>
              <a:gd name="T4" fmla="*/ 2147483647 w 4300"/>
              <a:gd name="T5" fmla="*/ 105672739 h 551"/>
              <a:gd name="T6" fmla="*/ 0 60000 65536"/>
              <a:gd name="T7" fmla="*/ 0 60000 65536"/>
              <a:gd name="T8" fmla="*/ 0 60000 65536"/>
              <a:gd name="T9" fmla="*/ 0 w 4300"/>
              <a:gd name="T10" fmla="*/ 0 h 551"/>
              <a:gd name="T11" fmla="*/ 4300 w 4300"/>
              <a:gd name="T12" fmla="*/ 551 h 5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00" h="551">
                <a:moveTo>
                  <a:pt x="0" y="79"/>
                </a:moveTo>
                <a:cubicBezTo>
                  <a:pt x="1434" y="39"/>
                  <a:pt x="2868" y="0"/>
                  <a:pt x="3584" y="79"/>
                </a:cubicBezTo>
                <a:cubicBezTo>
                  <a:pt x="4300" y="158"/>
                  <a:pt x="4298" y="354"/>
                  <a:pt x="4296" y="551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228" name="AutoShape 64"/>
          <p:cNvSpPr>
            <a:spLocks noChangeArrowheads="1"/>
          </p:cNvSpPr>
          <p:nvPr/>
        </p:nvSpPr>
        <p:spPr bwMode="auto">
          <a:xfrm rot="8452547">
            <a:off x="772931" y="2373330"/>
            <a:ext cx="154586" cy="122237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l-GR" altLang="el-GR" sz="180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229" name="AutoShape 65"/>
          <p:cNvSpPr>
            <a:spLocks noChangeArrowheads="1"/>
          </p:cNvSpPr>
          <p:nvPr/>
        </p:nvSpPr>
        <p:spPr bwMode="auto">
          <a:xfrm rot="10741826">
            <a:off x="2187627" y="2244725"/>
            <a:ext cx="154586" cy="122238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l-GR" altLang="el-GR" sz="180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230" name="AutoShape 66"/>
          <p:cNvSpPr>
            <a:spLocks noChangeArrowheads="1"/>
          </p:cNvSpPr>
          <p:nvPr/>
        </p:nvSpPr>
        <p:spPr bwMode="auto">
          <a:xfrm rot="9356500">
            <a:off x="4306557" y="2082800"/>
            <a:ext cx="154587" cy="122238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l-GR" altLang="el-GR" sz="180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231" name="AutoShape 67"/>
          <p:cNvSpPr>
            <a:spLocks noChangeArrowheads="1"/>
          </p:cNvSpPr>
          <p:nvPr/>
        </p:nvSpPr>
        <p:spPr bwMode="auto">
          <a:xfrm rot="10435841">
            <a:off x="6116299" y="1677991"/>
            <a:ext cx="154586" cy="122237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l-GR" altLang="el-GR" sz="180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232" name="AutoShape 68"/>
          <p:cNvSpPr>
            <a:spLocks noChangeArrowheads="1"/>
          </p:cNvSpPr>
          <p:nvPr/>
        </p:nvSpPr>
        <p:spPr bwMode="auto">
          <a:xfrm rot="8913961">
            <a:off x="7663730" y="1492250"/>
            <a:ext cx="154587" cy="122238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l-GR" altLang="el-GR" sz="180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233" name="Text Box 70"/>
          <p:cNvSpPr txBox="1">
            <a:spLocks noChangeArrowheads="1"/>
          </p:cNvSpPr>
          <p:nvPr/>
        </p:nvSpPr>
        <p:spPr bwMode="auto">
          <a:xfrm>
            <a:off x="4273766" y="3213101"/>
            <a:ext cx="518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HIV</a:t>
            </a:r>
            <a:endParaRPr lang="el-GR" altLang="el-GR" sz="180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87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5769" y="980727"/>
            <a:ext cx="3600400" cy="544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5"/>
          <p:cNvSpPr txBox="1">
            <a:spLocks noChangeArrowheads="1"/>
          </p:cNvSpPr>
          <p:nvPr/>
        </p:nvSpPr>
        <p:spPr bwMode="auto">
          <a:xfrm>
            <a:off x="1118938" y="449110"/>
            <a:ext cx="76344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 </a:t>
            </a:r>
            <a:r>
              <a:rPr lang="en-GB" altLang="el-GR" sz="1800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altLang="el-GR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effector cell differentiation chemokine receptor expression is altered.</a:t>
            </a:r>
          </a:p>
        </p:txBody>
      </p:sp>
      <p:sp>
        <p:nvSpPr>
          <p:cNvPr id="5" name="Text Box 55"/>
          <p:cNvSpPr txBox="1">
            <a:spLocks noChangeArrowheads="1"/>
          </p:cNvSpPr>
          <p:nvPr/>
        </p:nvSpPr>
        <p:spPr bwMode="auto">
          <a:xfrm>
            <a:off x="4922632" y="1860081"/>
            <a:ext cx="396044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Effector </a:t>
            </a:r>
            <a:r>
              <a:rPr lang="en-GB" altLang="el-GR" sz="1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cell subsets lose </a:t>
            </a:r>
            <a:r>
              <a:rPr lang="en-GB" altLang="el-GR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CCR7 </a:t>
            </a: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express chemokine receptors guided by cytokine and chemokine signals.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l-GR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l-GR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CXCR3</a:t>
            </a: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GB" altLang="el-GR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CCR5</a:t>
            </a: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characterize </a:t>
            </a:r>
            <a:r>
              <a:rPr lang="en-GB" altLang="el-GR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Th1</a:t>
            </a: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cells.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GB" altLang="el-GR" sz="16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l-GR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CRTH2</a:t>
            </a: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GB" altLang="el-GR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CCR4 </a:t>
            </a: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characterize </a:t>
            </a:r>
            <a:r>
              <a:rPr lang="en-GB" altLang="el-GR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Th2</a:t>
            </a: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cells.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GB" altLang="el-GR" sz="16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l-GR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CCR6</a:t>
            </a: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GB" altLang="el-GR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CCR9</a:t>
            </a: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characterize </a:t>
            </a:r>
            <a:r>
              <a:rPr lang="en-GB" altLang="el-GR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Th17</a:t>
            </a:r>
            <a:r>
              <a:rPr lang="en-GB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1988840"/>
            <a:ext cx="43609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err="1" smtClean="0">
                <a:solidFill>
                  <a:srgbClr val="0000FF"/>
                </a:solidFill>
              </a:rPr>
              <a:t>Th</a:t>
            </a:r>
            <a:r>
              <a:rPr lang="en-US" b="1" dirty="0" smtClean="0">
                <a:solidFill>
                  <a:srgbClr val="0000FF"/>
                </a:solidFill>
              </a:rPr>
              <a:t> cell differentiation and effector function </a:t>
            </a:r>
          </a:p>
          <a:p>
            <a:pPr algn="ctr">
              <a:lnSpc>
                <a:spcPct val="200000"/>
              </a:lnSpc>
            </a:pPr>
            <a:r>
              <a:rPr lang="en-US" b="1" dirty="0">
                <a:solidFill>
                  <a:srgbClr val="0000FF"/>
                </a:solidFill>
              </a:rPr>
              <a:t>i</a:t>
            </a:r>
            <a:r>
              <a:rPr lang="en-US" b="1" dirty="0" smtClean="0">
                <a:solidFill>
                  <a:srgbClr val="0000FF"/>
                </a:solidFill>
              </a:rPr>
              <a:t>n human immune diseases</a:t>
            </a:r>
            <a:endParaRPr lang="el-G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5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1"/>
            <a:ext cx="7783016" cy="360040"/>
          </a:xfrm>
        </p:spPr>
        <p:txBody>
          <a:bodyPr/>
          <a:lstStyle/>
          <a:p>
            <a:pPr marL="57150" indent="3175" eaLnBrk="1" hangingPunct="1"/>
            <a:r>
              <a:rPr lang="en-US" sz="1800" b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Disruptions in immune system function can elicit or exacerbate disease.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404664"/>
            <a:ext cx="82296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the delicate balance of the immune system is disrupted, effects range from minor to sometimes </a:t>
            </a:r>
            <a:r>
              <a:rPr lang="en-US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fatal.</a:t>
            </a: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Exaggerated, </a:t>
            </a:r>
            <a:r>
              <a:rPr lang="en-US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adaptive responses towards self or innocuous environmental antigens can lead to </a:t>
            </a:r>
            <a:r>
              <a:rPr lang="en-US" sz="1600" kern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allergies, asthma and autoimmunity</a:t>
            </a:r>
            <a:r>
              <a:rPr lang="en-US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Some pathogens and/or tumor cells have evolved mechanisms to diminish the effectiveness of host immune responses leading to </a:t>
            </a:r>
            <a:r>
              <a:rPr lang="en-US" sz="16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chronic infections and cancer</a:t>
            </a: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sz="16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Αποτέλεσμα εικόνας για t cell differentiation 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5753357" cy="448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726713" y="4941168"/>
            <a:ext cx="4503606" cy="1728194"/>
            <a:chOff x="2726713" y="4941168"/>
            <a:chExt cx="4503606" cy="1728194"/>
          </a:xfrm>
        </p:grpSpPr>
        <p:sp>
          <p:nvSpPr>
            <p:cNvPr id="7" name="Rectangle 6"/>
            <p:cNvSpPr/>
            <p:nvPr/>
          </p:nvSpPr>
          <p:spPr bwMode="auto">
            <a:xfrm>
              <a:off x="2726713" y="6237312"/>
              <a:ext cx="4503606" cy="43205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771800" y="4941168"/>
              <a:ext cx="4458518" cy="50405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068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445138" y="404664"/>
            <a:ext cx="1906216" cy="320080"/>
          </a:xfrm>
        </p:spPr>
        <p:txBody>
          <a:bodyPr/>
          <a:lstStyle/>
          <a:p>
            <a:pPr eaLnBrk="1" hangingPunct="1"/>
            <a:r>
              <a:rPr lang="en-US" sz="1800" b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Allergic diseases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65401" y="1048048"/>
            <a:ext cx="845273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In localized allergies such as hay fever, </a:t>
            </a:r>
            <a:r>
              <a:rPr lang="en-US" sz="1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IgE</a:t>
            </a:r>
            <a:r>
              <a:rPr lang="en-US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is produced after first exposure to an allergen binding to receptors on mast cells.</a:t>
            </a: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The next time the allergen enters the body, it binds to mast cell–associated </a:t>
            </a:r>
            <a:r>
              <a:rPr lang="en-US" sz="1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IgE</a:t>
            </a: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molecules.</a:t>
            </a:r>
            <a:endParaRPr lang="en-US" sz="16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Mast cells release histamine that cause vascular changes leading to typical allergy </a:t>
            </a:r>
            <a:r>
              <a:rPr lang="en-US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symptoms.</a:t>
            </a:r>
            <a:endParaRPr lang="en-US" sz="16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An acute allergic response can lead to anaphylactic </a:t>
            </a:r>
            <a:r>
              <a:rPr lang="en-US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shock within </a:t>
            </a: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seconds of allergen </a:t>
            </a:r>
            <a:r>
              <a:rPr lang="en-US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exposure.</a:t>
            </a:r>
            <a:endParaRPr lang="en-US" sz="16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sz="16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sz="16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1752" y="2736220"/>
            <a:ext cx="8061265" cy="3462337"/>
            <a:chOff x="111135" y="2991663"/>
            <a:chExt cx="8558202" cy="3762375"/>
          </a:xfrm>
        </p:grpSpPr>
        <p:pic>
          <p:nvPicPr>
            <p:cNvPr id="6" name="Picture 22" descr="43_22AllergicResponse-U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135" y="2991663"/>
              <a:ext cx="8548687" cy="3762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089150" y="3232963"/>
              <a:ext cx="385762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IgE</a:t>
              </a: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4359275" y="3821905"/>
              <a:ext cx="95408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Allergen</a:t>
              </a: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7529512" y="2996405"/>
              <a:ext cx="11398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Histamine</a:t>
              </a: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2779722" y="5826938"/>
              <a:ext cx="9540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Granule</a:t>
              </a: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2520960" y="6179363"/>
              <a:ext cx="954087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Mast cell</a:t>
              </a:r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 flipH="1">
              <a:off x="1071562" y="3348830"/>
              <a:ext cx="965200" cy="158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 flipH="1">
              <a:off x="1706570" y="3348830"/>
              <a:ext cx="330200" cy="3571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 flipH="1">
              <a:off x="4060825" y="3931443"/>
              <a:ext cx="277812" cy="171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 flipH="1">
              <a:off x="7935912" y="3242468"/>
              <a:ext cx="158750" cy="8334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>
              <a:off x="2274887" y="5623718"/>
              <a:ext cx="46355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>
              <a:off x="2024062" y="5822155"/>
              <a:ext cx="461963" cy="476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8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872" y="0"/>
            <a:ext cx="1872208" cy="838200"/>
          </a:xfrm>
        </p:spPr>
        <p:txBody>
          <a:bodyPr/>
          <a:lstStyle/>
          <a:p>
            <a:r>
              <a:rPr lang="en-US" sz="18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Asthma &amp; Allergy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 r="1094" b="9081"/>
          <a:stretch>
            <a:fillRect/>
          </a:stretch>
        </p:blipFill>
        <p:spPr bwMode="auto">
          <a:xfrm>
            <a:off x="6385897" y="1946283"/>
            <a:ext cx="2725737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31871"/>
            <a:ext cx="6151984" cy="567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985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88001"/>
            <a:ext cx="7772400" cy="692696"/>
          </a:xfrm>
        </p:spPr>
        <p:txBody>
          <a:bodyPr/>
          <a:lstStyle/>
          <a:p>
            <a:pPr eaLnBrk="1" hangingPunct="1"/>
            <a:r>
              <a:rPr lang="en-US" sz="1800" b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Origin of Self-Tolerance-autoimmune diseases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1108809"/>
            <a:ext cx="40767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Antigen receptors are generated by random rearrangement of DNA.</a:t>
            </a:r>
          </a:p>
          <a:p>
            <a:pPr eaLnBrk="1" hangingPunct="1">
              <a:lnSpc>
                <a:spcPct val="9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sz="16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Lymphocytes are tested for self-reactivity.</a:t>
            </a:r>
          </a:p>
          <a:p>
            <a:pPr eaLnBrk="1" hangingPunct="1">
              <a:lnSpc>
                <a:spcPct val="9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sz="16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B and T cells with receptors specific for self antigens are destroyed by apoptosis, or programmed cell death or rendered non-functional.</a:t>
            </a:r>
          </a:p>
          <a:p>
            <a:pPr eaLnBrk="1" hangingPunct="1">
              <a:lnSpc>
                <a:spcPct val="9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sz="16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16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autoimmune diseases</a:t>
            </a: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self-tolerance is broken and the immune system attacks antigens in the body.</a:t>
            </a: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sz="16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600" kern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Examples:</a:t>
            </a:r>
            <a:r>
              <a:rPr lang="en-US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systemic </a:t>
            </a: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lupus </a:t>
            </a:r>
            <a:r>
              <a:rPr lang="en-US" sz="1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erythematosus</a:t>
            </a: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, rheumatoid arthritis, insulin-dependent diabetes mellitus, and multiple </a:t>
            </a:r>
            <a:r>
              <a:rPr lang="en-US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sclerosis.</a:t>
            </a:r>
            <a:endParaRPr lang="en-US" sz="16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sz="16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sz="16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sz="16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16" descr="43_23ArthritisXray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000797"/>
            <a:ext cx="3531927" cy="493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295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311719" cy="513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88001"/>
            <a:ext cx="7772400" cy="692696"/>
          </a:xfrm>
        </p:spPr>
        <p:txBody>
          <a:bodyPr/>
          <a:lstStyle/>
          <a:p>
            <a:pPr algn="ctr" eaLnBrk="1" hangingPunct="1"/>
            <a:r>
              <a:rPr lang="en-US" sz="1800" b="0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Autoreactive</a:t>
            </a:r>
            <a:r>
              <a:rPr lang="en-US" sz="1800" b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 cells and autoantibody-secreting B cells mediate excessive inflammation and tissue damage in the target organ.</a:t>
            </a:r>
          </a:p>
        </p:txBody>
      </p:sp>
    </p:spTree>
    <p:extLst>
      <p:ext uri="{BB962C8B-B14F-4D97-AF65-F5344CB8AC3E}">
        <p14:creationId xmlns:p14="http://schemas.microsoft.com/office/powerpoint/2010/main" val="40469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10"/>
          <p:cNvGrpSpPr>
            <a:grpSpLocks/>
          </p:cNvGrpSpPr>
          <p:nvPr/>
        </p:nvGrpSpPr>
        <p:grpSpPr bwMode="auto">
          <a:xfrm>
            <a:off x="1602074" y="3141663"/>
            <a:ext cx="499672" cy="474662"/>
            <a:chOff x="1296" y="2256"/>
            <a:chExt cx="432" cy="384"/>
          </a:xfrm>
        </p:grpSpPr>
        <p:sp>
          <p:nvSpPr>
            <p:cNvPr id="33851" name="Oval 11"/>
            <p:cNvSpPr>
              <a:spLocks noChangeArrowheads="1"/>
            </p:cNvSpPr>
            <p:nvPr/>
          </p:nvSpPr>
          <p:spPr bwMode="auto">
            <a:xfrm>
              <a:off x="1392" y="2304"/>
              <a:ext cx="288" cy="2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852" name="Oval 12"/>
            <p:cNvSpPr>
              <a:spLocks noChangeArrowheads="1"/>
            </p:cNvSpPr>
            <p:nvPr/>
          </p:nvSpPr>
          <p:spPr bwMode="auto">
            <a:xfrm>
              <a:off x="1296" y="2256"/>
              <a:ext cx="432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3795" name="Oval 6"/>
          <p:cNvSpPr>
            <a:spLocks noChangeArrowheads="1"/>
          </p:cNvSpPr>
          <p:nvPr/>
        </p:nvSpPr>
        <p:spPr bwMode="auto">
          <a:xfrm>
            <a:off x="1283541" y="2684480"/>
            <a:ext cx="332595" cy="3016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l-GR" altLang="el-GR" sz="180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6" name="Oval 7"/>
          <p:cNvSpPr>
            <a:spLocks noChangeArrowheads="1"/>
          </p:cNvSpPr>
          <p:nvPr/>
        </p:nvSpPr>
        <p:spPr bwMode="auto">
          <a:xfrm>
            <a:off x="1172669" y="2565400"/>
            <a:ext cx="499672" cy="4762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l-GR" altLang="el-GR" sz="180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7" name="Oval 13"/>
          <p:cNvSpPr>
            <a:spLocks noChangeArrowheads="1"/>
          </p:cNvSpPr>
          <p:nvPr/>
        </p:nvSpPr>
        <p:spPr bwMode="auto">
          <a:xfrm>
            <a:off x="1138316" y="3195655"/>
            <a:ext cx="334156" cy="3016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l-GR" altLang="el-GR" sz="1800" smtClean="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8" name="Oval 14"/>
          <p:cNvSpPr>
            <a:spLocks noChangeArrowheads="1"/>
          </p:cNvSpPr>
          <p:nvPr/>
        </p:nvSpPr>
        <p:spPr bwMode="auto">
          <a:xfrm>
            <a:off x="1027451" y="3141663"/>
            <a:ext cx="499672" cy="4746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l-GR" altLang="el-GR" sz="180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799" name="Group 17"/>
          <p:cNvGrpSpPr>
            <a:grpSpLocks/>
          </p:cNvGrpSpPr>
          <p:nvPr/>
        </p:nvGrpSpPr>
        <p:grpSpPr bwMode="auto">
          <a:xfrm flipH="1" flipV="1">
            <a:off x="4500181" y="3230566"/>
            <a:ext cx="498111" cy="517525"/>
            <a:chOff x="720" y="2736"/>
            <a:chExt cx="576" cy="528"/>
          </a:xfrm>
        </p:grpSpPr>
        <p:sp>
          <p:nvSpPr>
            <p:cNvPr id="33849" name="Oval 18"/>
            <p:cNvSpPr>
              <a:spLocks noChangeArrowheads="1"/>
            </p:cNvSpPr>
            <p:nvPr/>
          </p:nvSpPr>
          <p:spPr bwMode="auto">
            <a:xfrm>
              <a:off x="816" y="2832"/>
              <a:ext cx="384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850" name="Oval 19"/>
            <p:cNvSpPr>
              <a:spLocks noChangeArrowheads="1"/>
            </p:cNvSpPr>
            <p:nvPr/>
          </p:nvSpPr>
          <p:spPr bwMode="auto">
            <a:xfrm>
              <a:off x="720" y="2736"/>
              <a:ext cx="576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800" name="Group 20"/>
          <p:cNvGrpSpPr>
            <a:grpSpLocks/>
          </p:cNvGrpSpPr>
          <p:nvPr/>
        </p:nvGrpSpPr>
        <p:grpSpPr bwMode="auto">
          <a:xfrm>
            <a:off x="4500181" y="3824288"/>
            <a:ext cx="498111" cy="474662"/>
            <a:chOff x="720" y="2736"/>
            <a:chExt cx="576" cy="528"/>
          </a:xfrm>
        </p:grpSpPr>
        <p:sp>
          <p:nvSpPr>
            <p:cNvPr id="33847" name="Oval 21"/>
            <p:cNvSpPr>
              <a:spLocks noChangeArrowheads="1"/>
            </p:cNvSpPr>
            <p:nvPr/>
          </p:nvSpPr>
          <p:spPr bwMode="auto">
            <a:xfrm>
              <a:off x="816" y="2832"/>
              <a:ext cx="384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848" name="Oval 22"/>
            <p:cNvSpPr>
              <a:spLocks noChangeArrowheads="1"/>
            </p:cNvSpPr>
            <p:nvPr/>
          </p:nvSpPr>
          <p:spPr bwMode="auto">
            <a:xfrm>
              <a:off x="720" y="2736"/>
              <a:ext cx="576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801" name="Group 23"/>
          <p:cNvGrpSpPr>
            <a:grpSpLocks/>
          </p:cNvGrpSpPr>
          <p:nvPr/>
        </p:nvGrpSpPr>
        <p:grpSpPr bwMode="auto">
          <a:xfrm>
            <a:off x="4500181" y="2695592"/>
            <a:ext cx="498111" cy="474663"/>
            <a:chOff x="720" y="2736"/>
            <a:chExt cx="576" cy="528"/>
          </a:xfrm>
        </p:grpSpPr>
        <p:sp>
          <p:nvSpPr>
            <p:cNvPr id="33845" name="Oval 24"/>
            <p:cNvSpPr>
              <a:spLocks noChangeArrowheads="1"/>
            </p:cNvSpPr>
            <p:nvPr/>
          </p:nvSpPr>
          <p:spPr bwMode="auto">
            <a:xfrm>
              <a:off x="816" y="2832"/>
              <a:ext cx="384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846" name="Oval 25"/>
            <p:cNvSpPr>
              <a:spLocks noChangeArrowheads="1"/>
            </p:cNvSpPr>
            <p:nvPr/>
          </p:nvSpPr>
          <p:spPr bwMode="auto">
            <a:xfrm>
              <a:off x="720" y="2736"/>
              <a:ext cx="576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802" name="Group 26"/>
          <p:cNvGrpSpPr>
            <a:grpSpLocks/>
          </p:cNvGrpSpPr>
          <p:nvPr/>
        </p:nvGrpSpPr>
        <p:grpSpPr bwMode="auto">
          <a:xfrm>
            <a:off x="4445521" y="2220913"/>
            <a:ext cx="498110" cy="474662"/>
            <a:chOff x="720" y="2736"/>
            <a:chExt cx="576" cy="528"/>
          </a:xfrm>
        </p:grpSpPr>
        <p:sp>
          <p:nvSpPr>
            <p:cNvPr id="33843" name="Oval 27"/>
            <p:cNvSpPr>
              <a:spLocks noChangeArrowheads="1"/>
            </p:cNvSpPr>
            <p:nvPr/>
          </p:nvSpPr>
          <p:spPr bwMode="auto">
            <a:xfrm>
              <a:off x="816" y="2832"/>
              <a:ext cx="384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844" name="Oval 28"/>
            <p:cNvSpPr>
              <a:spLocks noChangeArrowheads="1"/>
            </p:cNvSpPr>
            <p:nvPr/>
          </p:nvSpPr>
          <p:spPr bwMode="auto">
            <a:xfrm>
              <a:off x="720" y="2736"/>
              <a:ext cx="576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803" name="Group 29"/>
          <p:cNvGrpSpPr>
            <a:grpSpLocks/>
          </p:cNvGrpSpPr>
          <p:nvPr/>
        </p:nvGrpSpPr>
        <p:grpSpPr bwMode="auto">
          <a:xfrm>
            <a:off x="3889636" y="3289308"/>
            <a:ext cx="499672" cy="474663"/>
            <a:chOff x="720" y="2736"/>
            <a:chExt cx="576" cy="528"/>
          </a:xfrm>
        </p:grpSpPr>
        <p:sp>
          <p:nvSpPr>
            <p:cNvPr id="33841" name="Oval 30"/>
            <p:cNvSpPr>
              <a:spLocks noChangeArrowheads="1"/>
            </p:cNvSpPr>
            <p:nvPr/>
          </p:nvSpPr>
          <p:spPr bwMode="auto">
            <a:xfrm>
              <a:off x="816" y="2832"/>
              <a:ext cx="384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842" name="Oval 31"/>
            <p:cNvSpPr>
              <a:spLocks noChangeArrowheads="1"/>
            </p:cNvSpPr>
            <p:nvPr/>
          </p:nvSpPr>
          <p:spPr bwMode="auto">
            <a:xfrm>
              <a:off x="720" y="2736"/>
              <a:ext cx="576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804" name="Group 32"/>
          <p:cNvGrpSpPr>
            <a:grpSpLocks/>
          </p:cNvGrpSpPr>
          <p:nvPr/>
        </p:nvGrpSpPr>
        <p:grpSpPr bwMode="auto">
          <a:xfrm>
            <a:off x="3889636" y="2754313"/>
            <a:ext cx="499672" cy="476250"/>
            <a:chOff x="720" y="2736"/>
            <a:chExt cx="576" cy="528"/>
          </a:xfrm>
        </p:grpSpPr>
        <p:sp>
          <p:nvSpPr>
            <p:cNvPr id="33839" name="Oval 33"/>
            <p:cNvSpPr>
              <a:spLocks noChangeArrowheads="1"/>
            </p:cNvSpPr>
            <p:nvPr/>
          </p:nvSpPr>
          <p:spPr bwMode="auto">
            <a:xfrm>
              <a:off x="816" y="2832"/>
              <a:ext cx="384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840" name="Oval 34"/>
            <p:cNvSpPr>
              <a:spLocks noChangeArrowheads="1"/>
            </p:cNvSpPr>
            <p:nvPr/>
          </p:nvSpPr>
          <p:spPr bwMode="auto">
            <a:xfrm>
              <a:off x="720" y="2736"/>
              <a:ext cx="576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805" name="Group 35"/>
          <p:cNvGrpSpPr>
            <a:grpSpLocks/>
          </p:cNvGrpSpPr>
          <p:nvPr/>
        </p:nvGrpSpPr>
        <p:grpSpPr bwMode="auto">
          <a:xfrm>
            <a:off x="5054496" y="3052763"/>
            <a:ext cx="499672" cy="474662"/>
            <a:chOff x="720" y="2736"/>
            <a:chExt cx="576" cy="528"/>
          </a:xfrm>
        </p:grpSpPr>
        <p:sp>
          <p:nvSpPr>
            <p:cNvPr id="33837" name="Oval 36"/>
            <p:cNvSpPr>
              <a:spLocks noChangeArrowheads="1"/>
            </p:cNvSpPr>
            <p:nvPr/>
          </p:nvSpPr>
          <p:spPr bwMode="auto">
            <a:xfrm>
              <a:off x="816" y="2832"/>
              <a:ext cx="384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838" name="Oval 37"/>
            <p:cNvSpPr>
              <a:spLocks noChangeArrowheads="1"/>
            </p:cNvSpPr>
            <p:nvPr/>
          </p:nvSpPr>
          <p:spPr bwMode="auto">
            <a:xfrm>
              <a:off x="720" y="2736"/>
              <a:ext cx="576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806" name="Group 38"/>
          <p:cNvGrpSpPr>
            <a:grpSpLocks/>
          </p:cNvGrpSpPr>
          <p:nvPr/>
        </p:nvGrpSpPr>
        <p:grpSpPr bwMode="auto">
          <a:xfrm>
            <a:off x="5054496" y="2576513"/>
            <a:ext cx="499672" cy="476250"/>
            <a:chOff x="720" y="2736"/>
            <a:chExt cx="576" cy="528"/>
          </a:xfrm>
        </p:grpSpPr>
        <p:sp>
          <p:nvSpPr>
            <p:cNvPr id="33835" name="Oval 39"/>
            <p:cNvSpPr>
              <a:spLocks noChangeArrowheads="1"/>
            </p:cNvSpPr>
            <p:nvPr/>
          </p:nvSpPr>
          <p:spPr bwMode="auto">
            <a:xfrm>
              <a:off x="816" y="2832"/>
              <a:ext cx="384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836" name="Oval 40"/>
            <p:cNvSpPr>
              <a:spLocks noChangeArrowheads="1"/>
            </p:cNvSpPr>
            <p:nvPr/>
          </p:nvSpPr>
          <p:spPr bwMode="auto">
            <a:xfrm>
              <a:off x="720" y="2736"/>
              <a:ext cx="576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807" name="Group 41"/>
          <p:cNvGrpSpPr>
            <a:grpSpLocks/>
          </p:cNvGrpSpPr>
          <p:nvPr/>
        </p:nvGrpSpPr>
        <p:grpSpPr bwMode="auto">
          <a:xfrm>
            <a:off x="5054496" y="2101867"/>
            <a:ext cx="499672" cy="474663"/>
            <a:chOff x="720" y="2736"/>
            <a:chExt cx="576" cy="528"/>
          </a:xfrm>
        </p:grpSpPr>
        <p:sp>
          <p:nvSpPr>
            <p:cNvPr id="33833" name="Oval 42"/>
            <p:cNvSpPr>
              <a:spLocks noChangeArrowheads="1"/>
            </p:cNvSpPr>
            <p:nvPr/>
          </p:nvSpPr>
          <p:spPr bwMode="auto">
            <a:xfrm>
              <a:off x="816" y="2832"/>
              <a:ext cx="384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834" name="Oval 43"/>
            <p:cNvSpPr>
              <a:spLocks noChangeArrowheads="1"/>
            </p:cNvSpPr>
            <p:nvPr/>
          </p:nvSpPr>
          <p:spPr bwMode="auto">
            <a:xfrm>
              <a:off x="720" y="2736"/>
              <a:ext cx="576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808" name="Group 44"/>
          <p:cNvGrpSpPr>
            <a:grpSpLocks/>
          </p:cNvGrpSpPr>
          <p:nvPr/>
        </p:nvGrpSpPr>
        <p:grpSpPr bwMode="auto">
          <a:xfrm>
            <a:off x="5054496" y="1627188"/>
            <a:ext cx="499672" cy="474662"/>
            <a:chOff x="720" y="2736"/>
            <a:chExt cx="576" cy="528"/>
          </a:xfrm>
        </p:grpSpPr>
        <p:sp>
          <p:nvSpPr>
            <p:cNvPr id="33831" name="Oval 45"/>
            <p:cNvSpPr>
              <a:spLocks noChangeArrowheads="1"/>
            </p:cNvSpPr>
            <p:nvPr/>
          </p:nvSpPr>
          <p:spPr bwMode="auto">
            <a:xfrm>
              <a:off x="816" y="2832"/>
              <a:ext cx="384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832" name="Oval 46"/>
            <p:cNvSpPr>
              <a:spLocks noChangeArrowheads="1"/>
            </p:cNvSpPr>
            <p:nvPr/>
          </p:nvSpPr>
          <p:spPr bwMode="auto">
            <a:xfrm>
              <a:off x="720" y="2736"/>
              <a:ext cx="576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809" name="Group 47"/>
          <p:cNvGrpSpPr>
            <a:grpSpLocks/>
          </p:cNvGrpSpPr>
          <p:nvPr/>
        </p:nvGrpSpPr>
        <p:grpSpPr bwMode="auto">
          <a:xfrm>
            <a:off x="5110710" y="3527432"/>
            <a:ext cx="499672" cy="474663"/>
            <a:chOff x="720" y="2736"/>
            <a:chExt cx="576" cy="528"/>
          </a:xfrm>
        </p:grpSpPr>
        <p:sp>
          <p:nvSpPr>
            <p:cNvPr id="33829" name="Oval 48"/>
            <p:cNvSpPr>
              <a:spLocks noChangeArrowheads="1"/>
            </p:cNvSpPr>
            <p:nvPr/>
          </p:nvSpPr>
          <p:spPr bwMode="auto">
            <a:xfrm>
              <a:off x="816" y="2832"/>
              <a:ext cx="384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830" name="Oval 49"/>
            <p:cNvSpPr>
              <a:spLocks noChangeArrowheads="1"/>
            </p:cNvSpPr>
            <p:nvPr/>
          </p:nvSpPr>
          <p:spPr bwMode="auto">
            <a:xfrm>
              <a:off x="720" y="2736"/>
              <a:ext cx="576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810" name="Group 50"/>
          <p:cNvGrpSpPr>
            <a:grpSpLocks/>
          </p:cNvGrpSpPr>
          <p:nvPr/>
        </p:nvGrpSpPr>
        <p:grpSpPr bwMode="auto">
          <a:xfrm>
            <a:off x="5110710" y="4002088"/>
            <a:ext cx="499672" cy="474662"/>
            <a:chOff x="720" y="2736"/>
            <a:chExt cx="576" cy="528"/>
          </a:xfrm>
        </p:grpSpPr>
        <p:sp>
          <p:nvSpPr>
            <p:cNvPr id="33827" name="Oval 51"/>
            <p:cNvSpPr>
              <a:spLocks noChangeArrowheads="1"/>
            </p:cNvSpPr>
            <p:nvPr/>
          </p:nvSpPr>
          <p:spPr bwMode="auto">
            <a:xfrm>
              <a:off x="816" y="2832"/>
              <a:ext cx="384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828" name="Oval 52"/>
            <p:cNvSpPr>
              <a:spLocks noChangeArrowheads="1"/>
            </p:cNvSpPr>
            <p:nvPr/>
          </p:nvSpPr>
          <p:spPr bwMode="auto">
            <a:xfrm>
              <a:off x="720" y="2736"/>
              <a:ext cx="576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811" name="Group 53"/>
          <p:cNvGrpSpPr>
            <a:grpSpLocks/>
          </p:cNvGrpSpPr>
          <p:nvPr/>
        </p:nvGrpSpPr>
        <p:grpSpPr bwMode="auto">
          <a:xfrm>
            <a:off x="5110710" y="4476750"/>
            <a:ext cx="499672" cy="476250"/>
            <a:chOff x="720" y="2736"/>
            <a:chExt cx="576" cy="528"/>
          </a:xfrm>
        </p:grpSpPr>
        <p:sp>
          <p:nvSpPr>
            <p:cNvPr id="33825" name="Oval 54"/>
            <p:cNvSpPr>
              <a:spLocks noChangeArrowheads="1"/>
            </p:cNvSpPr>
            <p:nvPr/>
          </p:nvSpPr>
          <p:spPr bwMode="auto">
            <a:xfrm>
              <a:off x="816" y="2832"/>
              <a:ext cx="384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826" name="Oval 55"/>
            <p:cNvSpPr>
              <a:spLocks noChangeArrowheads="1"/>
            </p:cNvSpPr>
            <p:nvPr/>
          </p:nvSpPr>
          <p:spPr bwMode="auto">
            <a:xfrm>
              <a:off x="720" y="2736"/>
              <a:ext cx="576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3812" name="Oval 56"/>
          <p:cNvSpPr>
            <a:spLocks noChangeArrowheads="1"/>
          </p:cNvSpPr>
          <p:nvPr/>
        </p:nvSpPr>
        <p:spPr bwMode="auto">
          <a:xfrm>
            <a:off x="2893423" y="3181367"/>
            <a:ext cx="332594" cy="3016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l-GR" altLang="el-GR" sz="180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13" name="Oval 57"/>
          <p:cNvSpPr>
            <a:spLocks noChangeArrowheads="1"/>
          </p:cNvSpPr>
          <p:nvPr/>
        </p:nvSpPr>
        <p:spPr bwMode="auto">
          <a:xfrm>
            <a:off x="2798164" y="3122613"/>
            <a:ext cx="482496" cy="677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l-GR" altLang="el-GR" sz="180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14" name="Line 58"/>
          <p:cNvSpPr>
            <a:spLocks noChangeShapeType="1"/>
          </p:cNvSpPr>
          <p:nvPr/>
        </p:nvSpPr>
        <p:spPr bwMode="auto">
          <a:xfrm>
            <a:off x="2228226" y="3246455"/>
            <a:ext cx="535586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15" name="AutoShape 59"/>
          <p:cNvSpPr>
            <a:spLocks noChangeArrowheads="1"/>
          </p:cNvSpPr>
          <p:nvPr/>
        </p:nvSpPr>
        <p:spPr bwMode="auto">
          <a:xfrm>
            <a:off x="2243849" y="2355867"/>
            <a:ext cx="352893" cy="760413"/>
          </a:xfrm>
          <a:prstGeom prst="downArrow">
            <a:avLst>
              <a:gd name="adj1" fmla="val 50000"/>
              <a:gd name="adj2" fmla="val 5298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l-GR" altLang="el-GR" sz="180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16" name="Text Box 60"/>
          <p:cNvSpPr txBox="1">
            <a:spLocks noChangeArrowheads="1"/>
          </p:cNvSpPr>
          <p:nvPr/>
        </p:nvSpPr>
        <p:spPr bwMode="auto">
          <a:xfrm>
            <a:off x="1030574" y="1238267"/>
            <a:ext cx="2762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l-G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Antigen presented by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l-G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APC to a CD4</a:t>
            </a:r>
            <a:r>
              <a:rPr lang="en-US" altLang="el-GR" sz="1800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altLang="el-G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 cell</a:t>
            </a:r>
          </a:p>
        </p:txBody>
      </p:sp>
      <p:sp>
        <p:nvSpPr>
          <p:cNvPr id="33817" name="Text Box 61"/>
          <p:cNvSpPr txBox="1">
            <a:spLocks noChangeArrowheads="1"/>
          </p:cNvSpPr>
          <p:nvPr/>
        </p:nvSpPr>
        <p:spPr bwMode="auto">
          <a:xfrm>
            <a:off x="1880018" y="4267202"/>
            <a:ext cx="21284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Cytokine production</a:t>
            </a:r>
          </a:p>
        </p:txBody>
      </p:sp>
      <p:sp>
        <p:nvSpPr>
          <p:cNvPr id="33818" name="Line 62"/>
          <p:cNvSpPr>
            <a:spLocks noChangeShapeType="1"/>
          </p:cNvSpPr>
          <p:nvPr/>
        </p:nvSpPr>
        <p:spPr bwMode="auto">
          <a:xfrm>
            <a:off x="3372795" y="3273425"/>
            <a:ext cx="53558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19" name="Text Box 63"/>
          <p:cNvSpPr txBox="1">
            <a:spLocks noChangeArrowheads="1"/>
          </p:cNvSpPr>
          <p:nvPr/>
        </p:nvSpPr>
        <p:spPr bwMode="auto">
          <a:xfrm>
            <a:off x="5671278" y="3070701"/>
            <a:ext cx="3221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l-GR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Clonal Expansion of CD4</a:t>
            </a:r>
            <a:r>
              <a:rPr lang="en-US" altLang="el-GR" sz="1800" baseline="300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altLang="el-GR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 cells</a:t>
            </a:r>
          </a:p>
        </p:txBody>
      </p:sp>
      <p:sp>
        <p:nvSpPr>
          <p:cNvPr id="33820" name="Text Box 64"/>
          <p:cNvSpPr txBox="1">
            <a:spLocks noChangeArrowheads="1"/>
          </p:cNvSpPr>
          <p:nvPr/>
        </p:nvSpPr>
        <p:spPr bwMode="auto">
          <a:xfrm>
            <a:off x="4437721" y="4900615"/>
            <a:ext cx="22819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Expansion requires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GB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 Antigen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GB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Cytokines eg IL-2 </a:t>
            </a:r>
          </a:p>
        </p:txBody>
      </p:sp>
      <p:sp>
        <p:nvSpPr>
          <p:cNvPr id="33821" name="AutoShape 65"/>
          <p:cNvSpPr>
            <a:spLocks noChangeArrowheads="1"/>
          </p:cNvSpPr>
          <p:nvPr/>
        </p:nvSpPr>
        <p:spPr bwMode="auto">
          <a:xfrm rot="19613319" flipV="1">
            <a:off x="3163549" y="3770313"/>
            <a:ext cx="457513" cy="490537"/>
          </a:xfrm>
          <a:custGeom>
            <a:avLst/>
            <a:gdLst>
              <a:gd name="T0" fmla="*/ 92368923 w 21600"/>
              <a:gd name="T1" fmla="*/ 0 h 21600"/>
              <a:gd name="T2" fmla="*/ 30506765 w 21600"/>
              <a:gd name="T3" fmla="*/ 252992459 h 21600"/>
              <a:gd name="T4" fmla="*/ 97112295 w 21600"/>
              <a:gd name="T5" fmla="*/ 97332089 h 21600"/>
              <a:gd name="T6" fmla="*/ 156397988 w 21600"/>
              <a:gd name="T7" fmla="*/ 167314707 h 21600"/>
              <a:gd name="T8" fmla="*/ 215693801 w 21600"/>
              <a:gd name="T9" fmla="*/ 97332089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22" name="Rectangle 66"/>
          <p:cNvSpPr>
            <a:spLocks noChangeArrowheads="1"/>
          </p:cNvSpPr>
          <p:nvPr/>
        </p:nvSpPr>
        <p:spPr bwMode="auto">
          <a:xfrm>
            <a:off x="2542090" y="2662239"/>
            <a:ext cx="1156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8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Activation</a:t>
            </a:r>
          </a:p>
        </p:txBody>
      </p:sp>
      <p:sp>
        <p:nvSpPr>
          <p:cNvPr id="33823" name="Text Box 67"/>
          <p:cNvSpPr txBox="1">
            <a:spLocks noChangeArrowheads="1"/>
          </p:cNvSpPr>
          <p:nvPr/>
        </p:nvSpPr>
        <p:spPr bwMode="auto">
          <a:xfrm>
            <a:off x="184039" y="421289"/>
            <a:ext cx="51041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typical CD4</a:t>
            </a:r>
            <a:r>
              <a:rPr lang="en-GB" altLang="el-GR" sz="1800" baseline="300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altLang="el-GR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 helper type of immune response #1</a:t>
            </a:r>
          </a:p>
        </p:txBody>
      </p:sp>
      <p:sp>
        <p:nvSpPr>
          <p:cNvPr id="33824" name="Text Box 69"/>
          <p:cNvSpPr txBox="1">
            <a:spLocks noChangeArrowheads="1"/>
          </p:cNvSpPr>
          <p:nvPr/>
        </p:nvSpPr>
        <p:spPr bwMode="auto">
          <a:xfrm>
            <a:off x="181132" y="3641726"/>
            <a:ext cx="14285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CD4</a:t>
            </a:r>
            <a:r>
              <a:rPr lang="en-US" altLang="el-GR" sz="1800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altLang="el-G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l-GR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l-G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cells</a:t>
            </a:r>
            <a:endParaRPr lang="el-GR" altLang="el-GR" sz="18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99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2560"/>
            <a:ext cx="5040560" cy="642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8110" y="143283"/>
            <a:ext cx="821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Th1 and Th17 pathway components are associated with human autoimmune diseases.</a:t>
            </a:r>
            <a:endParaRPr lang="el-GR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2276872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GWAS studies reveal  that components of the </a:t>
            </a:r>
            <a:r>
              <a:rPr lang="en-US" sz="1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IL-12R and the IL-23R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pathways map within genomic intervals associated with certain autoimmune diseases.</a:t>
            </a:r>
          </a:p>
        </p:txBody>
      </p:sp>
    </p:spTree>
    <p:extLst>
      <p:ext uri="{BB962C8B-B14F-4D97-AF65-F5344CB8AC3E}">
        <p14:creationId xmlns:p14="http://schemas.microsoft.com/office/powerpoint/2010/main" val="424666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35" y="620688"/>
            <a:ext cx="836675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491880" y="260648"/>
            <a:ext cx="2520280" cy="260772"/>
          </a:xfrm>
        </p:spPr>
        <p:txBody>
          <a:bodyPr/>
          <a:lstStyle/>
          <a:p>
            <a:pPr eaLnBrk="1" hangingPunct="1"/>
            <a:r>
              <a:rPr lang="en-US" sz="1800" b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Cancer and Immunity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4521" y="4125482"/>
            <a:ext cx="8215064" cy="270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frequency of certain cancers increases when adaptive immunity is impaired.</a:t>
            </a: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sz="16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20% of all human cancers involve viruses.</a:t>
            </a: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sz="16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immune system can act as a defense against viruses that cause cancer and cancer cells that harbor viruses.</a:t>
            </a: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sz="16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In 2006, a vaccine was released that acts against human papillomavirus (HPV), a virus associated with cervical cancer.</a:t>
            </a:r>
          </a:p>
        </p:txBody>
      </p:sp>
    </p:spTree>
    <p:extLst>
      <p:ext uri="{BB962C8B-B14F-4D97-AF65-F5344CB8AC3E}">
        <p14:creationId xmlns:p14="http://schemas.microsoft.com/office/powerpoint/2010/main" val="117458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s://www.immunopaedia.org.za/wp-content/uploads/2015/06/representation-of-the-two-major-pathways-of-T-cell-differenti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36" y="404664"/>
            <a:ext cx="78390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518273" y="498158"/>
            <a:ext cx="1383044" cy="338554"/>
            <a:chOff x="4518273" y="786190"/>
            <a:chExt cx="1383044" cy="338554"/>
          </a:xfrm>
        </p:grpSpPr>
        <p:sp>
          <p:nvSpPr>
            <p:cNvPr id="5" name="Flowchart: Terminator 4"/>
            <p:cNvSpPr/>
            <p:nvPr/>
          </p:nvSpPr>
          <p:spPr>
            <a:xfrm>
              <a:off x="4518273" y="786190"/>
              <a:ext cx="1383044" cy="338554"/>
            </a:xfrm>
            <a:prstGeom prst="flowChartTerminator">
              <a:avLst/>
            </a:prstGeom>
            <a:solidFill>
              <a:srgbClr val="FF993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538827" y="786190"/>
              <a:ext cx="136248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n>
                    <a:solidFill>
                      <a:srgbClr val="000000"/>
                    </a:solidFill>
                  </a:ln>
                  <a:solidFill>
                    <a:srgbClr val="C00000"/>
                  </a:solidFill>
                </a:rPr>
                <a:t>autoimmunity</a:t>
              </a:r>
              <a:endParaRPr lang="el-GR" sz="1600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04248" y="2636912"/>
            <a:ext cx="1383044" cy="338554"/>
            <a:chOff x="4518273" y="786190"/>
            <a:chExt cx="1383044" cy="338554"/>
          </a:xfrm>
        </p:grpSpPr>
        <p:sp>
          <p:nvSpPr>
            <p:cNvPr id="11" name="Flowchart: Terminator 10"/>
            <p:cNvSpPr/>
            <p:nvPr/>
          </p:nvSpPr>
          <p:spPr>
            <a:xfrm>
              <a:off x="4518273" y="786190"/>
              <a:ext cx="1383044" cy="338554"/>
            </a:xfrm>
            <a:prstGeom prst="flowChartTerminator">
              <a:avLst/>
            </a:prstGeom>
            <a:solidFill>
              <a:srgbClr val="FF993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61909" y="786190"/>
              <a:ext cx="73648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n>
                    <a:solidFill>
                      <a:srgbClr val="000000"/>
                    </a:solidFill>
                  </a:ln>
                  <a:solidFill>
                    <a:srgbClr val="C00000"/>
                  </a:solidFill>
                </a:rPr>
                <a:t>allergy</a:t>
              </a:r>
              <a:endParaRPr lang="el-GR" sz="1600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32240" y="476672"/>
            <a:ext cx="1625702" cy="479579"/>
            <a:chOff x="6732240" y="933196"/>
            <a:chExt cx="1625702" cy="479579"/>
          </a:xfrm>
        </p:grpSpPr>
        <p:sp>
          <p:nvSpPr>
            <p:cNvPr id="14" name="Flowchart: Terminator 13"/>
            <p:cNvSpPr/>
            <p:nvPr/>
          </p:nvSpPr>
          <p:spPr>
            <a:xfrm>
              <a:off x="6732240" y="933196"/>
              <a:ext cx="1625701" cy="479579"/>
            </a:xfrm>
            <a:prstGeom prst="flowChartTerminator">
              <a:avLst/>
            </a:prstGeom>
            <a:solidFill>
              <a:srgbClr val="FF993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32241" y="1004779"/>
              <a:ext cx="1625701" cy="33598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ts val="1920"/>
                </a:lnSpc>
              </a:pPr>
              <a:r>
                <a:rPr lang="en-US" sz="1600" dirty="0" smtClean="0">
                  <a:ln>
                    <a:solidFill>
                      <a:srgbClr val="000000"/>
                    </a:solidFill>
                  </a:ln>
                  <a:solidFill>
                    <a:srgbClr val="C00000"/>
                  </a:solidFill>
                </a:rPr>
                <a:t>cancer/infections</a:t>
              </a:r>
              <a:endParaRPr lang="el-GR" sz="1600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21310" y="5877272"/>
            <a:ext cx="68310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altLang="el-GR" sz="160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Selected readings:</a:t>
            </a:r>
            <a:r>
              <a:rPr lang="en-US" altLang="el-GR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el-GR" sz="1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Janeway’s</a:t>
            </a:r>
            <a:r>
              <a:rPr lang="en-US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9</a:t>
            </a:r>
            <a:r>
              <a:rPr lang="en-US" altLang="el-GR" sz="1600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l-G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edition, </a:t>
            </a:r>
            <a:r>
              <a:rPr lang="en-US" altLang="el-GR" sz="16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Kenneth Murphy </a:t>
            </a:r>
            <a:r>
              <a:rPr lang="en-US" altLang="el-GR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n-US" altLang="el-GR" sz="16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Casey Weaver</a:t>
            </a:r>
            <a:endParaRPr lang="en-US" altLang="el-GR" sz="16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l-G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el-G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www.whfreeman.com/kuby</a:t>
            </a:r>
            <a:endParaRPr lang="el-GR" altLang="el-GR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9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3305" y="824105"/>
            <a:ext cx="2495774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1503" y="3183302"/>
            <a:ext cx="2438400" cy="284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5742712" y="3411884"/>
            <a:ext cx="516367" cy="1026319"/>
          </a:xfrm>
          <a:prstGeom prst="curvedLeft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448880" y="3662145"/>
            <a:ext cx="1206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cytokines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685302" y="3327752"/>
            <a:ext cx="588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Helvetica Neue Light" pitchFamily="-123" charset="0"/>
              </a:rPr>
              <a:t>helper</a:t>
            </a: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4980703" y="2813198"/>
            <a:ext cx="0" cy="59868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731048" y="2670711"/>
            <a:ext cx="18901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Microbe evades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Killing</a:t>
            </a:r>
          </a:p>
        </p:txBody>
      </p:sp>
      <p:sp>
        <p:nvSpPr>
          <p:cNvPr id="12" name="Text Box 67"/>
          <p:cNvSpPr txBox="1">
            <a:spLocks noChangeArrowheads="1"/>
          </p:cNvSpPr>
          <p:nvPr/>
        </p:nvSpPr>
        <p:spPr bwMode="auto">
          <a:xfrm>
            <a:off x="160281" y="323455"/>
            <a:ext cx="4820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altLang="el-GR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typical CD4</a:t>
            </a:r>
            <a:r>
              <a:rPr lang="en-GB" altLang="el-GR" sz="1800" baseline="30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altLang="el-GR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 helper type </a:t>
            </a:r>
            <a:r>
              <a:rPr lang="en-GB" altLang="el-GR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immune response #2</a:t>
            </a:r>
          </a:p>
        </p:txBody>
      </p:sp>
    </p:spTree>
    <p:extLst>
      <p:ext uri="{BB962C8B-B14F-4D97-AF65-F5344CB8AC3E}">
        <p14:creationId xmlns:p14="http://schemas.microsoft.com/office/powerpoint/2010/main" val="207683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98959" y="476672"/>
            <a:ext cx="4820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typical </a:t>
            </a:r>
            <a:r>
              <a:rPr lang="en-GB" altLang="el-GR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CD4</a:t>
            </a:r>
            <a:r>
              <a:rPr lang="en-GB" altLang="el-GR" sz="1800" baseline="30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altLang="el-GR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 helper type immune </a:t>
            </a:r>
            <a:r>
              <a:rPr lang="en-GB" altLang="el-GR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response #3</a:t>
            </a: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 flipH="1" flipV="1">
            <a:off x="2762251" y="5888055"/>
            <a:ext cx="498110" cy="517525"/>
            <a:chOff x="720" y="2736"/>
            <a:chExt cx="576" cy="528"/>
          </a:xfrm>
          <a:solidFill>
            <a:schemeClr val="tx2">
              <a:lumMod val="75000"/>
            </a:schemeClr>
          </a:solidFill>
        </p:grpSpPr>
        <p:sp>
          <p:nvSpPr>
            <p:cNvPr id="34874" name="Oval 4"/>
            <p:cNvSpPr>
              <a:spLocks noChangeArrowheads="1"/>
            </p:cNvSpPr>
            <p:nvPr/>
          </p:nvSpPr>
          <p:spPr bwMode="auto">
            <a:xfrm>
              <a:off x="816" y="2832"/>
              <a:ext cx="384" cy="3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875" name="Oval 5"/>
            <p:cNvSpPr>
              <a:spLocks noChangeArrowheads="1"/>
            </p:cNvSpPr>
            <p:nvPr/>
          </p:nvSpPr>
          <p:spPr bwMode="auto">
            <a:xfrm>
              <a:off x="720" y="2736"/>
              <a:ext cx="576" cy="52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820" name="Group 6"/>
          <p:cNvGrpSpPr>
            <a:grpSpLocks/>
          </p:cNvGrpSpPr>
          <p:nvPr/>
        </p:nvGrpSpPr>
        <p:grpSpPr bwMode="auto">
          <a:xfrm>
            <a:off x="3660098" y="5973763"/>
            <a:ext cx="499672" cy="474662"/>
            <a:chOff x="720" y="2736"/>
            <a:chExt cx="576" cy="528"/>
          </a:xfrm>
          <a:solidFill>
            <a:schemeClr val="tx2">
              <a:lumMod val="75000"/>
            </a:schemeClr>
          </a:solidFill>
        </p:grpSpPr>
        <p:sp>
          <p:nvSpPr>
            <p:cNvPr id="34872" name="Oval 7"/>
            <p:cNvSpPr>
              <a:spLocks noChangeArrowheads="1"/>
            </p:cNvSpPr>
            <p:nvPr/>
          </p:nvSpPr>
          <p:spPr bwMode="auto">
            <a:xfrm>
              <a:off x="816" y="2832"/>
              <a:ext cx="384" cy="3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873" name="Oval 8"/>
            <p:cNvSpPr>
              <a:spLocks noChangeArrowheads="1"/>
            </p:cNvSpPr>
            <p:nvPr/>
          </p:nvSpPr>
          <p:spPr bwMode="auto">
            <a:xfrm>
              <a:off x="720" y="2736"/>
              <a:ext cx="576" cy="52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821" name="Group 9"/>
          <p:cNvGrpSpPr>
            <a:grpSpLocks/>
          </p:cNvGrpSpPr>
          <p:nvPr/>
        </p:nvGrpSpPr>
        <p:grpSpPr bwMode="auto">
          <a:xfrm>
            <a:off x="3733488" y="5380038"/>
            <a:ext cx="498110" cy="474662"/>
            <a:chOff x="720" y="2736"/>
            <a:chExt cx="576" cy="528"/>
          </a:xfrm>
          <a:solidFill>
            <a:schemeClr val="tx2">
              <a:lumMod val="75000"/>
            </a:schemeClr>
          </a:solidFill>
        </p:grpSpPr>
        <p:sp>
          <p:nvSpPr>
            <p:cNvPr id="34870" name="Oval 10"/>
            <p:cNvSpPr>
              <a:spLocks noChangeArrowheads="1"/>
            </p:cNvSpPr>
            <p:nvPr/>
          </p:nvSpPr>
          <p:spPr bwMode="auto">
            <a:xfrm>
              <a:off x="816" y="2832"/>
              <a:ext cx="384" cy="3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871" name="Oval 11"/>
            <p:cNvSpPr>
              <a:spLocks noChangeArrowheads="1"/>
            </p:cNvSpPr>
            <p:nvPr/>
          </p:nvSpPr>
          <p:spPr bwMode="auto">
            <a:xfrm>
              <a:off x="720" y="2736"/>
              <a:ext cx="576" cy="52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822" name="Group 12"/>
          <p:cNvGrpSpPr>
            <a:grpSpLocks/>
          </p:cNvGrpSpPr>
          <p:nvPr/>
        </p:nvGrpSpPr>
        <p:grpSpPr bwMode="auto">
          <a:xfrm>
            <a:off x="2704475" y="5400692"/>
            <a:ext cx="499672" cy="474663"/>
            <a:chOff x="720" y="2736"/>
            <a:chExt cx="576" cy="528"/>
          </a:xfrm>
          <a:solidFill>
            <a:schemeClr val="tx2">
              <a:lumMod val="75000"/>
            </a:schemeClr>
          </a:solidFill>
        </p:grpSpPr>
        <p:sp>
          <p:nvSpPr>
            <p:cNvPr id="34868" name="Oval 13"/>
            <p:cNvSpPr>
              <a:spLocks noChangeArrowheads="1"/>
            </p:cNvSpPr>
            <p:nvPr/>
          </p:nvSpPr>
          <p:spPr bwMode="auto">
            <a:xfrm>
              <a:off x="816" y="2832"/>
              <a:ext cx="384" cy="3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869" name="Oval 14"/>
            <p:cNvSpPr>
              <a:spLocks noChangeArrowheads="1"/>
            </p:cNvSpPr>
            <p:nvPr/>
          </p:nvSpPr>
          <p:spPr bwMode="auto">
            <a:xfrm>
              <a:off x="720" y="2736"/>
              <a:ext cx="576" cy="52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823" name="Group 15"/>
          <p:cNvGrpSpPr>
            <a:grpSpLocks/>
          </p:cNvGrpSpPr>
          <p:nvPr/>
        </p:nvGrpSpPr>
        <p:grpSpPr bwMode="auto">
          <a:xfrm>
            <a:off x="3210394" y="5626117"/>
            <a:ext cx="499672" cy="474663"/>
            <a:chOff x="720" y="2736"/>
            <a:chExt cx="576" cy="528"/>
          </a:xfrm>
          <a:solidFill>
            <a:schemeClr val="tx2">
              <a:lumMod val="75000"/>
            </a:schemeClr>
          </a:solidFill>
        </p:grpSpPr>
        <p:sp>
          <p:nvSpPr>
            <p:cNvPr id="34866" name="Oval 16"/>
            <p:cNvSpPr>
              <a:spLocks noChangeArrowheads="1"/>
            </p:cNvSpPr>
            <p:nvPr/>
          </p:nvSpPr>
          <p:spPr bwMode="auto">
            <a:xfrm>
              <a:off x="816" y="2832"/>
              <a:ext cx="384" cy="3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867" name="Oval 17"/>
            <p:cNvSpPr>
              <a:spLocks noChangeArrowheads="1"/>
            </p:cNvSpPr>
            <p:nvPr/>
          </p:nvSpPr>
          <p:spPr bwMode="auto">
            <a:xfrm>
              <a:off x="720" y="2736"/>
              <a:ext cx="576" cy="52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824" name="Group 18"/>
          <p:cNvGrpSpPr>
            <a:grpSpLocks/>
          </p:cNvGrpSpPr>
          <p:nvPr/>
        </p:nvGrpSpPr>
        <p:grpSpPr bwMode="auto">
          <a:xfrm>
            <a:off x="3210394" y="5091113"/>
            <a:ext cx="499672" cy="476250"/>
            <a:chOff x="720" y="2736"/>
            <a:chExt cx="576" cy="528"/>
          </a:xfrm>
          <a:solidFill>
            <a:schemeClr val="tx2">
              <a:lumMod val="75000"/>
            </a:schemeClr>
          </a:solidFill>
        </p:grpSpPr>
        <p:sp>
          <p:nvSpPr>
            <p:cNvPr id="34864" name="Oval 19"/>
            <p:cNvSpPr>
              <a:spLocks noChangeArrowheads="1"/>
            </p:cNvSpPr>
            <p:nvPr/>
          </p:nvSpPr>
          <p:spPr bwMode="auto">
            <a:xfrm>
              <a:off x="816" y="2832"/>
              <a:ext cx="384" cy="3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865" name="Oval 20"/>
            <p:cNvSpPr>
              <a:spLocks noChangeArrowheads="1"/>
            </p:cNvSpPr>
            <p:nvPr/>
          </p:nvSpPr>
          <p:spPr bwMode="auto">
            <a:xfrm>
              <a:off x="720" y="2736"/>
              <a:ext cx="576" cy="52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825" name="Group 21"/>
          <p:cNvGrpSpPr>
            <a:grpSpLocks/>
          </p:cNvGrpSpPr>
          <p:nvPr/>
        </p:nvGrpSpPr>
        <p:grpSpPr bwMode="auto">
          <a:xfrm>
            <a:off x="485619" y="3138488"/>
            <a:ext cx="499672" cy="476250"/>
            <a:chOff x="306" y="1977"/>
            <a:chExt cx="315" cy="300"/>
          </a:xfrm>
        </p:grpSpPr>
        <p:sp>
          <p:nvSpPr>
            <p:cNvPr id="34862" name="Oval 22"/>
            <p:cNvSpPr>
              <a:spLocks noChangeArrowheads="1"/>
            </p:cNvSpPr>
            <p:nvPr/>
          </p:nvSpPr>
          <p:spPr bwMode="auto">
            <a:xfrm>
              <a:off x="376" y="2012"/>
              <a:ext cx="210" cy="190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863" name="Oval 23"/>
            <p:cNvSpPr>
              <a:spLocks noChangeArrowheads="1"/>
            </p:cNvSpPr>
            <p:nvPr/>
          </p:nvSpPr>
          <p:spPr bwMode="auto">
            <a:xfrm>
              <a:off x="306" y="1977"/>
              <a:ext cx="315" cy="3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4826" name="Text Box 24"/>
          <p:cNvSpPr txBox="1">
            <a:spLocks noChangeArrowheads="1"/>
          </p:cNvSpPr>
          <p:nvPr/>
        </p:nvSpPr>
        <p:spPr bwMode="auto">
          <a:xfrm>
            <a:off x="181131" y="1412879"/>
            <a:ext cx="30292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l-G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Antigen presented by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l-G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APC to a CD8</a:t>
            </a:r>
            <a:r>
              <a:rPr lang="en-US" altLang="el-GR" sz="1800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altLang="el-G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 cell</a:t>
            </a:r>
          </a:p>
        </p:txBody>
      </p:sp>
      <p:sp>
        <p:nvSpPr>
          <p:cNvPr id="34827" name="AutoShape 25"/>
          <p:cNvSpPr>
            <a:spLocks noChangeArrowheads="1"/>
          </p:cNvSpPr>
          <p:nvPr/>
        </p:nvSpPr>
        <p:spPr bwMode="auto">
          <a:xfrm>
            <a:off x="1167992" y="2341563"/>
            <a:ext cx="354455" cy="760412"/>
          </a:xfrm>
          <a:prstGeom prst="downArrow">
            <a:avLst>
              <a:gd name="adj1" fmla="val 50000"/>
              <a:gd name="adj2" fmla="val 52753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l-GR" altLang="el-GR" sz="180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8" name="Line 26"/>
          <p:cNvSpPr>
            <a:spLocks noChangeShapeType="1"/>
          </p:cNvSpPr>
          <p:nvPr/>
        </p:nvSpPr>
        <p:spPr bwMode="auto">
          <a:xfrm>
            <a:off x="1125833" y="3348055"/>
            <a:ext cx="1289779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9" name="AutoShape 27"/>
          <p:cNvSpPr>
            <a:spLocks noChangeArrowheads="1"/>
          </p:cNvSpPr>
          <p:nvPr/>
        </p:nvSpPr>
        <p:spPr bwMode="auto">
          <a:xfrm rot="-5400000">
            <a:off x="2802154" y="4151392"/>
            <a:ext cx="1323975" cy="48561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28968453 h 21600"/>
              <a:gd name="T4" fmla="*/ 2147483647 w 21600"/>
              <a:gd name="T5" fmla="*/ 257936907 h 21600"/>
              <a:gd name="T6" fmla="*/ 2147483647 w 21600"/>
              <a:gd name="T7" fmla="*/ 12896845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30" name="Text Box 28"/>
          <p:cNvSpPr txBox="1">
            <a:spLocks noChangeArrowheads="1"/>
          </p:cNvSpPr>
          <p:nvPr/>
        </p:nvSpPr>
        <p:spPr bwMode="auto">
          <a:xfrm>
            <a:off x="3753788" y="4203717"/>
            <a:ext cx="10572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Cytokine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altLang="el-GR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GB" altLang="el-G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IL-2)</a:t>
            </a:r>
          </a:p>
        </p:txBody>
      </p:sp>
      <p:grpSp>
        <p:nvGrpSpPr>
          <p:cNvPr id="34831" name="Group 29"/>
          <p:cNvGrpSpPr>
            <a:grpSpLocks/>
          </p:cNvGrpSpPr>
          <p:nvPr/>
        </p:nvGrpSpPr>
        <p:grpSpPr bwMode="auto">
          <a:xfrm>
            <a:off x="2443710" y="3151188"/>
            <a:ext cx="499672" cy="708025"/>
            <a:chOff x="1539" y="1985"/>
            <a:chExt cx="315" cy="446"/>
          </a:xfrm>
        </p:grpSpPr>
        <p:sp>
          <p:nvSpPr>
            <p:cNvPr id="34860" name="Oval 30"/>
            <p:cNvSpPr>
              <a:spLocks noChangeArrowheads="1"/>
            </p:cNvSpPr>
            <p:nvPr/>
          </p:nvSpPr>
          <p:spPr bwMode="auto">
            <a:xfrm>
              <a:off x="1609" y="2020"/>
              <a:ext cx="210" cy="209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861" name="Oval 31"/>
            <p:cNvSpPr>
              <a:spLocks noChangeArrowheads="1"/>
            </p:cNvSpPr>
            <p:nvPr/>
          </p:nvSpPr>
          <p:spPr bwMode="auto">
            <a:xfrm>
              <a:off x="1539" y="1985"/>
              <a:ext cx="315" cy="44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4832" name="Text Box 32"/>
          <p:cNvSpPr txBox="1">
            <a:spLocks noChangeArrowheads="1"/>
          </p:cNvSpPr>
          <p:nvPr/>
        </p:nvSpPr>
        <p:spPr bwMode="auto">
          <a:xfrm>
            <a:off x="2200121" y="2663827"/>
            <a:ext cx="1156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8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Activation</a:t>
            </a:r>
          </a:p>
        </p:txBody>
      </p:sp>
      <p:grpSp>
        <p:nvGrpSpPr>
          <p:cNvPr id="34833" name="Group 33"/>
          <p:cNvGrpSpPr>
            <a:grpSpLocks/>
          </p:cNvGrpSpPr>
          <p:nvPr/>
        </p:nvGrpSpPr>
        <p:grpSpPr bwMode="auto">
          <a:xfrm rot="3086212">
            <a:off x="6303489" y="2276835"/>
            <a:ext cx="500063" cy="708910"/>
            <a:chOff x="1539" y="1985"/>
            <a:chExt cx="315" cy="446"/>
          </a:xfrm>
        </p:grpSpPr>
        <p:sp>
          <p:nvSpPr>
            <p:cNvPr id="34858" name="Oval 34"/>
            <p:cNvSpPr>
              <a:spLocks noChangeArrowheads="1"/>
            </p:cNvSpPr>
            <p:nvPr/>
          </p:nvSpPr>
          <p:spPr bwMode="auto">
            <a:xfrm>
              <a:off x="1609" y="2020"/>
              <a:ext cx="210" cy="209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859" name="Oval 35"/>
            <p:cNvSpPr>
              <a:spLocks noChangeArrowheads="1"/>
            </p:cNvSpPr>
            <p:nvPr/>
          </p:nvSpPr>
          <p:spPr bwMode="auto">
            <a:xfrm>
              <a:off x="1539" y="1985"/>
              <a:ext cx="315" cy="44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834" name="Group 36"/>
          <p:cNvGrpSpPr>
            <a:grpSpLocks/>
          </p:cNvGrpSpPr>
          <p:nvPr/>
        </p:nvGrpSpPr>
        <p:grpSpPr bwMode="auto">
          <a:xfrm rot="2573621">
            <a:off x="6125677" y="3146425"/>
            <a:ext cx="501233" cy="708025"/>
            <a:chOff x="1539" y="1985"/>
            <a:chExt cx="315" cy="446"/>
          </a:xfrm>
        </p:grpSpPr>
        <p:sp>
          <p:nvSpPr>
            <p:cNvPr id="34856" name="Oval 37"/>
            <p:cNvSpPr>
              <a:spLocks noChangeArrowheads="1"/>
            </p:cNvSpPr>
            <p:nvPr/>
          </p:nvSpPr>
          <p:spPr bwMode="auto">
            <a:xfrm>
              <a:off x="1609" y="2020"/>
              <a:ext cx="210" cy="209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857" name="Oval 38"/>
            <p:cNvSpPr>
              <a:spLocks noChangeArrowheads="1"/>
            </p:cNvSpPr>
            <p:nvPr/>
          </p:nvSpPr>
          <p:spPr bwMode="auto">
            <a:xfrm>
              <a:off x="1539" y="1985"/>
              <a:ext cx="315" cy="44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835" name="Group 39"/>
          <p:cNvGrpSpPr>
            <a:grpSpLocks/>
          </p:cNvGrpSpPr>
          <p:nvPr/>
        </p:nvGrpSpPr>
        <p:grpSpPr bwMode="auto">
          <a:xfrm rot="2835415">
            <a:off x="5544612" y="2940410"/>
            <a:ext cx="500063" cy="708910"/>
            <a:chOff x="1539" y="1985"/>
            <a:chExt cx="315" cy="446"/>
          </a:xfrm>
        </p:grpSpPr>
        <p:sp>
          <p:nvSpPr>
            <p:cNvPr id="34854" name="Oval 40"/>
            <p:cNvSpPr>
              <a:spLocks noChangeArrowheads="1"/>
            </p:cNvSpPr>
            <p:nvPr/>
          </p:nvSpPr>
          <p:spPr bwMode="auto">
            <a:xfrm>
              <a:off x="1609" y="2020"/>
              <a:ext cx="210" cy="209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855" name="Oval 41"/>
            <p:cNvSpPr>
              <a:spLocks noChangeArrowheads="1"/>
            </p:cNvSpPr>
            <p:nvPr/>
          </p:nvSpPr>
          <p:spPr bwMode="auto">
            <a:xfrm>
              <a:off x="1539" y="1985"/>
              <a:ext cx="315" cy="44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836" name="Group 42"/>
          <p:cNvGrpSpPr>
            <a:grpSpLocks/>
          </p:cNvGrpSpPr>
          <p:nvPr/>
        </p:nvGrpSpPr>
        <p:grpSpPr bwMode="auto">
          <a:xfrm rot="2486571">
            <a:off x="4206615" y="2940067"/>
            <a:ext cx="499672" cy="708025"/>
            <a:chOff x="1539" y="1985"/>
            <a:chExt cx="315" cy="446"/>
          </a:xfrm>
        </p:grpSpPr>
        <p:sp>
          <p:nvSpPr>
            <p:cNvPr id="34852" name="Oval 43"/>
            <p:cNvSpPr>
              <a:spLocks noChangeArrowheads="1"/>
            </p:cNvSpPr>
            <p:nvPr/>
          </p:nvSpPr>
          <p:spPr bwMode="auto">
            <a:xfrm>
              <a:off x="1609" y="2020"/>
              <a:ext cx="210" cy="209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853" name="Oval 44"/>
            <p:cNvSpPr>
              <a:spLocks noChangeArrowheads="1"/>
            </p:cNvSpPr>
            <p:nvPr/>
          </p:nvSpPr>
          <p:spPr bwMode="auto">
            <a:xfrm>
              <a:off x="1539" y="1985"/>
              <a:ext cx="315" cy="44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837" name="Group 45"/>
          <p:cNvGrpSpPr>
            <a:grpSpLocks/>
          </p:cNvGrpSpPr>
          <p:nvPr/>
        </p:nvGrpSpPr>
        <p:grpSpPr bwMode="auto">
          <a:xfrm rot="-2082845">
            <a:off x="4843697" y="2678130"/>
            <a:ext cx="499672" cy="708025"/>
            <a:chOff x="1539" y="1985"/>
            <a:chExt cx="315" cy="446"/>
          </a:xfrm>
        </p:grpSpPr>
        <p:sp>
          <p:nvSpPr>
            <p:cNvPr id="34850" name="Oval 46"/>
            <p:cNvSpPr>
              <a:spLocks noChangeArrowheads="1"/>
            </p:cNvSpPr>
            <p:nvPr/>
          </p:nvSpPr>
          <p:spPr bwMode="auto">
            <a:xfrm>
              <a:off x="1609" y="2020"/>
              <a:ext cx="210" cy="209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851" name="Oval 47"/>
            <p:cNvSpPr>
              <a:spLocks noChangeArrowheads="1"/>
            </p:cNvSpPr>
            <p:nvPr/>
          </p:nvSpPr>
          <p:spPr bwMode="auto">
            <a:xfrm>
              <a:off x="1539" y="1985"/>
              <a:ext cx="315" cy="44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838" name="Group 48"/>
          <p:cNvGrpSpPr>
            <a:grpSpLocks/>
          </p:cNvGrpSpPr>
          <p:nvPr/>
        </p:nvGrpSpPr>
        <p:grpSpPr bwMode="auto">
          <a:xfrm rot="-2027341">
            <a:off x="5407390" y="2197117"/>
            <a:ext cx="499672" cy="708025"/>
            <a:chOff x="1539" y="1985"/>
            <a:chExt cx="315" cy="446"/>
          </a:xfrm>
        </p:grpSpPr>
        <p:sp>
          <p:nvSpPr>
            <p:cNvPr id="34848" name="Oval 49"/>
            <p:cNvSpPr>
              <a:spLocks noChangeArrowheads="1"/>
            </p:cNvSpPr>
            <p:nvPr/>
          </p:nvSpPr>
          <p:spPr bwMode="auto">
            <a:xfrm>
              <a:off x="1609" y="2020"/>
              <a:ext cx="210" cy="209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849" name="Oval 50"/>
            <p:cNvSpPr>
              <a:spLocks noChangeArrowheads="1"/>
            </p:cNvSpPr>
            <p:nvPr/>
          </p:nvSpPr>
          <p:spPr bwMode="auto">
            <a:xfrm>
              <a:off x="1539" y="1985"/>
              <a:ext cx="315" cy="44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839" name="Group 51"/>
          <p:cNvGrpSpPr>
            <a:grpSpLocks/>
          </p:cNvGrpSpPr>
          <p:nvPr/>
        </p:nvGrpSpPr>
        <p:grpSpPr bwMode="auto">
          <a:xfrm>
            <a:off x="4331533" y="2209817"/>
            <a:ext cx="501234" cy="708025"/>
            <a:chOff x="1539" y="1985"/>
            <a:chExt cx="315" cy="446"/>
          </a:xfrm>
        </p:grpSpPr>
        <p:sp>
          <p:nvSpPr>
            <p:cNvPr id="34846" name="Oval 52"/>
            <p:cNvSpPr>
              <a:spLocks noChangeArrowheads="1"/>
            </p:cNvSpPr>
            <p:nvPr/>
          </p:nvSpPr>
          <p:spPr bwMode="auto">
            <a:xfrm>
              <a:off x="1609" y="2020"/>
              <a:ext cx="210" cy="209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847" name="Oval 53"/>
            <p:cNvSpPr>
              <a:spLocks noChangeArrowheads="1"/>
            </p:cNvSpPr>
            <p:nvPr/>
          </p:nvSpPr>
          <p:spPr bwMode="auto">
            <a:xfrm>
              <a:off x="1539" y="1985"/>
              <a:ext cx="315" cy="44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4840" name="Line 54"/>
          <p:cNvSpPr>
            <a:spLocks noChangeShapeType="1"/>
          </p:cNvSpPr>
          <p:nvPr/>
        </p:nvSpPr>
        <p:spPr bwMode="auto">
          <a:xfrm flipV="1">
            <a:off x="3010524" y="3362325"/>
            <a:ext cx="838513" cy="12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41" name="Text Box 55"/>
          <p:cNvSpPr txBox="1">
            <a:spLocks noChangeArrowheads="1"/>
          </p:cNvSpPr>
          <p:nvPr/>
        </p:nvSpPr>
        <p:spPr bwMode="auto">
          <a:xfrm>
            <a:off x="4250336" y="5262579"/>
            <a:ext cx="50669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CD4</a:t>
            </a:r>
            <a:r>
              <a:rPr lang="en-US" altLang="el-GR" sz="1800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altLang="el-G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l-GR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altLang="el-G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cells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help (cytokines) for target cell killing</a:t>
            </a:r>
          </a:p>
        </p:txBody>
      </p:sp>
      <p:sp>
        <p:nvSpPr>
          <p:cNvPr id="34842" name="Text Box 56"/>
          <p:cNvSpPr txBox="1">
            <a:spLocks noChangeArrowheads="1"/>
          </p:cNvSpPr>
          <p:nvPr/>
        </p:nvSpPr>
        <p:spPr bwMode="auto">
          <a:xfrm>
            <a:off x="4359640" y="1555752"/>
            <a:ext cx="18053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8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Clonal Expansion</a:t>
            </a:r>
          </a:p>
        </p:txBody>
      </p:sp>
      <p:sp>
        <p:nvSpPr>
          <p:cNvPr id="34843" name="Line 57"/>
          <p:cNvSpPr>
            <a:spLocks noChangeShapeType="1"/>
          </p:cNvSpPr>
          <p:nvPr/>
        </p:nvSpPr>
        <p:spPr bwMode="auto">
          <a:xfrm flipV="1">
            <a:off x="6753382" y="3200400"/>
            <a:ext cx="840074" cy="12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44" name="Text Box 58"/>
          <p:cNvSpPr txBox="1">
            <a:spLocks noChangeArrowheads="1"/>
          </p:cNvSpPr>
          <p:nvPr/>
        </p:nvSpPr>
        <p:spPr bwMode="auto">
          <a:xfrm>
            <a:off x="7619383" y="2877234"/>
            <a:ext cx="1399082" cy="646331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l-GR" sz="1800" b="1" dirty="0" smtClean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Kill infected cells</a:t>
            </a:r>
          </a:p>
        </p:txBody>
      </p:sp>
      <p:sp>
        <p:nvSpPr>
          <p:cNvPr id="34845" name="Text Box 59"/>
          <p:cNvSpPr txBox="1">
            <a:spLocks noChangeArrowheads="1"/>
          </p:cNvSpPr>
          <p:nvPr/>
        </p:nvSpPr>
        <p:spPr bwMode="auto">
          <a:xfrm>
            <a:off x="181135" y="3784601"/>
            <a:ext cx="12202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CD8</a:t>
            </a:r>
            <a:r>
              <a:rPr lang="en-US" altLang="el-GR" sz="1800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altLang="el-G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 cell</a:t>
            </a:r>
            <a:endParaRPr lang="el-GR" altLang="el-GR" sz="18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81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9552" y="836712"/>
            <a:ext cx="8352928" cy="4680520"/>
            <a:chOff x="395536" y="764704"/>
            <a:chExt cx="8515512" cy="4800600"/>
          </a:xfrm>
        </p:grpSpPr>
        <p:graphicFrame>
          <p:nvGraphicFramePr>
            <p:cNvPr id="921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6588756"/>
                </p:ext>
              </p:extLst>
            </p:nvPr>
          </p:nvGraphicFramePr>
          <p:xfrm>
            <a:off x="395536" y="764704"/>
            <a:ext cx="4054475" cy="480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96" name="Image" r:id="rId3" imgW="1983748" imgH="2350013" progId="">
                    <p:embed/>
                  </p:oleObj>
                </mc:Choice>
                <mc:Fallback>
                  <p:oleObj name="Image" r:id="rId3" imgW="1983748" imgH="235001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536" y="764704"/>
                          <a:ext cx="4054475" cy="4800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0823038"/>
                </p:ext>
              </p:extLst>
            </p:nvPr>
          </p:nvGraphicFramePr>
          <p:xfrm>
            <a:off x="4634323" y="840904"/>
            <a:ext cx="4276725" cy="472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97" name="Image" r:id="rId5" imgW="2185420" imgH="2414021" progId="">
                    <p:embed/>
                  </p:oleObj>
                </mc:Choice>
                <mc:Fallback>
                  <p:oleObj name="Image" r:id="rId5" imgW="2185420" imgH="241402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4323" y="840904"/>
                          <a:ext cx="4276725" cy="4724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851930" y="395372"/>
            <a:ext cx="15647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l-GR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lymphocytes</a:t>
            </a:r>
            <a:endParaRPr lang="en-US" altLang="el-GR" b="1" dirty="0">
              <a:solidFill>
                <a:schemeClr val="bg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90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052736"/>
            <a:ext cx="3168352" cy="504056"/>
          </a:xfrm>
        </p:spPr>
        <p:txBody>
          <a:bodyPr/>
          <a:lstStyle/>
          <a:p>
            <a:pPr eaLnBrk="1" hangingPunct="1"/>
            <a:r>
              <a:rPr lang="en-US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CD8</a:t>
            </a:r>
            <a:r>
              <a:rPr lang="en-US" sz="1800" baseline="30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Cytotoxic T Cells (CTLs)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951038"/>
            <a:ext cx="8305800" cy="277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5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600" b="1" kern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CTLs </a:t>
            </a:r>
            <a:r>
              <a:rPr lang="en-US" sz="16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the effector cells in cell-mediated adaptive responses</a:t>
            </a: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sz="1600" kern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Defense against </a:t>
            </a:r>
            <a:r>
              <a:rPr lang="en-US" sz="1600" b="1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intracellular</a:t>
            </a:r>
            <a:r>
              <a:rPr lang="en-US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pathogens, including bacteria and </a:t>
            </a:r>
            <a:r>
              <a:rPr lang="en-US" sz="16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viruses</a:t>
            </a: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sz="16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600" b="1" kern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CTLs</a:t>
            </a:r>
            <a:r>
              <a:rPr lang="en-US" sz="16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recognize fragments of foreign proteins produced by infected cells and possess an accessory protein that binds to class I MHC molecules</a:t>
            </a: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sz="1600" kern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6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Activated CTLs secrete proteins that disrupt the membranes of target cells and trigger apoptosis.</a:t>
            </a: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sz="1600" kern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05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alm">
  <a:themeElements>
    <a:clrScheme name="Calm 1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C88500"/>
      </a:accent1>
      <a:accent2>
        <a:srgbClr val="966400"/>
      </a:accent2>
      <a:accent3>
        <a:srgbClr val="AAAAB8"/>
      </a:accent3>
      <a:accent4>
        <a:srgbClr val="DADADA"/>
      </a:accent4>
      <a:accent5>
        <a:srgbClr val="E0C2AA"/>
      </a:accent5>
      <a:accent6>
        <a:srgbClr val="875A00"/>
      </a:accent6>
      <a:hlink>
        <a:srgbClr val="FAA700"/>
      </a:hlink>
      <a:folHlink>
        <a:srgbClr val="FFDA91"/>
      </a:folHlink>
    </a:clrScheme>
    <a:fontScheme name="Calm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alm 1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C88500"/>
        </a:accent1>
        <a:accent2>
          <a:srgbClr val="966400"/>
        </a:accent2>
        <a:accent3>
          <a:srgbClr val="AAAAB8"/>
        </a:accent3>
        <a:accent4>
          <a:srgbClr val="DADADA"/>
        </a:accent4>
        <a:accent5>
          <a:srgbClr val="E0C2AA"/>
        </a:accent5>
        <a:accent6>
          <a:srgbClr val="875A00"/>
        </a:accent6>
        <a:hlink>
          <a:srgbClr val="FAA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Calm">
  <a:themeElements>
    <a:clrScheme name="Calm 1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C88500"/>
      </a:accent1>
      <a:accent2>
        <a:srgbClr val="966400"/>
      </a:accent2>
      <a:accent3>
        <a:srgbClr val="AAAAB8"/>
      </a:accent3>
      <a:accent4>
        <a:srgbClr val="DADADA"/>
      </a:accent4>
      <a:accent5>
        <a:srgbClr val="E0C2AA"/>
      </a:accent5>
      <a:accent6>
        <a:srgbClr val="875A00"/>
      </a:accent6>
      <a:hlink>
        <a:srgbClr val="FAA700"/>
      </a:hlink>
      <a:folHlink>
        <a:srgbClr val="FFDA91"/>
      </a:folHlink>
    </a:clrScheme>
    <a:fontScheme name="Calm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alm 1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C88500"/>
        </a:accent1>
        <a:accent2>
          <a:srgbClr val="966400"/>
        </a:accent2>
        <a:accent3>
          <a:srgbClr val="AAAAB8"/>
        </a:accent3>
        <a:accent4>
          <a:srgbClr val="DADADA"/>
        </a:accent4>
        <a:accent5>
          <a:srgbClr val="E0C2AA"/>
        </a:accent5>
        <a:accent6>
          <a:srgbClr val="875A00"/>
        </a:accent6>
        <a:hlink>
          <a:srgbClr val="FAA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4385</TotalTime>
  <Words>1971</Words>
  <Application>Microsoft Office PowerPoint</Application>
  <PresentationFormat>Προβολή στην οθόνη (4:3)</PresentationFormat>
  <Paragraphs>343</Paragraphs>
  <Slides>52</Slides>
  <Notes>7</Notes>
  <HiddenSlides>0</HiddenSlides>
  <MMClips>0</MMClips>
  <ScaleCrop>false</ScaleCrop>
  <HeadingPairs>
    <vt:vector size="6" baseType="variant">
      <vt:variant>
        <vt:lpstr>Θέμα</vt:lpstr>
      </vt:variant>
      <vt:variant>
        <vt:i4>9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52</vt:i4>
      </vt:variant>
    </vt:vector>
  </HeadingPairs>
  <TitlesOfParts>
    <vt:vector size="62" baseType="lpstr">
      <vt:lpstr>1_Calm</vt:lpstr>
      <vt:lpstr>6_Calm</vt:lpstr>
      <vt:lpstr>Blank Presentation</vt:lpstr>
      <vt:lpstr>5_Blank Presentation</vt:lpstr>
      <vt:lpstr>6_Blank Presentation</vt:lpstr>
      <vt:lpstr>1_Office Theme</vt:lpstr>
      <vt:lpstr>Default Design</vt:lpstr>
      <vt:lpstr>2_Default Design</vt:lpstr>
      <vt:lpstr>Office Theme</vt:lpstr>
      <vt:lpstr>Image</vt:lpstr>
      <vt:lpstr>Παρουσίαση του PowerPoint</vt:lpstr>
      <vt:lpstr>Adaptive Immunity</vt:lpstr>
      <vt:lpstr>T cell-mediated immunity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CD8+ Cytotoxic T Cells (CTLs)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Artificially Acquired Active Immunity: vaccination</vt:lpstr>
      <vt:lpstr>Available vaccines for infectious diseases in humans</vt:lpstr>
      <vt:lpstr>Evolutionary Adaptations of Pathogens That Underlie Immune System Avoidance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Disruptions in immune system function can elicit or exacerbate disease.</vt:lpstr>
      <vt:lpstr>Allergic diseases</vt:lpstr>
      <vt:lpstr>Asthma &amp; Allergy</vt:lpstr>
      <vt:lpstr>Origin of Self-Tolerance-autoimmune diseases</vt:lpstr>
      <vt:lpstr>Autoreactive T cells and autoantibody-secreting B cells mediate excessive inflammation and tissue damage in the target organ.</vt:lpstr>
      <vt:lpstr>Παρουσίαση του PowerPoint</vt:lpstr>
      <vt:lpstr>Cancer and Immunity</vt:lpstr>
      <vt:lpstr>Παρουσίαση του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RePack by Diakov</dc:creator>
  <cp:lastModifiedBy>Χρήστης των Windows</cp:lastModifiedBy>
  <cp:revision>262</cp:revision>
  <dcterms:created xsi:type="dcterms:W3CDTF">2016-10-08T13:09:43Z</dcterms:created>
  <dcterms:modified xsi:type="dcterms:W3CDTF">2017-10-07T09:12:43Z</dcterms:modified>
</cp:coreProperties>
</file>