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44" r:id="rId5"/>
    <p:sldMasterId id="2147483756" r:id="rId6"/>
    <p:sldMasterId id="2147483768" r:id="rId7"/>
  </p:sldMasterIdLst>
  <p:notesMasterIdLst>
    <p:notesMasterId r:id="rId72"/>
  </p:notesMasterIdLst>
  <p:sldIdLst>
    <p:sldId id="957" r:id="rId8"/>
    <p:sldId id="899" r:id="rId9"/>
    <p:sldId id="806" r:id="rId10"/>
    <p:sldId id="885" r:id="rId11"/>
    <p:sldId id="985" r:id="rId12"/>
    <p:sldId id="455" r:id="rId13"/>
    <p:sldId id="779" r:id="rId14"/>
    <p:sldId id="781" r:id="rId15"/>
    <p:sldId id="782" r:id="rId16"/>
    <p:sldId id="780" r:id="rId17"/>
    <p:sldId id="496" r:id="rId18"/>
    <p:sldId id="497" r:id="rId19"/>
    <p:sldId id="783" r:id="rId20"/>
    <p:sldId id="578" r:id="rId21"/>
    <p:sldId id="581" r:id="rId22"/>
    <p:sldId id="582" r:id="rId23"/>
    <p:sldId id="784" r:id="rId24"/>
    <p:sldId id="585" r:id="rId25"/>
    <p:sldId id="933" r:id="rId26"/>
    <p:sldId id="934" r:id="rId27"/>
    <p:sldId id="935" r:id="rId28"/>
    <p:sldId id="586" r:id="rId29"/>
    <p:sldId id="886" r:id="rId30"/>
    <p:sldId id="580" r:id="rId31"/>
    <p:sldId id="983" r:id="rId32"/>
    <p:sldId id="867" r:id="rId33"/>
    <p:sldId id="498" r:id="rId34"/>
    <p:sldId id="895" r:id="rId35"/>
    <p:sldId id="864" r:id="rId36"/>
    <p:sldId id="866" r:id="rId37"/>
    <p:sldId id="856" r:id="rId38"/>
    <p:sldId id="865" r:id="rId39"/>
    <p:sldId id="857" r:id="rId40"/>
    <p:sldId id="872" r:id="rId41"/>
    <p:sldId id="874" r:id="rId42"/>
    <p:sldId id="875" r:id="rId43"/>
    <p:sldId id="789" r:id="rId44"/>
    <p:sldId id="988" r:id="rId45"/>
    <p:sldId id="829" r:id="rId46"/>
    <p:sldId id="827" r:id="rId47"/>
    <p:sldId id="669" r:id="rId48"/>
    <p:sldId id="877" r:id="rId49"/>
    <p:sldId id="892" r:id="rId50"/>
    <p:sldId id="986" r:id="rId51"/>
    <p:sldId id="982" r:id="rId52"/>
    <p:sldId id="903" r:id="rId53"/>
    <p:sldId id="960" r:id="rId54"/>
    <p:sldId id="961" r:id="rId55"/>
    <p:sldId id="962" r:id="rId56"/>
    <p:sldId id="963" r:id="rId57"/>
    <p:sldId id="964" r:id="rId58"/>
    <p:sldId id="965" r:id="rId59"/>
    <p:sldId id="966" r:id="rId60"/>
    <p:sldId id="967" r:id="rId61"/>
    <p:sldId id="969" r:id="rId62"/>
    <p:sldId id="979" r:id="rId63"/>
    <p:sldId id="970" r:id="rId64"/>
    <p:sldId id="971" r:id="rId65"/>
    <p:sldId id="972" r:id="rId66"/>
    <p:sldId id="973" r:id="rId67"/>
    <p:sldId id="975" r:id="rId68"/>
    <p:sldId id="980" r:id="rId69"/>
    <p:sldId id="978" r:id="rId70"/>
    <p:sldId id="981" r:id="rId7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3399"/>
    <a:srgbClr val="000099"/>
    <a:srgbClr val="66FF33"/>
    <a:srgbClr val="CCECFF"/>
    <a:srgbClr val="DDDDDD"/>
    <a:srgbClr val="3333CC"/>
    <a:srgbClr val="FFFFFF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6" autoAdjust="0"/>
    <p:restoredTop sz="98754" autoAdjust="0"/>
  </p:normalViewPr>
  <p:slideViewPr>
    <p:cSldViewPr snapToGrid="0">
      <p:cViewPr>
        <p:scale>
          <a:sx n="85" d="100"/>
          <a:sy n="85" d="100"/>
        </p:scale>
        <p:origin x="1507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89670BF-D24E-4ADF-A5B5-04C3CA667E15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2E656C9E-2F18-47D4-8B49-402D216BD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04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56C9E-2F18-47D4-8B49-402D216BD86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66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D9C22-CD33-4299-B401-324787771269}" type="slidenum">
              <a:rPr lang="el-GR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l-G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9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288D3D89-DCE6-4B76-9753-E57910BBAB6D}" type="slidenum">
              <a:rPr lang="el-GR" alt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17</a:t>
            </a:fld>
            <a:endParaRPr lang="el-GR" altLang="en-US">
              <a:solidFill>
                <a:prstClr val="black"/>
              </a:solidFill>
            </a:endParaRPr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757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684B0-F438-4A38-BECA-92EF6B8275EA}" type="slidenum">
              <a:rPr lang="el-GR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l-G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06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FCE95E2-729D-484C-BBDD-4A1E17D8AF67}" type="slidenum">
              <a:rPr lang="el-GR" sz="1200">
                <a:latin typeface="+mn-lt"/>
                <a:cs typeface="+mn-cs"/>
              </a:rPr>
              <a:pPr algn="r">
                <a:defRPr/>
              </a:pPr>
              <a:t>19</a:t>
            </a:fld>
            <a:endParaRPr lang="el-GR" sz="1200">
              <a:latin typeface="+mn-lt"/>
              <a:cs typeface="+mn-c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2084496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FCE95E2-729D-484C-BBDD-4A1E17D8AF67}" type="slidenum">
              <a:rPr lang="el-GR" sz="1200">
                <a:latin typeface="+mn-lt"/>
                <a:cs typeface="+mn-cs"/>
              </a:rPr>
              <a:pPr algn="r">
                <a:defRPr/>
              </a:pPr>
              <a:t>20</a:t>
            </a:fld>
            <a:endParaRPr lang="el-GR" sz="1200">
              <a:latin typeface="+mn-lt"/>
              <a:cs typeface="+mn-c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1645524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07F332-6943-417C-AFBC-2E6B2DF4690A}" type="slidenum">
              <a:rPr lang="el-GR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l-G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50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56C9E-2F18-47D4-8B49-402D216BD8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39000-8292-4B6A-B776-8125C82B185F}" type="slidenum">
              <a:rPr lang="el-GR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l-G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74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8941E84E-17E9-444C-9D07-4B698857F834}" type="slidenum">
              <a:rPr lang="el-GR" alt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37</a:t>
            </a:fld>
            <a:endParaRPr lang="el-GR" alt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174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>
              <a:defRPr/>
            </a:pPr>
            <a:fld id="{735165E2-AD88-4429-B946-6238FE8B78D5}" type="slidenum">
              <a:rPr lang="el-GR" sz="1300">
                <a:latin typeface="+mn-lt"/>
                <a:cs typeface="+mn-cs"/>
              </a:rPr>
              <a:pPr algn="r">
                <a:defRPr/>
              </a:pPr>
              <a:t>41</a:t>
            </a:fld>
            <a:endParaRPr lang="el-GR" sz="1300">
              <a:latin typeface="+mn-lt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337004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656C9E-2F18-47D4-8B49-402D216BD8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80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50150-5126-472E-88AF-0F8626554626}" type="slidenum">
              <a:rPr lang="el-GR" altLang="el-GR" smtClean="0"/>
              <a:pPr/>
              <a:t>59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8260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5F016883-4AE1-4889-84EC-A416F36A5C07}" type="slidenum">
              <a:rPr lang="el-GR" alt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7</a:t>
            </a:fld>
            <a:endParaRPr lang="el-GR" altLang="en-US">
              <a:solidFill>
                <a:prstClr val="black"/>
              </a:solidFill>
            </a:endParaRPr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48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9CCB98-3ECB-4F08-8164-0D53E5A4A834}" type="slidenum">
              <a:rPr lang="el-GR" altLang="en-US"/>
              <a:pPr/>
              <a:t>8</a:t>
            </a:fld>
            <a:endParaRPr lang="el-GR" altLang="en-US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96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68F60-3427-4CD6-B0E6-55A90B887357}" type="slidenum">
              <a:rPr lang="el-GR" altLang="en-US"/>
              <a:pPr/>
              <a:t>9</a:t>
            </a:fld>
            <a:endParaRPr lang="el-GR" alt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928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EC1E2F3C-6A92-4F20-B658-5F7D3D3A39DE}" type="slidenum">
              <a:rPr lang="el-GR" alt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10</a:t>
            </a:fld>
            <a:endParaRPr lang="el-GR" altLang="en-US">
              <a:solidFill>
                <a:prstClr val="black"/>
              </a:solidFill>
            </a:endParaRPr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232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>
              <a:buClr>
                <a:srgbClr val="800080"/>
              </a:buClr>
            </a:pPr>
            <a:fld id="{DF078BFF-A360-4568-B33E-90CF1475FB26}" type="slidenum">
              <a:rPr lang="el-GR" altLang="en-US">
                <a:solidFill>
                  <a:prstClr val="black"/>
                </a:solidFill>
              </a:rPr>
              <a:pPr>
                <a:buClr>
                  <a:srgbClr val="800080"/>
                </a:buClr>
              </a:pPr>
              <a:t>13</a:t>
            </a:fld>
            <a:endParaRPr lang="el-GR" altLang="en-US">
              <a:solidFill>
                <a:prstClr val="black"/>
              </a:solidFill>
            </a:endParaRPr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60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B8BB5-41CD-4735-A9F2-BF0BE192AFA5}" type="slidenum">
              <a:rPr lang="el-GR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l-G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9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A4216-A57C-4B0B-A8DD-0BD70CF2DF5B}" type="slidenum">
              <a:rPr lang="el-GR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l-G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5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9853C-D6AE-4A31-886A-B9D100BC517E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A850-91A0-414F-8EC9-C9E73548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1A8F7-446B-4A8E-9C43-3019839985B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8FA64-FC6B-47E7-9F6F-784F6E693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B8ACC-88A0-4F0A-ADCC-AEAC8CC7B6C1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70A8A-9436-44EB-8BFD-F97A1C4CF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340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4099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340997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8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9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1000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341001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1002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410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l-GR" altLang="en-US" noProof="0" smtClean="0"/>
              <a:t>Κάντε κλικ για επεξεργασία του τίτλου</a:t>
            </a:r>
          </a:p>
        </p:txBody>
      </p:sp>
      <p:sp>
        <p:nvSpPr>
          <p:cNvPr id="3410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l-GR" altLang="en-US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341005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02B4639-ADD2-4333-8CBB-64CC91D5AAA6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79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EE00E-14FB-4348-9751-8FCBC368CB0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6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B112-B6E1-478E-A831-CF10600F251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31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A4963-EB70-4BF4-A8F9-C0B2B144DCB9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1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86350-A7CB-4F5B-AC12-56F35F25FDED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24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FA8A2-CCE6-4B77-9631-1DF6D7E4591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9BED8-FBCE-4BB6-AF26-907D6FF8FBF8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80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55B2-4F5B-4F6B-909B-886C3F31CF47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5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38B40-2D9A-467F-8F7A-E18D06EF137B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FC6EF-90FC-4EAB-B1B6-23767A29C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5B75D-0DB9-48EF-B869-B0405BB4F67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83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90AA9-3856-4EDD-9E89-17634AC0746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93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9BBC0-A0FA-438F-BE00-8B76ADA639F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51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340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4099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340997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8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9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1000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341001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1002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410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l-GR" altLang="en-US" noProof="0" smtClean="0"/>
              <a:t>Κάντε κλικ για επεξεργασία του τίτλου</a:t>
            </a:r>
          </a:p>
        </p:txBody>
      </p:sp>
      <p:sp>
        <p:nvSpPr>
          <p:cNvPr id="3410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l-GR" altLang="en-US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341005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02B4639-ADD2-4333-8CBB-64CC91D5AAA6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5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EE00E-14FB-4348-9751-8FCBC368CB0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22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B112-B6E1-478E-A831-CF10600F251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56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A4963-EB70-4BF4-A8F9-C0B2B144DCB9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64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86350-A7CB-4F5B-AC12-56F35F25FDED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27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FA8A2-CCE6-4B77-9631-1DF6D7E4591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55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9BED8-FBCE-4BB6-AF26-907D6FF8FBF8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3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BEF7-CE15-442B-BCA2-70CCE797626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6D101-89EB-41A7-8CE2-A8D317177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55B2-4F5B-4F6B-909B-886C3F31CF47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30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5B75D-0DB9-48EF-B869-B0405BB4F67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17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90AA9-3856-4EDD-9E89-17634AC0746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49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9BBC0-A0FA-438F-BE00-8B76ADA639F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1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340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4099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340997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8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9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1000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341001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1002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410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l-GR" altLang="en-US" noProof="0" smtClean="0"/>
              <a:t>Κάντε κλικ για επεξεργασία του τίτλου</a:t>
            </a:r>
          </a:p>
        </p:txBody>
      </p:sp>
      <p:sp>
        <p:nvSpPr>
          <p:cNvPr id="3410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l-GR" altLang="en-US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341005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02B4639-ADD2-4333-8CBB-64CC91D5AAA6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85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EE00E-14FB-4348-9751-8FCBC368CB0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17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B112-B6E1-478E-A831-CF10600F251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00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A4963-EB70-4BF4-A8F9-C0B2B144DCB9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68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86350-A7CB-4F5B-AC12-56F35F25FDED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22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FA8A2-CCE6-4B77-9631-1DF6D7E4591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7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05313-D914-4037-B061-E54AA21A4C6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F1649-BB08-42FF-BBA2-ABC2D6865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9BED8-FBCE-4BB6-AF26-907D6FF8FBF8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70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55B2-4F5B-4F6B-909B-886C3F31CF47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02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5B75D-0DB9-48EF-B869-B0405BB4F67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85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90AA9-3856-4EDD-9E89-17634AC0746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79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9BBC0-A0FA-438F-BE00-8B76ADA639F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06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340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4099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340997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8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0999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1000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341001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41002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410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l-GR" altLang="en-US" noProof="0" smtClean="0"/>
              <a:t>Κάντε κλικ για επεξεργασία του τίτλου</a:t>
            </a:r>
          </a:p>
        </p:txBody>
      </p:sp>
      <p:sp>
        <p:nvSpPr>
          <p:cNvPr id="3410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l-GR" altLang="en-US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341005" name="Rectangle 13"/>
          <p:cNvSpPr>
            <a:spLocks noGrp="1" noChangeArrowheads="1"/>
          </p:cNvSpPr>
          <p:nvPr>
            <p:ph type="dt" sz="half" idx="2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6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41007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02B4639-ADD2-4333-8CBB-64CC91D5AAA6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EE00E-14FB-4348-9751-8FCBC368CB0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70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B112-B6E1-478E-A831-CF10600F251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472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A4963-EB70-4BF4-A8F9-C0B2B144DCB9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4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86350-A7CB-4F5B-AC12-56F35F25FDED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F5FA1-1D2F-4716-B7E3-AD43A7DAE42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EC1FE-662B-424C-A117-41D8799B58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FA8A2-CCE6-4B77-9631-1DF6D7E4591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546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9BED8-FBCE-4BB6-AF26-907D6FF8FBF8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36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355B2-4F5B-4F6B-909B-886C3F31CF47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571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5B75D-0DB9-48EF-B869-B0405BB4F67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7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90AA9-3856-4EDD-9E89-17634AC07461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4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9BBC0-A0FA-438F-BE00-8B76ADA639F3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49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25F92-DBA6-4CE6-9014-F6D5AC5F6C2B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25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E5203-8EB9-48CA-93F6-9AD574EA921C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38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72FF1-71C2-4B03-88CA-18D7A23DBBCD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293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FC80F-CCE4-48A0-AA89-7015FF05E7CA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8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2F341-3764-489E-A8F0-C1BED5213FD8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F2F6-CB3B-4E9A-813A-9FCDC4455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BBE3B-AE77-47CD-942E-4E736EB6F57B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85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5830F-E926-4BD5-BAFA-066B4FBC16BC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22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CA7BB-3848-4871-B45F-1411152F2F70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45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70909-96E4-420A-A910-5E38C6F389BE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325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82807E-0133-4954-B71B-896061FC74E0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24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E890A-525C-4D55-BD29-2AE5B572889D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17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1CFB4-4A7A-43CF-A339-95114736D365}" type="slidenum">
              <a:rPr lang="el-GR" altLang="en-US">
                <a:solidFill>
                  <a:srgbClr val="000000"/>
                </a:solidFill>
              </a:rPr>
              <a:pPr/>
              <a:t>‹#›</a:t>
            </a:fld>
            <a:endParaRPr lang="el-G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48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58E017-5625-4C13-A4FE-4A02270750C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2712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D5B16F-8505-48F9-A583-738ACB0216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9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3A7CCB-6F01-47A5-BCCA-013DF939B1F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6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7FF0B-83D8-4DCA-96F6-8A7751F3A036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2A914-133B-4D3B-AF8A-8D4EF21EE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2EF714-7A7F-41A1-BB54-B368C416754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314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99D14D-44CD-41D3-AA6D-FC8E18DE7E4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140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8259E-3873-46AC-9ED4-540BE935E0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76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F79E3-C901-43F0-8F5E-4DD1DA4DFFF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38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981507-C36F-4AF7-AA95-0C7757D5688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5607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DADFE-2B0B-40AB-AA72-8E6DD99F136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22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8B8FAF-09E3-4B79-8624-F6D3FDBE800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278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ECDE83-C08E-4057-9795-CAC825F2A6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23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D917C-A022-47C3-8265-6E09432E9E99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1329F-F86C-4ED1-896D-398E41C19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762B-AA75-4E40-97B1-9FE4F5A23F92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96A6-47BB-4BEC-A68D-5EA13A2BB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65B4C1-6209-4D36-A72F-B95E82FBABBA}" type="datetimeFigureOut">
              <a:rPr lang="en-US"/>
              <a:pPr>
                <a:defRPr/>
              </a:pPr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DACDC1-8BBC-4155-BDE8-D8DECD11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399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3997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3997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3997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399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επεξεργασία του τίτλου</a:t>
            </a:r>
          </a:p>
        </p:txBody>
      </p:sp>
      <p:sp>
        <p:nvSpPr>
          <p:cNvPr id="3399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 smtClean="0"/>
              <a:t>Δεύτερου επιπέδου</a:t>
            </a:r>
          </a:p>
          <a:p>
            <a:pPr lvl="2"/>
            <a:r>
              <a:rPr lang="el-GR" altLang="en-US" smtClean="0"/>
              <a:t>Τρίτου επιπέδου</a:t>
            </a:r>
          </a:p>
          <a:p>
            <a:pPr lvl="3"/>
            <a:r>
              <a:rPr lang="el-GR" altLang="en-US" smtClean="0"/>
              <a:t>Τέταρτου επιπέδου</a:t>
            </a:r>
          </a:p>
          <a:p>
            <a:pPr lvl="4"/>
            <a:r>
              <a:rPr lang="el-GR" altLang="en-US" smtClean="0"/>
              <a:t>Πέμπτου επιπέδου</a:t>
            </a:r>
          </a:p>
        </p:txBody>
      </p:sp>
      <p:sp>
        <p:nvSpPr>
          <p:cNvPr id="3399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fld id="{A603F73D-D4D5-4F37-9D36-5F49353C5D35}" type="slidenum">
              <a:rPr lang="el-GR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‹#›</a:t>
            </a:fld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Char char="n"/>
            </a:pPr>
            <a:endParaRPr lang="en-GB" sz="2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3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399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3997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3997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3997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399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επεξεργασία του τίτλου</a:t>
            </a:r>
          </a:p>
        </p:txBody>
      </p:sp>
      <p:sp>
        <p:nvSpPr>
          <p:cNvPr id="3399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 smtClean="0"/>
              <a:t>Δεύτερου επιπέδου</a:t>
            </a:r>
          </a:p>
          <a:p>
            <a:pPr lvl="2"/>
            <a:r>
              <a:rPr lang="el-GR" altLang="en-US" smtClean="0"/>
              <a:t>Τρίτου επιπέδου</a:t>
            </a:r>
          </a:p>
          <a:p>
            <a:pPr lvl="3"/>
            <a:r>
              <a:rPr lang="el-GR" altLang="en-US" smtClean="0"/>
              <a:t>Τέταρτου επιπέδου</a:t>
            </a:r>
          </a:p>
          <a:p>
            <a:pPr lvl="4"/>
            <a:r>
              <a:rPr lang="el-GR" altLang="en-US" smtClean="0"/>
              <a:t>Πέμπτου επιπέδου</a:t>
            </a:r>
          </a:p>
        </p:txBody>
      </p:sp>
      <p:sp>
        <p:nvSpPr>
          <p:cNvPr id="3399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fld id="{A603F73D-D4D5-4F37-9D36-5F49353C5D35}" type="slidenum">
              <a:rPr lang="el-GR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‹#›</a:t>
            </a:fld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Char char="n"/>
            </a:pPr>
            <a:endParaRPr lang="en-GB" sz="2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0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399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3997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3997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3997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399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επεξεργασία του τίτλου</a:t>
            </a:r>
          </a:p>
        </p:txBody>
      </p:sp>
      <p:sp>
        <p:nvSpPr>
          <p:cNvPr id="3399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 smtClean="0"/>
              <a:t>Δεύτερου επιπέδου</a:t>
            </a:r>
          </a:p>
          <a:p>
            <a:pPr lvl="2"/>
            <a:r>
              <a:rPr lang="el-GR" altLang="en-US" smtClean="0"/>
              <a:t>Τρίτου επιπέδου</a:t>
            </a:r>
          </a:p>
          <a:p>
            <a:pPr lvl="3"/>
            <a:r>
              <a:rPr lang="el-GR" altLang="en-US" smtClean="0"/>
              <a:t>Τέταρτου επιπέδου</a:t>
            </a:r>
          </a:p>
          <a:p>
            <a:pPr lvl="4"/>
            <a:r>
              <a:rPr lang="el-GR" altLang="en-US" smtClean="0"/>
              <a:t>Πέμπτου επιπέδου</a:t>
            </a:r>
          </a:p>
        </p:txBody>
      </p:sp>
      <p:sp>
        <p:nvSpPr>
          <p:cNvPr id="3399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fld id="{A603F73D-D4D5-4F37-9D36-5F49353C5D35}" type="slidenum">
              <a:rPr lang="el-GR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‹#›</a:t>
            </a:fld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Char char="n"/>
            </a:pPr>
            <a:endParaRPr lang="en-GB" sz="2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1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3399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339972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33997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3997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B2B2B2"/>
                  </a:buClr>
                  <a:buSzPct val="90000"/>
                  <a:buFont typeface="Wingdings" pitchFamily="2" charset="2"/>
                  <a:buChar char="n"/>
                </a:pPr>
                <a:endParaRPr lang="en-GB" sz="2000" smtClean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399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επεξεργασία του τίτλου</a:t>
            </a:r>
          </a:p>
        </p:txBody>
      </p:sp>
      <p:sp>
        <p:nvSpPr>
          <p:cNvPr id="33997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n-US" smtClean="0"/>
              <a:t>Δεύτερου επιπέδου</a:t>
            </a:r>
          </a:p>
          <a:p>
            <a:pPr lvl="2"/>
            <a:r>
              <a:rPr lang="el-GR" altLang="en-US" smtClean="0"/>
              <a:t>Τρίτου επιπέδου</a:t>
            </a:r>
          </a:p>
          <a:p>
            <a:pPr lvl="3"/>
            <a:r>
              <a:rPr lang="el-GR" altLang="en-US" smtClean="0"/>
              <a:t>Τέταρτου επιπέδου</a:t>
            </a:r>
          </a:p>
          <a:p>
            <a:pPr lvl="4"/>
            <a:r>
              <a:rPr lang="el-GR" altLang="en-US" smtClean="0"/>
              <a:t>Πέμπτου επιπέδου</a:t>
            </a:r>
          </a:p>
        </p:txBody>
      </p:sp>
      <p:sp>
        <p:nvSpPr>
          <p:cNvPr id="3399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fld id="{A603F73D-D4D5-4F37-9D36-5F49353C5D35}" type="slidenum">
              <a:rPr lang="el-GR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‹#›</a:t>
            </a:fld>
            <a:endParaRPr lang="el-GR" alt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998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Char char="n"/>
            </a:pPr>
            <a:endParaRPr lang="en-GB" sz="2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68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smtClean="0"/>
              <a:t>Click to edit Master text styles</a:t>
            </a:r>
          </a:p>
          <a:p>
            <a:pPr lvl="1"/>
            <a:r>
              <a:rPr lang="el-GR" altLang="en-US" smtClean="0"/>
              <a:t>Second level</a:t>
            </a:r>
          </a:p>
          <a:p>
            <a:pPr lvl="2"/>
            <a:r>
              <a:rPr lang="el-GR" altLang="en-US" smtClean="0"/>
              <a:t>Third level</a:t>
            </a:r>
          </a:p>
          <a:p>
            <a:pPr lvl="3"/>
            <a:r>
              <a:rPr lang="el-GR" altLang="en-US" smtClean="0"/>
              <a:t>Fourth level</a:t>
            </a:r>
          </a:p>
          <a:p>
            <a:pPr lvl="4"/>
            <a:r>
              <a:rPr lang="el-GR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155CF5-D1B0-498C-87E6-12661D421920}" type="slidenum">
              <a:rPr lang="el-GR" altLang="en-US" smtClean="0">
                <a:solidFill>
                  <a:srgbClr val="000000"/>
                </a:solidFill>
                <a:latin typeface="Arial" charset="0"/>
              </a:rPr>
              <a:pPr/>
              <a:t>‹#›</a:t>
            </a:fld>
            <a:endParaRPr lang="el-GR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5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87E41-ED80-4178-8BDB-F60BED04637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0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9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6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2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0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1.emf"/><Relationship Id="rId7" Type="http://schemas.openxmlformats.org/officeDocument/2006/relationships/image" Target="../media/image93.emf"/><Relationship Id="rId12" Type="http://schemas.openxmlformats.org/officeDocument/2006/relationships/image" Target="../media/image7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9.emf"/><Relationship Id="rId11" Type="http://schemas.openxmlformats.org/officeDocument/2006/relationships/image" Target="../media/image97.emf"/><Relationship Id="rId5" Type="http://schemas.openxmlformats.org/officeDocument/2006/relationships/image" Target="../media/image92.png"/><Relationship Id="rId10" Type="http://schemas.openxmlformats.org/officeDocument/2006/relationships/image" Target="../media/image96.emf"/><Relationship Id="rId4" Type="http://schemas.openxmlformats.org/officeDocument/2006/relationships/image" Target="../media/image88.png"/><Relationship Id="rId9" Type="http://schemas.openxmlformats.org/officeDocument/2006/relationships/image" Target="../media/image9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8.wmf"/><Relationship Id="rId4" Type="http://schemas.openxmlformats.org/officeDocument/2006/relationships/oleObject" Target="../embeddings/oleObject2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emf"/><Relationship Id="rId7" Type="http://schemas.openxmlformats.org/officeDocument/2006/relationships/image" Target="../media/image104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3.emf"/><Relationship Id="rId5" Type="http://schemas.openxmlformats.org/officeDocument/2006/relationships/image" Target="../media/image102.jpeg"/><Relationship Id="rId10" Type="http://schemas.openxmlformats.org/officeDocument/2006/relationships/image" Target="../media/image107.emf"/><Relationship Id="rId4" Type="http://schemas.openxmlformats.org/officeDocument/2006/relationships/image" Target="../media/image101.jpeg"/><Relationship Id="rId9" Type="http://schemas.openxmlformats.org/officeDocument/2006/relationships/image" Target="../media/image106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8.jpeg"/><Relationship Id="rId7" Type="http://schemas.openxmlformats.org/officeDocument/2006/relationships/hyperlink" Target="http://images.google.gr/imgres?imgurl=http://ec.europa.eu/information_society/policy/accessibility/eincl/rtd/a_images/FP7-coo-RGB.gif&amp;imgrefurl=http://ec.europa.eu/information_society/policy/accessibility/eincl/rtd/index_en.htm&amp;h=641&amp;w=788&amp;sz=15&amp;hl=el&amp;start=14&amp;usg=__XIDFxzLckCOV715473fyHJ5rG6k=&amp;tbnid=IqHN8r6MIGlwtM:&amp;tbnh=116&amp;tbnw=143&amp;prev=/images?q=cooperation+fp7&amp;gbv=2&amp;hl=el" TargetMode="External"/><Relationship Id="rId12" Type="http://schemas.openxmlformats.org/officeDocument/2006/relationships/image" Target="../media/image1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0.jpeg"/><Relationship Id="rId11" Type="http://schemas.openxmlformats.org/officeDocument/2006/relationships/image" Target="../media/image113.jpeg"/><Relationship Id="rId5" Type="http://schemas.openxmlformats.org/officeDocument/2006/relationships/hyperlink" Target="http://www.mcst.org.mt/images/uploaded/Logo_Marie-Curie.jpg" TargetMode="External"/><Relationship Id="rId10" Type="http://schemas.openxmlformats.org/officeDocument/2006/relationships/image" Target="../media/image112.jpeg"/><Relationship Id="rId4" Type="http://schemas.openxmlformats.org/officeDocument/2006/relationships/image" Target="../media/image109.jpeg"/><Relationship Id="rId9" Type="http://schemas.openxmlformats.org/officeDocument/2006/relationships/hyperlink" Target="http://images.google.gr/imgres?imgurl=http://www.smi-online.co.uk/_media/partners/novosomag.gif&amp;imgrefurl=http://www.smi-online.co.uk/events/overview.asp?is=4&amp;ref=2504&amp;h=100&amp;w=150&amp;sz=3&amp;hl=el&amp;start=14&amp;usg=__0680O0ZkdzMrcvrV6-RV0bI4lk4=&amp;tbnid=KAsa8QfuZ_JT5M:&amp;tbnh=64&amp;tbnw=96&amp;prev=/images?q=novosom&amp;gbv=2&amp;hl=e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893" y="1063636"/>
            <a:ext cx="6967849" cy="5225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0407" y="320143"/>
            <a:ext cx="64772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ctr">
              <a:defRPr/>
            </a:pPr>
            <a:r>
              <a:rPr lang="en-GB" sz="2700" i="1" dirty="0">
                <a:solidFill>
                  <a:srgbClr val="F9B073"/>
                </a:solidFill>
                <a:latin typeface="Bookman Old Style" panose="02050604050505020204" pitchFamily="18" charset="0"/>
                <a:cs typeface="Arial" charset="0"/>
              </a:rPr>
              <a:t>“Sensing the pathogens: Viruses, bacteria, intracellular pathogens”</a:t>
            </a:r>
            <a:endParaRPr lang="el-GR" sz="2700" i="1" dirty="0">
              <a:solidFill>
                <a:srgbClr val="F9B073"/>
              </a:solidFill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609574" y="1945742"/>
            <a:ext cx="382027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+mn-cs"/>
              </a:rPr>
              <a:t>Evangelos</a:t>
            </a:r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+mn-cs"/>
              </a:rPr>
              <a:t> Andreakos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+mn-cs"/>
              </a:rPr>
              <a:t>vandreakos@bioacademy.gr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10505" y="6112430"/>
            <a:ext cx="6218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Bookman Old Style" panose="02050604050505020204" pitchFamily="18" charset="0"/>
              </a:rPr>
              <a:t>Biomedical Research </a:t>
            </a:r>
            <a:r>
              <a:rPr lang="en-GB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Foundation, Academy of Athens</a:t>
            </a:r>
            <a:endParaRPr lang="el-GR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8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690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4986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8692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B2B2B2"/>
                </a:buClr>
                <a:buSzPct val="90000"/>
                <a:buFont typeface="Wingdings" pitchFamily="2" charset="2"/>
                <a:buChar char="n"/>
              </a:pPr>
              <a:endParaRPr lang="en-GB" sz="20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98693" name="Rectangle 5"/>
          <p:cNvSpPr>
            <a:spLocks noChangeArrowheads="1"/>
          </p:cNvSpPr>
          <p:nvPr/>
        </p:nvSpPr>
        <p:spPr bwMode="auto">
          <a:xfrm>
            <a:off x="403225" y="834408"/>
            <a:ext cx="8493125" cy="54938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66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182880" rIns="182880" bIns="182880">
            <a:spAutoFit/>
          </a:bodyPr>
          <a:lstStyle>
            <a:lvl1pPr marL="381000" indent="-3810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1047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382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42875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Named after the homologous Drosophila protein Toll</a:t>
            </a: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endParaRPr lang="en-US" altLang="en-US" sz="1200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r>
              <a:rPr lang="en-US" altLang="en-US" dirty="0" smtClean="0">
                <a:solidFill>
                  <a:srgbClr val="C00000"/>
                </a:solidFill>
                <a:cs typeface="Arial" charset="0"/>
              </a:rPr>
              <a:t>Toll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initially identified in Drosophila for its role in </a:t>
            </a: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dorsoventral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polarity during embryogenesis. </a:t>
            </a: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endParaRPr lang="en-US" altLang="en-US" sz="1200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Subsequently 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shown </a:t>
            </a:r>
            <a:r>
              <a:rPr lang="en-US" dirty="0" smtClean="0"/>
              <a:t>in </a:t>
            </a:r>
            <a:r>
              <a:rPr lang="en-US" dirty="0"/>
              <a:t>Drosophila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to </a:t>
            </a:r>
            <a:r>
              <a:rPr lang="en-US" dirty="0" smtClean="0"/>
              <a:t>control </a:t>
            </a:r>
            <a:r>
              <a:rPr lang="en-US" dirty="0"/>
              <a:t>the potent antifungal response 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dirty="0" smtClean="0"/>
              <a:t>Lemaitre et al. </a:t>
            </a:r>
            <a:r>
              <a:rPr lang="en-US" i="1" dirty="0" smtClean="0"/>
              <a:t>Cell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1996).</a:t>
            </a:r>
            <a:r>
              <a:rPr lang="en-US" dirty="0"/>
              <a:t> </a:t>
            </a:r>
            <a:endParaRPr lang="en-US" altLang="en-US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endParaRPr lang="en-US" altLang="en-US" sz="1200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r>
              <a:rPr lang="en-US" altLang="en-US" dirty="0" smtClean="0">
                <a:solidFill>
                  <a:srgbClr val="C00000"/>
                </a:solidFill>
                <a:cs typeface="Arial" charset="0"/>
              </a:rPr>
              <a:t>TLR4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first identified in LPS </a:t>
            </a: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hyporesponsive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C3H/</a:t>
            </a: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HeJ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and C57BL/10ScCr mice as the elusive LPS receptor (</a:t>
            </a:r>
            <a:r>
              <a:rPr lang="en-US" altLang="en-US" dirty="0" err="1" smtClean="0">
                <a:solidFill>
                  <a:srgbClr val="000000"/>
                </a:solidFill>
                <a:cs typeface="Arial" charset="0"/>
              </a:rPr>
              <a:t>Poltorak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et al. </a:t>
            </a:r>
            <a:r>
              <a:rPr lang="en-US" altLang="en-US" i="1" dirty="0" smtClean="0">
                <a:solidFill>
                  <a:srgbClr val="000000"/>
                </a:solidFill>
                <a:cs typeface="Arial" charset="0"/>
              </a:rPr>
              <a:t>Science</a:t>
            </a: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 1998)</a:t>
            </a: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endParaRPr lang="en-US" altLang="en-US" sz="1200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TLR2 subsequently identified as the receptor for the bacterial cell wall component peptidoglycan (Takeuchi et al. </a:t>
            </a:r>
            <a:r>
              <a:rPr lang="en-US" altLang="en-US" i="1" dirty="0" smtClean="0">
                <a:solidFill>
                  <a:srgbClr val="000000"/>
                </a:solidFill>
                <a:cs typeface="Arial" charset="0"/>
              </a:rPr>
              <a:t>Immunity 1999; Underhill et al. PNAS 1999)</a:t>
            </a:r>
            <a:endParaRPr lang="en-GB" altLang="en-US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endParaRPr lang="en-GB" altLang="en-US" sz="1200" dirty="0" smtClean="0">
              <a:solidFill>
                <a:srgbClr val="000000"/>
              </a:solidFill>
              <a:cs typeface="Arial" charset="0"/>
            </a:endParaRPr>
          </a:p>
          <a:p>
            <a:pPr eaLnBrk="0" hangingPunct="0">
              <a:spcBef>
                <a:spcPct val="25000"/>
              </a:spcBef>
              <a:spcAft>
                <a:spcPct val="25000"/>
              </a:spcAft>
              <a:buFont typeface="Wingdings" pitchFamily="2" charset="2"/>
              <a:buChar char="v"/>
            </a:pPr>
            <a:r>
              <a:rPr lang="en-US" altLang="en-US" dirty="0" smtClean="0">
                <a:solidFill>
                  <a:srgbClr val="000000"/>
                </a:solidFill>
                <a:cs typeface="Arial" charset="0"/>
              </a:rPr>
              <a:t>14 homologs of Toll termed as TLRs have been identified in mammals</a:t>
            </a:r>
          </a:p>
        </p:txBody>
      </p:sp>
      <p:sp>
        <p:nvSpPr>
          <p:cNvPr id="498694" name="Rectangle 6"/>
          <p:cNvSpPr>
            <a:spLocks noChangeArrowheads="1"/>
          </p:cNvSpPr>
          <p:nvPr/>
        </p:nvSpPr>
        <p:spPr bwMode="auto">
          <a:xfrm>
            <a:off x="223838" y="112713"/>
            <a:ext cx="87503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Toll-like Receptors</a:t>
            </a:r>
            <a:endParaRPr lang="en-GB" altLang="en-US" sz="280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4729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295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baseline="0" dirty="0">
                <a:latin typeface="Calibri" pitchFamily="34" charset="0"/>
              </a:endParaRPr>
            </a:p>
          </p:txBody>
        </p:sp>
      </p:grpSp>
      <p:pic>
        <p:nvPicPr>
          <p:cNvPr id="770050" name="Picture 2" descr="H:\TLR4 NRI 2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1941" y="1164591"/>
            <a:ext cx="4025735" cy="5079136"/>
          </a:xfrm>
          <a:prstGeom prst="rect">
            <a:avLst/>
          </a:prstGeom>
          <a:noFill/>
        </p:spPr>
      </p:pic>
      <p:sp>
        <p:nvSpPr>
          <p:cNvPr id="124" name="TextBox 398"/>
          <p:cNvSpPr txBox="1">
            <a:spLocks noChangeArrowheads="1"/>
          </p:cNvSpPr>
          <p:nvPr/>
        </p:nvSpPr>
        <p:spPr bwMode="auto">
          <a:xfrm>
            <a:off x="4284391" y="878125"/>
            <a:ext cx="525116" cy="338554"/>
          </a:xfrm>
          <a:prstGeom prst="rect">
            <a:avLst/>
          </a:prstGeom>
          <a:gradFill flip="none" rotWithShape="1">
            <a:gsLst>
              <a:gs pos="48000">
                <a:schemeClr val="accent6">
                  <a:lumMod val="40000"/>
                  <a:lumOff val="60000"/>
                </a:schemeClr>
              </a:gs>
              <a:gs pos="64999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aseline="0" dirty="0" smtClean="0">
                <a:latin typeface="Cambria" pitchFamily="18" charset="0"/>
              </a:rPr>
              <a:t>LPS</a:t>
            </a:r>
            <a:endParaRPr lang="en-US" sz="1600" baseline="0" dirty="0">
              <a:latin typeface="Cambria" pitchFamily="18" charset="0"/>
            </a:endParaRPr>
          </a:p>
        </p:txBody>
      </p:sp>
      <p:sp>
        <p:nvSpPr>
          <p:cNvPr id="125" name="Text Box 57"/>
          <p:cNvSpPr txBox="1">
            <a:spLocks noChangeArrowheads="1"/>
          </p:cNvSpPr>
          <p:nvPr/>
        </p:nvSpPr>
        <p:spPr bwMode="auto">
          <a:xfrm>
            <a:off x="2740487" y="5938489"/>
            <a:ext cx="166526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baseline="0" dirty="0" smtClean="0">
                <a:latin typeface="Calibri" pitchFamily="34" charset="0"/>
              </a:rPr>
              <a:t>Akira and Takeda 2004</a:t>
            </a:r>
            <a:endParaRPr lang="el-GR" sz="1100" b="1" baseline="0" dirty="0">
              <a:latin typeface="Calibri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44488" y="195263"/>
            <a:ext cx="8239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aseline="0" dirty="0" smtClean="0">
                <a:solidFill>
                  <a:schemeClr val="accent2"/>
                </a:solidFill>
                <a:latin typeface="Calibri" pitchFamily="34" charset="0"/>
              </a:rPr>
              <a:t>Toll-like receptor 4 recognizes bacterial LPS </a:t>
            </a:r>
            <a:endParaRPr lang="en-GB" sz="2800" baseline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4915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9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baseline="0">
                <a:latin typeface="Calibri" pitchFamily="34" charset="0"/>
              </a:endParaRPr>
            </a:p>
          </p:txBody>
        </p:sp>
      </p:grpSp>
      <p:sp>
        <p:nvSpPr>
          <p:cNvPr id="49154" name="Text Box 10"/>
          <p:cNvSpPr txBox="1">
            <a:spLocks noChangeArrowheads="1"/>
          </p:cNvSpPr>
          <p:nvPr/>
        </p:nvSpPr>
        <p:spPr bwMode="auto">
          <a:xfrm>
            <a:off x="344488" y="263503"/>
            <a:ext cx="8239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baseline="0" dirty="0" smtClean="0">
                <a:solidFill>
                  <a:schemeClr val="accent2"/>
                </a:solidFill>
                <a:latin typeface="Calibri" pitchFamily="34" charset="0"/>
              </a:rPr>
              <a:t>Localization of Toll-like </a:t>
            </a:r>
            <a:r>
              <a:rPr lang="en-GB" sz="3200" baseline="0" dirty="0">
                <a:solidFill>
                  <a:schemeClr val="accent2"/>
                </a:solidFill>
                <a:latin typeface="Calibri" pitchFamily="34" charset="0"/>
              </a:rPr>
              <a:t>receptors</a:t>
            </a:r>
          </a:p>
        </p:txBody>
      </p:sp>
      <p:grpSp>
        <p:nvGrpSpPr>
          <p:cNvPr id="49155" name="Group 10"/>
          <p:cNvGrpSpPr>
            <a:grpSpLocks/>
          </p:cNvGrpSpPr>
          <p:nvPr/>
        </p:nvGrpSpPr>
        <p:grpSpPr bwMode="auto">
          <a:xfrm>
            <a:off x="1365250" y="942027"/>
            <a:ext cx="7083425" cy="5199063"/>
            <a:chOff x="1364776" y="955343"/>
            <a:chExt cx="7083188" cy="5199469"/>
          </a:xfrm>
        </p:grpSpPr>
        <p:pic>
          <p:nvPicPr>
            <p:cNvPr id="49156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64776" y="1021572"/>
              <a:ext cx="6697780" cy="513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6319198" y="955343"/>
              <a:ext cx="2128766" cy="1460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17844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018" name="Group 2"/>
          <p:cNvGrpSpPr>
            <a:grpSpLocks/>
          </p:cNvGrpSpPr>
          <p:nvPr/>
        </p:nvGrpSpPr>
        <p:grpSpPr bwMode="auto">
          <a:xfrm>
            <a:off x="0" y="0"/>
            <a:ext cx="9182100" cy="6889750"/>
            <a:chOff x="-12" y="-10"/>
            <a:chExt cx="5784" cy="4340"/>
          </a:xfrm>
        </p:grpSpPr>
        <p:pic>
          <p:nvPicPr>
            <p:cNvPr id="5980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8020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B2B2B2"/>
                </a:buClr>
                <a:buSzPct val="90000"/>
                <a:buFont typeface="Wingdings" pitchFamily="2" charset="2"/>
                <a:buChar char="n"/>
              </a:pPr>
              <a:endParaRPr lang="en-GB" sz="20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5980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725277"/>
              </p:ext>
            </p:extLst>
          </p:nvPr>
        </p:nvGraphicFramePr>
        <p:xfrm>
          <a:off x="967815" y="859677"/>
          <a:ext cx="7352553" cy="5515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04" name="Παρουσίαση" r:id="rId5" imgW="4571985" imgH="3429176" progId="PowerPoint.Show.8">
                  <p:embed/>
                </p:oleObj>
              </mc:Choice>
              <mc:Fallback>
                <p:oleObj name="Παρουσίαση" r:id="rId5" imgW="4571985" imgH="3429176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815" y="859677"/>
                        <a:ext cx="7352553" cy="5515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8022" name="Rectangle 6"/>
          <p:cNvSpPr>
            <a:spLocks noChangeArrowheads="1"/>
          </p:cNvSpPr>
          <p:nvPr/>
        </p:nvSpPr>
        <p:spPr bwMode="auto">
          <a:xfrm>
            <a:off x="860425" y="384959"/>
            <a:ext cx="73945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Recognition of PAMPs according to phylogenetic tree </a:t>
            </a:r>
            <a:r>
              <a:rPr lang="el-GR" altLang="en-US" sz="2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16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77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Expression of TLRs on immune cells</a:t>
            </a:r>
            <a:endParaRPr lang="el-GR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8435" name="Picture 7" descr="55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5425" y="1565696"/>
            <a:ext cx="6597650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2151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1511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465138" y="342900"/>
            <a:ext cx="83693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0099"/>
                </a:solidFill>
              </a:rPr>
              <a:t>Structure of Toll-like Receptors</a:t>
            </a:r>
            <a:endParaRPr lang="en-GB" sz="2800" dirty="0">
              <a:solidFill>
                <a:srgbClr val="000099"/>
              </a:solidFill>
            </a:endParaRPr>
          </a:p>
        </p:txBody>
      </p:sp>
      <p:pic>
        <p:nvPicPr>
          <p:cNvPr id="21508" name="Picture 6" descr="toll-like-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0" y="1720850"/>
            <a:ext cx="3154363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toll-like-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1213" y="1719263"/>
            <a:ext cx="36734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2253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534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2531" name="Picture 5" descr="Adaptor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8138" y="1441450"/>
            <a:ext cx="6219825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750888" y="269875"/>
            <a:ext cx="8123237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>
                <a:solidFill>
                  <a:srgbClr val="000099"/>
                </a:solidFill>
              </a:rPr>
              <a:t>Toll-like </a:t>
            </a:r>
            <a:r>
              <a:rPr lang="en-US" sz="2800" dirty="0" smtClean="0">
                <a:solidFill>
                  <a:srgbClr val="000099"/>
                </a:solidFill>
              </a:rPr>
              <a:t>receptors form homo/hetero dimers to activate downstream </a:t>
            </a:r>
            <a:r>
              <a:rPr lang="en-US" sz="2800" dirty="0" err="1" smtClean="0">
                <a:solidFill>
                  <a:srgbClr val="000099"/>
                </a:solidFill>
              </a:rPr>
              <a:t>signalling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  <a:endParaRPr lang="en-GB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2119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1972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B2B2B2"/>
                </a:buClr>
                <a:buSzPct val="90000"/>
                <a:buFont typeface="Wingdings" pitchFamily="2" charset="2"/>
                <a:buChar char="n"/>
              </a:pPr>
              <a:endParaRPr lang="en-GB" sz="20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11973" name="Rectangle 5"/>
          <p:cNvSpPr>
            <a:spLocks noChangeArrowheads="1"/>
          </p:cNvSpPr>
          <p:nvPr/>
        </p:nvSpPr>
        <p:spPr bwMode="auto">
          <a:xfrm>
            <a:off x="61913" y="146050"/>
            <a:ext cx="8974137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2800" dirty="0" smtClean="0">
                <a:solidFill>
                  <a:srgbClr val="000099"/>
                </a:solidFill>
                <a:cs typeface="Arial" charset="0"/>
              </a:rPr>
              <a:t>NEGATIVE REGULATION OF TLRs</a:t>
            </a:r>
            <a:endParaRPr lang="en-GB" altLang="en-US" sz="2800" dirty="0" smtClean="0">
              <a:solidFill>
                <a:srgbClr val="000099"/>
              </a:solidFill>
              <a:cs typeface="Arial" charset="0"/>
            </a:endParaRPr>
          </a:p>
        </p:txBody>
      </p:sp>
      <p:pic>
        <p:nvPicPr>
          <p:cNvPr id="2119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258888"/>
            <a:ext cx="7245350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784225" y="1292225"/>
            <a:ext cx="3808413" cy="33655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smtClean="0">
                <a:solidFill>
                  <a:srgbClr val="FFFFE1"/>
                </a:solidFill>
                <a:latin typeface="Arial" charset="0"/>
                <a:cs typeface="Arial" charset="0"/>
              </a:rPr>
              <a:t>Soluble Receptor forms (sTLR2, sTLR4)</a:t>
            </a:r>
            <a:endParaRPr lang="el-GR" altLang="en-US" sz="1600" smtClean="0">
              <a:solidFill>
                <a:srgbClr val="FFFFE1"/>
              </a:solidFill>
              <a:latin typeface="Arial" charset="0"/>
              <a:cs typeface="Arial" charset="0"/>
            </a:endParaRP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250825" y="2689225"/>
            <a:ext cx="895350" cy="581025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smtClean="0">
                <a:solidFill>
                  <a:srgbClr val="FFFFE1"/>
                </a:solidFill>
                <a:latin typeface="Arial" charset="0"/>
                <a:cs typeface="Arial" charset="0"/>
              </a:rPr>
              <a:t>Myd88s isoform</a:t>
            </a:r>
            <a:endParaRPr lang="el-GR" altLang="en-US" sz="1600" smtClean="0">
              <a:solidFill>
                <a:srgbClr val="FFFFE1"/>
              </a:solidFill>
              <a:latin typeface="Arial" charset="0"/>
              <a:cs typeface="Arial" charset="0"/>
            </a:endParaRP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593725" y="3298825"/>
            <a:ext cx="895350" cy="33655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smtClean="0">
                <a:solidFill>
                  <a:srgbClr val="FFFFE1"/>
                </a:solidFill>
                <a:latin typeface="Arial" charset="0"/>
                <a:cs typeface="Arial" charset="0"/>
              </a:rPr>
              <a:t>IRAKM</a:t>
            </a:r>
            <a:endParaRPr lang="el-GR" altLang="en-US" sz="1600" smtClean="0">
              <a:solidFill>
                <a:srgbClr val="FFFFE1"/>
              </a:solidFill>
              <a:latin typeface="Arial" charset="0"/>
              <a:cs typeface="Arial" charset="0"/>
            </a:endParaRPr>
          </a:p>
        </p:txBody>
      </p:sp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1304925" y="2803525"/>
            <a:ext cx="666750" cy="33655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smtClean="0">
                <a:solidFill>
                  <a:srgbClr val="FFFFE1"/>
                </a:solidFill>
                <a:latin typeface="Arial" charset="0"/>
                <a:cs typeface="Arial" charset="0"/>
              </a:rPr>
              <a:t>Tollip</a:t>
            </a:r>
            <a:endParaRPr lang="el-GR" altLang="en-US" sz="1600" smtClean="0">
              <a:solidFill>
                <a:srgbClr val="FFFFE1"/>
              </a:solidFill>
              <a:latin typeface="Arial" charset="0"/>
              <a:cs typeface="Arial" charset="0"/>
            </a:endParaRPr>
          </a:p>
        </p:txBody>
      </p:sp>
      <p:sp>
        <p:nvSpPr>
          <p:cNvPr id="211981" name="Text Box 13"/>
          <p:cNvSpPr txBox="1">
            <a:spLocks noChangeArrowheads="1"/>
          </p:cNvSpPr>
          <p:nvPr/>
        </p:nvSpPr>
        <p:spPr bwMode="auto">
          <a:xfrm>
            <a:off x="5788973" y="1695781"/>
            <a:ext cx="895350" cy="336550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1600" dirty="0" smtClean="0">
                <a:solidFill>
                  <a:srgbClr val="FFFFE1"/>
                </a:solidFill>
                <a:latin typeface="Arial" charset="0"/>
                <a:cs typeface="Arial" charset="0"/>
              </a:rPr>
              <a:t>SIGIRR</a:t>
            </a:r>
            <a:endParaRPr lang="el-GR" altLang="en-US" sz="1600" dirty="0" smtClean="0">
              <a:solidFill>
                <a:srgbClr val="FFFFE1"/>
              </a:solidFill>
              <a:latin typeface="Arial" charset="0"/>
              <a:cs typeface="Arial" charset="0"/>
            </a:endParaRPr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5447020" y="1305756"/>
            <a:ext cx="1695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Negative TLRs</a:t>
            </a:r>
            <a:endParaRPr lang="el-GR" alt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1983" name="Oval 15"/>
          <p:cNvSpPr>
            <a:spLocks noChangeArrowheads="1"/>
          </p:cNvSpPr>
          <p:nvPr/>
        </p:nvSpPr>
        <p:spPr bwMode="auto">
          <a:xfrm>
            <a:off x="6172200" y="2133600"/>
            <a:ext cx="127000" cy="3937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Char char="n"/>
            </a:pPr>
            <a:endParaRPr lang="en-GB" sz="2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1984" name="Oval 16"/>
          <p:cNvSpPr>
            <a:spLocks noChangeArrowheads="1"/>
          </p:cNvSpPr>
          <p:nvPr/>
        </p:nvSpPr>
        <p:spPr bwMode="auto">
          <a:xfrm>
            <a:off x="6172200" y="2514600"/>
            <a:ext cx="127000" cy="1270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Char char="n"/>
            </a:pPr>
            <a:endParaRPr lang="en-GB" sz="2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1985" name="Rectangle 17"/>
          <p:cNvSpPr>
            <a:spLocks noChangeArrowheads="1"/>
          </p:cNvSpPr>
          <p:nvPr/>
        </p:nvSpPr>
        <p:spPr bwMode="auto">
          <a:xfrm>
            <a:off x="6172200" y="2641600"/>
            <a:ext cx="114300" cy="3937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B2B2B2"/>
              </a:buClr>
              <a:buSzPct val="90000"/>
              <a:buFont typeface="Wingdings" pitchFamily="2" charset="2"/>
              <a:buChar char="n"/>
            </a:pPr>
            <a:endParaRPr lang="en-GB" sz="20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573207" y="4746625"/>
            <a:ext cx="1705970" cy="584775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600" dirty="0" err="1" smtClean="0">
                <a:solidFill>
                  <a:srgbClr val="FFFFE1"/>
                </a:solidFill>
                <a:latin typeface="Arial" charset="0"/>
                <a:cs typeface="Arial" charset="0"/>
              </a:rPr>
              <a:t>Dephosphatases</a:t>
            </a:r>
            <a:r>
              <a:rPr lang="en-GB" altLang="en-US" sz="1600" dirty="0" smtClean="0">
                <a:solidFill>
                  <a:srgbClr val="FFFFE1"/>
                </a:solidFill>
                <a:latin typeface="Arial" charset="0"/>
                <a:cs typeface="Arial" charset="0"/>
              </a:rPr>
              <a:t> Kinases</a:t>
            </a:r>
            <a:endParaRPr lang="el-GR" altLang="en-US" sz="1600" dirty="0" smtClean="0">
              <a:solidFill>
                <a:srgbClr val="FFFFE1"/>
              </a:solidFill>
              <a:latin typeface="Arial" charset="0"/>
              <a:cs typeface="Arial" charset="0"/>
            </a:endParaRP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573205" y="5547297"/>
            <a:ext cx="1705971" cy="338554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600" dirty="0" smtClean="0">
                <a:solidFill>
                  <a:srgbClr val="FFFFE1"/>
                </a:solidFill>
                <a:latin typeface="Arial" charset="0"/>
                <a:cs typeface="Arial" charset="0"/>
              </a:rPr>
              <a:t>Other enzymes</a:t>
            </a:r>
            <a:endParaRPr lang="el-GR" altLang="en-US" sz="1600" dirty="0" smtClean="0">
              <a:solidFill>
                <a:srgbClr val="FFFFE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3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 animBg="1"/>
      <p:bldP spid="211976" grpId="0" animBg="1"/>
      <p:bldP spid="211977" grpId="0" animBg="1"/>
      <p:bldP spid="211979" grpId="0" animBg="1"/>
      <p:bldP spid="211981" grpId="0" animBg="1"/>
      <p:bldP spid="211982" grpId="0"/>
      <p:bldP spid="211983" grpId="0" animBg="1"/>
      <p:bldP spid="211984" grpId="0" animBg="1"/>
      <p:bldP spid="211985" grpId="0" animBg="1"/>
      <p:bldP spid="211986" grpId="0" animBg="1"/>
      <p:bldP spid="2119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2560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5609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0973" y="1277298"/>
            <a:ext cx="664845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7846" name="Rectangle 6"/>
          <p:cNvSpPr>
            <a:spLocks noChangeArrowheads="1"/>
          </p:cNvSpPr>
          <p:nvPr/>
        </p:nvSpPr>
        <p:spPr bwMode="auto">
          <a:xfrm>
            <a:off x="268950" y="160338"/>
            <a:ext cx="87217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Functional consequence of </a:t>
            </a:r>
            <a:r>
              <a:rPr lang="el-GR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TLR </a:t>
            </a:r>
            <a:r>
              <a:rPr lang="en-GB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activation: </a:t>
            </a:r>
            <a:endParaRPr lang="en-GB" sz="2800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</a:t>
            </a:r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 Induction of</a:t>
            </a:r>
            <a:r>
              <a:rPr lang="el-G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innate immunity</a:t>
            </a: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3089482" y="5695311"/>
            <a:ext cx="3583032" cy="369332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Macrophage/neutrophil </a:t>
            </a:r>
            <a:r>
              <a:rPr lang="en-US" sz="1800" dirty="0">
                <a:solidFill>
                  <a:schemeClr val="bg1"/>
                </a:solidFill>
              </a:rPr>
              <a:t>activation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255034" y="5695311"/>
            <a:ext cx="2582758" cy="369332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Antibacterial </a:t>
            </a:r>
            <a:r>
              <a:rPr lang="en-US" sz="1800" dirty="0">
                <a:solidFill>
                  <a:schemeClr val="bg1"/>
                </a:solidFill>
              </a:rPr>
              <a:t>responses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6888762" y="5695311"/>
            <a:ext cx="2018501" cy="369332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chemeClr val="bg1"/>
                </a:solidFill>
              </a:rPr>
              <a:t>Antiviral </a:t>
            </a:r>
            <a:r>
              <a:rPr lang="en-US" dirty="0" err="1" smtClean="0">
                <a:solidFill>
                  <a:schemeClr val="bg1"/>
                </a:solidFill>
              </a:rPr>
              <a:t>respones</a:t>
            </a:r>
            <a:endParaRPr lang="el-GR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4870" y="-249312"/>
            <a:ext cx="9190038" cy="6894513"/>
            <a:chOff x="-5" y="-3"/>
            <a:chExt cx="5789" cy="4343"/>
          </a:xfrm>
        </p:grpSpPr>
        <p:pic>
          <p:nvPicPr>
            <p:cNvPr id="245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" y="-3"/>
              <a:ext cx="5783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5784" cy="4340"/>
              <a:chOff x="-12" y="-10"/>
              <a:chExt cx="5784" cy="4340"/>
            </a:xfrm>
          </p:grpSpPr>
          <p:pic>
            <p:nvPicPr>
              <p:cNvPr id="2458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12" y="-10"/>
                <a:ext cx="5784" cy="4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86" name="Rectangle 6"/>
              <p:cNvSpPr>
                <a:spLocks noChangeArrowheads="1"/>
              </p:cNvSpPr>
              <p:nvPr/>
            </p:nvSpPr>
            <p:spPr bwMode="auto">
              <a:xfrm>
                <a:off x="32" y="48"/>
                <a:ext cx="5696" cy="39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>
                  <a:latin typeface="Calibri" pitchFamily="34" charset="0"/>
                </a:endParaRPr>
              </a:p>
            </p:txBody>
          </p:sp>
        </p:grpSp>
      </p:grpSp>
      <p:pic>
        <p:nvPicPr>
          <p:cNvPr id="31" name="Picture 3" descr="D:\kuloth\2015\Mar\13-03-2015\nri_aop\slides_img\nri3806-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61808"/>
            <a:ext cx="7620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632784" y="4801952"/>
            <a:ext cx="11544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Epithelial cells</a:t>
            </a:r>
          </a:p>
          <a:p>
            <a:r>
              <a:rPr lang="en-US" sz="1200" dirty="0" smtClean="0"/>
              <a:t>Macrophages</a:t>
            </a:r>
          </a:p>
          <a:p>
            <a:r>
              <a:rPr lang="en-US" sz="1200" dirty="0" err="1" smtClean="0"/>
              <a:t>mDCs</a:t>
            </a:r>
            <a:endParaRPr lang="en-US" sz="1200" dirty="0" smtClean="0"/>
          </a:p>
          <a:p>
            <a:r>
              <a:rPr lang="en-US" sz="1200" dirty="0" err="1" smtClean="0"/>
              <a:t>pDCs</a:t>
            </a:r>
            <a:endParaRPr lang="el-GR" sz="1200" dirty="0"/>
          </a:p>
        </p:txBody>
      </p:sp>
      <p:sp>
        <p:nvSpPr>
          <p:cNvPr id="11" name="Rectangle 10"/>
          <p:cNvSpPr/>
          <p:nvPr/>
        </p:nvSpPr>
        <p:spPr>
          <a:xfrm>
            <a:off x="450377" y="14202"/>
            <a:ext cx="8243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latin typeface="+mn-lt"/>
              </a:rPr>
              <a:t>Key components of the innate immune defence:</a:t>
            </a:r>
          </a:p>
          <a:p>
            <a:pPr algn="ctr"/>
            <a:r>
              <a:rPr lang="en-GB" sz="2800" dirty="0" err="1" smtClean="0">
                <a:solidFill>
                  <a:srgbClr val="C00000"/>
                </a:solidFill>
                <a:latin typeface="+mn-lt"/>
              </a:rPr>
              <a:t>Interferons</a:t>
            </a:r>
            <a:endParaRPr lang="en-GB" sz="2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71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58136" y="208911"/>
            <a:ext cx="8239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aseline="0" dirty="0" smtClean="0">
                <a:solidFill>
                  <a:schemeClr val="accent2"/>
                </a:solidFill>
                <a:latin typeface="Calibri" pitchFamily="34" charset="0"/>
              </a:rPr>
              <a:t>Barriers (defenses) to invasion</a:t>
            </a:r>
            <a:endParaRPr lang="en-US" sz="3600" baseline="0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9" y="1018839"/>
            <a:ext cx="8204032" cy="52047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1691640" y="1394460"/>
            <a:ext cx="262128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88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4870" y="-249312"/>
            <a:ext cx="9190038" cy="6894513"/>
            <a:chOff x="-5" y="-3"/>
            <a:chExt cx="5789" cy="4343"/>
          </a:xfrm>
        </p:grpSpPr>
        <p:pic>
          <p:nvPicPr>
            <p:cNvPr id="245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" y="-3"/>
              <a:ext cx="5783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5784" cy="4340"/>
              <a:chOff x="-12" y="-10"/>
              <a:chExt cx="5784" cy="4340"/>
            </a:xfrm>
          </p:grpSpPr>
          <p:pic>
            <p:nvPicPr>
              <p:cNvPr id="2458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12" y="-10"/>
                <a:ext cx="5784" cy="4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86" name="Rectangle 6"/>
              <p:cNvSpPr>
                <a:spLocks noChangeArrowheads="1"/>
              </p:cNvSpPr>
              <p:nvPr/>
            </p:nvSpPr>
            <p:spPr bwMode="auto">
              <a:xfrm>
                <a:off x="32" y="48"/>
                <a:ext cx="5696" cy="39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>
                  <a:latin typeface="Calibri" pitchFamily="34" charset="0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2" y="944190"/>
            <a:ext cx="7262168" cy="49129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0377" y="75983"/>
            <a:ext cx="8243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chemeClr val="tx2"/>
                </a:solidFill>
                <a:latin typeface="+mn-lt"/>
              </a:rPr>
              <a:t>Interferons induce an antiviral state</a:t>
            </a:r>
          </a:p>
        </p:txBody>
      </p:sp>
    </p:spTree>
    <p:extLst>
      <p:ext uri="{BB962C8B-B14F-4D97-AF65-F5344CB8AC3E}">
        <p14:creationId xmlns:p14="http://schemas.microsoft.com/office/powerpoint/2010/main" val="27324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01" y="1076178"/>
            <a:ext cx="5334653" cy="5781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377" y="14202"/>
            <a:ext cx="8243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latin typeface="+mn-lt"/>
              </a:rPr>
              <a:t>Key components of the innate immune defence: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latin typeface="+mn-lt"/>
              </a:rPr>
              <a:t>Cytokines and </a:t>
            </a:r>
            <a:r>
              <a:rPr lang="en-GB" sz="2800" dirty="0" err="1" smtClean="0">
                <a:solidFill>
                  <a:srgbClr val="C00000"/>
                </a:solidFill>
                <a:latin typeface="+mn-lt"/>
              </a:rPr>
              <a:t>chemokines</a:t>
            </a:r>
            <a:endParaRPr lang="en-GB" sz="2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19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979" y="363538"/>
            <a:ext cx="862012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Functional consequence of </a:t>
            </a:r>
            <a:r>
              <a:rPr lang="el-GR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TLR </a:t>
            </a:r>
            <a:r>
              <a:rPr lang="en-GB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activation: </a:t>
            </a:r>
            <a:br>
              <a:rPr lang="en-GB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GB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B. Instruction of adaptive</a:t>
            </a:r>
            <a:r>
              <a:rPr lang="el-G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immunity</a:t>
            </a:r>
            <a:r>
              <a:rPr lang="el-GR" sz="2800" b="1" dirty="0" smtClean="0">
                <a:latin typeface="Arial" charset="0"/>
              </a:rPr>
              <a:t> </a:t>
            </a:r>
            <a:r>
              <a:rPr lang="el-GR" sz="2800" dirty="0" smtClean="0">
                <a:latin typeface="Arial" charset="0"/>
              </a:rPr>
              <a:t/>
            </a:r>
            <a:br>
              <a:rPr lang="el-GR" sz="2800" dirty="0" smtClean="0">
                <a:latin typeface="Arial" charset="0"/>
              </a:rPr>
            </a:br>
            <a:endParaRPr lang="el-GR" sz="2800" dirty="0" smtClean="0">
              <a:latin typeface="Arial" charset="0"/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54233" y="1958975"/>
            <a:ext cx="5692775" cy="42164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937045" y="1797050"/>
            <a:ext cx="1346200" cy="287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600" b="1"/>
              <a:t>TLR ligands</a:t>
            </a:r>
            <a:endParaRPr lang="el-GR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2674" name="Picture 2" descr="http://www.sabiosciences.com/pathwaymagazine/img/pathways7/page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77" y="658762"/>
            <a:ext cx="6822217" cy="53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2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4288" y="0"/>
            <a:ext cx="9182101" cy="6889750"/>
            <a:chOff x="-12" y="-10"/>
            <a:chExt cx="5784" cy="4340"/>
          </a:xfrm>
        </p:grpSpPr>
        <p:pic>
          <p:nvPicPr>
            <p:cNvPr id="2048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490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239151" y="421453"/>
            <a:ext cx="86980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The pattern of </a:t>
            </a:r>
            <a:r>
              <a:rPr lang="en-US" sz="2800" dirty="0">
                <a:solidFill>
                  <a:schemeClr val="accent2"/>
                </a:solidFill>
              </a:rPr>
              <a:t>TLRs </a:t>
            </a:r>
            <a:r>
              <a:rPr lang="en-US" sz="2800" dirty="0" smtClean="0">
                <a:solidFill>
                  <a:schemeClr val="accent2"/>
                </a:solidFill>
              </a:rPr>
              <a:t>engaged shapes immunity</a:t>
            </a:r>
            <a:endParaRPr lang="el-GR" sz="2800" dirty="0">
              <a:solidFill>
                <a:schemeClr val="accent2"/>
              </a:solidFill>
            </a:endParaRP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1025" y="1712913"/>
            <a:ext cx="5772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2695575" y="1322388"/>
            <a:ext cx="40243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>
                <a:solidFill>
                  <a:srgbClr val="000066"/>
                </a:solidFill>
              </a:rPr>
              <a:t>Example: </a:t>
            </a:r>
            <a:r>
              <a:rPr lang="el-GR" i="1">
                <a:solidFill>
                  <a:srgbClr val="000066"/>
                </a:solidFill>
              </a:rPr>
              <a:t>Salmonella typhimurium</a:t>
            </a:r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2060575" y="5449888"/>
            <a:ext cx="4775200" cy="363537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Text Box 14"/>
          <p:cNvSpPr txBox="1">
            <a:spLocks noChangeArrowheads="1"/>
          </p:cNvSpPr>
          <p:nvPr/>
        </p:nvSpPr>
        <p:spPr bwMode="auto">
          <a:xfrm>
            <a:off x="2679700" y="5556250"/>
            <a:ext cx="1355725" cy="336550"/>
          </a:xfrm>
          <a:prstGeom prst="rect">
            <a:avLst/>
          </a:prstGeom>
          <a:solidFill>
            <a:srgbClr val="DCDBB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1"/>
              <a:t>Response A</a:t>
            </a:r>
          </a:p>
        </p:txBody>
      </p:sp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5160963" y="5565775"/>
            <a:ext cx="1355725" cy="336550"/>
          </a:xfrm>
          <a:prstGeom prst="rect">
            <a:avLst/>
          </a:prstGeom>
          <a:solidFill>
            <a:srgbClr val="DCDBB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1"/>
              <a:t>Response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2" descr="http://image.slidesharecdn.com/innateimmunity-111021204352-phpapp02/95/innate-immunity-nobel-prize-2011-3-728.jpg?cb=1319229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88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176993" y="2190852"/>
            <a:ext cx="4816474" cy="1200329"/>
          </a:xfrm>
          <a:prstGeom prst="rect">
            <a:avLst/>
          </a:prstGeom>
          <a:noFill/>
          <a:ln w="15875" cmpd="thinThick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baseline="0" dirty="0">
                <a:solidFill>
                  <a:srgbClr val="376092"/>
                </a:solidFill>
                <a:latin typeface="Calibri" pitchFamily="34" charset="0"/>
              </a:rPr>
              <a:t>Pattern recognition </a:t>
            </a:r>
            <a:r>
              <a:rPr lang="en-GB" sz="3600" baseline="0" dirty="0" smtClean="0">
                <a:solidFill>
                  <a:srgbClr val="376092"/>
                </a:solidFill>
                <a:latin typeface="Calibri" pitchFamily="34" charset="0"/>
              </a:rPr>
              <a:t>receptors: Not just TLRs</a:t>
            </a:r>
            <a:endParaRPr lang="en-GB" sz="36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51328" y="166369"/>
            <a:ext cx="902546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600" baseline="0" dirty="0">
                <a:solidFill>
                  <a:srgbClr val="376092"/>
                </a:solidFill>
                <a:latin typeface="Calibri" pitchFamily="34" charset="0"/>
              </a:rPr>
              <a:t>Pattern recognition </a:t>
            </a:r>
            <a:r>
              <a:rPr lang="en-GB" sz="2600" baseline="0" dirty="0" smtClean="0">
                <a:solidFill>
                  <a:srgbClr val="376092"/>
                </a:solidFill>
                <a:latin typeface="Calibri" pitchFamily="34" charset="0"/>
              </a:rPr>
              <a:t>depends on multiple systems acting together</a:t>
            </a:r>
            <a:endParaRPr lang="en-GB" sz="26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48133" name="Picture 5" descr="inf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25" y="676275"/>
            <a:ext cx="7254875" cy="6015038"/>
          </a:xfrm>
          <a:prstGeom prst="rect">
            <a:avLst/>
          </a:prstGeom>
          <a:noFill/>
        </p:spPr>
      </p:pic>
      <p:sp>
        <p:nvSpPr>
          <p:cNvPr id="48135" name="Text Box 57"/>
          <p:cNvSpPr txBox="1">
            <a:spLocks noChangeArrowheads="1"/>
          </p:cNvSpPr>
          <p:nvPr/>
        </p:nvSpPr>
        <p:spPr bwMode="auto">
          <a:xfrm>
            <a:off x="6267450" y="6413500"/>
            <a:ext cx="2362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aseline="0" dirty="0"/>
              <a:t>Andres and </a:t>
            </a:r>
            <a:r>
              <a:rPr lang="en-US" sz="1100" baseline="0" dirty="0" err="1"/>
              <a:t>Muruve</a:t>
            </a:r>
            <a:r>
              <a:rPr lang="en-US" sz="1100" baseline="0" dirty="0"/>
              <a:t> JASN 2011</a:t>
            </a:r>
            <a:endParaRPr lang="el-GR" sz="1100" baseline="0" dirty="0"/>
          </a:p>
        </p:txBody>
      </p:sp>
      <p:sp>
        <p:nvSpPr>
          <p:cNvPr id="6" name="Oval 5"/>
          <p:cNvSpPr/>
          <p:nvPr/>
        </p:nvSpPr>
        <p:spPr>
          <a:xfrm>
            <a:off x="1484416" y="4215740"/>
            <a:ext cx="1258784" cy="380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671953" y="3133106"/>
            <a:ext cx="1047008" cy="380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18525" y="2984557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TLR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9691" y="3455234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RLR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61925" y="3229727"/>
            <a:ext cx="823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dirty="0" smtClean="0">
                <a:solidFill>
                  <a:srgbClr val="376092"/>
                </a:solidFill>
                <a:latin typeface="Calibri" pitchFamily="34" charset="0"/>
              </a:rPr>
              <a:t>NLR superfamily and domain structures</a:t>
            </a:r>
            <a:endParaRPr lang="en-GB" sz="28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419842" name="Picture 2" descr="http://www.frontiersin.org/files/Articles/67819/fimmu-04-00333-HTML/image_m/fimmu-04-00333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2" y="1041767"/>
            <a:ext cx="8390788" cy="43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1109" y="5474629"/>
            <a:ext cx="42354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LRR: </a:t>
            </a:r>
            <a:r>
              <a:rPr lang="en-US" sz="1400" dirty="0" err="1" smtClean="0"/>
              <a:t>Leucine</a:t>
            </a:r>
            <a:r>
              <a:rPr lang="en-US" sz="1400" dirty="0" smtClean="0"/>
              <a:t>-rich repeat domain</a:t>
            </a:r>
          </a:p>
          <a:p>
            <a:r>
              <a:rPr lang="en-US" sz="1400" dirty="0" smtClean="0"/>
              <a:t>NOD (NACHT): </a:t>
            </a:r>
            <a:r>
              <a:rPr lang="en-GB" sz="1400" dirty="0"/>
              <a:t>N</a:t>
            </a:r>
            <a:r>
              <a:rPr lang="en-GB" sz="1400" dirty="0" smtClean="0"/>
              <a:t>ucleotide-binding </a:t>
            </a:r>
            <a:r>
              <a:rPr lang="en-GB" sz="1400" dirty="0" err="1"/>
              <a:t>oligomerization</a:t>
            </a:r>
            <a:endParaRPr lang="en-US" sz="1400" dirty="0" smtClean="0"/>
          </a:p>
          <a:p>
            <a:r>
              <a:rPr lang="en-US" sz="1400" dirty="0" smtClean="0"/>
              <a:t>CARD: </a:t>
            </a:r>
            <a:r>
              <a:rPr lang="en-US" sz="1400" dirty="0" err="1" smtClean="0"/>
              <a:t>Caspase</a:t>
            </a:r>
            <a:r>
              <a:rPr lang="en-US" sz="1400" dirty="0" smtClean="0"/>
              <a:t> activation and recruitment domain</a:t>
            </a:r>
          </a:p>
          <a:p>
            <a:r>
              <a:rPr lang="en-GB" sz="1400" dirty="0" smtClean="0"/>
              <a:t>PYD: </a:t>
            </a:r>
            <a:r>
              <a:rPr lang="en-GB" sz="1400" dirty="0" err="1" smtClean="0"/>
              <a:t>Pyrin</a:t>
            </a:r>
            <a:r>
              <a:rPr lang="en-GB" sz="1400" dirty="0" smtClean="0"/>
              <a:t> </a:t>
            </a:r>
            <a:r>
              <a:rPr lang="en-GB" sz="1400" dirty="0"/>
              <a:t>domain </a:t>
            </a:r>
            <a:r>
              <a:rPr lang="en-GB" sz="1400" dirty="0" smtClean="0"/>
              <a:t> </a:t>
            </a:r>
          </a:p>
          <a:p>
            <a:r>
              <a:rPr lang="en-GB" sz="1400" dirty="0" smtClean="0"/>
              <a:t>BIR: </a:t>
            </a:r>
            <a:r>
              <a:rPr lang="en-GB" sz="1400" dirty="0" err="1" smtClean="0"/>
              <a:t>Baculovirus</a:t>
            </a:r>
            <a:r>
              <a:rPr lang="en-GB" sz="1400" dirty="0" smtClean="0"/>
              <a:t> </a:t>
            </a:r>
            <a:r>
              <a:rPr lang="en-GB" sz="1400" dirty="0"/>
              <a:t>inhibitor </a:t>
            </a:r>
            <a:r>
              <a:rPr lang="en-GB" sz="1400" dirty="0" smtClean="0"/>
              <a:t>repeat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358206" y="67243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LRR</a:t>
            </a:r>
            <a:endParaRPr lang="en-GB" dirty="0">
              <a:latin typeface="+mn-lt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96221" y="230370"/>
            <a:ext cx="823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dirty="0">
                <a:solidFill>
                  <a:srgbClr val="376092"/>
                </a:solidFill>
                <a:latin typeface="Calibri" pitchFamily="34" charset="0"/>
              </a:rPr>
              <a:t>NOD-like receptors (NLRs</a:t>
            </a:r>
            <a:r>
              <a:rPr lang="en-GB" sz="2800" dirty="0" smtClean="0">
                <a:solidFill>
                  <a:srgbClr val="376092"/>
                </a:solidFill>
                <a:latin typeface="Calibri" pitchFamily="34" charset="0"/>
              </a:rPr>
              <a:t>)</a:t>
            </a:r>
            <a:endParaRPr lang="en-GB" sz="28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338328"/>
            <a:ext cx="91440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0033CC"/>
                </a:solidFill>
                <a:latin typeface="+mn-lt"/>
              </a:rPr>
              <a:t>Nod-like receptors (</a:t>
            </a:r>
            <a:r>
              <a:rPr kumimoji="0" lang="pl-PL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</a:rPr>
              <a:t>NLRs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12437" y="1327150"/>
            <a:ext cx="7561406" cy="4827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NLRs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their</a:t>
            </a:r>
            <a:r>
              <a:rPr kumimoji="0" lang="en-GB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components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are expressed in cell and tissues that have role in immunity such as phagocytes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Epit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elial cells  - the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Physical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barrier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NAIP,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NLRC4 (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IPAF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brain, spleen, lung, liver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Some like  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LRP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5, 8, 4, 7, 10, 11 have restricted expression – germ cells and preimplantation embryos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Blip>
                <a:blip r:embed="rId2"/>
              </a:buBlip>
              <a:tabLst/>
              <a:defRPr/>
            </a:pP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Regulation – TLR stimulation increases the expression of NLRs (NOD1, NOD2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LRP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3)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21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4405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54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baseline="0">
                <a:latin typeface="Calibri" pitchFamily="34" charset="0"/>
              </a:endParaRPr>
            </a:p>
          </p:txBody>
        </p:sp>
      </p:grpSp>
      <p:pic>
        <p:nvPicPr>
          <p:cNvPr id="24" name="Picture 3" descr="Summary-Immune-EH7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197588"/>
            <a:ext cx="7278252" cy="415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85432" y="263503"/>
            <a:ext cx="8239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aseline="0" dirty="0" smtClean="0">
                <a:solidFill>
                  <a:schemeClr val="accent2"/>
                </a:solidFill>
                <a:latin typeface="Calibri" pitchFamily="34" charset="0"/>
              </a:rPr>
              <a:t>Innate </a:t>
            </a:r>
            <a:r>
              <a:rPr lang="en-GB" sz="3600" baseline="0" dirty="0" err="1" smtClean="0">
                <a:solidFill>
                  <a:schemeClr val="accent2"/>
                </a:solidFill>
                <a:latin typeface="Calibri" pitchFamily="34" charset="0"/>
              </a:rPr>
              <a:t>vs</a:t>
            </a:r>
            <a:r>
              <a:rPr lang="en-GB" sz="3600" baseline="0" dirty="0" smtClean="0">
                <a:solidFill>
                  <a:schemeClr val="accent2"/>
                </a:solidFill>
                <a:latin typeface="Calibri" pitchFamily="34" charset="0"/>
              </a:rPr>
              <a:t> Adaptive immunity</a:t>
            </a:r>
            <a:endParaRPr lang="en-GB" sz="3600" baseline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1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96221" y="244884"/>
            <a:ext cx="823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dirty="0">
                <a:solidFill>
                  <a:srgbClr val="376092"/>
                </a:solidFill>
                <a:latin typeface="Calibri" pitchFamily="34" charset="0"/>
              </a:rPr>
              <a:t>NOD-like receptors (NLRs</a:t>
            </a:r>
            <a:r>
              <a:rPr lang="en-GB" sz="2800" dirty="0" smtClean="0">
                <a:solidFill>
                  <a:srgbClr val="376092"/>
                </a:solidFill>
                <a:latin typeface="Calibri" pitchFamily="34" charset="0"/>
              </a:rPr>
              <a:t>) sense diverse insults</a:t>
            </a:r>
            <a:endParaRPr lang="en-GB" sz="28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  <p:pic>
        <p:nvPicPr>
          <p:cNvPr id="391170" name="Picture 2" descr="a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07" y="891671"/>
            <a:ext cx="7669011" cy="52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9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5" name="Text Box 57"/>
          <p:cNvSpPr txBox="1">
            <a:spLocks noChangeArrowheads="1"/>
          </p:cNvSpPr>
          <p:nvPr/>
        </p:nvSpPr>
        <p:spPr bwMode="auto">
          <a:xfrm>
            <a:off x="6267450" y="6413500"/>
            <a:ext cx="2362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aseline="0" dirty="0"/>
              <a:t>Andres and </a:t>
            </a:r>
            <a:r>
              <a:rPr lang="en-US" sz="1100" baseline="0" dirty="0" err="1"/>
              <a:t>Muruve</a:t>
            </a:r>
            <a:r>
              <a:rPr lang="en-US" sz="1100" baseline="0" dirty="0"/>
              <a:t> JASN 2011</a:t>
            </a:r>
            <a:endParaRPr lang="el-GR" sz="1100" baseline="0" dirty="0"/>
          </a:p>
        </p:txBody>
      </p:sp>
      <p:pic>
        <p:nvPicPr>
          <p:cNvPr id="385026" name="Picture 2" descr="The NLRP3 inflammasom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86" y="769328"/>
            <a:ext cx="6414448" cy="542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65469" y="104775"/>
            <a:ext cx="8521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aseline="0" dirty="0" smtClean="0">
                <a:solidFill>
                  <a:schemeClr val="tx2"/>
                </a:solidFill>
                <a:latin typeface="Calibri" pitchFamily="34" charset="0"/>
              </a:rPr>
              <a:t>Activation of </a:t>
            </a:r>
            <a:r>
              <a:rPr lang="en-GB" sz="2800" baseline="0" dirty="0" err="1" smtClean="0">
                <a:solidFill>
                  <a:schemeClr val="tx2"/>
                </a:solidFill>
                <a:latin typeface="Calibri" pitchFamily="34" charset="0"/>
              </a:rPr>
              <a:t>inflammasomes</a:t>
            </a:r>
            <a:r>
              <a:rPr lang="en-GB" sz="2800" baseline="0" dirty="0" smtClean="0">
                <a:solidFill>
                  <a:schemeClr val="tx2"/>
                </a:solidFill>
                <a:latin typeface="Calibri" pitchFamily="34" charset="0"/>
              </a:rPr>
              <a:t> is</a:t>
            </a:r>
            <a:r>
              <a:rPr lang="en-GB" sz="2800" dirty="0" smtClean="0">
                <a:solidFill>
                  <a:schemeClr val="tx2"/>
                </a:solidFill>
                <a:latin typeface="Calibri" pitchFamily="34" charset="0"/>
              </a:rPr>
              <a:t> dependent on two signals</a:t>
            </a:r>
            <a:endParaRPr lang="en-GB" sz="2800" baseline="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66725" y="104775"/>
            <a:ext cx="8239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aseline="0" dirty="0" err="1" smtClean="0">
                <a:solidFill>
                  <a:schemeClr val="tx2"/>
                </a:solidFill>
                <a:latin typeface="Calibri" pitchFamily="34" charset="0"/>
              </a:rPr>
              <a:t>Inflammasomes</a:t>
            </a:r>
            <a:r>
              <a:rPr lang="en-GB" sz="2800" baseline="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GB" sz="2800" dirty="0">
                <a:solidFill>
                  <a:srgbClr val="376092"/>
                </a:solidFill>
                <a:latin typeface="Calibri" pitchFamily="34" charset="0"/>
              </a:rPr>
              <a:t>assemble into large </a:t>
            </a:r>
            <a:r>
              <a:rPr lang="en-GB" sz="2800" dirty="0" err="1">
                <a:solidFill>
                  <a:srgbClr val="376092"/>
                </a:solidFill>
                <a:latin typeface="Calibri" pitchFamily="34" charset="0"/>
              </a:rPr>
              <a:t>multiprotein</a:t>
            </a:r>
            <a:r>
              <a:rPr lang="en-GB" sz="2800" dirty="0">
                <a:solidFill>
                  <a:srgbClr val="376092"/>
                </a:solidFill>
                <a:latin typeface="Calibri" pitchFamily="34" charset="0"/>
              </a:rPr>
              <a:t> </a:t>
            </a:r>
            <a:r>
              <a:rPr lang="en-GB" sz="2800" dirty="0" smtClean="0">
                <a:solidFill>
                  <a:srgbClr val="376092"/>
                </a:solidFill>
                <a:latin typeface="Calibri" pitchFamily="34" charset="0"/>
              </a:rPr>
              <a:t>complexes in</a:t>
            </a:r>
            <a:r>
              <a:rPr lang="en-GB" sz="2800" baseline="0" dirty="0" smtClean="0">
                <a:solidFill>
                  <a:schemeClr val="tx2"/>
                </a:solidFill>
                <a:latin typeface="Calibri" pitchFamily="34" charset="0"/>
              </a:rPr>
              <a:t> a stepwise </a:t>
            </a:r>
            <a:r>
              <a:rPr lang="en-GB" sz="2800" baseline="0" dirty="0" smtClean="0">
                <a:solidFill>
                  <a:schemeClr val="tx2"/>
                </a:solidFill>
                <a:latin typeface="Calibri" pitchFamily="34" charset="0"/>
              </a:rPr>
              <a:t>process</a:t>
            </a:r>
            <a:endParaRPr lang="en-GB" sz="2800" baseline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89" y="1452282"/>
            <a:ext cx="4514029" cy="44576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0199" y="1694347"/>
            <a:ext cx="35858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</a:rPr>
              <a:t>The exact composition </a:t>
            </a:r>
            <a:r>
              <a:rPr lang="en-US" dirty="0" smtClean="0">
                <a:solidFill>
                  <a:srgbClr val="222222"/>
                </a:solidFill>
              </a:rPr>
              <a:t>depends </a:t>
            </a:r>
            <a:r>
              <a:rPr lang="en-US" dirty="0">
                <a:solidFill>
                  <a:srgbClr val="222222"/>
                </a:solidFill>
              </a:rPr>
              <a:t>on the </a:t>
            </a:r>
            <a:r>
              <a:rPr lang="en-US" dirty="0" smtClean="0">
                <a:solidFill>
                  <a:srgbClr val="222222"/>
                </a:solidFill>
              </a:rPr>
              <a:t>activator (agonist) </a:t>
            </a:r>
            <a:r>
              <a:rPr lang="en-US" dirty="0">
                <a:solidFill>
                  <a:srgbClr val="222222"/>
                </a:solidFill>
              </a:rPr>
              <a:t>which initiates </a:t>
            </a:r>
            <a:r>
              <a:rPr lang="en-US" dirty="0" err="1">
                <a:solidFill>
                  <a:srgbClr val="222222"/>
                </a:solidFill>
              </a:rPr>
              <a:t>inflammasome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smtClean="0">
                <a:solidFill>
                  <a:srgbClr val="222222"/>
                </a:solidFill>
              </a:rPr>
              <a:t>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</a:rPr>
              <a:t>NLRP3 recruits ASC and then pro-caspase-1 which gets cleaved and activated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</a:rPr>
              <a:t>Active caspase-1 cleaves in turn and activates IL-1</a:t>
            </a:r>
            <a:r>
              <a:rPr lang="en-US" dirty="0" smtClean="0">
                <a:solidFill>
                  <a:srgbClr val="222222"/>
                </a:solidFill>
                <a:sym typeface="Symbol" panose="05050102010706020507" pitchFamily="18" charset="2"/>
              </a:rPr>
              <a:t>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sym typeface="Symbol" panose="05050102010706020507" pitchFamily="18" charset="2"/>
              </a:rPr>
              <a:t>In some </a:t>
            </a:r>
            <a:r>
              <a:rPr lang="en-US" dirty="0" err="1" smtClean="0">
                <a:solidFill>
                  <a:srgbClr val="222222"/>
                </a:solidFill>
                <a:sym typeface="Symbol" panose="05050102010706020507" pitchFamily="18" charset="2"/>
              </a:rPr>
              <a:t>inflammasomes</a:t>
            </a:r>
            <a:r>
              <a:rPr lang="en-US" dirty="0" smtClean="0">
                <a:solidFill>
                  <a:srgbClr val="222222"/>
                </a:solidFill>
                <a:sym typeface="Symbol" panose="05050102010706020507" pitchFamily="18" charset="2"/>
              </a:rPr>
              <a:t> pro-caspase-1 recruitment direct through their CARD domain</a:t>
            </a:r>
            <a:endParaRPr lang="en-US" dirty="0">
              <a:solidFill>
                <a:srgbClr val="222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66725" y="104775"/>
            <a:ext cx="8239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 err="1">
                <a:solidFill>
                  <a:schemeClr val="tx2"/>
                </a:solidFill>
              </a:rPr>
              <a:t>Inflammasome</a:t>
            </a:r>
            <a:r>
              <a:rPr lang="en-GB" sz="2400" dirty="0">
                <a:solidFill>
                  <a:schemeClr val="tx2"/>
                </a:solidFill>
              </a:rPr>
              <a:t> activity regulates homeostatic processes and inflammation during infection and tissue injury.</a:t>
            </a:r>
          </a:p>
        </p:txBody>
      </p:sp>
      <p:sp>
        <p:nvSpPr>
          <p:cNvPr id="48135" name="Text Box 57"/>
          <p:cNvSpPr txBox="1">
            <a:spLocks noChangeArrowheads="1"/>
          </p:cNvSpPr>
          <p:nvPr/>
        </p:nvSpPr>
        <p:spPr bwMode="auto">
          <a:xfrm>
            <a:off x="6080078" y="6413500"/>
            <a:ext cx="27022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/>
              <a:t>Jorge </a:t>
            </a:r>
            <a:r>
              <a:rPr lang="en-US" sz="1100" dirty="0" err="1" smtClean="0"/>
              <a:t>Henao</a:t>
            </a:r>
            <a:r>
              <a:rPr lang="en-US" sz="1100" dirty="0" smtClean="0"/>
              <a:t>-Mejia </a:t>
            </a:r>
            <a:r>
              <a:rPr lang="en-US" sz="1100" i="1" dirty="0" smtClean="0"/>
              <a:t>Nat </a:t>
            </a:r>
            <a:r>
              <a:rPr lang="en-US" sz="1100" i="1" dirty="0" err="1" smtClean="0"/>
              <a:t>Immunol</a:t>
            </a:r>
            <a:r>
              <a:rPr lang="en-US" sz="1100" i="1" dirty="0" smtClean="0"/>
              <a:t> </a:t>
            </a:r>
            <a:r>
              <a:rPr lang="en-US" sz="1100" dirty="0" smtClean="0"/>
              <a:t>2012</a:t>
            </a:r>
            <a:endParaRPr lang="el-GR" sz="1100" baseline="0" dirty="0"/>
          </a:p>
        </p:txBody>
      </p:sp>
      <p:pic>
        <p:nvPicPr>
          <p:cNvPr id="384002" name="Picture 2" descr="Inflammasome activity regulates homeostatic processes and inflammation during infection and tissue injur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7" y="1325628"/>
            <a:ext cx="7806519" cy="50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5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http://images.slideplayer.com/28/9348311/slides/slide_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06" y="641326"/>
            <a:ext cx="7272894" cy="545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965200" y="728130"/>
            <a:ext cx="7027333" cy="4741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 bwMode="auto">
          <a:xfrm>
            <a:off x="7290886" y="5621864"/>
            <a:ext cx="1065714" cy="4741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GB"/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75192" y="358778"/>
            <a:ext cx="82391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000" baseline="0" dirty="0" smtClean="0">
                <a:solidFill>
                  <a:srgbClr val="376092"/>
                </a:solidFill>
                <a:latin typeface="Calibri" pitchFamily="34" charset="0"/>
              </a:rPr>
              <a:t>Retinoic acid-inducible</a:t>
            </a:r>
            <a:r>
              <a:rPr lang="en-GB" sz="3000" dirty="0" smtClean="0">
                <a:solidFill>
                  <a:srgbClr val="376092"/>
                </a:solidFill>
                <a:latin typeface="Calibri" pitchFamily="34" charset="0"/>
              </a:rPr>
              <a:t> gene I (RIG-I)-like receptors</a:t>
            </a:r>
            <a:endParaRPr lang="en-GB" sz="30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3309" y="3263567"/>
            <a:ext cx="9767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252525"/>
                </a:solidFill>
              </a:rPr>
              <a:t>MAVS</a:t>
            </a:r>
            <a:endParaRPr lang="en-GB" sz="1600" b="1" dirty="0"/>
          </a:p>
        </p:txBody>
      </p:sp>
      <p:pic>
        <p:nvPicPr>
          <p:cNvPr id="398340" name="Picture 4" descr="http://microbiotics.com.ng/wp-content/uploads/2014/04/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79" y="1377769"/>
            <a:ext cx="7059226" cy="24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66725" y="104775"/>
            <a:ext cx="823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aseline="0" dirty="0" smtClean="0">
                <a:solidFill>
                  <a:srgbClr val="376092"/>
                </a:solidFill>
                <a:latin typeface="Calibri" pitchFamily="34" charset="0"/>
              </a:rPr>
              <a:t>RIG-I like receptors</a:t>
            </a:r>
            <a:endParaRPr lang="en-GB" sz="28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48135" name="Text Box 57"/>
          <p:cNvSpPr txBox="1">
            <a:spLocks noChangeArrowheads="1"/>
          </p:cNvSpPr>
          <p:nvPr/>
        </p:nvSpPr>
        <p:spPr bwMode="auto">
          <a:xfrm>
            <a:off x="6670061" y="6413499"/>
            <a:ext cx="156636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aseline="0" dirty="0" smtClean="0"/>
              <a:t>www.Invivogen.com</a:t>
            </a:r>
            <a:endParaRPr lang="el-GR" sz="1100" baseline="0" dirty="0"/>
          </a:p>
        </p:txBody>
      </p:sp>
      <p:pic>
        <p:nvPicPr>
          <p:cNvPr id="401410" name="Picture 2" descr="http://www.invivogen.com/images/RIG-I_CDS_Path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81" y="796712"/>
            <a:ext cx="7430039" cy="543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5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66725" y="104775"/>
            <a:ext cx="82391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dirty="0" smtClean="0">
                <a:solidFill>
                  <a:srgbClr val="376092"/>
                </a:solidFill>
                <a:latin typeface="Calibri" pitchFamily="34" charset="0"/>
              </a:rPr>
              <a:t>Cross-talk between RLR and TLR pathways in antiviral immunity</a:t>
            </a:r>
            <a:endParaRPr lang="en-GB" sz="2800" baseline="0" dirty="0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48135" name="Text Box 57"/>
          <p:cNvSpPr txBox="1">
            <a:spLocks noChangeArrowheads="1"/>
          </p:cNvSpPr>
          <p:nvPr/>
        </p:nvSpPr>
        <p:spPr bwMode="auto">
          <a:xfrm>
            <a:off x="7031726" y="6413499"/>
            <a:ext cx="162778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aseline="0" dirty="0" err="1" smtClean="0"/>
              <a:t>Xu</a:t>
            </a:r>
            <a:r>
              <a:rPr lang="en-US" sz="1100" baseline="0" dirty="0" smtClean="0"/>
              <a:t> et al. Viruses 2016</a:t>
            </a:r>
            <a:endParaRPr lang="el-GR" sz="1100" baseline="0" dirty="0"/>
          </a:p>
        </p:txBody>
      </p:sp>
      <p:pic>
        <p:nvPicPr>
          <p:cNvPr id="400386" name="Picture 2" descr="Viruses 08 00114 g002 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6" y="963099"/>
            <a:ext cx="7969517" cy="51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82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2508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0884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B2B2B2"/>
                </a:buClr>
                <a:buSzPct val="90000"/>
                <a:buFont typeface="Wingdings" pitchFamily="2" charset="2"/>
                <a:buChar char="n"/>
              </a:pPr>
              <a:endParaRPr lang="en-GB" sz="20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17936" y="2108965"/>
            <a:ext cx="4816474" cy="954107"/>
          </a:xfrm>
          <a:prstGeom prst="rect">
            <a:avLst/>
          </a:prstGeom>
          <a:noFill/>
          <a:ln w="15875" cmpd="thinThick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Pattern recognition receptors 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in health and disease</a:t>
            </a:r>
            <a:endParaRPr lang="el-GR" alt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69895" y="290324"/>
            <a:ext cx="7780338" cy="644216"/>
          </a:xfrm>
          <a:prstGeom prst="rect">
            <a:avLst/>
          </a:prstGeom>
        </p:spPr>
        <p:txBody>
          <a:bodyPr anchor="ctr" anchorCtr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</a:t>
            </a:r>
            <a:r>
              <a:rPr lang="el-GR" altLang="en-US" sz="28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Rs</a:t>
            </a:r>
            <a:r>
              <a:rPr lang="el-GR" alt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and disease: </a:t>
            </a:r>
            <a:r>
              <a:rPr lang="en-GB" alt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susceptibility to </a:t>
            </a:r>
            <a:r>
              <a:rPr lang="el-GR" altLang="en-US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infection</a:t>
            </a:r>
            <a:r>
              <a:rPr lang="en-GB" altLang="en-US" sz="2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</a:t>
            </a:r>
            <a:endParaRPr lang="el-GR" altLang="en-US" sz="2800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7" name="Picture 53" descr="D:\riyaz\01.02.2012\NRG_AOP\images\nrg3114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8" y="1359332"/>
            <a:ext cx="4796230" cy="42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13828" y="1131189"/>
            <a:ext cx="3950878" cy="524863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kern="0" dirty="0" smtClean="0"/>
              <a:t>Multiple examples of susceptibility  demonstrated in animal models</a:t>
            </a:r>
          </a:p>
          <a:p>
            <a:pPr>
              <a:lnSpc>
                <a:spcPct val="90000"/>
              </a:lnSpc>
            </a:pPr>
            <a:endParaRPr lang="el-GR" altLang="en-US" sz="1000" kern="0" dirty="0" smtClean="0"/>
          </a:p>
          <a:p>
            <a:pPr>
              <a:lnSpc>
                <a:spcPct val="90000"/>
              </a:lnSpc>
            </a:pPr>
            <a:r>
              <a:rPr lang="en-US" altLang="en-US" sz="1800" kern="0" dirty="0" smtClean="0"/>
              <a:t>P</a:t>
            </a:r>
            <a:r>
              <a:rPr lang="el-GR" altLang="en-US" sz="1800" kern="0" dirty="0" err="1" smtClean="0"/>
              <a:t>atients</a:t>
            </a:r>
            <a:r>
              <a:rPr lang="el-GR" altLang="en-US" sz="1800" kern="0" dirty="0" smtClean="0"/>
              <a:t> </a:t>
            </a:r>
            <a:r>
              <a:rPr lang="el-GR" altLang="en-US" sz="1800" kern="0" dirty="0" smtClean="0"/>
              <a:t>with </a:t>
            </a:r>
            <a:r>
              <a:rPr lang="el-GR" altLang="en-US" sz="1800" kern="0" dirty="0" err="1" smtClean="0"/>
              <a:t>defective</a:t>
            </a:r>
            <a:r>
              <a:rPr lang="el-GR" altLang="en-US" sz="1800" kern="0" dirty="0" smtClean="0"/>
              <a:t> </a:t>
            </a:r>
            <a:r>
              <a:rPr lang="el-GR" altLang="en-US" sz="1800" kern="0" dirty="0" smtClean="0"/>
              <a:t>TLR2 </a:t>
            </a:r>
            <a:r>
              <a:rPr lang="el-GR" altLang="en-US" sz="1800" kern="0" dirty="0" smtClean="0"/>
              <a:t>are more</a:t>
            </a:r>
            <a:r>
              <a:rPr lang="en-US" altLang="en-US" sz="1800" kern="0" dirty="0" smtClean="0"/>
              <a:t> </a:t>
            </a:r>
            <a:r>
              <a:rPr lang="el-GR" altLang="en-US" sz="1800" kern="0" dirty="0" smtClean="0"/>
              <a:t>susceptible </a:t>
            </a:r>
            <a:r>
              <a:rPr lang="el-GR" altLang="en-US" sz="1800" kern="0" dirty="0" err="1" smtClean="0"/>
              <a:t>to</a:t>
            </a:r>
            <a:r>
              <a:rPr lang="el-GR" altLang="en-US" sz="1800" kern="0" dirty="0" smtClean="0"/>
              <a:t> </a:t>
            </a:r>
            <a:r>
              <a:rPr lang="el-GR" altLang="en-US" sz="1800" kern="0" dirty="0" err="1" smtClean="0"/>
              <a:t>Gram</a:t>
            </a:r>
            <a:r>
              <a:rPr lang="en-US" altLang="en-US" sz="1800" kern="0" dirty="0" smtClean="0"/>
              <a:t> +</a:t>
            </a:r>
            <a:r>
              <a:rPr lang="en-US" altLang="en-US" sz="1800" kern="0" dirty="0" err="1" smtClean="0"/>
              <a:t>ve</a:t>
            </a:r>
            <a:r>
              <a:rPr lang="en-US" altLang="en-US" sz="1800" kern="0" dirty="0" smtClean="0"/>
              <a:t> </a:t>
            </a:r>
            <a:r>
              <a:rPr lang="el-GR" altLang="en-US" sz="1800" kern="0" dirty="0" err="1" smtClean="0"/>
              <a:t>infections</a:t>
            </a:r>
            <a:r>
              <a:rPr lang="el-GR" altLang="en-US" sz="1800" kern="0" dirty="0" smtClean="0"/>
              <a:t> </a:t>
            </a:r>
            <a:r>
              <a:rPr lang="el-GR" altLang="en-US" sz="1800" kern="0" dirty="0" smtClean="0"/>
              <a:t>and </a:t>
            </a:r>
            <a:r>
              <a:rPr lang="el-GR" altLang="en-US" sz="1800" i="1" kern="0" dirty="0" err="1" smtClean="0"/>
              <a:t>Mycobacterium</a:t>
            </a:r>
            <a:r>
              <a:rPr lang="el-GR" altLang="en-US" sz="1800" i="1" kern="0" dirty="0" smtClean="0"/>
              <a:t> </a:t>
            </a:r>
            <a:r>
              <a:rPr lang="el-GR" altLang="en-US" sz="1800" i="1" kern="0" dirty="0" err="1" smtClean="0"/>
              <a:t>leprae</a:t>
            </a:r>
            <a:r>
              <a:rPr lang="en-US" altLang="en-US" sz="1800" i="1" kern="0" dirty="0" smtClean="0"/>
              <a:t> </a:t>
            </a:r>
            <a:r>
              <a:rPr lang="en-US" altLang="en-US" sz="1800" kern="0" dirty="0" smtClean="0"/>
              <a:t>and </a:t>
            </a:r>
            <a:r>
              <a:rPr lang="en-US" altLang="en-US" sz="1800" kern="0" dirty="0" err="1" smtClean="0"/>
              <a:t>Pneunococci</a:t>
            </a:r>
            <a:endParaRPr lang="en-US" altLang="en-US" sz="1800" kern="0" dirty="0" smtClean="0"/>
          </a:p>
          <a:p>
            <a:pPr>
              <a:lnSpc>
                <a:spcPct val="90000"/>
              </a:lnSpc>
            </a:pPr>
            <a:endParaRPr lang="en-GB" altLang="en-US" sz="1000" i="1" kern="0" dirty="0" smtClean="0"/>
          </a:p>
          <a:p>
            <a:pPr>
              <a:lnSpc>
                <a:spcPct val="90000"/>
              </a:lnSpc>
            </a:pPr>
            <a:r>
              <a:rPr lang="el-GR" altLang="en-US" sz="1800" kern="0" dirty="0" smtClean="0"/>
              <a:t>5% of people are heterozygous for a stop mutation in TLR5 are</a:t>
            </a:r>
            <a:r>
              <a:rPr lang="en-US" altLang="en-US" sz="1800" kern="0" dirty="0" smtClean="0"/>
              <a:t> </a:t>
            </a:r>
            <a:r>
              <a:rPr lang="el-GR" altLang="en-US" sz="1800" kern="0" dirty="0" smtClean="0"/>
              <a:t>susceptible to Legionaire's disease</a:t>
            </a:r>
            <a:endParaRPr lang="en-GB" altLang="en-US" sz="1800" kern="0" dirty="0" smtClean="0"/>
          </a:p>
          <a:p>
            <a:pPr>
              <a:lnSpc>
                <a:spcPct val="90000"/>
              </a:lnSpc>
            </a:pPr>
            <a:endParaRPr lang="en-GB" altLang="en-US" sz="1000" kern="0" dirty="0" smtClean="0"/>
          </a:p>
          <a:p>
            <a:pPr>
              <a:lnSpc>
                <a:spcPct val="90000"/>
              </a:lnSpc>
            </a:pPr>
            <a:r>
              <a:rPr lang="en-GB" sz="1800" dirty="0"/>
              <a:t>Mutations in the TLR3-TRIF pathway enhance susceptibility to herpes simplex virus </a:t>
            </a:r>
            <a:r>
              <a:rPr lang="en-GB" sz="1800" dirty="0" smtClean="0"/>
              <a:t>encephalitis</a:t>
            </a:r>
          </a:p>
          <a:p>
            <a:pPr>
              <a:lnSpc>
                <a:spcPct val="90000"/>
              </a:lnSpc>
            </a:pPr>
            <a:endParaRPr lang="en-GB" altLang="en-US" sz="1000" kern="0" dirty="0"/>
          </a:p>
          <a:p>
            <a:pPr>
              <a:lnSpc>
                <a:spcPct val="90000"/>
              </a:lnSpc>
            </a:pPr>
            <a:r>
              <a:rPr lang="en-GB" altLang="en-US" sz="1800" kern="0" dirty="0" smtClean="0"/>
              <a:t>Individuals </a:t>
            </a:r>
            <a:r>
              <a:rPr lang="en-GB" altLang="en-US" sz="1800" kern="0" dirty="0" smtClean="0"/>
              <a:t>with MyD88 or IRAK4 mutations suffer from recurrent bacterial infections</a:t>
            </a:r>
            <a:endParaRPr lang="el-GR" altLang="en-US" sz="1800" kern="0" dirty="0" smtClean="0"/>
          </a:p>
          <a:p>
            <a:pPr>
              <a:lnSpc>
                <a:spcPct val="90000"/>
              </a:lnSpc>
            </a:pPr>
            <a:endParaRPr lang="el-GR" altLang="en-US" sz="1800" kern="0" dirty="0"/>
          </a:p>
        </p:txBody>
      </p:sp>
      <p:sp>
        <p:nvSpPr>
          <p:cNvPr id="5" name="Rectangle 4"/>
          <p:cNvSpPr/>
          <p:nvPr/>
        </p:nvSpPr>
        <p:spPr>
          <a:xfrm>
            <a:off x="309285" y="5388610"/>
            <a:ext cx="32407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Chapman &amp; Hill. Nature Reviews Genetics 2012</a:t>
            </a:r>
          </a:p>
        </p:txBody>
      </p:sp>
    </p:spTree>
    <p:extLst>
      <p:ext uri="{BB962C8B-B14F-4D97-AF65-F5344CB8AC3E}">
        <p14:creationId xmlns:p14="http://schemas.microsoft.com/office/powerpoint/2010/main" val="241527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5019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9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baseline="0">
                <a:latin typeface="Calibri" pitchFamily="34" charset="0"/>
              </a:endParaRPr>
            </a:p>
          </p:txBody>
        </p:sp>
      </p:grpSp>
      <p:sp>
        <p:nvSpPr>
          <p:cNvPr id="50178" name="Text Box 10"/>
          <p:cNvSpPr txBox="1">
            <a:spLocks noChangeArrowheads="1"/>
          </p:cNvSpPr>
          <p:nvPr/>
        </p:nvSpPr>
        <p:spPr bwMode="auto">
          <a:xfrm>
            <a:off x="959363" y="163731"/>
            <a:ext cx="74279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aseline="0" dirty="0" smtClean="0">
                <a:solidFill>
                  <a:srgbClr val="C00000"/>
                </a:solidFill>
                <a:latin typeface="Calibri" pitchFamily="34" charset="0"/>
              </a:rPr>
              <a:t>Damage-associated molecular patterns (DAMPs) and </a:t>
            </a:r>
            <a:r>
              <a:rPr lang="en-GB" sz="2800" baseline="0" dirty="0">
                <a:solidFill>
                  <a:srgbClr val="C00000"/>
                </a:solidFill>
                <a:latin typeface="Calibri" pitchFamily="34" charset="0"/>
              </a:rPr>
              <a:t>recognition </a:t>
            </a:r>
            <a:r>
              <a:rPr lang="en-GB" sz="2800" baseline="0" dirty="0" smtClean="0">
                <a:solidFill>
                  <a:srgbClr val="C00000"/>
                </a:solidFill>
                <a:latin typeface="Calibri" pitchFamily="34" charset="0"/>
              </a:rPr>
              <a:t>by PRRs</a:t>
            </a:r>
            <a:endParaRPr lang="en-GB" sz="2800" baseline="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6128" y="1240008"/>
            <a:ext cx="6345238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901453" y="4464983"/>
            <a:ext cx="1771650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b="1" baseline="0" dirty="0">
                <a:solidFill>
                  <a:srgbClr val="FF6600"/>
                </a:solidFill>
                <a:latin typeface="Arial" charset="0"/>
                <a:cs typeface="Arial" charset="0"/>
              </a:rPr>
              <a:t>TLR4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5891" y="4515783"/>
            <a:ext cx="395287" cy="246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4" name="TextBox 11"/>
          <p:cNvSpPr txBox="1">
            <a:spLocks noChangeArrowheads="1"/>
          </p:cNvSpPr>
          <p:nvPr/>
        </p:nvSpPr>
        <p:spPr bwMode="auto">
          <a:xfrm>
            <a:off x="4139983" y="4370746"/>
            <a:ext cx="1211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 baseline="0" dirty="0" smtClean="0"/>
              <a:t>ECM</a:t>
            </a:r>
            <a:endParaRPr lang="en-US" sz="800" b="1" baseline="0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04666" y="5178596"/>
            <a:ext cx="140017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b="1" baseline="0" dirty="0">
                <a:solidFill>
                  <a:srgbClr val="FF6600"/>
                </a:solidFill>
                <a:latin typeface="Arial" charset="0"/>
                <a:cs typeface="Arial" charset="0"/>
              </a:rPr>
              <a:t>TLR4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09253" y="5243683"/>
            <a:ext cx="503238" cy="244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7" name="TextBox 11"/>
          <p:cNvSpPr txBox="1">
            <a:spLocks noChangeArrowheads="1"/>
          </p:cNvSpPr>
          <p:nvPr/>
        </p:nvSpPr>
        <p:spPr bwMode="auto">
          <a:xfrm>
            <a:off x="4733051" y="5181771"/>
            <a:ext cx="769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baseline="0" dirty="0" err="1"/>
              <a:t>OxLDL</a:t>
            </a:r>
            <a:endParaRPr lang="en-US" sz="1400" b="1" baseline="0" dirty="0"/>
          </a:p>
        </p:txBody>
      </p:sp>
      <p:sp>
        <p:nvSpPr>
          <p:cNvPr id="15" name="Rectangle 14"/>
          <p:cNvSpPr/>
          <p:nvPr/>
        </p:nvSpPr>
        <p:spPr>
          <a:xfrm>
            <a:off x="4031378" y="3278358"/>
            <a:ext cx="476250" cy="242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9" name="TextBox 11"/>
          <p:cNvSpPr txBox="1">
            <a:spLocks noChangeArrowheads="1"/>
          </p:cNvSpPr>
          <p:nvPr/>
        </p:nvSpPr>
        <p:spPr bwMode="auto">
          <a:xfrm>
            <a:off x="4025246" y="3327571"/>
            <a:ext cx="717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baseline="0" dirty="0"/>
              <a:t>DNA</a:t>
            </a:r>
          </a:p>
        </p:txBody>
      </p:sp>
      <p:sp>
        <p:nvSpPr>
          <p:cNvPr id="50190" name="TextBox 11"/>
          <p:cNvSpPr txBox="1">
            <a:spLocks noChangeArrowheads="1"/>
          </p:cNvSpPr>
          <p:nvPr/>
        </p:nvSpPr>
        <p:spPr bwMode="auto">
          <a:xfrm>
            <a:off x="4025028" y="3137071"/>
            <a:ext cx="719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baseline="0"/>
              <a:t>Self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37716" y="2884658"/>
            <a:ext cx="476250" cy="242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92" name="TextBox 11"/>
          <p:cNvSpPr txBox="1">
            <a:spLocks noChangeArrowheads="1"/>
          </p:cNvSpPr>
          <p:nvPr/>
        </p:nvSpPr>
        <p:spPr bwMode="auto">
          <a:xfrm>
            <a:off x="3940891" y="2943396"/>
            <a:ext cx="719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baseline="0" dirty="0"/>
              <a:t>RNA</a:t>
            </a:r>
          </a:p>
        </p:txBody>
      </p:sp>
      <p:sp>
        <p:nvSpPr>
          <p:cNvPr id="50193" name="TextBox 11"/>
          <p:cNvSpPr txBox="1">
            <a:spLocks noChangeArrowheads="1"/>
          </p:cNvSpPr>
          <p:nvPr/>
        </p:nvSpPr>
        <p:spPr bwMode="auto">
          <a:xfrm>
            <a:off x="3956324" y="2738608"/>
            <a:ext cx="717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baseline="0" dirty="0"/>
              <a:t>Self</a:t>
            </a:r>
          </a:p>
        </p:txBody>
      </p:sp>
      <p:sp>
        <p:nvSpPr>
          <p:cNvPr id="50194" name="TextBox 11"/>
          <p:cNvSpPr txBox="1">
            <a:spLocks noChangeArrowheads="1"/>
          </p:cNvSpPr>
          <p:nvPr/>
        </p:nvSpPr>
        <p:spPr bwMode="auto">
          <a:xfrm>
            <a:off x="5168028" y="2859258"/>
            <a:ext cx="1770063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baseline="0">
                <a:solidFill>
                  <a:srgbClr val="E46C0A"/>
                </a:solidFill>
              </a:rPr>
              <a:t>TLR3, TLR7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99616" y="3610146"/>
            <a:ext cx="852487" cy="4032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96" name="TextBox 11"/>
          <p:cNvSpPr txBox="1">
            <a:spLocks noChangeArrowheads="1"/>
          </p:cNvSpPr>
          <p:nvPr/>
        </p:nvSpPr>
        <p:spPr bwMode="auto">
          <a:xfrm>
            <a:off x="3712291" y="3832396"/>
            <a:ext cx="1641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800" b="1" baseline="0" dirty="0"/>
              <a:t>Cholesterol, uric acid</a:t>
            </a:r>
          </a:p>
        </p:txBody>
      </p:sp>
      <p:sp>
        <p:nvSpPr>
          <p:cNvPr id="50197" name="TextBox 11"/>
          <p:cNvSpPr txBox="1">
            <a:spLocks noChangeArrowheads="1"/>
          </p:cNvSpPr>
          <p:nvPr/>
        </p:nvSpPr>
        <p:spPr bwMode="auto">
          <a:xfrm>
            <a:off x="3936809" y="3614908"/>
            <a:ext cx="9461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1" baseline="0" dirty="0"/>
              <a:t>Crystals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4156916" y="4558770"/>
            <a:ext cx="121128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800" b="1" baseline="0" dirty="0" smtClean="0"/>
              <a:t>(fragments)</a:t>
            </a:r>
            <a:endParaRPr lang="en-US" sz="800" b="1" baseline="0" dirty="0"/>
          </a:p>
        </p:txBody>
      </p:sp>
      <p:sp>
        <p:nvSpPr>
          <p:cNvPr id="29" name="Freeform 28"/>
          <p:cNvSpPr/>
          <p:nvPr/>
        </p:nvSpPr>
        <p:spPr>
          <a:xfrm>
            <a:off x="4587903" y="1280160"/>
            <a:ext cx="3155127" cy="1534996"/>
          </a:xfrm>
          <a:custGeom>
            <a:avLst/>
            <a:gdLst>
              <a:gd name="connsiteX0" fmla="*/ 413467 w 3155127"/>
              <a:gd name="connsiteY0" fmla="*/ 190831 h 1534996"/>
              <a:gd name="connsiteX1" fmla="*/ 556591 w 3155127"/>
              <a:gd name="connsiteY1" fmla="*/ 0 h 1534996"/>
              <a:gd name="connsiteX2" fmla="*/ 1478942 w 3155127"/>
              <a:gd name="connsiteY2" fmla="*/ 7951 h 1534996"/>
              <a:gd name="connsiteX3" fmla="*/ 1311965 w 3155127"/>
              <a:gd name="connsiteY3" fmla="*/ 596348 h 1534996"/>
              <a:gd name="connsiteX4" fmla="*/ 1304014 w 3155127"/>
              <a:gd name="connsiteY4" fmla="*/ 620202 h 1534996"/>
              <a:gd name="connsiteX5" fmla="*/ 1280160 w 3155127"/>
              <a:gd name="connsiteY5" fmla="*/ 659958 h 1534996"/>
              <a:gd name="connsiteX6" fmla="*/ 1208598 w 3155127"/>
              <a:gd name="connsiteY6" fmla="*/ 850790 h 1534996"/>
              <a:gd name="connsiteX7" fmla="*/ 1232452 w 3155127"/>
              <a:gd name="connsiteY7" fmla="*/ 874643 h 1534996"/>
              <a:gd name="connsiteX8" fmla="*/ 1319916 w 3155127"/>
              <a:gd name="connsiteY8" fmla="*/ 882595 h 1534996"/>
              <a:gd name="connsiteX9" fmla="*/ 1343770 w 3155127"/>
              <a:gd name="connsiteY9" fmla="*/ 882595 h 1534996"/>
              <a:gd name="connsiteX10" fmla="*/ 3037398 w 3155127"/>
              <a:gd name="connsiteY10" fmla="*/ 993913 h 1534996"/>
              <a:gd name="connsiteX11" fmla="*/ 3045349 w 3155127"/>
              <a:gd name="connsiteY11" fmla="*/ 1407381 h 1534996"/>
              <a:gd name="connsiteX12" fmla="*/ 2425147 w 3155127"/>
              <a:gd name="connsiteY12" fmla="*/ 1510748 h 1534996"/>
              <a:gd name="connsiteX13" fmla="*/ 1725433 w 3155127"/>
              <a:gd name="connsiteY13" fmla="*/ 1534602 h 1534996"/>
              <a:gd name="connsiteX14" fmla="*/ 1669774 w 3155127"/>
              <a:gd name="connsiteY14" fmla="*/ 1526650 h 1534996"/>
              <a:gd name="connsiteX15" fmla="*/ 1630017 w 3155127"/>
              <a:gd name="connsiteY15" fmla="*/ 1526650 h 1534996"/>
              <a:gd name="connsiteX16" fmla="*/ 1121134 w 3155127"/>
              <a:gd name="connsiteY16" fmla="*/ 1502797 h 1534996"/>
              <a:gd name="connsiteX17" fmla="*/ 842838 w 3155127"/>
              <a:gd name="connsiteY17" fmla="*/ 1455089 h 1534996"/>
              <a:gd name="connsiteX18" fmla="*/ 461175 w 3155127"/>
              <a:gd name="connsiteY18" fmla="*/ 1407381 h 1534996"/>
              <a:gd name="connsiteX19" fmla="*/ 55659 w 3155127"/>
              <a:gd name="connsiteY19" fmla="*/ 1288111 h 1534996"/>
              <a:gd name="connsiteX20" fmla="*/ 31805 w 3155127"/>
              <a:gd name="connsiteY20" fmla="*/ 1264257 h 1534996"/>
              <a:gd name="connsiteX21" fmla="*/ 15902 w 3155127"/>
              <a:gd name="connsiteY21" fmla="*/ 1200647 h 1534996"/>
              <a:gd name="connsiteX22" fmla="*/ 7951 w 3155127"/>
              <a:gd name="connsiteY22" fmla="*/ 1176793 h 1534996"/>
              <a:gd name="connsiteX23" fmla="*/ 0 w 3155127"/>
              <a:gd name="connsiteY23" fmla="*/ 1144988 h 1534996"/>
              <a:gd name="connsiteX24" fmla="*/ 79513 w 3155127"/>
              <a:gd name="connsiteY24" fmla="*/ 858741 h 1534996"/>
              <a:gd name="connsiteX25" fmla="*/ 103367 w 3155127"/>
              <a:gd name="connsiteY25" fmla="*/ 850790 h 1534996"/>
              <a:gd name="connsiteX26" fmla="*/ 127220 w 3155127"/>
              <a:gd name="connsiteY26" fmla="*/ 826936 h 1534996"/>
              <a:gd name="connsiteX27" fmla="*/ 159026 w 3155127"/>
              <a:gd name="connsiteY27" fmla="*/ 811033 h 1534996"/>
              <a:gd name="connsiteX28" fmla="*/ 182880 w 3155127"/>
              <a:gd name="connsiteY28" fmla="*/ 795130 h 1534996"/>
              <a:gd name="connsiteX29" fmla="*/ 206734 w 3155127"/>
              <a:gd name="connsiteY29" fmla="*/ 787179 h 1534996"/>
              <a:gd name="connsiteX30" fmla="*/ 310100 w 3155127"/>
              <a:gd name="connsiteY30" fmla="*/ 644056 h 1534996"/>
              <a:gd name="connsiteX31" fmla="*/ 333954 w 3155127"/>
              <a:gd name="connsiteY31" fmla="*/ 628153 h 1534996"/>
              <a:gd name="connsiteX32" fmla="*/ 341906 w 3155127"/>
              <a:gd name="connsiteY32" fmla="*/ 604299 h 1534996"/>
              <a:gd name="connsiteX33" fmla="*/ 357808 w 3155127"/>
              <a:gd name="connsiteY33" fmla="*/ 572494 h 1534996"/>
              <a:gd name="connsiteX34" fmla="*/ 405516 w 3155127"/>
              <a:gd name="connsiteY34" fmla="*/ 381663 h 1534996"/>
              <a:gd name="connsiteX35" fmla="*/ 413467 w 3155127"/>
              <a:gd name="connsiteY35" fmla="*/ 190831 h 153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55127" h="1534996">
                <a:moveTo>
                  <a:pt x="413467" y="190831"/>
                </a:moveTo>
                <a:lnTo>
                  <a:pt x="556591" y="0"/>
                </a:lnTo>
                <a:lnTo>
                  <a:pt x="1478942" y="7951"/>
                </a:lnTo>
                <a:cubicBezTo>
                  <a:pt x="1423283" y="204083"/>
                  <a:pt x="1367974" y="400315"/>
                  <a:pt x="1311965" y="596348"/>
                </a:cubicBezTo>
                <a:cubicBezTo>
                  <a:pt x="1309662" y="604407"/>
                  <a:pt x="1307762" y="612705"/>
                  <a:pt x="1304014" y="620202"/>
                </a:cubicBezTo>
                <a:cubicBezTo>
                  <a:pt x="1297103" y="634025"/>
                  <a:pt x="1280160" y="659958"/>
                  <a:pt x="1280160" y="659958"/>
                </a:cubicBezTo>
                <a:cubicBezTo>
                  <a:pt x="1256306" y="723569"/>
                  <a:pt x="1223336" y="784472"/>
                  <a:pt x="1208598" y="850790"/>
                </a:cubicBezTo>
                <a:cubicBezTo>
                  <a:pt x="1206159" y="861767"/>
                  <a:pt x="1221640" y="871554"/>
                  <a:pt x="1232452" y="874643"/>
                </a:cubicBezTo>
                <a:cubicBezTo>
                  <a:pt x="1260601" y="882685"/>
                  <a:pt x="1290715" y="880509"/>
                  <a:pt x="1319916" y="882595"/>
                </a:cubicBezTo>
                <a:cubicBezTo>
                  <a:pt x="1327847" y="883162"/>
                  <a:pt x="1335819" y="882595"/>
                  <a:pt x="1343770" y="882595"/>
                </a:cubicBezTo>
                <a:lnTo>
                  <a:pt x="3037398" y="993913"/>
                </a:lnTo>
                <a:cubicBezTo>
                  <a:pt x="3061701" y="1398961"/>
                  <a:pt x="3155127" y="1297603"/>
                  <a:pt x="3045349" y="1407381"/>
                </a:cubicBezTo>
                <a:lnTo>
                  <a:pt x="2425147" y="1510748"/>
                </a:lnTo>
                <a:lnTo>
                  <a:pt x="1725433" y="1534602"/>
                </a:lnTo>
                <a:cubicBezTo>
                  <a:pt x="1706696" y="1534996"/>
                  <a:pt x="1688451" y="1528207"/>
                  <a:pt x="1669774" y="1526650"/>
                </a:cubicBezTo>
                <a:cubicBezTo>
                  <a:pt x="1656567" y="1525549"/>
                  <a:pt x="1643269" y="1526650"/>
                  <a:pt x="1630017" y="1526650"/>
                </a:cubicBezTo>
                <a:lnTo>
                  <a:pt x="1121134" y="1502797"/>
                </a:lnTo>
                <a:lnTo>
                  <a:pt x="842838" y="1455089"/>
                </a:lnTo>
                <a:lnTo>
                  <a:pt x="461175" y="1407381"/>
                </a:lnTo>
                <a:cubicBezTo>
                  <a:pt x="326003" y="1367624"/>
                  <a:pt x="189326" y="1332667"/>
                  <a:pt x="55659" y="1288111"/>
                </a:cubicBezTo>
                <a:cubicBezTo>
                  <a:pt x="44991" y="1284555"/>
                  <a:pt x="38042" y="1273613"/>
                  <a:pt x="31805" y="1264257"/>
                </a:cubicBezTo>
                <a:cubicBezTo>
                  <a:pt x="24536" y="1253354"/>
                  <a:pt x="17507" y="1207066"/>
                  <a:pt x="15902" y="1200647"/>
                </a:cubicBezTo>
                <a:cubicBezTo>
                  <a:pt x="13869" y="1192516"/>
                  <a:pt x="10253" y="1184852"/>
                  <a:pt x="7951" y="1176793"/>
                </a:cubicBezTo>
                <a:cubicBezTo>
                  <a:pt x="4949" y="1166286"/>
                  <a:pt x="0" y="1144988"/>
                  <a:pt x="0" y="1144988"/>
                </a:cubicBezTo>
                <a:cubicBezTo>
                  <a:pt x="26504" y="1049572"/>
                  <a:pt x="46686" y="952170"/>
                  <a:pt x="79513" y="858741"/>
                </a:cubicBezTo>
                <a:cubicBezTo>
                  <a:pt x="82291" y="850833"/>
                  <a:pt x="96393" y="855439"/>
                  <a:pt x="103367" y="850790"/>
                </a:cubicBezTo>
                <a:cubicBezTo>
                  <a:pt x="112723" y="844553"/>
                  <a:pt x="118070" y="833472"/>
                  <a:pt x="127220" y="826936"/>
                </a:cubicBezTo>
                <a:cubicBezTo>
                  <a:pt x="136865" y="820046"/>
                  <a:pt x="148734" y="816914"/>
                  <a:pt x="159026" y="811033"/>
                </a:cubicBezTo>
                <a:cubicBezTo>
                  <a:pt x="167323" y="806292"/>
                  <a:pt x="174333" y="799404"/>
                  <a:pt x="182880" y="795130"/>
                </a:cubicBezTo>
                <a:cubicBezTo>
                  <a:pt x="190377" y="791382"/>
                  <a:pt x="206734" y="787179"/>
                  <a:pt x="206734" y="787179"/>
                </a:cubicBezTo>
                <a:cubicBezTo>
                  <a:pt x="241189" y="739471"/>
                  <a:pt x="273338" y="690009"/>
                  <a:pt x="310100" y="644056"/>
                </a:cubicBezTo>
                <a:cubicBezTo>
                  <a:pt x="316070" y="636594"/>
                  <a:pt x="327984" y="635615"/>
                  <a:pt x="333954" y="628153"/>
                </a:cubicBezTo>
                <a:cubicBezTo>
                  <a:pt x="339190" y="621608"/>
                  <a:pt x="338604" y="612003"/>
                  <a:pt x="341906" y="604299"/>
                </a:cubicBezTo>
                <a:cubicBezTo>
                  <a:pt x="346575" y="593404"/>
                  <a:pt x="357808" y="572494"/>
                  <a:pt x="357808" y="572494"/>
                </a:cubicBezTo>
                <a:cubicBezTo>
                  <a:pt x="406185" y="387049"/>
                  <a:pt x="405516" y="452614"/>
                  <a:pt x="405516" y="381663"/>
                </a:cubicBezTo>
                <a:lnTo>
                  <a:pt x="413467" y="1908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584779" y="3610146"/>
            <a:ext cx="1400175" cy="307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400" b="1" baseline="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NLRP3</a:t>
            </a:r>
            <a:endParaRPr lang="en-US" sz="1400" b="1" baseline="0" dirty="0">
              <a:solidFill>
                <a:srgbClr val="FF66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varijnayan\Desktop\Inflammasomes\nrc1252-f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58" l="167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56" y="1334339"/>
            <a:ext cx="6930139" cy="448670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2"/>
          <p:cNvSpPr txBox="1">
            <a:spLocks/>
          </p:cNvSpPr>
          <p:nvPr/>
        </p:nvSpPr>
        <p:spPr bwMode="auto">
          <a:xfrm>
            <a:off x="461682" y="76200"/>
            <a:ext cx="8229600" cy="88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rgbClr val="003399"/>
                </a:solidFill>
              </a:rPr>
              <a:t>Cells of Innate and Adaptive Immunity</a:t>
            </a:r>
            <a:endParaRPr lang="en-IN" sz="2800" kern="0" dirty="0">
              <a:solidFill>
                <a:srgbClr val="0033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" y="1332024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Innate Immunity (rapid response)</a:t>
            </a:r>
            <a:endParaRPr lang="en-IN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25640" y="1332024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Adaptive Immunity (slow response)</a:t>
            </a:r>
            <a:endParaRPr lang="en-IN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19432" y="5821043"/>
            <a:ext cx="68481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Further reading: </a:t>
            </a:r>
          </a:p>
          <a:p>
            <a:r>
              <a:rPr lang="en-GB" sz="1500" dirty="0" err="1">
                <a:solidFill>
                  <a:srgbClr val="111111"/>
                </a:solidFill>
              </a:rPr>
              <a:t>Janeway's</a:t>
            </a:r>
            <a:r>
              <a:rPr lang="en-GB" sz="1500" dirty="0">
                <a:solidFill>
                  <a:srgbClr val="111111"/>
                </a:solidFill>
              </a:rPr>
              <a:t> </a:t>
            </a:r>
            <a:r>
              <a:rPr lang="en-GB" sz="1500" dirty="0" err="1">
                <a:solidFill>
                  <a:srgbClr val="111111"/>
                </a:solidFill>
              </a:rPr>
              <a:t>Immunobiology</a:t>
            </a:r>
            <a:r>
              <a:rPr lang="en-GB" sz="1500" dirty="0">
                <a:solidFill>
                  <a:srgbClr val="111111"/>
                </a:solidFill>
              </a:rPr>
              <a:t>, </a:t>
            </a:r>
            <a:r>
              <a:rPr lang="en-GB" sz="1500" dirty="0" smtClean="0">
                <a:solidFill>
                  <a:srgbClr val="111111"/>
                </a:solidFill>
              </a:rPr>
              <a:t>9</a:t>
            </a:r>
            <a:r>
              <a:rPr lang="en-GB" sz="1500" baseline="30000" dirty="0" smtClean="0">
                <a:solidFill>
                  <a:srgbClr val="111111"/>
                </a:solidFill>
              </a:rPr>
              <a:t>th</a:t>
            </a:r>
            <a:r>
              <a:rPr lang="en-GB" sz="1500" dirty="0" smtClean="0">
                <a:solidFill>
                  <a:srgbClr val="111111"/>
                </a:solidFill>
              </a:rPr>
              <a:t> Edition, Garland Science</a:t>
            </a:r>
            <a:endParaRPr lang="en-GB" sz="1500" dirty="0">
              <a:solidFill>
                <a:srgbClr val="111111"/>
              </a:solidFill>
            </a:endParaRPr>
          </a:p>
          <a:p>
            <a:r>
              <a:rPr lang="en-GB" sz="1500" dirty="0" err="1" smtClean="0"/>
              <a:t>Kuby</a:t>
            </a:r>
            <a:r>
              <a:rPr lang="en-GB" sz="1500" dirty="0" smtClean="0"/>
              <a:t> </a:t>
            </a:r>
            <a:r>
              <a:rPr lang="en-GB" sz="1500" dirty="0"/>
              <a:t>Immunology, Sixth Edition </a:t>
            </a:r>
            <a:r>
              <a:rPr lang="en-GB" sz="1500" dirty="0" smtClean="0"/>
              <a:t>7</a:t>
            </a:r>
            <a:r>
              <a:rPr lang="en-GB" sz="1500" baseline="30000" dirty="0" smtClean="0"/>
              <a:t>th</a:t>
            </a:r>
            <a:r>
              <a:rPr lang="en-GB" sz="1500" dirty="0" smtClean="0"/>
              <a:t>/8</a:t>
            </a:r>
            <a:r>
              <a:rPr lang="en-GB" sz="1500" baseline="30000" dirty="0" smtClean="0"/>
              <a:t>th</a:t>
            </a:r>
            <a:r>
              <a:rPr lang="en-GB" sz="1500" dirty="0" smtClean="0"/>
              <a:t> Edition</a:t>
            </a:r>
            <a:endParaRPr lang="en-IN" sz="1500" dirty="0"/>
          </a:p>
        </p:txBody>
      </p:sp>
    </p:spTree>
    <p:extLst>
      <p:ext uri="{BB962C8B-B14F-4D97-AF65-F5344CB8AC3E}">
        <p14:creationId xmlns:p14="http://schemas.microsoft.com/office/powerpoint/2010/main" val="11329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95275" y="215283"/>
            <a:ext cx="87503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elf DNA or RNA, </a:t>
            </a:r>
            <a:r>
              <a:rPr lang="en-US" alt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complexed</a:t>
            </a:r>
            <a:r>
              <a:rPr lang="en-US" alt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antimicrobial peptides or autoantibodies promotes autoimmunity</a:t>
            </a:r>
            <a:endParaRPr lang="en-GB" altLang="en-US" sz="2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6" descr="nri2358-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13" y="1240920"/>
            <a:ext cx="4414936" cy="548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6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-7938" y="-4763"/>
            <a:ext cx="9190038" cy="6894513"/>
            <a:chOff x="-5" y="-3"/>
            <a:chExt cx="5789" cy="4343"/>
          </a:xfrm>
        </p:grpSpPr>
        <p:pic>
          <p:nvPicPr>
            <p:cNvPr id="1025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" y="-3"/>
              <a:ext cx="5783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258" name="Group 4"/>
            <p:cNvGrpSpPr>
              <a:grpSpLocks/>
            </p:cNvGrpSpPr>
            <p:nvPr/>
          </p:nvGrpSpPr>
          <p:grpSpPr bwMode="auto">
            <a:xfrm>
              <a:off x="0" y="0"/>
              <a:ext cx="5784" cy="4340"/>
              <a:chOff x="-12" y="-10"/>
              <a:chExt cx="5784" cy="4340"/>
            </a:xfrm>
          </p:grpSpPr>
          <p:pic>
            <p:nvPicPr>
              <p:cNvPr id="10259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12" y="-10"/>
                <a:ext cx="5784" cy="4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60" name="Rectangle 6"/>
              <p:cNvSpPr>
                <a:spLocks noChangeArrowheads="1"/>
              </p:cNvSpPr>
              <p:nvPr/>
            </p:nvSpPr>
            <p:spPr bwMode="auto">
              <a:xfrm>
                <a:off x="32" y="48"/>
                <a:ext cx="5696" cy="395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>
                  <a:latin typeface="Calibri" pitchFamily="34" charset="0"/>
                </a:endParaRPr>
              </a:p>
            </p:txBody>
          </p:sp>
        </p:grpSp>
      </p:grp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425751" y="176213"/>
            <a:ext cx="85827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DAMPs promote inflammation in </a:t>
            </a:r>
            <a:r>
              <a:rPr lang="en-GB" sz="2800" dirty="0">
                <a:solidFill>
                  <a:srgbClr val="C00000"/>
                </a:solidFill>
                <a:latin typeface="Calibri" pitchFamily="34" charset="0"/>
              </a:rPr>
              <a:t>atherosclerotic </a:t>
            </a:r>
            <a:r>
              <a:rPr lang="en-GB" sz="2800" dirty="0" smtClean="0">
                <a:solidFill>
                  <a:srgbClr val="C00000"/>
                </a:solidFill>
                <a:latin typeface="Calibri" pitchFamily="34" charset="0"/>
              </a:rPr>
              <a:t>plaques</a:t>
            </a:r>
            <a:endParaRPr lang="el-GR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44" name="Picture 3" descr="1-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88" y="819150"/>
            <a:ext cx="7935912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6084888" y="5837238"/>
            <a:ext cx="27082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000">
                <a:solidFill>
                  <a:schemeClr val="tx2"/>
                </a:solidFill>
              </a:rPr>
              <a:t>Modified from AN</a:t>
            </a:r>
            <a:r>
              <a:rPr lang="el-GR" sz="1000">
                <a:solidFill>
                  <a:schemeClr val="tx2"/>
                </a:solidFill>
              </a:rPr>
              <a:t> Seneviratne</a:t>
            </a:r>
            <a:r>
              <a:rPr lang="en-US" sz="1000">
                <a:solidFill>
                  <a:schemeClr val="tx2"/>
                </a:solidFill>
              </a:rPr>
              <a:t> et al. </a:t>
            </a:r>
            <a:r>
              <a:rPr lang="el-GR" sz="1000" i="1">
                <a:solidFill>
                  <a:schemeClr val="tx2"/>
                </a:solidFill>
              </a:rPr>
              <a:t>Clinica Chimica Acta</a:t>
            </a:r>
            <a:r>
              <a:rPr lang="en-US" sz="1000" i="1">
                <a:solidFill>
                  <a:schemeClr val="tx2"/>
                </a:solidFill>
              </a:rPr>
              <a:t> </a:t>
            </a:r>
            <a:r>
              <a:rPr lang="en-US" sz="1000">
                <a:solidFill>
                  <a:schemeClr val="tx2"/>
                </a:solidFill>
              </a:rPr>
              <a:t>2012</a:t>
            </a:r>
            <a:endParaRPr lang="el-GR" sz="1000">
              <a:solidFill>
                <a:schemeClr val="tx2"/>
              </a:solidFill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2903538" y="884238"/>
            <a:ext cx="2262187" cy="1076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600" b="1"/>
              <a:t>ApoCIII</a:t>
            </a:r>
          </a:p>
          <a:p>
            <a:pPr algn="ctr"/>
            <a:r>
              <a:rPr lang="en-US" sz="1600" b="1"/>
              <a:t>Oxidized lipids</a:t>
            </a:r>
          </a:p>
          <a:p>
            <a:pPr algn="ctr"/>
            <a:r>
              <a:rPr lang="en-US" sz="1600" b="1"/>
              <a:t>Modified lipoproteins</a:t>
            </a:r>
          </a:p>
          <a:p>
            <a:pPr algn="ctr"/>
            <a:r>
              <a:rPr lang="en-US" sz="1600" b="1"/>
              <a:t>Cell necrosis</a:t>
            </a:r>
            <a:endParaRPr lang="el-GR" sz="1600" b="1"/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6086475" y="1462088"/>
            <a:ext cx="1381125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274320" anchor="ctr"/>
          <a:lstStyle/>
          <a:p>
            <a:pPr algn="ctr"/>
            <a:r>
              <a:rPr lang="en-US" sz="1600" b="1"/>
              <a:t>OxLDL</a:t>
            </a:r>
          </a:p>
          <a:p>
            <a:pPr algn="ctr"/>
            <a:r>
              <a:rPr lang="en-US" sz="1600" b="1"/>
              <a:t>Oxidized lipids</a:t>
            </a:r>
            <a:endParaRPr lang="el-GR" sz="1600" b="1"/>
          </a:p>
        </p:txBody>
      </p:sp>
      <p:sp>
        <p:nvSpPr>
          <p:cNvPr id="10248" name="Rectangle 6"/>
          <p:cNvSpPr>
            <a:spLocks noChangeArrowheads="1"/>
          </p:cNvSpPr>
          <p:nvPr/>
        </p:nvSpPr>
        <p:spPr bwMode="auto">
          <a:xfrm>
            <a:off x="7305675" y="1882775"/>
            <a:ext cx="1296988" cy="677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80" tIns="91440" bIns="91440" anchor="ctr">
            <a:spAutoFit/>
          </a:bodyPr>
          <a:lstStyle/>
          <a:p>
            <a:pPr algn="ctr"/>
            <a:r>
              <a:rPr lang="en-US" sz="1600" b="1"/>
              <a:t>AGE products</a:t>
            </a:r>
            <a:endParaRPr lang="el-GR" sz="1600" b="1"/>
          </a:p>
        </p:txBody>
      </p:sp>
      <p:sp>
        <p:nvSpPr>
          <p:cNvPr id="10249" name="Freeform 17"/>
          <p:cNvSpPr>
            <a:spLocks noChangeArrowheads="1"/>
          </p:cNvSpPr>
          <p:nvPr/>
        </p:nvSpPr>
        <p:spPr bwMode="auto">
          <a:xfrm>
            <a:off x="688975" y="2728913"/>
            <a:ext cx="730250" cy="606425"/>
          </a:xfrm>
          <a:custGeom>
            <a:avLst/>
            <a:gdLst>
              <a:gd name="T0" fmla="*/ 6837 w 730156"/>
              <a:gd name="T1" fmla="*/ 284029 h 606917"/>
              <a:gd name="T2" fmla="*/ 47846 w 730156"/>
              <a:gd name="T3" fmla="*/ 243513 h 606917"/>
              <a:gd name="T4" fmla="*/ 170884 w 730156"/>
              <a:gd name="T5" fmla="*/ 94964 h 606917"/>
              <a:gd name="T6" fmla="*/ 293921 w 730156"/>
              <a:gd name="T7" fmla="*/ 67955 h 606917"/>
              <a:gd name="T8" fmla="*/ 375938 w 730156"/>
              <a:gd name="T9" fmla="*/ 40948 h 606917"/>
              <a:gd name="T10" fmla="*/ 430620 w 730156"/>
              <a:gd name="T11" fmla="*/ 27445 h 606917"/>
              <a:gd name="T12" fmla="*/ 512650 w 730156"/>
              <a:gd name="T13" fmla="*/ 436 h 606917"/>
              <a:gd name="T14" fmla="*/ 649359 w 730156"/>
              <a:gd name="T15" fmla="*/ 40948 h 606917"/>
              <a:gd name="T16" fmla="*/ 676696 w 730156"/>
              <a:gd name="T17" fmla="*/ 81459 h 606917"/>
              <a:gd name="T18" fmla="*/ 704042 w 730156"/>
              <a:gd name="T19" fmla="*/ 162487 h 606917"/>
              <a:gd name="T20" fmla="*/ 731378 w 730156"/>
              <a:gd name="T21" fmla="*/ 446083 h 606917"/>
              <a:gd name="T22" fmla="*/ 717704 w 730156"/>
              <a:gd name="T23" fmla="*/ 513607 h 606917"/>
              <a:gd name="T24" fmla="*/ 676696 w 730156"/>
              <a:gd name="T25" fmla="*/ 540616 h 606917"/>
              <a:gd name="T26" fmla="*/ 485302 w 730156"/>
              <a:gd name="T27" fmla="*/ 554121 h 606917"/>
              <a:gd name="T28" fmla="*/ 444294 w 730156"/>
              <a:gd name="T29" fmla="*/ 567625 h 606917"/>
              <a:gd name="T30" fmla="*/ 34172 w 730156"/>
              <a:gd name="T31" fmla="*/ 567625 h 606917"/>
              <a:gd name="T32" fmla="*/ 6837 w 730156"/>
              <a:gd name="T33" fmla="*/ 473092 h 606917"/>
              <a:gd name="T34" fmla="*/ 6837 w 730156"/>
              <a:gd name="T35" fmla="*/ 284029 h 6069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30156"/>
              <a:gd name="T55" fmla="*/ 0 h 606917"/>
              <a:gd name="T56" fmla="*/ 730156 w 730156"/>
              <a:gd name="T57" fmla="*/ 606917 h 60691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30156" h="606917">
                <a:moveTo>
                  <a:pt x="6824" y="287039"/>
                </a:moveTo>
                <a:cubicBezTo>
                  <a:pt x="13648" y="248370"/>
                  <a:pt x="36187" y="261536"/>
                  <a:pt x="47768" y="246095"/>
                </a:cubicBezTo>
                <a:cubicBezTo>
                  <a:pt x="82733" y="199475"/>
                  <a:pt x="107555" y="116985"/>
                  <a:pt x="170598" y="95970"/>
                </a:cubicBezTo>
                <a:cubicBezTo>
                  <a:pt x="287731" y="56925"/>
                  <a:pt x="101292" y="116707"/>
                  <a:pt x="293427" y="68674"/>
                </a:cubicBezTo>
                <a:cubicBezTo>
                  <a:pt x="321340" y="61696"/>
                  <a:pt x="347401" y="48357"/>
                  <a:pt x="375314" y="41379"/>
                </a:cubicBezTo>
                <a:cubicBezTo>
                  <a:pt x="393511" y="36830"/>
                  <a:pt x="411939" y="33121"/>
                  <a:pt x="429905" y="27731"/>
                </a:cubicBezTo>
                <a:cubicBezTo>
                  <a:pt x="457464" y="19463"/>
                  <a:pt x="511792" y="436"/>
                  <a:pt x="511792" y="436"/>
                </a:cubicBezTo>
                <a:cubicBezTo>
                  <a:pt x="571928" y="9026"/>
                  <a:pt x="606890" y="0"/>
                  <a:pt x="648269" y="41379"/>
                </a:cubicBezTo>
                <a:cubicBezTo>
                  <a:pt x="659867" y="52977"/>
                  <a:pt x="666466" y="68674"/>
                  <a:pt x="675565" y="82322"/>
                </a:cubicBezTo>
                <a:cubicBezTo>
                  <a:pt x="684663" y="109618"/>
                  <a:pt x="701264" y="135481"/>
                  <a:pt x="702860" y="164209"/>
                </a:cubicBezTo>
                <a:cubicBezTo>
                  <a:pt x="717306" y="424233"/>
                  <a:pt x="690573" y="332065"/>
                  <a:pt x="730156" y="450812"/>
                </a:cubicBezTo>
                <a:cubicBezTo>
                  <a:pt x="725607" y="473558"/>
                  <a:pt x="728017" y="498911"/>
                  <a:pt x="716508" y="519051"/>
                </a:cubicBezTo>
                <a:cubicBezTo>
                  <a:pt x="708370" y="533292"/>
                  <a:pt x="691718" y="543496"/>
                  <a:pt x="675565" y="546346"/>
                </a:cubicBezTo>
                <a:cubicBezTo>
                  <a:pt x="612685" y="557442"/>
                  <a:pt x="548186" y="555445"/>
                  <a:pt x="484496" y="559994"/>
                </a:cubicBezTo>
                <a:cubicBezTo>
                  <a:pt x="470848" y="564543"/>
                  <a:pt x="457596" y="570521"/>
                  <a:pt x="443553" y="573642"/>
                </a:cubicBezTo>
                <a:cubicBezTo>
                  <a:pt x="293813" y="606917"/>
                  <a:pt x="231603" y="581870"/>
                  <a:pt x="34120" y="573642"/>
                </a:cubicBezTo>
                <a:cubicBezTo>
                  <a:pt x="26863" y="551871"/>
                  <a:pt x="7895" y="498456"/>
                  <a:pt x="6824" y="478107"/>
                </a:cubicBezTo>
                <a:cubicBezTo>
                  <a:pt x="3237" y="409963"/>
                  <a:pt x="0" y="325708"/>
                  <a:pt x="6824" y="2870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736600" y="1541463"/>
            <a:ext cx="1582738" cy="1030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Ins="0" bIns="0" anchor="ctr">
            <a:spAutoFit/>
          </a:bodyPr>
          <a:lstStyle/>
          <a:p>
            <a:pPr algn="ctr"/>
            <a:r>
              <a:rPr lang="en-US" sz="1600" b="1"/>
              <a:t>OxLDL</a:t>
            </a:r>
          </a:p>
          <a:p>
            <a:pPr algn="ctr"/>
            <a:r>
              <a:rPr lang="en-US" sz="1600" b="1"/>
              <a:t>ECM fragments</a:t>
            </a:r>
          </a:p>
          <a:p>
            <a:pPr algn="ctr"/>
            <a:r>
              <a:rPr lang="en-US" sz="1600" b="1"/>
              <a:t>HSP60, HSP90</a:t>
            </a:r>
          </a:p>
          <a:p>
            <a:pPr algn="ctr"/>
            <a:r>
              <a:rPr lang="en-US" sz="1600" b="1"/>
              <a:t>Cell necrosis</a:t>
            </a:r>
            <a:endParaRPr lang="el-GR" sz="1600" b="1"/>
          </a:p>
        </p:txBody>
      </p:sp>
      <p:grpSp>
        <p:nvGrpSpPr>
          <p:cNvPr id="10251" name="Group 20"/>
          <p:cNvGrpSpPr>
            <a:grpSpLocks/>
          </p:cNvGrpSpPr>
          <p:nvPr/>
        </p:nvGrpSpPr>
        <p:grpSpPr bwMode="auto">
          <a:xfrm>
            <a:off x="1662113" y="4452938"/>
            <a:ext cx="2801937" cy="1519237"/>
            <a:chOff x="1911424" y="4607626"/>
            <a:chExt cx="2635132" cy="1376981"/>
          </a:xfrm>
        </p:grpSpPr>
        <p:pic>
          <p:nvPicPr>
            <p:cNvPr id="10254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44706" y="4607626"/>
              <a:ext cx="2379705" cy="1376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5" name="Freeform 18"/>
            <p:cNvSpPr>
              <a:spLocks noChangeArrowheads="1"/>
            </p:cNvSpPr>
            <p:nvPr/>
          </p:nvSpPr>
          <p:spPr bwMode="auto">
            <a:xfrm>
              <a:off x="1911424" y="4868883"/>
              <a:ext cx="1002687" cy="427511"/>
            </a:xfrm>
            <a:custGeom>
              <a:avLst/>
              <a:gdLst>
                <a:gd name="T0" fmla="*/ 83630 w 1002687"/>
                <a:gd name="T1" fmla="*/ 0 h 427511"/>
                <a:gd name="T2" fmla="*/ 356762 w 1002687"/>
                <a:gd name="T3" fmla="*/ 11875 h 427511"/>
                <a:gd name="T4" fmla="*/ 404264 w 1002687"/>
                <a:gd name="T5" fmla="*/ 35626 h 427511"/>
                <a:gd name="T6" fmla="*/ 475516 w 1002687"/>
                <a:gd name="T7" fmla="*/ 59376 h 427511"/>
                <a:gd name="T8" fmla="*/ 546768 w 1002687"/>
                <a:gd name="T9" fmla="*/ 106878 h 427511"/>
                <a:gd name="T10" fmla="*/ 582394 w 1002687"/>
                <a:gd name="T11" fmla="*/ 130628 h 427511"/>
                <a:gd name="T12" fmla="*/ 618020 w 1002687"/>
                <a:gd name="T13" fmla="*/ 142504 h 427511"/>
                <a:gd name="T14" fmla="*/ 689271 w 1002687"/>
                <a:gd name="T15" fmla="*/ 178130 h 427511"/>
                <a:gd name="T16" fmla="*/ 724897 w 1002687"/>
                <a:gd name="T17" fmla="*/ 213756 h 427511"/>
                <a:gd name="T18" fmla="*/ 760523 w 1002687"/>
                <a:gd name="T19" fmla="*/ 225631 h 427511"/>
                <a:gd name="T20" fmla="*/ 784274 w 1002687"/>
                <a:gd name="T21" fmla="*/ 261257 h 427511"/>
                <a:gd name="T22" fmla="*/ 903027 w 1002687"/>
                <a:gd name="T23" fmla="*/ 332509 h 427511"/>
                <a:gd name="T24" fmla="*/ 938653 w 1002687"/>
                <a:gd name="T25" fmla="*/ 344384 h 427511"/>
                <a:gd name="T26" fmla="*/ 998030 w 1002687"/>
                <a:gd name="T27" fmla="*/ 403761 h 427511"/>
                <a:gd name="T28" fmla="*/ 962404 w 1002687"/>
                <a:gd name="T29" fmla="*/ 427511 h 427511"/>
                <a:gd name="T30" fmla="*/ 891152 w 1002687"/>
                <a:gd name="T31" fmla="*/ 403761 h 427511"/>
                <a:gd name="T32" fmla="*/ 843651 w 1002687"/>
                <a:gd name="T33" fmla="*/ 380010 h 427511"/>
                <a:gd name="T34" fmla="*/ 594269 w 1002687"/>
                <a:gd name="T35" fmla="*/ 368135 h 427511"/>
                <a:gd name="T36" fmla="*/ 523017 w 1002687"/>
                <a:gd name="T37" fmla="*/ 332509 h 427511"/>
                <a:gd name="T38" fmla="*/ 392388 w 1002687"/>
                <a:gd name="T39" fmla="*/ 285008 h 427511"/>
                <a:gd name="T40" fmla="*/ 356762 w 1002687"/>
                <a:gd name="T41" fmla="*/ 261257 h 427511"/>
                <a:gd name="T42" fmla="*/ 190508 w 1002687"/>
                <a:gd name="T43" fmla="*/ 273132 h 427511"/>
                <a:gd name="T44" fmla="*/ 154882 w 1002687"/>
                <a:gd name="T45" fmla="*/ 285008 h 427511"/>
                <a:gd name="T46" fmla="*/ 503 w 1002687"/>
                <a:gd name="T47" fmla="*/ 261257 h 427511"/>
                <a:gd name="T48" fmla="*/ 24253 w 1002687"/>
                <a:gd name="T49" fmla="*/ 83127 h 427511"/>
                <a:gd name="T50" fmla="*/ 48004 w 1002687"/>
                <a:gd name="T51" fmla="*/ 47501 h 427511"/>
                <a:gd name="T52" fmla="*/ 83630 w 1002687"/>
                <a:gd name="T53" fmla="*/ 35626 h 427511"/>
                <a:gd name="T54" fmla="*/ 83630 w 1002687"/>
                <a:gd name="T55" fmla="*/ 0 h 42751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02687"/>
                <a:gd name="T85" fmla="*/ 0 h 427511"/>
                <a:gd name="T86" fmla="*/ 1002687 w 1002687"/>
                <a:gd name="T87" fmla="*/ 427511 h 42751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02687" h="427511">
                  <a:moveTo>
                    <a:pt x="83630" y="0"/>
                  </a:moveTo>
                  <a:cubicBezTo>
                    <a:pt x="174674" y="3958"/>
                    <a:pt x="266189" y="1811"/>
                    <a:pt x="356762" y="11875"/>
                  </a:cubicBezTo>
                  <a:cubicBezTo>
                    <a:pt x="374357" y="13830"/>
                    <a:pt x="387827" y="29051"/>
                    <a:pt x="404264" y="35626"/>
                  </a:cubicBezTo>
                  <a:cubicBezTo>
                    <a:pt x="427509" y="44924"/>
                    <a:pt x="475516" y="59376"/>
                    <a:pt x="475516" y="59376"/>
                  </a:cubicBezTo>
                  <a:lnTo>
                    <a:pt x="546768" y="106878"/>
                  </a:lnTo>
                  <a:cubicBezTo>
                    <a:pt x="558643" y="114795"/>
                    <a:pt x="568854" y="126114"/>
                    <a:pt x="582394" y="130628"/>
                  </a:cubicBezTo>
                  <a:cubicBezTo>
                    <a:pt x="594269" y="134587"/>
                    <a:pt x="606824" y="136906"/>
                    <a:pt x="618020" y="142504"/>
                  </a:cubicBezTo>
                  <a:cubicBezTo>
                    <a:pt x="710102" y="188546"/>
                    <a:pt x="599723" y="148279"/>
                    <a:pt x="689271" y="178130"/>
                  </a:cubicBezTo>
                  <a:cubicBezTo>
                    <a:pt x="701146" y="190005"/>
                    <a:pt x="710923" y="204440"/>
                    <a:pt x="724897" y="213756"/>
                  </a:cubicBezTo>
                  <a:cubicBezTo>
                    <a:pt x="735312" y="220700"/>
                    <a:pt x="750748" y="217811"/>
                    <a:pt x="760523" y="225631"/>
                  </a:cubicBezTo>
                  <a:cubicBezTo>
                    <a:pt x="771668" y="234547"/>
                    <a:pt x="773533" y="251859"/>
                    <a:pt x="784274" y="261257"/>
                  </a:cubicBezTo>
                  <a:cubicBezTo>
                    <a:pt x="811286" y="284892"/>
                    <a:pt x="866566" y="316883"/>
                    <a:pt x="903027" y="332509"/>
                  </a:cubicBezTo>
                  <a:cubicBezTo>
                    <a:pt x="914533" y="337440"/>
                    <a:pt x="926778" y="340426"/>
                    <a:pt x="938653" y="344384"/>
                  </a:cubicBezTo>
                  <a:cubicBezTo>
                    <a:pt x="949830" y="351835"/>
                    <a:pt x="1002687" y="380477"/>
                    <a:pt x="998030" y="403761"/>
                  </a:cubicBezTo>
                  <a:cubicBezTo>
                    <a:pt x="995231" y="417756"/>
                    <a:pt x="974279" y="419594"/>
                    <a:pt x="962404" y="427511"/>
                  </a:cubicBezTo>
                  <a:cubicBezTo>
                    <a:pt x="938653" y="419594"/>
                    <a:pt x="913544" y="414957"/>
                    <a:pt x="891152" y="403761"/>
                  </a:cubicBezTo>
                  <a:cubicBezTo>
                    <a:pt x="875318" y="395844"/>
                    <a:pt x="861228" y="382119"/>
                    <a:pt x="843651" y="380010"/>
                  </a:cubicBezTo>
                  <a:cubicBezTo>
                    <a:pt x="761022" y="370095"/>
                    <a:pt x="677396" y="372093"/>
                    <a:pt x="594269" y="368135"/>
                  </a:cubicBezTo>
                  <a:cubicBezTo>
                    <a:pt x="464352" y="324831"/>
                    <a:pt x="661129" y="393893"/>
                    <a:pt x="523017" y="332509"/>
                  </a:cubicBezTo>
                  <a:cubicBezTo>
                    <a:pt x="423264" y="288174"/>
                    <a:pt x="482058" y="329843"/>
                    <a:pt x="392388" y="285008"/>
                  </a:cubicBezTo>
                  <a:cubicBezTo>
                    <a:pt x="379622" y="278625"/>
                    <a:pt x="368637" y="269174"/>
                    <a:pt x="356762" y="261257"/>
                  </a:cubicBezTo>
                  <a:cubicBezTo>
                    <a:pt x="301344" y="265215"/>
                    <a:pt x="245687" y="266640"/>
                    <a:pt x="190508" y="273132"/>
                  </a:cubicBezTo>
                  <a:cubicBezTo>
                    <a:pt x="178076" y="274595"/>
                    <a:pt x="167375" y="285789"/>
                    <a:pt x="154882" y="285008"/>
                  </a:cubicBezTo>
                  <a:cubicBezTo>
                    <a:pt x="102918" y="281760"/>
                    <a:pt x="51963" y="269174"/>
                    <a:pt x="503" y="261257"/>
                  </a:cubicBezTo>
                  <a:cubicBezTo>
                    <a:pt x="3155" y="229426"/>
                    <a:pt x="0" y="131633"/>
                    <a:pt x="24253" y="83127"/>
                  </a:cubicBezTo>
                  <a:cubicBezTo>
                    <a:pt x="30636" y="70361"/>
                    <a:pt x="36859" y="56417"/>
                    <a:pt x="48004" y="47501"/>
                  </a:cubicBezTo>
                  <a:cubicBezTo>
                    <a:pt x="57779" y="39681"/>
                    <a:pt x="71755" y="39584"/>
                    <a:pt x="83630" y="35626"/>
                  </a:cubicBezTo>
                  <a:lnTo>
                    <a:pt x="8363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0256" name="Freeform 19"/>
            <p:cNvSpPr>
              <a:spLocks noChangeArrowheads="1"/>
            </p:cNvSpPr>
            <p:nvPr/>
          </p:nvSpPr>
          <p:spPr bwMode="auto">
            <a:xfrm>
              <a:off x="3285796" y="5130616"/>
              <a:ext cx="1260760" cy="816960"/>
            </a:xfrm>
            <a:custGeom>
              <a:avLst/>
              <a:gdLst>
                <a:gd name="T0" fmla="*/ 244583 w 1260760"/>
                <a:gd name="T1" fmla="*/ 5927 h 816960"/>
                <a:gd name="T2" fmla="*/ 212778 w 1260760"/>
                <a:gd name="T3" fmla="*/ 21829 h 816960"/>
                <a:gd name="T4" fmla="*/ 188924 w 1260760"/>
                <a:gd name="T5" fmla="*/ 37732 h 816960"/>
                <a:gd name="T6" fmla="*/ 77606 w 1260760"/>
                <a:gd name="T7" fmla="*/ 53634 h 816960"/>
                <a:gd name="T8" fmla="*/ 45801 w 1260760"/>
                <a:gd name="T9" fmla="*/ 77488 h 816960"/>
                <a:gd name="T10" fmla="*/ 21947 w 1260760"/>
                <a:gd name="T11" fmla="*/ 125196 h 816960"/>
                <a:gd name="T12" fmla="*/ 6044 w 1260760"/>
                <a:gd name="T13" fmla="*/ 101342 h 816960"/>
                <a:gd name="T14" fmla="*/ 13995 w 1260760"/>
                <a:gd name="T15" fmla="*/ 141099 h 816960"/>
                <a:gd name="T16" fmla="*/ 101460 w 1260760"/>
                <a:gd name="T17" fmla="*/ 149050 h 816960"/>
                <a:gd name="T18" fmla="*/ 165070 w 1260760"/>
                <a:gd name="T19" fmla="*/ 164953 h 816960"/>
                <a:gd name="T20" fmla="*/ 220729 w 1260760"/>
                <a:gd name="T21" fmla="*/ 180855 h 816960"/>
                <a:gd name="T22" fmla="*/ 244583 w 1260760"/>
                <a:gd name="T23" fmla="*/ 196758 h 816960"/>
                <a:gd name="T24" fmla="*/ 308194 w 1260760"/>
                <a:gd name="T25" fmla="*/ 212661 h 816960"/>
                <a:gd name="T26" fmla="*/ 355901 w 1260760"/>
                <a:gd name="T27" fmla="*/ 220612 h 816960"/>
                <a:gd name="T28" fmla="*/ 387707 w 1260760"/>
                <a:gd name="T29" fmla="*/ 268320 h 816960"/>
                <a:gd name="T30" fmla="*/ 403609 w 1260760"/>
                <a:gd name="T31" fmla="*/ 292174 h 816960"/>
                <a:gd name="T32" fmla="*/ 451317 w 1260760"/>
                <a:gd name="T33" fmla="*/ 323979 h 816960"/>
                <a:gd name="T34" fmla="*/ 475171 w 1260760"/>
                <a:gd name="T35" fmla="*/ 339881 h 816960"/>
                <a:gd name="T36" fmla="*/ 522879 w 1260760"/>
                <a:gd name="T37" fmla="*/ 379638 h 816960"/>
                <a:gd name="T38" fmla="*/ 514927 w 1260760"/>
                <a:gd name="T39" fmla="*/ 451200 h 816960"/>
                <a:gd name="T40" fmla="*/ 483122 w 1260760"/>
                <a:gd name="T41" fmla="*/ 530713 h 816960"/>
                <a:gd name="T42" fmla="*/ 443366 w 1260760"/>
                <a:gd name="T43" fmla="*/ 586372 h 816960"/>
                <a:gd name="T44" fmla="*/ 459268 w 1260760"/>
                <a:gd name="T45" fmla="*/ 745398 h 816960"/>
                <a:gd name="T46" fmla="*/ 483122 w 1260760"/>
                <a:gd name="T47" fmla="*/ 769252 h 816960"/>
                <a:gd name="T48" fmla="*/ 514927 w 1260760"/>
                <a:gd name="T49" fmla="*/ 793106 h 816960"/>
                <a:gd name="T50" fmla="*/ 586489 w 1260760"/>
                <a:gd name="T51" fmla="*/ 809008 h 816960"/>
                <a:gd name="T52" fmla="*/ 618294 w 1260760"/>
                <a:gd name="T53" fmla="*/ 816960 h 816960"/>
                <a:gd name="T54" fmla="*/ 793223 w 1260760"/>
                <a:gd name="T55" fmla="*/ 809008 h 816960"/>
                <a:gd name="T56" fmla="*/ 856834 w 1260760"/>
                <a:gd name="T57" fmla="*/ 777203 h 816960"/>
                <a:gd name="T58" fmla="*/ 888639 w 1260760"/>
                <a:gd name="T59" fmla="*/ 769252 h 816960"/>
                <a:gd name="T60" fmla="*/ 904541 w 1260760"/>
                <a:gd name="T61" fmla="*/ 745398 h 816960"/>
                <a:gd name="T62" fmla="*/ 976103 w 1260760"/>
                <a:gd name="T63" fmla="*/ 713593 h 816960"/>
                <a:gd name="T64" fmla="*/ 1015860 w 1260760"/>
                <a:gd name="T65" fmla="*/ 689739 h 816960"/>
                <a:gd name="T66" fmla="*/ 1071519 w 1260760"/>
                <a:gd name="T67" fmla="*/ 681787 h 816960"/>
                <a:gd name="T68" fmla="*/ 1151032 w 1260760"/>
                <a:gd name="T69" fmla="*/ 665885 h 816960"/>
                <a:gd name="T70" fmla="*/ 1214642 w 1260760"/>
                <a:gd name="T71" fmla="*/ 649982 h 816960"/>
                <a:gd name="T72" fmla="*/ 1246447 w 1260760"/>
                <a:gd name="T73" fmla="*/ 642031 h 816960"/>
                <a:gd name="T74" fmla="*/ 1238496 w 1260760"/>
                <a:gd name="T75" fmla="*/ 570469 h 816960"/>
                <a:gd name="T76" fmla="*/ 1214642 w 1260760"/>
                <a:gd name="T77" fmla="*/ 538664 h 816960"/>
                <a:gd name="T78" fmla="*/ 1190788 w 1260760"/>
                <a:gd name="T79" fmla="*/ 498907 h 816960"/>
                <a:gd name="T80" fmla="*/ 1174886 w 1260760"/>
                <a:gd name="T81" fmla="*/ 475054 h 816960"/>
                <a:gd name="T82" fmla="*/ 1151032 w 1260760"/>
                <a:gd name="T83" fmla="*/ 435297 h 816960"/>
                <a:gd name="T84" fmla="*/ 1143081 w 1260760"/>
                <a:gd name="T85" fmla="*/ 411443 h 816960"/>
                <a:gd name="T86" fmla="*/ 1119227 w 1260760"/>
                <a:gd name="T87" fmla="*/ 387589 h 816960"/>
                <a:gd name="T88" fmla="*/ 1079470 w 1260760"/>
                <a:gd name="T89" fmla="*/ 331930 h 816960"/>
                <a:gd name="T90" fmla="*/ 1031762 w 1260760"/>
                <a:gd name="T91" fmla="*/ 292174 h 816960"/>
                <a:gd name="T92" fmla="*/ 1007908 w 1260760"/>
                <a:gd name="T93" fmla="*/ 268320 h 816960"/>
                <a:gd name="T94" fmla="*/ 968152 w 1260760"/>
                <a:gd name="T95" fmla="*/ 252417 h 816960"/>
                <a:gd name="T96" fmla="*/ 936347 w 1260760"/>
                <a:gd name="T97" fmla="*/ 236514 h 816960"/>
                <a:gd name="T98" fmla="*/ 912493 w 1260760"/>
                <a:gd name="T99" fmla="*/ 196758 h 816960"/>
                <a:gd name="T100" fmla="*/ 864785 w 1260760"/>
                <a:gd name="T101" fmla="*/ 164953 h 816960"/>
                <a:gd name="T102" fmla="*/ 840931 w 1260760"/>
                <a:gd name="T103" fmla="*/ 149050 h 816960"/>
                <a:gd name="T104" fmla="*/ 817077 w 1260760"/>
                <a:gd name="T105" fmla="*/ 133147 h 816960"/>
                <a:gd name="T106" fmla="*/ 785272 w 1260760"/>
                <a:gd name="T107" fmla="*/ 117245 h 816960"/>
                <a:gd name="T108" fmla="*/ 530830 w 1260760"/>
                <a:gd name="T109" fmla="*/ 109294 h 816960"/>
                <a:gd name="T110" fmla="*/ 475171 w 1260760"/>
                <a:gd name="T111" fmla="*/ 101342 h 816960"/>
                <a:gd name="T112" fmla="*/ 427463 w 1260760"/>
                <a:gd name="T113" fmla="*/ 85440 h 816960"/>
                <a:gd name="T114" fmla="*/ 403609 w 1260760"/>
                <a:gd name="T115" fmla="*/ 69537 h 816960"/>
                <a:gd name="T116" fmla="*/ 347950 w 1260760"/>
                <a:gd name="T117" fmla="*/ 53634 h 816960"/>
                <a:gd name="T118" fmla="*/ 300242 w 1260760"/>
                <a:gd name="T119" fmla="*/ 37732 h 816960"/>
                <a:gd name="T120" fmla="*/ 276388 w 1260760"/>
                <a:gd name="T121" fmla="*/ 29781 h 816960"/>
                <a:gd name="T122" fmla="*/ 268437 w 1260760"/>
                <a:gd name="T123" fmla="*/ 5927 h 816960"/>
                <a:gd name="T124" fmla="*/ 244583 w 1260760"/>
                <a:gd name="T125" fmla="*/ 5927 h 8169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0760"/>
                <a:gd name="T190" fmla="*/ 0 h 816960"/>
                <a:gd name="T191" fmla="*/ 1260760 w 1260760"/>
                <a:gd name="T192" fmla="*/ 816960 h 8169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0760" h="816960">
                  <a:moveTo>
                    <a:pt x="244583" y="5927"/>
                  </a:moveTo>
                  <a:cubicBezTo>
                    <a:pt x="235307" y="8577"/>
                    <a:pt x="223069" y="15948"/>
                    <a:pt x="212778" y="21829"/>
                  </a:cubicBezTo>
                  <a:cubicBezTo>
                    <a:pt x="204481" y="26570"/>
                    <a:pt x="197872" y="34377"/>
                    <a:pt x="188924" y="37732"/>
                  </a:cubicBezTo>
                  <a:cubicBezTo>
                    <a:pt x="167607" y="45726"/>
                    <a:pt x="88059" y="52473"/>
                    <a:pt x="77606" y="53634"/>
                  </a:cubicBezTo>
                  <a:cubicBezTo>
                    <a:pt x="67004" y="61585"/>
                    <a:pt x="55172" y="68117"/>
                    <a:pt x="45801" y="77488"/>
                  </a:cubicBezTo>
                  <a:cubicBezTo>
                    <a:pt x="30386" y="92903"/>
                    <a:pt x="28414" y="105794"/>
                    <a:pt x="21947" y="125196"/>
                  </a:cubicBezTo>
                  <a:cubicBezTo>
                    <a:pt x="16646" y="117245"/>
                    <a:pt x="10318" y="92795"/>
                    <a:pt x="6044" y="101342"/>
                  </a:cubicBezTo>
                  <a:cubicBezTo>
                    <a:pt x="0" y="113430"/>
                    <a:pt x="1907" y="135055"/>
                    <a:pt x="13995" y="141099"/>
                  </a:cubicBezTo>
                  <a:cubicBezTo>
                    <a:pt x="40180" y="154191"/>
                    <a:pt x="72305" y="146400"/>
                    <a:pt x="101460" y="149050"/>
                  </a:cubicBezTo>
                  <a:cubicBezTo>
                    <a:pt x="144083" y="163257"/>
                    <a:pt x="107504" y="152160"/>
                    <a:pt x="165070" y="164953"/>
                  </a:cubicBezTo>
                  <a:cubicBezTo>
                    <a:pt x="195026" y="171610"/>
                    <a:pt x="194162" y="172000"/>
                    <a:pt x="220729" y="180855"/>
                  </a:cubicBezTo>
                  <a:cubicBezTo>
                    <a:pt x="228680" y="186156"/>
                    <a:pt x="236036" y="192484"/>
                    <a:pt x="244583" y="196758"/>
                  </a:cubicBezTo>
                  <a:cubicBezTo>
                    <a:pt x="260344" y="204639"/>
                    <a:pt x="293942" y="210070"/>
                    <a:pt x="308194" y="212661"/>
                  </a:cubicBezTo>
                  <a:cubicBezTo>
                    <a:pt x="324056" y="215545"/>
                    <a:pt x="339999" y="217962"/>
                    <a:pt x="355901" y="220612"/>
                  </a:cubicBezTo>
                  <a:cubicBezTo>
                    <a:pt x="369876" y="262534"/>
                    <a:pt x="354617" y="228611"/>
                    <a:pt x="387707" y="268320"/>
                  </a:cubicBezTo>
                  <a:cubicBezTo>
                    <a:pt x="393825" y="275661"/>
                    <a:pt x="396417" y="285881"/>
                    <a:pt x="403609" y="292174"/>
                  </a:cubicBezTo>
                  <a:cubicBezTo>
                    <a:pt x="417993" y="304760"/>
                    <a:pt x="435414" y="313377"/>
                    <a:pt x="451317" y="323979"/>
                  </a:cubicBezTo>
                  <a:cubicBezTo>
                    <a:pt x="459268" y="329280"/>
                    <a:pt x="468414" y="333124"/>
                    <a:pt x="475171" y="339881"/>
                  </a:cubicBezTo>
                  <a:cubicBezTo>
                    <a:pt x="505782" y="370492"/>
                    <a:pt x="489669" y="357497"/>
                    <a:pt x="522879" y="379638"/>
                  </a:cubicBezTo>
                  <a:cubicBezTo>
                    <a:pt x="520228" y="403492"/>
                    <a:pt x="519634" y="427665"/>
                    <a:pt x="514927" y="451200"/>
                  </a:cubicBezTo>
                  <a:cubicBezTo>
                    <a:pt x="504378" y="503946"/>
                    <a:pt x="500086" y="488303"/>
                    <a:pt x="483122" y="530713"/>
                  </a:cubicBezTo>
                  <a:cubicBezTo>
                    <a:pt x="460288" y="587800"/>
                    <a:pt x="485264" y="572407"/>
                    <a:pt x="443366" y="586372"/>
                  </a:cubicBezTo>
                  <a:cubicBezTo>
                    <a:pt x="448667" y="639381"/>
                    <a:pt x="447951" y="693341"/>
                    <a:pt x="459268" y="745398"/>
                  </a:cubicBezTo>
                  <a:cubicBezTo>
                    <a:pt x="461657" y="756386"/>
                    <a:pt x="474584" y="761934"/>
                    <a:pt x="483122" y="769252"/>
                  </a:cubicBezTo>
                  <a:cubicBezTo>
                    <a:pt x="493184" y="777876"/>
                    <a:pt x="503421" y="786531"/>
                    <a:pt x="514927" y="793106"/>
                  </a:cubicBezTo>
                  <a:cubicBezTo>
                    <a:pt x="531591" y="802628"/>
                    <a:pt x="573764" y="806463"/>
                    <a:pt x="586489" y="809008"/>
                  </a:cubicBezTo>
                  <a:cubicBezTo>
                    <a:pt x="597205" y="811151"/>
                    <a:pt x="607692" y="814309"/>
                    <a:pt x="618294" y="816960"/>
                  </a:cubicBezTo>
                  <a:cubicBezTo>
                    <a:pt x="676604" y="814309"/>
                    <a:pt x="735210" y="815454"/>
                    <a:pt x="793223" y="809008"/>
                  </a:cubicBezTo>
                  <a:cubicBezTo>
                    <a:pt x="837628" y="804074"/>
                    <a:pt x="823933" y="791304"/>
                    <a:pt x="856834" y="777203"/>
                  </a:cubicBezTo>
                  <a:cubicBezTo>
                    <a:pt x="866878" y="772898"/>
                    <a:pt x="878037" y="771902"/>
                    <a:pt x="888639" y="769252"/>
                  </a:cubicBezTo>
                  <a:cubicBezTo>
                    <a:pt x="893940" y="761301"/>
                    <a:pt x="896896" y="751132"/>
                    <a:pt x="904541" y="745398"/>
                  </a:cubicBezTo>
                  <a:cubicBezTo>
                    <a:pt x="962130" y="702206"/>
                    <a:pt x="934257" y="734515"/>
                    <a:pt x="976103" y="713593"/>
                  </a:cubicBezTo>
                  <a:cubicBezTo>
                    <a:pt x="989926" y="706682"/>
                    <a:pt x="1001198" y="694626"/>
                    <a:pt x="1015860" y="689739"/>
                  </a:cubicBezTo>
                  <a:cubicBezTo>
                    <a:pt x="1033640" y="683812"/>
                    <a:pt x="1053063" y="685044"/>
                    <a:pt x="1071519" y="681787"/>
                  </a:cubicBezTo>
                  <a:cubicBezTo>
                    <a:pt x="1098137" y="677090"/>
                    <a:pt x="1124810" y="672441"/>
                    <a:pt x="1151032" y="665885"/>
                  </a:cubicBezTo>
                  <a:lnTo>
                    <a:pt x="1214642" y="649982"/>
                  </a:lnTo>
                  <a:lnTo>
                    <a:pt x="1246447" y="642031"/>
                  </a:lnTo>
                  <a:cubicBezTo>
                    <a:pt x="1257845" y="607840"/>
                    <a:pt x="1260760" y="614997"/>
                    <a:pt x="1238496" y="570469"/>
                  </a:cubicBezTo>
                  <a:cubicBezTo>
                    <a:pt x="1232569" y="558616"/>
                    <a:pt x="1221993" y="549690"/>
                    <a:pt x="1214642" y="538664"/>
                  </a:cubicBezTo>
                  <a:cubicBezTo>
                    <a:pt x="1206069" y="525805"/>
                    <a:pt x="1198979" y="512013"/>
                    <a:pt x="1190788" y="498907"/>
                  </a:cubicBezTo>
                  <a:cubicBezTo>
                    <a:pt x="1185723" y="490804"/>
                    <a:pt x="1179951" y="483157"/>
                    <a:pt x="1174886" y="475054"/>
                  </a:cubicBezTo>
                  <a:cubicBezTo>
                    <a:pt x="1166695" y="461948"/>
                    <a:pt x="1157943" y="449120"/>
                    <a:pt x="1151032" y="435297"/>
                  </a:cubicBezTo>
                  <a:cubicBezTo>
                    <a:pt x="1147284" y="427800"/>
                    <a:pt x="1147730" y="418417"/>
                    <a:pt x="1143081" y="411443"/>
                  </a:cubicBezTo>
                  <a:cubicBezTo>
                    <a:pt x="1136844" y="402087"/>
                    <a:pt x="1127178" y="395540"/>
                    <a:pt x="1119227" y="387589"/>
                  </a:cubicBezTo>
                  <a:cubicBezTo>
                    <a:pt x="1104911" y="344644"/>
                    <a:pt x="1120104" y="378369"/>
                    <a:pt x="1079470" y="331930"/>
                  </a:cubicBezTo>
                  <a:cubicBezTo>
                    <a:pt x="1043792" y="291155"/>
                    <a:pt x="1072486" y="305748"/>
                    <a:pt x="1031762" y="292174"/>
                  </a:cubicBezTo>
                  <a:cubicBezTo>
                    <a:pt x="1023811" y="284223"/>
                    <a:pt x="1017444" y="274280"/>
                    <a:pt x="1007908" y="268320"/>
                  </a:cubicBezTo>
                  <a:cubicBezTo>
                    <a:pt x="995805" y="260755"/>
                    <a:pt x="981195" y="258214"/>
                    <a:pt x="968152" y="252417"/>
                  </a:cubicBezTo>
                  <a:cubicBezTo>
                    <a:pt x="957321" y="247603"/>
                    <a:pt x="946949" y="241815"/>
                    <a:pt x="936347" y="236514"/>
                  </a:cubicBezTo>
                  <a:cubicBezTo>
                    <a:pt x="928396" y="223262"/>
                    <a:pt x="923421" y="207686"/>
                    <a:pt x="912493" y="196758"/>
                  </a:cubicBezTo>
                  <a:cubicBezTo>
                    <a:pt x="898978" y="183243"/>
                    <a:pt x="880688" y="175555"/>
                    <a:pt x="864785" y="164953"/>
                  </a:cubicBezTo>
                  <a:lnTo>
                    <a:pt x="840931" y="149050"/>
                  </a:lnTo>
                  <a:cubicBezTo>
                    <a:pt x="832980" y="143749"/>
                    <a:pt x="825625" y="137421"/>
                    <a:pt x="817077" y="133147"/>
                  </a:cubicBezTo>
                  <a:cubicBezTo>
                    <a:pt x="806475" y="127846"/>
                    <a:pt x="797084" y="118229"/>
                    <a:pt x="785272" y="117245"/>
                  </a:cubicBezTo>
                  <a:cubicBezTo>
                    <a:pt x="700710" y="110198"/>
                    <a:pt x="615644" y="111944"/>
                    <a:pt x="530830" y="109294"/>
                  </a:cubicBezTo>
                  <a:cubicBezTo>
                    <a:pt x="512277" y="106643"/>
                    <a:pt x="493432" y="105556"/>
                    <a:pt x="475171" y="101342"/>
                  </a:cubicBezTo>
                  <a:cubicBezTo>
                    <a:pt x="458837" y="97573"/>
                    <a:pt x="427463" y="85440"/>
                    <a:pt x="427463" y="85440"/>
                  </a:cubicBezTo>
                  <a:cubicBezTo>
                    <a:pt x="419512" y="80139"/>
                    <a:pt x="412156" y="73811"/>
                    <a:pt x="403609" y="69537"/>
                  </a:cubicBezTo>
                  <a:cubicBezTo>
                    <a:pt x="390254" y="62859"/>
                    <a:pt x="360680" y="57453"/>
                    <a:pt x="347950" y="53634"/>
                  </a:cubicBezTo>
                  <a:cubicBezTo>
                    <a:pt x="331894" y="48817"/>
                    <a:pt x="316145" y="43033"/>
                    <a:pt x="300242" y="37732"/>
                  </a:cubicBezTo>
                  <a:lnTo>
                    <a:pt x="276388" y="29781"/>
                  </a:lnTo>
                  <a:cubicBezTo>
                    <a:pt x="273738" y="21830"/>
                    <a:pt x="274363" y="11854"/>
                    <a:pt x="268437" y="5927"/>
                  </a:cubicBezTo>
                  <a:cubicBezTo>
                    <a:pt x="262510" y="0"/>
                    <a:pt x="253859" y="3277"/>
                    <a:pt x="244583" y="592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10252" name="Rectangle 6"/>
          <p:cNvSpPr>
            <a:spLocks noChangeArrowheads="1"/>
          </p:cNvSpPr>
          <p:nvPr/>
        </p:nvSpPr>
        <p:spPr bwMode="auto">
          <a:xfrm>
            <a:off x="2041525" y="5845175"/>
            <a:ext cx="17827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tIns="91440" bIns="91440" anchor="ctr">
            <a:spAutoFit/>
          </a:bodyPr>
          <a:lstStyle/>
          <a:p>
            <a:pPr algn="ctr"/>
            <a:r>
              <a:rPr lang="en-US" sz="1600" b="1">
                <a:solidFill>
                  <a:srgbClr val="7D91C9"/>
                </a:solidFill>
              </a:rPr>
              <a:t>Inflammasome</a:t>
            </a:r>
            <a:endParaRPr lang="el-GR" sz="1600" b="1">
              <a:solidFill>
                <a:srgbClr val="7D91C9"/>
              </a:solidFill>
            </a:endParaRPr>
          </a:p>
        </p:txBody>
      </p:sp>
      <p:sp>
        <p:nvSpPr>
          <p:cNvPr id="10253" name="Rectangle 6"/>
          <p:cNvSpPr>
            <a:spLocks noChangeArrowheads="1"/>
          </p:cNvSpPr>
          <p:nvPr/>
        </p:nvSpPr>
        <p:spPr bwMode="auto">
          <a:xfrm>
            <a:off x="725488" y="4992688"/>
            <a:ext cx="1423987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82880" tIns="91440" bIns="91440" anchor="ctr">
            <a:spAutoFit/>
          </a:bodyPr>
          <a:lstStyle/>
          <a:p>
            <a:pPr algn="ctr"/>
            <a:r>
              <a:rPr lang="en-US" sz="1600" b="1"/>
              <a:t>Cholesterol crystals</a:t>
            </a:r>
            <a:endParaRPr lang="el-GR" sz="1600" b="1"/>
          </a:p>
        </p:txBody>
      </p:sp>
    </p:spTree>
    <p:extLst>
      <p:ext uri="{BB962C8B-B14F-4D97-AF65-F5344CB8AC3E}">
        <p14:creationId xmlns:p14="http://schemas.microsoft.com/office/powerpoint/2010/main" val="1577054885"/>
      </p:ext>
    </p:extLst>
  </p:cSld>
  <p:clrMapOvr>
    <a:masterClrMapping/>
  </p:clrMapOvr>
  <p:transition advTm="40607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466725" y="278943"/>
            <a:ext cx="8239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aseline="0" dirty="0" smtClean="0">
                <a:solidFill>
                  <a:schemeClr val="tx2"/>
                </a:solidFill>
                <a:latin typeface="Calibri" pitchFamily="34" charset="0"/>
              </a:rPr>
              <a:t>DAMPs</a:t>
            </a:r>
            <a:r>
              <a:rPr lang="en-GB" sz="2800" dirty="0" smtClean="0">
                <a:solidFill>
                  <a:schemeClr val="tx2"/>
                </a:solidFill>
                <a:latin typeface="Calibri" pitchFamily="34" charset="0"/>
              </a:rPr>
              <a:t> promote </a:t>
            </a:r>
            <a:r>
              <a:rPr lang="en-GB" sz="2800" baseline="0" dirty="0" smtClean="0">
                <a:solidFill>
                  <a:schemeClr val="tx2"/>
                </a:solidFill>
                <a:latin typeface="Calibri" pitchFamily="34" charset="0"/>
              </a:rPr>
              <a:t>metabolic disease </a:t>
            </a:r>
            <a:endParaRPr lang="en-GB" sz="2800" baseline="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8135" name="Text Box 57"/>
          <p:cNvSpPr txBox="1">
            <a:spLocks noChangeArrowheads="1"/>
          </p:cNvSpPr>
          <p:nvPr/>
        </p:nvSpPr>
        <p:spPr bwMode="auto">
          <a:xfrm>
            <a:off x="6267450" y="6161923"/>
            <a:ext cx="2362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aseline="0" dirty="0" err="1" smtClean="0"/>
              <a:t>Circ</a:t>
            </a:r>
            <a:r>
              <a:rPr lang="en-US" sz="1100" dirty="0" smtClean="0"/>
              <a:t> Res</a:t>
            </a:r>
            <a:endParaRPr lang="el-GR" sz="1100" baseline="0" dirty="0"/>
          </a:p>
        </p:txBody>
      </p:sp>
      <p:pic>
        <p:nvPicPr>
          <p:cNvPr id="403458" name="Picture 2" descr="http://circres.ahajournals.org/content/circresaha/108/10/1160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04" y="1186887"/>
            <a:ext cx="6782800" cy="46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herimunex.com/images/730_Inflammas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14" y="1443404"/>
            <a:ext cx="2011485" cy="74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7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77417" y="194811"/>
            <a:ext cx="781149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altLang="en-US" sz="2800" dirty="0" err="1" smtClean="0">
                <a:solidFill>
                  <a:srgbClr val="C00000"/>
                </a:solidFill>
                <a:latin typeface="+mn-lt"/>
                <a:cs typeface="Arial" charset="0"/>
              </a:rPr>
              <a:t>Overactivation</a:t>
            </a:r>
            <a:r>
              <a:rPr lang="en-US" altLang="en-US" sz="2800" dirty="0" smtClean="0">
                <a:solidFill>
                  <a:srgbClr val="C00000"/>
                </a:solidFill>
                <a:latin typeface="+mn-lt"/>
                <a:cs typeface="Arial" charset="0"/>
              </a:rPr>
              <a:t>/incoordination of PRR responses triggers auto-inflammatory diseases</a:t>
            </a:r>
            <a:endParaRPr lang="en-GB" altLang="en-US" sz="2800" dirty="0" smtClean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pic>
        <p:nvPicPr>
          <p:cNvPr id="418818" name="Picture 2" descr="http://www.nature.com/nrrheum/journal/v10/n3/images/nrrheum.2013.174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95" y="1153235"/>
            <a:ext cx="6765411" cy="54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071"/>
            <a:ext cx="9146755" cy="524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61682" y="76200"/>
            <a:ext cx="8229600" cy="88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Innate immunity: Central to immune homeostasis</a:t>
            </a:r>
            <a:endParaRPr kumimoji="0" lang="en-IN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7484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http://cmr.asm.org/content/22/2/240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4" y="752758"/>
            <a:ext cx="7995717" cy="33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07996" y="4166961"/>
            <a:ext cx="81892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Innate immunity is essential for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protecting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 the organism from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infections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tissue injury 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and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homeostatic disturbances</a:t>
            </a:r>
            <a:endParaRPr lang="en-GB" sz="2000" i="1" dirty="0">
              <a:solidFill>
                <a:prstClr val="black"/>
              </a:solidFill>
              <a:latin typeface="Calibri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1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Pattern recognition takes place through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TLRs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NLRs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 and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RLRs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 which sense diverse structures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Innate immune responses are highly beneficial but when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deregulated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 can lead to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pathology</a:t>
            </a:r>
            <a:r>
              <a:rPr lang="en-GB" sz="2000" dirty="0" smtClean="0">
                <a:solidFill>
                  <a:prstClr val="black"/>
                </a:solidFill>
                <a:latin typeface="Calibri" pitchFamily="34" charset="0"/>
              </a:rPr>
              <a:t> and </a:t>
            </a:r>
            <a:r>
              <a:rPr lang="en-GB" sz="2000" i="1" dirty="0" smtClean="0">
                <a:solidFill>
                  <a:prstClr val="black"/>
                </a:solidFill>
                <a:latin typeface="Calibri" pitchFamily="34" charset="0"/>
              </a:rPr>
              <a:t>disease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8656" y="202087"/>
            <a:ext cx="8239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dirty="0" smtClean="0">
                <a:solidFill>
                  <a:srgbClr val="C0504D"/>
                </a:solidFill>
                <a:latin typeface="Calibri" pitchFamily="34" charset="0"/>
              </a:rPr>
              <a:t>Take-home message</a:t>
            </a:r>
            <a:endParaRPr lang="en-GB" sz="2800" dirty="0">
              <a:solidFill>
                <a:srgbClr val="C0504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5939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397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59395" name="Rectangle 6"/>
          <p:cNvSpPr>
            <a:spLocks noChangeArrowheads="1"/>
          </p:cNvSpPr>
          <p:nvPr/>
        </p:nvSpPr>
        <p:spPr bwMode="auto">
          <a:xfrm>
            <a:off x="813375" y="920677"/>
            <a:ext cx="7497144" cy="29797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01059" tIns="50530" rIns="101059" bIns="50530" anchor="ctr" anchorCtr="1"/>
          <a:lstStyle/>
          <a:p>
            <a:pPr algn="ctr"/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</a:rPr>
              <a:t>Interferons</a:t>
            </a:r>
            <a:endParaRPr lang="en-US" sz="3600" dirty="0">
              <a:solidFill>
                <a:srgbClr val="C0504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>
            <a:grpSpLocks/>
          </p:cNvGrpSpPr>
          <p:nvPr/>
        </p:nvGrpSpPr>
        <p:grpSpPr bwMode="auto">
          <a:xfrm>
            <a:off x="-48074" y="-15875"/>
            <a:ext cx="9182100" cy="6889750"/>
            <a:chOff x="-12" y="-10"/>
            <a:chExt cx="5784" cy="4340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46" y="1683901"/>
            <a:ext cx="5804735" cy="3561996"/>
          </a:xfrm>
          <a:prstGeom prst="rect">
            <a:avLst/>
          </a:prstGeom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1301014" y="416861"/>
            <a:ext cx="66308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Textbooks: Type I IFNs constitute the predominant system of antiviral defense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18580" y="2305839"/>
            <a:ext cx="201295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7" t="27219" r="4198" b="32314"/>
          <a:stretch/>
        </p:blipFill>
        <p:spPr>
          <a:xfrm>
            <a:off x="7245238" y="1945936"/>
            <a:ext cx="1053576" cy="209983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184835" y="1925785"/>
            <a:ext cx="1197107" cy="210085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7255944" y="1971126"/>
            <a:ext cx="173812" cy="219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674054" y="1918540"/>
            <a:ext cx="510781" cy="123601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674054" y="3534933"/>
            <a:ext cx="512041" cy="49170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98757" y="1519450"/>
            <a:ext cx="117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IFN-stimulated genes (ISGs)</a:t>
            </a:r>
            <a:endParaRPr lang="el-GR" sz="1000" dirty="0"/>
          </a:p>
        </p:txBody>
      </p:sp>
      <p:pic>
        <p:nvPicPr>
          <p:cNvPr id="37" name="Picture 2" descr="http://media.wiley.com/product_data/coverImage300/79/11184157/11184157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00" y="4170713"/>
            <a:ext cx="1322283" cy="17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s3.amazonaws.com/media.matthewsbooks.com/images/GROUP055/97803232227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4" y="2732609"/>
            <a:ext cx="1340968" cy="171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images-na.ssl-images-amazon.com/images/I/51TGeciwnUL._AC_UL320_SR246,320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1" y="1227238"/>
            <a:ext cx="1318722" cy="17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008326" y="5240992"/>
            <a:ext cx="1631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67B4"/>
                </a:solidFill>
              </a:rPr>
              <a:t>Induce antiviral state</a:t>
            </a:r>
          </a:p>
          <a:p>
            <a:pPr algn="ctr"/>
            <a:r>
              <a:rPr lang="en-US" sz="1200" dirty="0">
                <a:solidFill>
                  <a:srgbClr val="0067B4"/>
                </a:solidFill>
              </a:rPr>
              <a:t>(viral resistance)</a:t>
            </a:r>
            <a:endParaRPr lang="el-GR" sz="1200" dirty="0">
              <a:solidFill>
                <a:srgbClr val="0067B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4465" y="5240992"/>
            <a:ext cx="1772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67B4"/>
                </a:solidFill>
              </a:rPr>
              <a:t>Inhibit virus replication (all stages of lifecycle)</a:t>
            </a:r>
            <a:endParaRPr lang="el-GR" sz="1200" dirty="0">
              <a:solidFill>
                <a:srgbClr val="0067B4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69222" y="5240992"/>
            <a:ext cx="214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67B4"/>
                </a:solidFill>
              </a:rPr>
              <a:t>Deal with infectious viral load </a:t>
            </a:r>
          </a:p>
          <a:p>
            <a:pPr algn="ctr"/>
            <a:r>
              <a:rPr lang="en-US" sz="1200" dirty="0">
                <a:solidFill>
                  <a:srgbClr val="0067B4"/>
                </a:solidFill>
              </a:rPr>
              <a:t>(degrade </a:t>
            </a:r>
            <a:r>
              <a:rPr lang="en-US" sz="1200" dirty="0" err="1">
                <a:solidFill>
                  <a:srgbClr val="0067B4"/>
                </a:solidFill>
              </a:rPr>
              <a:t>vRNA</a:t>
            </a:r>
            <a:r>
              <a:rPr lang="en-US" sz="1200" dirty="0">
                <a:solidFill>
                  <a:srgbClr val="0067B4"/>
                </a:solidFill>
              </a:rPr>
              <a:t> </a:t>
            </a:r>
            <a:r>
              <a:rPr lang="en-US" sz="1200" dirty="0" err="1">
                <a:solidFill>
                  <a:srgbClr val="0067B4"/>
                </a:solidFill>
              </a:rPr>
              <a:t>etc</a:t>
            </a:r>
            <a:r>
              <a:rPr lang="en-US" sz="1200" dirty="0">
                <a:solidFill>
                  <a:srgbClr val="0067B4"/>
                </a:solidFill>
              </a:rPr>
              <a:t>) </a:t>
            </a:r>
            <a:endParaRPr lang="el-GR" sz="1200" dirty="0">
              <a:solidFill>
                <a:srgbClr val="0067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66" y="966702"/>
            <a:ext cx="6768659" cy="5616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6613" y="6313567"/>
            <a:ext cx="3671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1000" dirty="0">
                <a:solidFill>
                  <a:srgbClr val="000000"/>
                </a:solidFill>
                <a:latin typeface="Arial" charset="0"/>
                <a:ea typeface="MS PGothic" charset="0"/>
              </a:rPr>
              <a:t>Iwasaki &amp; Pillai Innate immunity to influenza virus infection. </a:t>
            </a:r>
            <a:r>
              <a:rPr lang="en-GB" sz="1000" i="1" dirty="0">
                <a:solidFill>
                  <a:srgbClr val="000000"/>
                </a:solidFill>
                <a:latin typeface="Arial" charset="0"/>
                <a:ea typeface="MS PGothic" charset="0"/>
              </a:rPr>
              <a:t>Nat Rev </a:t>
            </a:r>
            <a:r>
              <a:rPr lang="en-GB" sz="1000" i="1" dirty="0" err="1">
                <a:solidFill>
                  <a:srgbClr val="000000"/>
                </a:solidFill>
                <a:latin typeface="Arial" charset="0"/>
                <a:ea typeface="MS PGothic" charset="0"/>
              </a:rPr>
              <a:t>Immunol</a:t>
            </a:r>
            <a:r>
              <a:rPr lang="en-GB" sz="1000" i="1" dirty="0">
                <a:solidFill>
                  <a:srgbClr val="000000"/>
                </a:solidFill>
                <a:latin typeface="Arial" charset="0"/>
                <a:ea typeface="MS PGothic" charset="0"/>
              </a:rPr>
              <a:t> </a:t>
            </a:r>
            <a:r>
              <a:rPr lang="en-GB" sz="1000" dirty="0">
                <a:solidFill>
                  <a:srgbClr val="000000"/>
                </a:solidFill>
                <a:latin typeface="Arial" charset="0"/>
                <a:ea typeface="MS PGothic" charset="0"/>
              </a:rPr>
              <a:t>2014</a:t>
            </a:r>
          </a:p>
        </p:txBody>
      </p:sp>
      <p:sp>
        <p:nvSpPr>
          <p:cNvPr id="16" name="Oval 5"/>
          <p:cNvSpPr/>
          <p:nvPr/>
        </p:nvSpPr>
        <p:spPr>
          <a:xfrm>
            <a:off x="2562344" y="2219050"/>
            <a:ext cx="478136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6"/>
          <p:cNvSpPr/>
          <p:nvPr/>
        </p:nvSpPr>
        <p:spPr>
          <a:xfrm>
            <a:off x="3150994" y="2048637"/>
            <a:ext cx="613863" cy="421663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5"/>
          <p:cNvSpPr/>
          <p:nvPr/>
        </p:nvSpPr>
        <p:spPr>
          <a:xfrm>
            <a:off x="2464416" y="4423162"/>
            <a:ext cx="576064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43039" y="153234"/>
            <a:ext cx="77766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Current state-of-the-art: Type I IFNs are at the forefront of antiviral defense in the respiratory tract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5502" y="222925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IFN</a:t>
            </a:r>
            <a:r>
              <a:rPr lang="en-US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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9370" y="2572944"/>
            <a:ext cx="802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Type I IFN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2" y="1046006"/>
            <a:ext cx="7050353" cy="51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875079" y="5699204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Antiviral defence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8715" y="4519380"/>
            <a:ext cx="136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Antitumour</a:t>
            </a:r>
            <a:endParaRPr lang="en-GB" sz="1200" dirty="0">
              <a:solidFill>
                <a:srgbClr val="FF0000"/>
              </a:solidFill>
            </a:endParaRPr>
          </a:p>
          <a:p>
            <a:pPr algn="ctr"/>
            <a:r>
              <a:rPr lang="en-GB" sz="1200" dirty="0">
                <a:solidFill>
                  <a:srgbClr val="FF0000"/>
                </a:solidFill>
              </a:rPr>
              <a:t>defence</a:t>
            </a:r>
          </a:p>
        </p:txBody>
      </p:sp>
      <p:sp>
        <p:nvSpPr>
          <p:cNvPr id="23" name="Freeform 22"/>
          <p:cNvSpPr/>
          <p:nvPr/>
        </p:nvSpPr>
        <p:spPr bwMode="auto">
          <a:xfrm>
            <a:off x="4679482" y="3475325"/>
            <a:ext cx="627797" cy="1078173"/>
          </a:xfrm>
          <a:custGeom>
            <a:avLst/>
            <a:gdLst>
              <a:gd name="connsiteX0" fmla="*/ 627797 w 627797"/>
              <a:gd name="connsiteY0" fmla="*/ 0 h 1078173"/>
              <a:gd name="connsiteX1" fmla="*/ 491320 w 627797"/>
              <a:gd name="connsiteY1" fmla="*/ 368490 h 1078173"/>
              <a:gd name="connsiteX2" fmla="*/ 163773 w 627797"/>
              <a:gd name="connsiteY2" fmla="*/ 614149 h 1078173"/>
              <a:gd name="connsiteX3" fmla="*/ 0 w 627797"/>
              <a:gd name="connsiteY3" fmla="*/ 107817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" h="1078173">
                <a:moveTo>
                  <a:pt x="627797" y="0"/>
                </a:moveTo>
                <a:cubicBezTo>
                  <a:pt x="598227" y="133066"/>
                  <a:pt x="568657" y="266132"/>
                  <a:pt x="491320" y="368490"/>
                </a:cubicBezTo>
                <a:cubicBezTo>
                  <a:pt x="413983" y="470848"/>
                  <a:pt x="245660" y="495868"/>
                  <a:pt x="163773" y="614149"/>
                </a:cubicBezTo>
                <a:cubicBezTo>
                  <a:pt x="81886" y="732430"/>
                  <a:pt x="40943" y="905301"/>
                  <a:pt x="0" y="1078173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  <a:miter lim="800000"/>
            <a:headEnd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 bwMode="auto">
          <a:xfrm flipH="1">
            <a:off x="5500634" y="3491245"/>
            <a:ext cx="627797" cy="1078173"/>
          </a:xfrm>
          <a:custGeom>
            <a:avLst/>
            <a:gdLst>
              <a:gd name="connsiteX0" fmla="*/ 627797 w 627797"/>
              <a:gd name="connsiteY0" fmla="*/ 0 h 1078173"/>
              <a:gd name="connsiteX1" fmla="*/ 491320 w 627797"/>
              <a:gd name="connsiteY1" fmla="*/ 368490 h 1078173"/>
              <a:gd name="connsiteX2" fmla="*/ 163773 w 627797"/>
              <a:gd name="connsiteY2" fmla="*/ 614149 h 1078173"/>
              <a:gd name="connsiteX3" fmla="*/ 0 w 627797"/>
              <a:gd name="connsiteY3" fmla="*/ 107817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" h="1078173">
                <a:moveTo>
                  <a:pt x="627797" y="0"/>
                </a:moveTo>
                <a:cubicBezTo>
                  <a:pt x="598227" y="133066"/>
                  <a:pt x="568657" y="266132"/>
                  <a:pt x="491320" y="368490"/>
                </a:cubicBezTo>
                <a:cubicBezTo>
                  <a:pt x="413983" y="470848"/>
                  <a:pt x="245660" y="495868"/>
                  <a:pt x="163773" y="614149"/>
                </a:cubicBezTo>
                <a:cubicBezTo>
                  <a:pt x="81886" y="732430"/>
                  <a:pt x="40943" y="905301"/>
                  <a:pt x="0" y="1078173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  <a:miter lim="800000"/>
            <a:headEnd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0379" y="4521652"/>
            <a:ext cx="133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</a:rPr>
              <a:t>Immune modulatory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82273" y="188147"/>
            <a:ext cx="8239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solidFill>
                  <a:srgbClr val="1F497D"/>
                </a:solidFill>
              </a:rPr>
              <a:t>IFNλ</a:t>
            </a:r>
            <a:r>
              <a:rPr lang="en-GB" altLang="en-US" sz="2400" dirty="0">
                <a:solidFill>
                  <a:srgbClr val="1F497D"/>
                </a:solidFill>
              </a:rPr>
              <a:t>/IL-28 cytokines signal through a </a:t>
            </a:r>
            <a:r>
              <a:rPr lang="en-GB" altLang="en-US" sz="2400" dirty="0" err="1">
                <a:solidFill>
                  <a:srgbClr val="1F497D"/>
                </a:solidFill>
              </a:rPr>
              <a:t>heterodimeric</a:t>
            </a:r>
            <a:r>
              <a:rPr lang="en-GB" altLang="en-US" sz="2400" dirty="0">
                <a:solidFill>
                  <a:srgbClr val="1F497D"/>
                </a:solidFill>
              </a:rPr>
              <a:t> receptor in a process reminiscent to that of type I IFNs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81007" y="6178160"/>
            <a:ext cx="1876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prstClr val="black"/>
                </a:solidFill>
              </a:rPr>
              <a:t>Adapted from Thomas </a:t>
            </a:r>
            <a:r>
              <a:rPr lang="en-GB" sz="1000" dirty="0">
                <a:solidFill>
                  <a:prstClr val="black"/>
                </a:solidFill>
              </a:rPr>
              <a:t>R </a:t>
            </a:r>
            <a:r>
              <a:rPr lang="en-GB" sz="1000" dirty="0" smtClean="0">
                <a:solidFill>
                  <a:prstClr val="black"/>
                </a:solidFill>
              </a:rPr>
              <a:t>O'Brien </a:t>
            </a:r>
            <a:r>
              <a:rPr lang="en-GB" sz="1000" i="1" dirty="0" smtClean="0">
                <a:solidFill>
                  <a:prstClr val="black"/>
                </a:solidFill>
              </a:rPr>
              <a:t>Nat </a:t>
            </a:r>
            <a:r>
              <a:rPr lang="en-GB" sz="1000" i="1" dirty="0">
                <a:solidFill>
                  <a:prstClr val="black"/>
                </a:solidFill>
              </a:rPr>
              <a:t>Genetics </a:t>
            </a:r>
            <a:r>
              <a:rPr lang="en-GB" sz="1000" dirty="0">
                <a:solidFill>
                  <a:prstClr val="black"/>
                </a:solidFill>
              </a:rPr>
              <a:t>2009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3958" y="4512637"/>
            <a:ext cx="136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rgbClr val="FF0000"/>
                </a:solidFill>
              </a:rPr>
              <a:t>Antitumour</a:t>
            </a:r>
            <a:endParaRPr lang="en-GB" sz="1200" dirty="0">
              <a:solidFill>
                <a:srgbClr val="FF0000"/>
              </a:solidFill>
            </a:endParaRPr>
          </a:p>
          <a:p>
            <a:pPr algn="ctr"/>
            <a:r>
              <a:rPr lang="en-GB" sz="1200" dirty="0">
                <a:solidFill>
                  <a:srgbClr val="FF0000"/>
                </a:solidFill>
              </a:rPr>
              <a:t>defence</a:t>
            </a:r>
          </a:p>
        </p:txBody>
      </p:sp>
      <p:sp>
        <p:nvSpPr>
          <p:cNvPr id="31" name="Freeform 30"/>
          <p:cNvSpPr/>
          <p:nvPr/>
        </p:nvSpPr>
        <p:spPr bwMode="auto">
          <a:xfrm>
            <a:off x="1354725" y="3468582"/>
            <a:ext cx="627797" cy="1078173"/>
          </a:xfrm>
          <a:custGeom>
            <a:avLst/>
            <a:gdLst>
              <a:gd name="connsiteX0" fmla="*/ 627797 w 627797"/>
              <a:gd name="connsiteY0" fmla="*/ 0 h 1078173"/>
              <a:gd name="connsiteX1" fmla="*/ 491320 w 627797"/>
              <a:gd name="connsiteY1" fmla="*/ 368490 h 1078173"/>
              <a:gd name="connsiteX2" fmla="*/ 163773 w 627797"/>
              <a:gd name="connsiteY2" fmla="*/ 614149 h 1078173"/>
              <a:gd name="connsiteX3" fmla="*/ 0 w 627797"/>
              <a:gd name="connsiteY3" fmla="*/ 107817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" h="1078173">
                <a:moveTo>
                  <a:pt x="627797" y="0"/>
                </a:moveTo>
                <a:cubicBezTo>
                  <a:pt x="598227" y="133066"/>
                  <a:pt x="568657" y="266132"/>
                  <a:pt x="491320" y="368490"/>
                </a:cubicBezTo>
                <a:cubicBezTo>
                  <a:pt x="413983" y="470848"/>
                  <a:pt x="245660" y="495868"/>
                  <a:pt x="163773" y="614149"/>
                </a:cubicBezTo>
                <a:cubicBezTo>
                  <a:pt x="81886" y="732430"/>
                  <a:pt x="40943" y="905301"/>
                  <a:pt x="0" y="1078173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/>
          <p:nvPr/>
        </p:nvSpPr>
        <p:spPr bwMode="auto">
          <a:xfrm flipH="1">
            <a:off x="2175877" y="3484502"/>
            <a:ext cx="627797" cy="1078173"/>
          </a:xfrm>
          <a:custGeom>
            <a:avLst/>
            <a:gdLst>
              <a:gd name="connsiteX0" fmla="*/ 627797 w 627797"/>
              <a:gd name="connsiteY0" fmla="*/ 0 h 1078173"/>
              <a:gd name="connsiteX1" fmla="*/ 491320 w 627797"/>
              <a:gd name="connsiteY1" fmla="*/ 368490 h 1078173"/>
              <a:gd name="connsiteX2" fmla="*/ 163773 w 627797"/>
              <a:gd name="connsiteY2" fmla="*/ 614149 h 1078173"/>
              <a:gd name="connsiteX3" fmla="*/ 0 w 627797"/>
              <a:gd name="connsiteY3" fmla="*/ 107817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" h="1078173">
                <a:moveTo>
                  <a:pt x="627797" y="0"/>
                </a:moveTo>
                <a:cubicBezTo>
                  <a:pt x="598227" y="133066"/>
                  <a:pt x="568657" y="266132"/>
                  <a:pt x="491320" y="368490"/>
                </a:cubicBezTo>
                <a:cubicBezTo>
                  <a:pt x="413983" y="470848"/>
                  <a:pt x="245660" y="495868"/>
                  <a:pt x="163773" y="614149"/>
                </a:cubicBezTo>
                <a:cubicBezTo>
                  <a:pt x="81886" y="732430"/>
                  <a:pt x="40943" y="905301"/>
                  <a:pt x="0" y="1078173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5622" y="4514909"/>
            <a:ext cx="133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0000"/>
                </a:solidFill>
              </a:rPr>
              <a:t>Immune modulatory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75218" y="1541192"/>
            <a:ext cx="69442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kern="0" dirty="0">
                <a:solidFill>
                  <a:schemeClr val="bg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IFN-</a:t>
            </a:r>
            <a:r>
              <a:rPr lang="en-US" sz="1300" kern="0" dirty="0">
                <a:solidFill>
                  <a:schemeClr val="bg2">
                    <a:lumMod val="50000"/>
                  </a:schemeClr>
                </a:solidFill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4</a:t>
            </a:r>
            <a:endParaRPr lang="el-GR" sz="1300" kern="0" dirty="0">
              <a:solidFill>
                <a:schemeClr val="bg2">
                  <a:lumMod val="50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380" y="1439084"/>
            <a:ext cx="3272436" cy="9830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85" y="3057507"/>
            <a:ext cx="3272435" cy="9737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576632" y="1218816"/>
            <a:ext cx="180049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825" dirty="0">
                <a:solidFill>
                  <a:srgbClr val="000000"/>
                </a:solidFill>
              </a:rPr>
              <a:t>Nat </a:t>
            </a:r>
            <a:r>
              <a:rPr lang="en-US" sz="825" dirty="0" err="1">
                <a:solidFill>
                  <a:srgbClr val="000000"/>
                </a:solidFill>
              </a:rPr>
              <a:t>Immunol</a:t>
            </a:r>
            <a:r>
              <a:rPr lang="en-US" sz="825" dirty="0">
                <a:solidFill>
                  <a:srgbClr val="000000"/>
                </a:solidFill>
              </a:rPr>
              <a:t>. 2003 Jan;4(1):69-77</a:t>
            </a:r>
            <a:endParaRPr lang="el-GR" sz="825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11900" y="4023137"/>
            <a:ext cx="19094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srgbClr val="000000"/>
                </a:solidFill>
              </a:rPr>
              <a:t>Nat </a:t>
            </a:r>
            <a:r>
              <a:rPr lang="en-US" sz="900" dirty="0" err="1">
                <a:solidFill>
                  <a:srgbClr val="000000"/>
                </a:solidFill>
              </a:rPr>
              <a:t>Immunol</a:t>
            </a:r>
            <a:r>
              <a:rPr lang="en-US" sz="900" dirty="0">
                <a:solidFill>
                  <a:srgbClr val="000000"/>
                </a:solidFill>
              </a:rPr>
              <a:t>. 2003 Jan;4(1):63-8 </a:t>
            </a:r>
            <a:endParaRPr lang="el-GR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http://333oee3bik6e1t8q4y139009mcg.wpengine.netdna-cdn.com/wp-content/uploads/2013/07/balanced-immune-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1" y="506579"/>
            <a:ext cx="7723095" cy="53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 bwMode="auto">
          <a:xfrm>
            <a:off x="461682" y="430304"/>
            <a:ext cx="8229600" cy="8808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rgbClr val="003399"/>
                </a:solidFill>
              </a:rPr>
              <a:t>Innate immunity balances the immune system</a:t>
            </a:r>
            <a:endParaRPr lang="en-IN" sz="2800" kern="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10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136" y="215768"/>
            <a:ext cx="4316279" cy="2036220"/>
          </a:xfrm>
          <a:prstGeom prst="rect">
            <a:avLst/>
          </a:prstGeom>
        </p:spPr>
      </p:pic>
      <p:pic>
        <p:nvPicPr>
          <p:cNvPr id="13" name="Picture 2" descr="http://www.sciencedirect.com/cache/MiamiImageURL/1-s2.0-S0092867413007150-fx1_lrg.jpg/0?wchp=dGLzVlk-zSkWA&amp;pii=S0092867413007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36" y="2251989"/>
            <a:ext cx="4316279" cy="43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5143" y="2977412"/>
            <a:ext cx="1553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IFN signature (ISG induction)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5142" y="4133970"/>
            <a:ext cx="1553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PROTECTION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99489" y="5194217"/>
            <a:ext cx="21479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Pro-inflammatory, neutrophil signature (TNF, IL1</a:t>
            </a:r>
            <a:r>
              <a:rPr lang="en-GB" sz="1400" dirty="0">
                <a:solidFill>
                  <a:srgbClr val="C00000"/>
                </a:solidFill>
                <a:sym typeface="Symbol" panose="05050102010706020507" pitchFamily="18" charset="2"/>
              </a:rPr>
              <a:t>, </a:t>
            </a:r>
            <a:r>
              <a:rPr lang="en-GB" sz="1400" dirty="0" err="1">
                <a:solidFill>
                  <a:srgbClr val="C00000"/>
                </a:solidFill>
                <a:sym typeface="Symbol" panose="05050102010706020507" pitchFamily="18" charset="2"/>
              </a:rPr>
              <a:t>chemokines</a:t>
            </a:r>
            <a:r>
              <a:rPr lang="en-GB" sz="14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04672" y="4318496"/>
            <a:ext cx="1014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DAMAGE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1209782" y="3545513"/>
            <a:ext cx="100977" cy="53187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1092">
                <a:srgbClr val="00B050"/>
              </a:gs>
              <a:gs pos="74000">
                <a:srgbClr val="00B050"/>
              </a:gs>
              <a:gs pos="83000">
                <a:srgbClr val="00B050"/>
              </a:gs>
              <a:gs pos="100000">
                <a:srgbClr val="00B0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>
            <a:off x="7403943" y="4637493"/>
            <a:ext cx="100977" cy="53187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91092">
                <a:srgbClr val="C00000"/>
              </a:gs>
              <a:gs pos="74000">
                <a:srgbClr val="C00000"/>
              </a:gs>
              <a:gs pos="54020">
                <a:srgbClr val="C00000"/>
              </a:gs>
              <a:gs pos="67000">
                <a:srgbClr val="C00000"/>
              </a:gs>
              <a:gs pos="100000">
                <a:srgbClr val="C0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355992" y="2321095"/>
            <a:ext cx="2093296" cy="2569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357252" y="4037794"/>
            <a:ext cx="2093296" cy="2569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1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295" y="1718190"/>
            <a:ext cx="2461110" cy="10736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228" y="1698068"/>
            <a:ext cx="2564718" cy="111257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16200000">
            <a:off x="4354250" y="-866194"/>
            <a:ext cx="495924" cy="817917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040188" y="253635"/>
            <a:ext cx="69505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eaLnBrk="1" hangingPunct="1">
              <a:spcBef>
                <a:spcPct val="0"/>
              </a:spcBef>
              <a:buNone/>
              <a:defRPr/>
            </a:pPr>
            <a:r>
              <a:rPr lang="en-US" altLang="en-US" sz="2400" u="sng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IFN</a:t>
            </a:r>
            <a:r>
              <a:rPr lang="en-US" altLang="en-US" sz="2400" u="sng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s</a:t>
            </a:r>
            <a:r>
              <a:rPr lang="en-US" altLang="en-US" sz="240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are the </a:t>
            </a:r>
            <a:r>
              <a:rPr lang="en-US" altLang="en-US" sz="2400" u="sng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first</a:t>
            </a:r>
            <a:r>
              <a:rPr lang="en-US" altLang="en-US" sz="240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and most </a:t>
            </a:r>
            <a:r>
              <a:rPr lang="en-US" altLang="en-US" sz="2400" u="sng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abundant</a:t>
            </a:r>
            <a:r>
              <a:rPr lang="en-US" altLang="en-US" sz="2400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IFNs produced in response to influenza virus infection</a:t>
            </a:r>
            <a:endParaRPr lang="en-US" altLang="en-US" sz="2400" dirty="0">
              <a:solidFill>
                <a:srgbClr val="1F4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2861835" y="2118604"/>
            <a:ext cx="833883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675" dirty="0">
                <a:solidFill>
                  <a:srgbClr val="000000"/>
                </a:solidFill>
              </a:rPr>
              <a:t>Body weight (%l)</a:t>
            </a:r>
            <a:endParaRPr lang="el-GR" sz="675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5776288" y="2157422"/>
            <a:ext cx="67037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sz="675" dirty="0">
                <a:solidFill>
                  <a:srgbClr val="000000"/>
                </a:solidFill>
              </a:rPr>
              <a:t>Survival (%l)</a:t>
            </a:r>
            <a:endParaRPr lang="el-GR" sz="675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4" y="2020938"/>
            <a:ext cx="2506117" cy="10432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7246" y="2516941"/>
            <a:ext cx="31931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/>
              <a:t>WT</a:t>
            </a:r>
            <a:endParaRPr lang="el-GR" sz="675" dirty="0"/>
          </a:p>
        </p:txBody>
      </p:sp>
      <p:sp>
        <p:nvSpPr>
          <p:cNvPr id="35" name="Rectangle 34"/>
          <p:cNvSpPr/>
          <p:nvPr/>
        </p:nvSpPr>
        <p:spPr>
          <a:xfrm>
            <a:off x="707192" y="1858921"/>
            <a:ext cx="22749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l-GR" sz="900" dirty="0">
                <a:solidFill>
                  <a:srgbClr val="000000"/>
                </a:solidFill>
              </a:rPr>
              <a:t>Strain A/Puerto Rico/8/1934 H1N1 (PR8)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7192" y="140950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354EC9"/>
                </a:solidFill>
              </a:rPr>
              <a:t>10 </a:t>
            </a:r>
            <a:r>
              <a:rPr lang="en-US" sz="900" dirty="0" err="1">
                <a:solidFill>
                  <a:srgbClr val="354EC9"/>
                </a:solidFill>
              </a:rPr>
              <a:t>pfu</a:t>
            </a:r>
            <a:r>
              <a:rPr lang="en-US" sz="900" dirty="0">
                <a:solidFill>
                  <a:srgbClr val="354EC9"/>
                </a:solidFill>
              </a:rPr>
              <a:t> : 0.1LD50 (</a:t>
            </a:r>
            <a:r>
              <a:rPr lang="en-US" sz="900" dirty="0" err="1">
                <a:solidFill>
                  <a:srgbClr val="354EC9"/>
                </a:solidFill>
              </a:rPr>
              <a:t>sublethal</a:t>
            </a:r>
            <a:r>
              <a:rPr lang="en-US" sz="900" dirty="0">
                <a:solidFill>
                  <a:srgbClr val="354EC9"/>
                </a:solidFill>
              </a:rPr>
              <a:t> dose)</a:t>
            </a:r>
            <a:endParaRPr lang="el-GR" sz="900" dirty="0">
              <a:solidFill>
                <a:srgbClr val="354EC9"/>
              </a:solidFill>
            </a:endParaRPr>
          </a:p>
          <a:p>
            <a:r>
              <a:rPr lang="en-US" sz="900" dirty="0">
                <a:solidFill>
                  <a:srgbClr val="FF0000"/>
                </a:solidFill>
              </a:rPr>
              <a:t>100 </a:t>
            </a:r>
            <a:r>
              <a:rPr lang="en-US" sz="900" dirty="0" err="1">
                <a:solidFill>
                  <a:srgbClr val="FF0000"/>
                </a:solidFill>
              </a:rPr>
              <a:t>pfu</a:t>
            </a:r>
            <a:r>
              <a:rPr lang="en-US" sz="900" dirty="0">
                <a:solidFill>
                  <a:srgbClr val="FF0000"/>
                </a:solidFill>
              </a:rPr>
              <a:t> : LD50 (lethal dose)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29" y="3831665"/>
            <a:ext cx="2227210" cy="16392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702" y="3831664"/>
            <a:ext cx="2282546" cy="16392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1223" y="3817547"/>
            <a:ext cx="2220294" cy="166694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713" y="3964404"/>
            <a:ext cx="1068924" cy="132984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430039" y="5434024"/>
            <a:ext cx="782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Days </a:t>
            </a:r>
            <a:r>
              <a:rPr lang="en-US" sz="1200" dirty="0" err="1"/>
              <a:t>p.i</a:t>
            </a:r>
            <a:r>
              <a:rPr lang="en-US" sz="1200" dirty="0"/>
              <a:t>.</a:t>
            </a:r>
            <a:endParaRPr lang="el-GR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914422" y="5434439"/>
            <a:ext cx="782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Days </a:t>
            </a:r>
            <a:r>
              <a:rPr lang="en-US" sz="1200" dirty="0" err="1"/>
              <a:t>p.i</a:t>
            </a:r>
            <a:r>
              <a:rPr lang="en-US" sz="1200" dirty="0"/>
              <a:t>.</a:t>
            </a:r>
            <a:endParaRPr lang="el-GR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332178" y="5425386"/>
            <a:ext cx="782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Days </a:t>
            </a:r>
            <a:r>
              <a:rPr lang="en-US" sz="1200" dirty="0" err="1"/>
              <a:t>p.i</a:t>
            </a:r>
            <a:r>
              <a:rPr lang="en-US" sz="1200" dirty="0"/>
              <a:t>.</a:t>
            </a:r>
            <a:endParaRPr lang="el-GR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1394422" y="3540765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IFN</a:t>
            </a:r>
            <a:r>
              <a:rPr lang="en-US" sz="1600" dirty="0">
                <a:sym typeface="Symbol" panose="05050102010706020507" pitchFamily="18" charset="2"/>
              </a:rPr>
              <a:t></a:t>
            </a:r>
            <a:endParaRPr lang="el-GR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3954514" y="3540764"/>
            <a:ext cx="633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IFN</a:t>
            </a:r>
            <a:r>
              <a:rPr lang="el-GR" sz="1600" dirty="0"/>
              <a:t>α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19270" y="3540238"/>
            <a:ext cx="633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IFN</a:t>
            </a:r>
            <a:r>
              <a:rPr lang="el-GR" sz="1600" dirty="0"/>
              <a:t>β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-99676" y="4482661"/>
            <a:ext cx="995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</a:rPr>
              <a:t>BAL (</a:t>
            </a:r>
            <a:r>
              <a:rPr lang="en-US" sz="1200" kern="0" dirty="0" err="1">
                <a:solidFill>
                  <a:srgbClr val="000000"/>
                </a:solidFill>
              </a:rPr>
              <a:t>pg</a:t>
            </a:r>
            <a:r>
              <a:rPr lang="en-US" sz="1200" kern="0" dirty="0">
                <a:solidFill>
                  <a:srgbClr val="000000"/>
                </a:solidFill>
              </a:rPr>
              <a:t>/ml)</a:t>
            </a:r>
            <a:endParaRPr lang="el-GR"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0" y="0"/>
            <a:ext cx="9182100" cy="6889750"/>
            <a:chOff x="-12" y="-10"/>
            <a:chExt cx="5784" cy="434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-12" y="-10"/>
              <a:ext cx="5772" cy="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el-GR" altLang="en-US" sz="24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1255995" y="2854597"/>
            <a:ext cx="4627307" cy="297555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048501" y="2854597"/>
            <a:ext cx="1867183" cy="297555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07" y="3010676"/>
            <a:ext cx="4203614" cy="27194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767" y="2984278"/>
            <a:ext cx="1331068" cy="2717968"/>
          </a:xfrm>
          <a:prstGeom prst="rect">
            <a:avLst/>
          </a:prstGeom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42250" y="173920"/>
            <a:ext cx="83566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IFN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s are essential for initial antiviral protection in the lung against </a:t>
            </a:r>
            <a:r>
              <a:rPr lang="en-US" altLang="en-US" sz="2400" dirty="0" err="1">
                <a:solidFill>
                  <a:srgbClr val="C00000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sublethal</a:t>
            </a:r>
            <a:r>
              <a:rPr lang="en-US" altLang="en-US" sz="2400" dirty="0">
                <a:solidFill>
                  <a:srgbClr val="C00000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 (10 </a:t>
            </a:r>
            <a:r>
              <a:rPr lang="en-US" altLang="en-US" sz="2400" dirty="0" err="1">
                <a:solidFill>
                  <a:srgbClr val="C00000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pfu</a:t>
            </a:r>
            <a:r>
              <a:rPr lang="en-US" altLang="en-US" sz="2400" dirty="0">
                <a:solidFill>
                  <a:srgbClr val="C00000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) 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IAV Infection</a:t>
            </a:r>
            <a:endParaRPr lang="en-US" altLang="en-US" sz="2400" dirty="0">
              <a:solidFill>
                <a:srgbClr val="1F497D"/>
              </a:solidFill>
              <a:latin typeface="Berlin Sans FB" panose="020E0602020502020306" pitchFamily="34" charset="0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531" y="1291803"/>
            <a:ext cx="3247113" cy="12763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59293" y="1474975"/>
            <a:ext cx="109356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>
                <a:solidFill>
                  <a:srgbClr val="000000"/>
                </a:solidFill>
              </a:rPr>
              <a:t>WT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000000"/>
                </a:solidFill>
              </a:rPr>
              <a:t>Ifnlr1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  <a:endParaRPr lang="en-US" sz="1050" b="1" i="1" kern="0" dirty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000000"/>
                </a:solidFill>
              </a:rPr>
              <a:t>Ifnar1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000000"/>
                </a:solidFill>
              </a:rPr>
              <a:t>Ifnlr1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  <a:r>
              <a:rPr lang="en-US" sz="1050" b="1" i="1" kern="0" dirty="0">
                <a:solidFill>
                  <a:srgbClr val="000000"/>
                </a:solidFill>
              </a:rPr>
              <a:t>Ifnar1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050" b="1" i="1" kern="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0969" y="1382874"/>
            <a:ext cx="2224802" cy="115968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6200000">
            <a:off x="5087274" y="1774839"/>
            <a:ext cx="9044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Survival (%l)</a:t>
            </a:r>
            <a:endParaRPr lang="el-GR" sz="1000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1257963" y="1186393"/>
            <a:ext cx="6658179" cy="1534898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1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-38100" y="-31750"/>
            <a:ext cx="9182100" cy="6889750"/>
            <a:chOff x="-12" y="-10"/>
            <a:chExt cx="5784" cy="4340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0" y="-10"/>
              <a:ext cx="5760" cy="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el-GR" altLang="en-US" sz="24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98" y="1039200"/>
            <a:ext cx="4324066" cy="2752970"/>
          </a:xfrm>
          <a:prstGeom prst="rect">
            <a:avLst/>
          </a:prstGeom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03260" y="142475"/>
            <a:ext cx="8922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IFN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s are required for preventing </a:t>
            </a:r>
            <a:r>
              <a:rPr lang="en-US" altLang="en-US" sz="2400" dirty="0" err="1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overactivation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 of the innate immune response during</a:t>
            </a:r>
            <a:r>
              <a:rPr lang="en-US" altLang="en-US" sz="2400" dirty="0">
                <a:solidFill>
                  <a:srgbClr val="C00000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sublethal</a:t>
            </a:r>
            <a:r>
              <a:rPr lang="en-US" altLang="en-US" sz="2400" dirty="0">
                <a:solidFill>
                  <a:srgbClr val="C00000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 (10 </a:t>
            </a:r>
            <a:r>
              <a:rPr lang="en-US" altLang="en-US" sz="2400" dirty="0" err="1">
                <a:solidFill>
                  <a:srgbClr val="C00000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pfu</a:t>
            </a:r>
            <a:r>
              <a:rPr lang="en-US" altLang="en-US" sz="2400" dirty="0">
                <a:solidFill>
                  <a:srgbClr val="C00000"/>
                </a:solidFill>
                <a:latin typeface="Berlin Sans FB" panose="020E0602020502020306" pitchFamily="34" charset="0"/>
                <a:sym typeface="Symbol" panose="05050102010706020507" pitchFamily="18" charset="2"/>
              </a:rPr>
              <a:t>) </a:t>
            </a:r>
            <a:endParaRPr lang="en-US" altLang="en-US" sz="2400" dirty="0">
              <a:solidFill>
                <a:srgbClr val="1F497D"/>
              </a:solidFill>
              <a:latin typeface="Berlin Sans FB" panose="020E0602020502020306" pitchFamily="34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230710" y="1038284"/>
            <a:ext cx="4723820" cy="276541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502" y="3888283"/>
            <a:ext cx="6961267" cy="19318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978" y="1378210"/>
            <a:ext cx="2096599" cy="200395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6046081" y="1040784"/>
            <a:ext cx="1927120" cy="276541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-38100" y="-31750"/>
            <a:ext cx="9182100" cy="6889750"/>
            <a:chOff x="-12" y="-10"/>
            <a:chExt cx="5784" cy="434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el-GR" altLang="en-US" sz="24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69515" y="323538"/>
            <a:ext cx="84246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IFN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s are essential for initial antiviral protection against </a:t>
            </a:r>
            <a:r>
              <a:rPr lang="en-US" altLang="en-US" sz="2400" dirty="0">
                <a:solidFill>
                  <a:srgbClr val="C00000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lethal (100 </a:t>
            </a:r>
            <a:r>
              <a:rPr lang="en-US" altLang="en-US" sz="2400" dirty="0" err="1">
                <a:solidFill>
                  <a:srgbClr val="C00000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pfu</a:t>
            </a:r>
            <a:r>
              <a:rPr lang="en-US" altLang="en-US" sz="2400" dirty="0">
                <a:solidFill>
                  <a:srgbClr val="C00000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)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 IAV infection but are spared later on</a:t>
            </a:r>
            <a:endParaRPr lang="en-US" altLang="en-US" sz="2400" dirty="0">
              <a:solidFill>
                <a:srgbClr val="1F497D"/>
              </a:solidFill>
              <a:latin typeface="Berlin Sans FB" panose="020E0602020502020306" pitchFamily="34" charset="0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821305" y="2962334"/>
            <a:ext cx="0" cy="19431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958793" y="1964808"/>
            <a:ext cx="0" cy="19431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76" y="1660645"/>
            <a:ext cx="4387898" cy="28262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1217895" y="1553271"/>
            <a:ext cx="4558611" cy="297555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008518" y="1553271"/>
            <a:ext cx="1665027" cy="297555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223" y="1615262"/>
            <a:ext cx="1395106" cy="28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0" y="0"/>
            <a:ext cx="9182100" cy="6889750"/>
            <a:chOff x="-12" y="-10"/>
            <a:chExt cx="5784" cy="4340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el-GR" altLang="en-US" sz="24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2108254" y="1062539"/>
            <a:ext cx="5002162" cy="2765419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>
              <a:latin typeface="Arial" charset="0"/>
              <a:ea typeface="ＭＳ Ｐゴシック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856" y="1055714"/>
            <a:ext cx="4334591" cy="2765316"/>
          </a:xfrm>
          <a:prstGeom prst="rect">
            <a:avLst/>
          </a:prstGeom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141360" y="174225"/>
            <a:ext cx="8922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IFN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s are required for preventing </a:t>
            </a:r>
            <a:r>
              <a:rPr lang="en-US" altLang="en-US" sz="2400" dirty="0" err="1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overactivation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 of the innate immune response during lethal infection</a:t>
            </a:r>
            <a:endParaRPr lang="en-US" altLang="en-US" sz="2400" dirty="0">
              <a:solidFill>
                <a:srgbClr val="1F497D"/>
              </a:solidFill>
              <a:latin typeface="Berlin Sans FB" panose="020E0602020502020306" pitchFamily="34" charset="0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69" y="3931684"/>
            <a:ext cx="6483415" cy="185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82100" cy="6889750"/>
            <a:chOff x="-12" y="-10"/>
            <a:chExt cx="5784" cy="434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-12" y="-10"/>
              <a:ext cx="5784" cy="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el-GR" altLang="en-US" sz="24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324" y="2814865"/>
            <a:ext cx="3247113" cy="1276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086" y="2998037"/>
            <a:ext cx="109356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>
                <a:solidFill>
                  <a:srgbClr val="000000"/>
                </a:solidFill>
              </a:rPr>
              <a:t>WT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000000"/>
                </a:solidFill>
              </a:rPr>
              <a:t>Ifnlr1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  <a:endParaRPr lang="en-US" sz="1050" b="1" i="1" kern="0" dirty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000000"/>
                </a:solidFill>
              </a:rPr>
              <a:t>Ifnar1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i="1" kern="0" dirty="0">
                <a:solidFill>
                  <a:srgbClr val="000000"/>
                </a:solidFill>
              </a:rPr>
              <a:t>Ifnlr1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  <a:r>
              <a:rPr lang="en-US" sz="1050" b="1" i="1" kern="0" dirty="0">
                <a:solidFill>
                  <a:srgbClr val="000000"/>
                </a:solidFill>
              </a:rPr>
              <a:t>Ifnar1</a:t>
            </a:r>
            <a:r>
              <a:rPr lang="en-US" sz="1050" b="1" i="1" kern="0" baseline="30000" dirty="0">
                <a:solidFill>
                  <a:srgbClr val="000000"/>
                </a:solidFill>
              </a:rPr>
              <a:t>-/-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 sz="1050" b="1" i="1" kern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6185" y="5229720"/>
            <a:ext cx="782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</a:rPr>
              <a:t>Days </a:t>
            </a:r>
            <a:r>
              <a:rPr lang="en-US" sz="1200" kern="0" dirty="0" err="1">
                <a:solidFill>
                  <a:srgbClr val="000000"/>
                </a:solidFill>
              </a:rPr>
              <a:t>p.i</a:t>
            </a:r>
            <a:r>
              <a:rPr lang="en-US" sz="1200" kern="0" dirty="0">
                <a:solidFill>
                  <a:srgbClr val="000000"/>
                </a:solidFill>
              </a:rPr>
              <a:t>.</a:t>
            </a:r>
            <a:endParaRPr lang="el-GR" sz="1200" kern="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7670" y="2937356"/>
            <a:ext cx="782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</a:rPr>
              <a:t>Days </a:t>
            </a:r>
            <a:r>
              <a:rPr lang="en-US" sz="1200" kern="0" dirty="0" err="1">
                <a:solidFill>
                  <a:srgbClr val="000000"/>
                </a:solidFill>
              </a:rPr>
              <a:t>p.i</a:t>
            </a:r>
            <a:r>
              <a:rPr lang="en-US" sz="1200" kern="0" dirty="0">
                <a:solidFill>
                  <a:srgbClr val="000000"/>
                </a:solidFill>
              </a:rPr>
              <a:t>.</a:t>
            </a:r>
            <a:endParaRPr lang="el-GR" sz="1200" kern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456383" y="1911121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Body weight (%l)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601453" y="4041179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Survival (%l)</a:t>
            </a:r>
            <a:endParaRPr lang="el-GR" sz="1200" dirty="0"/>
          </a:p>
        </p:txBody>
      </p:sp>
      <p:sp>
        <p:nvSpPr>
          <p:cNvPr id="11" name="Left Brace 10"/>
          <p:cNvSpPr/>
          <p:nvPr/>
        </p:nvSpPr>
        <p:spPr>
          <a:xfrm>
            <a:off x="4536825" y="1155414"/>
            <a:ext cx="434567" cy="43253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812" y="1297295"/>
            <a:ext cx="3074904" cy="16444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481" y="3574369"/>
            <a:ext cx="3133761" cy="1626322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1360" y="174225"/>
            <a:ext cx="89221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Both type I and type III IFNs 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are required for preventing acute lung injury and death during lethal infection</a:t>
            </a:r>
            <a:endParaRPr lang="en-US" altLang="en-US" sz="2400" dirty="0">
              <a:solidFill>
                <a:srgbClr val="1F497D"/>
              </a:solidFill>
              <a:latin typeface="Berlin Sans FB" panose="020E0602020502020306" pitchFamily="34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756" y="3150646"/>
            <a:ext cx="823961" cy="7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0"/>
            <a:ext cx="9182100" cy="6889750"/>
            <a:chOff x="-12" y="-10"/>
            <a:chExt cx="5784" cy="434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-12" y="-10"/>
              <a:ext cx="5772" cy="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endParaRPr lang="el-GR" altLang="en-US" sz="240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92" y="1274414"/>
            <a:ext cx="4627466" cy="1970799"/>
          </a:xfrm>
          <a:prstGeom prst="rect">
            <a:avLst/>
          </a:prstGeom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60834" y="254003"/>
            <a:ext cx="8460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Ifn</a:t>
            </a:r>
            <a:r>
              <a:rPr lang="en-US" altLang="el-GR" sz="2400" i="1" dirty="0">
                <a:solidFill>
                  <a:schemeClr val="accent2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2</a:t>
            </a:r>
            <a:r>
              <a:rPr lang="en-US" altLang="el-GR" sz="2400" i="1" baseline="30000" dirty="0">
                <a:solidFill>
                  <a:schemeClr val="accent2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Egfp</a:t>
            </a:r>
            <a:r>
              <a:rPr lang="en-US" altLang="el-GR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-reporter mice reveal that </a:t>
            </a:r>
            <a:r>
              <a:rPr lang="en-US" altLang="el-GR" sz="2400" dirty="0" err="1">
                <a:solidFill>
                  <a:schemeClr val="accent2">
                    <a:lumMod val="75000"/>
                  </a:schemeClr>
                </a:solidFill>
              </a:rPr>
              <a:t>IFNλ</a:t>
            </a:r>
            <a:r>
              <a:rPr lang="en-US" altLang="el-GR" sz="24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</a:t>
            </a:r>
            <a:r>
              <a:rPr lang="en-US" altLang="el-GR" sz="24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are initially produced by airway epithelial cells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31" y="3660871"/>
            <a:ext cx="5616624" cy="2147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932" y="3808538"/>
            <a:ext cx="2824842" cy="201622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4976008" y="5913467"/>
            <a:ext cx="21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185598" y="5797303"/>
            <a:ext cx="5373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15</a:t>
            </a:r>
            <a:r>
              <a:rPr lang="el-GR" sz="1050" b="1" dirty="0"/>
              <a:t>μ</a:t>
            </a:r>
            <a:r>
              <a:rPr lang="en-US" sz="1050" b="1" dirty="0"/>
              <a:t>m</a:t>
            </a:r>
            <a:endParaRPr lang="el-GR" sz="1050" b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8078678" y="5913467"/>
            <a:ext cx="216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8269833" y="5797303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7.5</a:t>
            </a:r>
            <a:r>
              <a:rPr lang="el-GR" sz="1050" b="1" dirty="0"/>
              <a:t>μ</a:t>
            </a:r>
            <a:r>
              <a:rPr lang="en-US" sz="1050" b="1" dirty="0"/>
              <a:t>m</a:t>
            </a:r>
            <a:endParaRPr lang="el-GR" sz="1050" b="1" dirty="0"/>
          </a:p>
        </p:txBody>
      </p:sp>
      <p:sp>
        <p:nvSpPr>
          <p:cNvPr id="17" name="Δεξιό άγκιστρο 3"/>
          <p:cNvSpPr/>
          <p:nvPr/>
        </p:nvSpPr>
        <p:spPr>
          <a:xfrm rot="5400000">
            <a:off x="4312711" y="-997788"/>
            <a:ext cx="425576" cy="859153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364" y="794649"/>
            <a:ext cx="4824536" cy="55714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99" y="3816942"/>
            <a:ext cx="2371259" cy="24445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38" y="513436"/>
            <a:ext cx="3101686" cy="2821259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45334" y="323624"/>
            <a:ext cx="80515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l-GR" dirty="0"/>
              <a:t>FACS sorting of lung cell populations</a:t>
            </a:r>
            <a:endParaRPr lang="de-DE" altLang="el-GR" dirty="0"/>
          </a:p>
        </p:txBody>
      </p:sp>
    </p:spTree>
    <p:extLst>
      <p:ext uri="{BB962C8B-B14F-4D97-AF65-F5344CB8AC3E}">
        <p14:creationId xmlns:p14="http://schemas.microsoft.com/office/powerpoint/2010/main" val="22653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0" y="0"/>
            <a:ext cx="9182100" cy="6889750"/>
            <a:chOff x="-12" y="-10"/>
            <a:chExt cx="5784" cy="434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5964" y="214041"/>
            <a:ext cx="80515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l-GR" dirty="0"/>
              <a:t>IFN</a:t>
            </a:r>
            <a:r>
              <a:rPr lang="en-US" altLang="el-GR" dirty="0">
                <a:sym typeface="Symbol" panose="05050102010706020507" pitchFamily="18" charset="2"/>
              </a:rPr>
              <a:t></a:t>
            </a:r>
            <a:r>
              <a:rPr lang="en-US" altLang="el-GR" dirty="0"/>
              <a:t>s are produced by epithelial cells and pro-inflammatory cytokines from neutrophils during early viral infection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589" y="1284636"/>
            <a:ext cx="2445258" cy="1818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663" y="3905287"/>
            <a:ext cx="2445258" cy="1774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72" y="3948931"/>
            <a:ext cx="2429811" cy="18025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800" y="1356644"/>
            <a:ext cx="2502769" cy="1818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3351" y="3892711"/>
            <a:ext cx="2326797" cy="18564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4011000" y="4175606"/>
            <a:ext cx="576064" cy="12241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/>
          </a:p>
        </p:txBody>
      </p:sp>
      <p:sp>
        <p:nvSpPr>
          <p:cNvPr id="18" name="Rectangle 17"/>
          <p:cNvSpPr/>
          <p:nvPr/>
        </p:nvSpPr>
        <p:spPr bwMode="auto">
          <a:xfrm>
            <a:off x="4035005" y="2124348"/>
            <a:ext cx="246087" cy="72008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l-GR" sz="16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7258" y="1356644"/>
            <a:ext cx="2346657" cy="15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3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4301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5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baseline="0">
                <a:latin typeface="Calibri" pitchFamily="34" charset="0"/>
              </a:endParaRPr>
            </a:p>
          </p:txBody>
        </p:sp>
      </p:grpSp>
      <p:sp>
        <p:nvSpPr>
          <p:cNvPr id="43010" name="Text Box 10"/>
          <p:cNvSpPr txBox="1">
            <a:spLocks noChangeArrowheads="1"/>
          </p:cNvSpPr>
          <p:nvPr/>
        </p:nvSpPr>
        <p:spPr bwMode="auto">
          <a:xfrm>
            <a:off x="344488" y="195263"/>
            <a:ext cx="8239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 baseline="0">
                <a:solidFill>
                  <a:schemeClr val="accent2"/>
                </a:solidFill>
                <a:latin typeface="Calibri" pitchFamily="34" charset="0"/>
              </a:rPr>
              <a:t>Outline of presentation</a:t>
            </a:r>
          </a:p>
        </p:txBody>
      </p:sp>
      <p:sp>
        <p:nvSpPr>
          <p:cNvPr id="43011" name="Rectangle 12"/>
          <p:cNvSpPr>
            <a:spLocks noChangeArrowheads="1"/>
          </p:cNvSpPr>
          <p:nvPr/>
        </p:nvSpPr>
        <p:spPr bwMode="auto">
          <a:xfrm>
            <a:off x="7231063" y="876300"/>
            <a:ext cx="1622425" cy="206375"/>
          </a:xfrm>
          <a:prstGeom prst="rect">
            <a:avLst/>
          </a:prstGeom>
          <a:solidFill>
            <a:srgbClr val="B9C6D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l-GR" baseline="0">
              <a:latin typeface="Calibri" pitchFamily="34" charset="0"/>
            </a:endParaRPr>
          </a:p>
        </p:txBody>
      </p:sp>
      <p:sp>
        <p:nvSpPr>
          <p:cNvPr id="43012" name="Line 11"/>
          <p:cNvSpPr>
            <a:spLocks noChangeShapeType="1"/>
          </p:cNvSpPr>
          <p:nvPr/>
        </p:nvSpPr>
        <p:spPr bwMode="auto">
          <a:xfrm flipV="1">
            <a:off x="0" y="993775"/>
            <a:ext cx="8848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Text Box 10"/>
          <p:cNvSpPr txBox="1">
            <a:spLocks noChangeArrowheads="1"/>
          </p:cNvSpPr>
          <p:nvPr/>
        </p:nvSpPr>
        <p:spPr bwMode="auto">
          <a:xfrm>
            <a:off x="550863" y="1438275"/>
            <a:ext cx="802005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GB" sz="2400" dirty="0" smtClean="0">
                <a:latin typeface="Calibri" pitchFamily="34" charset="0"/>
              </a:rPr>
              <a:t>Pattern recognition receptors</a:t>
            </a:r>
          </a:p>
          <a:p>
            <a:pPr marL="971550" lvl="1" indent="-514350"/>
            <a:r>
              <a:rPr lang="en-GB" sz="2000" dirty="0" smtClean="0">
                <a:latin typeface="Calibri" pitchFamily="34" charset="0"/>
              </a:rPr>
              <a:t>-Toll-like receptors</a:t>
            </a:r>
          </a:p>
          <a:p>
            <a:pPr marL="971550" lvl="1" indent="-514350"/>
            <a:r>
              <a:rPr lang="en-GB" sz="2000" dirty="0" smtClean="0">
                <a:latin typeface="Calibri" pitchFamily="34" charset="0"/>
              </a:rPr>
              <a:t>-NOD-like receptors and </a:t>
            </a:r>
            <a:r>
              <a:rPr lang="en-GB" sz="2000" dirty="0" err="1" smtClean="0">
                <a:latin typeface="Calibri" pitchFamily="34" charset="0"/>
              </a:rPr>
              <a:t>inflammasomes</a:t>
            </a:r>
            <a:endParaRPr lang="en-GB" sz="2000" dirty="0" smtClean="0">
              <a:latin typeface="Calibri" pitchFamily="34" charset="0"/>
            </a:endParaRPr>
          </a:p>
          <a:p>
            <a:pPr marL="971550" lvl="1" indent="-514350"/>
            <a:r>
              <a:rPr lang="en-GB" sz="2000" dirty="0" smtClean="0">
                <a:latin typeface="Calibri" pitchFamily="34" charset="0"/>
              </a:rPr>
              <a:t>-RIG-I-like receptors </a:t>
            </a:r>
          </a:p>
          <a:p>
            <a:pPr marL="971550" lvl="1" indent="-514350"/>
            <a:endParaRPr lang="en-GB" sz="2000" dirty="0">
              <a:latin typeface="Calibri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en-GB" sz="2400" dirty="0" smtClean="0">
                <a:latin typeface="Calibri" pitchFamily="34" charset="0"/>
              </a:rPr>
              <a:t>Pattern recognition receptors in </a:t>
            </a:r>
            <a:r>
              <a:rPr lang="en-GB" sz="2400" dirty="0">
                <a:latin typeface="Calibri" pitchFamily="34" charset="0"/>
              </a:rPr>
              <a:t>health and disease</a:t>
            </a:r>
          </a:p>
          <a:p>
            <a:pPr marL="971550" lvl="1" indent="-514350"/>
            <a:r>
              <a:rPr lang="en-GB" sz="2000" dirty="0" smtClean="0">
                <a:latin typeface="Calibri" pitchFamily="34" charset="0"/>
              </a:rPr>
              <a:t>-Susceptibility to infections</a:t>
            </a:r>
          </a:p>
          <a:p>
            <a:pPr marL="971550" lvl="1" indent="-514350"/>
            <a:r>
              <a:rPr lang="en-GB" sz="2000" dirty="0" smtClean="0">
                <a:latin typeface="Calibri" pitchFamily="34" charset="0"/>
              </a:rPr>
              <a:t>-Acute and chronic inflammation</a:t>
            </a:r>
          </a:p>
          <a:p>
            <a:pPr marL="971550" lvl="1" indent="-514350"/>
            <a:endParaRPr lang="en-US" sz="2000" dirty="0">
              <a:latin typeface="Calibri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en-GB" sz="2400" dirty="0" smtClean="0">
                <a:latin typeface="Calibri" pitchFamily="34" charset="0"/>
              </a:rPr>
              <a:t>Type I and type III IFNs</a:t>
            </a:r>
            <a:r>
              <a:rPr lang="en-GB" sz="2000" dirty="0">
                <a:latin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</a:rPr>
              <a:t>in antiviral </a:t>
            </a:r>
            <a:r>
              <a:rPr lang="en-GB" sz="2000" dirty="0" err="1" smtClean="0">
                <a:latin typeface="Calibri" pitchFamily="34" charset="0"/>
              </a:rPr>
              <a:t>defense</a:t>
            </a:r>
            <a:endParaRPr lang="en-GB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2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0" y="-31750"/>
            <a:ext cx="9190038" cy="6889750"/>
            <a:chOff x="-17" y="-10"/>
            <a:chExt cx="5789" cy="434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-17" y="-10"/>
              <a:ext cx="5784" cy="40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94" y="1102263"/>
            <a:ext cx="4441729" cy="43115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871" y="1352218"/>
            <a:ext cx="3467061" cy="3909078"/>
          </a:xfrm>
          <a:prstGeom prst="rect">
            <a:avLst/>
          </a:prstGeom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49298" y="294875"/>
            <a:ext cx="8922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Both type I and type III IFNs 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activate neutrophil antiviral functions</a:t>
            </a:r>
            <a:endParaRPr lang="en-US" altLang="en-US" sz="2400" dirty="0">
              <a:solidFill>
                <a:srgbClr val="1F497D"/>
              </a:solidFill>
              <a:latin typeface="Berlin Sans FB" panose="020E0602020502020306" pitchFamily="34" charset="0"/>
              <a:cs typeface="+mn-cs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2339112" y="3218270"/>
            <a:ext cx="4304327" cy="139225"/>
          </a:xfrm>
          <a:prstGeom prst="triangle">
            <a:avLst/>
          </a:prstGeom>
          <a:solidFill>
            <a:schemeClr val="tx1">
              <a:alpha val="5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4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-46038" y="0"/>
            <a:ext cx="9190038" cy="6889750"/>
            <a:chOff x="-17" y="-10"/>
            <a:chExt cx="5789" cy="434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-17" y="-10"/>
              <a:ext cx="5784" cy="40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3260" y="326625"/>
            <a:ext cx="8922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Only type I IFNs </a:t>
            </a:r>
            <a:r>
              <a:rPr lang="en-US" altLang="en-US" sz="24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  <a:sym typeface="Symbol" panose="05050102010706020507" pitchFamily="18" charset="2"/>
              </a:rPr>
              <a:t>activate neutrophil pro-inflammatory responses</a:t>
            </a:r>
            <a:endParaRPr lang="en-US" altLang="en-US" sz="2400" dirty="0">
              <a:solidFill>
                <a:srgbClr val="1F497D"/>
              </a:solidFill>
              <a:latin typeface="Berlin Sans FB" panose="020E0602020502020306" pitchFamily="34" charset="0"/>
              <a:cs typeface="+mn-cs"/>
            </a:endParaRPr>
          </a:p>
        </p:txBody>
      </p:sp>
      <p:sp>
        <p:nvSpPr>
          <p:cNvPr id="15" name="Isosceles Triangle 14"/>
          <p:cNvSpPr/>
          <p:nvPr/>
        </p:nvSpPr>
        <p:spPr>
          <a:xfrm rot="5400000">
            <a:off x="1820634" y="3250020"/>
            <a:ext cx="4304327" cy="139225"/>
          </a:xfrm>
          <a:prstGeom prst="triangle">
            <a:avLst/>
          </a:prstGeom>
          <a:solidFill>
            <a:schemeClr val="tx1">
              <a:alpha val="5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9" y="1196005"/>
            <a:ext cx="2979425" cy="4249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486" y="1308664"/>
            <a:ext cx="1651576" cy="10725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433" y="1280891"/>
            <a:ext cx="1603518" cy="1085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894" y="2526465"/>
            <a:ext cx="1580044" cy="15102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037" y="2516496"/>
            <a:ext cx="1410434" cy="15124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393" y="2516479"/>
            <a:ext cx="1432751" cy="15325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866" y="4044993"/>
            <a:ext cx="1414898" cy="15124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1124" y="4044992"/>
            <a:ext cx="1412667" cy="1512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1972" y="4045793"/>
            <a:ext cx="1412667" cy="15124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0858" y="2873532"/>
            <a:ext cx="680978" cy="6276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2600" y="4430237"/>
            <a:ext cx="680978" cy="62766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162061" y="3347892"/>
            <a:ext cx="498937" cy="12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8203624" y="4892673"/>
            <a:ext cx="498937" cy="12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27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90038" cy="6889750"/>
            <a:chOff x="-17" y="-10"/>
            <a:chExt cx="5789" cy="434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-17" y="-10"/>
              <a:ext cx="5784" cy="40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473061"/>
              </p:ext>
            </p:extLst>
          </p:nvPr>
        </p:nvGraphicFramePr>
        <p:xfrm>
          <a:off x="2075210" y="1069532"/>
          <a:ext cx="5234643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1" name="Bitmap Image" r:id="rId4" imgW="5972040" imgH="4705200" progId="Paint.Picture">
                  <p:embed/>
                </p:oleObj>
              </mc:Choice>
              <mc:Fallback>
                <p:oleObj name="Bitmap Image" r:id="rId4" imgW="5972040" imgH="4705200" progId="Paint.Picture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5210" y="1069532"/>
                        <a:ext cx="5234643" cy="470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992488" y="4227367"/>
            <a:ext cx="332767" cy="278699"/>
            <a:chOff x="3568804" y="6194568"/>
            <a:chExt cx="1052454" cy="918384"/>
          </a:xfrm>
        </p:grpSpPr>
        <p:sp>
          <p:nvSpPr>
            <p:cNvPr id="7" name="Freeform 6"/>
            <p:cNvSpPr/>
            <p:nvPr/>
          </p:nvSpPr>
          <p:spPr>
            <a:xfrm>
              <a:off x="3568804" y="6194568"/>
              <a:ext cx="1052454" cy="918384"/>
            </a:xfrm>
            <a:custGeom>
              <a:avLst/>
              <a:gdLst>
                <a:gd name="connsiteX0" fmla="*/ 264109 w 1052454"/>
                <a:gd name="connsiteY0" fmla="*/ 71616 h 918384"/>
                <a:gd name="connsiteX1" fmla="*/ 551492 w 1052454"/>
                <a:gd name="connsiteY1" fmla="*/ 703 h 918384"/>
                <a:gd name="connsiteX2" fmla="*/ 782891 w 1052454"/>
                <a:gd name="connsiteY2" fmla="*/ 38025 h 918384"/>
                <a:gd name="connsiteX3" fmla="*/ 898591 w 1052454"/>
                <a:gd name="connsiteY3" fmla="*/ 82812 h 918384"/>
                <a:gd name="connsiteX4" fmla="*/ 988164 w 1052454"/>
                <a:gd name="connsiteY4" fmla="*/ 146261 h 918384"/>
                <a:gd name="connsiteX5" fmla="*/ 1047880 w 1052454"/>
                <a:gd name="connsiteY5" fmla="*/ 254496 h 918384"/>
                <a:gd name="connsiteX6" fmla="*/ 1044148 w 1052454"/>
                <a:gd name="connsiteY6" fmla="*/ 433643 h 918384"/>
                <a:gd name="connsiteX7" fmla="*/ 1010558 w 1052454"/>
                <a:gd name="connsiteY7" fmla="*/ 616523 h 918384"/>
                <a:gd name="connsiteX8" fmla="*/ 883662 w 1052454"/>
                <a:gd name="connsiteY8" fmla="*/ 806868 h 918384"/>
                <a:gd name="connsiteX9" fmla="*/ 760498 w 1052454"/>
                <a:gd name="connsiteY9" fmla="*/ 892710 h 918384"/>
                <a:gd name="connsiteX10" fmla="*/ 637333 w 1052454"/>
                <a:gd name="connsiteY10" fmla="*/ 915103 h 918384"/>
                <a:gd name="connsiteX11" fmla="*/ 405934 w 1052454"/>
                <a:gd name="connsiteY11" fmla="*/ 915103 h 918384"/>
                <a:gd name="connsiteX12" fmla="*/ 245448 w 1052454"/>
                <a:gd name="connsiteY12" fmla="*/ 885245 h 918384"/>
                <a:gd name="connsiteX13" fmla="*/ 88693 w 1052454"/>
                <a:gd name="connsiteY13" fmla="*/ 832994 h 918384"/>
                <a:gd name="connsiteX14" fmla="*/ 14049 w 1052454"/>
                <a:gd name="connsiteY14" fmla="*/ 687436 h 918384"/>
                <a:gd name="connsiteX15" fmla="*/ 6584 w 1052454"/>
                <a:gd name="connsiteY15" fmla="*/ 429911 h 918384"/>
                <a:gd name="connsiteX16" fmla="*/ 2852 w 1052454"/>
                <a:gd name="connsiteY16" fmla="*/ 325408 h 918384"/>
                <a:gd name="connsiteX17" fmla="*/ 51371 w 1052454"/>
                <a:gd name="connsiteY17" fmla="*/ 202244 h 918384"/>
                <a:gd name="connsiteX18" fmla="*/ 129748 w 1052454"/>
                <a:gd name="connsiteY18" fmla="*/ 146261 h 918384"/>
                <a:gd name="connsiteX19" fmla="*/ 264109 w 1052454"/>
                <a:gd name="connsiteY19" fmla="*/ 71616 h 9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2454" h="918384">
                  <a:moveTo>
                    <a:pt x="264109" y="71616"/>
                  </a:moveTo>
                  <a:cubicBezTo>
                    <a:pt x="334400" y="47356"/>
                    <a:pt x="465028" y="6301"/>
                    <a:pt x="551492" y="703"/>
                  </a:cubicBezTo>
                  <a:cubicBezTo>
                    <a:pt x="637956" y="-4895"/>
                    <a:pt x="725041" y="24340"/>
                    <a:pt x="782891" y="38025"/>
                  </a:cubicBezTo>
                  <a:cubicBezTo>
                    <a:pt x="840741" y="51710"/>
                    <a:pt x="864379" y="64773"/>
                    <a:pt x="898591" y="82812"/>
                  </a:cubicBezTo>
                  <a:cubicBezTo>
                    <a:pt x="932803" y="100851"/>
                    <a:pt x="963283" y="117647"/>
                    <a:pt x="988164" y="146261"/>
                  </a:cubicBezTo>
                  <a:cubicBezTo>
                    <a:pt x="1013045" y="174875"/>
                    <a:pt x="1038549" y="206599"/>
                    <a:pt x="1047880" y="254496"/>
                  </a:cubicBezTo>
                  <a:cubicBezTo>
                    <a:pt x="1057211" y="302393"/>
                    <a:pt x="1050368" y="373305"/>
                    <a:pt x="1044148" y="433643"/>
                  </a:cubicBezTo>
                  <a:cubicBezTo>
                    <a:pt x="1037928" y="493981"/>
                    <a:pt x="1037306" y="554319"/>
                    <a:pt x="1010558" y="616523"/>
                  </a:cubicBezTo>
                  <a:cubicBezTo>
                    <a:pt x="983810" y="678727"/>
                    <a:pt x="925339" y="760837"/>
                    <a:pt x="883662" y="806868"/>
                  </a:cubicBezTo>
                  <a:cubicBezTo>
                    <a:pt x="841985" y="852899"/>
                    <a:pt x="801553" y="874671"/>
                    <a:pt x="760498" y="892710"/>
                  </a:cubicBezTo>
                  <a:cubicBezTo>
                    <a:pt x="719443" y="910749"/>
                    <a:pt x="696427" y="911371"/>
                    <a:pt x="637333" y="915103"/>
                  </a:cubicBezTo>
                  <a:cubicBezTo>
                    <a:pt x="578239" y="918835"/>
                    <a:pt x="471248" y="920079"/>
                    <a:pt x="405934" y="915103"/>
                  </a:cubicBezTo>
                  <a:cubicBezTo>
                    <a:pt x="340620" y="910127"/>
                    <a:pt x="298321" y="898930"/>
                    <a:pt x="245448" y="885245"/>
                  </a:cubicBezTo>
                  <a:cubicBezTo>
                    <a:pt x="192575" y="871560"/>
                    <a:pt x="127259" y="865962"/>
                    <a:pt x="88693" y="832994"/>
                  </a:cubicBezTo>
                  <a:cubicBezTo>
                    <a:pt x="50127" y="800026"/>
                    <a:pt x="27734" y="754616"/>
                    <a:pt x="14049" y="687436"/>
                  </a:cubicBezTo>
                  <a:cubicBezTo>
                    <a:pt x="364" y="620256"/>
                    <a:pt x="8450" y="490249"/>
                    <a:pt x="6584" y="429911"/>
                  </a:cubicBezTo>
                  <a:cubicBezTo>
                    <a:pt x="4718" y="369573"/>
                    <a:pt x="-4612" y="363352"/>
                    <a:pt x="2852" y="325408"/>
                  </a:cubicBezTo>
                  <a:cubicBezTo>
                    <a:pt x="10316" y="287464"/>
                    <a:pt x="30222" y="232102"/>
                    <a:pt x="51371" y="202244"/>
                  </a:cubicBezTo>
                  <a:cubicBezTo>
                    <a:pt x="72520" y="172386"/>
                    <a:pt x="94292" y="167410"/>
                    <a:pt x="129748" y="146261"/>
                  </a:cubicBezTo>
                  <a:cubicBezTo>
                    <a:pt x="165204" y="125112"/>
                    <a:pt x="193818" y="95876"/>
                    <a:pt x="264109" y="71616"/>
                  </a:cubicBezTo>
                  <a:close/>
                </a:path>
              </a:pathLst>
            </a:custGeom>
            <a:solidFill>
              <a:srgbClr val="F1D9D7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699459" y="6502807"/>
              <a:ext cx="73874" cy="66711"/>
              <a:chOff x="3948417" y="7734283"/>
              <a:chExt cx="73874" cy="66711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642904" y="6677333"/>
              <a:ext cx="73874" cy="66711"/>
              <a:chOff x="3948417" y="7734283"/>
              <a:chExt cx="73874" cy="66711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860218" y="6363629"/>
              <a:ext cx="73874" cy="66711"/>
              <a:chOff x="3948417" y="7734283"/>
              <a:chExt cx="73874" cy="66711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gradFill>
                <a:gsLst>
                  <a:gs pos="0">
                    <a:srgbClr val="7030A0">
                      <a:alpha val="32000"/>
                    </a:srgbClr>
                  </a:gs>
                  <a:gs pos="30000">
                    <a:srgbClr val="9966FF"/>
                  </a:gs>
                  <a:gs pos="100000">
                    <a:srgbClr val="9966FF"/>
                  </a:gs>
                </a:gsLst>
                <a:path path="circle">
                  <a:fillToRect l="50000" t="50000" r="50000" b="50000"/>
                </a:path>
              </a:gra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>
                  <a:alpha val="92000"/>
                </a:srgbClr>
              </a:solidFill>
              <a:ln w="3175">
                <a:solidFill>
                  <a:srgbClr val="7030A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847767" y="6702231"/>
              <a:ext cx="73874" cy="66711"/>
              <a:chOff x="3948417" y="7734283"/>
              <a:chExt cx="73874" cy="66711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766791" y="6902815"/>
              <a:ext cx="73874" cy="66711"/>
              <a:chOff x="3948417" y="7734283"/>
              <a:chExt cx="73874" cy="66711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223812" y="6291878"/>
              <a:ext cx="73874" cy="66711"/>
              <a:chOff x="3948417" y="7734283"/>
              <a:chExt cx="73874" cy="66711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070557" y="6327576"/>
              <a:ext cx="73874" cy="66711"/>
              <a:chOff x="3948417" y="7734283"/>
              <a:chExt cx="73874" cy="66711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024766" y="6480187"/>
              <a:ext cx="73874" cy="66711"/>
              <a:chOff x="3948417" y="7734283"/>
              <a:chExt cx="73874" cy="66711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014289" y="6700247"/>
              <a:ext cx="73874" cy="66711"/>
              <a:chOff x="3948417" y="7734283"/>
              <a:chExt cx="73874" cy="66711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874810" y="6549847"/>
              <a:ext cx="73874" cy="66711"/>
              <a:chOff x="3948417" y="7734283"/>
              <a:chExt cx="73874" cy="66711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3869060" y="6368191"/>
              <a:ext cx="663754" cy="666764"/>
            </a:xfrm>
            <a:custGeom>
              <a:avLst/>
              <a:gdLst>
                <a:gd name="connsiteX0" fmla="*/ 322294 w 663754"/>
                <a:gd name="connsiteY0" fmla="*/ 59857 h 666764"/>
                <a:gd name="connsiteX1" fmla="*/ 441726 w 663754"/>
                <a:gd name="connsiteY1" fmla="*/ 3873 h 666764"/>
                <a:gd name="connsiteX2" fmla="*/ 572355 w 663754"/>
                <a:gd name="connsiteY2" fmla="*/ 15070 h 666764"/>
                <a:gd name="connsiteX3" fmla="*/ 609677 w 663754"/>
                <a:gd name="connsiteY3" fmla="*/ 97179 h 666764"/>
                <a:gd name="connsiteX4" fmla="*/ 624606 w 663754"/>
                <a:gd name="connsiteY4" fmla="*/ 194218 h 666764"/>
                <a:gd name="connsiteX5" fmla="*/ 658196 w 663754"/>
                <a:gd name="connsiteY5" fmla="*/ 253934 h 666764"/>
                <a:gd name="connsiteX6" fmla="*/ 661929 w 663754"/>
                <a:gd name="connsiteY6" fmla="*/ 317382 h 666764"/>
                <a:gd name="connsiteX7" fmla="*/ 639535 w 663754"/>
                <a:gd name="connsiteY7" fmla="*/ 384562 h 666764"/>
                <a:gd name="connsiteX8" fmla="*/ 561158 w 663754"/>
                <a:gd name="connsiteY8" fmla="*/ 433081 h 666764"/>
                <a:gd name="connsiteX9" fmla="*/ 516371 w 663754"/>
                <a:gd name="connsiteY9" fmla="*/ 433081 h 666764"/>
                <a:gd name="connsiteX10" fmla="*/ 471584 w 663754"/>
                <a:gd name="connsiteY10" fmla="*/ 462939 h 666764"/>
                <a:gd name="connsiteX11" fmla="*/ 430529 w 663754"/>
                <a:gd name="connsiteY11" fmla="*/ 522655 h 666764"/>
                <a:gd name="connsiteX12" fmla="*/ 363349 w 663754"/>
                <a:gd name="connsiteY12" fmla="*/ 612229 h 666764"/>
                <a:gd name="connsiteX13" fmla="*/ 240185 w 663754"/>
                <a:gd name="connsiteY13" fmla="*/ 664481 h 666764"/>
                <a:gd name="connsiteX14" fmla="*/ 150611 w 663754"/>
                <a:gd name="connsiteY14" fmla="*/ 653284 h 666764"/>
                <a:gd name="connsiteX15" fmla="*/ 53573 w 663754"/>
                <a:gd name="connsiteY15" fmla="*/ 615961 h 666764"/>
                <a:gd name="connsiteX16" fmla="*/ 8786 w 663754"/>
                <a:gd name="connsiteY16" fmla="*/ 537584 h 666764"/>
                <a:gd name="connsiteX17" fmla="*/ 5053 w 663754"/>
                <a:gd name="connsiteY17" fmla="*/ 455475 h 666764"/>
                <a:gd name="connsiteX18" fmla="*/ 64769 w 663754"/>
                <a:gd name="connsiteY18" fmla="*/ 433081 h 666764"/>
                <a:gd name="connsiteX19" fmla="*/ 173004 w 663754"/>
                <a:gd name="connsiteY19" fmla="*/ 462939 h 666764"/>
                <a:gd name="connsiteX20" fmla="*/ 262578 w 663754"/>
                <a:gd name="connsiteY20" fmla="*/ 477868 h 666764"/>
                <a:gd name="connsiteX21" fmla="*/ 385742 w 663754"/>
                <a:gd name="connsiteY21" fmla="*/ 474136 h 666764"/>
                <a:gd name="connsiteX22" fmla="*/ 460387 w 663754"/>
                <a:gd name="connsiteY22" fmla="*/ 440546 h 666764"/>
                <a:gd name="connsiteX23" fmla="*/ 512639 w 663754"/>
                <a:gd name="connsiteY23" fmla="*/ 406956 h 666764"/>
                <a:gd name="connsiteX24" fmla="*/ 523835 w 663754"/>
                <a:gd name="connsiteY24" fmla="*/ 373366 h 666764"/>
                <a:gd name="connsiteX25" fmla="*/ 535032 w 663754"/>
                <a:gd name="connsiteY25" fmla="*/ 313650 h 666764"/>
                <a:gd name="connsiteX26" fmla="*/ 568622 w 663754"/>
                <a:gd name="connsiteY26" fmla="*/ 257666 h 666764"/>
                <a:gd name="connsiteX27" fmla="*/ 613409 w 663754"/>
                <a:gd name="connsiteY27" fmla="*/ 220344 h 666764"/>
                <a:gd name="connsiteX28" fmla="*/ 605945 w 663754"/>
                <a:gd name="connsiteY28" fmla="*/ 164360 h 666764"/>
                <a:gd name="connsiteX29" fmla="*/ 527568 w 663754"/>
                <a:gd name="connsiteY29" fmla="*/ 127037 h 666764"/>
                <a:gd name="connsiteX30" fmla="*/ 501442 w 663754"/>
                <a:gd name="connsiteY30" fmla="*/ 112108 h 666764"/>
                <a:gd name="connsiteX31" fmla="*/ 411868 w 663754"/>
                <a:gd name="connsiteY31" fmla="*/ 149431 h 666764"/>
                <a:gd name="connsiteX32" fmla="*/ 340955 w 663754"/>
                <a:gd name="connsiteY32" fmla="*/ 164360 h 666764"/>
                <a:gd name="connsiteX33" fmla="*/ 311098 w 663754"/>
                <a:gd name="connsiteY33" fmla="*/ 149431 h 666764"/>
                <a:gd name="connsiteX34" fmla="*/ 322294 w 663754"/>
                <a:gd name="connsiteY34" fmla="*/ 59857 h 66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63754" h="666764">
                  <a:moveTo>
                    <a:pt x="322294" y="59857"/>
                  </a:moveTo>
                  <a:cubicBezTo>
                    <a:pt x="344065" y="35597"/>
                    <a:pt x="400049" y="11337"/>
                    <a:pt x="441726" y="3873"/>
                  </a:cubicBezTo>
                  <a:cubicBezTo>
                    <a:pt x="483403" y="-3591"/>
                    <a:pt x="544363" y="-481"/>
                    <a:pt x="572355" y="15070"/>
                  </a:cubicBezTo>
                  <a:cubicBezTo>
                    <a:pt x="600347" y="30621"/>
                    <a:pt x="600969" y="67321"/>
                    <a:pt x="609677" y="97179"/>
                  </a:cubicBezTo>
                  <a:cubicBezTo>
                    <a:pt x="618386" y="127037"/>
                    <a:pt x="616520" y="168092"/>
                    <a:pt x="624606" y="194218"/>
                  </a:cubicBezTo>
                  <a:cubicBezTo>
                    <a:pt x="632692" y="220344"/>
                    <a:pt x="651976" y="233407"/>
                    <a:pt x="658196" y="253934"/>
                  </a:cubicBezTo>
                  <a:cubicBezTo>
                    <a:pt x="664416" y="274461"/>
                    <a:pt x="665039" y="295611"/>
                    <a:pt x="661929" y="317382"/>
                  </a:cubicBezTo>
                  <a:cubicBezTo>
                    <a:pt x="658819" y="339153"/>
                    <a:pt x="656330" y="365279"/>
                    <a:pt x="639535" y="384562"/>
                  </a:cubicBezTo>
                  <a:cubicBezTo>
                    <a:pt x="622740" y="403845"/>
                    <a:pt x="581685" y="424995"/>
                    <a:pt x="561158" y="433081"/>
                  </a:cubicBezTo>
                  <a:cubicBezTo>
                    <a:pt x="540631" y="441168"/>
                    <a:pt x="531300" y="428105"/>
                    <a:pt x="516371" y="433081"/>
                  </a:cubicBezTo>
                  <a:cubicBezTo>
                    <a:pt x="501442" y="438057"/>
                    <a:pt x="485891" y="448010"/>
                    <a:pt x="471584" y="462939"/>
                  </a:cubicBezTo>
                  <a:cubicBezTo>
                    <a:pt x="457277" y="477868"/>
                    <a:pt x="448568" y="497773"/>
                    <a:pt x="430529" y="522655"/>
                  </a:cubicBezTo>
                  <a:cubicBezTo>
                    <a:pt x="412490" y="547537"/>
                    <a:pt x="395073" y="588591"/>
                    <a:pt x="363349" y="612229"/>
                  </a:cubicBezTo>
                  <a:cubicBezTo>
                    <a:pt x="331625" y="635867"/>
                    <a:pt x="275641" y="657639"/>
                    <a:pt x="240185" y="664481"/>
                  </a:cubicBezTo>
                  <a:cubicBezTo>
                    <a:pt x="204729" y="671323"/>
                    <a:pt x="181713" y="661371"/>
                    <a:pt x="150611" y="653284"/>
                  </a:cubicBezTo>
                  <a:cubicBezTo>
                    <a:pt x="119509" y="645197"/>
                    <a:pt x="77210" y="635244"/>
                    <a:pt x="53573" y="615961"/>
                  </a:cubicBezTo>
                  <a:cubicBezTo>
                    <a:pt x="29936" y="596678"/>
                    <a:pt x="16873" y="564332"/>
                    <a:pt x="8786" y="537584"/>
                  </a:cubicBezTo>
                  <a:cubicBezTo>
                    <a:pt x="699" y="510836"/>
                    <a:pt x="-4277" y="472892"/>
                    <a:pt x="5053" y="455475"/>
                  </a:cubicBezTo>
                  <a:cubicBezTo>
                    <a:pt x="14383" y="438058"/>
                    <a:pt x="36777" y="431837"/>
                    <a:pt x="64769" y="433081"/>
                  </a:cubicBezTo>
                  <a:cubicBezTo>
                    <a:pt x="92761" y="434325"/>
                    <a:pt x="140036" y="455475"/>
                    <a:pt x="173004" y="462939"/>
                  </a:cubicBezTo>
                  <a:cubicBezTo>
                    <a:pt x="205972" y="470403"/>
                    <a:pt x="227122" y="476002"/>
                    <a:pt x="262578" y="477868"/>
                  </a:cubicBezTo>
                  <a:cubicBezTo>
                    <a:pt x="298034" y="479734"/>
                    <a:pt x="352774" y="480356"/>
                    <a:pt x="385742" y="474136"/>
                  </a:cubicBezTo>
                  <a:cubicBezTo>
                    <a:pt x="418710" y="467916"/>
                    <a:pt x="439238" y="451743"/>
                    <a:pt x="460387" y="440546"/>
                  </a:cubicBezTo>
                  <a:cubicBezTo>
                    <a:pt x="481536" y="429349"/>
                    <a:pt x="502064" y="418153"/>
                    <a:pt x="512639" y="406956"/>
                  </a:cubicBezTo>
                  <a:cubicBezTo>
                    <a:pt x="523214" y="395759"/>
                    <a:pt x="520103" y="388917"/>
                    <a:pt x="523835" y="373366"/>
                  </a:cubicBezTo>
                  <a:cubicBezTo>
                    <a:pt x="527567" y="357815"/>
                    <a:pt x="527567" y="332933"/>
                    <a:pt x="535032" y="313650"/>
                  </a:cubicBezTo>
                  <a:cubicBezTo>
                    <a:pt x="542497" y="294367"/>
                    <a:pt x="555559" y="273217"/>
                    <a:pt x="568622" y="257666"/>
                  </a:cubicBezTo>
                  <a:cubicBezTo>
                    <a:pt x="581685" y="242115"/>
                    <a:pt x="607188" y="235895"/>
                    <a:pt x="613409" y="220344"/>
                  </a:cubicBezTo>
                  <a:cubicBezTo>
                    <a:pt x="619630" y="204793"/>
                    <a:pt x="620252" y="179911"/>
                    <a:pt x="605945" y="164360"/>
                  </a:cubicBezTo>
                  <a:cubicBezTo>
                    <a:pt x="591638" y="148809"/>
                    <a:pt x="544985" y="135746"/>
                    <a:pt x="527568" y="127037"/>
                  </a:cubicBezTo>
                  <a:cubicBezTo>
                    <a:pt x="510151" y="118328"/>
                    <a:pt x="520725" y="108376"/>
                    <a:pt x="501442" y="112108"/>
                  </a:cubicBezTo>
                  <a:cubicBezTo>
                    <a:pt x="482159" y="115840"/>
                    <a:pt x="438616" y="140722"/>
                    <a:pt x="411868" y="149431"/>
                  </a:cubicBezTo>
                  <a:cubicBezTo>
                    <a:pt x="385120" y="158140"/>
                    <a:pt x="357750" y="164360"/>
                    <a:pt x="340955" y="164360"/>
                  </a:cubicBezTo>
                  <a:cubicBezTo>
                    <a:pt x="324160" y="164360"/>
                    <a:pt x="315452" y="161250"/>
                    <a:pt x="311098" y="149431"/>
                  </a:cubicBezTo>
                  <a:cubicBezTo>
                    <a:pt x="306744" y="137612"/>
                    <a:pt x="300523" y="84117"/>
                    <a:pt x="322294" y="59857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139795" y="6573394"/>
              <a:ext cx="73874" cy="66711"/>
              <a:chOff x="3948417" y="7734283"/>
              <a:chExt cx="73874" cy="66711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377210" y="6886087"/>
              <a:ext cx="73874" cy="66711"/>
              <a:chOff x="3948417" y="7734283"/>
              <a:chExt cx="73874" cy="66711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253607" y="6993719"/>
              <a:ext cx="73874" cy="66711"/>
              <a:chOff x="3948417" y="7734283"/>
              <a:chExt cx="73874" cy="66711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243969" y="6631087"/>
              <a:ext cx="73874" cy="66711"/>
              <a:chOff x="3948417" y="7734283"/>
              <a:chExt cx="73874" cy="66711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496541" y="6408486"/>
              <a:ext cx="73874" cy="66711"/>
              <a:chOff x="3948417" y="7734283"/>
              <a:chExt cx="73874" cy="66711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3125775" y="4580299"/>
            <a:ext cx="349222" cy="276571"/>
            <a:chOff x="4278696" y="4613664"/>
            <a:chExt cx="192886" cy="205326"/>
          </a:xfrm>
        </p:grpSpPr>
        <p:sp>
          <p:nvSpPr>
            <p:cNvPr id="55" name="Oval 54"/>
            <p:cNvSpPr/>
            <p:nvPr/>
          </p:nvSpPr>
          <p:spPr>
            <a:xfrm>
              <a:off x="4278696" y="4613664"/>
              <a:ext cx="192886" cy="2053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4328356" y="4694146"/>
              <a:ext cx="90000" cy="9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352653" y="1135049"/>
            <a:ext cx="1704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Low viral burden</a:t>
            </a:r>
            <a:endParaRPr lang="en-GB" sz="15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4947547" y="1130026"/>
            <a:ext cx="1801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High viral burden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311343" y="2528450"/>
            <a:ext cx="1085992" cy="524980"/>
            <a:chOff x="9757346" y="5443765"/>
            <a:chExt cx="1210330" cy="608236"/>
          </a:xfrm>
        </p:grpSpPr>
        <p:grpSp>
          <p:nvGrpSpPr>
            <p:cNvPr id="60" name="Group 59"/>
            <p:cNvGrpSpPr/>
            <p:nvPr/>
          </p:nvGrpSpPr>
          <p:grpSpPr>
            <a:xfrm>
              <a:off x="9757346" y="5443765"/>
              <a:ext cx="732353" cy="598979"/>
              <a:chOff x="9757346" y="5443765"/>
              <a:chExt cx="732353" cy="598979"/>
            </a:xfrm>
          </p:grpSpPr>
          <p:sp>
            <p:nvSpPr>
              <p:cNvPr id="65" name="Freeform 64"/>
              <p:cNvSpPr>
                <a:spLocks noChangeAspect="1"/>
              </p:cNvSpPr>
              <p:nvPr/>
            </p:nvSpPr>
            <p:spPr>
              <a:xfrm>
                <a:off x="9757346" y="5443765"/>
                <a:ext cx="265939" cy="572711"/>
              </a:xfrm>
              <a:custGeom>
                <a:avLst/>
                <a:gdLst>
                  <a:gd name="connsiteX0" fmla="*/ 75321 w 506165"/>
                  <a:gd name="connsiteY0" fmla="*/ 173102 h 1090045"/>
                  <a:gd name="connsiteX1" fmla="*/ 6741 w 506165"/>
                  <a:gd name="connsiteY1" fmla="*/ 264542 h 1090045"/>
                  <a:gd name="connsiteX2" fmla="*/ 13272 w 506165"/>
                  <a:gd name="connsiteY2" fmla="*/ 424562 h 1090045"/>
                  <a:gd name="connsiteX3" fmla="*/ 26335 w 506165"/>
                  <a:gd name="connsiteY3" fmla="*/ 558456 h 1090045"/>
                  <a:gd name="connsiteX4" fmla="*/ 6741 w 506165"/>
                  <a:gd name="connsiteY4" fmla="*/ 698882 h 1090045"/>
                  <a:gd name="connsiteX5" fmla="*/ 210 w 506165"/>
                  <a:gd name="connsiteY5" fmla="*/ 849105 h 1090045"/>
                  <a:gd name="connsiteX6" fmla="*/ 13272 w 506165"/>
                  <a:gd name="connsiteY6" fmla="*/ 940545 h 1090045"/>
                  <a:gd name="connsiteX7" fmla="*/ 101447 w 506165"/>
                  <a:gd name="connsiteY7" fmla="*/ 1048314 h 1090045"/>
                  <a:gd name="connsiteX8" fmla="*/ 222278 w 506165"/>
                  <a:gd name="connsiteY8" fmla="*/ 1087502 h 1090045"/>
                  <a:gd name="connsiteX9" fmla="*/ 339844 w 506165"/>
                  <a:gd name="connsiteY9" fmla="*/ 1080971 h 1090045"/>
                  <a:gd name="connsiteX10" fmla="*/ 437815 w 506165"/>
                  <a:gd name="connsiteY10" fmla="*/ 1038516 h 1090045"/>
                  <a:gd name="connsiteX11" fmla="*/ 499864 w 506165"/>
                  <a:gd name="connsiteY11" fmla="*/ 947076 h 1090045"/>
                  <a:gd name="connsiteX12" fmla="*/ 483535 w 506165"/>
                  <a:gd name="connsiteY12" fmla="*/ 875231 h 1090045"/>
                  <a:gd name="connsiteX13" fmla="*/ 447612 w 506165"/>
                  <a:gd name="connsiteY13" fmla="*/ 705414 h 1090045"/>
                  <a:gd name="connsiteX14" fmla="*/ 457410 w 506165"/>
                  <a:gd name="connsiteY14" fmla="*/ 532331 h 1090045"/>
                  <a:gd name="connsiteX15" fmla="*/ 503130 w 506165"/>
                  <a:gd name="connsiteY15" fmla="*/ 349451 h 1090045"/>
                  <a:gd name="connsiteX16" fmla="*/ 499864 w 506165"/>
                  <a:gd name="connsiteY16" fmla="*/ 192696 h 1090045"/>
                  <a:gd name="connsiteX17" fmla="*/ 483535 w 506165"/>
                  <a:gd name="connsiteY17" fmla="*/ 163305 h 1090045"/>
                  <a:gd name="connsiteX18" fmla="*/ 467207 w 506165"/>
                  <a:gd name="connsiteY18" fmla="*/ 49005 h 1090045"/>
                  <a:gd name="connsiteX19" fmla="*/ 457410 w 506165"/>
                  <a:gd name="connsiteY19" fmla="*/ 29411 h 1090045"/>
                  <a:gd name="connsiteX20" fmla="*/ 444347 w 506165"/>
                  <a:gd name="connsiteY20" fmla="*/ 29411 h 1090045"/>
                  <a:gd name="connsiteX21" fmla="*/ 434550 w 506165"/>
                  <a:gd name="connsiteY21" fmla="*/ 39208 h 1090045"/>
                  <a:gd name="connsiteX22" fmla="*/ 437815 w 506165"/>
                  <a:gd name="connsiteY22" fmla="*/ 104522 h 1090045"/>
                  <a:gd name="connsiteX23" fmla="*/ 444347 w 506165"/>
                  <a:gd name="connsiteY23" fmla="*/ 137179 h 1090045"/>
                  <a:gd name="connsiteX24" fmla="*/ 411690 w 506165"/>
                  <a:gd name="connsiteY24" fmla="*/ 133914 h 1090045"/>
                  <a:gd name="connsiteX25" fmla="*/ 414955 w 506165"/>
                  <a:gd name="connsiteY25" fmla="*/ 39208 h 1090045"/>
                  <a:gd name="connsiteX26" fmla="*/ 395361 w 506165"/>
                  <a:gd name="connsiteY26" fmla="*/ 19614 h 1090045"/>
                  <a:gd name="connsiteX27" fmla="*/ 372501 w 506165"/>
                  <a:gd name="connsiteY27" fmla="*/ 13082 h 1090045"/>
                  <a:gd name="connsiteX28" fmla="*/ 356172 w 506165"/>
                  <a:gd name="connsiteY28" fmla="*/ 16348 h 1090045"/>
                  <a:gd name="connsiteX29" fmla="*/ 346375 w 506165"/>
                  <a:gd name="connsiteY29" fmla="*/ 29411 h 1090045"/>
                  <a:gd name="connsiteX30" fmla="*/ 343110 w 506165"/>
                  <a:gd name="connsiteY30" fmla="*/ 52271 h 1090045"/>
                  <a:gd name="connsiteX31" fmla="*/ 352907 w 506165"/>
                  <a:gd name="connsiteY31" fmla="*/ 114319 h 1090045"/>
                  <a:gd name="connsiteX32" fmla="*/ 323515 w 506165"/>
                  <a:gd name="connsiteY32" fmla="*/ 117585 h 1090045"/>
                  <a:gd name="connsiteX33" fmla="*/ 313718 w 506165"/>
                  <a:gd name="connsiteY33" fmla="*/ 97991 h 1090045"/>
                  <a:gd name="connsiteX34" fmla="*/ 310452 w 506165"/>
                  <a:gd name="connsiteY34" fmla="*/ 58802 h 1090045"/>
                  <a:gd name="connsiteX35" fmla="*/ 294124 w 506165"/>
                  <a:gd name="connsiteY35" fmla="*/ 35942 h 1090045"/>
                  <a:gd name="connsiteX36" fmla="*/ 277795 w 506165"/>
                  <a:gd name="connsiteY36" fmla="*/ 16348 h 1090045"/>
                  <a:gd name="connsiteX37" fmla="*/ 264732 w 506165"/>
                  <a:gd name="connsiteY37" fmla="*/ 13082 h 1090045"/>
                  <a:gd name="connsiteX38" fmla="*/ 245138 w 506165"/>
                  <a:gd name="connsiteY38" fmla="*/ 19614 h 1090045"/>
                  <a:gd name="connsiteX39" fmla="*/ 245138 w 506165"/>
                  <a:gd name="connsiteY39" fmla="*/ 62068 h 1090045"/>
                  <a:gd name="connsiteX40" fmla="*/ 254935 w 506165"/>
                  <a:gd name="connsiteY40" fmla="*/ 81662 h 1090045"/>
                  <a:gd name="connsiteX41" fmla="*/ 261467 w 506165"/>
                  <a:gd name="connsiteY41" fmla="*/ 120851 h 1090045"/>
                  <a:gd name="connsiteX42" fmla="*/ 248404 w 506165"/>
                  <a:gd name="connsiteY42" fmla="*/ 133914 h 1090045"/>
                  <a:gd name="connsiteX43" fmla="*/ 212481 w 506165"/>
                  <a:gd name="connsiteY43" fmla="*/ 137179 h 1090045"/>
                  <a:gd name="connsiteX44" fmla="*/ 212481 w 506165"/>
                  <a:gd name="connsiteY44" fmla="*/ 45739 h 1090045"/>
                  <a:gd name="connsiteX45" fmla="*/ 199418 w 506165"/>
                  <a:gd name="connsiteY45" fmla="*/ 22879 h 1090045"/>
                  <a:gd name="connsiteX46" fmla="*/ 176558 w 506165"/>
                  <a:gd name="connsiteY46" fmla="*/ 19 h 1090045"/>
                  <a:gd name="connsiteX47" fmla="*/ 160230 w 506165"/>
                  <a:gd name="connsiteY47" fmla="*/ 19614 h 1090045"/>
                  <a:gd name="connsiteX48" fmla="*/ 160230 w 506165"/>
                  <a:gd name="connsiteY48" fmla="*/ 55536 h 1090045"/>
                  <a:gd name="connsiteX49" fmla="*/ 160230 w 506165"/>
                  <a:gd name="connsiteY49" fmla="*/ 104522 h 1090045"/>
                  <a:gd name="connsiteX50" fmla="*/ 166761 w 506165"/>
                  <a:gd name="connsiteY50" fmla="*/ 127382 h 1090045"/>
                  <a:gd name="connsiteX51" fmla="*/ 150432 w 506165"/>
                  <a:gd name="connsiteY51" fmla="*/ 137179 h 1090045"/>
                  <a:gd name="connsiteX52" fmla="*/ 140635 w 506165"/>
                  <a:gd name="connsiteY52" fmla="*/ 140445 h 1090045"/>
                  <a:gd name="connsiteX53" fmla="*/ 124307 w 506165"/>
                  <a:gd name="connsiteY53" fmla="*/ 58802 h 1090045"/>
                  <a:gd name="connsiteX54" fmla="*/ 124307 w 506165"/>
                  <a:gd name="connsiteY54" fmla="*/ 42474 h 1090045"/>
                  <a:gd name="connsiteX55" fmla="*/ 111244 w 506165"/>
                  <a:gd name="connsiteY55" fmla="*/ 29411 h 1090045"/>
                  <a:gd name="connsiteX56" fmla="*/ 91650 w 506165"/>
                  <a:gd name="connsiteY56" fmla="*/ 29411 h 1090045"/>
                  <a:gd name="connsiteX57" fmla="*/ 75321 w 506165"/>
                  <a:gd name="connsiteY57" fmla="*/ 39208 h 1090045"/>
                  <a:gd name="connsiteX58" fmla="*/ 58992 w 506165"/>
                  <a:gd name="connsiteY58" fmla="*/ 58802 h 1090045"/>
                  <a:gd name="connsiteX59" fmla="*/ 65524 w 506165"/>
                  <a:gd name="connsiteY59" fmla="*/ 101256 h 1090045"/>
                  <a:gd name="connsiteX60" fmla="*/ 75321 w 506165"/>
                  <a:gd name="connsiteY60" fmla="*/ 173102 h 1090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06165" h="1090045">
                    <a:moveTo>
                      <a:pt x="75321" y="173102"/>
                    </a:moveTo>
                    <a:cubicBezTo>
                      <a:pt x="65524" y="200316"/>
                      <a:pt x="17082" y="222632"/>
                      <a:pt x="6741" y="264542"/>
                    </a:cubicBezTo>
                    <a:cubicBezTo>
                      <a:pt x="-3600" y="306452"/>
                      <a:pt x="10006" y="375576"/>
                      <a:pt x="13272" y="424562"/>
                    </a:cubicBezTo>
                    <a:cubicBezTo>
                      <a:pt x="16538" y="473548"/>
                      <a:pt x="27423" y="512736"/>
                      <a:pt x="26335" y="558456"/>
                    </a:cubicBezTo>
                    <a:cubicBezTo>
                      <a:pt x="25247" y="604176"/>
                      <a:pt x="11095" y="650441"/>
                      <a:pt x="6741" y="698882"/>
                    </a:cubicBezTo>
                    <a:cubicBezTo>
                      <a:pt x="2387" y="747323"/>
                      <a:pt x="-878" y="808828"/>
                      <a:pt x="210" y="849105"/>
                    </a:cubicBezTo>
                    <a:cubicBezTo>
                      <a:pt x="1298" y="889382"/>
                      <a:pt x="-3601" y="907344"/>
                      <a:pt x="13272" y="940545"/>
                    </a:cubicBezTo>
                    <a:cubicBezTo>
                      <a:pt x="30145" y="973747"/>
                      <a:pt x="66613" y="1023821"/>
                      <a:pt x="101447" y="1048314"/>
                    </a:cubicBezTo>
                    <a:cubicBezTo>
                      <a:pt x="136281" y="1072807"/>
                      <a:pt x="182545" y="1082059"/>
                      <a:pt x="222278" y="1087502"/>
                    </a:cubicBezTo>
                    <a:cubicBezTo>
                      <a:pt x="262011" y="1092945"/>
                      <a:pt x="303921" y="1089135"/>
                      <a:pt x="339844" y="1080971"/>
                    </a:cubicBezTo>
                    <a:cubicBezTo>
                      <a:pt x="375767" y="1072807"/>
                      <a:pt x="411145" y="1060832"/>
                      <a:pt x="437815" y="1038516"/>
                    </a:cubicBezTo>
                    <a:cubicBezTo>
                      <a:pt x="464485" y="1016200"/>
                      <a:pt x="492244" y="974290"/>
                      <a:pt x="499864" y="947076"/>
                    </a:cubicBezTo>
                    <a:cubicBezTo>
                      <a:pt x="507484" y="919862"/>
                      <a:pt x="492244" y="915508"/>
                      <a:pt x="483535" y="875231"/>
                    </a:cubicBezTo>
                    <a:cubicBezTo>
                      <a:pt x="474826" y="834954"/>
                      <a:pt x="451966" y="762564"/>
                      <a:pt x="447612" y="705414"/>
                    </a:cubicBezTo>
                    <a:cubicBezTo>
                      <a:pt x="443258" y="648264"/>
                      <a:pt x="448157" y="591658"/>
                      <a:pt x="457410" y="532331"/>
                    </a:cubicBezTo>
                    <a:cubicBezTo>
                      <a:pt x="466663" y="473004"/>
                      <a:pt x="496054" y="406057"/>
                      <a:pt x="503130" y="349451"/>
                    </a:cubicBezTo>
                    <a:cubicBezTo>
                      <a:pt x="510206" y="292845"/>
                      <a:pt x="503130" y="223720"/>
                      <a:pt x="499864" y="192696"/>
                    </a:cubicBezTo>
                    <a:cubicBezTo>
                      <a:pt x="496598" y="161672"/>
                      <a:pt x="488978" y="187253"/>
                      <a:pt x="483535" y="163305"/>
                    </a:cubicBezTo>
                    <a:cubicBezTo>
                      <a:pt x="478092" y="139357"/>
                      <a:pt x="471561" y="71321"/>
                      <a:pt x="467207" y="49005"/>
                    </a:cubicBezTo>
                    <a:cubicBezTo>
                      <a:pt x="462853" y="26689"/>
                      <a:pt x="461220" y="32677"/>
                      <a:pt x="457410" y="29411"/>
                    </a:cubicBezTo>
                    <a:cubicBezTo>
                      <a:pt x="453600" y="26145"/>
                      <a:pt x="448157" y="27778"/>
                      <a:pt x="444347" y="29411"/>
                    </a:cubicBezTo>
                    <a:cubicBezTo>
                      <a:pt x="440537" y="31044"/>
                      <a:pt x="435639" y="26690"/>
                      <a:pt x="434550" y="39208"/>
                    </a:cubicBezTo>
                    <a:cubicBezTo>
                      <a:pt x="433461" y="51726"/>
                      <a:pt x="436182" y="88194"/>
                      <a:pt x="437815" y="104522"/>
                    </a:cubicBezTo>
                    <a:cubicBezTo>
                      <a:pt x="439448" y="120850"/>
                      <a:pt x="448701" y="132280"/>
                      <a:pt x="444347" y="137179"/>
                    </a:cubicBezTo>
                    <a:cubicBezTo>
                      <a:pt x="439993" y="142078"/>
                      <a:pt x="416589" y="150242"/>
                      <a:pt x="411690" y="133914"/>
                    </a:cubicBezTo>
                    <a:cubicBezTo>
                      <a:pt x="406791" y="117586"/>
                      <a:pt x="417677" y="58258"/>
                      <a:pt x="414955" y="39208"/>
                    </a:cubicBezTo>
                    <a:cubicBezTo>
                      <a:pt x="412234" y="20158"/>
                      <a:pt x="402437" y="23968"/>
                      <a:pt x="395361" y="19614"/>
                    </a:cubicBezTo>
                    <a:cubicBezTo>
                      <a:pt x="388285" y="15260"/>
                      <a:pt x="379032" y="13626"/>
                      <a:pt x="372501" y="13082"/>
                    </a:cubicBezTo>
                    <a:cubicBezTo>
                      <a:pt x="365970" y="12538"/>
                      <a:pt x="360526" y="13627"/>
                      <a:pt x="356172" y="16348"/>
                    </a:cubicBezTo>
                    <a:cubicBezTo>
                      <a:pt x="351818" y="19069"/>
                      <a:pt x="348552" y="23424"/>
                      <a:pt x="346375" y="29411"/>
                    </a:cubicBezTo>
                    <a:cubicBezTo>
                      <a:pt x="344198" y="35398"/>
                      <a:pt x="342021" y="38120"/>
                      <a:pt x="343110" y="52271"/>
                    </a:cubicBezTo>
                    <a:cubicBezTo>
                      <a:pt x="344199" y="66422"/>
                      <a:pt x="356173" y="103433"/>
                      <a:pt x="352907" y="114319"/>
                    </a:cubicBezTo>
                    <a:cubicBezTo>
                      <a:pt x="349641" y="125205"/>
                      <a:pt x="330047" y="120306"/>
                      <a:pt x="323515" y="117585"/>
                    </a:cubicBezTo>
                    <a:cubicBezTo>
                      <a:pt x="316984" y="114864"/>
                      <a:pt x="315895" y="107788"/>
                      <a:pt x="313718" y="97991"/>
                    </a:cubicBezTo>
                    <a:cubicBezTo>
                      <a:pt x="311541" y="88194"/>
                      <a:pt x="313718" y="69144"/>
                      <a:pt x="310452" y="58802"/>
                    </a:cubicBezTo>
                    <a:cubicBezTo>
                      <a:pt x="307186" y="48460"/>
                      <a:pt x="299567" y="43018"/>
                      <a:pt x="294124" y="35942"/>
                    </a:cubicBezTo>
                    <a:cubicBezTo>
                      <a:pt x="288681" y="28866"/>
                      <a:pt x="282694" y="20158"/>
                      <a:pt x="277795" y="16348"/>
                    </a:cubicBezTo>
                    <a:cubicBezTo>
                      <a:pt x="272896" y="12538"/>
                      <a:pt x="270175" y="12538"/>
                      <a:pt x="264732" y="13082"/>
                    </a:cubicBezTo>
                    <a:cubicBezTo>
                      <a:pt x="259289" y="13626"/>
                      <a:pt x="248404" y="11450"/>
                      <a:pt x="245138" y="19614"/>
                    </a:cubicBezTo>
                    <a:cubicBezTo>
                      <a:pt x="241872" y="27778"/>
                      <a:pt x="243505" y="51727"/>
                      <a:pt x="245138" y="62068"/>
                    </a:cubicBezTo>
                    <a:cubicBezTo>
                      <a:pt x="246771" y="72409"/>
                      <a:pt x="252213" y="71865"/>
                      <a:pt x="254935" y="81662"/>
                    </a:cubicBezTo>
                    <a:cubicBezTo>
                      <a:pt x="257657" y="91459"/>
                      <a:pt x="262555" y="112142"/>
                      <a:pt x="261467" y="120851"/>
                    </a:cubicBezTo>
                    <a:cubicBezTo>
                      <a:pt x="260379" y="129560"/>
                      <a:pt x="256568" y="131193"/>
                      <a:pt x="248404" y="133914"/>
                    </a:cubicBezTo>
                    <a:cubicBezTo>
                      <a:pt x="240240" y="136635"/>
                      <a:pt x="218468" y="151875"/>
                      <a:pt x="212481" y="137179"/>
                    </a:cubicBezTo>
                    <a:cubicBezTo>
                      <a:pt x="206494" y="122483"/>
                      <a:pt x="214658" y="64789"/>
                      <a:pt x="212481" y="45739"/>
                    </a:cubicBezTo>
                    <a:cubicBezTo>
                      <a:pt x="210304" y="26689"/>
                      <a:pt x="205405" y="30499"/>
                      <a:pt x="199418" y="22879"/>
                    </a:cubicBezTo>
                    <a:cubicBezTo>
                      <a:pt x="193431" y="15259"/>
                      <a:pt x="183089" y="563"/>
                      <a:pt x="176558" y="19"/>
                    </a:cubicBezTo>
                    <a:cubicBezTo>
                      <a:pt x="170027" y="-525"/>
                      <a:pt x="162951" y="10361"/>
                      <a:pt x="160230" y="19614"/>
                    </a:cubicBezTo>
                    <a:cubicBezTo>
                      <a:pt x="157509" y="28867"/>
                      <a:pt x="160230" y="55536"/>
                      <a:pt x="160230" y="55536"/>
                    </a:cubicBezTo>
                    <a:cubicBezTo>
                      <a:pt x="160230" y="69687"/>
                      <a:pt x="159142" y="92548"/>
                      <a:pt x="160230" y="104522"/>
                    </a:cubicBezTo>
                    <a:cubicBezTo>
                      <a:pt x="161318" y="116496"/>
                      <a:pt x="168394" y="121939"/>
                      <a:pt x="166761" y="127382"/>
                    </a:cubicBezTo>
                    <a:cubicBezTo>
                      <a:pt x="165128" y="132825"/>
                      <a:pt x="154786" y="135002"/>
                      <a:pt x="150432" y="137179"/>
                    </a:cubicBezTo>
                    <a:cubicBezTo>
                      <a:pt x="146078" y="139356"/>
                      <a:pt x="144989" y="153508"/>
                      <a:pt x="140635" y="140445"/>
                    </a:cubicBezTo>
                    <a:cubicBezTo>
                      <a:pt x="136281" y="127382"/>
                      <a:pt x="127028" y="75130"/>
                      <a:pt x="124307" y="58802"/>
                    </a:cubicBezTo>
                    <a:cubicBezTo>
                      <a:pt x="121586" y="42473"/>
                      <a:pt x="126484" y="47372"/>
                      <a:pt x="124307" y="42474"/>
                    </a:cubicBezTo>
                    <a:cubicBezTo>
                      <a:pt x="122130" y="37576"/>
                      <a:pt x="116687" y="31588"/>
                      <a:pt x="111244" y="29411"/>
                    </a:cubicBezTo>
                    <a:cubicBezTo>
                      <a:pt x="105801" y="27234"/>
                      <a:pt x="97637" y="27778"/>
                      <a:pt x="91650" y="29411"/>
                    </a:cubicBezTo>
                    <a:cubicBezTo>
                      <a:pt x="85663" y="31044"/>
                      <a:pt x="80764" y="34310"/>
                      <a:pt x="75321" y="39208"/>
                    </a:cubicBezTo>
                    <a:cubicBezTo>
                      <a:pt x="69878" y="44106"/>
                      <a:pt x="60625" y="48461"/>
                      <a:pt x="58992" y="58802"/>
                    </a:cubicBezTo>
                    <a:cubicBezTo>
                      <a:pt x="57359" y="69143"/>
                      <a:pt x="61714" y="86016"/>
                      <a:pt x="65524" y="101256"/>
                    </a:cubicBezTo>
                    <a:cubicBezTo>
                      <a:pt x="69334" y="116496"/>
                      <a:pt x="85118" y="145888"/>
                      <a:pt x="75321" y="173102"/>
                    </a:cubicBezTo>
                    <a:close/>
                  </a:path>
                </a:pathLst>
              </a:custGeom>
              <a:solidFill>
                <a:srgbClr val="EAEAEA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/>
              <p:cNvSpPr>
                <a:spLocks noChangeAspect="1"/>
              </p:cNvSpPr>
              <p:nvPr/>
            </p:nvSpPr>
            <p:spPr>
              <a:xfrm>
                <a:off x="9823406" y="5831289"/>
                <a:ext cx="130401" cy="13211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 66"/>
              <p:cNvSpPr>
                <a:spLocks noChangeAspect="1"/>
              </p:cNvSpPr>
              <p:nvPr/>
            </p:nvSpPr>
            <p:spPr>
              <a:xfrm>
                <a:off x="9988970" y="5447403"/>
                <a:ext cx="272706" cy="595341"/>
              </a:xfrm>
              <a:custGeom>
                <a:avLst/>
                <a:gdLst>
                  <a:gd name="connsiteX0" fmla="*/ 31211 w 519045"/>
                  <a:gd name="connsiteY0" fmla="*/ 41558 h 1133125"/>
                  <a:gd name="connsiteX1" fmla="*/ 83676 w 519045"/>
                  <a:gd name="connsiteY1" fmla="*/ 44056 h 1133125"/>
                  <a:gd name="connsiteX2" fmla="*/ 71184 w 519045"/>
                  <a:gd name="connsiteY2" fmla="*/ 111512 h 1133125"/>
                  <a:gd name="connsiteX3" fmla="*/ 68686 w 519045"/>
                  <a:gd name="connsiteY3" fmla="*/ 146489 h 1133125"/>
                  <a:gd name="connsiteX4" fmla="*/ 111158 w 519045"/>
                  <a:gd name="connsiteY4" fmla="*/ 126502 h 1133125"/>
                  <a:gd name="connsiteX5" fmla="*/ 101165 w 519045"/>
                  <a:gd name="connsiteY5" fmla="*/ 59047 h 1133125"/>
                  <a:gd name="connsiteX6" fmla="*/ 118653 w 519045"/>
                  <a:gd name="connsiteY6" fmla="*/ 16574 h 1133125"/>
                  <a:gd name="connsiteX7" fmla="*/ 156129 w 519045"/>
                  <a:gd name="connsiteY7" fmla="*/ 24070 h 1133125"/>
                  <a:gd name="connsiteX8" fmla="*/ 161125 w 519045"/>
                  <a:gd name="connsiteY8" fmla="*/ 44056 h 1133125"/>
                  <a:gd name="connsiteX9" fmla="*/ 153630 w 519045"/>
                  <a:gd name="connsiteY9" fmla="*/ 96522 h 1133125"/>
                  <a:gd name="connsiteX10" fmla="*/ 153630 w 519045"/>
                  <a:gd name="connsiteY10" fmla="*/ 138994 h 1133125"/>
                  <a:gd name="connsiteX11" fmla="*/ 188607 w 519045"/>
                  <a:gd name="connsiteY11" fmla="*/ 136496 h 1133125"/>
                  <a:gd name="connsiteX12" fmla="*/ 206096 w 519045"/>
                  <a:gd name="connsiteY12" fmla="*/ 59047 h 1133125"/>
                  <a:gd name="connsiteX13" fmla="*/ 236076 w 519045"/>
                  <a:gd name="connsiteY13" fmla="*/ 19073 h 1133125"/>
                  <a:gd name="connsiteX14" fmla="*/ 256063 w 519045"/>
                  <a:gd name="connsiteY14" fmla="*/ 36561 h 1133125"/>
                  <a:gd name="connsiteX15" fmla="*/ 258561 w 519045"/>
                  <a:gd name="connsiteY15" fmla="*/ 56548 h 1133125"/>
                  <a:gd name="connsiteX16" fmla="*/ 238574 w 519045"/>
                  <a:gd name="connsiteY16" fmla="*/ 94024 h 1133125"/>
                  <a:gd name="connsiteX17" fmla="*/ 233578 w 519045"/>
                  <a:gd name="connsiteY17" fmla="*/ 124004 h 1133125"/>
                  <a:gd name="connsiteX18" fmla="*/ 286043 w 519045"/>
                  <a:gd name="connsiteY18" fmla="*/ 121506 h 1133125"/>
                  <a:gd name="connsiteX19" fmla="*/ 298535 w 519045"/>
                  <a:gd name="connsiteY19" fmla="*/ 69040 h 1133125"/>
                  <a:gd name="connsiteX20" fmla="*/ 296037 w 519045"/>
                  <a:gd name="connsiteY20" fmla="*/ 31565 h 1133125"/>
                  <a:gd name="connsiteX21" fmla="*/ 306030 w 519045"/>
                  <a:gd name="connsiteY21" fmla="*/ 4083 h 1133125"/>
                  <a:gd name="connsiteX22" fmla="*/ 326017 w 519045"/>
                  <a:gd name="connsiteY22" fmla="*/ 4083 h 1133125"/>
                  <a:gd name="connsiteX23" fmla="*/ 343506 w 519045"/>
                  <a:gd name="connsiteY23" fmla="*/ 41558 h 1133125"/>
                  <a:gd name="connsiteX24" fmla="*/ 336011 w 519045"/>
                  <a:gd name="connsiteY24" fmla="*/ 116509 h 1133125"/>
                  <a:gd name="connsiteX25" fmla="*/ 378483 w 519045"/>
                  <a:gd name="connsiteY25" fmla="*/ 126502 h 1133125"/>
                  <a:gd name="connsiteX26" fmla="*/ 385978 w 519045"/>
                  <a:gd name="connsiteY26" fmla="*/ 41558 h 1133125"/>
                  <a:gd name="connsiteX27" fmla="*/ 415958 w 519045"/>
                  <a:gd name="connsiteY27" fmla="*/ 24070 h 1133125"/>
                  <a:gd name="connsiteX28" fmla="*/ 410961 w 519045"/>
                  <a:gd name="connsiteY28" fmla="*/ 89027 h 1133125"/>
                  <a:gd name="connsiteX29" fmla="*/ 413460 w 519045"/>
                  <a:gd name="connsiteY29" fmla="*/ 141492 h 1133125"/>
                  <a:gd name="connsiteX30" fmla="*/ 418456 w 519045"/>
                  <a:gd name="connsiteY30" fmla="*/ 178968 h 1133125"/>
                  <a:gd name="connsiteX31" fmla="*/ 468424 w 519045"/>
                  <a:gd name="connsiteY31" fmla="*/ 248922 h 1133125"/>
                  <a:gd name="connsiteX32" fmla="*/ 488411 w 519045"/>
                  <a:gd name="connsiteY32" fmla="*/ 413814 h 1133125"/>
                  <a:gd name="connsiteX33" fmla="*/ 518391 w 519045"/>
                  <a:gd name="connsiteY33" fmla="*/ 701125 h 1133125"/>
                  <a:gd name="connsiteX34" fmla="*/ 503401 w 519045"/>
                  <a:gd name="connsiteY34" fmla="*/ 928476 h 1133125"/>
                  <a:gd name="connsiteX35" fmla="*/ 440942 w 519045"/>
                  <a:gd name="connsiteY35" fmla="*/ 1115853 h 1133125"/>
                  <a:gd name="connsiteX36" fmla="*/ 353499 w 519045"/>
                  <a:gd name="connsiteY36" fmla="*/ 1123348 h 1133125"/>
                  <a:gd name="connsiteX37" fmla="*/ 231079 w 519045"/>
                  <a:gd name="connsiteY37" fmla="*/ 1103361 h 1133125"/>
                  <a:gd name="connsiteX38" fmla="*/ 106161 w 519045"/>
                  <a:gd name="connsiteY38" fmla="*/ 1103361 h 1133125"/>
                  <a:gd name="connsiteX39" fmla="*/ 28712 w 519045"/>
                  <a:gd name="connsiteY39" fmla="*/ 1090870 h 1133125"/>
                  <a:gd name="connsiteX40" fmla="*/ 1230 w 519045"/>
                  <a:gd name="connsiteY40" fmla="*/ 1058391 h 1133125"/>
                  <a:gd name="connsiteX41" fmla="*/ 63689 w 519045"/>
                  <a:gd name="connsiteY41" fmla="*/ 963453 h 1133125"/>
                  <a:gd name="connsiteX42" fmla="*/ 33709 w 519045"/>
                  <a:gd name="connsiteY42" fmla="*/ 821047 h 1133125"/>
                  <a:gd name="connsiteX43" fmla="*/ 8725 w 519045"/>
                  <a:gd name="connsiteY43" fmla="*/ 641165 h 1133125"/>
                  <a:gd name="connsiteX44" fmla="*/ 33709 w 519045"/>
                  <a:gd name="connsiteY44" fmla="*/ 481270 h 1133125"/>
                  <a:gd name="connsiteX45" fmla="*/ 68686 w 519045"/>
                  <a:gd name="connsiteY45" fmla="*/ 336365 h 1133125"/>
                  <a:gd name="connsiteX46" fmla="*/ 63689 w 519045"/>
                  <a:gd name="connsiteY46" fmla="*/ 188961 h 1133125"/>
                  <a:gd name="connsiteX47" fmla="*/ 43702 w 519045"/>
                  <a:gd name="connsiteY47" fmla="*/ 143991 h 1133125"/>
                  <a:gd name="connsiteX48" fmla="*/ 31211 w 519045"/>
                  <a:gd name="connsiteY48" fmla="*/ 41558 h 1133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9045" h="1133125">
                    <a:moveTo>
                      <a:pt x="31211" y="41558"/>
                    </a:moveTo>
                    <a:cubicBezTo>
                      <a:pt x="37873" y="24902"/>
                      <a:pt x="77014" y="32397"/>
                      <a:pt x="83676" y="44056"/>
                    </a:cubicBezTo>
                    <a:cubicBezTo>
                      <a:pt x="90338" y="55715"/>
                      <a:pt x="73682" y="94440"/>
                      <a:pt x="71184" y="111512"/>
                    </a:cubicBezTo>
                    <a:cubicBezTo>
                      <a:pt x="68686" y="128584"/>
                      <a:pt x="62024" y="143991"/>
                      <a:pt x="68686" y="146489"/>
                    </a:cubicBezTo>
                    <a:cubicBezTo>
                      <a:pt x="75348" y="148987"/>
                      <a:pt x="105745" y="141076"/>
                      <a:pt x="111158" y="126502"/>
                    </a:cubicBezTo>
                    <a:cubicBezTo>
                      <a:pt x="116571" y="111928"/>
                      <a:pt x="99916" y="77368"/>
                      <a:pt x="101165" y="59047"/>
                    </a:cubicBezTo>
                    <a:cubicBezTo>
                      <a:pt x="102414" y="40726"/>
                      <a:pt x="109492" y="22403"/>
                      <a:pt x="118653" y="16574"/>
                    </a:cubicBezTo>
                    <a:cubicBezTo>
                      <a:pt x="127814" y="10745"/>
                      <a:pt x="149050" y="19490"/>
                      <a:pt x="156129" y="24070"/>
                    </a:cubicBezTo>
                    <a:cubicBezTo>
                      <a:pt x="163208" y="28650"/>
                      <a:pt x="161541" y="31981"/>
                      <a:pt x="161125" y="44056"/>
                    </a:cubicBezTo>
                    <a:cubicBezTo>
                      <a:pt x="160709" y="56131"/>
                      <a:pt x="154879" y="80699"/>
                      <a:pt x="153630" y="96522"/>
                    </a:cubicBezTo>
                    <a:cubicBezTo>
                      <a:pt x="152381" y="112345"/>
                      <a:pt x="147801" y="132332"/>
                      <a:pt x="153630" y="138994"/>
                    </a:cubicBezTo>
                    <a:cubicBezTo>
                      <a:pt x="159460" y="145656"/>
                      <a:pt x="179863" y="149820"/>
                      <a:pt x="188607" y="136496"/>
                    </a:cubicBezTo>
                    <a:cubicBezTo>
                      <a:pt x="197351" y="123172"/>
                      <a:pt x="198185" y="78618"/>
                      <a:pt x="206096" y="59047"/>
                    </a:cubicBezTo>
                    <a:cubicBezTo>
                      <a:pt x="214008" y="39476"/>
                      <a:pt x="227748" y="22821"/>
                      <a:pt x="236076" y="19073"/>
                    </a:cubicBezTo>
                    <a:cubicBezTo>
                      <a:pt x="244404" y="15325"/>
                      <a:pt x="252316" y="30315"/>
                      <a:pt x="256063" y="36561"/>
                    </a:cubicBezTo>
                    <a:cubicBezTo>
                      <a:pt x="259810" y="42807"/>
                      <a:pt x="261476" y="46971"/>
                      <a:pt x="258561" y="56548"/>
                    </a:cubicBezTo>
                    <a:cubicBezTo>
                      <a:pt x="255646" y="66125"/>
                      <a:pt x="242738" y="82781"/>
                      <a:pt x="238574" y="94024"/>
                    </a:cubicBezTo>
                    <a:cubicBezTo>
                      <a:pt x="234410" y="105267"/>
                      <a:pt x="225667" y="119424"/>
                      <a:pt x="233578" y="124004"/>
                    </a:cubicBezTo>
                    <a:cubicBezTo>
                      <a:pt x="241489" y="128584"/>
                      <a:pt x="275217" y="130667"/>
                      <a:pt x="286043" y="121506"/>
                    </a:cubicBezTo>
                    <a:cubicBezTo>
                      <a:pt x="296869" y="112345"/>
                      <a:pt x="296869" y="84030"/>
                      <a:pt x="298535" y="69040"/>
                    </a:cubicBezTo>
                    <a:cubicBezTo>
                      <a:pt x="300201" y="54050"/>
                      <a:pt x="294788" y="42391"/>
                      <a:pt x="296037" y="31565"/>
                    </a:cubicBezTo>
                    <a:cubicBezTo>
                      <a:pt x="297286" y="20739"/>
                      <a:pt x="301033" y="8663"/>
                      <a:pt x="306030" y="4083"/>
                    </a:cubicBezTo>
                    <a:cubicBezTo>
                      <a:pt x="311027" y="-497"/>
                      <a:pt x="319771" y="-2163"/>
                      <a:pt x="326017" y="4083"/>
                    </a:cubicBezTo>
                    <a:cubicBezTo>
                      <a:pt x="332263" y="10329"/>
                      <a:pt x="341840" y="22820"/>
                      <a:pt x="343506" y="41558"/>
                    </a:cubicBezTo>
                    <a:cubicBezTo>
                      <a:pt x="345172" y="60296"/>
                      <a:pt x="330182" y="102352"/>
                      <a:pt x="336011" y="116509"/>
                    </a:cubicBezTo>
                    <a:cubicBezTo>
                      <a:pt x="341840" y="130666"/>
                      <a:pt x="370155" y="138994"/>
                      <a:pt x="378483" y="126502"/>
                    </a:cubicBezTo>
                    <a:cubicBezTo>
                      <a:pt x="386811" y="114010"/>
                      <a:pt x="379732" y="58630"/>
                      <a:pt x="385978" y="41558"/>
                    </a:cubicBezTo>
                    <a:cubicBezTo>
                      <a:pt x="392224" y="24486"/>
                      <a:pt x="411794" y="16159"/>
                      <a:pt x="415958" y="24070"/>
                    </a:cubicBezTo>
                    <a:cubicBezTo>
                      <a:pt x="420122" y="31981"/>
                      <a:pt x="411377" y="69457"/>
                      <a:pt x="410961" y="89027"/>
                    </a:cubicBezTo>
                    <a:cubicBezTo>
                      <a:pt x="410545" y="108597"/>
                      <a:pt x="412211" y="126502"/>
                      <a:pt x="413460" y="141492"/>
                    </a:cubicBezTo>
                    <a:cubicBezTo>
                      <a:pt x="414709" y="156482"/>
                      <a:pt x="409295" y="161063"/>
                      <a:pt x="418456" y="178968"/>
                    </a:cubicBezTo>
                    <a:cubicBezTo>
                      <a:pt x="427617" y="196873"/>
                      <a:pt x="456765" y="209781"/>
                      <a:pt x="468424" y="248922"/>
                    </a:cubicBezTo>
                    <a:cubicBezTo>
                      <a:pt x="480083" y="288063"/>
                      <a:pt x="480083" y="338447"/>
                      <a:pt x="488411" y="413814"/>
                    </a:cubicBezTo>
                    <a:cubicBezTo>
                      <a:pt x="496739" y="489181"/>
                      <a:pt x="515893" y="615348"/>
                      <a:pt x="518391" y="701125"/>
                    </a:cubicBezTo>
                    <a:cubicBezTo>
                      <a:pt x="520889" y="786902"/>
                      <a:pt x="516309" y="859355"/>
                      <a:pt x="503401" y="928476"/>
                    </a:cubicBezTo>
                    <a:cubicBezTo>
                      <a:pt x="490493" y="997597"/>
                      <a:pt x="465926" y="1083374"/>
                      <a:pt x="440942" y="1115853"/>
                    </a:cubicBezTo>
                    <a:cubicBezTo>
                      <a:pt x="415958" y="1148332"/>
                      <a:pt x="388476" y="1125430"/>
                      <a:pt x="353499" y="1123348"/>
                    </a:cubicBezTo>
                    <a:cubicBezTo>
                      <a:pt x="318522" y="1121266"/>
                      <a:pt x="272302" y="1106692"/>
                      <a:pt x="231079" y="1103361"/>
                    </a:cubicBezTo>
                    <a:cubicBezTo>
                      <a:pt x="189856" y="1100030"/>
                      <a:pt x="139889" y="1105443"/>
                      <a:pt x="106161" y="1103361"/>
                    </a:cubicBezTo>
                    <a:cubicBezTo>
                      <a:pt x="72433" y="1101279"/>
                      <a:pt x="46201" y="1098365"/>
                      <a:pt x="28712" y="1090870"/>
                    </a:cubicBezTo>
                    <a:cubicBezTo>
                      <a:pt x="11223" y="1083375"/>
                      <a:pt x="-4599" y="1079627"/>
                      <a:pt x="1230" y="1058391"/>
                    </a:cubicBezTo>
                    <a:cubicBezTo>
                      <a:pt x="7059" y="1037155"/>
                      <a:pt x="58276" y="1003010"/>
                      <a:pt x="63689" y="963453"/>
                    </a:cubicBezTo>
                    <a:cubicBezTo>
                      <a:pt x="69102" y="923896"/>
                      <a:pt x="42870" y="874762"/>
                      <a:pt x="33709" y="821047"/>
                    </a:cubicBezTo>
                    <a:cubicBezTo>
                      <a:pt x="24548" y="767332"/>
                      <a:pt x="8725" y="697794"/>
                      <a:pt x="8725" y="641165"/>
                    </a:cubicBezTo>
                    <a:cubicBezTo>
                      <a:pt x="8725" y="584536"/>
                      <a:pt x="23715" y="532070"/>
                      <a:pt x="33709" y="481270"/>
                    </a:cubicBezTo>
                    <a:cubicBezTo>
                      <a:pt x="43703" y="430470"/>
                      <a:pt x="63689" y="385083"/>
                      <a:pt x="68686" y="336365"/>
                    </a:cubicBezTo>
                    <a:cubicBezTo>
                      <a:pt x="73683" y="287647"/>
                      <a:pt x="67853" y="221023"/>
                      <a:pt x="63689" y="188961"/>
                    </a:cubicBezTo>
                    <a:cubicBezTo>
                      <a:pt x="59525" y="156899"/>
                      <a:pt x="48282" y="163562"/>
                      <a:pt x="43702" y="143991"/>
                    </a:cubicBezTo>
                    <a:cubicBezTo>
                      <a:pt x="39122" y="124420"/>
                      <a:pt x="24549" y="58214"/>
                      <a:pt x="31211" y="41558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10081932" y="5838215"/>
                <a:ext cx="130401" cy="13211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reeform 68"/>
              <p:cNvSpPr>
                <a:spLocks noChangeAspect="1"/>
              </p:cNvSpPr>
              <p:nvPr/>
            </p:nvSpPr>
            <p:spPr>
              <a:xfrm>
                <a:off x="10222215" y="5523560"/>
                <a:ext cx="267484" cy="513373"/>
              </a:xfrm>
              <a:custGeom>
                <a:avLst/>
                <a:gdLst>
                  <a:gd name="connsiteX0" fmla="*/ 15 w 509105"/>
                  <a:gd name="connsiteY0" fmla="*/ 74950 h 977106"/>
                  <a:gd name="connsiteX1" fmla="*/ 47483 w 509105"/>
                  <a:gd name="connsiteY1" fmla="*/ 19986 h 977106"/>
                  <a:gd name="connsiteX2" fmla="*/ 167405 w 509105"/>
                  <a:gd name="connsiteY2" fmla="*/ 0 h 977106"/>
                  <a:gd name="connsiteX3" fmla="*/ 309811 w 509105"/>
                  <a:gd name="connsiteY3" fmla="*/ 19986 h 977106"/>
                  <a:gd name="connsiteX4" fmla="*/ 382264 w 509105"/>
                  <a:gd name="connsiteY4" fmla="*/ 47468 h 977106"/>
                  <a:gd name="connsiteX5" fmla="*/ 437228 w 509105"/>
                  <a:gd name="connsiteY5" fmla="*/ 89940 h 977106"/>
                  <a:gd name="connsiteX6" fmla="*/ 467208 w 509105"/>
                  <a:gd name="connsiteY6" fmla="*/ 137409 h 977106"/>
                  <a:gd name="connsiteX7" fmla="*/ 482198 w 509105"/>
                  <a:gd name="connsiteY7" fmla="*/ 209862 h 977106"/>
                  <a:gd name="connsiteX8" fmla="*/ 479700 w 509105"/>
                  <a:gd name="connsiteY8" fmla="*/ 329783 h 977106"/>
                  <a:gd name="connsiteX9" fmla="*/ 497188 w 509105"/>
                  <a:gd name="connsiteY9" fmla="*/ 422222 h 977106"/>
                  <a:gd name="connsiteX10" fmla="*/ 507182 w 509105"/>
                  <a:gd name="connsiteY10" fmla="*/ 514662 h 977106"/>
                  <a:gd name="connsiteX11" fmla="*/ 507182 w 509105"/>
                  <a:gd name="connsiteY11" fmla="*/ 689547 h 977106"/>
                  <a:gd name="connsiteX12" fmla="*/ 487195 w 509105"/>
                  <a:gd name="connsiteY12" fmla="*/ 831954 h 977106"/>
                  <a:gd name="connsiteX13" fmla="*/ 377267 w 509105"/>
                  <a:gd name="connsiteY13" fmla="*/ 939383 h 977106"/>
                  <a:gd name="connsiteX14" fmla="*/ 199883 w 509105"/>
                  <a:gd name="connsiteY14" fmla="*/ 976859 h 977106"/>
                  <a:gd name="connsiteX15" fmla="*/ 72467 w 509105"/>
                  <a:gd name="connsiteY15" fmla="*/ 954373 h 977106"/>
                  <a:gd name="connsiteX16" fmla="*/ 37490 w 509105"/>
                  <a:gd name="connsiteY16" fmla="*/ 929390 h 977106"/>
                  <a:gd name="connsiteX17" fmla="*/ 89955 w 509105"/>
                  <a:gd name="connsiteY17" fmla="*/ 689547 h 977106"/>
                  <a:gd name="connsiteX18" fmla="*/ 72467 w 509105"/>
                  <a:gd name="connsiteY18" fmla="*/ 459698 h 977106"/>
                  <a:gd name="connsiteX19" fmla="*/ 42487 w 509105"/>
                  <a:gd name="connsiteY19" fmla="*/ 242340 h 977106"/>
                  <a:gd name="connsiteX20" fmla="*/ 15 w 509105"/>
                  <a:gd name="connsiteY20" fmla="*/ 74950 h 97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09105" h="977106">
                    <a:moveTo>
                      <a:pt x="15" y="74950"/>
                    </a:moveTo>
                    <a:cubicBezTo>
                      <a:pt x="848" y="37891"/>
                      <a:pt x="19585" y="32478"/>
                      <a:pt x="47483" y="19986"/>
                    </a:cubicBezTo>
                    <a:cubicBezTo>
                      <a:pt x="75381" y="7494"/>
                      <a:pt x="123684" y="0"/>
                      <a:pt x="167405" y="0"/>
                    </a:cubicBezTo>
                    <a:cubicBezTo>
                      <a:pt x="211126" y="0"/>
                      <a:pt x="274001" y="12075"/>
                      <a:pt x="309811" y="19986"/>
                    </a:cubicBezTo>
                    <a:cubicBezTo>
                      <a:pt x="345621" y="27897"/>
                      <a:pt x="361028" y="35809"/>
                      <a:pt x="382264" y="47468"/>
                    </a:cubicBezTo>
                    <a:cubicBezTo>
                      <a:pt x="403500" y="59127"/>
                      <a:pt x="423071" y="74950"/>
                      <a:pt x="437228" y="89940"/>
                    </a:cubicBezTo>
                    <a:cubicBezTo>
                      <a:pt x="451385" y="104930"/>
                      <a:pt x="459713" y="117422"/>
                      <a:pt x="467208" y="137409"/>
                    </a:cubicBezTo>
                    <a:cubicBezTo>
                      <a:pt x="474703" y="157396"/>
                      <a:pt x="480116" y="177800"/>
                      <a:pt x="482198" y="209862"/>
                    </a:cubicBezTo>
                    <a:cubicBezTo>
                      <a:pt x="484280" y="241924"/>
                      <a:pt x="477202" y="294390"/>
                      <a:pt x="479700" y="329783"/>
                    </a:cubicBezTo>
                    <a:cubicBezTo>
                      <a:pt x="482198" y="365176"/>
                      <a:pt x="492608" y="391409"/>
                      <a:pt x="497188" y="422222"/>
                    </a:cubicBezTo>
                    <a:cubicBezTo>
                      <a:pt x="501768" y="453035"/>
                      <a:pt x="505516" y="470108"/>
                      <a:pt x="507182" y="514662"/>
                    </a:cubicBezTo>
                    <a:cubicBezTo>
                      <a:pt x="508848" y="559216"/>
                      <a:pt x="510513" y="636665"/>
                      <a:pt x="507182" y="689547"/>
                    </a:cubicBezTo>
                    <a:cubicBezTo>
                      <a:pt x="503851" y="742429"/>
                      <a:pt x="508847" y="790315"/>
                      <a:pt x="487195" y="831954"/>
                    </a:cubicBezTo>
                    <a:cubicBezTo>
                      <a:pt x="465543" y="873593"/>
                      <a:pt x="425152" y="915232"/>
                      <a:pt x="377267" y="939383"/>
                    </a:cubicBezTo>
                    <a:cubicBezTo>
                      <a:pt x="329382" y="963534"/>
                      <a:pt x="250683" y="974361"/>
                      <a:pt x="199883" y="976859"/>
                    </a:cubicBezTo>
                    <a:cubicBezTo>
                      <a:pt x="149083" y="979357"/>
                      <a:pt x="99533" y="962285"/>
                      <a:pt x="72467" y="954373"/>
                    </a:cubicBezTo>
                    <a:cubicBezTo>
                      <a:pt x="45402" y="946462"/>
                      <a:pt x="34575" y="973528"/>
                      <a:pt x="37490" y="929390"/>
                    </a:cubicBezTo>
                    <a:cubicBezTo>
                      <a:pt x="40405" y="885252"/>
                      <a:pt x="84126" y="767829"/>
                      <a:pt x="89955" y="689547"/>
                    </a:cubicBezTo>
                    <a:cubicBezTo>
                      <a:pt x="95785" y="611265"/>
                      <a:pt x="80378" y="534232"/>
                      <a:pt x="72467" y="459698"/>
                    </a:cubicBezTo>
                    <a:cubicBezTo>
                      <a:pt x="64556" y="385164"/>
                      <a:pt x="52897" y="302717"/>
                      <a:pt x="42487" y="242340"/>
                    </a:cubicBezTo>
                    <a:cubicBezTo>
                      <a:pt x="32077" y="181963"/>
                      <a:pt x="-818" y="112009"/>
                      <a:pt x="15" y="7495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10319979" y="5800370"/>
                <a:ext cx="130401" cy="13211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1" name="Freeform 60"/>
            <p:cNvSpPr>
              <a:spLocks noChangeAspect="1"/>
            </p:cNvSpPr>
            <p:nvPr/>
          </p:nvSpPr>
          <p:spPr>
            <a:xfrm>
              <a:off x="10470603" y="5475326"/>
              <a:ext cx="256997" cy="576675"/>
            </a:xfrm>
            <a:custGeom>
              <a:avLst/>
              <a:gdLst>
                <a:gd name="connsiteX0" fmla="*/ 5730 w 489146"/>
                <a:gd name="connsiteY0" fmla="*/ 256057 h 1097592"/>
                <a:gd name="connsiteX1" fmla="*/ 5730 w 489146"/>
                <a:gd name="connsiteY1" fmla="*/ 79348 h 1097592"/>
                <a:gd name="connsiteX2" fmla="*/ 14145 w 489146"/>
                <a:gd name="connsiteY2" fmla="*/ 23249 h 1097592"/>
                <a:gd name="connsiteX3" fmla="*/ 47804 w 489146"/>
                <a:gd name="connsiteY3" fmla="*/ 12030 h 1097592"/>
                <a:gd name="connsiteX4" fmla="*/ 53414 w 489146"/>
                <a:gd name="connsiteY4" fmla="*/ 23249 h 1097592"/>
                <a:gd name="connsiteX5" fmla="*/ 56219 w 489146"/>
                <a:gd name="connsiteY5" fmla="*/ 70933 h 1097592"/>
                <a:gd name="connsiteX6" fmla="*/ 64634 w 489146"/>
                <a:gd name="connsiteY6" fmla="*/ 93372 h 1097592"/>
                <a:gd name="connsiteX7" fmla="*/ 98292 w 489146"/>
                <a:gd name="connsiteY7" fmla="*/ 87762 h 1097592"/>
                <a:gd name="connsiteX8" fmla="*/ 95488 w 489146"/>
                <a:gd name="connsiteY8" fmla="*/ 31664 h 1097592"/>
                <a:gd name="connsiteX9" fmla="*/ 131951 w 489146"/>
                <a:gd name="connsiteY9" fmla="*/ 12030 h 1097592"/>
                <a:gd name="connsiteX10" fmla="*/ 154391 w 489146"/>
                <a:gd name="connsiteY10" fmla="*/ 17640 h 1097592"/>
                <a:gd name="connsiteX11" fmla="*/ 154391 w 489146"/>
                <a:gd name="connsiteY11" fmla="*/ 51298 h 1097592"/>
                <a:gd name="connsiteX12" fmla="*/ 148781 w 489146"/>
                <a:gd name="connsiteY12" fmla="*/ 68128 h 1097592"/>
                <a:gd name="connsiteX13" fmla="*/ 145976 w 489146"/>
                <a:gd name="connsiteY13" fmla="*/ 90567 h 1097592"/>
                <a:gd name="connsiteX14" fmla="*/ 145976 w 489146"/>
                <a:gd name="connsiteY14" fmla="*/ 101787 h 1097592"/>
                <a:gd name="connsiteX15" fmla="*/ 207684 w 489146"/>
                <a:gd name="connsiteY15" fmla="*/ 96177 h 1097592"/>
                <a:gd name="connsiteX16" fmla="*/ 202074 w 489146"/>
                <a:gd name="connsiteY16" fmla="*/ 48494 h 1097592"/>
                <a:gd name="connsiteX17" fmla="*/ 224513 w 489146"/>
                <a:gd name="connsiteY17" fmla="*/ 14835 h 1097592"/>
                <a:gd name="connsiteX18" fmla="*/ 244148 w 489146"/>
                <a:gd name="connsiteY18" fmla="*/ 14835 h 1097592"/>
                <a:gd name="connsiteX19" fmla="*/ 269392 w 489146"/>
                <a:gd name="connsiteY19" fmla="*/ 40079 h 1097592"/>
                <a:gd name="connsiteX20" fmla="*/ 252562 w 489146"/>
                <a:gd name="connsiteY20" fmla="*/ 62518 h 1097592"/>
                <a:gd name="connsiteX21" fmla="*/ 244148 w 489146"/>
                <a:gd name="connsiteY21" fmla="*/ 96177 h 1097592"/>
                <a:gd name="connsiteX22" fmla="*/ 283416 w 489146"/>
                <a:gd name="connsiteY22" fmla="*/ 98982 h 1097592"/>
                <a:gd name="connsiteX23" fmla="*/ 286221 w 489146"/>
                <a:gd name="connsiteY23" fmla="*/ 34469 h 1097592"/>
                <a:gd name="connsiteX24" fmla="*/ 291831 w 489146"/>
                <a:gd name="connsiteY24" fmla="*/ 12030 h 1097592"/>
                <a:gd name="connsiteX25" fmla="*/ 305856 w 489146"/>
                <a:gd name="connsiteY25" fmla="*/ 3615 h 1097592"/>
                <a:gd name="connsiteX26" fmla="*/ 325490 w 489146"/>
                <a:gd name="connsiteY26" fmla="*/ 810 h 1097592"/>
                <a:gd name="connsiteX27" fmla="*/ 336710 w 489146"/>
                <a:gd name="connsiteY27" fmla="*/ 17640 h 1097592"/>
                <a:gd name="connsiteX28" fmla="*/ 336710 w 489146"/>
                <a:gd name="connsiteY28" fmla="*/ 65323 h 1097592"/>
                <a:gd name="connsiteX29" fmla="*/ 336710 w 489146"/>
                <a:gd name="connsiteY29" fmla="*/ 98982 h 1097592"/>
                <a:gd name="connsiteX30" fmla="*/ 367564 w 489146"/>
                <a:gd name="connsiteY30" fmla="*/ 110202 h 1097592"/>
                <a:gd name="connsiteX31" fmla="*/ 378783 w 489146"/>
                <a:gd name="connsiteY31" fmla="*/ 118616 h 1097592"/>
                <a:gd name="connsiteX32" fmla="*/ 378783 w 489146"/>
                <a:gd name="connsiteY32" fmla="*/ 54103 h 1097592"/>
                <a:gd name="connsiteX33" fmla="*/ 392808 w 489146"/>
                <a:gd name="connsiteY33" fmla="*/ 34469 h 1097592"/>
                <a:gd name="connsiteX34" fmla="*/ 412442 w 489146"/>
                <a:gd name="connsiteY34" fmla="*/ 31664 h 1097592"/>
                <a:gd name="connsiteX35" fmla="*/ 420857 w 489146"/>
                <a:gd name="connsiteY35" fmla="*/ 70933 h 1097592"/>
                <a:gd name="connsiteX36" fmla="*/ 418052 w 489146"/>
                <a:gd name="connsiteY36" fmla="*/ 118616 h 1097592"/>
                <a:gd name="connsiteX37" fmla="*/ 418052 w 489146"/>
                <a:gd name="connsiteY37" fmla="*/ 141055 h 1097592"/>
                <a:gd name="connsiteX38" fmla="*/ 443296 w 489146"/>
                <a:gd name="connsiteY38" fmla="*/ 180324 h 1097592"/>
                <a:gd name="connsiteX39" fmla="*/ 446101 w 489146"/>
                <a:gd name="connsiteY39" fmla="*/ 222398 h 1097592"/>
                <a:gd name="connsiteX40" fmla="*/ 448906 w 489146"/>
                <a:gd name="connsiteY40" fmla="*/ 326179 h 1097592"/>
                <a:gd name="connsiteX41" fmla="*/ 474150 w 489146"/>
                <a:gd name="connsiteY41" fmla="*/ 401912 h 1097592"/>
                <a:gd name="connsiteX42" fmla="*/ 474150 w 489146"/>
                <a:gd name="connsiteY42" fmla="*/ 505694 h 1097592"/>
                <a:gd name="connsiteX43" fmla="*/ 488175 w 489146"/>
                <a:gd name="connsiteY43" fmla="*/ 606670 h 1097592"/>
                <a:gd name="connsiteX44" fmla="*/ 443296 w 489146"/>
                <a:gd name="connsiteY44" fmla="*/ 881551 h 1097592"/>
                <a:gd name="connsiteX45" fmla="*/ 392808 w 489146"/>
                <a:gd name="connsiteY45" fmla="*/ 1063870 h 1097592"/>
                <a:gd name="connsiteX46" fmla="*/ 356344 w 489146"/>
                <a:gd name="connsiteY46" fmla="*/ 1097529 h 1097592"/>
                <a:gd name="connsiteX47" fmla="*/ 263782 w 489146"/>
                <a:gd name="connsiteY47" fmla="*/ 1072285 h 1097592"/>
                <a:gd name="connsiteX48" fmla="*/ 154391 w 489146"/>
                <a:gd name="connsiteY48" fmla="*/ 1072285 h 1097592"/>
                <a:gd name="connsiteX49" fmla="*/ 61829 w 489146"/>
                <a:gd name="connsiteY49" fmla="*/ 1052651 h 1097592"/>
                <a:gd name="connsiteX50" fmla="*/ 11340 w 489146"/>
                <a:gd name="connsiteY50" fmla="*/ 1013382 h 1097592"/>
                <a:gd name="connsiteX51" fmla="*/ 2926 w 489146"/>
                <a:gd name="connsiteY51" fmla="*/ 965698 h 1097592"/>
                <a:gd name="connsiteX52" fmla="*/ 50609 w 489146"/>
                <a:gd name="connsiteY52" fmla="*/ 769355 h 1097592"/>
                <a:gd name="connsiteX53" fmla="*/ 14145 w 489146"/>
                <a:gd name="connsiteY53" fmla="*/ 455205 h 1097592"/>
                <a:gd name="connsiteX54" fmla="*/ 5730 w 489146"/>
                <a:gd name="connsiteY54" fmla="*/ 256057 h 109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9146" h="1097592">
                  <a:moveTo>
                    <a:pt x="5730" y="256057"/>
                  </a:moveTo>
                  <a:cubicBezTo>
                    <a:pt x="4328" y="193414"/>
                    <a:pt x="4327" y="118149"/>
                    <a:pt x="5730" y="79348"/>
                  </a:cubicBezTo>
                  <a:cubicBezTo>
                    <a:pt x="7133" y="40547"/>
                    <a:pt x="7133" y="34469"/>
                    <a:pt x="14145" y="23249"/>
                  </a:cubicBezTo>
                  <a:cubicBezTo>
                    <a:pt x="21157" y="12029"/>
                    <a:pt x="41259" y="12030"/>
                    <a:pt x="47804" y="12030"/>
                  </a:cubicBezTo>
                  <a:cubicBezTo>
                    <a:pt x="54349" y="12030"/>
                    <a:pt x="52012" y="13432"/>
                    <a:pt x="53414" y="23249"/>
                  </a:cubicBezTo>
                  <a:cubicBezTo>
                    <a:pt x="54816" y="33066"/>
                    <a:pt x="54349" y="59246"/>
                    <a:pt x="56219" y="70933"/>
                  </a:cubicBezTo>
                  <a:cubicBezTo>
                    <a:pt x="58089" y="82620"/>
                    <a:pt x="57622" y="90567"/>
                    <a:pt x="64634" y="93372"/>
                  </a:cubicBezTo>
                  <a:cubicBezTo>
                    <a:pt x="71646" y="96177"/>
                    <a:pt x="93150" y="98047"/>
                    <a:pt x="98292" y="87762"/>
                  </a:cubicBezTo>
                  <a:cubicBezTo>
                    <a:pt x="103434" y="77477"/>
                    <a:pt x="89878" y="44286"/>
                    <a:pt x="95488" y="31664"/>
                  </a:cubicBezTo>
                  <a:cubicBezTo>
                    <a:pt x="101098" y="19042"/>
                    <a:pt x="122134" y="14367"/>
                    <a:pt x="131951" y="12030"/>
                  </a:cubicBezTo>
                  <a:cubicBezTo>
                    <a:pt x="141768" y="9693"/>
                    <a:pt x="150651" y="11095"/>
                    <a:pt x="154391" y="17640"/>
                  </a:cubicBezTo>
                  <a:cubicBezTo>
                    <a:pt x="158131" y="24185"/>
                    <a:pt x="155326" y="42883"/>
                    <a:pt x="154391" y="51298"/>
                  </a:cubicBezTo>
                  <a:cubicBezTo>
                    <a:pt x="153456" y="59713"/>
                    <a:pt x="150183" y="61583"/>
                    <a:pt x="148781" y="68128"/>
                  </a:cubicBezTo>
                  <a:cubicBezTo>
                    <a:pt x="147379" y="74673"/>
                    <a:pt x="146443" y="84957"/>
                    <a:pt x="145976" y="90567"/>
                  </a:cubicBezTo>
                  <a:cubicBezTo>
                    <a:pt x="145509" y="96177"/>
                    <a:pt x="135691" y="100852"/>
                    <a:pt x="145976" y="101787"/>
                  </a:cubicBezTo>
                  <a:cubicBezTo>
                    <a:pt x="156261" y="102722"/>
                    <a:pt x="198334" y="105059"/>
                    <a:pt x="207684" y="96177"/>
                  </a:cubicBezTo>
                  <a:cubicBezTo>
                    <a:pt x="217034" y="87295"/>
                    <a:pt x="199269" y="62051"/>
                    <a:pt x="202074" y="48494"/>
                  </a:cubicBezTo>
                  <a:cubicBezTo>
                    <a:pt x="204879" y="34937"/>
                    <a:pt x="217501" y="20445"/>
                    <a:pt x="224513" y="14835"/>
                  </a:cubicBezTo>
                  <a:cubicBezTo>
                    <a:pt x="231525" y="9225"/>
                    <a:pt x="236668" y="10628"/>
                    <a:pt x="244148" y="14835"/>
                  </a:cubicBezTo>
                  <a:cubicBezTo>
                    <a:pt x="251628" y="19042"/>
                    <a:pt x="267990" y="32132"/>
                    <a:pt x="269392" y="40079"/>
                  </a:cubicBezTo>
                  <a:cubicBezTo>
                    <a:pt x="270794" y="48026"/>
                    <a:pt x="256769" y="53168"/>
                    <a:pt x="252562" y="62518"/>
                  </a:cubicBezTo>
                  <a:cubicBezTo>
                    <a:pt x="248355" y="71868"/>
                    <a:pt x="239006" y="90100"/>
                    <a:pt x="244148" y="96177"/>
                  </a:cubicBezTo>
                  <a:cubicBezTo>
                    <a:pt x="249290" y="102254"/>
                    <a:pt x="276404" y="109267"/>
                    <a:pt x="283416" y="98982"/>
                  </a:cubicBezTo>
                  <a:cubicBezTo>
                    <a:pt x="290428" y="88697"/>
                    <a:pt x="284819" y="48961"/>
                    <a:pt x="286221" y="34469"/>
                  </a:cubicBezTo>
                  <a:cubicBezTo>
                    <a:pt x="287623" y="19977"/>
                    <a:pt x="288559" y="17172"/>
                    <a:pt x="291831" y="12030"/>
                  </a:cubicBezTo>
                  <a:cubicBezTo>
                    <a:pt x="295103" y="6888"/>
                    <a:pt x="300246" y="5485"/>
                    <a:pt x="305856" y="3615"/>
                  </a:cubicBezTo>
                  <a:cubicBezTo>
                    <a:pt x="311466" y="1745"/>
                    <a:pt x="320348" y="-1527"/>
                    <a:pt x="325490" y="810"/>
                  </a:cubicBezTo>
                  <a:cubicBezTo>
                    <a:pt x="330632" y="3147"/>
                    <a:pt x="334840" y="6888"/>
                    <a:pt x="336710" y="17640"/>
                  </a:cubicBezTo>
                  <a:cubicBezTo>
                    <a:pt x="338580" y="28392"/>
                    <a:pt x="336710" y="65323"/>
                    <a:pt x="336710" y="65323"/>
                  </a:cubicBezTo>
                  <a:cubicBezTo>
                    <a:pt x="336710" y="78880"/>
                    <a:pt x="331568" y="91502"/>
                    <a:pt x="336710" y="98982"/>
                  </a:cubicBezTo>
                  <a:cubicBezTo>
                    <a:pt x="341852" y="106462"/>
                    <a:pt x="360552" y="106930"/>
                    <a:pt x="367564" y="110202"/>
                  </a:cubicBezTo>
                  <a:cubicBezTo>
                    <a:pt x="374576" y="113474"/>
                    <a:pt x="376913" y="127966"/>
                    <a:pt x="378783" y="118616"/>
                  </a:cubicBezTo>
                  <a:cubicBezTo>
                    <a:pt x="380653" y="109266"/>
                    <a:pt x="376446" y="68127"/>
                    <a:pt x="378783" y="54103"/>
                  </a:cubicBezTo>
                  <a:cubicBezTo>
                    <a:pt x="381121" y="40078"/>
                    <a:pt x="387198" y="38209"/>
                    <a:pt x="392808" y="34469"/>
                  </a:cubicBezTo>
                  <a:cubicBezTo>
                    <a:pt x="398418" y="30729"/>
                    <a:pt x="407767" y="25587"/>
                    <a:pt x="412442" y="31664"/>
                  </a:cubicBezTo>
                  <a:cubicBezTo>
                    <a:pt x="417117" y="37741"/>
                    <a:pt x="419922" y="56441"/>
                    <a:pt x="420857" y="70933"/>
                  </a:cubicBezTo>
                  <a:cubicBezTo>
                    <a:pt x="421792" y="85425"/>
                    <a:pt x="418520" y="106929"/>
                    <a:pt x="418052" y="118616"/>
                  </a:cubicBezTo>
                  <a:cubicBezTo>
                    <a:pt x="417585" y="130303"/>
                    <a:pt x="413845" y="130770"/>
                    <a:pt x="418052" y="141055"/>
                  </a:cubicBezTo>
                  <a:cubicBezTo>
                    <a:pt x="422259" y="151340"/>
                    <a:pt x="438621" y="166767"/>
                    <a:pt x="443296" y="180324"/>
                  </a:cubicBezTo>
                  <a:cubicBezTo>
                    <a:pt x="447971" y="193881"/>
                    <a:pt x="445166" y="198089"/>
                    <a:pt x="446101" y="222398"/>
                  </a:cubicBezTo>
                  <a:cubicBezTo>
                    <a:pt x="447036" y="246707"/>
                    <a:pt x="444231" y="296260"/>
                    <a:pt x="448906" y="326179"/>
                  </a:cubicBezTo>
                  <a:cubicBezTo>
                    <a:pt x="453581" y="356098"/>
                    <a:pt x="469943" y="371993"/>
                    <a:pt x="474150" y="401912"/>
                  </a:cubicBezTo>
                  <a:cubicBezTo>
                    <a:pt x="478357" y="431831"/>
                    <a:pt x="471813" y="471568"/>
                    <a:pt x="474150" y="505694"/>
                  </a:cubicBezTo>
                  <a:cubicBezTo>
                    <a:pt x="476487" y="539820"/>
                    <a:pt x="493317" y="544027"/>
                    <a:pt x="488175" y="606670"/>
                  </a:cubicBezTo>
                  <a:cubicBezTo>
                    <a:pt x="483033" y="669313"/>
                    <a:pt x="459190" y="805351"/>
                    <a:pt x="443296" y="881551"/>
                  </a:cubicBezTo>
                  <a:cubicBezTo>
                    <a:pt x="427402" y="957751"/>
                    <a:pt x="407300" y="1027874"/>
                    <a:pt x="392808" y="1063870"/>
                  </a:cubicBezTo>
                  <a:cubicBezTo>
                    <a:pt x="378316" y="1099866"/>
                    <a:pt x="377848" y="1096126"/>
                    <a:pt x="356344" y="1097529"/>
                  </a:cubicBezTo>
                  <a:cubicBezTo>
                    <a:pt x="334840" y="1098932"/>
                    <a:pt x="297441" y="1076492"/>
                    <a:pt x="263782" y="1072285"/>
                  </a:cubicBezTo>
                  <a:cubicBezTo>
                    <a:pt x="230123" y="1068078"/>
                    <a:pt x="188050" y="1075557"/>
                    <a:pt x="154391" y="1072285"/>
                  </a:cubicBezTo>
                  <a:cubicBezTo>
                    <a:pt x="120732" y="1069013"/>
                    <a:pt x="85671" y="1062468"/>
                    <a:pt x="61829" y="1052651"/>
                  </a:cubicBezTo>
                  <a:cubicBezTo>
                    <a:pt x="37987" y="1042834"/>
                    <a:pt x="21157" y="1027874"/>
                    <a:pt x="11340" y="1013382"/>
                  </a:cubicBezTo>
                  <a:cubicBezTo>
                    <a:pt x="1523" y="998890"/>
                    <a:pt x="-3619" y="1006369"/>
                    <a:pt x="2926" y="965698"/>
                  </a:cubicBezTo>
                  <a:cubicBezTo>
                    <a:pt x="9471" y="925027"/>
                    <a:pt x="48739" y="854437"/>
                    <a:pt x="50609" y="769355"/>
                  </a:cubicBezTo>
                  <a:cubicBezTo>
                    <a:pt x="52479" y="684273"/>
                    <a:pt x="20222" y="538417"/>
                    <a:pt x="14145" y="455205"/>
                  </a:cubicBezTo>
                  <a:cubicBezTo>
                    <a:pt x="8068" y="371993"/>
                    <a:pt x="7132" y="318700"/>
                    <a:pt x="5730" y="256057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10531737" y="5863178"/>
              <a:ext cx="130401" cy="13211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 62"/>
            <p:cNvSpPr>
              <a:spLocks noChangeAspect="1"/>
            </p:cNvSpPr>
            <p:nvPr/>
          </p:nvSpPr>
          <p:spPr>
            <a:xfrm>
              <a:off x="10697919" y="5470853"/>
              <a:ext cx="269757" cy="569258"/>
            </a:xfrm>
            <a:custGeom>
              <a:avLst/>
              <a:gdLst>
                <a:gd name="connsiteX0" fmla="*/ 67 w 513436"/>
                <a:gd name="connsiteY0" fmla="*/ 181061 h 1083478"/>
                <a:gd name="connsiteX1" fmla="*/ 16896 w 513436"/>
                <a:gd name="connsiteY1" fmla="*/ 49230 h 1083478"/>
                <a:gd name="connsiteX2" fmla="*/ 53360 w 513436"/>
                <a:gd name="connsiteY2" fmla="*/ 29596 h 1083478"/>
                <a:gd name="connsiteX3" fmla="*/ 53360 w 513436"/>
                <a:gd name="connsiteY3" fmla="*/ 94109 h 1083478"/>
                <a:gd name="connsiteX4" fmla="*/ 64580 w 513436"/>
                <a:gd name="connsiteY4" fmla="*/ 141792 h 1083478"/>
                <a:gd name="connsiteX5" fmla="*/ 101043 w 513436"/>
                <a:gd name="connsiteY5" fmla="*/ 136182 h 1083478"/>
                <a:gd name="connsiteX6" fmla="*/ 117873 w 513436"/>
                <a:gd name="connsiteY6" fmla="*/ 108133 h 1083478"/>
                <a:gd name="connsiteX7" fmla="*/ 112263 w 513436"/>
                <a:gd name="connsiteY7" fmla="*/ 57645 h 1083478"/>
                <a:gd name="connsiteX8" fmla="*/ 112263 w 513436"/>
                <a:gd name="connsiteY8" fmla="*/ 12767 h 1083478"/>
                <a:gd name="connsiteX9" fmla="*/ 162751 w 513436"/>
                <a:gd name="connsiteY9" fmla="*/ 1547 h 1083478"/>
                <a:gd name="connsiteX10" fmla="*/ 168361 w 513436"/>
                <a:gd name="connsiteY10" fmla="*/ 40816 h 1083478"/>
                <a:gd name="connsiteX11" fmla="*/ 168361 w 513436"/>
                <a:gd name="connsiteY11" fmla="*/ 85694 h 1083478"/>
                <a:gd name="connsiteX12" fmla="*/ 168361 w 513436"/>
                <a:gd name="connsiteY12" fmla="*/ 102524 h 1083478"/>
                <a:gd name="connsiteX13" fmla="*/ 182386 w 513436"/>
                <a:gd name="connsiteY13" fmla="*/ 113743 h 1083478"/>
                <a:gd name="connsiteX14" fmla="*/ 216045 w 513436"/>
                <a:gd name="connsiteY14" fmla="*/ 108133 h 1083478"/>
                <a:gd name="connsiteX15" fmla="*/ 202020 w 513436"/>
                <a:gd name="connsiteY15" fmla="*/ 46425 h 1083478"/>
                <a:gd name="connsiteX16" fmla="*/ 207630 w 513436"/>
                <a:gd name="connsiteY16" fmla="*/ 26791 h 1083478"/>
                <a:gd name="connsiteX17" fmla="*/ 235679 w 513436"/>
                <a:gd name="connsiteY17" fmla="*/ 15571 h 1083478"/>
                <a:gd name="connsiteX18" fmla="*/ 252508 w 513436"/>
                <a:gd name="connsiteY18" fmla="*/ 40816 h 1083478"/>
                <a:gd name="connsiteX19" fmla="*/ 263728 w 513436"/>
                <a:gd name="connsiteY19" fmla="*/ 68865 h 1083478"/>
                <a:gd name="connsiteX20" fmla="*/ 274948 w 513436"/>
                <a:gd name="connsiteY20" fmla="*/ 108133 h 1083478"/>
                <a:gd name="connsiteX21" fmla="*/ 314216 w 513436"/>
                <a:gd name="connsiteY21" fmla="*/ 108133 h 1083478"/>
                <a:gd name="connsiteX22" fmla="*/ 297387 w 513436"/>
                <a:gd name="connsiteY22" fmla="*/ 52035 h 1083478"/>
                <a:gd name="connsiteX23" fmla="*/ 302997 w 513436"/>
                <a:gd name="connsiteY23" fmla="*/ 21181 h 1083478"/>
                <a:gd name="connsiteX24" fmla="*/ 345070 w 513436"/>
                <a:gd name="connsiteY24" fmla="*/ 12767 h 1083478"/>
                <a:gd name="connsiteX25" fmla="*/ 356290 w 513436"/>
                <a:gd name="connsiteY25" fmla="*/ 26791 h 1083478"/>
                <a:gd name="connsiteX26" fmla="*/ 359095 w 513436"/>
                <a:gd name="connsiteY26" fmla="*/ 60450 h 1083478"/>
                <a:gd name="connsiteX27" fmla="*/ 359095 w 513436"/>
                <a:gd name="connsiteY27" fmla="*/ 105329 h 1083478"/>
                <a:gd name="connsiteX28" fmla="*/ 378729 w 513436"/>
                <a:gd name="connsiteY28" fmla="*/ 127768 h 1083478"/>
                <a:gd name="connsiteX29" fmla="*/ 401169 w 513436"/>
                <a:gd name="connsiteY29" fmla="*/ 133378 h 1083478"/>
                <a:gd name="connsiteX30" fmla="*/ 403973 w 513436"/>
                <a:gd name="connsiteY30" fmla="*/ 85694 h 1083478"/>
                <a:gd name="connsiteX31" fmla="*/ 426413 w 513436"/>
                <a:gd name="connsiteY31" fmla="*/ 46425 h 1083478"/>
                <a:gd name="connsiteX32" fmla="*/ 437632 w 513436"/>
                <a:gd name="connsiteY32" fmla="*/ 57645 h 1083478"/>
                <a:gd name="connsiteX33" fmla="*/ 454462 w 513436"/>
                <a:gd name="connsiteY33" fmla="*/ 172646 h 1083478"/>
                <a:gd name="connsiteX34" fmla="*/ 454462 w 513436"/>
                <a:gd name="connsiteY34" fmla="*/ 186671 h 1083478"/>
                <a:gd name="connsiteX35" fmla="*/ 496535 w 513436"/>
                <a:gd name="connsiteY35" fmla="*/ 239964 h 1083478"/>
                <a:gd name="connsiteX36" fmla="*/ 513365 w 513436"/>
                <a:gd name="connsiteY36" fmla="*/ 368990 h 1083478"/>
                <a:gd name="connsiteX37" fmla="*/ 502145 w 513436"/>
                <a:gd name="connsiteY37" fmla="*/ 503625 h 1083478"/>
                <a:gd name="connsiteX38" fmla="*/ 490926 w 513436"/>
                <a:gd name="connsiteY38" fmla="*/ 593382 h 1083478"/>
                <a:gd name="connsiteX39" fmla="*/ 504950 w 513436"/>
                <a:gd name="connsiteY39" fmla="*/ 784116 h 1083478"/>
                <a:gd name="connsiteX40" fmla="*/ 510560 w 513436"/>
                <a:gd name="connsiteY40" fmla="*/ 893508 h 1083478"/>
                <a:gd name="connsiteX41" fmla="*/ 460072 w 513436"/>
                <a:gd name="connsiteY41" fmla="*/ 1005704 h 1083478"/>
                <a:gd name="connsiteX42" fmla="*/ 361900 w 513436"/>
                <a:gd name="connsiteY42" fmla="*/ 1047778 h 1083478"/>
                <a:gd name="connsiteX43" fmla="*/ 210435 w 513436"/>
                <a:gd name="connsiteY43" fmla="*/ 1073022 h 1083478"/>
                <a:gd name="connsiteX44" fmla="*/ 81409 w 513436"/>
                <a:gd name="connsiteY44" fmla="*/ 1081436 h 1083478"/>
                <a:gd name="connsiteX45" fmla="*/ 28116 w 513436"/>
                <a:gd name="connsiteY45" fmla="*/ 1036558 h 1083478"/>
                <a:gd name="connsiteX46" fmla="*/ 11286 w 513436"/>
                <a:gd name="connsiteY46" fmla="*/ 955216 h 1083478"/>
                <a:gd name="connsiteX47" fmla="*/ 11286 w 513436"/>
                <a:gd name="connsiteY47" fmla="*/ 854239 h 1083478"/>
                <a:gd name="connsiteX48" fmla="*/ 44945 w 513436"/>
                <a:gd name="connsiteY48" fmla="*/ 736433 h 1083478"/>
                <a:gd name="connsiteX49" fmla="*/ 58970 w 513436"/>
                <a:gd name="connsiteY49" fmla="*/ 607407 h 1083478"/>
                <a:gd name="connsiteX50" fmla="*/ 53360 w 513436"/>
                <a:gd name="connsiteY50" fmla="*/ 483991 h 1083478"/>
                <a:gd name="connsiteX51" fmla="*/ 33726 w 513436"/>
                <a:gd name="connsiteY51" fmla="*/ 383014 h 1083478"/>
                <a:gd name="connsiteX52" fmla="*/ 22506 w 513436"/>
                <a:gd name="connsiteY52" fmla="*/ 251184 h 1083478"/>
                <a:gd name="connsiteX53" fmla="*/ 67 w 513436"/>
                <a:gd name="connsiteY53" fmla="*/ 181061 h 108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13436" h="1083478">
                  <a:moveTo>
                    <a:pt x="67" y="181061"/>
                  </a:moveTo>
                  <a:cubicBezTo>
                    <a:pt x="-868" y="147402"/>
                    <a:pt x="8014" y="74474"/>
                    <a:pt x="16896" y="49230"/>
                  </a:cubicBezTo>
                  <a:cubicBezTo>
                    <a:pt x="25778" y="23986"/>
                    <a:pt x="47283" y="22116"/>
                    <a:pt x="53360" y="29596"/>
                  </a:cubicBezTo>
                  <a:cubicBezTo>
                    <a:pt x="59437" y="37076"/>
                    <a:pt x="51490" y="75410"/>
                    <a:pt x="53360" y="94109"/>
                  </a:cubicBezTo>
                  <a:cubicBezTo>
                    <a:pt x="55230" y="112808"/>
                    <a:pt x="56633" y="134780"/>
                    <a:pt x="64580" y="141792"/>
                  </a:cubicBezTo>
                  <a:cubicBezTo>
                    <a:pt x="72527" y="148804"/>
                    <a:pt x="92161" y="141792"/>
                    <a:pt x="101043" y="136182"/>
                  </a:cubicBezTo>
                  <a:cubicBezTo>
                    <a:pt x="109925" y="130572"/>
                    <a:pt x="116003" y="121222"/>
                    <a:pt x="117873" y="108133"/>
                  </a:cubicBezTo>
                  <a:cubicBezTo>
                    <a:pt x="119743" y="95044"/>
                    <a:pt x="113198" y="73539"/>
                    <a:pt x="112263" y="57645"/>
                  </a:cubicBezTo>
                  <a:cubicBezTo>
                    <a:pt x="111328" y="41751"/>
                    <a:pt x="103848" y="22117"/>
                    <a:pt x="112263" y="12767"/>
                  </a:cubicBezTo>
                  <a:cubicBezTo>
                    <a:pt x="120678" y="3417"/>
                    <a:pt x="153401" y="-3128"/>
                    <a:pt x="162751" y="1547"/>
                  </a:cubicBezTo>
                  <a:cubicBezTo>
                    <a:pt x="172101" y="6222"/>
                    <a:pt x="167426" y="26792"/>
                    <a:pt x="168361" y="40816"/>
                  </a:cubicBezTo>
                  <a:cubicBezTo>
                    <a:pt x="169296" y="54840"/>
                    <a:pt x="168361" y="85694"/>
                    <a:pt x="168361" y="85694"/>
                  </a:cubicBezTo>
                  <a:cubicBezTo>
                    <a:pt x="168361" y="95979"/>
                    <a:pt x="166024" y="97849"/>
                    <a:pt x="168361" y="102524"/>
                  </a:cubicBezTo>
                  <a:cubicBezTo>
                    <a:pt x="170699" y="107199"/>
                    <a:pt x="174439" y="112808"/>
                    <a:pt x="182386" y="113743"/>
                  </a:cubicBezTo>
                  <a:cubicBezTo>
                    <a:pt x="190333" y="114678"/>
                    <a:pt x="212773" y="119353"/>
                    <a:pt x="216045" y="108133"/>
                  </a:cubicBezTo>
                  <a:cubicBezTo>
                    <a:pt x="219317" y="96913"/>
                    <a:pt x="203422" y="59982"/>
                    <a:pt x="202020" y="46425"/>
                  </a:cubicBezTo>
                  <a:cubicBezTo>
                    <a:pt x="200618" y="32868"/>
                    <a:pt x="202020" y="31933"/>
                    <a:pt x="207630" y="26791"/>
                  </a:cubicBezTo>
                  <a:cubicBezTo>
                    <a:pt x="213240" y="21649"/>
                    <a:pt x="228199" y="13234"/>
                    <a:pt x="235679" y="15571"/>
                  </a:cubicBezTo>
                  <a:cubicBezTo>
                    <a:pt x="243159" y="17908"/>
                    <a:pt x="247833" y="31934"/>
                    <a:pt x="252508" y="40816"/>
                  </a:cubicBezTo>
                  <a:cubicBezTo>
                    <a:pt x="257183" y="49698"/>
                    <a:pt x="259988" y="57646"/>
                    <a:pt x="263728" y="68865"/>
                  </a:cubicBezTo>
                  <a:cubicBezTo>
                    <a:pt x="267468" y="80084"/>
                    <a:pt x="266533" y="101588"/>
                    <a:pt x="274948" y="108133"/>
                  </a:cubicBezTo>
                  <a:cubicBezTo>
                    <a:pt x="283363" y="114678"/>
                    <a:pt x="310476" y="117483"/>
                    <a:pt x="314216" y="108133"/>
                  </a:cubicBezTo>
                  <a:cubicBezTo>
                    <a:pt x="317956" y="98783"/>
                    <a:pt x="299257" y="66527"/>
                    <a:pt x="297387" y="52035"/>
                  </a:cubicBezTo>
                  <a:cubicBezTo>
                    <a:pt x="295517" y="37543"/>
                    <a:pt x="295050" y="27726"/>
                    <a:pt x="302997" y="21181"/>
                  </a:cubicBezTo>
                  <a:cubicBezTo>
                    <a:pt x="310944" y="14636"/>
                    <a:pt x="336188" y="11832"/>
                    <a:pt x="345070" y="12767"/>
                  </a:cubicBezTo>
                  <a:cubicBezTo>
                    <a:pt x="353952" y="13702"/>
                    <a:pt x="353953" y="18844"/>
                    <a:pt x="356290" y="26791"/>
                  </a:cubicBezTo>
                  <a:cubicBezTo>
                    <a:pt x="358627" y="34738"/>
                    <a:pt x="358628" y="47360"/>
                    <a:pt x="359095" y="60450"/>
                  </a:cubicBezTo>
                  <a:cubicBezTo>
                    <a:pt x="359563" y="73540"/>
                    <a:pt x="355823" y="94109"/>
                    <a:pt x="359095" y="105329"/>
                  </a:cubicBezTo>
                  <a:cubicBezTo>
                    <a:pt x="362367" y="116549"/>
                    <a:pt x="371717" y="123093"/>
                    <a:pt x="378729" y="127768"/>
                  </a:cubicBezTo>
                  <a:cubicBezTo>
                    <a:pt x="385741" y="132443"/>
                    <a:pt x="396962" y="140390"/>
                    <a:pt x="401169" y="133378"/>
                  </a:cubicBezTo>
                  <a:cubicBezTo>
                    <a:pt x="405376" y="126366"/>
                    <a:pt x="399766" y="100186"/>
                    <a:pt x="403973" y="85694"/>
                  </a:cubicBezTo>
                  <a:cubicBezTo>
                    <a:pt x="408180" y="71202"/>
                    <a:pt x="420803" y="51100"/>
                    <a:pt x="426413" y="46425"/>
                  </a:cubicBezTo>
                  <a:cubicBezTo>
                    <a:pt x="432023" y="41750"/>
                    <a:pt x="432957" y="36608"/>
                    <a:pt x="437632" y="57645"/>
                  </a:cubicBezTo>
                  <a:cubicBezTo>
                    <a:pt x="442307" y="78682"/>
                    <a:pt x="451657" y="151142"/>
                    <a:pt x="454462" y="172646"/>
                  </a:cubicBezTo>
                  <a:cubicBezTo>
                    <a:pt x="457267" y="194150"/>
                    <a:pt x="447450" y="175451"/>
                    <a:pt x="454462" y="186671"/>
                  </a:cubicBezTo>
                  <a:cubicBezTo>
                    <a:pt x="461474" y="197891"/>
                    <a:pt x="486718" y="209578"/>
                    <a:pt x="496535" y="239964"/>
                  </a:cubicBezTo>
                  <a:cubicBezTo>
                    <a:pt x="506352" y="270350"/>
                    <a:pt x="512430" y="325047"/>
                    <a:pt x="513365" y="368990"/>
                  </a:cubicBezTo>
                  <a:cubicBezTo>
                    <a:pt x="514300" y="412933"/>
                    <a:pt x="505885" y="466226"/>
                    <a:pt x="502145" y="503625"/>
                  </a:cubicBezTo>
                  <a:cubicBezTo>
                    <a:pt x="498405" y="541024"/>
                    <a:pt x="490459" y="546634"/>
                    <a:pt x="490926" y="593382"/>
                  </a:cubicBezTo>
                  <a:cubicBezTo>
                    <a:pt x="491393" y="640130"/>
                    <a:pt x="501678" y="734095"/>
                    <a:pt x="504950" y="784116"/>
                  </a:cubicBezTo>
                  <a:cubicBezTo>
                    <a:pt x="508222" y="834137"/>
                    <a:pt x="518040" y="856577"/>
                    <a:pt x="510560" y="893508"/>
                  </a:cubicBezTo>
                  <a:cubicBezTo>
                    <a:pt x="503080" y="930439"/>
                    <a:pt x="484849" y="979992"/>
                    <a:pt x="460072" y="1005704"/>
                  </a:cubicBezTo>
                  <a:cubicBezTo>
                    <a:pt x="435295" y="1031416"/>
                    <a:pt x="403506" y="1036558"/>
                    <a:pt x="361900" y="1047778"/>
                  </a:cubicBezTo>
                  <a:cubicBezTo>
                    <a:pt x="320294" y="1058998"/>
                    <a:pt x="257183" y="1067412"/>
                    <a:pt x="210435" y="1073022"/>
                  </a:cubicBezTo>
                  <a:cubicBezTo>
                    <a:pt x="163687" y="1078632"/>
                    <a:pt x="111795" y="1087513"/>
                    <a:pt x="81409" y="1081436"/>
                  </a:cubicBezTo>
                  <a:cubicBezTo>
                    <a:pt x="51023" y="1075359"/>
                    <a:pt x="39803" y="1057595"/>
                    <a:pt x="28116" y="1036558"/>
                  </a:cubicBezTo>
                  <a:cubicBezTo>
                    <a:pt x="16429" y="1015521"/>
                    <a:pt x="14091" y="985602"/>
                    <a:pt x="11286" y="955216"/>
                  </a:cubicBezTo>
                  <a:cubicBezTo>
                    <a:pt x="8481" y="924830"/>
                    <a:pt x="5676" y="890703"/>
                    <a:pt x="11286" y="854239"/>
                  </a:cubicBezTo>
                  <a:cubicBezTo>
                    <a:pt x="16896" y="817775"/>
                    <a:pt x="36998" y="777572"/>
                    <a:pt x="44945" y="736433"/>
                  </a:cubicBezTo>
                  <a:cubicBezTo>
                    <a:pt x="52892" y="695294"/>
                    <a:pt x="57568" y="649481"/>
                    <a:pt x="58970" y="607407"/>
                  </a:cubicBezTo>
                  <a:cubicBezTo>
                    <a:pt x="60373" y="565333"/>
                    <a:pt x="57567" y="521390"/>
                    <a:pt x="53360" y="483991"/>
                  </a:cubicBezTo>
                  <a:cubicBezTo>
                    <a:pt x="49153" y="446592"/>
                    <a:pt x="38868" y="421815"/>
                    <a:pt x="33726" y="383014"/>
                  </a:cubicBezTo>
                  <a:cubicBezTo>
                    <a:pt x="28584" y="344213"/>
                    <a:pt x="24376" y="285310"/>
                    <a:pt x="22506" y="251184"/>
                  </a:cubicBezTo>
                  <a:cubicBezTo>
                    <a:pt x="20636" y="217058"/>
                    <a:pt x="1002" y="214720"/>
                    <a:pt x="67" y="181061"/>
                  </a:cubicBezTo>
                  <a:close/>
                </a:path>
              </a:pathLst>
            </a:custGeom>
            <a:solidFill>
              <a:srgbClr val="EAEAEA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10766840" y="5853826"/>
              <a:ext cx="130400" cy="13211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1" name="Group 70"/>
          <p:cNvGrpSpPr>
            <a:grpSpLocks noChangeAspect="1"/>
          </p:cNvGrpSpPr>
          <p:nvPr/>
        </p:nvGrpSpPr>
        <p:grpSpPr>
          <a:xfrm>
            <a:off x="2893983" y="4883901"/>
            <a:ext cx="148578" cy="158160"/>
            <a:chOff x="1872429" y="4866296"/>
            <a:chExt cx="192886" cy="205326"/>
          </a:xfrm>
        </p:grpSpPr>
        <p:sp>
          <p:nvSpPr>
            <p:cNvPr id="72" name="Oval 71"/>
            <p:cNvSpPr/>
            <p:nvPr/>
          </p:nvSpPr>
          <p:spPr>
            <a:xfrm>
              <a:off x="1872429" y="4866296"/>
              <a:ext cx="192886" cy="20532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/>
          </p:nvSpPr>
          <p:spPr>
            <a:xfrm>
              <a:off x="1922418" y="4946206"/>
              <a:ext cx="90000" cy="9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Hexagon 73"/>
          <p:cNvSpPr/>
          <p:nvPr/>
        </p:nvSpPr>
        <p:spPr>
          <a:xfrm>
            <a:off x="5687783" y="2409424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Hexagon 74"/>
          <p:cNvSpPr/>
          <p:nvPr/>
        </p:nvSpPr>
        <p:spPr>
          <a:xfrm>
            <a:off x="5550453" y="2321015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Hexagon 75"/>
          <p:cNvSpPr/>
          <p:nvPr/>
        </p:nvSpPr>
        <p:spPr>
          <a:xfrm>
            <a:off x="5657201" y="2179405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Hexagon 76"/>
          <p:cNvSpPr/>
          <p:nvPr/>
        </p:nvSpPr>
        <p:spPr>
          <a:xfrm>
            <a:off x="5624365" y="2008001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Hexagon 77"/>
          <p:cNvSpPr/>
          <p:nvPr/>
        </p:nvSpPr>
        <p:spPr>
          <a:xfrm>
            <a:off x="5464953" y="2147615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Hexagon 78"/>
          <p:cNvSpPr/>
          <p:nvPr/>
        </p:nvSpPr>
        <p:spPr>
          <a:xfrm>
            <a:off x="5939449" y="2371111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Hexagon 79"/>
          <p:cNvSpPr/>
          <p:nvPr/>
        </p:nvSpPr>
        <p:spPr>
          <a:xfrm>
            <a:off x="6046197" y="2229501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Hexagon 80"/>
          <p:cNvSpPr/>
          <p:nvPr/>
        </p:nvSpPr>
        <p:spPr>
          <a:xfrm>
            <a:off x="5888987" y="2164894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Hexagon 81"/>
          <p:cNvSpPr/>
          <p:nvPr/>
        </p:nvSpPr>
        <p:spPr>
          <a:xfrm>
            <a:off x="3180326" y="2445350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Hexagon 82"/>
          <p:cNvSpPr/>
          <p:nvPr/>
        </p:nvSpPr>
        <p:spPr>
          <a:xfrm>
            <a:off x="3116898" y="2273592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Hexagon 83"/>
          <p:cNvSpPr/>
          <p:nvPr/>
        </p:nvSpPr>
        <p:spPr>
          <a:xfrm>
            <a:off x="3229883" y="2066094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Hexagon 84"/>
          <p:cNvSpPr/>
          <p:nvPr/>
        </p:nvSpPr>
        <p:spPr>
          <a:xfrm>
            <a:off x="3382724" y="2130990"/>
            <a:ext cx="91501" cy="77703"/>
          </a:xfrm>
          <a:prstGeom prst="hexagon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6" name="Group 85"/>
          <p:cNvGrpSpPr/>
          <p:nvPr/>
        </p:nvGrpSpPr>
        <p:grpSpPr>
          <a:xfrm>
            <a:off x="2686831" y="2517204"/>
            <a:ext cx="1085992" cy="524980"/>
            <a:chOff x="9757346" y="5443765"/>
            <a:chExt cx="1210330" cy="608236"/>
          </a:xfrm>
        </p:grpSpPr>
        <p:grpSp>
          <p:nvGrpSpPr>
            <p:cNvPr id="87" name="Group 86"/>
            <p:cNvGrpSpPr/>
            <p:nvPr/>
          </p:nvGrpSpPr>
          <p:grpSpPr>
            <a:xfrm>
              <a:off x="9757346" y="5443765"/>
              <a:ext cx="732353" cy="598979"/>
              <a:chOff x="9757346" y="5443765"/>
              <a:chExt cx="732353" cy="598979"/>
            </a:xfrm>
          </p:grpSpPr>
          <p:sp>
            <p:nvSpPr>
              <p:cNvPr id="92" name="Freeform 91"/>
              <p:cNvSpPr>
                <a:spLocks noChangeAspect="1"/>
              </p:cNvSpPr>
              <p:nvPr/>
            </p:nvSpPr>
            <p:spPr>
              <a:xfrm>
                <a:off x="9757346" y="5443765"/>
                <a:ext cx="265939" cy="572711"/>
              </a:xfrm>
              <a:custGeom>
                <a:avLst/>
                <a:gdLst>
                  <a:gd name="connsiteX0" fmla="*/ 75321 w 506165"/>
                  <a:gd name="connsiteY0" fmla="*/ 173102 h 1090045"/>
                  <a:gd name="connsiteX1" fmla="*/ 6741 w 506165"/>
                  <a:gd name="connsiteY1" fmla="*/ 264542 h 1090045"/>
                  <a:gd name="connsiteX2" fmla="*/ 13272 w 506165"/>
                  <a:gd name="connsiteY2" fmla="*/ 424562 h 1090045"/>
                  <a:gd name="connsiteX3" fmla="*/ 26335 w 506165"/>
                  <a:gd name="connsiteY3" fmla="*/ 558456 h 1090045"/>
                  <a:gd name="connsiteX4" fmla="*/ 6741 w 506165"/>
                  <a:gd name="connsiteY4" fmla="*/ 698882 h 1090045"/>
                  <a:gd name="connsiteX5" fmla="*/ 210 w 506165"/>
                  <a:gd name="connsiteY5" fmla="*/ 849105 h 1090045"/>
                  <a:gd name="connsiteX6" fmla="*/ 13272 w 506165"/>
                  <a:gd name="connsiteY6" fmla="*/ 940545 h 1090045"/>
                  <a:gd name="connsiteX7" fmla="*/ 101447 w 506165"/>
                  <a:gd name="connsiteY7" fmla="*/ 1048314 h 1090045"/>
                  <a:gd name="connsiteX8" fmla="*/ 222278 w 506165"/>
                  <a:gd name="connsiteY8" fmla="*/ 1087502 h 1090045"/>
                  <a:gd name="connsiteX9" fmla="*/ 339844 w 506165"/>
                  <a:gd name="connsiteY9" fmla="*/ 1080971 h 1090045"/>
                  <a:gd name="connsiteX10" fmla="*/ 437815 w 506165"/>
                  <a:gd name="connsiteY10" fmla="*/ 1038516 h 1090045"/>
                  <a:gd name="connsiteX11" fmla="*/ 499864 w 506165"/>
                  <a:gd name="connsiteY11" fmla="*/ 947076 h 1090045"/>
                  <a:gd name="connsiteX12" fmla="*/ 483535 w 506165"/>
                  <a:gd name="connsiteY12" fmla="*/ 875231 h 1090045"/>
                  <a:gd name="connsiteX13" fmla="*/ 447612 w 506165"/>
                  <a:gd name="connsiteY13" fmla="*/ 705414 h 1090045"/>
                  <a:gd name="connsiteX14" fmla="*/ 457410 w 506165"/>
                  <a:gd name="connsiteY14" fmla="*/ 532331 h 1090045"/>
                  <a:gd name="connsiteX15" fmla="*/ 503130 w 506165"/>
                  <a:gd name="connsiteY15" fmla="*/ 349451 h 1090045"/>
                  <a:gd name="connsiteX16" fmla="*/ 499864 w 506165"/>
                  <a:gd name="connsiteY16" fmla="*/ 192696 h 1090045"/>
                  <a:gd name="connsiteX17" fmla="*/ 483535 w 506165"/>
                  <a:gd name="connsiteY17" fmla="*/ 163305 h 1090045"/>
                  <a:gd name="connsiteX18" fmla="*/ 467207 w 506165"/>
                  <a:gd name="connsiteY18" fmla="*/ 49005 h 1090045"/>
                  <a:gd name="connsiteX19" fmla="*/ 457410 w 506165"/>
                  <a:gd name="connsiteY19" fmla="*/ 29411 h 1090045"/>
                  <a:gd name="connsiteX20" fmla="*/ 444347 w 506165"/>
                  <a:gd name="connsiteY20" fmla="*/ 29411 h 1090045"/>
                  <a:gd name="connsiteX21" fmla="*/ 434550 w 506165"/>
                  <a:gd name="connsiteY21" fmla="*/ 39208 h 1090045"/>
                  <a:gd name="connsiteX22" fmla="*/ 437815 w 506165"/>
                  <a:gd name="connsiteY22" fmla="*/ 104522 h 1090045"/>
                  <a:gd name="connsiteX23" fmla="*/ 444347 w 506165"/>
                  <a:gd name="connsiteY23" fmla="*/ 137179 h 1090045"/>
                  <a:gd name="connsiteX24" fmla="*/ 411690 w 506165"/>
                  <a:gd name="connsiteY24" fmla="*/ 133914 h 1090045"/>
                  <a:gd name="connsiteX25" fmla="*/ 414955 w 506165"/>
                  <a:gd name="connsiteY25" fmla="*/ 39208 h 1090045"/>
                  <a:gd name="connsiteX26" fmla="*/ 395361 w 506165"/>
                  <a:gd name="connsiteY26" fmla="*/ 19614 h 1090045"/>
                  <a:gd name="connsiteX27" fmla="*/ 372501 w 506165"/>
                  <a:gd name="connsiteY27" fmla="*/ 13082 h 1090045"/>
                  <a:gd name="connsiteX28" fmla="*/ 356172 w 506165"/>
                  <a:gd name="connsiteY28" fmla="*/ 16348 h 1090045"/>
                  <a:gd name="connsiteX29" fmla="*/ 346375 w 506165"/>
                  <a:gd name="connsiteY29" fmla="*/ 29411 h 1090045"/>
                  <a:gd name="connsiteX30" fmla="*/ 343110 w 506165"/>
                  <a:gd name="connsiteY30" fmla="*/ 52271 h 1090045"/>
                  <a:gd name="connsiteX31" fmla="*/ 352907 w 506165"/>
                  <a:gd name="connsiteY31" fmla="*/ 114319 h 1090045"/>
                  <a:gd name="connsiteX32" fmla="*/ 323515 w 506165"/>
                  <a:gd name="connsiteY32" fmla="*/ 117585 h 1090045"/>
                  <a:gd name="connsiteX33" fmla="*/ 313718 w 506165"/>
                  <a:gd name="connsiteY33" fmla="*/ 97991 h 1090045"/>
                  <a:gd name="connsiteX34" fmla="*/ 310452 w 506165"/>
                  <a:gd name="connsiteY34" fmla="*/ 58802 h 1090045"/>
                  <a:gd name="connsiteX35" fmla="*/ 294124 w 506165"/>
                  <a:gd name="connsiteY35" fmla="*/ 35942 h 1090045"/>
                  <a:gd name="connsiteX36" fmla="*/ 277795 w 506165"/>
                  <a:gd name="connsiteY36" fmla="*/ 16348 h 1090045"/>
                  <a:gd name="connsiteX37" fmla="*/ 264732 w 506165"/>
                  <a:gd name="connsiteY37" fmla="*/ 13082 h 1090045"/>
                  <a:gd name="connsiteX38" fmla="*/ 245138 w 506165"/>
                  <a:gd name="connsiteY38" fmla="*/ 19614 h 1090045"/>
                  <a:gd name="connsiteX39" fmla="*/ 245138 w 506165"/>
                  <a:gd name="connsiteY39" fmla="*/ 62068 h 1090045"/>
                  <a:gd name="connsiteX40" fmla="*/ 254935 w 506165"/>
                  <a:gd name="connsiteY40" fmla="*/ 81662 h 1090045"/>
                  <a:gd name="connsiteX41" fmla="*/ 261467 w 506165"/>
                  <a:gd name="connsiteY41" fmla="*/ 120851 h 1090045"/>
                  <a:gd name="connsiteX42" fmla="*/ 248404 w 506165"/>
                  <a:gd name="connsiteY42" fmla="*/ 133914 h 1090045"/>
                  <a:gd name="connsiteX43" fmla="*/ 212481 w 506165"/>
                  <a:gd name="connsiteY43" fmla="*/ 137179 h 1090045"/>
                  <a:gd name="connsiteX44" fmla="*/ 212481 w 506165"/>
                  <a:gd name="connsiteY44" fmla="*/ 45739 h 1090045"/>
                  <a:gd name="connsiteX45" fmla="*/ 199418 w 506165"/>
                  <a:gd name="connsiteY45" fmla="*/ 22879 h 1090045"/>
                  <a:gd name="connsiteX46" fmla="*/ 176558 w 506165"/>
                  <a:gd name="connsiteY46" fmla="*/ 19 h 1090045"/>
                  <a:gd name="connsiteX47" fmla="*/ 160230 w 506165"/>
                  <a:gd name="connsiteY47" fmla="*/ 19614 h 1090045"/>
                  <a:gd name="connsiteX48" fmla="*/ 160230 w 506165"/>
                  <a:gd name="connsiteY48" fmla="*/ 55536 h 1090045"/>
                  <a:gd name="connsiteX49" fmla="*/ 160230 w 506165"/>
                  <a:gd name="connsiteY49" fmla="*/ 104522 h 1090045"/>
                  <a:gd name="connsiteX50" fmla="*/ 166761 w 506165"/>
                  <a:gd name="connsiteY50" fmla="*/ 127382 h 1090045"/>
                  <a:gd name="connsiteX51" fmla="*/ 150432 w 506165"/>
                  <a:gd name="connsiteY51" fmla="*/ 137179 h 1090045"/>
                  <a:gd name="connsiteX52" fmla="*/ 140635 w 506165"/>
                  <a:gd name="connsiteY52" fmla="*/ 140445 h 1090045"/>
                  <a:gd name="connsiteX53" fmla="*/ 124307 w 506165"/>
                  <a:gd name="connsiteY53" fmla="*/ 58802 h 1090045"/>
                  <a:gd name="connsiteX54" fmla="*/ 124307 w 506165"/>
                  <a:gd name="connsiteY54" fmla="*/ 42474 h 1090045"/>
                  <a:gd name="connsiteX55" fmla="*/ 111244 w 506165"/>
                  <a:gd name="connsiteY55" fmla="*/ 29411 h 1090045"/>
                  <a:gd name="connsiteX56" fmla="*/ 91650 w 506165"/>
                  <a:gd name="connsiteY56" fmla="*/ 29411 h 1090045"/>
                  <a:gd name="connsiteX57" fmla="*/ 75321 w 506165"/>
                  <a:gd name="connsiteY57" fmla="*/ 39208 h 1090045"/>
                  <a:gd name="connsiteX58" fmla="*/ 58992 w 506165"/>
                  <a:gd name="connsiteY58" fmla="*/ 58802 h 1090045"/>
                  <a:gd name="connsiteX59" fmla="*/ 65524 w 506165"/>
                  <a:gd name="connsiteY59" fmla="*/ 101256 h 1090045"/>
                  <a:gd name="connsiteX60" fmla="*/ 75321 w 506165"/>
                  <a:gd name="connsiteY60" fmla="*/ 173102 h 1090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06165" h="1090045">
                    <a:moveTo>
                      <a:pt x="75321" y="173102"/>
                    </a:moveTo>
                    <a:cubicBezTo>
                      <a:pt x="65524" y="200316"/>
                      <a:pt x="17082" y="222632"/>
                      <a:pt x="6741" y="264542"/>
                    </a:cubicBezTo>
                    <a:cubicBezTo>
                      <a:pt x="-3600" y="306452"/>
                      <a:pt x="10006" y="375576"/>
                      <a:pt x="13272" y="424562"/>
                    </a:cubicBezTo>
                    <a:cubicBezTo>
                      <a:pt x="16538" y="473548"/>
                      <a:pt x="27423" y="512736"/>
                      <a:pt x="26335" y="558456"/>
                    </a:cubicBezTo>
                    <a:cubicBezTo>
                      <a:pt x="25247" y="604176"/>
                      <a:pt x="11095" y="650441"/>
                      <a:pt x="6741" y="698882"/>
                    </a:cubicBezTo>
                    <a:cubicBezTo>
                      <a:pt x="2387" y="747323"/>
                      <a:pt x="-878" y="808828"/>
                      <a:pt x="210" y="849105"/>
                    </a:cubicBezTo>
                    <a:cubicBezTo>
                      <a:pt x="1298" y="889382"/>
                      <a:pt x="-3601" y="907344"/>
                      <a:pt x="13272" y="940545"/>
                    </a:cubicBezTo>
                    <a:cubicBezTo>
                      <a:pt x="30145" y="973747"/>
                      <a:pt x="66613" y="1023821"/>
                      <a:pt x="101447" y="1048314"/>
                    </a:cubicBezTo>
                    <a:cubicBezTo>
                      <a:pt x="136281" y="1072807"/>
                      <a:pt x="182545" y="1082059"/>
                      <a:pt x="222278" y="1087502"/>
                    </a:cubicBezTo>
                    <a:cubicBezTo>
                      <a:pt x="262011" y="1092945"/>
                      <a:pt x="303921" y="1089135"/>
                      <a:pt x="339844" y="1080971"/>
                    </a:cubicBezTo>
                    <a:cubicBezTo>
                      <a:pt x="375767" y="1072807"/>
                      <a:pt x="411145" y="1060832"/>
                      <a:pt x="437815" y="1038516"/>
                    </a:cubicBezTo>
                    <a:cubicBezTo>
                      <a:pt x="464485" y="1016200"/>
                      <a:pt x="492244" y="974290"/>
                      <a:pt x="499864" y="947076"/>
                    </a:cubicBezTo>
                    <a:cubicBezTo>
                      <a:pt x="507484" y="919862"/>
                      <a:pt x="492244" y="915508"/>
                      <a:pt x="483535" y="875231"/>
                    </a:cubicBezTo>
                    <a:cubicBezTo>
                      <a:pt x="474826" y="834954"/>
                      <a:pt x="451966" y="762564"/>
                      <a:pt x="447612" y="705414"/>
                    </a:cubicBezTo>
                    <a:cubicBezTo>
                      <a:pt x="443258" y="648264"/>
                      <a:pt x="448157" y="591658"/>
                      <a:pt x="457410" y="532331"/>
                    </a:cubicBezTo>
                    <a:cubicBezTo>
                      <a:pt x="466663" y="473004"/>
                      <a:pt x="496054" y="406057"/>
                      <a:pt x="503130" y="349451"/>
                    </a:cubicBezTo>
                    <a:cubicBezTo>
                      <a:pt x="510206" y="292845"/>
                      <a:pt x="503130" y="223720"/>
                      <a:pt x="499864" y="192696"/>
                    </a:cubicBezTo>
                    <a:cubicBezTo>
                      <a:pt x="496598" y="161672"/>
                      <a:pt x="488978" y="187253"/>
                      <a:pt x="483535" y="163305"/>
                    </a:cubicBezTo>
                    <a:cubicBezTo>
                      <a:pt x="478092" y="139357"/>
                      <a:pt x="471561" y="71321"/>
                      <a:pt x="467207" y="49005"/>
                    </a:cubicBezTo>
                    <a:cubicBezTo>
                      <a:pt x="462853" y="26689"/>
                      <a:pt x="461220" y="32677"/>
                      <a:pt x="457410" y="29411"/>
                    </a:cubicBezTo>
                    <a:cubicBezTo>
                      <a:pt x="453600" y="26145"/>
                      <a:pt x="448157" y="27778"/>
                      <a:pt x="444347" y="29411"/>
                    </a:cubicBezTo>
                    <a:cubicBezTo>
                      <a:pt x="440537" y="31044"/>
                      <a:pt x="435639" y="26690"/>
                      <a:pt x="434550" y="39208"/>
                    </a:cubicBezTo>
                    <a:cubicBezTo>
                      <a:pt x="433461" y="51726"/>
                      <a:pt x="436182" y="88194"/>
                      <a:pt x="437815" y="104522"/>
                    </a:cubicBezTo>
                    <a:cubicBezTo>
                      <a:pt x="439448" y="120850"/>
                      <a:pt x="448701" y="132280"/>
                      <a:pt x="444347" y="137179"/>
                    </a:cubicBezTo>
                    <a:cubicBezTo>
                      <a:pt x="439993" y="142078"/>
                      <a:pt x="416589" y="150242"/>
                      <a:pt x="411690" y="133914"/>
                    </a:cubicBezTo>
                    <a:cubicBezTo>
                      <a:pt x="406791" y="117586"/>
                      <a:pt x="417677" y="58258"/>
                      <a:pt x="414955" y="39208"/>
                    </a:cubicBezTo>
                    <a:cubicBezTo>
                      <a:pt x="412234" y="20158"/>
                      <a:pt x="402437" y="23968"/>
                      <a:pt x="395361" y="19614"/>
                    </a:cubicBezTo>
                    <a:cubicBezTo>
                      <a:pt x="388285" y="15260"/>
                      <a:pt x="379032" y="13626"/>
                      <a:pt x="372501" y="13082"/>
                    </a:cubicBezTo>
                    <a:cubicBezTo>
                      <a:pt x="365970" y="12538"/>
                      <a:pt x="360526" y="13627"/>
                      <a:pt x="356172" y="16348"/>
                    </a:cubicBezTo>
                    <a:cubicBezTo>
                      <a:pt x="351818" y="19069"/>
                      <a:pt x="348552" y="23424"/>
                      <a:pt x="346375" y="29411"/>
                    </a:cubicBezTo>
                    <a:cubicBezTo>
                      <a:pt x="344198" y="35398"/>
                      <a:pt x="342021" y="38120"/>
                      <a:pt x="343110" y="52271"/>
                    </a:cubicBezTo>
                    <a:cubicBezTo>
                      <a:pt x="344199" y="66422"/>
                      <a:pt x="356173" y="103433"/>
                      <a:pt x="352907" y="114319"/>
                    </a:cubicBezTo>
                    <a:cubicBezTo>
                      <a:pt x="349641" y="125205"/>
                      <a:pt x="330047" y="120306"/>
                      <a:pt x="323515" y="117585"/>
                    </a:cubicBezTo>
                    <a:cubicBezTo>
                      <a:pt x="316984" y="114864"/>
                      <a:pt x="315895" y="107788"/>
                      <a:pt x="313718" y="97991"/>
                    </a:cubicBezTo>
                    <a:cubicBezTo>
                      <a:pt x="311541" y="88194"/>
                      <a:pt x="313718" y="69144"/>
                      <a:pt x="310452" y="58802"/>
                    </a:cubicBezTo>
                    <a:cubicBezTo>
                      <a:pt x="307186" y="48460"/>
                      <a:pt x="299567" y="43018"/>
                      <a:pt x="294124" y="35942"/>
                    </a:cubicBezTo>
                    <a:cubicBezTo>
                      <a:pt x="288681" y="28866"/>
                      <a:pt x="282694" y="20158"/>
                      <a:pt x="277795" y="16348"/>
                    </a:cubicBezTo>
                    <a:cubicBezTo>
                      <a:pt x="272896" y="12538"/>
                      <a:pt x="270175" y="12538"/>
                      <a:pt x="264732" y="13082"/>
                    </a:cubicBezTo>
                    <a:cubicBezTo>
                      <a:pt x="259289" y="13626"/>
                      <a:pt x="248404" y="11450"/>
                      <a:pt x="245138" y="19614"/>
                    </a:cubicBezTo>
                    <a:cubicBezTo>
                      <a:pt x="241872" y="27778"/>
                      <a:pt x="243505" y="51727"/>
                      <a:pt x="245138" y="62068"/>
                    </a:cubicBezTo>
                    <a:cubicBezTo>
                      <a:pt x="246771" y="72409"/>
                      <a:pt x="252213" y="71865"/>
                      <a:pt x="254935" y="81662"/>
                    </a:cubicBezTo>
                    <a:cubicBezTo>
                      <a:pt x="257657" y="91459"/>
                      <a:pt x="262555" y="112142"/>
                      <a:pt x="261467" y="120851"/>
                    </a:cubicBezTo>
                    <a:cubicBezTo>
                      <a:pt x="260379" y="129560"/>
                      <a:pt x="256568" y="131193"/>
                      <a:pt x="248404" y="133914"/>
                    </a:cubicBezTo>
                    <a:cubicBezTo>
                      <a:pt x="240240" y="136635"/>
                      <a:pt x="218468" y="151875"/>
                      <a:pt x="212481" y="137179"/>
                    </a:cubicBezTo>
                    <a:cubicBezTo>
                      <a:pt x="206494" y="122483"/>
                      <a:pt x="214658" y="64789"/>
                      <a:pt x="212481" y="45739"/>
                    </a:cubicBezTo>
                    <a:cubicBezTo>
                      <a:pt x="210304" y="26689"/>
                      <a:pt x="205405" y="30499"/>
                      <a:pt x="199418" y="22879"/>
                    </a:cubicBezTo>
                    <a:cubicBezTo>
                      <a:pt x="193431" y="15259"/>
                      <a:pt x="183089" y="563"/>
                      <a:pt x="176558" y="19"/>
                    </a:cubicBezTo>
                    <a:cubicBezTo>
                      <a:pt x="170027" y="-525"/>
                      <a:pt x="162951" y="10361"/>
                      <a:pt x="160230" y="19614"/>
                    </a:cubicBezTo>
                    <a:cubicBezTo>
                      <a:pt x="157509" y="28867"/>
                      <a:pt x="160230" y="55536"/>
                      <a:pt x="160230" y="55536"/>
                    </a:cubicBezTo>
                    <a:cubicBezTo>
                      <a:pt x="160230" y="69687"/>
                      <a:pt x="159142" y="92548"/>
                      <a:pt x="160230" y="104522"/>
                    </a:cubicBezTo>
                    <a:cubicBezTo>
                      <a:pt x="161318" y="116496"/>
                      <a:pt x="168394" y="121939"/>
                      <a:pt x="166761" y="127382"/>
                    </a:cubicBezTo>
                    <a:cubicBezTo>
                      <a:pt x="165128" y="132825"/>
                      <a:pt x="154786" y="135002"/>
                      <a:pt x="150432" y="137179"/>
                    </a:cubicBezTo>
                    <a:cubicBezTo>
                      <a:pt x="146078" y="139356"/>
                      <a:pt x="144989" y="153508"/>
                      <a:pt x="140635" y="140445"/>
                    </a:cubicBezTo>
                    <a:cubicBezTo>
                      <a:pt x="136281" y="127382"/>
                      <a:pt x="127028" y="75130"/>
                      <a:pt x="124307" y="58802"/>
                    </a:cubicBezTo>
                    <a:cubicBezTo>
                      <a:pt x="121586" y="42473"/>
                      <a:pt x="126484" y="47372"/>
                      <a:pt x="124307" y="42474"/>
                    </a:cubicBezTo>
                    <a:cubicBezTo>
                      <a:pt x="122130" y="37576"/>
                      <a:pt x="116687" y="31588"/>
                      <a:pt x="111244" y="29411"/>
                    </a:cubicBezTo>
                    <a:cubicBezTo>
                      <a:pt x="105801" y="27234"/>
                      <a:pt x="97637" y="27778"/>
                      <a:pt x="91650" y="29411"/>
                    </a:cubicBezTo>
                    <a:cubicBezTo>
                      <a:pt x="85663" y="31044"/>
                      <a:pt x="80764" y="34310"/>
                      <a:pt x="75321" y="39208"/>
                    </a:cubicBezTo>
                    <a:cubicBezTo>
                      <a:pt x="69878" y="44106"/>
                      <a:pt x="60625" y="48461"/>
                      <a:pt x="58992" y="58802"/>
                    </a:cubicBezTo>
                    <a:cubicBezTo>
                      <a:pt x="57359" y="69143"/>
                      <a:pt x="61714" y="86016"/>
                      <a:pt x="65524" y="101256"/>
                    </a:cubicBezTo>
                    <a:cubicBezTo>
                      <a:pt x="69334" y="116496"/>
                      <a:pt x="85118" y="145888"/>
                      <a:pt x="75321" y="173102"/>
                    </a:cubicBezTo>
                    <a:close/>
                  </a:path>
                </a:pathLst>
              </a:custGeom>
              <a:solidFill>
                <a:srgbClr val="EAEAEA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9823406" y="5831289"/>
                <a:ext cx="130401" cy="13211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Freeform 93"/>
              <p:cNvSpPr>
                <a:spLocks noChangeAspect="1"/>
              </p:cNvSpPr>
              <p:nvPr/>
            </p:nvSpPr>
            <p:spPr>
              <a:xfrm>
                <a:off x="9988970" y="5447403"/>
                <a:ext cx="272706" cy="595341"/>
              </a:xfrm>
              <a:custGeom>
                <a:avLst/>
                <a:gdLst>
                  <a:gd name="connsiteX0" fmla="*/ 31211 w 519045"/>
                  <a:gd name="connsiteY0" fmla="*/ 41558 h 1133125"/>
                  <a:gd name="connsiteX1" fmla="*/ 83676 w 519045"/>
                  <a:gd name="connsiteY1" fmla="*/ 44056 h 1133125"/>
                  <a:gd name="connsiteX2" fmla="*/ 71184 w 519045"/>
                  <a:gd name="connsiteY2" fmla="*/ 111512 h 1133125"/>
                  <a:gd name="connsiteX3" fmla="*/ 68686 w 519045"/>
                  <a:gd name="connsiteY3" fmla="*/ 146489 h 1133125"/>
                  <a:gd name="connsiteX4" fmla="*/ 111158 w 519045"/>
                  <a:gd name="connsiteY4" fmla="*/ 126502 h 1133125"/>
                  <a:gd name="connsiteX5" fmla="*/ 101165 w 519045"/>
                  <a:gd name="connsiteY5" fmla="*/ 59047 h 1133125"/>
                  <a:gd name="connsiteX6" fmla="*/ 118653 w 519045"/>
                  <a:gd name="connsiteY6" fmla="*/ 16574 h 1133125"/>
                  <a:gd name="connsiteX7" fmla="*/ 156129 w 519045"/>
                  <a:gd name="connsiteY7" fmla="*/ 24070 h 1133125"/>
                  <a:gd name="connsiteX8" fmla="*/ 161125 w 519045"/>
                  <a:gd name="connsiteY8" fmla="*/ 44056 h 1133125"/>
                  <a:gd name="connsiteX9" fmla="*/ 153630 w 519045"/>
                  <a:gd name="connsiteY9" fmla="*/ 96522 h 1133125"/>
                  <a:gd name="connsiteX10" fmla="*/ 153630 w 519045"/>
                  <a:gd name="connsiteY10" fmla="*/ 138994 h 1133125"/>
                  <a:gd name="connsiteX11" fmla="*/ 188607 w 519045"/>
                  <a:gd name="connsiteY11" fmla="*/ 136496 h 1133125"/>
                  <a:gd name="connsiteX12" fmla="*/ 206096 w 519045"/>
                  <a:gd name="connsiteY12" fmla="*/ 59047 h 1133125"/>
                  <a:gd name="connsiteX13" fmla="*/ 236076 w 519045"/>
                  <a:gd name="connsiteY13" fmla="*/ 19073 h 1133125"/>
                  <a:gd name="connsiteX14" fmla="*/ 256063 w 519045"/>
                  <a:gd name="connsiteY14" fmla="*/ 36561 h 1133125"/>
                  <a:gd name="connsiteX15" fmla="*/ 258561 w 519045"/>
                  <a:gd name="connsiteY15" fmla="*/ 56548 h 1133125"/>
                  <a:gd name="connsiteX16" fmla="*/ 238574 w 519045"/>
                  <a:gd name="connsiteY16" fmla="*/ 94024 h 1133125"/>
                  <a:gd name="connsiteX17" fmla="*/ 233578 w 519045"/>
                  <a:gd name="connsiteY17" fmla="*/ 124004 h 1133125"/>
                  <a:gd name="connsiteX18" fmla="*/ 286043 w 519045"/>
                  <a:gd name="connsiteY18" fmla="*/ 121506 h 1133125"/>
                  <a:gd name="connsiteX19" fmla="*/ 298535 w 519045"/>
                  <a:gd name="connsiteY19" fmla="*/ 69040 h 1133125"/>
                  <a:gd name="connsiteX20" fmla="*/ 296037 w 519045"/>
                  <a:gd name="connsiteY20" fmla="*/ 31565 h 1133125"/>
                  <a:gd name="connsiteX21" fmla="*/ 306030 w 519045"/>
                  <a:gd name="connsiteY21" fmla="*/ 4083 h 1133125"/>
                  <a:gd name="connsiteX22" fmla="*/ 326017 w 519045"/>
                  <a:gd name="connsiteY22" fmla="*/ 4083 h 1133125"/>
                  <a:gd name="connsiteX23" fmla="*/ 343506 w 519045"/>
                  <a:gd name="connsiteY23" fmla="*/ 41558 h 1133125"/>
                  <a:gd name="connsiteX24" fmla="*/ 336011 w 519045"/>
                  <a:gd name="connsiteY24" fmla="*/ 116509 h 1133125"/>
                  <a:gd name="connsiteX25" fmla="*/ 378483 w 519045"/>
                  <a:gd name="connsiteY25" fmla="*/ 126502 h 1133125"/>
                  <a:gd name="connsiteX26" fmla="*/ 385978 w 519045"/>
                  <a:gd name="connsiteY26" fmla="*/ 41558 h 1133125"/>
                  <a:gd name="connsiteX27" fmla="*/ 415958 w 519045"/>
                  <a:gd name="connsiteY27" fmla="*/ 24070 h 1133125"/>
                  <a:gd name="connsiteX28" fmla="*/ 410961 w 519045"/>
                  <a:gd name="connsiteY28" fmla="*/ 89027 h 1133125"/>
                  <a:gd name="connsiteX29" fmla="*/ 413460 w 519045"/>
                  <a:gd name="connsiteY29" fmla="*/ 141492 h 1133125"/>
                  <a:gd name="connsiteX30" fmla="*/ 418456 w 519045"/>
                  <a:gd name="connsiteY30" fmla="*/ 178968 h 1133125"/>
                  <a:gd name="connsiteX31" fmla="*/ 468424 w 519045"/>
                  <a:gd name="connsiteY31" fmla="*/ 248922 h 1133125"/>
                  <a:gd name="connsiteX32" fmla="*/ 488411 w 519045"/>
                  <a:gd name="connsiteY32" fmla="*/ 413814 h 1133125"/>
                  <a:gd name="connsiteX33" fmla="*/ 518391 w 519045"/>
                  <a:gd name="connsiteY33" fmla="*/ 701125 h 1133125"/>
                  <a:gd name="connsiteX34" fmla="*/ 503401 w 519045"/>
                  <a:gd name="connsiteY34" fmla="*/ 928476 h 1133125"/>
                  <a:gd name="connsiteX35" fmla="*/ 440942 w 519045"/>
                  <a:gd name="connsiteY35" fmla="*/ 1115853 h 1133125"/>
                  <a:gd name="connsiteX36" fmla="*/ 353499 w 519045"/>
                  <a:gd name="connsiteY36" fmla="*/ 1123348 h 1133125"/>
                  <a:gd name="connsiteX37" fmla="*/ 231079 w 519045"/>
                  <a:gd name="connsiteY37" fmla="*/ 1103361 h 1133125"/>
                  <a:gd name="connsiteX38" fmla="*/ 106161 w 519045"/>
                  <a:gd name="connsiteY38" fmla="*/ 1103361 h 1133125"/>
                  <a:gd name="connsiteX39" fmla="*/ 28712 w 519045"/>
                  <a:gd name="connsiteY39" fmla="*/ 1090870 h 1133125"/>
                  <a:gd name="connsiteX40" fmla="*/ 1230 w 519045"/>
                  <a:gd name="connsiteY40" fmla="*/ 1058391 h 1133125"/>
                  <a:gd name="connsiteX41" fmla="*/ 63689 w 519045"/>
                  <a:gd name="connsiteY41" fmla="*/ 963453 h 1133125"/>
                  <a:gd name="connsiteX42" fmla="*/ 33709 w 519045"/>
                  <a:gd name="connsiteY42" fmla="*/ 821047 h 1133125"/>
                  <a:gd name="connsiteX43" fmla="*/ 8725 w 519045"/>
                  <a:gd name="connsiteY43" fmla="*/ 641165 h 1133125"/>
                  <a:gd name="connsiteX44" fmla="*/ 33709 w 519045"/>
                  <a:gd name="connsiteY44" fmla="*/ 481270 h 1133125"/>
                  <a:gd name="connsiteX45" fmla="*/ 68686 w 519045"/>
                  <a:gd name="connsiteY45" fmla="*/ 336365 h 1133125"/>
                  <a:gd name="connsiteX46" fmla="*/ 63689 w 519045"/>
                  <a:gd name="connsiteY46" fmla="*/ 188961 h 1133125"/>
                  <a:gd name="connsiteX47" fmla="*/ 43702 w 519045"/>
                  <a:gd name="connsiteY47" fmla="*/ 143991 h 1133125"/>
                  <a:gd name="connsiteX48" fmla="*/ 31211 w 519045"/>
                  <a:gd name="connsiteY48" fmla="*/ 41558 h 1133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9045" h="1133125">
                    <a:moveTo>
                      <a:pt x="31211" y="41558"/>
                    </a:moveTo>
                    <a:cubicBezTo>
                      <a:pt x="37873" y="24902"/>
                      <a:pt x="77014" y="32397"/>
                      <a:pt x="83676" y="44056"/>
                    </a:cubicBezTo>
                    <a:cubicBezTo>
                      <a:pt x="90338" y="55715"/>
                      <a:pt x="73682" y="94440"/>
                      <a:pt x="71184" y="111512"/>
                    </a:cubicBezTo>
                    <a:cubicBezTo>
                      <a:pt x="68686" y="128584"/>
                      <a:pt x="62024" y="143991"/>
                      <a:pt x="68686" y="146489"/>
                    </a:cubicBezTo>
                    <a:cubicBezTo>
                      <a:pt x="75348" y="148987"/>
                      <a:pt x="105745" y="141076"/>
                      <a:pt x="111158" y="126502"/>
                    </a:cubicBezTo>
                    <a:cubicBezTo>
                      <a:pt x="116571" y="111928"/>
                      <a:pt x="99916" y="77368"/>
                      <a:pt x="101165" y="59047"/>
                    </a:cubicBezTo>
                    <a:cubicBezTo>
                      <a:pt x="102414" y="40726"/>
                      <a:pt x="109492" y="22403"/>
                      <a:pt x="118653" y="16574"/>
                    </a:cubicBezTo>
                    <a:cubicBezTo>
                      <a:pt x="127814" y="10745"/>
                      <a:pt x="149050" y="19490"/>
                      <a:pt x="156129" y="24070"/>
                    </a:cubicBezTo>
                    <a:cubicBezTo>
                      <a:pt x="163208" y="28650"/>
                      <a:pt x="161541" y="31981"/>
                      <a:pt x="161125" y="44056"/>
                    </a:cubicBezTo>
                    <a:cubicBezTo>
                      <a:pt x="160709" y="56131"/>
                      <a:pt x="154879" y="80699"/>
                      <a:pt x="153630" y="96522"/>
                    </a:cubicBezTo>
                    <a:cubicBezTo>
                      <a:pt x="152381" y="112345"/>
                      <a:pt x="147801" y="132332"/>
                      <a:pt x="153630" y="138994"/>
                    </a:cubicBezTo>
                    <a:cubicBezTo>
                      <a:pt x="159460" y="145656"/>
                      <a:pt x="179863" y="149820"/>
                      <a:pt x="188607" y="136496"/>
                    </a:cubicBezTo>
                    <a:cubicBezTo>
                      <a:pt x="197351" y="123172"/>
                      <a:pt x="198185" y="78618"/>
                      <a:pt x="206096" y="59047"/>
                    </a:cubicBezTo>
                    <a:cubicBezTo>
                      <a:pt x="214008" y="39476"/>
                      <a:pt x="227748" y="22821"/>
                      <a:pt x="236076" y="19073"/>
                    </a:cubicBezTo>
                    <a:cubicBezTo>
                      <a:pt x="244404" y="15325"/>
                      <a:pt x="252316" y="30315"/>
                      <a:pt x="256063" y="36561"/>
                    </a:cubicBezTo>
                    <a:cubicBezTo>
                      <a:pt x="259810" y="42807"/>
                      <a:pt x="261476" y="46971"/>
                      <a:pt x="258561" y="56548"/>
                    </a:cubicBezTo>
                    <a:cubicBezTo>
                      <a:pt x="255646" y="66125"/>
                      <a:pt x="242738" y="82781"/>
                      <a:pt x="238574" y="94024"/>
                    </a:cubicBezTo>
                    <a:cubicBezTo>
                      <a:pt x="234410" y="105267"/>
                      <a:pt x="225667" y="119424"/>
                      <a:pt x="233578" y="124004"/>
                    </a:cubicBezTo>
                    <a:cubicBezTo>
                      <a:pt x="241489" y="128584"/>
                      <a:pt x="275217" y="130667"/>
                      <a:pt x="286043" y="121506"/>
                    </a:cubicBezTo>
                    <a:cubicBezTo>
                      <a:pt x="296869" y="112345"/>
                      <a:pt x="296869" y="84030"/>
                      <a:pt x="298535" y="69040"/>
                    </a:cubicBezTo>
                    <a:cubicBezTo>
                      <a:pt x="300201" y="54050"/>
                      <a:pt x="294788" y="42391"/>
                      <a:pt x="296037" y="31565"/>
                    </a:cubicBezTo>
                    <a:cubicBezTo>
                      <a:pt x="297286" y="20739"/>
                      <a:pt x="301033" y="8663"/>
                      <a:pt x="306030" y="4083"/>
                    </a:cubicBezTo>
                    <a:cubicBezTo>
                      <a:pt x="311027" y="-497"/>
                      <a:pt x="319771" y="-2163"/>
                      <a:pt x="326017" y="4083"/>
                    </a:cubicBezTo>
                    <a:cubicBezTo>
                      <a:pt x="332263" y="10329"/>
                      <a:pt x="341840" y="22820"/>
                      <a:pt x="343506" y="41558"/>
                    </a:cubicBezTo>
                    <a:cubicBezTo>
                      <a:pt x="345172" y="60296"/>
                      <a:pt x="330182" y="102352"/>
                      <a:pt x="336011" y="116509"/>
                    </a:cubicBezTo>
                    <a:cubicBezTo>
                      <a:pt x="341840" y="130666"/>
                      <a:pt x="370155" y="138994"/>
                      <a:pt x="378483" y="126502"/>
                    </a:cubicBezTo>
                    <a:cubicBezTo>
                      <a:pt x="386811" y="114010"/>
                      <a:pt x="379732" y="58630"/>
                      <a:pt x="385978" y="41558"/>
                    </a:cubicBezTo>
                    <a:cubicBezTo>
                      <a:pt x="392224" y="24486"/>
                      <a:pt x="411794" y="16159"/>
                      <a:pt x="415958" y="24070"/>
                    </a:cubicBezTo>
                    <a:cubicBezTo>
                      <a:pt x="420122" y="31981"/>
                      <a:pt x="411377" y="69457"/>
                      <a:pt x="410961" y="89027"/>
                    </a:cubicBezTo>
                    <a:cubicBezTo>
                      <a:pt x="410545" y="108597"/>
                      <a:pt x="412211" y="126502"/>
                      <a:pt x="413460" y="141492"/>
                    </a:cubicBezTo>
                    <a:cubicBezTo>
                      <a:pt x="414709" y="156482"/>
                      <a:pt x="409295" y="161063"/>
                      <a:pt x="418456" y="178968"/>
                    </a:cubicBezTo>
                    <a:cubicBezTo>
                      <a:pt x="427617" y="196873"/>
                      <a:pt x="456765" y="209781"/>
                      <a:pt x="468424" y="248922"/>
                    </a:cubicBezTo>
                    <a:cubicBezTo>
                      <a:pt x="480083" y="288063"/>
                      <a:pt x="480083" y="338447"/>
                      <a:pt x="488411" y="413814"/>
                    </a:cubicBezTo>
                    <a:cubicBezTo>
                      <a:pt x="496739" y="489181"/>
                      <a:pt x="515893" y="615348"/>
                      <a:pt x="518391" y="701125"/>
                    </a:cubicBezTo>
                    <a:cubicBezTo>
                      <a:pt x="520889" y="786902"/>
                      <a:pt x="516309" y="859355"/>
                      <a:pt x="503401" y="928476"/>
                    </a:cubicBezTo>
                    <a:cubicBezTo>
                      <a:pt x="490493" y="997597"/>
                      <a:pt x="465926" y="1083374"/>
                      <a:pt x="440942" y="1115853"/>
                    </a:cubicBezTo>
                    <a:cubicBezTo>
                      <a:pt x="415958" y="1148332"/>
                      <a:pt x="388476" y="1125430"/>
                      <a:pt x="353499" y="1123348"/>
                    </a:cubicBezTo>
                    <a:cubicBezTo>
                      <a:pt x="318522" y="1121266"/>
                      <a:pt x="272302" y="1106692"/>
                      <a:pt x="231079" y="1103361"/>
                    </a:cubicBezTo>
                    <a:cubicBezTo>
                      <a:pt x="189856" y="1100030"/>
                      <a:pt x="139889" y="1105443"/>
                      <a:pt x="106161" y="1103361"/>
                    </a:cubicBezTo>
                    <a:cubicBezTo>
                      <a:pt x="72433" y="1101279"/>
                      <a:pt x="46201" y="1098365"/>
                      <a:pt x="28712" y="1090870"/>
                    </a:cubicBezTo>
                    <a:cubicBezTo>
                      <a:pt x="11223" y="1083375"/>
                      <a:pt x="-4599" y="1079627"/>
                      <a:pt x="1230" y="1058391"/>
                    </a:cubicBezTo>
                    <a:cubicBezTo>
                      <a:pt x="7059" y="1037155"/>
                      <a:pt x="58276" y="1003010"/>
                      <a:pt x="63689" y="963453"/>
                    </a:cubicBezTo>
                    <a:cubicBezTo>
                      <a:pt x="69102" y="923896"/>
                      <a:pt x="42870" y="874762"/>
                      <a:pt x="33709" y="821047"/>
                    </a:cubicBezTo>
                    <a:cubicBezTo>
                      <a:pt x="24548" y="767332"/>
                      <a:pt x="8725" y="697794"/>
                      <a:pt x="8725" y="641165"/>
                    </a:cubicBezTo>
                    <a:cubicBezTo>
                      <a:pt x="8725" y="584536"/>
                      <a:pt x="23715" y="532070"/>
                      <a:pt x="33709" y="481270"/>
                    </a:cubicBezTo>
                    <a:cubicBezTo>
                      <a:pt x="43703" y="430470"/>
                      <a:pt x="63689" y="385083"/>
                      <a:pt x="68686" y="336365"/>
                    </a:cubicBezTo>
                    <a:cubicBezTo>
                      <a:pt x="73683" y="287647"/>
                      <a:pt x="67853" y="221023"/>
                      <a:pt x="63689" y="188961"/>
                    </a:cubicBezTo>
                    <a:cubicBezTo>
                      <a:pt x="59525" y="156899"/>
                      <a:pt x="48282" y="163562"/>
                      <a:pt x="43702" y="143991"/>
                    </a:cubicBezTo>
                    <a:cubicBezTo>
                      <a:pt x="39122" y="124420"/>
                      <a:pt x="24549" y="58214"/>
                      <a:pt x="31211" y="41558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10081932" y="5838215"/>
                <a:ext cx="130401" cy="13211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6" name="Freeform 95"/>
              <p:cNvSpPr>
                <a:spLocks noChangeAspect="1"/>
              </p:cNvSpPr>
              <p:nvPr/>
            </p:nvSpPr>
            <p:spPr>
              <a:xfrm>
                <a:off x="10222215" y="5523560"/>
                <a:ext cx="267484" cy="513373"/>
              </a:xfrm>
              <a:custGeom>
                <a:avLst/>
                <a:gdLst>
                  <a:gd name="connsiteX0" fmla="*/ 15 w 509105"/>
                  <a:gd name="connsiteY0" fmla="*/ 74950 h 977106"/>
                  <a:gd name="connsiteX1" fmla="*/ 47483 w 509105"/>
                  <a:gd name="connsiteY1" fmla="*/ 19986 h 977106"/>
                  <a:gd name="connsiteX2" fmla="*/ 167405 w 509105"/>
                  <a:gd name="connsiteY2" fmla="*/ 0 h 977106"/>
                  <a:gd name="connsiteX3" fmla="*/ 309811 w 509105"/>
                  <a:gd name="connsiteY3" fmla="*/ 19986 h 977106"/>
                  <a:gd name="connsiteX4" fmla="*/ 382264 w 509105"/>
                  <a:gd name="connsiteY4" fmla="*/ 47468 h 977106"/>
                  <a:gd name="connsiteX5" fmla="*/ 437228 w 509105"/>
                  <a:gd name="connsiteY5" fmla="*/ 89940 h 977106"/>
                  <a:gd name="connsiteX6" fmla="*/ 467208 w 509105"/>
                  <a:gd name="connsiteY6" fmla="*/ 137409 h 977106"/>
                  <a:gd name="connsiteX7" fmla="*/ 482198 w 509105"/>
                  <a:gd name="connsiteY7" fmla="*/ 209862 h 977106"/>
                  <a:gd name="connsiteX8" fmla="*/ 479700 w 509105"/>
                  <a:gd name="connsiteY8" fmla="*/ 329783 h 977106"/>
                  <a:gd name="connsiteX9" fmla="*/ 497188 w 509105"/>
                  <a:gd name="connsiteY9" fmla="*/ 422222 h 977106"/>
                  <a:gd name="connsiteX10" fmla="*/ 507182 w 509105"/>
                  <a:gd name="connsiteY10" fmla="*/ 514662 h 977106"/>
                  <a:gd name="connsiteX11" fmla="*/ 507182 w 509105"/>
                  <a:gd name="connsiteY11" fmla="*/ 689547 h 977106"/>
                  <a:gd name="connsiteX12" fmla="*/ 487195 w 509105"/>
                  <a:gd name="connsiteY12" fmla="*/ 831954 h 977106"/>
                  <a:gd name="connsiteX13" fmla="*/ 377267 w 509105"/>
                  <a:gd name="connsiteY13" fmla="*/ 939383 h 977106"/>
                  <a:gd name="connsiteX14" fmla="*/ 199883 w 509105"/>
                  <a:gd name="connsiteY14" fmla="*/ 976859 h 977106"/>
                  <a:gd name="connsiteX15" fmla="*/ 72467 w 509105"/>
                  <a:gd name="connsiteY15" fmla="*/ 954373 h 977106"/>
                  <a:gd name="connsiteX16" fmla="*/ 37490 w 509105"/>
                  <a:gd name="connsiteY16" fmla="*/ 929390 h 977106"/>
                  <a:gd name="connsiteX17" fmla="*/ 89955 w 509105"/>
                  <a:gd name="connsiteY17" fmla="*/ 689547 h 977106"/>
                  <a:gd name="connsiteX18" fmla="*/ 72467 w 509105"/>
                  <a:gd name="connsiteY18" fmla="*/ 459698 h 977106"/>
                  <a:gd name="connsiteX19" fmla="*/ 42487 w 509105"/>
                  <a:gd name="connsiteY19" fmla="*/ 242340 h 977106"/>
                  <a:gd name="connsiteX20" fmla="*/ 15 w 509105"/>
                  <a:gd name="connsiteY20" fmla="*/ 74950 h 97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09105" h="977106">
                    <a:moveTo>
                      <a:pt x="15" y="74950"/>
                    </a:moveTo>
                    <a:cubicBezTo>
                      <a:pt x="848" y="37891"/>
                      <a:pt x="19585" y="32478"/>
                      <a:pt x="47483" y="19986"/>
                    </a:cubicBezTo>
                    <a:cubicBezTo>
                      <a:pt x="75381" y="7494"/>
                      <a:pt x="123684" y="0"/>
                      <a:pt x="167405" y="0"/>
                    </a:cubicBezTo>
                    <a:cubicBezTo>
                      <a:pt x="211126" y="0"/>
                      <a:pt x="274001" y="12075"/>
                      <a:pt x="309811" y="19986"/>
                    </a:cubicBezTo>
                    <a:cubicBezTo>
                      <a:pt x="345621" y="27897"/>
                      <a:pt x="361028" y="35809"/>
                      <a:pt x="382264" y="47468"/>
                    </a:cubicBezTo>
                    <a:cubicBezTo>
                      <a:pt x="403500" y="59127"/>
                      <a:pt x="423071" y="74950"/>
                      <a:pt x="437228" y="89940"/>
                    </a:cubicBezTo>
                    <a:cubicBezTo>
                      <a:pt x="451385" y="104930"/>
                      <a:pt x="459713" y="117422"/>
                      <a:pt x="467208" y="137409"/>
                    </a:cubicBezTo>
                    <a:cubicBezTo>
                      <a:pt x="474703" y="157396"/>
                      <a:pt x="480116" y="177800"/>
                      <a:pt x="482198" y="209862"/>
                    </a:cubicBezTo>
                    <a:cubicBezTo>
                      <a:pt x="484280" y="241924"/>
                      <a:pt x="477202" y="294390"/>
                      <a:pt x="479700" y="329783"/>
                    </a:cubicBezTo>
                    <a:cubicBezTo>
                      <a:pt x="482198" y="365176"/>
                      <a:pt x="492608" y="391409"/>
                      <a:pt x="497188" y="422222"/>
                    </a:cubicBezTo>
                    <a:cubicBezTo>
                      <a:pt x="501768" y="453035"/>
                      <a:pt x="505516" y="470108"/>
                      <a:pt x="507182" y="514662"/>
                    </a:cubicBezTo>
                    <a:cubicBezTo>
                      <a:pt x="508848" y="559216"/>
                      <a:pt x="510513" y="636665"/>
                      <a:pt x="507182" y="689547"/>
                    </a:cubicBezTo>
                    <a:cubicBezTo>
                      <a:pt x="503851" y="742429"/>
                      <a:pt x="508847" y="790315"/>
                      <a:pt x="487195" y="831954"/>
                    </a:cubicBezTo>
                    <a:cubicBezTo>
                      <a:pt x="465543" y="873593"/>
                      <a:pt x="425152" y="915232"/>
                      <a:pt x="377267" y="939383"/>
                    </a:cubicBezTo>
                    <a:cubicBezTo>
                      <a:pt x="329382" y="963534"/>
                      <a:pt x="250683" y="974361"/>
                      <a:pt x="199883" y="976859"/>
                    </a:cubicBezTo>
                    <a:cubicBezTo>
                      <a:pt x="149083" y="979357"/>
                      <a:pt x="99533" y="962285"/>
                      <a:pt x="72467" y="954373"/>
                    </a:cubicBezTo>
                    <a:cubicBezTo>
                      <a:pt x="45402" y="946462"/>
                      <a:pt x="34575" y="973528"/>
                      <a:pt x="37490" y="929390"/>
                    </a:cubicBezTo>
                    <a:cubicBezTo>
                      <a:pt x="40405" y="885252"/>
                      <a:pt x="84126" y="767829"/>
                      <a:pt x="89955" y="689547"/>
                    </a:cubicBezTo>
                    <a:cubicBezTo>
                      <a:pt x="95785" y="611265"/>
                      <a:pt x="80378" y="534232"/>
                      <a:pt x="72467" y="459698"/>
                    </a:cubicBezTo>
                    <a:cubicBezTo>
                      <a:pt x="64556" y="385164"/>
                      <a:pt x="52897" y="302717"/>
                      <a:pt x="42487" y="242340"/>
                    </a:cubicBezTo>
                    <a:cubicBezTo>
                      <a:pt x="32077" y="181963"/>
                      <a:pt x="-818" y="112009"/>
                      <a:pt x="15" y="7495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10319979" y="5800370"/>
                <a:ext cx="130401" cy="132116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8" name="Freeform 87"/>
            <p:cNvSpPr>
              <a:spLocks noChangeAspect="1"/>
            </p:cNvSpPr>
            <p:nvPr/>
          </p:nvSpPr>
          <p:spPr>
            <a:xfrm>
              <a:off x="10470603" y="5475326"/>
              <a:ext cx="256997" cy="576675"/>
            </a:xfrm>
            <a:custGeom>
              <a:avLst/>
              <a:gdLst>
                <a:gd name="connsiteX0" fmla="*/ 5730 w 489146"/>
                <a:gd name="connsiteY0" fmla="*/ 256057 h 1097592"/>
                <a:gd name="connsiteX1" fmla="*/ 5730 w 489146"/>
                <a:gd name="connsiteY1" fmla="*/ 79348 h 1097592"/>
                <a:gd name="connsiteX2" fmla="*/ 14145 w 489146"/>
                <a:gd name="connsiteY2" fmla="*/ 23249 h 1097592"/>
                <a:gd name="connsiteX3" fmla="*/ 47804 w 489146"/>
                <a:gd name="connsiteY3" fmla="*/ 12030 h 1097592"/>
                <a:gd name="connsiteX4" fmla="*/ 53414 w 489146"/>
                <a:gd name="connsiteY4" fmla="*/ 23249 h 1097592"/>
                <a:gd name="connsiteX5" fmla="*/ 56219 w 489146"/>
                <a:gd name="connsiteY5" fmla="*/ 70933 h 1097592"/>
                <a:gd name="connsiteX6" fmla="*/ 64634 w 489146"/>
                <a:gd name="connsiteY6" fmla="*/ 93372 h 1097592"/>
                <a:gd name="connsiteX7" fmla="*/ 98292 w 489146"/>
                <a:gd name="connsiteY7" fmla="*/ 87762 h 1097592"/>
                <a:gd name="connsiteX8" fmla="*/ 95488 w 489146"/>
                <a:gd name="connsiteY8" fmla="*/ 31664 h 1097592"/>
                <a:gd name="connsiteX9" fmla="*/ 131951 w 489146"/>
                <a:gd name="connsiteY9" fmla="*/ 12030 h 1097592"/>
                <a:gd name="connsiteX10" fmla="*/ 154391 w 489146"/>
                <a:gd name="connsiteY10" fmla="*/ 17640 h 1097592"/>
                <a:gd name="connsiteX11" fmla="*/ 154391 w 489146"/>
                <a:gd name="connsiteY11" fmla="*/ 51298 h 1097592"/>
                <a:gd name="connsiteX12" fmla="*/ 148781 w 489146"/>
                <a:gd name="connsiteY12" fmla="*/ 68128 h 1097592"/>
                <a:gd name="connsiteX13" fmla="*/ 145976 w 489146"/>
                <a:gd name="connsiteY13" fmla="*/ 90567 h 1097592"/>
                <a:gd name="connsiteX14" fmla="*/ 145976 w 489146"/>
                <a:gd name="connsiteY14" fmla="*/ 101787 h 1097592"/>
                <a:gd name="connsiteX15" fmla="*/ 207684 w 489146"/>
                <a:gd name="connsiteY15" fmla="*/ 96177 h 1097592"/>
                <a:gd name="connsiteX16" fmla="*/ 202074 w 489146"/>
                <a:gd name="connsiteY16" fmla="*/ 48494 h 1097592"/>
                <a:gd name="connsiteX17" fmla="*/ 224513 w 489146"/>
                <a:gd name="connsiteY17" fmla="*/ 14835 h 1097592"/>
                <a:gd name="connsiteX18" fmla="*/ 244148 w 489146"/>
                <a:gd name="connsiteY18" fmla="*/ 14835 h 1097592"/>
                <a:gd name="connsiteX19" fmla="*/ 269392 w 489146"/>
                <a:gd name="connsiteY19" fmla="*/ 40079 h 1097592"/>
                <a:gd name="connsiteX20" fmla="*/ 252562 w 489146"/>
                <a:gd name="connsiteY20" fmla="*/ 62518 h 1097592"/>
                <a:gd name="connsiteX21" fmla="*/ 244148 w 489146"/>
                <a:gd name="connsiteY21" fmla="*/ 96177 h 1097592"/>
                <a:gd name="connsiteX22" fmla="*/ 283416 w 489146"/>
                <a:gd name="connsiteY22" fmla="*/ 98982 h 1097592"/>
                <a:gd name="connsiteX23" fmla="*/ 286221 w 489146"/>
                <a:gd name="connsiteY23" fmla="*/ 34469 h 1097592"/>
                <a:gd name="connsiteX24" fmla="*/ 291831 w 489146"/>
                <a:gd name="connsiteY24" fmla="*/ 12030 h 1097592"/>
                <a:gd name="connsiteX25" fmla="*/ 305856 w 489146"/>
                <a:gd name="connsiteY25" fmla="*/ 3615 h 1097592"/>
                <a:gd name="connsiteX26" fmla="*/ 325490 w 489146"/>
                <a:gd name="connsiteY26" fmla="*/ 810 h 1097592"/>
                <a:gd name="connsiteX27" fmla="*/ 336710 w 489146"/>
                <a:gd name="connsiteY27" fmla="*/ 17640 h 1097592"/>
                <a:gd name="connsiteX28" fmla="*/ 336710 w 489146"/>
                <a:gd name="connsiteY28" fmla="*/ 65323 h 1097592"/>
                <a:gd name="connsiteX29" fmla="*/ 336710 w 489146"/>
                <a:gd name="connsiteY29" fmla="*/ 98982 h 1097592"/>
                <a:gd name="connsiteX30" fmla="*/ 367564 w 489146"/>
                <a:gd name="connsiteY30" fmla="*/ 110202 h 1097592"/>
                <a:gd name="connsiteX31" fmla="*/ 378783 w 489146"/>
                <a:gd name="connsiteY31" fmla="*/ 118616 h 1097592"/>
                <a:gd name="connsiteX32" fmla="*/ 378783 w 489146"/>
                <a:gd name="connsiteY32" fmla="*/ 54103 h 1097592"/>
                <a:gd name="connsiteX33" fmla="*/ 392808 w 489146"/>
                <a:gd name="connsiteY33" fmla="*/ 34469 h 1097592"/>
                <a:gd name="connsiteX34" fmla="*/ 412442 w 489146"/>
                <a:gd name="connsiteY34" fmla="*/ 31664 h 1097592"/>
                <a:gd name="connsiteX35" fmla="*/ 420857 w 489146"/>
                <a:gd name="connsiteY35" fmla="*/ 70933 h 1097592"/>
                <a:gd name="connsiteX36" fmla="*/ 418052 w 489146"/>
                <a:gd name="connsiteY36" fmla="*/ 118616 h 1097592"/>
                <a:gd name="connsiteX37" fmla="*/ 418052 w 489146"/>
                <a:gd name="connsiteY37" fmla="*/ 141055 h 1097592"/>
                <a:gd name="connsiteX38" fmla="*/ 443296 w 489146"/>
                <a:gd name="connsiteY38" fmla="*/ 180324 h 1097592"/>
                <a:gd name="connsiteX39" fmla="*/ 446101 w 489146"/>
                <a:gd name="connsiteY39" fmla="*/ 222398 h 1097592"/>
                <a:gd name="connsiteX40" fmla="*/ 448906 w 489146"/>
                <a:gd name="connsiteY40" fmla="*/ 326179 h 1097592"/>
                <a:gd name="connsiteX41" fmla="*/ 474150 w 489146"/>
                <a:gd name="connsiteY41" fmla="*/ 401912 h 1097592"/>
                <a:gd name="connsiteX42" fmla="*/ 474150 w 489146"/>
                <a:gd name="connsiteY42" fmla="*/ 505694 h 1097592"/>
                <a:gd name="connsiteX43" fmla="*/ 488175 w 489146"/>
                <a:gd name="connsiteY43" fmla="*/ 606670 h 1097592"/>
                <a:gd name="connsiteX44" fmla="*/ 443296 w 489146"/>
                <a:gd name="connsiteY44" fmla="*/ 881551 h 1097592"/>
                <a:gd name="connsiteX45" fmla="*/ 392808 w 489146"/>
                <a:gd name="connsiteY45" fmla="*/ 1063870 h 1097592"/>
                <a:gd name="connsiteX46" fmla="*/ 356344 w 489146"/>
                <a:gd name="connsiteY46" fmla="*/ 1097529 h 1097592"/>
                <a:gd name="connsiteX47" fmla="*/ 263782 w 489146"/>
                <a:gd name="connsiteY47" fmla="*/ 1072285 h 1097592"/>
                <a:gd name="connsiteX48" fmla="*/ 154391 w 489146"/>
                <a:gd name="connsiteY48" fmla="*/ 1072285 h 1097592"/>
                <a:gd name="connsiteX49" fmla="*/ 61829 w 489146"/>
                <a:gd name="connsiteY49" fmla="*/ 1052651 h 1097592"/>
                <a:gd name="connsiteX50" fmla="*/ 11340 w 489146"/>
                <a:gd name="connsiteY50" fmla="*/ 1013382 h 1097592"/>
                <a:gd name="connsiteX51" fmla="*/ 2926 w 489146"/>
                <a:gd name="connsiteY51" fmla="*/ 965698 h 1097592"/>
                <a:gd name="connsiteX52" fmla="*/ 50609 w 489146"/>
                <a:gd name="connsiteY52" fmla="*/ 769355 h 1097592"/>
                <a:gd name="connsiteX53" fmla="*/ 14145 w 489146"/>
                <a:gd name="connsiteY53" fmla="*/ 455205 h 1097592"/>
                <a:gd name="connsiteX54" fmla="*/ 5730 w 489146"/>
                <a:gd name="connsiteY54" fmla="*/ 256057 h 109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89146" h="1097592">
                  <a:moveTo>
                    <a:pt x="5730" y="256057"/>
                  </a:moveTo>
                  <a:cubicBezTo>
                    <a:pt x="4328" y="193414"/>
                    <a:pt x="4327" y="118149"/>
                    <a:pt x="5730" y="79348"/>
                  </a:cubicBezTo>
                  <a:cubicBezTo>
                    <a:pt x="7133" y="40547"/>
                    <a:pt x="7133" y="34469"/>
                    <a:pt x="14145" y="23249"/>
                  </a:cubicBezTo>
                  <a:cubicBezTo>
                    <a:pt x="21157" y="12029"/>
                    <a:pt x="41259" y="12030"/>
                    <a:pt x="47804" y="12030"/>
                  </a:cubicBezTo>
                  <a:cubicBezTo>
                    <a:pt x="54349" y="12030"/>
                    <a:pt x="52012" y="13432"/>
                    <a:pt x="53414" y="23249"/>
                  </a:cubicBezTo>
                  <a:cubicBezTo>
                    <a:pt x="54816" y="33066"/>
                    <a:pt x="54349" y="59246"/>
                    <a:pt x="56219" y="70933"/>
                  </a:cubicBezTo>
                  <a:cubicBezTo>
                    <a:pt x="58089" y="82620"/>
                    <a:pt x="57622" y="90567"/>
                    <a:pt x="64634" y="93372"/>
                  </a:cubicBezTo>
                  <a:cubicBezTo>
                    <a:pt x="71646" y="96177"/>
                    <a:pt x="93150" y="98047"/>
                    <a:pt x="98292" y="87762"/>
                  </a:cubicBezTo>
                  <a:cubicBezTo>
                    <a:pt x="103434" y="77477"/>
                    <a:pt x="89878" y="44286"/>
                    <a:pt x="95488" y="31664"/>
                  </a:cubicBezTo>
                  <a:cubicBezTo>
                    <a:pt x="101098" y="19042"/>
                    <a:pt x="122134" y="14367"/>
                    <a:pt x="131951" y="12030"/>
                  </a:cubicBezTo>
                  <a:cubicBezTo>
                    <a:pt x="141768" y="9693"/>
                    <a:pt x="150651" y="11095"/>
                    <a:pt x="154391" y="17640"/>
                  </a:cubicBezTo>
                  <a:cubicBezTo>
                    <a:pt x="158131" y="24185"/>
                    <a:pt x="155326" y="42883"/>
                    <a:pt x="154391" y="51298"/>
                  </a:cubicBezTo>
                  <a:cubicBezTo>
                    <a:pt x="153456" y="59713"/>
                    <a:pt x="150183" y="61583"/>
                    <a:pt x="148781" y="68128"/>
                  </a:cubicBezTo>
                  <a:cubicBezTo>
                    <a:pt x="147379" y="74673"/>
                    <a:pt x="146443" y="84957"/>
                    <a:pt x="145976" y="90567"/>
                  </a:cubicBezTo>
                  <a:cubicBezTo>
                    <a:pt x="145509" y="96177"/>
                    <a:pt x="135691" y="100852"/>
                    <a:pt x="145976" y="101787"/>
                  </a:cubicBezTo>
                  <a:cubicBezTo>
                    <a:pt x="156261" y="102722"/>
                    <a:pt x="198334" y="105059"/>
                    <a:pt x="207684" y="96177"/>
                  </a:cubicBezTo>
                  <a:cubicBezTo>
                    <a:pt x="217034" y="87295"/>
                    <a:pt x="199269" y="62051"/>
                    <a:pt x="202074" y="48494"/>
                  </a:cubicBezTo>
                  <a:cubicBezTo>
                    <a:pt x="204879" y="34937"/>
                    <a:pt x="217501" y="20445"/>
                    <a:pt x="224513" y="14835"/>
                  </a:cubicBezTo>
                  <a:cubicBezTo>
                    <a:pt x="231525" y="9225"/>
                    <a:pt x="236668" y="10628"/>
                    <a:pt x="244148" y="14835"/>
                  </a:cubicBezTo>
                  <a:cubicBezTo>
                    <a:pt x="251628" y="19042"/>
                    <a:pt x="267990" y="32132"/>
                    <a:pt x="269392" y="40079"/>
                  </a:cubicBezTo>
                  <a:cubicBezTo>
                    <a:pt x="270794" y="48026"/>
                    <a:pt x="256769" y="53168"/>
                    <a:pt x="252562" y="62518"/>
                  </a:cubicBezTo>
                  <a:cubicBezTo>
                    <a:pt x="248355" y="71868"/>
                    <a:pt x="239006" y="90100"/>
                    <a:pt x="244148" y="96177"/>
                  </a:cubicBezTo>
                  <a:cubicBezTo>
                    <a:pt x="249290" y="102254"/>
                    <a:pt x="276404" y="109267"/>
                    <a:pt x="283416" y="98982"/>
                  </a:cubicBezTo>
                  <a:cubicBezTo>
                    <a:pt x="290428" y="88697"/>
                    <a:pt x="284819" y="48961"/>
                    <a:pt x="286221" y="34469"/>
                  </a:cubicBezTo>
                  <a:cubicBezTo>
                    <a:pt x="287623" y="19977"/>
                    <a:pt x="288559" y="17172"/>
                    <a:pt x="291831" y="12030"/>
                  </a:cubicBezTo>
                  <a:cubicBezTo>
                    <a:pt x="295103" y="6888"/>
                    <a:pt x="300246" y="5485"/>
                    <a:pt x="305856" y="3615"/>
                  </a:cubicBezTo>
                  <a:cubicBezTo>
                    <a:pt x="311466" y="1745"/>
                    <a:pt x="320348" y="-1527"/>
                    <a:pt x="325490" y="810"/>
                  </a:cubicBezTo>
                  <a:cubicBezTo>
                    <a:pt x="330632" y="3147"/>
                    <a:pt x="334840" y="6888"/>
                    <a:pt x="336710" y="17640"/>
                  </a:cubicBezTo>
                  <a:cubicBezTo>
                    <a:pt x="338580" y="28392"/>
                    <a:pt x="336710" y="65323"/>
                    <a:pt x="336710" y="65323"/>
                  </a:cubicBezTo>
                  <a:cubicBezTo>
                    <a:pt x="336710" y="78880"/>
                    <a:pt x="331568" y="91502"/>
                    <a:pt x="336710" y="98982"/>
                  </a:cubicBezTo>
                  <a:cubicBezTo>
                    <a:pt x="341852" y="106462"/>
                    <a:pt x="360552" y="106930"/>
                    <a:pt x="367564" y="110202"/>
                  </a:cubicBezTo>
                  <a:cubicBezTo>
                    <a:pt x="374576" y="113474"/>
                    <a:pt x="376913" y="127966"/>
                    <a:pt x="378783" y="118616"/>
                  </a:cubicBezTo>
                  <a:cubicBezTo>
                    <a:pt x="380653" y="109266"/>
                    <a:pt x="376446" y="68127"/>
                    <a:pt x="378783" y="54103"/>
                  </a:cubicBezTo>
                  <a:cubicBezTo>
                    <a:pt x="381121" y="40078"/>
                    <a:pt x="387198" y="38209"/>
                    <a:pt x="392808" y="34469"/>
                  </a:cubicBezTo>
                  <a:cubicBezTo>
                    <a:pt x="398418" y="30729"/>
                    <a:pt x="407767" y="25587"/>
                    <a:pt x="412442" y="31664"/>
                  </a:cubicBezTo>
                  <a:cubicBezTo>
                    <a:pt x="417117" y="37741"/>
                    <a:pt x="419922" y="56441"/>
                    <a:pt x="420857" y="70933"/>
                  </a:cubicBezTo>
                  <a:cubicBezTo>
                    <a:pt x="421792" y="85425"/>
                    <a:pt x="418520" y="106929"/>
                    <a:pt x="418052" y="118616"/>
                  </a:cubicBezTo>
                  <a:cubicBezTo>
                    <a:pt x="417585" y="130303"/>
                    <a:pt x="413845" y="130770"/>
                    <a:pt x="418052" y="141055"/>
                  </a:cubicBezTo>
                  <a:cubicBezTo>
                    <a:pt x="422259" y="151340"/>
                    <a:pt x="438621" y="166767"/>
                    <a:pt x="443296" y="180324"/>
                  </a:cubicBezTo>
                  <a:cubicBezTo>
                    <a:pt x="447971" y="193881"/>
                    <a:pt x="445166" y="198089"/>
                    <a:pt x="446101" y="222398"/>
                  </a:cubicBezTo>
                  <a:cubicBezTo>
                    <a:pt x="447036" y="246707"/>
                    <a:pt x="444231" y="296260"/>
                    <a:pt x="448906" y="326179"/>
                  </a:cubicBezTo>
                  <a:cubicBezTo>
                    <a:pt x="453581" y="356098"/>
                    <a:pt x="469943" y="371993"/>
                    <a:pt x="474150" y="401912"/>
                  </a:cubicBezTo>
                  <a:cubicBezTo>
                    <a:pt x="478357" y="431831"/>
                    <a:pt x="471813" y="471568"/>
                    <a:pt x="474150" y="505694"/>
                  </a:cubicBezTo>
                  <a:cubicBezTo>
                    <a:pt x="476487" y="539820"/>
                    <a:pt x="493317" y="544027"/>
                    <a:pt x="488175" y="606670"/>
                  </a:cubicBezTo>
                  <a:cubicBezTo>
                    <a:pt x="483033" y="669313"/>
                    <a:pt x="459190" y="805351"/>
                    <a:pt x="443296" y="881551"/>
                  </a:cubicBezTo>
                  <a:cubicBezTo>
                    <a:pt x="427402" y="957751"/>
                    <a:pt x="407300" y="1027874"/>
                    <a:pt x="392808" y="1063870"/>
                  </a:cubicBezTo>
                  <a:cubicBezTo>
                    <a:pt x="378316" y="1099866"/>
                    <a:pt x="377848" y="1096126"/>
                    <a:pt x="356344" y="1097529"/>
                  </a:cubicBezTo>
                  <a:cubicBezTo>
                    <a:pt x="334840" y="1098932"/>
                    <a:pt x="297441" y="1076492"/>
                    <a:pt x="263782" y="1072285"/>
                  </a:cubicBezTo>
                  <a:cubicBezTo>
                    <a:pt x="230123" y="1068078"/>
                    <a:pt x="188050" y="1075557"/>
                    <a:pt x="154391" y="1072285"/>
                  </a:cubicBezTo>
                  <a:cubicBezTo>
                    <a:pt x="120732" y="1069013"/>
                    <a:pt x="85671" y="1062468"/>
                    <a:pt x="61829" y="1052651"/>
                  </a:cubicBezTo>
                  <a:cubicBezTo>
                    <a:pt x="37987" y="1042834"/>
                    <a:pt x="21157" y="1027874"/>
                    <a:pt x="11340" y="1013382"/>
                  </a:cubicBezTo>
                  <a:cubicBezTo>
                    <a:pt x="1523" y="998890"/>
                    <a:pt x="-3619" y="1006369"/>
                    <a:pt x="2926" y="965698"/>
                  </a:cubicBezTo>
                  <a:cubicBezTo>
                    <a:pt x="9471" y="925027"/>
                    <a:pt x="48739" y="854437"/>
                    <a:pt x="50609" y="769355"/>
                  </a:cubicBezTo>
                  <a:cubicBezTo>
                    <a:pt x="52479" y="684273"/>
                    <a:pt x="20222" y="538417"/>
                    <a:pt x="14145" y="455205"/>
                  </a:cubicBezTo>
                  <a:cubicBezTo>
                    <a:pt x="8068" y="371993"/>
                    <a:pt x="7132" y="318700"/>
                    <a:pt x="5730" y="256057"/>
                  </a:cubicBezTo>
                  <a:close/>
                </a:path>
              </a:pathLst>
            </a:custGeom>
            <a:solidFill>
              <a:srgbClr val="EAEAEA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10531737" y="5863178"/>
              <a:ext cx="130401" cy="13211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Freeform 89"/>
            <p:cNvSpPr>
              <a:spLocks noChangeAspect="1"/>
            </p:cNvSpPr>
            <p:nvPr/>
          </p:nvSpPr>
          <p:spPr>
            <a:xfrm>
              <a:off x="10697919" y="5470853"/>
              <a:ext cx="269757" cy="569258"/>
            </a:xfrm>
            <a:custGeom>
              <a:avLst/>
              <a:gdLst>
                <a:gd name="connsiteX0" fmla="*/ 67 w 513436"/>
                <a:gd name="connsiteY0" fmla="*/ 181061 h 1083478"/>
                <a:gd name="connsiteX1" fmla="*/ 16896 w 513436"/>
                <a:gd name="connsiteY1" fmla="*/ 49230 h 1083478"/>
                <a:gd name="connsiteX2" fmla="*/ 53360 w 513436"/>
                <a:gd name="connsiteY2" fmla="*/ 29596 h 1083478"/>
                <a:gd name="connsiteX3" fmla="*/ 53360 w 513436"/>
                <a:gd name="connsiteY3" fmla="*/ 94109 h 1083478"/>
                <a:gd name="connsiteX4" fmla="*/ 64580 w 513436"/>
                <a:gd name="connsiteY4" fmla="*/ 141792 h 1083478"/>
                <a:gd name="connsiteX5" fmla="*/ 101043 w 513436"/>
                <a:gd name="connsiteY5" fmla="*/ 136182 h 1083478"/>
                <a:gd name="connsiteX6" fmla="*/ 117873 w 513436"/>
                <a:gd name="connsiteY6" fmla="*/ 108133 h 1083478"/>
                <a:gd name="connsiteX7" fmla="*/ 112263 w 513436"/>
                <a:gd name="connsiteY7" fmla="*/ 57645 h 1083478"/>
                <a:gd name="connsiteX8" fmla="*/ 112263 w 513436"/>
                <a:gd name="connsiteY8" fmla="*/ 12767 h 1083478"/>
                <a:gd name="connsiteX9" fmla="*/ 162751 w 513436"/>
                <a:gd name="connsiteY9" fmla="*/ 1547 h 1083478"/>
                <a:gd name="connsiteX10" fmla="*/ 168361 w 513436"/>
                <a:gd name="connsiteY10" fmla="*/ 40816 h 1083478"/>
                <a:gd name="connsiteX11" fmla="*/ 168361 w 513436"/>
                <a:gd name="connsiteY11" fmla="*/ 85694 h 1083478"/>
                <a:gd name="connsiteX12" fmla="*/ 168361 w 513436"/>
                <a:gd name="connsiteY12" fmla="*/ 102524 h 1083478"/>
                <a:gd name="connsiteX13" fmla="*/ 182386 w 513436"/>
                <a:gd name="connsiteY13" fmla="*/ 113743 h 1083478"/>
                <a:gd name="connsiteX14" fmla="*/ 216045 w 513436"/>
                <a:gd name="connsiteY14" fmla="*/ 108133 h 1083478"/>
                <a:gd name="connsiteX15" fmla="*/ 202020 w 513436"/>
                <a:gd name="connsiteY15" fmla="*/ 46425 h 1083478"/>
                <a:gd name="connsiteX16" fmla="*/ 207630 w 513436"/>
                <a:gd name="connsiteY16" fmla="*/ 26791 h 1083478"/>
                <a:gd name="connsiteX17" fmla="*/ 235679 w 513436"/>
                <a:gd name="connsiteY17" fmla="*/ 15571 h 1083478"/>
                <a:gd name="connsiteX18" fmla="*/ 252508 w 513436"/>
                <a:gd name="connsiteY18" fmla="*/ 40816 h 1083478"/>
                <a:gd name="connsiteX19" fmla="*/ 263728 w 513436"/>
                <a:gd name="connsiteY19" fmla="*/ 68865 h 1083478"/>
                <a:gd name="connsiteX20" fmla="*/ 274948 w 513436"/>
                <a:gd name="connsiteY20" fmla="*/ 108133 h 1083478"/>
                <a:gd name="connsiteX21" fmla="*/ 314216 w 513436"/>
                <a:gd name="connsiteY21" fmla="*/ 108133 h 1083478"/>
                <a:gd name="connsiteX22" fmla="*/ 297387 w 513436"/>
                <a:gd name="connsiteY22" fmla="*/ 52035 h 1083478"/>
                <a:gd name="connsiteX23" fmla="*/ 302997 w 513436"/>
                <a:gd name="connsiteY23" fmla="*/ 21181 h 1083478"/>
                <a:gd name="connsiteX24" fmla="*/ 345070 w 513436"/>
                <a:gd name="connsiteY24" fmla="*/ 12767 h 1083478"/>
                <a:gd name="connsiteX25" fmla="*/ 356290 w 513436"/>
                <a:gd name="connsiteY25" fmla="*/ 26791 h 1083478"/>
                <a:gd name="connsiteX26" fmla="*/ 359095 w 513436"/>
                <a:gd name="connsiteY26" fmla="*/ 60450 h 1083478"/>
                <a:gd name="connsiteX27" fmla="*/ 359095 w 513436"/>
                <a:gd name="connsiteY27" fmla="*/ 105329 h 1083478"/>
                <a:gd name="connsiteX28" fmla="*/ 378729 w 513436"/>
                <a:gd name="connsiteY28" fmla="*/ 127768 h 1083478"/>
                <a:gd name="connsiteX29" fmla="*/ 401169 w 513436"/>
                <a:gd name="connsiteY29" fmla="*/ 133378 h 1083478"/>
                <a:gd name="connsiteX30" fmla="*/ 403973 w 513436"/>
                <a:gd name="connsiteY30" fmla="*/ 85694 h 1083478"/>
                <a:gd name="connsiteX31" fmla="*/ 426413 w 513436"/>
                <a:gd name="connsiteY31" fmla="*/ 46425 h 1083478"/>
                <a:gd name="connsiteX32" fmla="*/ 437632 w 513436"/>
                <a:gd name="connsiteY32" fmla="*/ 57645 h 1083478"/>
                <a:gd name="connsiteX33" fmla="*/ 454462 w 513436"/>
                <a:gd name="connsiteY33" fmla="*/ 172646 h 1083478"/>
                <a:gd name="connsiteX34" fmla="*/ 454462 w 513436"/>
                <a:gd name="connsiteY34" fmla="*/ 186671 h 1083478"/>
                <a:gd name="connsiteX35" fmla="*/ 496535 w 513436"/>
                <a:gd name="connsiteY35" fmla="*/ 239964 h 1083478"/>
                <a:gd name="connsiteX36" fmla="*/ 513365 w 513436"/>
                <a:gd name="connsiteY36" fmla="*/ 368990 h 1083478"/>
                <a:gd name="connsiteX37" fmla="*/ 502145 w 513436"/>
                <a:gd name="connsiteY37" fmla="*/ 503625 h 1083478"/>
                <a:gd name="connsiteX38" fmla="*/ 490926 w 513436"/>
                <a:gd name="connsiteY38" fmla="*/ 593382 h 1083478"/>
                <a:gd name="connsiteX39" fmla="*/ 504950 w 513436"/>
                <a:gd name="connsiteY39" fmla="*/ 784116 h 1083478"/>
                <a:gd name="connsiteX40" fmla="*/ 510560 w 513436"/>
                <a:gd name="connsiteY40" fmla="*/ 893508 h 1083478"/>
                <a:gd name="connsiteX41" fmla="*/ 460072 w 513436"/>
                <a:gd name="connsiteY41" fmla="*/ 1005704 h 1083478"/>
                <a:gd name="connsiteX42" fmla="*/ 361900 w 513436"/>
                <a:gd name="connsiteY42" fmla="*/ 1047778 h 1083478"/>
                <a:gd name="connsiteX43" fmla="*/ 210435 w 513436"/>
                <a:gd name="connsiteY43" fmla="*/ 1073022 h 1083478"/>
                <a:gd name="connsiteX44" fmla="*/ 81409 w 513436"/>
                <a:gd name="connsiteY44" fmla="*/ 1081436 h 1083478"/>
                <a:gd name="connsiteX45" fmla="*/ 28116 w 513436"/>
                <a:gd name="connsiteY45" fmla="*/ 1036558 h 1083478"/>
                <a:gd name="connsiteX46" fmla="*/ 11286 w 513436"/>
                <a:gd name="connsiteY46" fmla="*/ 955216 h 1083478"/>
                <a:gd name="connsiteX47" fmla="*/ 11286 w 513436"/>
                <a:gd name="connsiteY47" fmla="*/ 854239 h 1083478"/>
                <a:gd name="connsiteX48" fmla="*/ 44945 w 513436"/>
                <a:gd name="connsiteY48" fmla="*/ 736433 h 1083478"/>
                <a:gd name="connsiteX49" fmla="*/ 58970 w 513436"/>
                <a:gd name="connsiteY49" fmla="*/ 607407 h 1083478"/>
                <a:gd name="connsiteX50" fmla="*/ 53360 w 513436"/>
                <a:gd name="connsiteY50" fmla="*/ 483991 h 1083478"/>
                <a:gd name="connsiteX51" fmla="*/ 33726 w 513436"/>
                <a:gd name="connsiteY51" fmla="*/ 383014 h 1083478"/>
                <a:gd name="connsiteX52" fmla="*/ 22506 w 513436"/>
                <a:gd name="connsiteY52" fmla="*/ 251184 h 1083478"/>
                <a:gd name="connsiteX53" fmla="*/ 67 w 513436"/>
                <a:gd name="connsiteY53" fmla="*/ 181061 h 108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13436" h="1083478">
                  <a:moveTo>
                    <a:pt x="67" y="181061"/>
                  </a:moveTo>
                  <a:cubicBezTo>
                    <a:pt x="-868" y="147402"/>
                    <a:pt x="8014" y="74474"/>
                    <a:pt x="16896" y="49230"/>
                  </a:cubicBezTo>
                  <a:cubicBezTo>
                    <a:pt x="25778" y="23986"/>
                    <a:pt x="47283" y="22116"/>
                    <a:pt x="53360" y="29596"/>
                  </a:cubicBezTo>
                  <a:cubicBezTo>
                    <a:pt x="59437" y="37076"/>
                    <a:pt x="51490" y="75410"/>
                    <a:pt x="53360" y="94109"/>
                  </a:cubicBezTo>
                  <a:cubicBezTo>
                    <a:pt x="55230" y="112808"/>
                    <a:pt x="56633" y="134780"/>
                    <a:pt x="64580" y="141792"/>
                  </a:cubicBezTo>
                  <a:cubicBezTo>
                    <a:pt x="72527" y="148804"/>
                    <a:pt x="92161" y="141792"/>
                    <a:pt x="101043" y="136182"/>
                  </a:cubicBezTo>
                  <a:cubicBezTo>
                    <a:pt x="109925" y="130572"/>
                    <a:pt x="116003" y="121222"/>
                    <a:pt x="117873" y="108133"/>
                  </a:cubicBezTo>
                  <a:cubicBezTo>
                    <a:pt x="119743" y="95044"/>
                    <a:pt x="113198" y="73539"/>
                    <a:pt x="112263" y="57645"/>
                  </a:cubicBezTo>
                  <a:cubicBezTo>
                    <a:pt x="111328" y="41751"/>
                    <a:pt x="103848" y="22117"/>
                    <a:pt x="112263" y="12767"/>
                  </a:cubicBezTo>
                  <a:cubicBezTo>
                    <a:pt x="120678" y="3417"/>
                    <a:pt x="153401" y="-3128"/>
                    <a:pt x="162751" y="1547"/>
                  </a:cubicBezTo>
                  <a:cubicBezTo>
                    <a:pt x="172101" y="6222"/>
                    <a:pt x="167426" y="26792"/>
                    <a:pt x="168361" y="40816"/>
                  </a:cubicBezTo>
                  <a:cubicBezTo>
                    <a:pt x="169296" y="54840"/>
                    <a:pt x="168361" y="85694"/>
                    <a:pt x="168361" y="85694"/>
                  </a:cubicBezTo>
                  <a:cubicBezTo>
                    <a:pt x="168361" y="95979"/>
                    <a:pt x="166024" y="97849"/>
                    <a:pt x="168361" y="102524"/>
                  </a:cubicBezTo>
                  <a:cubicBezTo>
                    <a:pt x="170699" y="107199"/>
                    <a:pt x="174439" y="112808"/>
                    <a:pt x="182386" y="113743"/>
                  </a:cubicBezTo>
                  <a:cubicBezTo>
                    <a:pt x="190333" y="114678"/>
                    <a:pt x="212773" y="119353"/>
                    <a:pt x="216045" y="108133"/>
                  </a:cubicBezTo>
                  <a:cubicBezTo>
                    <a:pt x="219317" y="96913"/>
                    <a:pt x="203422" y="59982"/>
                    <a:pt x="202020" y="46425"/>
                  </a:cubicBezTo>
                  <a:cubicBezTo>
                    <a:pt x="200618" y="32868"/>
                    <a:pt x="202020" y="31933"/>
                    <a:pt x="207630" y="26791"/>
                  </a:cubicBezTo>
                  <a:cubicBezTo>
                    <a:pt x="213240" y="21649"/>
                    <a:pt x="228199" y="13234"/>
                    <a:pt x="235679" y="15571"/>
                  </a:cubicBezTo>
                  <a:cubicBezTo>
                    <a:pt x="243159" y="17908"/>
                    <a:pt x="247833" y="31934"/>
                    <a:pt x="252508" y="40816"/>
                  </a:cubicBezTo>
                  <a:cubicBezTo>
                    <a:pt x="257183" y="49698"/>
                    <a:pt x="259988" y="57646"/>
                    <a:pt x="263728" y="68865"/>
                  </a:cubicBezTo>
                  <a:cubicBezTo>
                    <a:pt x="267468" y="80084"/>
                    <a:pt x="266533" y="101588"/>
                    <a:pt x="274948" y="108133"/>
                  </a:cubicBezTo>
                  <a:cubicBezTo>
                    <a:pt x="283363" y="114678"/>
                    <a:pt x="310476" y="117483"/>
                    <a:pt x="314216" y="108133"/>
                  </a:cubicBezTo>
                  <a:cubicBezTo>
                    <a:pt x="317956" y="98783"/>
                    <a:pt x="299257" y="66527"/>
                    <a:pt x="297387" y="52035"/>
                  </a:cubicBezTo>
                  <a:cubicBezTo>
                    <a:pt x="295517" y="37543"/>
                    <a:pt x="295050" y="27726"/>
                    <a:pt x="302997" y="21181"/>
                  </a:cubicBezTo>
                  <a:cubicBezTo>
                    <a:pt x="310944" y="14636"/>
                    <a:pt x="336188" y="11832"/>
                    <a:pt x="345070" y="12767"/>
                  </a:cubicBezTo>
                  <a:cubicBezTo>
                    <a:pt x="353952" y="13702"/>
                    <a:pt x="353953" y="18844"/>
                    <a:pt x="356290" y="26791"/>
                  </a:cubicBezTo>
                  <a:cubicBezTo>
                    <a:pt x="358627" y="34738"/>
                    <a:pt x="358628" y="47360"/>
                    <a:pt x="359095" y="60450"/>
                  </a:cubicBezTo>
                  <a:cubicBezTo>
                    <a:pt x="359563" y="73540"/>
                    <a:pt x="355823" y="94109"/>
                    <a:pt x="359095" y="105329"/>
                  </a:cubicBezTo>
                  <a:cubicBezTo>
                    <a:pt x="362367" y="116549"/>
                    <a:pt x="371717" y="123093"/>
                    <a:pt x="378729" y="127768"/>
                  </a:cubicBezTo>
                  <a:cubicBezTo>
                    <a:pt x="385741" y="132443"/>
                    <a:pt x="396962" y="140390"/>
                    <a:pt x="401169" y="133378"/>
                  </a:cubicBezTo>
                  <a:cubicBezTo>
                    <a:pt x="405376" y="126366"/>
                    <a:pt x="399766" y="100186"/>
                    <a:pt x="403973" y="85694"/>
                  </a:cubicBezTo>
                  <a:cubicBezTo>
                    <a:pt x="408180" y="71202"/>
                    <a:pt x="420803" y="51100"/>
                    <a:pt x="426413" y="46425"/>
                  </a:cubicBezTo>
                  <a:cubicBezTo>
                    <a:pt x="432023" y="41750"/>
                    <a:pt x="432957" y="36608"/>
                    <a:pt x="437632" y="57645"/>
                  </a:cubicBezTo>
                  <a:cubicBezTo>
                    <a:pt x="442307" y="78682"/>
                    <a:pt x="451657" y="151142"/>
                    <a:pt x="454462" y="172646"/>
                  </a:cubicBezTo>
                  <a:cubicBezTo>
                    <a:pt x="457267" y="194150"/>
                    <a:pt x="447450" y="175451"/>
                    <a:pt x="454462" y="186671"/>
                  </a:cubicBezTo>
                  <a:cubicBezTo>
                    <a:pt x="461474" y="197891"/>
                    <a:pt x="486718" y="209578"/>
                    <a:pt x="496535" y="239964"/>
                  </a:cubicBezTo>
                  <a:cubicBezTo>
                    <a:pt x="506352" y="270350"/>
                    <a:pt x="512430" y="325047"/>
                    <a:pt x="513365" y="368990"/>
                  </a:cubicBezTo>
                  <a:cubicBezTo>
                    <a:pt x="514300" y="412933"/>
                    <a:pt x="505885" y="466226"/>
                    <a:pt x="502145" y="503625"/>
                  </a:cubicBezTo>
                  <a:cubicBezTo>
                    <a:pt x="498405" y="541024"/>
                    <a:pt x="490459" y="546634"/>
                    <a:pt x="490926" y="593382"/>
                  </a:cubicBezTo>
                  <a:cubicBezTo>
                    <a:pt x="491393" y="640130"/>
                    <a:pt x="501678" y="734095"/>
                    <a:pt x="504950" y="784116"/>
                  </a:cubicBezTo>
                  <a:cubicBezTo>
                    <a:pt x="508222" y="834137"/>
                    <a:pt x="518040" y="856577"/>
                    <a:pt x="510560" y="893508"/>
                  </a:cubicBezTo>
                  <a:cubicBezTo>
                    <a:pt x="503080" y="930439"/>
                    <a:pt x="484849" y="979992"/>
                    <a:pt x="460072" y="1005704"/>
                  </a:cubicBezTo>
                  <a:cubicBezTo>
                    <a:pt x="435295" y="1031416"/>
                    <a:pt x="403506" y="1036558"/>
                    <a:pt x="361900" y="1047778"/>
                  </a:cubicBezTo>
                  <a:cubicBezTo>
                    <a:pt x="320294" y="1058998"/>
                    <a:pt x="257183" y="1067412"/>
                    <a:pt x="210435" y="1073022"/>
                  </a:cubicBezTo>
                  <a:cubicBezTo>
                    <a:pt x="163687" y="1078632"/>
                    <a:pt x="111795" y="1087513"/>
                    <a:pt x="81409" y="1081436"/>
                  </a:cubicBezTo>
                  <a:cubicBezTo>
                    <a:pt x="51023" y="1075359"/>
                    <a:pt x="39803" y="1057595"/>
                    <a:pt x="28116" y="1036558"/>
                  </a:cubicBezTo>
                  <a:cubicBezTo>
                    <a:pt x="16429" y="1015521"/>
                    <a:pt x="14091" y="985602"/>
                    <a:pt x="11286" y="955216"/>
                  </a:cubicBezTo>
                  <a:cubicBezTo>
                    <a:pt x="8481" y="924830"/>
                    <a:pt x="5676" y="890703"/>
                    <a:pt x="11286" y="854239"/>
                  </a:cubicBezTo>
                  <a:cubicBezTo>
                    <a:pt x="16896" y="817775"/>
                    <a:pt x="36998" y="777572"/>
                    <a:pt x="44945" y="736433"/>
                  </a:cubicBezTo>
                  <a:cubicBezTo>
                    <a:pt x="52892" y="695294"/>
                    <a:pt x="57568" y="649481"/>
                    <a:pt x="58970" y="607407"/>
                  </a:cubicBezTo>
                  <a:cubicBezTo>
                    <a:pt x="60373" y="565333"/>
                    <a:pt x="57567" y="521390"/>
                    <a:pt x="53360" y="483991"/>
                  </a:cubicBezTo>
                  <a:cubicBezTo>
                    <a:pt x="49153" y="446592"/>
                    <a:pt x="38868" y="421815"/>
                    <a:pt x="33726" y="383014"/>
                  </a:cubicBezTo>
                  <a:cubicBezTo>
                    <a:pt x="28584" y="344213"/>
                    <a:pt x="24376" y="285310"/>
                    <a:pt x="22506" y="251184"/>
                  </a:cubicBezTo>
                  <a:cubicBezTo>
                    <a:pt x="20636" y="217058"/>
                    <a:pt x="1002" y="214720"/>
                    <a:pt x="67" y="181061"/>
                  </a:cubicBezTo>
                  <a:close/>
                </a:path>
              </a:pathLst>
            </a:custGeom>
            <a:solidFill>
              <a:srgbClr val="EAEAEA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10766840" y="5853826"/>
              <a:ext cx="130400" cy="13211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2945668" y="3385594"/>
            <a:ext cx="603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Calibri" panose="020F0502020204030204" pitchFamily="34" charset="0"/>
              </a:rPr>
              <a:t>IFN</a:t>
            </a:r>
            <a:r>
              <a:rPr lang="en-US" sz="1400" dirty="0">
                <a:ea typeface="Calibri" panose="020F0502020204030204" pitchFamily="34" charset="0"/>
                <a:sym typeface="Symbol" panose="05050102010706020507" pitchFamily="18" charset="2"/>
              </a:rPr>
              <a:t></a:t>
            </a:r>
            <a:endParaRPr lang="en-GB" sz="1400" dirty="0"/>
          </a:p>
        </p:txBody>
      </p:sp>
      <p:sp>
        <p:nvSpPr>
          <p:cNvPr id="99" name="Arc 98"/>
          <p:cNvSpPr/>
          <p:nvPr/>
        </p:nvSpPr>
        <p:spPr>
          <a:xfrm flipH="1" flipV="1">
            <a:off x="3115427" y="2853453"/>
            <a:ext cx="213492" cy="537067"/>
          </a:xfrm>
          <a:prstGeom prst="arc">
            <a:avLst>
              <a:gd name="adj1" fmla="val 10818483"/>
              <a:gd name="adj2" fmla="val 0"/>
            </a:avLst>
          </a:prstGeom>
          <a:ln w="95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/>
          <p:cNvGrpSpPr/>
          <p:nvPr/>
        </p:nvGrpSpPr>
        <p:grpSpPr>
          <a:xfrm>
            <a:off x="2585584" y="4569948"/>
            <a:ext cx="332767" cy="278699"/>
            <a:chOff x="3568804" y="6194568"/>
            <a:chExt cx="1052454" cy="918384"/>
          </a:xfrm>
        </p:grpSpPr>
        <p:sp>
          <p:nvSpPr>
            <p:cNvPr id="101" name="Freeform 100"/>
            <p:cNvSpPr/>
            <p:nvPr/>
          </p:nvSpPr>
          <p:spPr>
            <a:xfrm>
              <a:off x="3568804" y="6194568"/>
              <a:ext cx="1052454" cy="918384"/>
            </a:xfrm>
            <a:custGeom>
              <a:avLst/>
              <a:gdLst>
                <a:gd name="connsiteX0" fmla="*/ 264109 w 1052454"/>
                <a:gd name="connsiteY0" fmla="*/ 71616 h 918384"/>
                <a:gd name="connsiteX1" fmla="*/ 551492 w 1052454"/>
                <a:gd name="connsiteY1" fmla="*/ 703 h 918384"/>
                <a:gd name="connsiteX2" fmla="*/ 782891 w 1052454"/>
                <a:gd name="connsiteY2" fmla="*/ 38025 h 918384"/>
                <a:gd name="connsiteX3" fmla="*/ 898591 w 1052454"/>
                <a:gd name="connsiteY3" fmla="*/ 82812 h 918384"/>
                <a:gd name="connsiteX4" fmla="*/ 988164 w 1052454"/>
                <a:gd name="connsiteY4" fmla="*/ 146261 h 918384"/>
                <a:gd name="connsiteX5" fmla="*/ 1047880 w 1052454"/>
                <a:gd name="connsiteY5" fmla="*/ 254496 h 918384"/>
                <a:gd name="connsiteX6" fmla="*/ 1044148 w 1052454"/>
                <a:gd name="connsiteY6" fmla="*/ 433643 h 918384"/>
                <a:gd name="connsiteX7" fmla="*/ 1010558 w 1052454"/>
                <a:gd name="connsiteY7" fmla="*/ 616523 h 918384"/>
                <a:gd name="connsiteX8" fmla="*/ 883662 w 1052454"/>
                <a:gd name="connsiteY8" fmla="*/ 806868 h 918384"/>
                <a:gd name="connsiteX9" fmla="*/ 760498 w 1052454"/>
                <a:gd name="connsiteY9" fmla="*/ 892710 h 918384"/>
                <a:gd name="connsiteX10" fmla="*/ 637333 w 1052454"/>
                <a:gd name="connsiteY10" fmla="*/ 915103 h 918384"/>
                <a:gd name="connsiteX11" fmla="*/ 405934 w 1052454"/>
                <a:gd name="connsiteY11" fmla="*/ 915103 h 918384"/>
                <a:gd name="connsiteX12" fmla="*/ 245448 w 1052454"/>
                <a:gd name="connsiteY12" fmla="*/ 885245 h 918384"/>
                <a:gd name="connsiteX13" fmla="*/ 88693 w 1052454"/>
                <a:gd name="connsiteY13" fmla="*/ 832994 h 918384"/>
                <a:gd name="connsiteX14" fmla="*/ 14049 w 1052454"/>
                <a:gd name="connsiteY14" fmla="*/ 687436 h 918384"/>
                <a:gd name="connsiteX15" fmla="*/ 6584 w 1052454"/>
                <a:gd name="connsiteY15" fmla="*/ 429911 h 918384"/>
                <a:gd name="connsiteX16" fmla="*/ 2852 w 1052454"/>
                <a:gd name="connsiteY16" fmla="*/ 325408 h 918384"/>
                <a:gd name="connsiteX17" fmla="*/ 51371 w 1052454"/>
                <a:gd name="connsiteY17" fmla="*/ 202244 h 918384"/>
                <a:gd name="connsiteX18" fmla="*/ 129748 w 1052454"/>
                <a:gd name="connsiteY18" fmla="*/ 146261 h 918384"/>
                <a:gd name="connsiteX19" fmla="*/ 264109 w 1052454"/>
                <a:gd name="connsiteY19" fmla="*/ 71616 h 9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2454" h="918384">
                  <a:moveTo>
                    <a:pt x="264109" y="71616"/>
                  </a:moveTo>
                  <a:cubicBezTo>
                    <a:pt x="334400" y="47356"/>
                    <a:pt x="465028" y="6301"/>
                    <a:pt x="551492" y="703"/>
                  </a:cubicBezTo>
                  <a:cubicBezTo>
                    <a:pt x="637956" y="-4895"/>
                    <a:pt x="725041" y="24340"/>
                    <a:pt x="782891" y="38025"/>
                  </a:cubicBezTo>
                  <a:cubicBezTo>
                    <a:pt x="840741" y="51710"/>
                    <a:pt x="864379" y="64773"/>
                    <a:pt x="898591" y="82812"/>
                  </a:cubicBezTo>
                  <a:cubicBezTo>
                    <a:pt x="932803" y="100851"/>
                    <a:pt x="963283" y="117647"/>
                    <a:pt x="988164" y="146261"/>
                  </a:cubicBezTo>
                  <a:cubicBezTo>
                    <a:pt x="1013045" y="174875"/>
                    <a:pt x="1038549" y="206599"/>
                    <a:pt x="1047880" y="254496"/>
                  </a:cubicBezTo>
                  <a:cubicBezTo>
                    <a:pt x="1057211" y="302393"/>
                    <a:pt x="1050368" y="373305"/>
                    <a:pt x="1044148" y="433643"/>
                  </a:cubicBezTo>
                  <a:cubicBezTo>
                    <a:pt x="1037928" y="493981"/>
                    <a:pt x="1037306" y="554319"/>
                    <a:pt x="1010558" y="616523"/>
                  </a:cubicBezTo>
                  <a:cubicBezTo>
                    <a:pt x="983810" y="678727"/>
                    <a:pt x="925339" y="760837"/>
                    <a:pt x="883662" y="806868"/>
                  </a:cubicBezTo>
                  <a:cubicBezTo>
                    <a:pt x="841985" y="852899"/>
                    <a:pt x="801553" y="874671"/>
                    <a:pt x="760498" y="892710"/>
                  </a:cubicBezTo>
                  <a:cubicBezTo>
                    <a:pt x="719443" y="910749"/>
                    <a:pt x="696427" y="911371"/>
                    <a:pt x="637333" y="915103"/>
                  </a:cubicBezTo>
                  <a:cubicBezTo>
                    <a:pt x="578239" y="918835"/>
                    <a:pt x="471248" y="920079"/>
                    <a:pt x="405934" y="915103"/>
                  </a:cubicBezTo>
                  <a:cubicBezTo>
                    <a:pt x="340620" y="910127"/>
                    <a:pt x="298321" y="898930"/>
                    <a:pt x="245448" y="885245"/>
                  </a:cubicBezTo>
                  <a:cubicBezTo>
                    <a:pt x="192575" y="871560"/>
                    <a:pt x="127259" y="865962"/>
                    <a:pt x="88693" y="832994"/>
                  </a:cubicBezTo>
                  <a:cubicBezTo>
                    <a:pt x="50127" y="800026"/>
                    <a:pt x="27734" y="754616"/>
                    <a:pt x="14049" y="687436"/>
                  </a:cubicBezTo>
                  <a:cubicBezTo>
                    <a:pt x="364" y="620256"/>
                    <a:pt x="8450" y="490249"/>
                    <a:pt x="6584" y="429911"/>
                  </a:cubicBezTo>
                  <a:cubicBezTo>
                    <a:pt x="4718" y="369573"/>
                    <a:pt x="-4612" y="363352"/>
                    <a:pt x="2852" y="325408"/>
                  </a:cubicBezTo>
                  <a:cubicBezTo>
                    <a:pt x="10316" y="287464"/>
                    <a:pt x="30222" y="232102"/>
                    <a:pt x="51371" y="202244"/>
                  </a:cubicBezTo>
                  <a:cubicBezTo>
                    <a:pt x="72520" y="172386"/>
                    <a:pt x="94292" y="167410"/>
                    <a:pt x="129748" y="146261"/>
                  </a:cubicBezTo>
                  <a:cubicBezTo>
                    <a:pt x="165204" y="125112"/>
                    <a:pt x="193818" y="95876"/>
                    <a:pt x="264109" y="71616"/>
                  </a:cubicBezTo>
                  <a:close/>
                </a:path>
              </a:pathLst>
            </a:custGeom>
            <a:solidFill>
              <a:srgbClr val="F1D9D7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699459" y="6502807"/>
              <a:ext cx="73874" cy="66711"/>
              <a:chOff x="3948417" y="7734283"/>
              <a:chExt cx="73874" cy="66711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642904" y="6677333"/>
              <a:ext cx="73874" cy="66711"/>
              <a:chOff x="3948417" y="7734283"/>
              <a:chExt cx="73874" cy="66711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3860218" y="6363629"/>
              <a:ext cx="73874" cy="66711"/>
              <a:chOff x="3948417" y="7734283"/>
              <a:chExt cx="73874" cy="66711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gradFill>
                <a:gsLst>
                  <a:gs pos="0">
                    <a:srgbClr val="7030A0">
                      <a:alpha val="32000"/>
                    </a:srgbClr>
                  </a:gs>
                  <a:gs pos="30000">
                    <a:srgbClr val="9966FF"/>
                  </a:gs>
                  <a:gs pos="100000">
                    <a:srgbClr val="9966FF"/>
                  </a:gs>
                </a:gsLst>
                <a:path path="circle">
                  <a:fillToRect l="50000" t="50000" r="50000" b="50000"/>
                </a:path>
              </a:gra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>
                  <a:alpha val="92000"/>
                </a:srgbClr>
              </a:solidFill>
              <a:ln w="3175">
                <a:solidFill>
                  <a:srgbClr val="7030A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3847767" y="6702231"/>
              <a:ext cx="73874" cy="66711"/>
              <a:chOff x="3948417" y="7734283"/>
              <a:chExt cx="73874" cy="66711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3766791" y="6902815"/>
              <a:ext cx="73874" cy="66711"/>
              <a:chOff x="3948417" y="7734283"/>
              <a:chExt cx="73874" cy="66711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223812" y="6291878"/>
              <a:ext cx="73874" cy="66711"/>
              <a:chOff x="3948417" y="7734283"/>
              <a:chExt cx="73874" cy="66711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4070557" y="6327576"/>
              <a:ext cx="73874" cy="66711"/>
              <a:chOff x="3948417" y="7734283"/>
              <a:chExt cx="73874" cy="66711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4024766" y="6480187"/>
              <a:ext cx="73874" cy="66711"/>
              <a:chOff x="3948417" y="7734283"/>
              <a:chExt cx="73874" cy="66711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4014289" y="6700247"/>
              <a:ext cx="73874" cy="66711"/>
              <a:chOff x="3948417" y="7734283"/>
              <a:chExt cx="73874" cy="66711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3874810" y="6549847"/>
              <a:ext cx="73874" cy="66711"/>
              <a:chOff x="3948417" y="7734283"/>
              <a:chExt cx="73874" cy="66711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2" name="Freeform 111"/>
            <p:cNvSpPr/>
            <p:nvPr/>
          </p:nvSpPr>
          <p:spPr>
            <a:xfrm>
              <a:off x="3869060" y="6368191"/>
              <a:ext cx="663754" cy="666764"/>
            </a:xfrm>
            <a:custGeom>
              <a:avLst/>
              <a:gdLst>
                <a:gd name="connsiteX0" fmla="*/ 322294 w 663754"/>
                <a:gd name="connsiteY0" fmla="*/ 59857 h 666764"/>
                <a:gd name="connsiteX1" fmla="*/ 441726 w 663754"/>
                <a:gd name="connsiteY1" fmla="*/ 3873 h 666764"/>
                <a:gd name="connsiteX2" fmla="*/ 572355 w 663754"/>
                <a:gd name="connsiteY2" fmla="*/ 15070 h 666764"/>
                <a:gd name="connsiteX3" fmla="*/ 609677 w 663754"/>
                <a:gd name="connsiteY3" fmla="*/ 97179 h 666764"/>
                <a:gd name="connsiteX4" fmla="*/ 624606 w 663754"/>
                <a:gd name="connsiteY4" fmla="*/ 194218 h 666764"/>
                <a:gd name="connsiteX5" fmla="*/ 658196 w 663754"/>
                <a:gd name="connsiteY5" fmla="*/ 253934 h 666764"/>
                <a:gd name="connsiteX6" fmla="*/ 661929 w 663754"/>
                <a:gd name="connsiteY6" fmla="*/ 317382 h 666764"/>
                <a:gd name="connsiteX7" fmla="*/ 639535 w 663754"/>
                <a:gd name="connsiteY7" fmla="*/ 384562 h 666764"/>
                <a:gd name="connsiteX8" fmla="*/ 561158 w 663754"/>
                <a:gd name="connsiteY8" fmla="*/ 433081 h 666764"/>
                <a:gd name="connsiteX9" fmla="*/ 516371 w 663754"/>
                <a:gd name="connsiteY9" fmla="*/ 433081 h 666764"/>
                <a:gd name="connsiteX10" fmla="*/ 471584 w 663754"/>
                <a:gd name="connsiteY10" fmla="*/ 462939 h 666764"/>
                <a:gd name="connsiteX11" fmla="*/ 430529 w 663754"/>
                <a:gd name="connsiteY11" fmla="*/ 522655 h 666764"/>
                <a:gd name="connsiteX12" fmla="*/ 363349 w 663754"/>
                <a:gd name="connsiteY12" fmla="*/ 612229 h 666764"/>
                <a:gd name="connsiteX13" fmla="*/ 240185 w 663754"/>
                <a:gd name="connsiteY13" fmla="*/ 664481 h 666764"/>
                <a:gd name="connsiteX14" fmla="*/ 150611 w 663754"/>
                <a:gd name="connsiteY14" fmla="*/ 653284 h 666764"/>
                <a:gd name="connsiteX15" fmla="*/ 53573 w 663754"/>
                <a:gd name="connsiteY15" fmla="*/ 615961 h 666764"/>
                <a:gd name="connsiteX16" fmla="*/ 8786 w 663754"/>
                <a:gd name="connsiteY16" fmla="*/ 537584 h 666764"/>
                <a:gd name="connsiteX17" fmla="*/ 5053 w 663754"/>
                <a:gd name="connsiteY17" fmla="*/ 455475 h 666764"/>
                <a:gd name="connsiteX18" fmla="*/ 64769 w 663754"/>
                <a:gd name="connsiteY18" fmla="*/ 433081 h 666764"/>
                <a:gd name="connsiteX19" fmla="*/ 173004 w 663754"/>
                <a:gd name="connsiteY19" fmla="*/ 462939 h 666764"/>
                <a:gd name="connsiteX20" fmla="*/ 262578 w 663754"/>
                <a:gd name="connsiteY20" fmla="*/ 477868 h 666764"/>
                <a:gd name="connsiteX21" fmla="*/ 385742 w 663754"/>
                <a:gd name="connsiteY21" fmla="*/ 474136 h 666764"/>
                <a:gd name="connsiteX22" fmla="*/ 460387 w 663754"/>
                <a:gd name="connsiteY22" fmla="*/ 440546 h 666764"/>
                <a:gd name="connsiteX23" fmla="*/ 512639 w 663754"/>
                <a:gd name="connsiteY23" fmla="*/ 406956 h 666764"/>
                <a:gd name="connsiteX24" fmla="*/ 523835 w 663754"/>
                <a:gd name="connsiteY24" fmla="*/ 373366 h 666764"/>
                <a:gd name="connsiteX25" fmla="*/ 535032 w 663754"/>
                <a:gd name="connsiteY25" fmla="*/ 313650 h 666764"/>
                <a:gd name="connsiteX26" fmla="*/ 568622 w 663754"/>
                <a:gd name="connsiteY26" fmla="*/ 257666 h 666764"/>
                <a:gd name="connsiteX27" fmla="*/ 613409 w 663754"/>
                <a:gd name="connsiteY27" fmla="*/ 220344 h 666764"/>
                <a:gd name="connsiteX28" fmla="*/ 605945 w 663754"/>
                <a:gd name="connsiteY28" fmla="*/ 164360 h 666764"/>
                <a:gd name="connsiteX29" fmla="*/ 527568 w 663754"/>
                <a:gd name="connsiteY29" fmla="*/ 127037 h 666764"/>
                <a:gd name="connsiteX30" fmla="*/ 501442 w 663754"/>
                <a:gd name="connsiteY30" fmla="*/ 112108 h 666764"/>
                <a:gd name="connsiteX31" fmla="*/ 411868 w 663754"/>
                <a:gd name="connsiteY31" fmla="*/ 149431 h 666764"/>
                <a:gd name="connsiteX32" fmla="*/ 340955 w 663754"/>
                <a:gd name="connsiteY32" fmla="*/ 164360 h 666764"/>
                <a:gd name="connsiteX33" fmla="*/ 311098 w 663754"/>
                <a:gd name="connsiteY33" fmla="*/ 149431 h 666764"/>
                <a:gd name="connsiteX34" fmla="*/ 322294 w 663754"/>
                <a:gd name="connsiteY34" fmla="*/ 59857 h 66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63754" h="666764">
                  <a:moveTo>
                    <a:pt x="322294" y="59857"/>
                  </a:moveTo>
                  <a:cubicBezTo>
                    <a:pt x="344065" y="35597"/>
                    <a:pt x="400049" y="11337"/>
                    <a:pt x="441726" y="3873"/>
                  </a:cubicBezTo>
                  <a:cubicBezTo>
                    <a:pt x="483403" y="-3591"/>
                    <a:pt x="544363" y="-481"/>
                    <a:pt x="572355" y="15070"/>
                  </a:cubicBezTo>
                  <a:cubicBezTo>
                    <a:pt x="600347" y="30621"/>
                    <a:pt x="600969" y="67321"/>
                    <a:pt x="609677" y="97179"/>
                  </a:cubicBezTo>
                  <a:cubicBezTo>
                    <a:pt x="618386" y="127037"/>
                    <a:pt x="616520" y="168092"/>
                    <a:pt x="624606" y="194218"/>
                  </a:cubicBezTo>
                  <a:cubicBezTo>
                    <a:pt x="632692" y="220344"/>
                    <a:pt x="651976" y="233407"/>
                    <a:pt x="658196" y="253934"/>
                  </a:cubicBezTo>
                  <a:cubicBezTo>
                    <a:pt x="664416" y="274461"/>
                    <a:pt x="665039" y="295611"/>
                    <a:pt x="661929" y="317382"/>
                  </a:cubicBezTo>
                  <a:cubicBezTo>
                    <a:pt x="658819" y="339153"/>
                    <a:pt x="656330" y="365279"/>
                    <a:pt x="639535" y="384562"/>
                  </a:cubicBezTo>
                  <a:cubicBezTo>
                    <a:pt x="622740" y="403845"/>
                    <a:pt x="581685" y="424995"/>
                    <a:pt x="561158" y="433081"/>
                  </a:cubicBezTo>
                  <a:cubicBezTo>
                    <a:pt x="540631" y="441168"/>
                    <a:pt x="531300" y="428105"/>
                    <a:pt x="516371" y="433081"/>
                  </a:cubicBezTo>
                  <a:cubicBezTo>
                    <a:pt x="501442" y="438057"/>
                    <a:pt x="485891" y="448010"/>
                    <a:pt x="471584" y="462939"/>
                  </a:cubicBezTo>
                  <a:cubicBezTo>
                    <a:pt x="457277" y="477868"/>
                    <a:pt x="448568" y="497773"/>
                    <a:pt x="430529" y="522655"/>
                  </a:cubicBezTo>
                  <a:cubicBezTo>
                    <a:pt x="412490" y="547537"/>
                    <a:pt x="395073" y="588591"/>
                    <a:pt x="363349" y="612229"/>
                  </a:cubicBezTo>
                  <a:cubicBezTo>
                    <a:pt x="331625" y="635867"/>
                    <a:pt x="275641" y="657639"/>
                    <a:pt x="240185" y="664481"/>
                  </a:cubicBezTo>
                  <a:cubicBezTo>
                    <a:pt x="204729" y="671323"/>
                    <a:pt x="181713" y="661371"/>
                    <a:pt x="150611" y="653284"/>
                  </a:cubicBezTo>
                  <a:cubicBezTo>
                    <a:pt x="119509" y="645197"/>
                    <a:pt x="77210" y="635244"/>
                    <a:pt x="53573" y="615961"/>
                  </a:cubicBezTo>
                  <a:cubicBezTo>
                    <a:pt x="29936" y="596678"/>
                    <a:pt x="16873" y="564332"/>
                    <a:pt x="8786" y="537584"/>
                  </a:cubicBezTo>
                  <a:cubicBezTo>
                    <a:pt x="699" y="510836"/>
                    <a:pt x="-4277" y="472892"/>
                    <a:pt x="5053" y="455475"/>
                  </a:cubicBezTo>
                  <a:cubicBezTo>
                    <a:pt x="14383" y="438058"/>
                    <a:pt x="36777" y="431837"/>
                    <a:pt x="64769" y="433081"/>
                  </a:cubicBezTo>
                  <a:cubicBezTo>
                    <a:pt x="92761" y="434325"/>
                    <a:pt x="140036" y="455475"/>
                    <a:pt x="173004" y="462939"/>
                  </a:cubicBezTo>
                  <a:cubicBezTo>
                    <a:pt x="205972" y="470403"/>
                    <a:pt x="227122" y="476002"/>
                    <a:pt x="262578" y="477868"/>
                  </a:cubicBezTo>
                  <a:cubicBezTo>
                    <a:pt x="298034" y="479734"/>
                    <a:pt x="352774" y="480356"/>
                    <a:pt x="385742" y="474136"/>
                  </a:cubicBezTo>
                  <a:cubicBezTo>
                    <a:pt x="418710" y="467916"/>
                    <a:pt x="439238" y="451743"/>
                    <a:pt x="460387" y="440546"/>
                  </a:cubicBezTo>
                  <a:cubicBezTo>
                    <a:pt x="481536" y="429349"/>
                    <a:pt x="502064" y="418153"/>
                    <a:pt x="512639" y="406956"/>
                  </a:cubicBezTo>
                  <a:cubicBezTo>
                    <a:pt x="523214" y="395759"/>
                    <a:pt x="520103" y="388917"/>
                    <a:pt x="523835" y="373366"/>
                  </a:cubicBezTo>
                  <a:cubicBezTo>
                    <a:pt x="527567" y="357815"/>
                    <a:pt x="527567" y="332933"/>
                    <a:pt x="535032" y="313650"/>
                  </a:cubicBezTo>
                  <a:cubicBezTo>
                    <a:pt x="542497" y="294367"/>
                    <a:pt x="555559" y="273217"/>
                    <a:pt x="568622" y="257666"/>
                  </a:cubicBezTo>
                  <a:cubicBezTo>
                    <a:pt x="581685" y="242115"/>
                    <a:pt x="607188" y="235895"/>
                    <a:pt x="613409" y="220344"/>
                  </a:cubicBezTo>
                  <a:cubicBezTo>
                    <a:pt x="619630" y="204793"/>
                    <a:pt x="620252" y="179911"/>
                    <a:pt x="605945" y="164360"/>
                  </a:cubicBezTo>
                  <a:cubicBezTo>
                    <a:pt x="591638" y="148809"/>
                    <a:pt x="544985" y="135746"/>
                    <a:pt x="527568" y="127037"/>
                  </a:cubicBezTo>
                  <a:cubicBezTo>
                    <a:pt x="510151" y="118328"/>
                    <a:pt x="520725" y="108376"/>
                    <a:pt x="501442" y="112108"/>
                  </a:cubicBezTo>
                  <a:cubicBezTo>
                    <a:pt x="482159" y="115840"/>
                    <a:pt x="438616" y="140722"/>
                    <a:pt x="411868" y="149431"/>
                  </a:cubicBezTo>
                  <a:cubicBezTo>
                    <a:pt x="385120" y="158140"/>
                    <a:pt x="357750" y="164360"/>
                    <a:pt x="340955" y="164360"/>
                  </a:cubicBezTo>
                  <a:cubicBezTo>
                    <a:pt x="324160" y="164360"/>
                    <a:pt x="315452" y="161250"/>
                    <a:pt x="311098" y="149431"/>
                  </a:cubicBezTo>
                  <a:cubicBezTo>
                    <a:pt x="306744" y="137612"/>
                    <a:pt x="300523" y="84117"/>
                    <a:pt x="322294" y="59857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4139795" y="6573394"/>
              <a:ext cx="73874" cy="66711"/>
              <a:chOff x="3948417" y="7734283"/>
              <a:chExt cx="73874" cy="66711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4377210" y="6886087"/>
              <a:ext cx="73874" cy="66711"/>
              <a:chOff x="3948417" y="7734283"/>
              <a:chExt cx="73874" cy="66711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4253607" y="6993719"/>
              <a:ext cx="73874" cy="66711"/>
              <a:chOff x="3948417" y="7734283"/>
              <a:chExt cx="73874" cy="66711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4243969" y="6631087"/>
              <a:ext cx="73874" cy="66711"/>
              <a:chOff x="3948417" y="7734283"/>
              <a:chExt cx="73874" cy="66711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4496541" y="6408486"/>
              <a:ext cx="73874" cy="66711"/>
              <a:chOff x="3948417" y="7734283"/>
              <a:chExt cx="73874" cy="66711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8" name="Rectangle 147"/>
          <p:cNvSpPr/>
          <p:nvPr/>
        </p:nvSpPr>
        <p:spPr>
          <a:xfrm>
            <a:off x="5549977" y="3386096"/>
            <a:ext cx="6039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Calibri" panose="020F0502020204030204" pitchFamily="34" charset="0"/>
              </a:rPr>
              <a:t>IFN</a:t>
            </a:r>
            <a:r>
              <a:rPr lang="en-US" sz="1400" dirty="0">
                <a:ea typeface="Calibri" panose="020F0502020204030204" pitchFamily="34" charset="0"/>
                <a:sym typeface="Symbol" panose="05050102010706020507" pitchFamily="18" charset="2"/>
              </a:rPr>
              <a:t></a:t>
            </a:r>
            <a:endParaRPr lang="en-GB" sz="1400" dirty="0"/>
          </a:p>
        </p:txBody>
      </p:sp>
      <p:sp>
        <p:nvSpPr>
          <p:cNvPr id="149" name="Arc 148"/>
          <p:cNvSpPr/>
          <p:nvPr/>
        </p:nvSpPr>
        <p:spPr>
          <a:xfrm flipH="1" flipV="1">
            <a:off x="5866957" y="2853955"/>
            <a:ext cx="213492" cy="537067"/>
          </a:xfrm>
          <a:prstGeom prst="arc">
            <a:avLst>
              <a:gd name="adj1" fmla="val 10818483"/>
              <a:gd name="adj2" fmla="val 0"/>
            </a:avLst>
          </a:prstGeom>
          <a:ln w="95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TextBox 149"/>
          <p:cNvSpPr txBox="1"/>
          <p:nvPr/>
        </p:nvSpPr>
        <p:spPr>
          <a:xfrm>
            <a:off x="2352652" y="1417987"/>
            <a:ext cx="17047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/>
              <a:t>IFN</a:t>
            </a:r>
            <a:r>
              <a:rPr lang="en-GB" sz="1300" dirty="0">
                <a:sym typeface="Symbol" panose="05050102010706020507" pitchFamily="18" charset="2"/>
              </a:rPr>
              <a:t> control</a:t>
            </a:r>
            <a:endParaRPr lang="en-GB" sz="1300" dirty="0"/>
          </a:p>
        </p:txBody>
      </p:sp>
      <p:sp>
        <p:nvSpPr>
          <p:cNvPr id="151" name="TextBox 150"/>
          <p:cNvSpPr txBox="1"/>
          <p:nvPr/>
        </p:nvSpPr>
        <p:spPr>
          <a:xfrm>
            <a:off x="4592590" y="1412964"/>
            <a:ext cx="25072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/>
              <a:t>Escape from IFN</a:t>
            </a:r>
            <a:r>
              <a:rPr lang="en-GB" sz="1300" dirty="0">
                <a:sym typeface="Symbol" panose="05050102010706020507" pitchFamily="18" charset="2"/>
              </a:rPr>
              <a:t> control</a:t>
            </a:r>
            <a:endParaRPr lang="en-GB" sz="1300" dirty="0"/>
          </a:p>
        </p:txBody>
      </p:sp>
      <p:sp>
        <p:nvSpPr>
          <p:cNvPr id="152" name="Arc 151"/>
          <p:cNvSpPr/>
          <p:nvPr/>
        </p:nvSpPr>
        <p:spPr>
          <a:xfrm flipV="1">
            <a:off x="5594342" y="2857590"/>
            <a:ext cx="213492" cy="537067"/>
          </a:xfrm>
          <a:prstGeom prst="arc">
            <a:avLst>
              <a:gd name="adj1" fmla="val 10818483"/>
              <a:gd name="adj2" fmla="val 0"/>
            </a:avLst>
          </a:prstGeom>
          <a:ln w="95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5442407" y="3598577"/>
            <a:ext cx="836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a typeface="Calibri" panose="020F0502020204030204" pitchFamily="34" charset="0"/>
              </a:rPr>
              <a:t>IFN</a:t>
            </a:r>
            <a:r>
              <a:rPr lang="en-US" sz="1400" dirty="0">
                <a:ea typeface="Calibri" panose="020F0502020204030204" pitchFamily="34" charset="0"/>
                <a:sym typeface="Symbol" panose="05050102010706020507" pitchFamily="18" charset="2"/>
              </a:rPr>
              <a:t>/</a:t>
            </a:r>
            <a:endParaRPr lang="en-GB" sz="1400" dirty="0"/>
          </a:p>
        </p:txBody>
      </p:sp>
      <p:sp>
        <p:nvSpPr>
          <p:cNvPr id="154" name="Rectangle 153"/>
          <p:cNvSpPr/>
          <p:nvPr/>
        </p:nvSpPr>
        <p:spPr>
          <a:xfrm>
            <a:off x="6581628" y="4108175"/>
            <a:ext cx="5366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ea typeface="Calibri" panose="020F0502020204030204" pitchFamily="34" charset="0"/>
              </a:rPr>
              <a:t>TNF</a:t>
            </a:r>
          </a:p>
          <a:p>
            <a:pPr algn="ctr"/>
            <a:r>
              <a:rPr lang="en-US" sz="1200" dirty="0">
                <a:ea typeface="Calibri" panose="020F0502020204030204" pitchFamily="34" charset="0"/>
              </a:rPr>
              <a:t>IL-1β</a:t>
            </a:r>
          </a:p>
          <a:p>
            <a:pPr algn="ctr"/>
            <a:r>
              <a:rPr lang="en-US" sz="1200" dirty="0">
                <a:ea typeface="Calibri" panose="020F0502020204030204" pitchFamily="34" charset="0"/>
              </a:rPr>
              <a:t>IL-6</a:t>
            </a:r>
          </a:p>
          <a:p>
            <a:pPr algn="ctr"/>
            <a:r>
              <a:rPr lang="en-US" sz="1200" dirty="0">
                <a:ea typeface="Calibri" panose="020F0502020204030204" pitchFamily="34" charset="0"/>
              </a:rPr>
              <a:t>CC</a:t>
            </a:r>
          </a:p>
          <a:p>
            <a:pPr algn="ctr"/>
            <a:r>
              <a:rPr lang="en-US" sz="1200" dirty="0">
                <a:ea typeface="Calibri" panose="020F0502020204030204" pitchFamily="34" charset="0"/>
              </a:rPr>
              <a:t>CXC </a:t>
            </a:r>
            <a:endParaRPr lang="en-GB" sz="1200" dirty="0"/>
          </a:p>
        </p:txBody>
      </p:sp>
      <p:grpSp>
        <p:nvGrpSpPr>
          <p:cNvPr id="155" name="Group 154"/>
          <p:cNvGrpSpPr/>
          <p:nvPr/>
        </p:nvGrpSpPr>
        <p:grpSpPr>
          <a:xfrm>
            <a:off x="6121586" y="4138622"/>
            <a:ext cx="332767" cy="278699"/>
            <a:chOff x="3568804" y="6194568"/>
            <a:chExt cx="1052454" cy="918384"/>
          </a:xfrm>
        </p:grpSpPr>
        <p:sp>
          <p:nvSpPr>
            <p:cNvPr id="156" name="Freeform 155"/>
            <p:cNvSpPr/>
            <p:nvPr/>
          </p:nvSpPr>
          <p:spPr>
            <a:xfrm>
              <a:off x="3568804" y="6194568"/>
              <a:ext cx="1052454" cy="918384"/>
            </a:xfrm>
            <a:custGeom>
              <a:avLst/>
              <a:gdLst>
                <a:gd name="connsiteX0" fmla="*/ 264109 w 1052454"/>
                <a:gd name="connsiteY0" fmla="*/ 71616 h 918384"/>
                <a:gd name="connsiteX1" fmla="*/ 551492 w 1052454"/>
                <a:gd name="connsiteY1" fmla="*/ 703 h 918384"/>
                <a:gd name="connsiteX2" fmla="*/ 782891 w 1052454"/>
                <a:gd name="connsiteY2" fmla="*/ 38025 h 918384"/>
                <a:gd name="connsiteX3" fmla="*/ 898591 w 1052454"/>
                <a:gd name="connsiteY3" fmla="*/ 82812 h 918384"/>
                <a:gd name="connsiteX4" fmla="*/ 988164 w 1052454"/>
                <a:gd name="connsiteY4" fmla="*/ 146261 h 918384"/>
                <a:gd name="connsiteX5" fmla="*/ 1047880 w 1052454"/>
                <a:gd name="connsiteY5" fmla="*/ 254496 h 918384"/>
                <a:gd name="connsiteX6" fmla="*/ 1044148 w 1052454"/>
                <a:gd name="connsiteY6" fmla="*/ 433643 h 918384"/>
                <a:gd name="connsiteX7" fmla="*/ 1010558 w 1052454"/>
                <a:gd name="connsiteY7" fmla="*/ 616523 h 918384"/>
                <a:gd name="connsiteX8" fmla="*/ 883662 w 1052454"/>
                <a:gd name="connsiteY8" fmla="*/ 806868 h 918384"/>
                <a:gd name="connsiteX9" fmla="*/ 760498 w 1052454"/>
                <a:gd name="connsiteY9" fmla="*/ 892710 h 918384"/>
                <a:gd name="connsiteX10" fmla="*/ 637333 w 1052454"/>
                <a:gd name="connsiteY10" fmla="*/ 915103 h 918384"/>
                <a:gd name="connsiteX11" fmla="*/ 405934 w 1052454"/>
                <a:gd name="connsiteY11" fmla="*/ 915103 h 918384"/>
                <a:gd name="connsiteX12" fmla="*/ 245448 w 1052454"/>
                <a:gd name="connsiteY12" fmla="*/ 885245 h 918384"/>
                <a:gd name="connsiteX13" fmla="*/ 88693 w 1052454"/>
                <a:gd name="connsiteY13" fmla="*/ 832994 h 918384"/>
                <a:gd name="connsiteX14" fmla="*/ 14049 w 1052454"/>
                <a:gd name="connsiteY14" fmla="*/ 687436 h 918384"/>
                <a:gd name="connsiteX15" fmla="*/ 6584 w 1052454"/>
                <a:gd name="connsiteY15" fmla="*/ 429911 h 918384"/>
                <a:gd name="connsiteX16" fmla="*/ 2852 w 1052454"/>
                <a:gd name="connsiteY16" fmla="*/ 325408 h 918384"/>
                <a:gd name="connsiteX17" fmla="*/ 51371 w 1052454"/>
                <a:gd name="connsiteY17" fmla="*/ 202244 h 918384"/>
                <a:gd name="connsiteX18" fmla="*/ 129748 w 1052454"/>
                <a:gd name="connsiteY18" fmla="*/ 146261 h 918384"/>
                <a:gd name="connsiteX19" fmla="*/ 264109 w 1052454"/>
                <a:gd name="connsiteY19" fmla="*/ 71616 h 9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2454" h="918384">
                  <a:moveTo>
                    <a:pt x="264109" y="71616"/>
                  </a:moveTo>
                  <a:cubicBezTo>
                    <a:pt x="334400" y="47356"/>
                    <a:pt x="465028" y="6301"/>
                    <a:pt x="551492" y="703"/>
                  </a:cubicBezTo>
                  <a:cubicBezTo>
                    <a:pt x="637956" y="-4895"/>
                    <a:pt x="725041" y="24340"/>
                    <a:pt x="782891" y="38025"/>
                  </a:cubicBezTo>
                  <a:cubicBezTo>
                    <a:pt x="840741" y="51710"/>
                    <a:pt x="864379" y="64773"/>
                    <a:pt x="898591" y="82812"/>
                  </a:cubicBezTo>
                  <a:cubicBezTo>
                    <a:pt x="932803" y="100851"/>
                    <a:pt x="963283" y="117647"/>
                    <a:pt x="988164" y="146261"/>
                  </a:cubicBezTo>
                  <a:cubicBezTo>
                    <a:pt x="1013045" y="174875"/>
                    <a:pt x="1038549" y="206599"/>
                    <a:pt x="1047880" y="254496"/>
                  </a:cubicBezTo>
                  <a:cubicBezTo>
                    <a:pt x="1057211" y="302393"/>
                    <a:pt x="1050368" y="373305"/>
                    <a:pt x="1044148" y="433643"/>
                  </a:cubicBezTo>
                  <a:cubicBezTo>
                    <a:pt x="1037928" y="493981"/>
                    <a:pt x="1037306" y="554319"/>
                    <a:pt x="1010558" y="616523"/>
                  </a:cubicBezTo>
                  <a:cubicBezTo>
                    <a:pt x="983810" y="678727"/>
                    <a:pt x="925339" y="760837"/>
                    <a:pt x="883662" y="806868"/>
                  </a:cubicBezTo>
                  <a:cubicBezTo>
                    <a:pt x="841985" y="852899"/>
                    <a:pt x="801553" y="874671"/>
                    <a:pt x="760498" y="892710"/>
                  </a:cubicBezTo>
                  <a:cubicBezTo>
                    <a:pt x="719443" y="910749"/>
                    <a:pt x="696427" y="911371"/>
                    <a:pt x="637333" y="915103"/>
                  </a:cubicBezTo>
                  <a:cubicBezTo>
                    <a:pt x="578239" y="918835"/>
                    <a:pt x="471248" y="920079"/>
                    <a:pt x="405934" y="915103"/>
                  </a:cubicBezTo>
                  <a:cubicBezTo>
                    <a:pt x="340620" y="910127"/>
                    <a:pt x="298321" y="898930"/>
                    <a:pt x="245448" y="885245"/>
                  </a:cubicBezTo>
                  <a:cubicBezTo>
                    <a:pt x="192575" y="871560"/>
                    <a:pt x="127259" y="865962"/>
                    <a:pt x="88693" y="832994"/>
                  </a:cubicBezTo>
                  <a:cubicBezTo>
                    <a:pt x="50127" y="800026"/>
                    <a:pt x="27734" y="754616"/>
                    <a:pt x="14049" y="687436"/>
                  </a:cubicBezTo>
                  <a:cubicBezTo>
                    <a:pt x="364" y="620256"/>
                    <a:pt x="8450" y="490249"/>
                    <a:pt x="6584" y="429911"/>
                  </a:cubicBezTo>
                  <a:cubicBezTo>
                    <a:pt x="4718" y="369573"/>
                    <a:pt x="-4612" y="363352"/>
                    <a:pt x="2852" y="325408"/>
                  </a:cubicBezTo>
                  <a:cubicBezTo>
                    <a:pt x="10316" y="287464"/>
                    <a:pt x="30222" y="232102"/>
                    <a:pt x="51371" y="202244"/>
                  </a:cubicBezTo>
                  <a:cubicBezTo>
                    <a:pt x="72520" y="172386"/>
                    <a:pt x="94292" y="167410"/>
                    <a:pt x="129748" y="146261"/>
                  </a:cubicBezTo>
                  <a:cubicBezTo>
                    <a:pt x="165204" y="125112"/>
                    <a:pt x="193818" y="95876"/>
                    <a:pt x="264109" y="71616"/>
                  </a:cubicBezTo>
                  <a:close/>
                </a:path>
              </a:pathLst>
            </a:custGeom>
            <a:solidFill>
              <a:srgbClr val="F1D9D7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7" name="Group 156"/>
            <p:cNvGrpSpPr/>
            <p:nvPr/>
          </p:nvGrpSpPr>
          <p:grpSpPr>
            <a:xfrm>
              <a:off x="3699459" y="6502807"/>
              <a:ext cx="73874" cy="66711"/>
              <a:chOff x="3948417" y="7734283"/>
              <a:chExt cx="73874" cy="66711"/>
            </a:xfrm>
          </p:grpSpPr>
          <p:sp>
            <p:nvSpPr>
              <p:cNvPr id="201" name="Oval 200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8" name="Group 157"/>
            <p:cNvGrpSpPr/>
            <p:nvPr/>
          </p:nvGrpSpPr>
          <p:grpSpPr>
            <a:xfrm>
              <a:off x="3642904" y="6677333"/>
              <a:ext cx="73874" cy="66711"/>
              <a:chOff x="3948417" y="7734283"/>
              <a:chExt cx="73874" cy="66711"/>
            </a:xfrm>
          </p:grpSpPr>
          <p:sp>
            <p:nvSpPr>
              <p:cNvPr id="199" name="Oval 198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3860218" y="6363629"/>
              <a:ext cx="73874" cy="66711"/>
              <a:chOff x="3948417" y="7734283"/>
              <a:chExt cx="73874" cy="66711"/>
            </a:xfrm>
          </p:grpSpPr>
          <p:sp>
            <p:nvSpPr>
              <p:cNvPr id="197" name="Oval 196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gradFill>
                <a:gsLst>
                  <a:gs pos="0">
                    <a:srgbClr val="7030A0">
                      <a:alpha val="32000"/>
                    </a:srgbClr>
                  </a:gs>
                  <a:gs pos="30000">
                    <a:srgbClr val="9966FF"/>
                  </a:gs>
                  <a:gs pos="100000">
                    <a:srgbClr val="9966FF"/>
                  </a:gs>
                </a:gsLst>
                <a:path path="circle">
                  <a:fillToRect l="50000" t="50000" r="50000" b="50000"/>
                </a:path>
              </a:gra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>
                  <a:alpha val="92000"/>
                </a:srgbClr>
              </a:solidFill>
              <a:ln w="3175">
                <a:solidFill>
                  <a:srgbClr val="7030A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0" name="Group 159"/>
            <p:cNvGrpSpPr/>
            <p:nvPr/>
          </p:nvGrpSpPr>
          <p:grpSpPr>
            <a:xfrm>
              <a:off x="3847767" y="6702231"/>
              <a:ext cx="73874" cy="66711"/>
              <a:chOff x="3948417" y="7734283"/>
              <a:chExt cx="73874" cy="66711"/>
            </a:xfrm>
          </p:grpSpPr>
          <p:sp>
            <p:nvSpPr>
              <p:cNvPr id="195" name="Oval 194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3766791" y="6902815"/>
              <a:ext cx="73874" cy="66711"/>
              <a:chOff x="3948417" y="7734283"/>
              <a:chExt cx="73874" cy="66711"/>
            </a:xfrm>
          </p:grpSpPr>
          <p:sp>
            <p:nvSpPr>
              <p:cNvPr id="193" name="Oval 192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4223812" y="6291878"/>
              <a:ext cx="73874" cy="66711"/>
              <a:chOff x="3948417" y="7734283"/>
              <a:chExt cx="73874" cy="66711"/>
            </a:xfrm>
          </p:grpSpPr>
          <p:sp>
            <p:nvSpPr>
              <p:cNvPr id="191" name="Oval 190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4070557" y="6327576"/>
              <a:ext cx="73874" cy="66711"/>
              <a:chOff x="3948417" y="7734283"/>
              <a:chExt cx="73874" cy="66711"/>
            </a:xfrm>
          </p:grpSpPr>
          <p:sp>
            <p:nvSpPr>
              <p:cNvPr id="189" name="Oval 188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4024766" y="6480187"/>
              <a:ext cx="73874" cy="66711"/>
              <a:chOff x="3948417" y="7734283"/>
              <a:chExt cx="73874" cy="66711"/>
            </a:xfrm>
          </p:grpSpPr>
          <p:sp>
            <p:nvSpPr>
              <p:cNvPr id="187" name="Oval 186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4014289" y="6700247"/>
              <a:ext cx="73874" cy="66711"/>
              <a:chOff x="3948417" y="7734283"/>
              <a:chExt cx="73874" cy="66711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3874810" y="6549847"/>
              <a:ext cx="73874" cy="66711"/>
              <a:chOff x="3948417" y="7734283"/>
              <a:chExt cx="73874" cy="66711"/>
            </a:xfrm>
          </p:grpSpPr>
          <p:sp>
            <p:nvSpPr>
              <p:cNvPr id="183" name="Oval 182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7" name="Freeform 166"/>
            <p:cNvSpPr/>
            <p:nvPr/>
          </p:nvSpPr>
          <p:spPr>
            <a:xfrm>
              <a:off x="3869060" y="6368191"/>
              <a:ext cx="663754" cy="666764"/>
            </a:xfrm>
            <a:custGeom>
              <a:avLst/>
              <a:gdLst>
                <a:gd name="connsiteX0" fmla="*/ 322294 w 663754"/>
                <a:gd name="connsiteY0" fmla="*/ 59857 h 666764"/>
                <a:gd name="connsiteX1" fmla="*/ 441726 w 663754"/>
                <a:gd name="connsiteY1" fmla="*/ 3873 h 666764"/>
                <a:gd name="connsiteX2" fmla="*/ 572355 w 663754"/>
                <a:gd name="connsiteY2" fmla="*/ 15070 h 666764"/>
                <a:gd name="connsiteX3" fmla="*/ 609677 w 663754"/>
                <a:gd name="connsiteY3" fmla="*/ 97179 h 666764"/>
                <a:gd name="connsiteX4" fmla="*/ 624606 w 663754"/>
                <a:gd name="connsiteY4" fmla="*/ 194218 h 666764"/>
                <a:gd name="connsiteX5" fmla="*/ 658196 w 663754"/>
                <a:gd name="connsiteY5" fmla="*/ 253934 h 666764"/>
                <a:gd name="connsiteX6" fmla="*/ 661929 w 663754"/>
                <a:gd name="connsiteY6" fmla="*/ 317382 h 666764"/>
                <a:gd name="connsiteX7" fmla="*/ 639535 w 663754"/>
                <a:gd name="connsiteY7" fmla="*/ 384562 h 666764"/>
                <a:gd name="connsiteX8" fmla="*/ 561158 w 663754"/>
                <a:gd name="connsiteY8" fmla="*/ 433081 h 666764"/>
                <a:gd name="connsiteX9" fmla="*/ 516371 w 663754"/>
                <a:gd name="connsiteY9" fmla="*/ 433081 h 666764"/>
                <a:gd name="connsiteX10" fmla="*/ 471584 w 663754"/>
                <a:gd name="connsiteY10" fmla="*/ 462939 h 666764"/>
                <a:gd name="connsiteX11" fmla="*/ 430529 w 663754"/>
                <a:gd name="connsiteY11" fmla="*/ 522655 h 666764"/>
                <a:gd name="connsiteX12" fmla="*/ 363349 w 663754"/>
                <a:gd name="connsiteY12" fmla="*/ 612229 h 666764"/>
                <a:gd name="connsiteX13" fmla="*/ 240185 w 663754"/>
                <a:gd name="connsiteY13" fmla="*/ 664481 h 666764"/>
                <a:gd name="connsiteX14" fmla="*/ 150611 w 663754"/>
                <a:gd name="connsiteY14" fmla="*/ 653284 h 666764"/>
                <a:gd name="connsiteX15" fmla="*/ 53573 w 663754"/>
                <a:gd name="connsiteY15" fmla="*/ 615961 h 666764"/>
                <a:gd name="connsiteX16" fmla="*/ 8786 w 663754"/>
                <a:gd name="connsiteY16" fmla="*/ 537584 h 666764"/>
                <a:gd name="connsiteX17" fmla="*/ 5053 w 663754"/>
                <a:gd name="connsiteY17" fmla="*/ 455475 h 666764"/>
                <a:gd name="connsiteX18" fmla="*/ 64769 w 663754"/>
                <a:gd name="connsiteY18" fmla="*/ 433081 h 666764"/>
                <a:gd name="connsiteX19" fmla="*/ 173004 w 663754"/>
                <a:gd name="connsiteY19" fmla="*/ 462939 h 666764"/>
                <a:gd name="connsiteX20" fmla="*/ 262578 w 663754"/>
                <a:gd name="connsiteY20" fmla="*/ 477868 h 666764"/>
                <a:gd name="connsiteX21" fmla="*/ 385742 w 663754"/>
                <a:gd name="connsiteY21" fmla="*/ 474136 h 666764"/>
                <a:gd name="connsiteX22" fmla="*/ 460387 w 663754"/>
                <a:gd name="connsiteY22" fmla="*/ 440546 h 666764"/>
                <a:gd name="connsiteX23" fmla="*/ 512639 w 663754"/>
                <a:gd name="connsiteY23" fmla="*/ 406956 h 666764"/>
                <a:gd name="connsiteX24" fmla="*/ 523835 w 663754"/>
                <a:gd name="connsiteY24" fmla="*/ 373366 h 666764"/>
                <a:gd name="connsiteX25" fmla="*/ 535032 w 663754"/>
                <a:gd name="connsiteY25" fmla="*/ 313650 h 666764"/>
                <a:gd name="connsiteX26" fmla="*/ 568622 w 663754"/>
                <a:gd name="connsiteY26" fmla="*/ 257666 h 666764"/>
                <a:gd name="connsiteX27" fmla="*/ 613409 w 663754"/>
                <a:gd name="connsiteY27" fmla="*/ 220344 h 666764"/>
                <a:gd name="connsiteX28" fmla="*/ 605945 w 663754"/>
                <a:gd name="connsiteY28" fmla="*/ 164360 h 666764"/>
                <a:gd name="connsiteX29" fmla="*/ 527568 w 663754"/>
                <a:gd name="connsiteY29" fmla="*/ 127037 h 666764"/>
                <a:gd name="connsiteX30" fmla="*/ 501442 w 663754"/>
                <a:gd name="connsiteY30" fmla="*/ 112108 h 666764"/>
                <a:gd name="connsiteX31" fmla="*/ 411868 w 663754"/>
                <a:gd name="connsiteY31" fmla="*/ 149431 h 666764"/>
                <a:gd name="connsiteX32" fmla="*/ 340955 w 663754"/>
                <a:gd name="connsiteY32" fmla="*/ 164360 h 666764"/>
                <a:gd name="connsiteX33" fmla="*/ 311098 w 663754"/>
                <a:gd name="connsiteY33" fmla="*/ 149431 h 666764"/>
                <a:gd name="connsiteX34" fmla="*/ 322294 w 663754"/>
                <a:gd name="connsiteY34" fmla="*/ 59857 h 66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63754" h="666764">
                  <a:moveTo>
                    <a:pt x="322294" y="59857"/>
                  </a:moveTo>
                  <a:cubicBezTo>
                    <a:pt x="344065" y="35597"/>
                    <a:pt x="400049" y="11337"/>
                    <a:pt x="441726" y="3873"/>
                  </a:cubicBezTo>
                  <a:cubicBezTo>
                    <a:pt x="483403" y="-3591"/>
                    <a:pt x="544363" y="-481"/>
                    <a:pt x="572355" y="15070"/>
                  </a:cubicBezTo>
                  <a:cubicBezTo>
                    <a:pt x="600347" y="30621"/>
                    <a:pt x="600969" y="67321"/>
                    <a:pt x="609677" y="97179"/>
                  </a:cubicBezTo>
                  <a:cubicBezTo>
                    <a:pt x="618386" y="127037"/>
                    <a:pt x="616520" y="168092"/>
                    <a:pt x="624606" y="194218"/>
                  </a:cubicBezTo>
                  <a:cubicBezTo>
                    <a:pt x="632692" y="220344"/>
                    <a:pt x="651976" y="233407"/>
                    <a:pt x="658196" y="253934"/>
                  </a:cubicBezTo>
                  <a:cubicBezTo>
                    <a:pt x="664416" y="274461"/>
                    <a:pt x="665039" y="295611"/>
                    <a:pt x="661929" y="317382"/>
                  </a:cubicBezTo>
                  <a:cubicBezTo>
                    <a:pt x="658819" y="339153"/>
                    <a:pt x="656330" y="365279"/>
                    <a:pt x="639535" y="384562"/>
                  </a:cubicBezTo>
                  <a:cubicBezTo>
                    <a:pt x="622740" y="403845"/>
                    <a:pt x="581685" y="424995"/>
                    <a:pt x="561158" y="433081"/>
                  </a:cubicBezTo>
                  <a:cubicBezTo>
                    <a:pt x="540631" y="441168"/>
                    <a:pt x="531300" y="428105"/>
                    <a:pt x="516371" y="433081"/>
                  </a:cubicBezTo>
                  <a:cubicBezTo>
                    <a:pt x="501442" y="438057"/>
                    <a:pt x="485891" y="448010"/>
                    <a:pt x="471584" y="462939"/>
                  </a:cubicBezTo>
                  <a:cubicBezTo>
                    <a:pt x="457277" y="477868"/>
                    <a:pt x="448568" y="497773"/>
                    <a:pt x="430529" y="522655"/>
                  </a:cubicBezTo>
                  <a:cubicBezTo>
                    <a:pt x="412490" y="547537"/>
                    <a:pt x="395073" y="588591"/>
                    <a:pt x="363349" y="612229"/>
                  </a:cubicBezTo>
                  <a:cubicBezTo>
                    <a:pt x="331625" y="635867"/>
                    <a:pt x="275641" y="657639"/>
                    <a:pt x="240185" y="664481"/>
                  </a:cubicBezTo>
                  <a:cubicBezTo>
                    <a:pt x="204729" y="671323"/>
                    <a:pt x="181713" y="661371"/>
                    <a:pt x="150611" y="653284"/>
                  </a:cubicBezTo>
                  <a:cubicBezTo>
                    <a:pt x="119509" y="645197"/>
                    <a:pt x="77210" y="635244"/>
                    <a:pt x="53573" y="615961"/>
                  </a:cubicBezTo>
                  <a:cubicBezTo>
                    <a:pt x="29936" y="596678"/>
                    <a:pt x="16873" y="564332"/>
                    <a:pt x="8786" y="537584"/>
                  </a:cubicBezTo>
                  <a:cubicBezTo>
                    <a:pt x="699" y="510836"/>
                    <a:pt x="-4277" y="472892"/>
                    <a:pt x="5053" y="455475"/>
                  </a:cubicBezTo>
                  <a:cubicBezTo>
                    <a:pt x="14383" y="438058"/>
                    <a:pt x="36777" y="431837"/>
                    <a:pt x="64769" y="433081"/>
                  </a:cubicBezTo>
                  <a:cubicBezTo>
                    <a:pt x="92761" y="434325"/>
                    <a:pt x="140036" y="455475"/>
                    <a:pt x="173004" y="462939"/>
                  </a:cubicBezTo>
                  <a:cubicBezTo>
                    <a:pt x="205972" y="470403"/>
                    <a:pt x="227122" y="476002"/>
                    <a:pt x="262578" y="477868"/>
                  </a:cubicBezTo>
                  <a:cubicBezTo>
                    <a:pt x="298034" y="479734"/>
                    <a:pt x="352774" y="480356"/>
                    <a:pt x="385742" y="474136"/>
                  </a:cubicBezTo>
                  <a:cubicBezTo>
                    <a:pt x="418710" y="467916"/>
                    <a:pt x="439238" y="451743"/>
                    <a:pt x="460387" y="440546"/>
                  </a:cubicBezTo>
                  <a:cubicBezTo>
                    <a:pt x="481536" y="429349"/>
                    <a:pt x="502064" y="418153"/>
                    <a:pt x="512639" y="406956"/>
                  </a:cubicBezTo>
                  <a:cubicBezTo>
                    <a:pt x="523214" y="395759"/>
                    <a:pt x="520103" y="388917"/>
                    <a:pt x="523835" y="373366"/>
                  </a:cubicBezTo>
                  <a:cubicBezTo>
                    <a:pt x="527567" y="357815"/>
                    <a:pt x="527567" y="332933"/>
                    <a:pt x="535032" y="313650"/>
                  </a:cubicBezTo>
                  <a:cubicBezTo>
                    <a:pt x="542497" y="294367"/>
                    <a:pt x="555559" y="273217"/>
                    <a:pt x="568622" y="257666"/>
                  </a:cubicBezTo>
                  <a:cubicBezTo>
                    <a:pt x="581685" y="242115"/>
                    <a:pt x="607188" y="235895"/>
                    <a:pt x="613409" y="220344"/>
                  </a:cubicBezTo>
                  <a:cubicBezTo>
                    <a:pt x="619630" y="204793"/>
                    <a:pt x="620252" y="179911"/>
                    <a:pt x="605945" y="164360"/>
                  </a:cubicBezTo>
                  <a:cubicBezTo>
                    <a:pt x="591638" y="148809"/>
                    <a:pt x="544985" y="135746"/>
                    <a:pt x="527568" y="127037"/>
                  </a:cubicBezTo>
                  <a:cubicBezTo>
                    <a:pt x="510151" y="118328"/>
                    <a:pt x="520725" y="108376"/>
                    <a:pt x="501442" y="112108"/>
                  </a:cubicBezTo>
                  <a:cubicBezTo>
                    <a:pt x="482159" y="115840"/>
                    <a:pt x="438616" y="140722"/>
                    <a:pt x="411868" y="149431"/>
                  </a:cubicBezTo>
                  <a:cubicBezTo>
                    <a:pt x="385120" y="158140"/>
                    <a:pt x="357750" y="164360"/>
                    <a:pt x="340955" y="164360"/>
                  </a:cubicBezTo>
                  <a:cubicBezTo>
                    <a:pt x="324160" y="164360"/>
                    <a:pt x="315452" y="161250"/>
                    <a:pt x="311098" y="149431"/>
                  </a:cubicBezTo>
                  <a:cubicBezTo>
                    <a:pt x="306744" y="137612"/>
                    <a:pt x="300523" y="84117"/>
                    <a:pt x="322294" y="59857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4139795" y="6573394"/>
              <a:ext cx="73874" cy="66711"/>
              <a:chOff x="3948417" y="7734283"/>
              <a:chExt cx="73874" cy="66711"/>
            </a:xfrm>
          </p:grpSpPr>
          <p:sp>
            <p:nvSpPr>
              <p:cNvPr id="181" name="Oval 180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4377210" y="6886087"/>
              <a:ext cx="73874" cy="66711"/>
              <a:chOff x="3948417" y="7734283"/>
              <a:chExt cx="73874" cy="66711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4253607" y="6993719"/>
              <a:ext cx="73874" cy="66711"/>
              <a:chOff x="3948417" y="7734283"/>
              <a:chExt cx="73874" cy="66711"/>
            </a:xfrm>
          </p:grpSpPr>
          <p:sp>
            <p:nvSpPr>
              <p:cNvPr id="177" name="Oval 176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4243969" y="6631087"/>
              <a:ext cx="73874" cy="66711"/>
              <a:chOff x="3948417" y="7734283"/>
              <a:chExt cx="73874" cy="66711"/>
            </a:xfrm>
          </p:grpSpPr>
          <p:sp>
            <p:nvSpPr>
              <p:cNvPr id="175" name="Oval 174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4496541" y="6408486"/>
              <a:ext cx="73874" cy="66711"/>
              <a:chOff x="3948417" y="7734283"/>
              <a:chExt cx="73874" cy="66711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03" name="Group 202"/>
          <p:cNvGrpSpPr/>
          <p:nvPr/>
        </p:nvGrpSpPr>
        <p:grpSpPr>
          <a:xfrm>
            <a:off x="6168385" y="4821592"/>
            <a:ext cx="230626" cy="218264"/>
            <a:chOff x="4278696" y="4613664"/>
            <a:chExt cx="192886" cy="205326"/>
          </a:xfrm>
        </p:grpSpPr>
        <p:sp>
          <p:nvSpPr>
            <p:cNvPr id="204" name="Oval 203"/>
            <p:cNvSpPr/>
            <p:nvPr/>
          </p:nvSpPr>
          <p:spPr>
            <a:xfrm>
              <a:off x="4278696" y="4613664"/>
              <a:ext cx="192886" cy="2053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Oval 204"/>
            <p:cNvSpPr/>
            <p:nvPr/>
          </p:nvSpPr>
          <p:spPr>
            <a:xfrm>
              <a:off x="4328356" y="4694146"/>
              <a:ext cx="90000" cy="9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5243771" y="4279035"/>
            <a:ext cx="349222" cy="276571"/>
            <a:chOff x="4278696" y="4613664"/>
            <a:chExt cx="192886" cy="205326"/>
          </a:xfrm>
        </p:grpSpPr>
        <p:sp>
          <p:nvSpPr>
            <p:cNvPr id="207" name="Oval 206"/>
            <p:cNvSpPr/>
            <p:nvPr/>
          </p:nvSpPr>
          <p:spPr>
            <a:xfrm>
              <a:off x="4278696" y="4613664"/>
              <a:ext cx="192886" cy="2053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Oval 207"/>
            <p:cNvSpPr/>
            <p:nvPr/>
          </p:nvSpPr>
          <p:spPr>
            <a:xfrm>
              <a:off x="4328356" y="4694146"/>
              <a:ext cx="90000" cy="9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9" name="Straight Arrow Connector 208"/>
          <p:cNvCxnSpPr/>
          <p:nvPr/>
        </p:nvCxnSpPr>
        <p:spPr>
          <a:xfrm flipV="1">
            <a:off x="6623829" y="4168609"/>
            <a:ext cx="0" cy="8640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/>
          <p:cNvGrpSpPr>
            <a:grpSpLocks noChangeAspect="1"/>
          </p:cNvGrpSpPr>
          <p:nvPr/>
        </p:nvGrpSpPr>
        <p:grpSpPr>
          <a:xfrm>
            <a:off x="5244823" y="4599715"/>
            <a:ext cx="148578" cy="158160"/>
            <a:chOff x="1720029" y="4713896"/>
            <a:chExt cx="192886" cy="205326"/>
          </a:xfrm>
        </p:grpSpPr>
        <p:sp>
          <p:nvSpPr>
            <p:cNvPr id="211" name="Oval 210"/>
            <p:cNvSpPr/>
            <p:nvPr/>
          </p:nvSpPr>
          <p:spPr>
            <a:xfrm>
              <a:off x="1720029" y="4713896"/>
              <a:ext cx="192886" cy="20532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Oval 211"/>
            <p:cNvSpPr/>
            <p:nvPr/>
          </p:nvSpPr>
          <p:spPr>
            <a:xfrm>
              <a:off x="1770018" y="4793806"/>
              <a:ext cx="90000" cy="9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Group 212"/>
          <p:cNvGrpSpPr>
            <a:grpSpLocks noChangeAspect="1"/>
          </p:cNvGrpSpPr>
          <p:nvPr/>
        </p:nvGrpSpPr>
        <p:grpSpPr>
          <a:xfrm>
            <a:off x="5916499" y="4849451"/>
            <a:ext cx="148578" cy="158160"/>
            <a:chOff x="1872429" y="4866296"/>
            <a:chExt cx="192886" cy="205326"/>
          </a:xfrm>
        </p:grpSpPr>
        <p:sp>
          <p:nvSpPr>
            <p:cNvPr id="214" name="Oval 213"/>
            <p:cNvSpPr/>
            <p:nvPr/>
          </p:nvSpPr>
          <p:spPr>
            <a:xfrm>
              <a:off x="1872429" y="4866296"/>
              <a:ext cx="192886" cy="20532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Oval 214"/>
            <p:cNvSpPr/>
            <p:nvPr/>
          </p:nvSpPr>
          <p:spPr>
            <a:xfrm>
              <a:off x="1922418" y="4946206"/>
              <a:ext cx="90000" cy="90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5516210" y="4653828"/>
            <a:ext cx="332767" cy="278699"/>
            <a:chOff x="3568804" y="6194568"/>
            <a:chExt cx="1052454" cy="918384"/>
          </a:xfrm>
        </p:grpSpPr>
        <p:sp>
          <p:nvSpPr>
            <p:cNvPr id="217" name="Freeform 216"/>
            <p:cNvSpPr/>
            <p:nvPr/>
          </p:nvSpPr>
          <p:spPr>
            <a:xfrm>
              <a:off x="3568804" y="6194568"/>
              <a:ext cx="1052454" cy="918384"/>
            </a:xfrm>
            <a:custGeom>
              <a:avLst/>
              <a:gdLst>
                <a:gd name="connsiteX0" fmla="*/ 264109 w 1052454"/>
                <a:gd name="connsiteY0" fmla="*/ 71616 h 918384"/>
                <a:gd name="connsiteX1" fmla="*/ 551492 w 1052454"/>
                <a:gd name="connsiteY1" fmla="*/ 703 h 918384"/>
                <a:gd name="connsiteX2" fmla="*/ 782891 w 1052454"/>
                <a:gd name="connsiteY2" fmla="*/ 38025 h 918384"/>
                <a:gd name="connsiteX3" fmla="*/ 898591 w 1052454"/>
                <a:gd name="connsiteY3" fmla="*/ 82812 h 918384"/>
                <a:gd name="connsiteX4" fmla="*/ 988164 w 1052454"/>
                <a:gd name="connsiteY4" fmla="*/ 146261 h 918384"/>
                <a:gd name="connsiteX5" fmla="*/ 1047880 w 1052454"/>
                <a:gd name="connsiteY5" fmla="*/ 254496 h 918384"/>
                <a:gd name="connsiteX6" fmla="*/ 1044148 w 1052454"/>
                <a:gd name="connsiteY6" fmla="*/ 433643 h 918384"/>
                <a:gd name="connsiteX7" fmla="*/ 1010558 w 1052454"/>
                <a:gd name="connsiteY7" fmla="*/ 616523 h 918384"/>
                <a:gd name="connsiteX8" fmla="*/ 883662 w 1052454"/>
                <a:gd name="connsiteY8" fmla="*/ 806868 h 918384"/>
                <a:gd name="connsiteX9" fmla="*/ 760498 w 1052454"/>
                <a:gd name="connsiteY9" fmla="*/ 892710 h 918384"/>
                <a:gd name="connsiteX10" fmla="*/ 637333 w 1052454"/>
                <a:gd name="connsiteY10" fmla="*/ 915103 h 918384"/>
                <a:gd name="connsiteX11" fmla="*/ 405934 w 1052454"/>
                <a:gd name="connsiteY11" fmla="*/ 915103 h 918384"/>
                <a:gd name="connsiteX12" fmla="*/ 245448 w 1052454"/>
                <a:gd name="connsiteY12" fmla="*/ 885245 h 918384"/>
                <a:gd name="connsiteX13" fmla="*/ 88693 w 1052454"/>
                <a:gd name="connsiteY13" fmla="*/ 832994 h 918384"/>
                <a:gd name="connsiteX14" fmla="*/ 14049 w 1052454"/>
                <a:gd name="connsiteY14" fmla="*/ 687436 h 918384"/>
                <a:gd name="connsiteX15" fmla="*/ 6584 w 1052454"/>
                <a:gd name="connsiteY15" fmla="*/ 429911 h 918384"/>
                <a:gd name="connsiteX16" fmla="*/ 2852 w 1052454"/>
                <a:gd name="connsiteY16" fmla="*/ 325408 h 918384"/>
                <a:gd name="connsiteX17" fmla="*/ 51371 w 1052454"/>
                <a:gd name="connsiteY17" fmla="*/ 202244 h 918384"/>
                <a:gd name="connsiteX18" fmla="*/ 129748 w 1052454"/>
                <a:gd name="connsiteY18" fmla="*/ 146261 h 918384"/>
                <a:gd name="connsiteX19" fmla="*/ 264109 w 1052454"/>
                <a:gd name="connsiteY19" fmla="*/ 71616 h 9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2454" h="918384">
                  <a:moveTo>
                    <a:pt x="264109" y="71616"/>
                  </a:moveTo>
                  <a:cubicBezTo>
                    <a:pt x="334400" y="47356"/>
                    <a:pt x="465028" y="6301"/>
                    <a:pt x="551492" y="703"/>
                  </a:cubicBezTo>
                  <a:cubicBezTo>
                    <a:pt x="637956" y="-4895"/>
                    <a:pt x="725041" y="24340"/>
                    <a:pt x="782891" y="38025"/>
                  </a:cubicBezTo>
                  <a:cubicBezTo>
                    <a:pt x="840741" y="51710"/>
                    <a:pt x="864379" y="64773"/>
                    <a:pt x="898591" y="82812"/>
                  </a:cubicBezTo>
                  <a:cubicBezTo>
                    <a:pt x="932803" y="100851"/>
                    <a:pt x="963283" y="117647"/>
                    <a:pt x="988164" y="146261"/>
                  </a:cubicBezTo>
                  <a:cubicBezTo>
                    <a:pt x="1013045" y="174875"/>
                    <a:pt x="1038549" y="206599"/>
                    <a:pt x="1047880" y="254496"/>
                  </a:cubicBezTo>
                  <a:cubicBezTo>
                    <a:pt x="1057211" y="302393"/>
                    <a:pt x="1050368" y="373305"/>
                    <a:pt x="1044148" y="433643"/>
                  </a:cubicBezTo>
                  <a:cubicBezTo>
                    <a:pt x="1037928" y="493981"/>
                    <a:pt x="1037306" y="554319"/>
                    <a:pt x="1010558" y="616523"/>
                  </a:cubicBezTo>
                  <a:cubicBezTo>
                    <a:pt x="983810" y="678727"/>
                    <a:pt x="925339" y="760837"/>
                    <a:pt x="883662" y="806868"/>
                  </a:cubicBezTo>
                  <a:cubicBezTo>
                    <a:pt x="841985" y="852899"/>
                    <a:pt x="801553" y="874671"/>
                    <a:pt x="760498" y="892710"/>
                  </a:cubicBezTo>
                  <a:cubicBezTo>
                    <a:pt x="719443" y="910749"/>
                    <a:pt x="696427" y="911371"/>
                    <a:pt x="637333" y="915103"/>
                  </a:cubicBezTo>
                  <a:cubicBezTo>
                    <a:pt x="578239" y="918835"/>
                    <a:pt x="471248" y="920079"/>
                    <a:pt x="405934" y="915103"/>
                  </a:cubicBezTo>
                  <a:cubicBezTo>
                    <a:pt x="340620" y="910127"/>
                    <a:pt x="298321" y="898930"/>
                    <a:pt x="245448" y="885245"/>
                  </a:cubicBezTo>
                  <a:cubicBezTo>
                    <a:pt x="192575" y="871560"/>
                    <a:pt x="127259" y="865962"/>
                    <a:pt x="88693" y="832994"/>
                  </a:cubicBezTo>
                  <a:cubicBezTo>
                    <a:pt x="50127" y="800026"/>
                    <a:pt x="27734" y="754616"/>
                    <a:pt x="14049" y="687436"/>
                  </a:cubicBezTo>
                  <a:cubicBezTo>
                    <a:pt x="364" y="620256"/>
                    <a:pt x="8450" y="490249"/>
                    <a:pt x="6584" y="429911"/>
                  </a:cubicBezTo>
                  <a:cubicBezTo>
                    <a:pt x="4718" y="369573"/>
                    <a:pt x="-4612" y="363352"/>
                    <a:pt x="2852" y="325408"/>
                  </a:cubicBezTo>
                  <a:cubicBezTo>
                    <a:pt x="10316" y="287464"/>
                    <a:pt x="30222" y="232102"/>
                    <a:pt x="51371" y="202244"/>
                  </a:cubicBezTo>
                  <a:cubicBezTo>
                    <a:pt x="72520" y="172386"/>
                    <a:pt x="94292" y="167410"/>
                    <a:pt x="129748" y="146261"/>
                  </a:cubicBezTo>
                  <a:cubicBezTo>
                    <a:pt x="165204" y="125112"/>
                    <a:pt x="193818" y="95876"/>
                    <a:pt x="264109" y="71616"/>
                  </a:cubicBezTo>
                  <a:close/>
                </a:path>
              </a:pathLst>
            </a:custGeom>
            <a:solidFill>
              <a:srgbClr val="F1D9D7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3699459" y="6502807"/>
              <a:ext cx="73874" cy="66711"/>
              <a:chOff x="3948417" y="7734283"/>
              <a:chExt cx="73874" cy="66711"/>
            </a:xfrm>
          </p:grpSpPr>
          <p:sp>
            <p:nvSpPr>
              <p:cNvPr id="262" name="Oval 26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3642904" y="6677333"/>
              <a:ext cx="73874" cy="66711"/>
              <a:chOff x="3948417" y="7734283"/>
              <a:chExt cx="73874" cy="66711"/>
            </a:xfrm>
          </p:grpSpPr>
          <p:sp>
            <p:nvSpPr>
              <p:cNvPr id="260" name="Oval 25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0" name="Group 219"/>
            <p:cNvGrpSpPr/>
            <p:nvPr/>
          </p:nvGrpSpPr>
          <p:grpSpPr>
            <a:xfrm>
              <a:off x="3860218" y="6363629"/>
              <a:ext cx="73874" cy="66711"/>
              <a:chOff x="3948417" y="7734283"/>
              <a:chExt cx="73874" cy="66711"/>
            </a:xfrm>
          </p:grpSpPr>
          <p:sp>
            <p:nvSpPr>
              <p:cNvPr id="258" name="Oval 25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gradFill>
                <a:gsLst>
                  <a:gs pos="0">
                    <a:srgbClr val="7030A0">
                      <a:alpha val="32000"/>
                    </a:srgbClr>
                  </a:gs>
                  <a:gs pos="30000">
                    <a:srgbClr val="9966FF"/>
                  </a:gs>
                  <a:gs pos="100000">
                    <a:srgbClr val="9966FF"/>
                  </a:gs>
                </a:gsLst>
                <a:path path="circle">
                  <a:fillToRect l="50000" t="50000" r="50000" b="50000"/>
                </a:path>
              </a:gra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>
                  <a:alpha val="92000"/>
                </a:srgbClr>
              </a:solidFill>
              <a:ln w="3175">
                <a:solidFill>
                  <a:srgbClr val="7030A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1" name="Group 220"/>
            <p:cNvGrpSpPr/>
            <p:nvPr/>
          </p:nvGrpSpPr>
          <p:grpSpPr>
            <a:xfrm>
              <a:off x="3847767" y="6702231"/>
              <a:ext cx="73874" cy="66711"/>
              <a:chOff x="3948417" y="7734283"/>
              <a:chExt cx="73874" cy="66711"/>
            </a:xfrm>
          </p:grpSpPr>
          <p:sp>
            <p:nvSpPr>
              <p:cNvPr id="256" name="Oval 25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3766791" y="6902815"/>
              <a:ext cx="73874" cy="66711"/>
              <a:chOff x="3948417" y="7734283"/>
              <a:chExt cx="73874" cy="66711"/>
            </a:xfrm>
          </p:grpSpPr>
          <p:sp>
            <p:nvSpPr>
              <p:cNvPr id="254" name="Oval 25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3" name="Group 222"/>
            <p:cNvGrpSpPr/>
            <p:nvPr/>
          </p:nvGrpSpPr>
          <p:grpSpPr>
            <a:xfrm>
              <a:off x="4223812" y="6291878"/>
              <a:ext cx="73874" cy="66711"/>
              <a:chOff x="3948417" y="7734283"/>
              <a:chExt cx="73874" cy="66711"/>
            </a:xfrm>
          </p:grpSpPr>
          <p:sp>
            <p:nvSpPr>
              <p:cNvPr id="252" name="Oval 25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4070557" y="6327576"/>
              <a:ext cx="73874" cy="66711"/>
              <a:chOff x="3948417" y="7734283"/>
              <a:chExt cx="73874" cy="66711"/>
            </a:xfrm>
          </p:grpSpPr>
          <p:sp>
            <p:nvSpPr>
              <p:cNvPr id="250" name="Oval 24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4024766" y="6480187"/>
              <a:ext cx="73874" cy="66711"/>
              <a:chOff x="3948417" y="7734283"/>
              <a:chExt cx="73874" cy="66711"/>
            </a:xfrm>
          </p:grpSpPr>
          <p:sp>
            <p:nvSpPr>
              <p:cNvPr id="248" name="Oval 24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6" name="Group 225"/>
            <p:cNvGrpSpPr/>
            <p:nvPr/>
          </p:nvGrpSpPr>
          <p:grpSpPr>
            <a:xfrm>
              <a:off x="4014289" y="6700247"/>
              <a:ext cx="73874" cy="66711"/>
              <a:chOff x="3948417" y="7734283"/>
              <a:chExt cx="73874" cy="66711"/>
            </a:xfrm>
          </p:grpSpPr>
          <p:sp>
            <p:nvSpPr>
              <p:cNvPr id="246" name="Oval 24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7" name="Group 226"/>
            <p:cNvGrpSpPr/>
            <p:nvPr/>
          </p:nvGrpSpPr>
          <p:grpSpPr>
            <a:xfrm>
              <a:off x="3874810" y="6549847"/>
              <a:ext cx="73874" cy="66711"/>
              <a:chOff x="3948417" y="7734283"/>
              <a:chExt cx="73874" cy="66711"/>
            </a:xfrm>
          </p:grpSpPr>
          <p:sp>
            <p:nvSpPr>
              <p:cNvPr id="244" name="Oval 24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8" name="Freeform 227"/>
            <p:cNvSpPr/>
            <p:nvPr/>
          </p:nvSpPr>
          <p:spPr>
            <a:xfrm>
              <a:off x="3869060" y="6368191"/>
              <a:ext cx="663754" cy="666764"/>
            </a:xfrm>
            <a:custGeom>
              <a:avLst/>
              <a:gdLst>
                <a:gd name="connsiteX0" fmla="*/ 322294 w 663754"/>
                <a:gd name="connsiteY0" fmla="*/ 59857 h 666764"/>
                <a:gd name="connsiteX1" fmla="*/ 441726 w 663754"/>
                <a:gd name="connsiteY1" fmla="*/ 3873 h 666764"/>
                <a:gd name="connsiteX2" fmla="*/ 572355 w 663754"/>
                <a:gd name="connsiteY2" fmla="*/ 15070 h 666764"/>
                <a:gd name="connsiteX3" fmla="*/ 609677 w 663754"/>
                <a:gd name="connsiteY3" fmla="*/ 97179 h 666764"/>
                <a:gd name="connsiteX4" fmla="*/ 624606 w 663754"/>
                <a:gd name="connsiteY4" fmla="*/ 194218 h 666764"/>
                <a:gd name="connsiteX5" fmla="*/ 658196 w 663754"/>
                <a:gd name="connsiteY5" fmla="*/ 253934 h 666764"/>
                <a:gd name="connsiteX6" fmla="*/ 661929 w 663754"/>
                <a:gd name="connsiteY6" fmla="*/ 317382 h 666764"/>
                <a:gd name="connsiteX7" fmla="*/ 639535 w 663754"/>
                <a:gd name="connsiteY7" fmla="*/ 384562 h 666764"/>
                <a:gd name="connsiteX8" fmla="*/ 561158 w 663754"/>
                <a:gd name="connsiteY8" fmla="*/ 433081 h 666764"/>
                <a:gd name="connsiteX9" fmla="*/ 516371 w 663754"/>
                <a:gd name="connsiteY9" fmla="*/ 433081 h 666764"/>
                <a:gd name="connsiteX10" fmla="*/ 471584 w 663754"/>
                <a:gd name="connsiteY10" fmla="*/ 462939 h 666764"/>
                <a:gd name="connsiteX11" fmla="*/ 430529 w 663754"/>
                <a:gd name="connsiteY11" fmla="*/ 522655 h 666764"/>
                <a:gd name="connsiteX12" fmla="*/ 363349 w 663754"/>
                <a:gd name="connsiteY12" fmla="*/ 612229 h 666764"/>
                <a:gd name="connsiteX13" fmla="*/ 240185 w 663754"/>
                <a:gd name="connsiteY13" fmla="*/ 664481 h 666764"/>
                <a:gd name="connsiteX14" fmla="*/ 150611 w 663754"/>
                <a:gd name="connsiteY14" fmla="*/ 653284 h 666764"/>
                <a:gd name="connsiteX15" fmla="*/ 53573 w 663754"/>
                <a:gd name="connsiteY15" fmla="*/ 615961 h 666764"/>
                <a:gd name="connsiteX16" fmla="*/ 8786 w 663754"/>
                <a:gd name="connsiteY16" fmla="*/ 537584 h 666764"/>
                <a:gd name="connsiteX17" fmla="*/ 5053 w 663754"/>
                <a:gd name="connsiteY17" fmla="*/ 455475 h 666764"/>
                <a:gd name="connsiteX18" fmla="*/ 64769 w 663754"/>
                <a:gd name="connsiteY18" fmla="*/ 433081 h 666764"/>
                <a:gd name="connsiteX19" fmla="*/ 173004 w 663754"/>
                <a:gd name="connsiteY19" fmla="*/ 462939 h 666764"/>
                <a:gd name="connsiteX20" fmla="*/ 262578 w 663754"/>
                <a:gd name="connsiteY20" fmla="*/ 477868 h 666764"/>
                <a:gd name="connsiteX21" fmla="*/ 385742 w 663754"/>
                <a:gd name="connsiteY21" fmla="*/ 474136 h 666764"/>
                <a:gd name="connsiteX22" fmla="*/ 460387 w 663754"/>
                <a:gd name="connsiteY22" fmla="*/ 440546 h 666764"/>
                <a:gd name="connsiteX23" fmla="*/ 512639 w 663754"/>
                <a:gd name="connsiteY23" fmla="*/ 406956 h 666764"/>
                <a:gd name="connsiteX24" fmla="*/ 523835 w 663754"/>
                <a:gd name="connsiteY24" fmla="*/ 373366 h 666764"/>
                <a:gd name="connsiteX25" fmla="*/ 535032 w 663754"/>
                <a:gd name="connsiteY25" fmla="*/ 313650 h 666764"/>
                <a:gd name="connsiteX26" fmla="*/ 568622 w 663754"/>
                <a:gd name="connsiteY26" fmla="*/ 257666 h 666764"/>
                <a:gd name="connsiteX27" fmla="*/ 613409 w 663754"/>
                <a:gd name="connsiteY27" fmla="*/ 220344 h 666764"/>
                <a:gd name="connsiteX28" fmla="*/ 605945 w 663754"/>
                <a:gd name="connsiteY28" fmla="*/ 164360 h 666764"/>
                <a:gd name="connsiteX29" fmla="*/ 527568 w 663754"/>
                <a:gd name="connsiteY29" fmla="*/ 127037 h 666764"/>
                <a:gd name="connsiteX30" fmla="*/ 501442 w 663754"/>
                <a:gd name="connsiteY30" fmla="*/ 112108 h 666764"/>
                <a:gd name="connsiteX31" fmla="*/ 411868 w 663754"/>
                <a:gd name="connsiteY31" fmla="*/ 149431 h 666764"/>
                <a:gd name="connsiteX32" fmla="*/ 340955 w 663754"/>
                <a:gd name="connsiteY32" fmla="*/ 164360 h 666764"/>
                <a:gd name="connsiteX33" fmla="*/ 311098 w 663754"/>
                <a:gd name="connsiteY33" fmla="*/ 149431 h 666764"/>
                <a:gd name="connsiteX34" fmla="*/ 322294 w 663754"/>
                <a:gd name="connsiteY34" fmla="*/ 59857 h 66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63754" h="666764">
                  <a:moveTo>
                    <a:pt x="322294" y="59857"/>
                  </a:moveTo>
                  <a:cubicBezTo>
                    <a:pt x="344065" y="35597"/>
                    <a:pt x="400049" y="11337"/>
                    <a:pt x="441726" y="3873"/>
                  </a:cubicBezTo>
                  <a:cubicBezTo>
                    <a:pt x="483403" y="-3591"/>
                    <a:pt x="544363" y="-481"/>
                    <a:pt x="572355" y="15070"/>
                  </a:cubicBezTo>
                  <a:cubicBezTo>
                    <a:pt x="600347" y="30621"/>
                    <a:pt x="600969" y="67321"/>
                    <a:pt x="609677" y="97179"/>
                  </a:cubicBezTo>
                  <a:cubicBezTo>
                    <a:pt x="618386" y="127037"/>
                    <a:pt x="616520" y="168092"/>
                    <a:pt x="624606" y="194218"/>
                  </a:cubicBezTo>
                  <a:cubicBezTo>
                    <a:pt x="632692" y="220344"/>
                    <a:pt x="651976" y="233407"/>
                    <a:pt x="658196" y="253934"/>
                  </a:cubicBezTo>
                  <a:cubicBezTo>
                    <a:pt x="664416" y="274461"/>
                    <a:pt x="665039" y="295611"/>
                    <a:pt x="661929" y="317382"/>
                  </a:cubicBezTo>
                  <a:cubicBezTo>
                    <a:pt x="658819" y="339153"/>
                    <a:pt x="656330" y="365279"/>
                    <a:pt x="639535" y="384562"/>
                  </a:cubicBezTo>
                  <a:cubicBezTo>
                    <a:pt x="622740" y="403845"/>
                    <a:pt x="581685" y="424995"/>
                    <a:pt x="561158" y="433081"/>
                  </a:cubicBezTo>
                  <a:cubicBezTo>
                    <a:pt x="540631" y="441168"/>
                    <a:pt x="531300" y="428105"/>
                    <a:pt x="516371" y="433081"/>
                  </a:cubicBezTo>
                  <a:cubicBezTo>
                    <a:pt x="501442" y="438057"/>
                    <a:pt x="485891" y="448010"/>
                    <a:pt x="471584" y="462939"/>
                  </a:cubicBezTo>
                  <a:cubicBezTo>
                    <a:pt x="457277" y="477868"/>
                    <a:pt x="448568" y="497773"/>
                    <a:pt x="430529" y="522655"/>
                  </a:cubicBezTo>
                  <a:cubicBezTo>
                    <a:pt x="412490" y="547537"/>
                    <a:pt x="395073" y="588591"/>
                    <a:pt x="363349" y="612229"/>
                  </a:cubicBezTo>
                  <a:cubicBezTo>
                    <a:pt x="331625" y="635867"/>
                    <a:pt x="275641" y="657639"/>
                    <a:pt x="240185" y="664481"/>
                  </a:cubicBezTo>
                  <a:cubicBezTo>
                    <a:pt x="204729" y="671323"/>
                    <a:pt x="181713" y="661371"/>
                    <a:pt x="150611" y="653284"/>
                  </a:cubicBezTo>
                  <a:cubicBezTo>
                    <a:pt x="119509" y="645197"/>
                    <a:pt x="77210" y="635244"/>
                    <a:pt x="53573" y="615961"/>
                  </a:cubicBezTo>
                  <a:cubicBezTo>
                    <a:pt x="29936" y="596678"/>
                    <a:pt x="16873" y="564332"/>
                    <a:pt x="8786" y="537584"/>
                  </a:cubicBezTo>
                  <a:cubicBezTo>
                    <a:pt x="699" y="510836"/>
                    <a:pt x="-4277" y="472892"/>
                    <a:pt x="5053" y="455475"/>
                  </a:cubicBezTo>
                  <a:cubicBezTo>
                    <a:pt x="14383" y="438058"/>
                    <a:pt x="36777" y="431837"/>
                    <a:pt x="64769" y="433081"/>
                  </a:cubicBezTo>
                  <a:cubicBezTo>
                    <a:pt x="92761" y="434325"/>
                    <a:pt x="140036" y="455475"/>
                    <a:pt x="173004" y="462939"/>
                  </a:cubicBezTo>
                  <a:cubicBezTo>
                    <a:pt x="205972" y="470403"/>
                    <a:pt x="227122" y="476002"/>
                    <a:pt x="262578" y="477868"/>
                  </a:cubicBezTo>
                  <a:cubicBezTo>
                    <a:pt x="298034" y="479734"/>
                    <a:pt x="352774" y="480356"/>
                    <a:pt x="385742" y="474136"/>
                  </a:cubicBezTo>
                  <a:cubicBezTo>
                    <a:pt x="418710" y="467916"/>
                    <a:pt x="439238" y="451743"/>
                    <a:pt x="460387" y="440546"/>
                  </a:cubicBezTo>
                  <a:cubicBezTo>
                    <a:pt x="481536" y="429349"/>
                    <a:pt x="502064" y="418153"/>
                    <a:pt x="512639" y="406956"/>
                  </a:cubicBezTo>
                  <a:cubicBezTo>
                    <a:pt x="523214" y="395759"/>
                    <a:pt x="520103" y="388917"/>
                    <a:pt x="523835" y="373366"/>
                  </a:cubicBezTo>
                  <a:cubicBezTo>
                    <a:pt x="527567" y="357815"/>
                    <a:pt x="527567" y="332933"/>
                    <a:pt x="535032" y="313650"/>
                  </a:cubicBezTo>
                  <a:cubicBezTo>
                    <a:pt x="542497" y="294367"/>
                    <a:pt x="555559" y="273217"/>
                    <a:pt x="568622" y="257666"/>
                  </a:cubicBezTo>
                  <a:cubicBezTo>
                    <a:pt x="581685" y="242115"/>
                    <a:pt x="607188" y="235895"/>
                    <a:pt x="613409" y="220344"/>
                  </a:cubicBezTo>
                  <a:cubicBezTo>
                    <a:pt x="619630" y="204793"/>
                    <a:pt x="620252" y="179911"/>
                    <a:pt x="605945" y="164360"/>
                  </a:cubicBezTo>
                  <a:cubicBezTo>
                    <a:pt x="591638" y="148809"/>
                    <a:pt x="544985" y="135746"/>
                    <a:pt x="527568" y="127037"/>
                  </a:cubicBezTo>
                  <a:cubicBezTo>
                    <a:pt x="510151" y="118328"/>
                    <a:pt x="520725" y="108376"/>
                    <a:pt x="501442" y="112108"/>
                  </a:cubicBezTo>
                  <a:cubicBezTo>
                    <a:pt x="482159" y="115840"/>
                    <a:pt x="438616" y="140722"/>
                    <a:pt x="411868" y="149431"/>
                  </a:cubicBezTo>
                  <a:cubicBezTo>
                    <a:pt x="385120" y="158140"/>
                    <a:pt x="357750" y="164360"/>
                    <a:pt x="340955" y="164360"/>
                  </a:cubicBezTo>
                  <a:cubicBezTo>
                    <a:pt x="324160" y="164360"/>
                    <a:pt x="315452" y="161250"/>
                    <a:pt x="311098" y="149431"/>
                  </a:cubicBezTo>
                  <a:cubicBezTo>
                    <a:pt x="306744" y="137612"/>
                    <a:pt x="300523" y="84117"/>
                    <a:pt x="322294" y="59857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29" name="Group 228"/>
            <p:cNvGrpSpPr/>
            <p:nvPr/>
          </p:nvGrpSpPr>
          <p:grpSpPr>
            <a:xfrm>
              <a:off x="4139795" y="6573394"/>
              <a:ext cx="73874" cy="66711"/>
              <a:chOff x="3948417" y="7734283"/>
              <a:chExt cx="73874" cy="66711"/>
            </a:xfrm>
          </p:grpSpPr>
          <p:sp>
            <p:nvSpPr>
              <p:cNvPr id="242" name="Oval 24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0" name="Group 229"/>
            <p:cNvGrpSpPr/>
            <p:nvPr/>
          </p:nvGrpSpPr>
          <p:grpSpPr>
            <a:xfrm>
              <a:off x="4377210" y="6886087"/>
              <a:ext cx="73874" cy="66711"/>
              <a:chOff x="3948417" y="7734283"/>
              <a:chExt cx="73874" cy="66711"/>
            </a:xfrm>
          </p:grpSpPr>
          <p:sp>
            <p:nvSpPr>
              <p:cNvPr id="240" name="Oval 23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1" name="Group 230"/>
            <p:cNvGrpSpPr/>
            <p:nvPr/>
          </p:nvGrpSpPr>
          <p:grpSpPr>
            <a:xfrm>
              <a:off x="4253607" y="6993719"/>
              <a:ext cx="73874" cy="66711"/>
              <a:chOff x="3948417" y="7734283"/>
              <a:chExt cx="73874" cy="66711"/>
            </a:xfrm>
          </p:grpSpPr>
          <p:sp>
            <p:nvSpPr>
              <p:cNvPr id="238" name="Oval 23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4243969" y="6631087"/>
              <a:ext cx="73874" cy="66711"/>
              <a:chOff x="3948417" y="7734283"/>
              <a:chExt cx="73874" cy="66711"/>
            </a:xfrm>
          </p:grpSpPr>
          <p:sp>
            <p:nvSpPr>
              <p:cNvPr id="236" name="Oval 23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4496541" y="6408486"/>
              <a:ext cx="73874" cy="66711"/>
              <a:chOff x="3948417" y="7734283"/>
              <a:chExt cx="73874" cy="66711"/>
            </a:xfrm>
          </p:grpSpPr>
          <p:sp>
            <p:nvSpPr>
              <p:cNvPr id="234" name="Oval 23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64" name="Group 263"/>
          <p:cNvGrpSpPr/>
          <p:nvPr/>
        </p:nvGrpSpPr>
        <p:grpSpPr>
          <a:xfrm>
            <a:off x="5687595" y="4293012"/>
            <a:ext cx="332767" cy="278699"/>
            <a:chOff x="3568804" y="6194568"/>
            <a:chExt cx="1052454" cy="918384"/>
          </a:xfrm>
        </p:grpSpPr>
        <p:sp>
          <p:nvSpPr>
            <p:cNvPr id="265" name="Freeform 264"/>
            <p:cNvSpPr/>
            <p:nvPr/>
          </p:nvSpPr>
          <p:spPr>
            <a:xfrm>
              <a:off x="3568804" y="6194568"/>
              <a:ext cx="1052454" cy="918384"/>
            </a:xfrm>
            <a:custGeom>
              <a:avLst/>
              <a:gdLst>
                <a:gd name="connsiteX0" fmla="*/ 264109 w 1052454"/>
                <a:gd name="connsiteY0" fmla="*/ 71616 h 918384"/>
                <a:gd name="connsiteX1" fmla="*/ 551492 w 1052454"/>
                <a:gd name="connsiteY1" fmla="*/ 703 h 918384"/>
                <a:gd name="connsiteX2" fmla="*/ 782891 w 1052454"/>
                <a:gd name="connsiteY2" fmla="*/ 38025 h 918384"/>
                <a:gd name="connsiteX3" fmla="*/ 898591 w 1052454"/>
                <a:gd name="connsiteY3" fmla="*/ 82812 h 918384"/>
                <a:gd name="connsiteX4" fmla="*/ 988164 w 1052454"/>
                <a:gd name="connsiteY4" fmla="*/ 146261 h 918384"/>
                <a:gd name="connsiteX5" fmla="*/ 1047880 w 1052454"/>
                <a:gd name="connsiteY5" fmla="*/ 254496 h 918384"/>
                <a:gd name="connsiteX6" fmla="*/ 1044148 w 1052454"/>
                <a:gd name="connsiteY6" fmla="*/ 433643 h 918384"/>
                <a:gd name="connsiteX7" fmla="*/ 1010558 w 1052454"/>
                <a:gd name="connsiteY7" fmla="*/ 616523 h 918384"/>
                <a:gd name="connsiteX8" fmla="*/ 883662 w 1052454"/>
                <a:gd name="connsiteY8" fmla="*/ 806868 h 918384"/>
                <a:gd name="connsiteX9" fmla="*/ 760498 w 1052454"/>
                <a:gd name="connsiteY9" fmla="*/ 892710 h 918384"/>
                <a:gd name="connsiteX10" fmla="*/ 637333 w 1052454"/>
                <a:gd name="connsiteY10" fmla="*/ 915103 h 918384"/>
                <a:gd name="connsiteX11" fmla="*/ 405934 w 1052454"/>
                <a:gd name="connsiteY11" fmla="*/ 915103 h 918384"/>
                <a:gd name="connsiteX12" fmla="*/ 245448 w 1052454"/>
                <a:gd name="connsiteY12" fmla="*/ 885245 h 918384"/>
                <a:gd name="connsiteX13" fmla="*/ 88693 w 1052454"/>
                <a:gd name="connsiteY13" fmla="*/ 832994 h 918384"/>
                <a:gd name="connsiteX14" fmla="*/ 14049 w 1052454"/>
                <a:gd name="connsiteY14" fmla="*/ 687436 h 918384"/>
                <a:gd name="connsiteX15" fmla="*/ 6584 w 1052454"/>
                <a:gd name="connsiteY15" fmla="*/ 429911 h 918384"/>
                <a:gd name="connsiteX16" fmla="*/ 2852 w 1052454"/>
                <a:gd name="connsiteY16" fmla="*/ 325408 h 918384"/>
                <a:gd name="connsiteX17" fmla="*/ 51371 w 1052454"/>
                <a:gd name="connsiteY17" fmla="*/ 202244 h 918384"/>
                <a:gd name="connsiteX18" fmla="*/ 129748 w 1052454"/>
                <a:gd name="connsiteY18" fmla="*/ 146261 h 918384"/>
                <a:gd name="connsiteX19" fmla="*/ 264109 w 1052454"/>
                <a:gd name="connsiteY19" fmla="*/ 71616 h 9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2454" h="918384">
                  <a:moveTo>
                    <a:pt x="264109" y="71616"/>
                  </a:moveTo>
                  <a:cubicBezTo>
                    <a:pt x="334400" y="47356"/>
                    <a:pt x="465028" y="6301"/>
                    <a:pt x="551492" y="703"/>
                  </a:cubicBezTo>
                  <a:cubicBezTo>
                    <a:pt x="637956" y="-4895"/>
                    <a:pt x="725041" y="24340"/>
                    <a:pt x="782891" y="38025"/>
                  </a:cubicBezTo>
                  <a:cubicBezTo>
                    <a:pt x="840741" y="51710"/>
                    <a:pt x="864379" y="64773"/>
                    <a:pt x="898591" y="82812"/>
                  </a:cubicBezTo>
                  <a:cubicBezTo>
                    <a:pt x="932803" y="100851"/>
                    <a:pt x="963283" y="117647"/>
                    <a:pt x="988164" y="146261"/>
                  </a:cubicBezTo>
                  <a:cubicBezTo>
                    <a:pt x="1013045" y="174875"/>
                    <a:pt x="1038549" y="206599"/>
                    <a:pt x="1047880" y="254496"/>
                  </a:cubicBezTo>
                  <a:cubicBezTo>
                    <a:pt x="1057211" y="302393"/>
                    <a:pt x="1050368" y="373305"/>
                    <a:pt x="1044148" y="433643"/>
                  </a:cubicBezTo>
                  <a:cubicBezTo>
                    <a:pt x="1037928" y="493981"/>
                    <a:pt x="1037306" y="554319"/>
                    <a:pt x="1010558" y="616523"/>
                  </a:cubicBezTo>
                  <a:cubicBezTo>
                    <a:pt x="983810" y="678727"/>
                    <a:pt x="925339" y="760837"/>
                    <a:pt x="883662" y="806868"/>
                  </a:cubicBezTo>
                  <a:cubicBezTo>
                    <a:pt x="841985" y="852899"/>
                    <a:pt x="801553" y="874671"/>
                    <a:pt x="760498" y="892710"/>
                  </a:cubicBezTo>
                  <a:cubicBezTo>
                    <a:pt x="719443" y="910749"/>
                    <a:pt x="696427" y="911371"/>
                    <a:pt x="637333" y="915103"/>
                  </a:cubicBezTo>
                  <a:cubicBezTo>
                    <a:pt x="578239" y="918835"/>
                    <a:pt x="471248" y="920079"/>
                    <a:pt x="405934" y="915103"/>
                  </a:cubicBezTo>
                  <a:cubicBezTo>
                    <a:pt x="340620" y="910127"/>
                    <a:pt x="298321" y="898930"/>
                    <a:pt x="245448" y="885245"/>
                  </a:cubicBezTo>
                  <a:cubicBezTo>
                    <a:pt x="192575" y="871560"/>
                    <a:pt x="127259" y="865962"/>
                    <a:pt x="88693" y="832994"/>
                  </a:cubicBezTo>
                  <a:cubicBezTo>
                    <a:pt x="50127" y="800026"/>
                    <a:pt x="27734" y="754616"/>
                    <a:pt x="14049" y="687436"/>
                  </a:cubicBezTo>
                  <a:cubicBezTo>
                    <a:pt x="364" y="620256"/>
                    <a:pt x="8450" y="490249"/>
                    <a:pt x="6584" y="429911"/>
                  </a:cubicBezTo>
                  <a:cubicBezTo>
                    <a:pt x="4718" y="369573"/>
                    <a:pt x="-4612" y="363352"/>
                    <a:pt x="2852" y="325408"/>
                  </a:cubicBezTo>
                  <a:cubicBezTo>
                    <a:pt x="10316" y="287464"/>
                    <a:pt x="30222" y="232102"/>
                    <a:pt x="51371" y="202244"/>
                  </a:cubicBezTo>
                  <a:cubicBezTo>
                    <a:pt x="72520" y="172386"/>
                    <a:pt x="94292" y="167410"/>
                    <a:pt x="129748" y="146261"/>
                  </a:cubicBezTo>
                  <a:cubicBezTo>
                    <a:pt x="165204" y="125112"/>
                    <a:pt x="193818" y="95876"/>
                    <a:pt x="264109" y="71616"/>
                  </a:cubicBezTo>
                  <a:close/>
                </a:path>
              </a:pathLst>
            </a:custGeom>
            <a:solidFill>
              <a:srgbClr val="F1D9D7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66" name="Group 265"/>
            <p:cNvGrpSpPr/>
            <p:nvPr/>
          </p:nvGrpSpPr>
          <p:grpSpPr>
            <a:xfrm>
              <a:off x="3699459" y="6502807"/>
              <a:ext cx="73874" cy="66711"/>
              <a:chOff x="3948417" y="7734283"/>
              <a:chExt cx="73874" cy="66711"/>
            </a:xfrm>
          </p:grpSpPr>
          <p:sp>
            <p:nvSpPr>
              <p:cNvPr id="310" name="Oval 30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3642904" y="6677333"/>
              <a:ext cx="73874" cy="66711"/>
              <a:chOff x="3948417" y="7734283"/>
              <a:chExt cx="73874" cy="66711"/>
            </a:xfrm>
          </p:grpSpPr>
          <p:sp>
            <p:nvSpPr>
              <p:cNvPr id="308" name="Oval 30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3860218" y="6363629"/>
              <a:ext cx="73874" cy="66711"/>
              <a:chOff x="3948417" y="7734283"/>
              <a:chExt cx="73874" cy="66711"/>
            </a:xfrm>
          </p:grpSpPr>
          <p:sp>
            <p:nvSpPr>
              <p:cNvPr id="306" name="Oval 30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gradFill>
                <a:gsLst>
                  <a:gs pos="0">
                    <a:srgbClr val="7030A0">
                      <a:alpha val="32000"/>
                    </a:srgbClr>
                  </a:gs>
                  <a:gs pos="30000">
                    <a:srgbClr val="9966FF"/>
                  </a:gs>
                  <a:gs pos="100000">
                    <a:srgbClr val="9966FF"/>
                  </a:gs>
                </a:gsLst>
                <a:path path="circle">
                  <a:fillToRect l="50000" t="50000" r="50000" b="50000"/>
                </a:path>
              </a:gra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>
                  <a:alpha val="92000"/>
                </a:srgbClr>
              </a:solidFill>
              <a:ln w="3175">
                <a:solidFill>
                  <a:srgbClr val="7030A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3847767" y="6702231"/>
              <a:ext cx="73874" cy="66711"/>
              <a:chOff x="3948417" y="7734283"/>
              <a:chExt cx="73874" cy="66711"/>
            </a:xfrm>
          </p:grpSpPr>
          <p:sp>
            <p:nvSpPr>
              <p:cNvPr id="304" name="Oval 30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3766791" y="6902815"/>
              <a:ext cx="73874" cy="66711"/>
              <a:chOff x="3948417" y="7734283"/>
              <a:chExt cx="73874" cy="66711"/>
            </a:xfrm>
          </p:grpSpPr>
          <p:sp>
            <p:nvSpPr>
              <p:cNvPr id="302" name="Oval 30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1" name="Group 270"/>
            <p:cNvGrpSpPr/>
            <p:nvPr/>
          </p:nvGrpSpPr>
          <p:grpSpPr>
            <a:xfrm>
              <a:off x="4223812" y="6291878"/>
              <a:ext cx="73874" cy="66711"/>
              <a:chOff x="3948417" y="7734283"/>
              <a:chExt cx="73874" cy="66711"/>
            </a:xfrm>
          </p:grpSpPr>
          <p:sp>
            <p:nvSpPr>
              <p:cNvPr id="300" name="Oval 29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4070557" y="6327576"/>
              <a:ext cx="73874" cy="66711"/>
              <a:chOff x="3948417" y="7734283"/>
              <a:chExt cx="73874" cy="66711"/>
            </a:xfrm>
          </p:grpSpPr>
          <p:sp>
            <p:nvSpPr>
              <p:cNvPr id="298" name="Oval 29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3" name="Group 272"/>
            <p:cNvGrpSpPr/>
            <p:nvPr/>
          </p:nvGrpSpPr>
          <p:grpSpPr>
            <a:xfrm>
              <a:off x="4024766" y="6480187"/>
              <a:ext cx="73874" cy="66711"/>
              <a:chOff x="3948417" y="7734283"/>
              <a:chExt cx="73874" cy="66711"/>
            </a:xfrm>
          </p:grpSpPr>
          <p:sp>
            <p:nvSpPr>
              <p:cNvPr id="296" name="Oval 29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4014289" y="6700247"/>
              <a:ext cx="73874" cy="66711"/>
              <a:chOff x="3948417" y="7734283"/>
              <a:chExt cx="73874" cy="66711"/>
            </a:xfrm>
          </p:grpSpPr>
          <p:sp>
            <p:nvSpPr>
              <p:cNvPr id="294" name="Oval 29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>
              <a:off x="3874810" y="6549847"/>
              <a:ext cx="73874" cy="66711"/>
              <a:chOff x="3948417" y="7734283"/>
              <a:chExt cx="73874" cy="66711"/>
            </a:xfrm>
          </p:grpSpPr>
          <p:sp>
            <p:nvSpPr>
              <p:cNvPr id="292" name="Oval 29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6" name="Freeform 275"/>
            <p:cNvSpPr/>
            <p:nvPr/>
          </p:nvSpPr>
          <p:spPr>
            <a:xfrm>
              <a:off x="3869060" y="6368191"/>
              <a:ext cx="663754" cy="666764"/>
            </a:xfrm>
            <a:custGeom>
              <a:avLst/>
              <a:gdLst>
                <a:gd name="connsiteX0" fmla="*/ 322294 w 663754"/>
                <a:gd name="connsiteY0" fmla="*/ 59857 h 666764"/>
                <a:gd name="connsiteX1" fmla="*/ 441726 w 663754"/>
                <a:gd name="connsiteY1" fmla="*/ 3873 h 666764"/>
                <a:gd name="connsiteX2" fmla="*/ 572355 w 663754"/>
                <a:gd name="connsiteY2" fmla="*/ 15070 h 666764"/>
                <a:gd name="connsiteX3" fmla="*/ 609677 w 663754"/>
                <a:gd name="connsiteY3" fmla="*/ 97179 h 666764"/>
                <a:gd name="connsiteX4" fmla="*/ 624606 w 663754"/>
                <a:gd name="connsiteY4" fmla="*/ 194218 h 666764"/>
                <a:gd name="connsiteX5" fmla="*/ 658196 w 663754"/>
                <a:gd name="connsiteY5" fmla="*/ 253934 h 666764"/>
                <a:gd name="connsiteX6" fmla="*/ 661929 w 663754"/>
                <a:gd name="connsiteY6" fmla="*/ 317382 h 666764"/>
                <a:gd name="connsiteX7" fmla="*/ 639535 w 663754"/>
                <a:gd name="connsiteY7" fmla="*/ 384562 h 666764"/>
                <a:gd name="connsiteX8" fmla="*/ 561158 w 663754"/>
                <a:gd name="connsiteY8" fmla="*/ 433081 h 666764"/>
                <a:gd name="connsiteX9" fmla="*/ 516371 w 663754"/>
                <a:gd name="connsiteY9" fmla="*/ 433081 h 666764"/>
                <a:gd name="connsiteX10" fmla="*/ 471584 w 663754"/>
                <a:gd name="connsiteY10" fmla="*/ 462939 h 666764"/>
                <a:gd name="connsiteX11" fmla="*/ 430529 w 663754"/>
                <a:gd name="connsiteY11" fmla="*/ 522655 h 666764"/>
                <a:gd name="connsiteX12" fmla="*/ 363349 w 663754"/>
                <a:gd name="connsiteY12" fmla="*/ 612229 h 666764"/>
                <a:gd name="connsiteX13" fmla="*/ 240185 w 663754"/>
                <a:gd name="connsiteY13" fmla="*/ 664481 h 666764"/>
                <a:gd name="connsiteX14" fmla="*/ 150611 w 663754"/>
                <a:gd name="connsiteY14" fmla="*/ 653284 h 666764"/>
                <a:gd name="connsiteX15" fmla="*/ 53573 w 663754"/>
                <a:gd name="connsiteY15" fmla="*/ 615961 h 666764"/>
                <a:gd name="connsiteX16" fmla="*/ 8786 w 663754"/>
                <a:gd name="connsiteY16" fmla="*/ 537584 h 666764"/>
                <a:gd name="connsiteX17" fmla="*/ 5053 w 663754"/>
                <a:gd name="connsiteY17" fmla="*/ 455475 h 666764"/>
                <a:gd name="connsiteX18" fmla="*/ 64769 w 663754"/>
                <a:gd name="connsiteY18" fmla="*/ 433081 h 666764"/>
                <a:gd name="connsiteX19" fmla="*/ 173004 w 663754"/>
                <a:gd name="connsiteY19" fmla="*/ 462939 h 666764"/>
                <a:gd name="connsiteX20" fmla="*/ 262578 w 663754"/>
                <a:gd name="connsiteY20" fmla="*/ 477868 h 666764"/>
                <a:gd name="connsiteX21" fmla="*/ 385742 w 663754"/>
                <a:gd name="connsiteY21" fmla="*/ 474136 h 666764"/>
                <a:gd name="connsiteX22" fmla="*/ 460387 w 663754"/>
                <a:gd name="connsiteY22" fmla="*/ 440546 h 666764"/>
                <a:gd name="connsiteX23" fmla="*/ 512639 w 663754"/>
                <a:gd name="connsiteY23" fmla="*/ 406956 h 666764"/>
                <a:gd name="connsiteX24" fmla="*/ 523835 w 663754"/>
                <a:gd name="connsiteY24" fmla="*/ 373366 h 666764"/>
                <a:gd name="connsiteX25" fmla="*/ 535032 w 663754"/>
                <a:gd name="connsiteY25" fmla="*/ 313650 h 666764"/>
                <a:gd name="connsiteX26" fmla="*/ 568622 w 663754"/>
                <a:gd name="connsiteY26" fmla="*/ 257666 h 666764"/>
                <a:gd name="connsiteX27" fmla="*/ 613409 w 663754"/>
                <a:gd name="connsiteY27" fmla="*/ 220344 h 666764"/>
                <a:gd name="connsiteX28" fmla="*/ 605945 w 663754"/>
                <a:gd name="connsiteY28" fmla="*/ 164360 h 666764"/>
                <a:gd name="connsiteX29" fmla="*/ 527568 w 663754"/>
                <a:gd name="connsiteY29" fmla="*/ 127037 h 666764"/>
                <a:gd name="connsiteX30" fmla="*/ 501442 w 663754"/>
                <a:gd name="connsiteY30" fmla="*/ 112108 h 666764"/>
                <a:gd name="connsiteX31" fmla="*/ 411868 w 663754"/>
                <a:gd name="connsiteY31" fmla="*/ 149431 h 666764"/>
                <a:gd name="connsiteX32" fmla="*/ 340955 w 663754"/>
                <a:gd name="connsiteY32" fmla="*/ 164360 h 666764"/>
                <a:gd name="connsiteX33" fmla="*/ 311098 w 663754"/>
                <a:gd name="connsiteY33" fmla="*/ 149431 h 666764"/>
                <a:gd name="connsiteX34" fmla="*/ 322294 w 663754"/>
                <a:gd name="connsiteY34" fmla="*/ 59857 h 66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63754" h="666764">
                  <a:moveTo>
                    <a:pt x="322294" y="59857"/>
                  </a:moveTo>
                  <a:cubicBezTo>
                    <a:pt x="344065" y="35597"/>
                    <a:pt x="400049" y="11337"/>
                    <a:pt x="441726" y="3873"/>
                  </a:cubicBezTo>
                  <a:cubicBezTo>
                    <a:pt x="483403" y="-3591"/>
                    <a:pt x="544363" y="-481"/>
                    <a:pt x="572355" y="15070"/>
                  </a:cubicBezTo>
                  <a:cubicBezTo>
                    <a:pt x="600347" y="30621"/>
                    <a:pt x="600969" y="67321"/>
                    <a:pt x="609677" y="97179"/>
                  </a:cubicBezTo>
                  <a:cubicBezTo>
                    <a:pt x="618386" y="127037"/>
                    <a:pt x="616520" y="168092"/>
                    <a:pt x="624606" y="194218"/>
                  </a:cubicBezTo>
                  <a:cubicBezTo>
                    <a:pt x="632692" y="220344"/>
                    <a:pt x="651976" y="233407"/>
                    <a:pt x="658196" y="253934"/>
                  </a:cubicBezTo>
                  <a:cubicBezTo>
                    <a:pt x="664416" y="274461"/>
                    <a:pt x="665039" y="295611"/>
                    <a:pt x="661929" y="317382"/>
                  </a:cubicBezTo>
                  <a:cubicBezTo>
                    <a:pt x="658819" y="339153"/>
                    <a:pt x="656330" y="365279"/>
                    <a:pt x="639535" y="384562"/>
                  </a:cubicBezTo>
                  <a:cubicBezTo>
                    <a:pt x="622740" y="403845"/>
                    <a:pt x="581685" y="424995"/>
                    <a:pt x="561158" y="433081"/>
                  </a:cubicBezTo>
                  <a:cubicBezTo>
                    <a:pt x="540631" y="441168"/>
                    <a:pt x="531300" y="428105"/>
                    <a:pt x="516371" y="433081"/>
                  </a:cubicBezTo>
                  <a:cubicBezTo>
                    <a:pt x="501442" y="438057"/>
                    <a:pt x="485891" y="448010"/>
                    <a:pt x="471584" y="462939"/>
                  </a:cubicBezTo>
                  <a:cubicBezTo>
                    <a:pt x="457277" y="477868"/>
                    <a:pt x="448568" y="497773"/>
                    <a:pt x="430529" y="522655"/>
                  </a:cubicBezTo>
                  <a:cubicBezTo>
                    <a:pt x="412490" y="547537"/>
                    <a:pt x="395073" y="588591"/>
                    <a:pt x="363349" y="612229"/>
                  </a:cubicBezTo>
                  <a:cubicBezTo>
                    <a:pt x="331625" y="635867"/>
                    <a:pt x="275641" y="657639"/>
                    <a:pt x="240185" y="664481"/>
                  </a:cubicBezTo>
                  <a:cubicBezTo>
                    <a:pt x="204729" y="671323"/>
                    <a:pt x="181713" y="661371"/>
                    <a:pt x="150611" y="653284"/>
                  </a:cubicBezTo>
                  <a:cubicBezTo>
                    <a:pt x="119509" y="645197"/>
                    <a:pt x="77210" y="635244"/>
                    <a:pt x="53573" y="615961"/>
                  </a:cubicBezTo>
                  <a:cubicBezTo>
                    <a:pt x="29936" y="596678"/>
                    <a:pt x="16873" y="564332"/>
                    <a:pt x="8786" y="537584"/>
                  </a:cubicBezTo>
                  <a:cubicBezTo>
                    <a:pt x="699" y="510836"/>
                    <a:pt x="-4277" y="472892"/>
                    <a:pt x="5053" y="455475"/>
                  </a:cubicBezTo>
                  <a:cubicBezTo>
                    <a:pt x="14383" y="438058"/>
                    <a:pt x="36777" y="431837"/>
                    <a:pt x="64769" y="433081"/>
                  </a:cubicBezTo>
                  <a:cubicBezTo>
                    <a:pt x="92761" y="434325"/>
                    <a:pt x="140036" y="455475"/>
                    <a:pt x="173004" y="462939"/>
                  </a:cubicBezTo>
                  <a:cubicBezTo>
                    <a:pt x="205972" y="470403"/>
                    <a:pt x="227122" y="476002"/>
                    <a:pt x="262578" y="477868"/>
                  </a:cubicBezTo>
                  <a:cubicBezTo>
                    <a:pt x="298034" y="479734"/>
                    <a:pt x="352774" y="480356"/>
                    <a:pt x="385742" y="474136"/>
                  </a:cubicBezTo>
                  <a:cubicBezTo>
                    <a:pt x="418710" y="467916"/>
                    <a:pt x="439238" y="451743"/>
                    <a:pt x="460387" y="440546"/>
                  </a:cubicBezTo>
                  <a:cubicBezTo>
                    <a:pt x="481536" y="429349"/>
                    <a:pt x="502064" y="418153"/>
                    <a:pt x="512639" y="406956"/>
                  </a:cubicBezTo>
                  <a:cubicBezTo>
                    <a:pt x="523214" y="395759"/>
                    <a:pt x="520103" y="388917"/>
                    <a:pt x="523835" y="373366"/>
                  </a:cubicBezTo>
                  <a:cubicBezTo>
                    <a:pt x="527567" y="357815"/>
                    <a:pt x="527567" y="332933"/>
                    <a:pt x="535032" y="313650"/>
                  </a:cubicBezTo>
                  <a:cubicBezTo>
                    <a:pt x="542497" y="294367"/>
                    <a:pt x="555559" y="273217"/>
                    <a:pt x="568622" y="257666"/>
                  </a:cubicBezTo>
                  <a:cubicBezTo>
                    <a:pt x="581685" y="242115"/>
                    <a:pt x="607188" y="235895"/>
                    <a:pt x="613409" y="220344"/>
                  </a:cubicBezTo>
                  <a:cubicBezTo>
                    <a:pt x="619630" y="204793"/>
                    <a:pt x="620252" y="179911"/>
                    <a:pt x="605945" y="164360"/>
                  </a:cubicBezTo>
                  <a:cubicBezTo>
                    <a:pt x="591638" y="148809"/>
                    <a:pt x="544985" y="135746"/>
                    <a:pt x="527568" y="127037"/>
                  </a:cubicBezTo>
                  <a:cubicBezTo>
                    <a:pt x="510151" y="118328"/>
                    <a:pt x="520725" y="108376"/>
                    <a:pt x="501442" y="112108"/>
                  </a:cubicBezTo>
                  <a:cubicBezTo>
                    <a:pt x="482159" y="115840"/>
                    <a:pt x="438616" y="140722"/>
                    <a:pt x="411868" y="149431"/>
                  </a:cubicBezTo>
                  <a:cubicBezTo>
                    <a:pt x="385120" y="158140"/>
                    <a:pt x="357750" y="164360"/>
                    <a:pt x="340955" y="164360"/>
                  </a:cubicBezTo>
                  <a:cubicBezTo>
                    <a:pt x="324160" y="164360"/>
                    <a:pt x="315452" y="161250"/>
                    <a:pt x="311098" y="149431"/>
                  </a:cubicBezTo>
                  <a:cubicBezTo>
                    <a:pt x="306744" y="137612"/>
                    <a:pt x="300523" y="84117"/>
                    <a:pt x="322294" y="59857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7" name="Group 276"/>
            <p:cNvGrpSpPr/>
            <p:nvPr/>
          </p:nvGrpSpPr>
          <p:grpSpPr>
            <a:xfrm>
              <a:off x="4139795" y="6573394"/>
              <a:ext cx="73874" cy="66711"/>
              <a:chOff x="3948417" y="7734283"/>
              <a:chExt cx="73874" cy="66711"/>
            </a:xfrm>
          </p:grpSpPr>
          <p:sp>
            <p:nvSpPr>
              <p:cNvPr id="290" name="Oval 28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>
              <a:off x="4377210" y="6886087"/>
              <a:ext cx="73874" cy="66711"/>
              <a:chOff x="3948417" y="7734283"/>
              <a:chExt cx="73874" cy="66711"/>
            </a:xfrm>
          </p:grpSpPr>
          <p:sp>
            <p:nvSpPr>
              <p:cNvPr id="288" name="Oval 28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4253607" y="6993719"/>
              <a:ext cx="73874" cy="66711"/>
              <a:chOff x="3948417" y="7734283"/>
              <a:chExt cx="73874" cy="66711"/>
            </a:xfrm>
          </p:grpSpPr>
          <p:sp>
            <p:nvSpPr>
              <p:cNvPr id="286" name="Oval 28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0" name="Group 279"/>
            <p:cNvGrpSpPr/>
            <p:nvPr/>
          </p:nvGrpSpPr>
          <p:grpSpPr>
            <a:xfrm>
              <a:off x="4243969" y="6631087"/>
              <a:ext cx="73874" cy="66711"/>
              <a:chOff x="3948417" y="7734283"/>
              <a:chExt cx="73874" cy="66711"/>
            </a:xfrm>
          </p:grpSpPr>
          <p:sp>
            <p:nvSpPr>
              <p:cNvPr id="284" name="Oval 28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1" name="Group 280"/>
            <p:cNvGrpSpPr/>
            <p:nvPr/>
          </p:nvGrpSpPr>
          <p:grpSpPr>
            <a:xfrm>
              <a:off x="4496541" y="6408486"/>
              <a:ext cx="73874" cy="66711"/>
              <a:chOff x="3948417" y="7734283"/>
              <a:chExt cx="73874" cy="66711"/>
            </a:xfrm>
          </p:grpSpPr>
          <p:sp>
            <p:nvSpPr>
              <p:cNvPr id="282" name="Oval 28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12" name="Group 311"/>
          <p:cNvGrpSpPr/>
          <p:nvPr/>
        </p:nvGrpSpPr>
        <p:grpSpPr>
          <a:xfrm>
            <a:off x="6218577" y="4493866"/>
            <a:ext cx="332767" cy="278699"/>
            <a:chOff x="3568804" y="6194568"/>
            <a:chExt cx="1052454" cy="918384"/>
          </a:xfrm>
        </p:grpSpPr>
        <p:sp>
          <p:nvSpPr>
            <p:cNvPr id="313" name="Freeform 312"/>
            <p:cNvSpPr/>
            <p:nvPr/>
          </p:nvSpPr>
          <p:spPr>
            <a:xfrm>
              <a:off x="3568804" y="6194568"/>
              <a:ext cx="1052454" cy="918384"/>
            </a:xfrm>
            <a:custGeom>
              <a:avLst/>
              <a:gdLst>
                <a:gd name="connsiteX0" fmla="*/ 264109 w 1052454"/>
                <a:gd name="connsiteY0" fmla="*/ 71616 h 918384"/>
                <a:gd name="connsiteX1" fmla="*/ 551492 w 1052454"/>
                <a:gd name="connsiteY1" fmla="*/ 703 h 918384"/>
                <a:gd name="connsiteX2" fmla="*/ 782891 w 1052454"/>
                <a:gd name="connsiteY2" fmla="*/ 38025 h 918384"/>
                <a:gd name="connsiteX3" fmla="*/ 898591 w 1052454"/>
                <a:gd name="connsiteY3" fmla="*/ 82812 h 918384"/>
                <a:gd name="connsiteX4" fmla="*/ 988164 w 1052454"/>
                <a:gd name="connsiteY4" fmla="*/ 146261 h 918384"/>
                <a:gd name="connsiteX5" fmla="*/ 1047880 w 1052454"/>
                <a:gd name="connsiteY5" fmla="*/ 254496 h 918384"/>
                <a:gd name="connsiteX6" fmla="*/ 1044148 w 1052454"/>
                <a:gd name="connsiteY6" fmla="*/ 433643 h 918384"/>
                <a:gd name="connsiteX7" fmla="*/ 1010558 w 1052454"/>
                <a:gd name="connsiteY7" fmla="*/ 616523 h 918384"/>
                <a:gd name="connsiteX8" fmla="*/ 883662 w 1052454"/>
                <a:gd name="connsiteY8" fmla="*/ 806868 h 918384"/>
                <a:gd name="connsiteX9" fmla="*/ 760498 w 1052454"/>
                <a:gd name="connsiteY9" fmla="*/ 892710 h 918384"/>
                <a:gd name="connsiteX10" fmla="*/ 637333 w 1052454"/>
                <a:gd name="connsiteY10" fmla="*/ 915103 h 918384"/>
                <a:gd name="connsiteX11" fmla="*/ 405934 w 1052454"/>
                <a:gd name="connsiteY11" fmla="*/ 915103 h 918384"/>
                <a:gd name="connsiteX12" fmla="*/ 245448 w 1052454"/>
                <a:gd name="connsiteY12" fmla="*/ 885245 h 918384"/>
                <a:gd name="connsiteX13" fmla="*/ 88693 w 1052454"/>
                <a:gd name="connsiteY13" fmla="*/ 832994 h 918384"/>
                <a:gd name="connsiteX14" fmla="*/ 14049 w 1052454"/>
                <a:gd name="connsiteY14" fmla="*/ 687436 h 918384"/>
                <a:gd name="connsiteX15" fmla="*/ 6584 w 1052454"/>
                <a:gd name="connsiteY15" fmla="*/ 429911 h 918384"/>
                <a:gd name="connsiteX16" fmla="*/ 2852 w 1052454"/>
                <a:gd name="connsiteY16" fmla="*/ 325408 h 918384"/>
                <a:gd name="connsiteX17" fmla="*/ 51371 w 1052454"/>
                <a:gd name="connsiteY17" fmla="*/ 202244 h 918384"/>
                <a:gd name="connsiteX18" fmla="*/ 129748 w 1052454"/>
                <a:gd name="connsiteY18" fmla="*/ 146261 h 918384"/>
                <a:gd name="connsiteX19" fmla="*/ 264109 w 1052454"/>
                <a:gd name="connsiteY19" fmla="*/ 71616 h 9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2454" h="918384">
                  <a:moveTo>
                    <a:pt x="264109" y="71616"/>
                  </a:moveTo>
                  <a:cubicBezTo>
                    <a:pt x="334400" y="47356"/>
                    <a:pt x="465028" y="6301"/>
                    <a:pt x="551492" y="703"/>
                  </a:cubicBezTo>
                  <a:cubicBezTo>
                    <a:pt x="637956" y="-4895"/>
                    <a:pt x="725041" y="24340"/>
                    <a:pt x="782891" y="38025"/>
                  </a:cubicBezTo>
                  <a:cubicBezTo>
                    <a:pt x="840741" y="51710"/>
                    <a:pt x="864379" y="64773"/>
                    <a:pt x="898591" y="82812"/>
                  </a:cubicBezTo>
                  <a:cubicBezTo>
                    <a:pt x="932803" y="100851"/>
                    <a:pt x="963283" y="117647"/>
                    <a:pt x="988164" y="146261"/>
                  </a:cubicBezTo>
                  <a:cubicBezTo>
                    <a:pt x="1013045" y="174875"/>
                    <a:pt x="1038549" y="206599"/>
                    <a:pt x="1047880" y="254496"/>
                  </a:cubicBezTo>
                  <a:cubicBezTo>
                    <a:pt x="1057211" y="302393"/>
                    <a:pt x="1050368" y="373305"/>
                    <a:pt x="1044148" y="433643"/>
                  </a:cubicBezTo>
                  <a:cubicBezTo>
                    <a:pt x="1037928" y="493981"/>
                    <a:pt x="1037306" y="554319"/>
                    <a:pt x="1010558" y="616523"/>
                  </a:cubicBezTo>
                  <a:cubicBezTo>
                    <a:pt x="983810" y="678727"/>
                    <a:pt x="925339" y="760837"/>
                    <a:pt x="883662" y="806868"/>
                  </a:cubicBezTo>
                  <a:cubicBezTo>
                    <a:pt x="841985" y="852899"/>
                    <a:pt x="801553" y="874671"/>
                    <a:pt x="760498" y="892710"/>
                  </a:cubicBezTo>
                  <a:cubicBezTo>
                    <a:pt x="719443" y="910749"/>
                    <a:pt x="696427" y="911371"/>
                    <a:pt x="637333" y="915103"/>
                  </a:cubicBezTo>
                  <a:cubicBezTo>
                    <a:pt x="578239" y="918835"/>
                    <a:pt x="471248" y="920079"/>
                    <a:pt x="405934" y="915103"/>
                  </a:cubicBezTo>
                  <a:cubicBezTo>
                    <a:pt x="340620" y="910127"/>
                    <a:pt x="298321" y="898930"/>
                    <a:pt x="245448" y="885245"/>
                  </a:cubicBezTo>
                  <a:cubicBezTo>
                    <a:pt x="192575" y="871560"/>
                    <a:pt x="127259" y="865962"/>
                    <a:pt x="88693" y="832994"/>
                  </a:cubicBezTo>
                  <a:cubicBezTo>
                    <a:pt x="50127" y="800026"/>
                    <a:pt x="27734" y="754616"/>
                    <a:pt x="14049" y="687436"/>
                  </a:cubicBezTo>
                  <a:cubicBezTo>
                    <a:pt x="364" y="620256"/>
                    <a:pt x="8450" y="490249"/>
                    <a:pt x="6584" y="429911"/>
                  </a:cubicBezTo>
                  <a:cubicBezTo>
                    <a:pt x="4718" y="369573"/>
                    <a:pt x="-4612" y="363352"/>
                    <a:pt x="2852" y="325408"/>
                  </a:cubicBezTo>
                  <a:cubicBezTo>
                    <a:pt x="10316" y="287464"/>
                    <a:pt x="30222" y="232102"/>
                    <a:pt x="51371" y="202244"/>
                  </a:cubicBezTo>
                  <a:cubicBezTo>
                    <a:pt x="72520" y="172386"/>
                    <a:pt x="94292" y="167410"/>
                    <a:pt x="129748" y="146261"/>
                  </a:cubicBezTo>
                  <a:cubicBezTo>
                    <a:pt x="165204" y="125112"/>
                    <a:pt x="193818" y="95876"/>
                    <a:pt x="264109" y="71616"/>
                  </a:cubicBezTo>
                  <a:close/>
                </a:path>
              </a:pathLst>
            </a:custGeom>
            <a:solidFill>
              <a:srgbClr val="F1D9D7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4" name="Group 313"/>
            <p:cNvGrpSpPr/>
            <p:nvPr/>
          </p:nvGrpSpPr>
          <p:grpSpPr>
            <a:xfrm>
              <a:off x="3699459" y="6502807"/>
              <a:ext cx="73874" cy="66711"/>
              <a:chOff x="3948417" y="7734283"/>
              <a:chExt cx="73874" cy="66711"/>
            </a:xfrm>
          </p:grpSpPr>
          <p:sp>
            <p:nvSpPr>
              <p:cNvPr id="358" name="Oval 35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5" name="Group 314"/>
            <p:cNvGrpSpPr/>
            <p:nvPr/>
          </p:nvGrpSpPr>
          <p:grpSpPr>
            <a:xfrm>
              <a:off x="3642904" y="6677333"/>
              <a:ext cx="73874" cy="66711"/>
              <a:chOff x="3948417" y="7734283"/>
              <a:chExt cx="73874" cy="66711"/>
            </a:xfrm>
          </p:grpSpPr>
          <p:sp>
            <p:nvSpPr>
              <p:cNvPr id="356" name="Oval 35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6" name="Group 315"/>
            <p:cNvGrpSpPr/>
            <p:nvPr/>
          </p:nvGrpSpPr>
          <p:grpSpPr>
            <a:xfrm>
              <a:off x="3860218" y="6363629"/>
              <a:ext cx="73874" cy="66711"/>
              <a:chOff x="3948417" y="7734283"/>
              <a:chExt cx="73874" cy="66711"/>
            </a:xfrm>
          </p:grpSpPr>
          <p:sp>
            <p:nvSpPr>
              <p:cNvPr id="354" name="Oval 35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gradFill>
                <a:gsLst>
                  <a:gs pos="0">
                    <a:srgbClr val="7030A0">
                      <a:alpha val="32000"/>
                    </a:srgbClr>
                  </a:gs>
                  <a:gs pos="30000">
                    <a:srgbClr val="9966FF"/>
                  </a:gs>
                  <a:gs pos="100000">
                    <a:srgbClr val="9966FF"/>
                  </a:gs>
                </a:gsLst>
                <a:path path="circle">
                  <a:fillToRect l="50000" t="50000" r="50000" b="50000"/>
                </a:path>
              </a:gra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>
                  <a:alpha val="92000"/>
                </a:srgbClr>
              </a:solidFill>
              <a:ln w="3175">
                <a:solidFill>
                  <a:srgbClr val="7030A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3847767" y="6702231"/>
              <a:ext cx="73874" cy="66711"/>
              <a:chOff x="3948417" y="7734283"/>
              <a:chExt cx="73874" cy="66711"/>
            </a:xfrm>
          </p:grpSpPr>
          <p:sp>
            <p:nvSpPr>
              <p:cNvPr id="352" name="Oval 35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8" name="Group 317"/>
            <p:cNvGrpSpPr/>
            <p:nvPr/>
          </p:nvGrpSpPr>
          <p:grpSpPr>
            <a:xfrm>
              <a:off x="3766791" y="6902815"/>
              <a:ext cx="73874" cy="66711"/>
              <a:chOff x="3948417" y="7734283"/>
              <a:chExt cx="73874" cy="66711"/>
            </a:xfrm>
          </p:grpSpPr>
          <p:sp>
            <p:nvSpPr>
              <p:cNvPr id="350" name="Oval 34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9" name="Group 318"/>
            <p:cNvGrpSpPr/>
            <p:nvPr/>
          </p:nvGrpSpPr>
          <p:grpSpPr>
            <a:xfrm>
              <a:off x="4223812" y="6291878"/>
              <a:ext cx="73874" cy="66711"/>
              <a:chOff x="3948417" y="7734283"/>
              <a:chExt cx="73874" cy="66711"/>
            </a:xfrm>
          </p:grpSpPr>
          <p:sp>
            <p:nvSpPr>
              <p:cNvPr id="348" name="Oval 34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0" name="Group 319"/>
            <p:cNvGrpSpPr/>
            <p:nvPr/>
          </p:nvGrpSpPr>
          <p:grpSpPr>
            <a:xfrm>
              <a:off x="4070557" y="6327576"/>
              <a:ext cx="73874" cy="66711"/>
              <a:chOff x="3948417" y="7734283"/>
              <a:chExt cx="73874" cy="66711"/>
            </a:xfrm>
          </p:grpSpPr>
          <p:sp>
            <p:nvSpPr>
              <p:cNvPr id="346" name="Oval 34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4024766" y="6480187"/>
              <a:ext cx="73874" cy="66711"/>
              <a:chOff x="3948417" y="7734283"/>
              <a:chExt cx="73874" cy="66711"/>
            </a:xfrm>
          </p:grpSpPr>
          <p:sp>
            <p:nvSpPr>
              <p:cNvPr id="344" name="Oval 34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5" name="Oval 34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2" name="Group 321"/>
            <p:cNvGrpSpPr/>
            <p:nvPr/>
          </p:nvGrpSpPr>
          <p:grpSpPr>
            <a:xfrm>
              <a:off x="4014289" y="6700247"/>
              <a:ext cx="73874" cy="66711"/>
              <a:chOff x="3948417" y="7734283"/>
              <a:chExt cx="73874" cy="66711"/>
            </a:xfrm>
          </p:grpSpPr>
          <p:sp>
            <p:nvSpPr>
              <p:cNvPr id="342" name="Oval 34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3" name="Group 322"/>
            <p:cNvGrpSpPr/>
            <p:nvPr/>
          </p:nvGrpSpPr>
          <p:grpSpPr>
            <a:xfrm>
              <a:off x="3874810" y="6549847"/>
              <a:ext cx="73874" cy="66711"/>
              <a:chOff x="3948417" y="7734283"/>
              <a:chExt cx="73874" cy="66711"/>
            </a:xfrm>
          </p:grpSpPr>
          <p:sp>
            <p:nvSpPr>
              <p:cNvPr id="340" name="Oval 33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4" name="Freeform 323"/>
            <p:cNvSpPr/>
            <p:nvPr/>
          </p:nvSpPr>
          <p:spPr>
            <a:xfrm>
              <a:off x="3869060" y="6368191"/>
              <a:ext cx="663754" cy="666764"/>
            </a:xfrm>
            <a:custGeom>
              <a:avLst/>
              <a:gdLst>
                <a:gd name="connsiteX0" fmla="*/ 322294 w 663754"/>
                <a:gd name="connsiteY0" fmla="*/ 59857 h 666764"/>
                <a:gd name="connsiteX1" fmla="*/ 441726 w 663754"/>
                <a:gd name="connsiteY1" fmla="*/ 3873 h 666764"/>
                <a:gd name="connsiteX2" fmla="*/ 572355 w 663754"/>
                <a:gd name="connsiteY2" fmla="*/ 15070 h 666764"/>
                <a:gd name="connsiteX3" fmla="*/ 609677 w 663754"/>
                <a:gd name="connsiteY3" fmla="*/ 97179 h 666764"/>
                <a:gd name="connsiteX4" fmla="*/ 624606 w 663754"/>
                <a:gd name="connsiteY4" fmla="*/ 194218 h 666764"/>
                <a:gd name="connsiteX5" fmla="*/ 658196 w 663754"/>
                <a:gd name="connsiteY5" fmla="*/ 253934 h 666764"/>
                <a:gd name="connsiteX6" fmla="*/ 661929 w 663754"/>
                <a:gd name="connsiteY6" fmla="*/ 317382 h 666764"/>
                <a:gd name="connsiteX7" fmla="*/ 639535 w 663754"/>
                <a:gd name="connsiteY7" fmla="*/ 384562 h 666764"/>
                <a:gd name="connsiteX8" fmla="*/ 561158 w 663754"/>
                <a:gd name="connsiteY8" fmla="*/ 433081 h 666764"/>
                <a:gd name="connsiteX9" fmla="*/ 516371 w 663754"/>
                <a:gd name="connsiteY9" fmla="*/ 433081 h 666764"/>
                <a:gd name="connsiteX10" fmla="*/ 471584 w 663754"/>
                <a:gd name="connsiteY10" fmla="*/ 462939 h 666764"/>
                <a:gd name="connsiteX11" fmla="*/ 430529 w 663754"/>
                <a:gd name="connsiteY11" fmla="*/ 522655 h 666764"/>
                <a:gd name="connsiteX12" fmla="*/ 363349 w 663754"/>
                <a:gd name="connsiteY12" fmla="*/ 612229 h 666764"/>
                <a:gd name="connsiteX13" fmla="*/ 240185 w 663754"/>
                <a:gd name="connsiteY13" fmla="*/ 664481 h 666764"/>
                <a:gd name="connsiteX14" fmla="*/ 150611 w 663754"/>
                <a:gd name="connsiteY14" fmla="*/ 653284 h 666764"/>
                <a:gd name="connsiteX15" fmla="*/ 53573 w 663754"/>
                <a:gd name="connsiteY15" fmla="*/ 615961 h 666764"/>
                <a:gd name="connsiteX16" fmla="*/ 8786 w 663754"/>
                <a:gd name="connsiteY16" fmla="*/ 537584 h 666764"/>
                <a:gd name="connsiteX17" fmla="*/ 5053 w 663754"/>
                <a:gd name="connsiteY17" fmla="*/ 455475 h 666764"/>
                <a:gd name="connsiteX18" fmla="*/ 64769 w 663754"/>
                <a:gd name="connsiteY18" fmla="*/ 433081 h 666764"/>
                <a:gd name="connsiteX19" fmla="*/ 173004 w 663754"/>
                <a:gd name="connsiteY19" fmla="*/ 462939 h 666764"/>
                <a:gd name="connsiteX20" fmla="*/ 262578 w 663754"/>
                <a:gd name="connsiteY20" fmla="*/ 477868 h 666764"/>
                <a:gd name="connsiteX21" fmla="*/ 385742 w 663754"/>
                <a:gd name="connsiteY21" fmla="*/ 474136 h 666764"/>
                <a:gd name="connsiteX22" fmla="*/ 460387 w 663754"/>
                <a:gd name="connsiteY22" fmla="*/ 440546 h 666764"/>
                <a:gd name="connsiteX23" fmla="*/ 512639 w 663754"/>
                <a:gd name="connsiteY23" fmla="*/ 406956 h 666764"/>
                <a:gd name="connsiteX24" fmla="*/ 523835 w 663754"/>
                <a:gd name="connsiteY24" fmla="*/ 373366 h 666764"/>
                <a:gd name="connsiteX25" fmla="*/ 535032 w 663754"/>
                <a:gd name="connsiteY25" fmla="*/ 313650 h 666764"/>
                <a:gd name="connsiteX26" fmla="*/ 568622 w 663754"/>
                <a:gd name="connsiteY26" fmla="*/ 257666 h 666764"/>
                <a:gd name="connsiteX27" fmla="*/ 613409 w 663754"/>
                <a:gd name="connsiteY27" fmla="*/ 220344 h 666764"/>
                <a:gd name="connsiteX28" fmla="*/ 605945 w 663754"/>
                <a:gd name="connsiteY28" fmla="*/ 164360 h 666764"/>
                <a:gd name="connsiteX29" fmla="*/ 527568 w 663754"/>
                <a:gd name="connsiteY29" fmla="*/ 127037 h 666764"/>
                <a:gd name="connsiteX30" fmla="*/ 501442 w 663754"/>
                <a:gd name="connsiteY30" fmla="*/ 112108 h 666764"/>
                <a:gd name="connsiteX31" fmla="*/ 411868 w 663754"/>
                <a:gd name="connsiteY31" fmla="*/ 149431 h 666764"/>
                <a:gd name="connsiteX32" fmla="*/ 340955 w 663754"/>
                <a:gd name="connsiteY32" fmla="*/ 164360 h 666764"/>
                <a:gd name="connsiteX33" fmla="*/ 311098 w 663754"/>
                <a:gd name="connsiteY33" fmla="*/ 149431 h 666764"/>
                <a:gd name="connsiteX34" fmla="*/ 322294 w 663754"/>
                <a:gd name="connsiteY34" fmla="*/ 59857 h 66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63754" h="666764">
                  <a:moveTo>
                    <a:pt x="322294" y="59857"/>
                  </a:moveTo>
                  <a:cubicBezTo>
                    <a:pt x="344065" y="35597"/>
                    <a:pt x="400049" y="11337"/>
                    <a:pt x="441726" y="3873"/>
                  </a:cubicBezTo>
                  <a:cubicBezTo>
                    <a:pt x="483403" y="-3591"/>
                    <a:pt x="544363" y="-481"/>
                    <a:pt x="572355" y="15070"/>
                  </a:cubicBezTo>
                  <a:cubicBezTo>
                    <a:pt x="600347" y="30621"/>
                    <a:pt x="600969" y="67321"/>
                    <a:pt x="609677" y="97179"/>
                  </a:cubicBezTo>
                  <a:cubicBezTo>
                    <a:pt x="618386" y="127037"/>
                    <a:pt x="616520" y="168092"/>
                    <a:pt x="624606" y="194218"/>
                  </a:cubicBezTo>
                  <a:cubicBezTo>
                    <a:pt x="632692" y="220344"/>
                    <a:pt x="651976" y="233407"/>
                    <a:pt x="658196" y="253934"/>
                  </a:cubicBezTo>
                  <a:cubicBezTo>
                    <a:pt x="664416" y="274461"/>
                    <a:pt x="665039" y="295611"/>
                    <a:pt x="661929" y="317382"/>
                  </a:cubicBezTo>
                  <a:cubicBezTo>
                    <a:pt x="658819" y="339153"/>
                    <a:pt x="656330" y="365279"/>
                    <a:pt x="639535" y="384562"/>
                  </a:cubicBezTo>
                  <a:cubicBezTo>
                    <a:pt x="622740" y="403845"/>
                    <a:pt x="581685" y="424995"/>
                    <a:pt x="561158" y="433081"/>
                  </a:cubicBezTo>
                  <a:cubicBezTo>
                    <a:pt x="540631" y="441168"/>
                    <a:pt x="531300" y="428105"/>
                    <a:pt x="516371" y="433081"/>
                  </a:cubicBezTo>
                  <a:cubicBezTo>
                    <a:pt x="501442" y="438057"/>
                    <a:pt x="485891" y="448010"/>
                    <a:pt x="471584" y="462939"/>
                  </a:cubicBezTo>
                  <a:cubicBezTo>
                    <a:pt x="457277" y="477868"/>
                    <a:pt x="448568" y="497773"/>
                    <a:pt x="430529" y="522655"/>
                  </a:cubicBezTo>
                  <a:cubicBezTo>
                    <a:pt x="412490" y="547537"/>
                    <a:pt x="395073" y="588591"/>
                    <a:pt x="363349" y="612229"/>
                  </a:cubicBezTo>
                  <a:cubicBezTo>
                    <a:pt x="331625" y="635867"/>
                    <a:pt x="275641" y="657639"/>
                    <a:pt x="240185" y="664481"/>
                  </a:cubicBezTo>
                  <a:cubicBezTo>
                    <a:pt x="204729" y="671323"/>
                    <a:pt x="181713" y="661371"/>
                    <a:pt x="150611" y="653284"/>
                  </a:cubicBezTo>
                  <a:cubicBezTo>
                    <a:pt x="119509" y="645197"/>
                    <a:pt x="77210" y="635244"/>
                    <a:pt x="53573" y="615961"/>
                  </a:cubicBezTo>
                  <a:cubicBezTo>
                    <a:pt x="29936" y="596678"/>
                    <a:pt x="16873" y="564332"/>
                    <a:pt x="8786" y="537584"/>
                  </a:cubicBezTo>
                  <a:cubicBezTo>
                    <a:pt x="699" y="510836"/>
                    <a:pt x="-4277" y="472892"/>
                    <a:pt x="5053" y="455475"/>
                  </a:cubicBezTo>
                  <a:cubicBezTo>
                    <a:pt x="14383" y="438058"/>
                    <a:pt x="36777" y="431837"/>
                    <a:pt x="64769" y="433081"/>
                  </a:cubicBezTo>
                  <a:cubicBezTo>
                    <a:pt x="92761" y="434325"/>
                    <a:pt x="140036" y="455475"/>
                    <a:pt x="173004" y="462939"/>
                  </a:cubicBezTo>
                  <a:cubicBezTo>
                    <a:pt x="205972" y="470403"/>
                    <a:pt x="227122" y="476002"/>
                    <a:pt x="262578" y="477868"/>
                  </a:cubicBezTo>
                  <a:cubicBezTo>
                    <a:pt x="298034" y="479734"/>
                    <a:pt x="352774" y="480356"/>
                    <a:pt x="385742" y="474136"/>
                  </a:cubicBezTo>
                  <a:cubicBezTo>
                    <a:pt x="418710" y="467916"/>
                    <a:pt x="439238" y="451743"/>
                    <a:pt x="460387" y="440546"/>
                  </a:cubicBezTo>
                  <a:cubicBezTo>
                    <a:pt x="481536" y="429349"/>
                    <a:pt x="502064" y="418153"/>
                    <a:pt x="512639" y="406956"/>
                  </a:cubicBezTo>
                  <a:cubicBezTo>
                    <a:pt x="523214" y="395759"/>
                    <a:pt x="520103" y="388917"/>
                    <a:pt x="523835" y="373366"/>
                  </a:cubicBezTo>
                  <a:cubicBezTo>
                    <a:pt x="527567" y="357815"/>
                    <a:pt x="527567" y="332933"/>
                    <a:pt x="535032" y="313650"/>
                  </a:cubicBezTo>
                  <a:cubicBezTo>
                    <a:pt x="542497" y="294367"/>
                    <a:pt x="555559" y="273217"/>
                    <a:pt x="568622" y="257666"/>
                  </a:cubicBezTo>
                  <a:cubicBezTo>
                    <a:pt x="581685" y="242115"/>
                    <a:pt x="607188" y="235895"/>
                    <a:pt x="613409" y="220344"/>
                  </a:cubicBezTo>
                  <a:cubicBezTo>
                    <a:pt x="619630" y="204793"/>
                    <a:pt x="620252" y="179911"/>
                    <a:pt x="605945" y="164360"/>
                  </a:cubicBezTo>
                  <a:cubicBezTo>
                    <a:pt x="591638" y="148809"/>
                    <a:pt x="544985" y="135746"/>
                    <a:pt x="527568" y="127037"/>
                  </a:cubicBezTo>
                  <a:cubicBezTo>
                    <a:pt x="510151" y="118328"/>
                    <a:pt x="520725" y="108376"/>
                    <a:pt x="501442" y="112108"/>
                  </a:cubicBezTo>
                  <a:cubicBezTo>
                    <a:pt x="482159" y="115840"/>
                    <a:pt x="438616" y="140722"/>
                    <a:pt x="411868" y="149431"/>
                  </a:cubicBezTo>
                  <a:cubicBezTo>
                    <a:pt x="385120" y="158140"/>
                    <a:pt x="357750" y="164360"/>
                    <a:pt x="340955" y="164360"/>
                  </a:cubicBezTo>
                  <a:cubicBezTo>
                    <a:pt x="324160" y="164360"/>
                    <a:pt x="315452" y="161250"/>
                    <a:pt x="311098" y="149431"/>
                  </a:cubicBezTo>
                  <a:cubicBezTo>
                    <a:pt x="306744" y="137612"/>
                    <a:pt x="300523" y="84117"/>
                    <a:pt x="322294" y="59857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5" name="Group 324"/>
            <p:cNvGrpSpPr/>
            <p:nvPr/>
          </p:nvGrpSpPr>
          <p:grpSpPr>
            <a:xfrm>
              <a:off x="4139795" y="6573394"/>
              <a:ext cx="73874" cy="66711"/>
              <a:chOff x="3948417" y="7734283"/>
              <a:chExt cx="73874" cy="66711"/>
            </a:xfrm>
          </p:grpSpPr>
          <p:sp>
            <p:nvSpPr>
              <p:cNvPr id="338" name="Oval 33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6" name="Group 325"/>
            <p:cNvGrpSpPr/>
            <p:nvPr/>
          </p:nvGrpSpPr>
          <p:grpSpPr>
            <a:xfrm>
              <a:off x="4377210" y="6886087"/>
              <a:ext cx="73874" cy="66711"/>
              <a:chOff x="3948417" y="7734283"/>
              <a:chExt cx="73874" cy="66711"/>
            </a:xfrm>
          </p:grpSpPr>
          <p:sp>
            <p:nvSpPr>
              <p:cNvPr id="336" name="Oval 33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7" name="Group 326"/>
            <p:cNvGrpSpPr/>
            <p:nvPr/>
          </p:nvGrpSpPr>
          <p:grpSpPr>
            <a:xfrm>
              <a:off x="4253607" y="6993719"/>
              <a:ext cx="73874" cy="66711"/>
              <a:chOff x="3948417" y="7734283"/>
              <a:chExt cx="73874" cy="66711"/>
            </a:xfrm>
          </p:grpSpPr>
          <p:sp>
            <p:nvSpPr>
              <p:cNvPr id="334" name="Oval 33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8" name="Group 327"/>
            <p:cNvGrpSpPr/>
            <p:nvPr/>
          </p:nvGrpSpPr>
          <p:grpSpPr>
            <a:xfrm>
              <a:off x="4243969" y="6631087"/>
              <a:ext cx="73874" cy="66711"/>
              <a:chOff x="3948417" y="7734283"/>
              <a:chExt cx="73874" cy="66711"/>
            </a:xfrm>
          </p:grpSpPr>
          <p:sp>
            <p:nvSpPr>
              <p:cNvPr id="332" name="Oval 33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>
              <a:off x="4496541" y="6408486"/>
              <a:ext cx="73874" cy="66711"/>
              <a:chOff x="3948417" y="7734283"/>
              <a:chExt cx="73874" cy="66711"/>
            </a:xfrm>
          </p:grpSpPr>
          <p:sp>
            <p:nvSpPr>
              <p:cNvPr id="330" name="Oval 32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60" name="Group 359"/>
          <p:cNvGrpSpPr/>
          <p:nvPr/>
        </p:nvGrpSpPr>
        <p:grpSpPr>
          <a:xfrm>
            <a:off x="4858914" y="4145150"/>
            <a:ext cx="332767" cy="278699"/>
            <a:chOff x="3568804" y="6194568"/>
            <a:chExt cx="1052454" cy="918384"/>
          </a:xfrm>
        </p:grpSpPr>
        <p:sp>
          <p:nvSpPr>
            <p:cNvPr id="361" name="Freeform 360"/>
            <p:cNvSpPr/>
            <p:nvPr/>
          </p:nvSpPr>
          <p:spPr>
            <a:xfrm>
              <a:off x="3568804" y="6194568"/>
              <a:ext cx="1052454" cy="918384"/>
            </a:xfrm>
            <a:custGeom>
              <a:avLst/>
              <a:gdLst>
                <a:gd name="connsiteX0" fmla="*/ 264109 w 1052454"/>
                <a:gd name="connsiteY0" fmla="*/ 71616 h 918384"/>
                <a:gd name="connsiteX1" fmla="*/ 551492 w 1052454"/>
                <a:gd name="connsiteY1" fmla="*/ 703 h 918384"/>
                <a:gd name="connsiteX2" fmla="*/ 782891 w 1052454"/>
                <a:gd name="connsiteY2" fmla="*/ 38025 h 918384"/>
                <a:gd name="connsiteX3" fmla="*/ 898591 w 1052454"/>
                <a:gd name="connsiteY3" fmla="*/ 82812 h 918384"/>
                <a:gd name="connsiteX4" fmla="*/ 988164 w 1052454"/>
                <a:gd name="connsiteY4" fmla="*/ 146261 h 918384"/>
                <a:gd name="connsiteX5" fmla="*/ 1047880 w 1052454"/>
                <a:gd name="connsiteY5" fmla="*/ 254496 h 918384"/>
                <a:gd name="connsiteX6" fmla="*/ 1044148 w 1052454"/>
                <a:gd name="connsiteY6" fmla="*/ 433643 h 918384"/>
                <a:gd name="connsiteX7" fmla="*/ 1010558 w 1052454"/>
                <a:gd name="connsiteY7" fmla="*/ 616523 h 918384"/>
                <a:gd name="connsiteX8" fmla="*/ 883662 w 1052454"/>
                <a:gd name="connsiteY8" fmla="*/ 806868 h 918384"/>
                <a:gd name="connsiteX9" fmla="*/ 760498 w 1052454"/>
                <a:gd name="connsiteY9" fmla="*/ 892710 h 918384"/>
                <a:gd name="connsiteX10" fmla="*/ 637333 w 1052454"/>
                <a:gd name="connsiteY10" fmla="*/ 915103 h 918384"/>
                <a:gd name="connsiteX11" fmla="*/ 405934 w 1052454"/>
                <a:gd name="connsiteY11" fmla="*/ 915103 h 918384"/>
                <a:gd name="connsiteX12" fmla="*/ 245448 w 1052454"/>
                <a:gd name="connsiteY12" fmla="*/ 885245 h 918384"/>
                <a:gd name="connsiteX13" fmla="*/ 88693 w 1052454"/>
                <a:gd name="connsiteY13" fmla="*/ 832994 h 918384"/>
                <a:gd name="connsiteX14" fmla="*/ 14049 w 1052454"/>
                <a:gd name="connsiteY14" fmla="*/ 687436 h 918384"/>
                <a:gd name="connsiteX15" fmla="*/ 6584 w 1052454"/>
                <a:gd name="connsiteY15" fmla="*/ 429911 h 918384"/>
                <a:gd name="connsiteX16" fmla="*/ 2852 w 1052454"/>
                <a:gd name="connsiteY16" fmla="*/ 325408 h 918384"/>
                <a:gd name="connsiteX17" fmla="*/ 51371 w 1052454"/>
                <a:gd name="connsiteY17" fmla="*/ 202244 h 918384"/>
                <a:gd name="connsiteX18" fmla="*/ 129748 w 1052454"/>
                <a:gd name="connsiteY18" fmla="*/ 146261 h 918384"/>
                <a:gd name="connsiteX19" fmla="*/ 264109 w 1052454"/>
                <a:gd name="connsiteY19" fmla="*/ 71616 h 91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52454" h="918384">
                  <a:moveTo>
                    <a:pt x="264109" y="71616"/>
                  </a:moveTo>
                  <a:cubicBezTo>
                    <a:pt x="334400" y="47356"/>
                    <a:pt x="465028" y="6301"/>
                    <a:pt x="551492" y="703"/>
                  </a:cubicBezTo>
                  <a:cubicBezTo>
                    <a:pt x="637956" y="-4895"/>
                    <a:pt x="725041" y="24340"/>
                    <a:pt x="782891" y="38025"/>
                  </a:cubicBezTo>
                  <a:cubicBezTo>
                    <a:pt x="840741" y="51710"/>
                    <a:pt x="864379" y="64773"/>
                    <a:pt x="898591" y="82812"/>
                  </a:cubicBezTo>
                  <a:cubicBezTo>
                    <a:pt x="932803" y="100851"/>
                    <a:pt x="963283" y="117647"/>
                    <a:pt x="988164" y="146261"/>
                  </a:cubicBezTo>
                  <a:cubicBezTo>
                    <a:pt x="1013045" y="174875"/>
                    <a:pt x="1038549" y="206599"/>
                    <a:pt x="1047880" y="254496"/>
                  </a:cubicBezTo>
                  <a:cubicBezTo>
                    <a:pt x="1057211" y="302393"/>
                    <a:pt x="1050368" y="373305"/>
                    <a:pt x="1044148" y="433643"/>
                  </a:cubicBezTo>
                  <a:cubicBezTo>
                    <a:pt x="1037928" y="493981"/>
                    <a:pt x="1037306" y="554319"/>
                    <a:pt x="1010558" y="616523"/>
                  </a:cubicBezTo>
                  <a:cubicBezTo>
                    <a:pt x="983810" y="678727"/>
                    <a:pt x="925339" y="760837"/>
                    <a:pt x="883662" y="806868"/>
                  </a:cubicBezTo>
                  <a:cubicBezTo>
                    <a:pt x="841985" y="852899"/>
                    <a:pt x="801553" y="874671"/>
                    <a:pt x="760498" y="892710"/>
                  </a:cubicBezTo>
                  <a:cubicBezTo>
                    <a:pt x="719443" y="910749"/>
                    <a:pt x="696427" y="911371"/>
                    <a:pt x="637333" y="915103"/>
                  </a:cubicBezTo>
                  <a:cubicBezTo>
                    <a:pt x="578239" y="918835"/>
                    <a:pt x="471248" y="920079"/>
                    <a:pt x="405934" y="915103"/>
                  </a:cubicBezTo>
                  <a:cubicBezTo>
                    <a:pt x="340620" y="910127"/>
                    <a:pt x="298321" y="898930"/>
                    <a:pt x="245448" y="885245"/>
                  </a:cubicBezTo>
                  <a:cubicBezTo>
                    <a:pt x="192575" y="871560"/>
                    <a:pt x="127259" y="865962"/>
                    <a:pt x="88693" y="832994"/>
                  </a:cubicBezTo>
                  <a:cubicBezTo>
                    <a:pt x="50127" y="800026"/>
                    <a:pt x="27734" y="754616"/>
                    <a:pt x="14049" y="687436"/>
                  </a:cubicBezTo>
                  <a:cubicBezTo>
                    <a:pt x="364" y="620256"/>
                    <a:pt x="8450" y="490249"/>
                    <a:pt x="6584" y="429911"/>
                  </a:cubicBezTo>
                  <a:cubicBezTo>
                    <a:pt x="4718" y="369573"/>
                    <a:pt x="-4612" y="363352"/>
                    <a:pt x="2852" y="325408"/>
                  </a:cubicBezTo>
                  <a:cubicBezTo>
                    <a:pt x="10316" y="287464"/>
                    <a:pt x="30222" y="232102"/>
                    <a:pt x="51371" y="202244"/>
                  </a:cubicBezTo>
                  <a:cubicBezTo>
                    <a:pt x="72520" y="172386"/>
                    <a:pt x="94292" y="167410"/>
                    <a:pt x="129748" y="146261"/>
                  </a:cubicBezTo>
                  <a:cubicBezTo>
                    <a:pt x="165204" y="125112"/>
                    <a:pt x="193818" y="95876"/>
                    <a:pt x="264109" y="71616"/>
                  </a:cubicBezTo>
                  <a:close/>
                </a:path>
              </a:pathLst>
            </a:custGeom>
            <a:solidFill>
              <a:srgbClr val="F1D9D7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62" name="Group 361"/>
            <p:cNvGrpSpPr/>
            <p:nvPr/>
          </p:nvGrpSpPr>
          <p:grpSpPr>
            <a:xfrm>
              <a:off x="3699459" y="6502807"/>
              <a:ext cx="73874" cy="66711"/>
              <a:chOff x="3948417" y="7734283"/>
              <a:chExt cx="73874" cy="66711"/>
            </a:xfrm>
          </p:grpSpPr>
          <p:sp>
            <p:nvSpPr>
              <p:cNvPr id="406" name="Oval 40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3" name="Group 362"/>
            <p:cNvGrpSpPr/>
            <p:nvPr/>
          </p:nvGrpSpPr>
          <p:grpSpPr>
            <a:xfrm>
              <a:off x="3642904" y="6677333"/>
              <a:ext cx="73874" cy="66711"/>
              <a:chOff x="3948417" y="7734283"/>
              <a:chExt cx="73874" cy="66711"/>
            </a:xfrm>
          </p:grpSpPr>
          <p:sp>
            <p:nvSpPr>
              <p:cNvPr id="404" name="Oval 40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4" name="Group 363"/>
            <p:cNvGrpSpPr/>
            <p:nvPr/>
          </p:nvGrpSpPr>
          <p:grpSpPr>
            <a:xfrm>
              <a:off x="3860218" y="6363629"/>
              <a:ext cx="73874" cy="66711"/>
              <a:chOff x="3948417" y="7734283"/>
              <a:chExt cx="73874" cy="66711"/>
            </a:xfrm>
          </p:grpSpPr>
          <p:sp>
            <p:nvSpPr>
              <p:cNvPr id="402" name="Oval 40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gradFill>
                <a:gsLst>
                  <a:gs pos="0">
                    <a:srgbClr val="7030A0">
                      <a:alpha val="32000"/>
                    </a:srgbClr>
                  </a:gs>
                  <a:gs pos="30000">
                    <a:srgbClr val="9966FF"/>
                  </a:gs>
                  <a:gs pos="100000">
                    <a:srgbClr val="9966FF"/>
                  </a:gs>
                </a:gsLst>
                <a:path path="circle">
                  <a:fillToRect l="50000" t="50000" r="50000" b="50000"/>
                </a:path>
              </a:gra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>
                  <a:alpha val="92000"/>
                </a:srgbClr>
              </a:solidFill>
              <a:ln w="3175">
                <a:solidFill>
                  <a:srgbClr val="7030A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5" name="Group 364"/>
            <p:cNvGrpSpPr/>
            <p:nvPr/>
          </p:nvGrpSpPr>
          <p:grpSpPr>
            <a:xfrm>
              <a:off x="3847767" y="6702231"/>
              <a:ext cx="73874" cy="66711"/>
              <a:chOff x="3948417" y="7734283"/>
              <a:chExt cx="73874" cy="66711"/>
            </a:xfrm>
          </p:grpSpPr>
          <p:sp>
            <p:nvSpPr>
              <p:cNvPr id="400" name="Oval 39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6" name="Group 365"/>
            <p:cNvGrpSpPr/>
            <p:nvPr/>
          </p:nvGrpSpPr>
          <p:grpSpPr>
            <a:xfrm>
              <a:off x="3766791" y="6902815"/>
              <a:ext cx="73874" cy="66711"/>
              <a:chOff x="3948417" y="7734283"/>
              <a:chExt cx="73874" cy="66711"/>
            </a:xfrm>
          </p:grpSpPr>
          <p:sp>
            <p:nvSpPr>
              <p:cNvPr id="398" name="Oval 39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7" name="Group 366"/>
            <p:cNvGrpSpPr/>
            <p:nvPr/>
          </p:nvGrpSpPr>
          <p:grpSpPr>
            <a:xfrm>
              <a:off x="4223812" y="6291878"/>
              <a:ext cx="73874" cy="66711"/>
              <a:chOff x="3948417" y="7734283"/>
              <a:chExt cx="73874" cy="66711"/>
            </a:xfrm>
          </p:grpSpPr>
          <p:sp>
            <p:nvSpPr>
              <p:cNvPr id="396" name="Oval 39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8" name="Group 367"/>
            <p:cNvGrpSpPr/>
            <p:nvPr/>
          </p:nvGrpSpPr>
          <p:grpSpPr>
            <a:xfrm>
              <a:off x="4070557" y="6327576"/>
              <a:ext cx="73874" cy="66711"/>
              <a:chOff x="3948417" y="7734283"/>
              <a:chExt cx="73874" cy="66711"/>
            </a:xfrm>
          </p:grpSpPr>
          <p:sp>
            <p:nvSpPr>
              <p:cNvPr id="394" name="Oval 39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9" name="Group 368"/>
            <p:cNvGrpSpPr/>
            <p:nvPr/>
          </p:nvGrpSpPr>
          <p:grpSpPr>
            <a:xfrm>
              <a:off x="4024766" y="6480187"/>
              <a:ext cx="73874" cy="66711"/>
              <a:chOff x="3948417" y="7734283"/>
              <a:chExt cx="73874" cy="66711"/>
            </a:xfrm>
          </p:grpSpPr>
          <p:sp>
            <p:nvSpPr>
              <p:cNvPr id="392" name="Oval 39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0" name="Group 369"/>
            <p:cNvGrpSpPr/>
            <p:nvPr/>
          </p:nvGrpSpPr>
          <p:grpSpPr>
            <a:xfrm>
              <a:off x="4014289" y="6700247"/>
              <a:ext cx="73874" cy="66711"/>
              <a:chOff x="3948417" y="7734283"/>
              <a:chExt cx="73874" cy="66711"/>
            </a:xfrm>
          </p:grpSpPr>
          <p:sp>
            <p:nvSpPr>
              <p:cNvPr id="390" name="Oval 38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1" name="Group 370"/>
            <p:cNvGrpSpPr/>
            <p:nvPr/>
          </p:nvGrpSpPr>
          <p:grpSpPr>
            <a:xfrm>
              <a:off x="3874810" y="6549847"/>
              <a:ext cx="73874" cy="66711"/>
              <a:chOff x="3948417" y="7734283"/>
              <a:chExt cx="73874" cy="66711"/>
            </a:xfrm>
          </p:grpSpPr>
          <p:sp>
            <p:nvSpPr>
              <p:cNvPr id="388" name="Oval 38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2" name="Freeform 371"/>
            <p:cNvSpPr/>
            <p:nvPr/>
          </p:nvSpPr>
          <p:spPr>
            <a:xfrm>
              <a:off x="3869060" y="6368191"/>
              <a:ext cx="663754" cy="666764"/>
            </a:xfrm>
            <a:custGeom>
              <a:avLst/>
              <a:gdLst>
                <a:gd name="connsiteX0" fmla="*/ 322294 w 663754"/>
                <a:gd name="connsiteY0" fmla="*/ 59857 h 666764"/>
                <a:gd name="connsiteX1" fmla="*/ 441726 w 663754"/>
                <a:gd name="connsiteY1" fmla="*/ 3873 h 666764"/>
                <a:gd name="connsiteX2" fmla="*/ 572355 w 663754"/>
                <a:gd name="connsiteY2" fmla="*/ 15070 h 666764"/>
                <a:gd name="connsiteX3" fmla="*/ 609677 w 663754"/>
                <a:gd name="connsiteY3" fmla="*/ 97179 h 666764"/>
                <a:gd name="connsiteX4" fmla="*/ 624606 w 663754"/>
                <a:gd name="connsiteY4" fmla="*/ 194218 h 666764"/>
                <a:gd name="connsiteX5" fmla="*/ 658196 w 663754"/>
                <a:gd name="connsiteY5" fmla="*/ 253934 h 666764"/>
                <a:gd name="connsiteX6" fmla="*/ 661929 w 663754"/>
                <a:gd name="connsiteY6" fmla="*/ 317382 h 666764"/>
                <a:gd name="connsiteX7" fmla="*/ 639535 w 663754"/>
                <a:gd name="connsiteY7" fmla="*/ 384562 h 666764"/>
                <a:gd name="connsiteX8" fmla="*/ 561158 w 663754"/>
                <a:gd name="connsiteY8" fmla="*/ 433081 h 666764"/>
                <a:gd name="connsiteX9" fmla="*/ 516371 w 663754"/>
                <a:gd name="connsiteY9" fmla="*/ 433081 h 666764"/>
                <a:gd name="connsiteX10" fmla="*/ 471584 w 663754"/>
                <a:gd name="connsiteY10" fmla="*/ 462939 h 666764"/>
                <a:gd name="connsiteX11" fmla="*/ 430529 w 663754"/>
                <a:gd name="connsiteY11" fmla="*/ 522655 h 666764"/>
                <a:gd name="connsiteX12" fmla="*/ 363349 w 663754"/>
                <a:gd name="connsiteY12" fmla="*/ 612229 h 666764"/>
                <a:gd name="connsiteX13" fmla="*/ 240185 w 663754"/>
                <a:gd name="connsiteY13" fmla="*/ 664481 h 666764"/>
                <a:gd name="connsiteX14" fmla="*/ 150611 w 663754"/>
                <a:gd name="connsiteY14" fmla="*/ 653284 h 666764"/>
                <a:gd name="connsiteX15" fmla="*/ 53573 w 663754"/>
                <a:gd name="connsiteY15" fmla="*/ 615961 h 666764"/>
                <a:gd name="connsiteX16" fmla="*/ 8786 w 663754"/>
                <a:gd name="connsiteY16" fmla="*/ 537584 h 666764"/>
                <a:gd name="connsiteX17" fmla="*/ 5053 w 663754"/>
                <a:gd name="connsiteY17" fmla="*/ 455475 h 666764"/>
                <a:gd name="connsiteX18" fmla="*/ 64769 w 663754"/>
                <a:gd name="connsiteY18" fmla="*/ 433081 h 666764"/>
                <a:gd name="connsiteX19" fmla="*/ 173004 w 663754"/>
                <a:gd name="connsiteY19" fmla="*/ 462939 h 666764"/>
                <a:gd name="connsiteX20" fmla="*/ 262578 w 663754"/>
                <a:gd name="connsiteY20" fmla="*/ 477868 h 666764"/>
                <a:gd name="connsiteX21" fmla="*/ 385742 w 663754"/>
                <a:gd name="connsiteY21" fmla="*/ 474136 h 666764"/>
                <a:gd name="connsiteX22" fmla="*/ 460387 w 663754"/>
                <a:gd name="connsiteY22" fmla="*/ 440546 h 666764"/>
                <a:gd name="connsiteX23" fmla="*/ 512639 w 663754"/>
                <a:gd name="connsiteY23" fmla="*/ 406956 h 666764"/>
                <a:gd name="connsiteX24" fmla="*/ 523835 w 663754"/>
                <a:gd name="connsiteY24" fmla="*/ 373366 h 666764"/>
                <a:gd name="connsiteX25" fmla="*/ 535032 w 663754"/>
                <a:gd name="connsiteY25" fmla="*/ 313650 h 666764"/>
                <a:gd name="connsiteX26" fmla="*/ 568622 w 663754"/>
                <a:gd name="connsiteY26" fmla="*/ 257666 h 666764"/>
                <a:gd name="connsiteX27" fmla="*/ 613409 w 663754"/>
                <a:gd name="connsiteY27" fmla="*/ 220344 h 666764"/>
                <a:gd name="connsiteX28" fmla="*/ 605945 w 663754"/>
                <a:gd name="connsiteY28" fmla="*/ 164360 h 666764"/>
                <a:gd name="connsiteX29" fmla="*/ 527568 w 663754"/>
                <a:gd name="connsiteY29" fmla="*/ 127037 h 666764"/>
                <a:gd name="connsiteX30" fmla="*/ 501442 w 663754"/>
                <a:gd name="connsiteY30" fmla="*/ 112108 h 666764"/>
                <a:gd name="connsiteX31" fmla="*/ 411868 w 663754"/>
                <a:gd name="connsiteY31" fmla="*/ 149431 h 666764"/>
                <a:gd name="connsiteX32" fmla="*/ 340955 w 663754"/>
                <a:gd name="connsiteY32" fmla="*/ 164360 h 666764"/>
                <a:gd name="connsiteX33" fmla="*/ 311098 w 663754"/>
                <a:gd name="connsiteY33" fmla="*/ 149431 h 666764"/>
                <a:gd name="connsiteX34" fmla="*/ 322294 w 663754"/>
                <a:gd name="connsiteY34" fmla="*/ 59857 h 66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63754" h="666764">
                  <a:moveTo>
                    <a:pt x="322294" y="59857"/>
                  </a:moveTo>
                  <a:cubicBezTo>
                    <a:pt x="344065" y="35597"/>
                    <a:pt x="400049" y="11337"/>
                    <a:pt x="441726" y="3873"/>
                  </a:cubicBezTo>
                  <a:cubicBezTo>
                    <a:pt x="483403" y="-3591"/>
                    <a:pt x="544363" y="-481"/>
                    <a:pt x="572355" y="15070"/>
                  </a:cubicBezTo>
                  <a:cubicBezTo>
                    <a:pt x="600347" y="30621"/>
                    <a:pt x="600969" y="67321"/>
                    <a:pt x="609677" y="97179"/>
                  </a:cubicBezTo>
                  <a:cubicBezTo>
                    <a:pt x="618386" y="127037"/>
                    <a:pt x="616520" y="168092"/>
                    <a:pt x="624606" y="194218"/>
                  </a:cubicBezTo>
                  <a:cubicBezTo>
                    <a:pt x="632692" y="220344"/>
                    <a:pt x="651976" y="233407"/>
                    <a:pt x="658196" y="253934"/>
                  </a:cubicBezTo>
                  <a:cubicBezTo>
                    <a:pt x="664416" y="274461"/>
                    <a:pt x="665039" y="295611"/>
                    <a:pt x="661929" y="317382"/>
                  </a:cubicBezTo>
                  <a:cubicBezTo>
                    <a:pt x="658819" y="339153"/>
                    <a:pt x="656330" y="365279"/>
                    <a:pt x="639535" y="384562"/>
                  </a:cubicBezTo>
                  <a:cubicBezTo>
                    <a:pt x="622740" y="403845"/>
                    <a:pt x="581685" y="424995"/>
                    <a:pt x="561158" y="433081"/>
                  </a:cubicBezTo>
                  <a:cubicBezTo>
                    <a:pt x="540631" y="441168"/>
                    <a:pt x="531300" y="428105"/>
                    <a:pt x="516371" y="433081"/>
                  </a:cubicBezTo>
                  <a:cubicBezTo>
                    <a:pt x="501442" y="438057"/>
                    <a:pt x="485891" y="448010"/>
                    <a:pt x="471584" y="462939"/>
                  </a:cubicBezTo>
                  <a:cubicBezTo>
                    <a:pt x="457277" y="477868"/>
                    <a:pt x="448568" y="497773"/>
                    <a:pt x="430529" y="522655"/>
                  </a:cubicBezTo>
                  <a:cubicBezTo>
                    <a:pt x="412490" y="547537"/>
                    <a:pt x="395073" y="588591"/>
                    <a:pt x="363349" y="612229"/>
                  </a:cubicBezTo>
                  <a:cubicBezTo>
                    <a:pt x="331625" y="635867"/>
                    <a:pt x="275641" y="657639"/>
                    <a:pt x="240185" y="664481"/>
                  </a:cubicBezTo>
                  <a:cubicBezTo>
                    <a:pt x="204729" y="671323"/>
                    <a:pt x="181713" y="661371"/>
                    <a:pt x="150611" y="653284"/>
                  </a:cubicBezTo>
                  <a:cubicBezTo>
                    <a:pt x="119509" y="645197"/>
                    <a:pt x="77210" y="635244"/>
                    <a:pt x="53573" y="615961"/>
                  </a:cubicBezTo>
                  <a:cubicBezTo>
                    <a:pt x="29936" y="596678"/>
                    <a:pt x="16873" y="564332"/>
                    <a:pt x="8786" y="537584"/>
                  </a:cubicBezTo>
                  <a:cubicBezTo>
                    <a:pt x="699" y="510836"/>
                    <a:pt x="-4277" y="472892"/>
                    <a:pt x="5053" y="455475"/>
                  </a:cubicBezTo>
                  <a:cubicBezTo>
                    <a:pt x="14383" y="438058"/>
                    <a:pt x="36777" y="431837"/>
                    <a:pt x="64769" y="433081"/>
                  </a:cubicBezTo>
                  <a:cubicBezTo>
                    <a:pt x="92761" y="434325"/>
                    <a:pt x="140036" y="455475"/>
                    <a:pt x="173004" y="462939"/>
                  </a:cubicBezTo>
                  <a:cubicBezTo>
                    <a:pt x="205972" y="470403"/>
                    <a:pt x="227122" y="476002"/>
                    <a:pt x="262578" y="477868"/>
                  </a:cubicBezTo>
                  <a:cubicBezTo>
                    <a:pt x="298034" y="479734"/>
                    <a:pt x="352774" y="480356"/>
                    <a:pt x="385742" y="474136"/>
                  </a:cubicBezTo>
                  <a:cubicBezTo>
                    <a:pt x="418710" y="467916"/>
                    <a:pt x="439238" y="451743"/>
                    <a:pt x="460387" y="440546"/>
                  </a:cubicBezTo>
                  <a:cubicBezTo>
                    <a:pt x="481536" y="429349"/>
                    <a:pt x="502064" y="418153"/>
                    <a:pt x="512639" y="406956"/>
                  </a:cubicBezTo>
                  <a:cubicBezTo>
                    <a:pt x="523214" y="395759"/>
                    <a:pt x="520103" y="388917"/>
                    <a:pt x="523835" y="373366"/>
                  </a:cubicBezTo>
                  <a:cubicBezTo>
                    <a:pt x="527567" y="357815"/>
                    <a:pt x="527567" y="332933"/>
                    <a:pt x="535032" y="313650"/>
                  </a:cubicBezTo>
                  <a:cubicBezTo>
                    <a:pt x="542497" y="294367"/>
                    <a:pt x="555559" y="273217"/>
                    <a:pt x="568622" y="257666"/>
                  </a:cubicBezTo>
                  <a:cubicBezTo>
                    <a:pt x="581685" y="242115"/>
                    <a:pt x="607188" y="235895"/>
                    <a:pt x="613409" y="220344"/>
                  </a:cubicBezTo>
                  <a:cubicBezTo>
                    <a:pt x="619630" y="204793"/>
                    <a:pt x="620252" y="179911"/>
                    <a:pt x="605945" y="164360"/>
                  </a:cubicBezTo>
                  <a:cubicBezTo>
                    <a:pt x="591638" y="148809"/>
                    <a:pt x="544985" y="135746"/>
                    <a:pt x="527568" y="127037"/>
                  </a:cubicBezTo>
                  <a:cubicBezTo>
                    <a:pt x="510151" y="118328"/>
                    <a:pt x="520725" y="108376"/>
                    <a:pt x="501442" y="112108"/>
                  </a:cubicBezTo>
                  <a:cubicBezTo>
                    <a:pt x="482159" y="115840"/>
                    <a:pt x="438616" y="140722"/>
                    <a:pt x="411868" y="149431"/>
                  </a:cubicBezTo>
                  <a:cubicBezTo>
                    <a:pt x="385120" y="158140"/>
                    <a:pt x="357750" y="164360"/>
                    <a:pt x="340955" y="164360"/>
                  </a:cubicBezTo>
                  <a:cubicBezTo>
                    <a:pt x="324160" y="164360"/>
                    <a:pt x="315452" y="161250"/>
                    <a:pt x="311098" y="149431"/>
                  </a:cubicBezTo>
                  <a:cubicBezTo>
                    <a:pt x="306744" y="137612"/>
                    <a:pt x="300523" y="84117"/>
                    <a:pt x="322294" y="59857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3" name="Group 372"/>
            <p:cNvGrpSpPr/>
            <p:nvPr/>
          </p:nvGrpSpPr>
          <p:grpSpPr>
            <a:xfrm>
              <a:off x="4139795" y="6573394"/>
              <a:ext cx="73874" cy="66711"/>
              <a:chOff x="3948417" y="7734283"/>
              <a:chExt cx="73874" cy="66711"/>
            </a:xfrm>
          </p:grpSpPr>
          <p:sp>
            <p:nvSpPr>
              <p:cNvPr id="386" name="Oval 385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4" name="Group 373"/>
            <p:cNvGrpSpPr/>
            <p:nvPr/>
          </p:nvGrpSpPr>
          <p:grpSpPr>
            <a:xfrm>
              <a:off x="4377210" y="6886087"/>
              <a:ext cx="73874" cy="66711"/>
              <a:chOff x="3948417" y="7734283"/>
              <a:chExt cx="73874" cy="66711"/>
            </a:xfrm>
          </p:grpSpPr>
          <p:sp>
            <p:nvSpPr>
              <p:cNvPr id="384" name="Oval 383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5" name="Group 374"/>
            <p:cNvGrpSpPr/>
            <p:nvPr/>
          </p:nvGrpSpPr>
          <p:grpSpPr>
            <a:xfrm>
              <a:off x="4253607" y="6993719"/>
              <a:ext cx="73874" cy="66711"/>
              <a:chOff x="3948417" y="7734283"/>
              <a:chExt cx="73874" cy="66711"/>
            </a:xfrm>
          </p:grpSpPr>
          <p:sp>
            <p:nvSpPr>
              <p:cNvPr id="382" name="Oval 381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6" name="Group 375"/>
            <p:cNvGrpSpPr/>
            <p:nvPr/>
          </p:nvGrpSpPr>
          <p:grpSpPr>
            <a:xfrm>
              <a:off x="4243969" y="6631087"/>
              <a:ext cx="73874" cy="66711"/>
              <a:chOff x="3948417" y="7734283"/>
              <a:chExt cx="73874" cy="66711"/>
            </a:xfrm>
          </p:grpSpPr>
          <p:sp>
            <p:nvSpPr>
              <p:cNvPr id="380" name="Oval 379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7" name="Group 376"/>
            <p:cNvGrpSpPr/>
            <p:nvPr/>
          </p:nvGrpSpPr>
          <p:grpSpPr>
            <a:xfrm>
              <a:off x="4496541" y="6408486"/>
              <a:ext cx="73874" cy="66711"/>
              <a:chOff x="3948417" y="7734283"/>
              <a:chExt cx="73874" cy="66711"/>
            </a:xfrm>
          </p:grpSpPr>
          <p:sp>
            <p:nvSpPr>
              <p:cNvPr id="378" name="Oval 377"/>
              <p:cNvSpPr/>
              <p:nvPr/>
            </p:nvSpPr>
            <p:spPr>
              <a:xfrm>
                <a:off x="3948417" y="7734283"/>
                <a:ext cx="73874" cy="66711"/>
              </a:xfrm>
              <a:prstGeom prst="ellipse">
                <a:avLst/>
              </a:prstGeom>
              <a:solidFill>
                <a:srgbClr val="9966FF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3967684" y="7751247"/>
                <a:ext cx="36000" cy="36000"/>
              </a:xfrm>
              <a:prstGeom prst="ellipse">
                <a:avLst/>
              </a:prstGeom>
              <a:solidFill>
                <a:srgbClr val="43128C"/>
              </a:solidFill>
              <a:ln w="31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408" name="Straight Arrow Connector 407"/>
          <p:cNvCxnSpPr/>
          <p:nvPr/>
        </p:nvCxnSpPr>
        <p:spPr>
          <a:xfrm>
            <a:off x="5846293" y="3883785"/>
            <a:ext cx="0" cy="3600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TextBox 408"/>
          <p:cNvSpPr txBox="1"/>
          <p:nvPr/>
        </p:nvSpPr>
        <p:spPr>
          <a:xfrm>
            <a:off x="4831269" y="5365604"/>
            <a:ext cx="17047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/>
              <a:t>Host damage</a:t>
            </a:r>
          </a:p>
        </p:txBody>
      </p:sp>
      <p:cxnSp>
        <p:nvCxnSpPr>
          <p:cNvPr id="410" name="Straight Arrow Connector 409"/>
          <p:cNvCxnSpPr/>
          <p:nvPr/>
        </p:nvCxnSpPr>
        <p:spPr>
          <a:xfrm>
            <a:off x="3226445" y="3666969"/>
            <a:ext cx="0" cy="5040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TextBox 410"/>
          <p:cNvSpPr txBox="1"/>
          <p:nvPr/>
        </p:nvSpPr>
        <p:spPr>
          <a:xfrm>
            <a:off x="2727684" y="5364179"/>
            <a:ext cx="17047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/>
              <a:t>Host fitness</a:t>
            </a:r>
          </a:p>
        </p:txBody>
      </p:sp>
      <p:sp>
        <p:nvSpPr>
          <p:cNvPr id="412" name="TextBox 411"/>
          <p:cNvSpPr txBox="1"/>
          <p:nvPr/>
        </p:nvSpPr>
        <p:spPr>
          <a:xfrm>
            <a:off x="3560611" y="4205432"/>
            <a:ext cx="67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Limited</a:t>
            </a:r>
          </a:p>
        </p:txBody>
      </p:sp>
      <p:sp>
        <p:nvSpPr>
          <p:cNvPr id="413" name="TextBox 412"/>
          <p:cNvSpPr txBox="1"/>
          <p:nvPr/>
        </p:nvSpPr>
        <p:spPr>
          <a:xfrm>
            <a:off x="3256658" y="4387343"/>
            <a:ext cx="1266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Inflammation</a:t>
            </a:r>
          </a:p>
        </p:txBody>
      </p:sp>
      <p:sp>
        <p:nvSpPr>
          <p:cNvPr id="414" name="Text Box 10"/>
          <p:cNvSpPr txBox="1">
            <a:spLocks noChangeArrowheads="1"/>
          </p:cNvSpPr>
          <p:nvPr/>
        </p:nvSpPr>
        <p:spPr bwMode="auto">
          <a:xfrm>
            <a:off x="46746" y="54302"/>
            <a:ext cx="892210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1F497D"/>
                </a:solidFill>
                <a:latin typeface="Berlin Sans FB" panose="020E0602020502020306" pitchFamily="34" charset="0"/>
                <a:cs typeface="+mn-cs"/>
              </a:rPr>
              <a:t>Summary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3581864" y="653753"/>
            <a:ext cx="170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Viral infection</a:t>
            </a:r>
            <a:endParaRPr lang="en-GB" sz="1600" b="1" dirty="0"/>
          </a:p>
        </p:txBody>
      </p:sp>
      <p:sp>
        <p:nvSpPr>
          <p:cNvPr id="416" name="TextBox 415"/>
          <p:cNvSpPr txBox="1"/>
          <p:nvPr/>
        </p:nvSpPr>
        <p:spPr>
          <a:xfrm>
            <a:off x="5827019" y="5969048"/>
            <a:ext cx="310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err="1">
                <a:solidFill>
                  <a:srgbClr val="000000"/>
                </a:solidFill>
              </a:rPr>
              <a:t>Galani</a:t>
            </a:r>
            <a:r>
              <a:rPr lang="en-US" sz="1200" kern="0" dirty="0">
                <a:solidFill>
                  <a:srgbClr val="000000"/>
                </a:solidFill>
              </a:rPr>
              <a:t> IE et al. </a:t>
            </a:r>
            <a:r>
              <a:rPr lang="en-US" sz="1200" i="1" kern="0" dirty="0">
                <a:solidFill>
                  <a:srgbClr val="000000"/>
                </a:solidFill>
              </a:rPr>
              <a:t>Immunity</a:t>
            </a:r>
            <a:r>
              <a:rPr lang="en-US" sz="1200" kern="0" dirty="0">
                <a:solidFill>
                  <a:srgbClr val="000000"/>
                </a:solidFill>
              </a:rPr>
              <a:t> </a:t>
            </a:r>
            <a:r>
              <a:rPr lang="en-US" sz="1200" kern="0" dirty="0" smtClean="0">
                <a:solidFill>
                  <a:srgbClr val="000000"/>
                </a:solidFill>
              </a:rPr>
              <a:t>2017</a:t>
            </a:r>
            <a:endParaRPr lang="en-US" sz="1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4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98" grpId="0"/>
      <p:bldP spid="99" grpId="0" animBg="1"/>
      <p:bldP spid="148" grpId="0"/>
      <p:bldP spid="149" grpId="0" animBg="1"/>
      <p:bldP spid="150" grpId="0"/>
      <p:bldP spid="151" grpId="0"/>
      <p:bldP spid="152" grpId="0" animBg="1"/>
      <p:bldP spid="153" grpId="0"/>
      <p:bldP spid="154" grpId="0"/>
      <p:bldP spid="409" grpId="0"/>
      <p:bldP spid="411" grpId="0"/>
      <p:bldP spid="412" grpId="0"/>
      <p:bldP spid="4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40" y="625813"/>
            <a:ext cx="5471754" cy="1991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828" y="4228629"/>
            <a:ext cx="3516169" cy="485014"/>
          </a:xfrm>
          <a:prstGeom prst="rect">
            <a:avLst/>
          </a:prstGeom>
        </p:spPr>
      </p:pic>
      <p:pic>
        <p:nvPicPr>
          <p:cNvPr id="400386" name="Picture 2" descr="http://www.nature.com/nri/images/covers/large_cover201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53" y="3912099"/>
            <a:ext cx="1011250" cy="13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88" name="Picture 4" descr="http://www.cell.com/cms/attachment/2108784597/2082615263/cover.t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23" y="892991"/>
            <a:ext cx="1335923" cy="173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725" y="2919006"/>
            <a:ext cx="3991070" cy="9294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1237" y="3008400"/>
            <a:ext cx="976037" cy="343811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0392" name="Picture 8" descr="Immuni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07" y="3104747"/>
            <a:ext cx="778462" cy="18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94" name="Picture 10" descr="cover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6" y="3817229"/>
            <a:ext cx="928688" cy="12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8933" y="4228629"/>
            <a:ext cx="2391076" cy="355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2967" y="4033257"/>
            <a:ext cx="2391076" cy="1717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5329" y="625814"/>
            <a:ext cx="7035665" cy="20995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48352"/>
            <a:ext cx="9182100" cy="6889750"/>
            <a:chOff x="-12" y="-10"/>
            <a:chExt cx="5784" cy="434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" y="-51041"/>
            <a:ext cx="9286395" cy="6190930"/>
          </a:xfrm>
          <a:prstGeom prst="rect">
            <a:avLst/>
          </a:prstGeom>
        </p:spPr>
      </p:pic>
      <p:pic>
        <p:nvPicPr>
          <p:cNvPr id="6" name="Picture 20" descr="ΓΓΕΤ: Μητρώο Διδακτόρω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60" y="6110367"/>
            <a:ext cx="1145067" cy="72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Logo_Marie-Curi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97" y="6106402"/>
            <a:ext cx="768777" cy="75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FP7-coo-RGB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26" y="6110105"/>
            <a:ext cx="898214" cy="72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0" descr="novosoma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96" y="6113833"/>
            <a:ext cx="1108422" cy="72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3995" y="6106402"/>
            <a:ext cx="749300" cy="584775"/>
          </a:xfrm>
          <a:prstGeom prst="rect">
            <a:avLst/>
          </a:prstGeom>
          <a:solidFill>
            <a:srgbClr val="F5F7A3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TACIT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49225" y="162620"/>
            <a:ext cx="8870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Acknowledgements</a:t>
            </a:r>
          </a:p>
        </p:txBody>
      </p:sp>
      <p:pic>
        <p:nvPicPr>
          <p:cNvPr id="12" name="Picture 1" descr="D:\INSERM TRANSFERT 220311\PREDICTA\PREDICTA STEERING COMMITTEE\LOGO BANNER\V4-BANDO PREDICT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15" y="6120975"/>
            <a:ext cx="4557188" cy="71773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364985" y="6521449"/>
            <a:ext cx="1155700" cy="33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NILTHERA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65475" y="2692804"/>
            <a:ext cx="1464446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Ioanna</a:t>
            </a:r>
            <a:r>
              <a:rPr lang="en-US" alt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Galani</a:t>
            </a:r>
            <a:r>
              <a:rPr lang="en-US" altLang="en-US" sz="1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</a:t>
            </a:r>
            <a:r>
              <a:rPr lang="en-US" alt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Eleminiadou</a:t>
            </a:r>
            <a:endParaRPr lang="en-US" alt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 </a:t>
            </a:r>
            <a:r>
              <a:rPr lang="en-US" altLang="en-US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Tagkareli</a:t>
            </a:r>
            <a:endParaRPr lang="en-US" altLang="en-US" sz="1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Triantafyllia</a:t>
            </a:r>
            <a:endParaRPr lang="en-US" alt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Thanopoulou</a:t>
            </a:r>
            <a:endParaRPr lang="en-US" altLang="en-US" sz="1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 </a:t>
            </a:r>
            <a:r>
              <a:rPr lang="en-US" altLang="en-US" sz="1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Koltsida</a:t>
            </a:r>
            <a:endParaRPr lang="en-US" alt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 descr="http://www.gorgoulis.gr/images/stories/logo-brfa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5" y="2105461"/>
            <a:ext cx="1459067" cy="61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61" name="Rectangle 5"/>
          <p:cNvSpPr>
            <a:spLocks noGrp="1" noChangeArrowheads="1"/>
          </p:cNvSpPr>
          <p:nvPr>
            <p:ph type="title"/>
          </p:nvPr>
        </p:nvSpPr>
        <p:spPr>
          <a:xfrm>
            <a:off x="889661" y="393700"/>
            <a:ext cx="8008677" cy="1143000"/>
          </a:xfrm>
        </p:spPr>
        <p:txBody>
          <a:bodyPr/>
          <a:lstStyle/>
          <a:p>
            <a:r>
              <a:rPr lang="el-GR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Pattern </a:t>
            </a: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</a:t>
            </a:r>
            <a:r>
              <a:rPr lang="el-GR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ecognition by </a:t>
            </a: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</a:t>
            </a:r>
            <a:r>
              <a:rPr lang="el-GR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ells</a:t>
            </a: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 </a:t>
            </a:r>
            <a:r>
              <a:rPr lang="en-US" altLang="en-US" sz="2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Pattern Recognition Receptors (PRRs)</a:t>
            </a:r>
            <a:r>
              <a:rPr lang="el-GR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el-GR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el-GR" alt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8026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6463" y="2132013"/>
            <a:ext cx="5246687" cy="34671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09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738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5007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0740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50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27175"/>
            <a:ext cx="4945062" cy="397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5557838" y="2293938"/>
            <a:ext cx="3429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LPS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Peptidoglycan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Flagellin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Bacterial</a:t>
            </a:r>
            <a:r>
              <a:rPr lang="en-US" altLang="en-US" sz="2400"/>
              <a:t> (un</a:t>
            </a:r>
            <a:r>
              <a:rPr lang="el-GR" altLang="en-US" sz="2400"/>
              <a:t>methylated)</a:t>
            </a:r>
            <a:r>
              <a:rPr lang="en-GB" altLang="en-US" sz="2400"/>
              <a:t> </a:t>
            </a:r>
            <a:r>
              <a:rPr lang="el-GR" altLang="en-US" sz="2400"/>
              <a:t>DNA</a:t>
            </a: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1274763" y="381000"/>
            <a:ext cx="6175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smtClean="0">
                <a:solidFill>
                  <a:srgbClr val="000066"/>
                </a:solidFill>
              </a:rPr>
              <a:t>PPR </a:t>
            </a:r>
            <a:r>
              <a:rPr lang="el-GR" altLang="en-US" sz="3200" dirty="0">
                <a:solidFill>
                  <a:srgbClr val="000066"/>
                </a:solidFill>
              </a:rPr>
              <a:t>Ligands</a:t>
            </a:r>
            <a:r>
              <a:rPr lang="en-US" altLang="en-US" sz="3200" dirty="0">
                <a:solidFill>
                  <a:srgbClr val="000066"/>
                </a:solidFill>
              </a:rPr>
              <a:t>:</a:t>
            </a:r>
            <a:r>
              <a:rPr lang="el-GR" altLang="en-US" sz="3200" dirty="0">
                <a:solidFill>
                  <a:srgbClr val="000066"/>
                </a:solidFill>
              </a:rPr>
              <a:t> Gram </a:t>
            </a:r>
            <a:r>
              <a:rPr lang="en-US" altLang="en-US" sz="3200" dirty="0">
                <a:solidFill>
                  <a:srgbClr val="000066"/>
                </a:solidFill>
              </a:rPr>
              <a:t>–</a:t>
            </a:r>
            <a:r>
              <a:rPr lang="en-US" altLang="en-US" sz="3200" dirty="0" err="1">
                <a:solidFill>
                  <a:srgbClr val="000066"/>
                </a:solidFill>
              </a:rPr>
              <a:t>ve</a:t>
            </a:r>
            <a:r>
              <a:rPr lang="en-US" altLang="en-US" sz="3200" dirty="0">
                <a:solidFill>
                  <a:srgbClr val="000066"/>
                </a:solidFill>
              </a:rPr>
              <a:t> bacteria</a:t>
            </a:r>
            <a:endParaRPr lang="el-GR" altLang="en-US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786" name="Group 2"/>
          <p:cNvGrpSpPr>
            <a:grpSpLocks/>
          </p:cNvGrpSpPr>
          <p:nvPr/>
        </p:nvGrpSpPr>
        <p:grpSpPr bwMode="auto">
          <a:xfrm>
            <a:off x="-19050" y="-15875"/>
            <a:ext cx="9182100" cy="6889750"/>
            <a:chOff x="-12" y="-10"/>
            <a:chExt cx="5784" cy="4340"/>
          </a:xfrm>
        </p:grpSpPr>
        <p:pic>
          <p:nvPicPr>
            <p:cNvPr id="5027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-10"/>
              <a:ext cx="5784" cy="4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>
              <a:off x="32" y="48"/>
              <a:ext cx="5696" cy="39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5027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639888"/>
            <a:ext cx="5200650" cy="40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790" name="Text Box 6"/>
          <p:cNvSpPr txBox="1">
            <a:spLocks noChangeArrowheads="1"/>
          </p:cNvSpPr>
          <p:nvPr/>
        </p:nvSpPr>
        <p:spPr bwMode="auto">
          <a:xfrm>
            <a:off x="5868988" y="2328863"/>
            <a:ext cx="298608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Lipoproteins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Lipoteichoic acid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</a:t>
            </a:r>
            <a:r>
              <a:rPr lang="en-GB" altLang="en-US" sz="2400"/>
              <a:t>Unm</a:t>
            </a:r>
            <a:r>
              <a:rPr lang="el-GR" altLang="en-US" sz="2400"/>
              <a:t>ethylated DNA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• Peptidoglycan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/>
              <a:t>(Gram+ and Gram-)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l-GR" altLang="en-US" sz="2400"/>
          </a:p>
        </p:txBody>
      </p:sp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1223963" y="527050"/>
            <a:ext cx="62103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 smtClean="0">
                <a:solidFill>
                  <a:srgbClr val="000066"/>
                </a:solidFill>
              </a:rPr>
              <a:t>PRR </a:t>
            </a:r>
            <a:r>
              <a:rPr lang="el-GR" altLang="en-US" sz="3200" dirty="0">
                <a:solidFill>
                  <a:srgbClr val="000066"/>
                </a:solidFill>
              </a:rPr>
              <a:t>Ligands</a:t>
            </a:r>
            <a:r>
              <a:rPr lang="en-US" altLang="en-US" sz="3200" dirty="0">
                <a:solidFill>
                  <a:srgbClr val="000066"/>
                </a:solidFill>
              </a:rPr>
              <a:t>:</a:t>
            </a:r>
            <a:r>
              <a:rPr lang="el-GR" altLang="en-US" sz="3200" dirty="0">
                <a:solidFill>
                  <a:srgbClr val="000066"/>
                </a:solidFill>
              </a:rPr>
              <a:t> Gram </a:t>
            </a:r>
            <a:r>
              <a:rPr lang="en-US" altLang="en-US" sz="3200" dirty="0">
                <a:solidFill>
                  <a:srgbClr val="000066"/>
                </a:solidFill>
              </a:rPr>
              <a:t>+</a:t>
            </a:r>
            <a:r>
              <a:rPr lang="en-US" altLang="en-US" sz="3200" dirty="0" err="1">
                <a:solidFill>
                  <a:srgbClr val="000066"/>
                </a:solidFill>
              </a:rPr>
              <a:t>ve</a:t>
            </a:r>
            <a:r>
              <a:rPr lang="en-US" altLang="en-US" sz="3200" dirty="0">
                <a:solidFill>
                  <a:srgbClr val="000066"/>
                </a:solidFill>
              </a:rPr>
              <a:t> bacteria</a:t>
            </a:r>
            <a:endParaRPr lang="el-GR" altLang="en-US" sz="3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Στρώσεις">
  <a:themeElements>
    <a:clrScheme name="Στρώσεις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Στρώσεις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Στρώσεις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Στρώσεις">
  <a:themeElements>
    <a:clrScheme name="Στρώσεις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Στρώσεις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Στρώσεις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Στρώσεις">
  <a:themeElements>
    <a:clrScheme name="Στρώσεις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Στρώσεις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Στρώσεις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Στρώσεις">
  <a:themeElements>
    <a:clrScheme name="Στρώσεις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Στρώσεις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90000"/>
          <a:buFont typeface="Wingdings" pitchFamily="2" charset="2"/>
          <a:buChar char="n"/>
          <a:tabLst/>
          <a:defRPr kumimoji="0" lang="el-GR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Στρώσεις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Στρώσεις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Στρώσεις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9785</TotalTime>
  <Words>1358</Words>
  <Application>Microsoft Office PowerPoint</Application>
  <PresentationFormat>On-screen Show (4:3)</PresentationFormat>
  <Paragraphs>294</Paragraphs>
  <Slides>64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84" baseType="lpstr">
      <vt:lpstr>MS PGothic</vt:lpstr>
      <vt:lpstr>MS PGothic</vt:lpstr>
      <vt:lpstr>Arial</vt:lpstr>
      <vt:lpstr>Berlin Sans FB</vt:lpstr>
      <vt:lpstr>Bookman Old Style</vt:lpstr>
      <vt:lpstr>Calibri</vt:lpstr>
      <vt:lpstr>Cambria</vt:lpstr>
      <vt:lpstr>Symbol</vt:lpstr>
      <vt:lpstr>Tahoma</vt:lpstr>
      <vt:lpstr>Times New Roman</vt:lpstr>
      <vt:lpstr>Wingdings</vt:lpstr>
      <vt:lpstr>Office Theme</vt:lpstr>
      <vt:lpstr>Στρώσεις</vt:lpstr>
      <vt:lpstr>1_Στρώσεις</vt:lpstr>
      <vt:lpstr>2_Στρώσεις</vt:lpstr>
      <vt:lpstr>5_Στρώσεις</vt:lpstr>
      <vt:lpstr>Default Design</vt:lpstr>
      <vt:lpstr>1_Default Design</vt:lpstr>
      <vt:lpstr>Παρουσίαση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Pattern recognition by cells: Pattern Recognition Receptors (PRRs)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Expression of TLRs on immune cells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consequence of TLR activation:  B. Instruction of adaptive immunity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vandreakos</dc:creator>
  <cp:lastModifiedBy>Vangelis Andreakos</cp:lastModifiedBy>
  <cp:revision>449</cp:revision>
  <cp:lastPrinted>2015-05-13T08:05:13Z</cp:lastPrinted>
  <dcterms:created xsi:type="dcterms:W3CDTF">2011-06-09T23:01:25Z</dcterms:created>
  <dcterms:modified xsi:type="dcterms:W3CDTF">2017-10-06T17:04:36Z</dcterms:modified>
</cp:coreProperties>
</file>