
<file path=[Content_Types].xml><?xml version="1.0" encoding="utf-8"?>
<Types xmlns="http://schemas.openxmlformats.org/package/2006/content-types">
  <Override PartName="/ppt/slides/slide47.xml" ContentType="application/vnd.openxmlformats-officedocument.presentationml.slide+xml"/>
  <Override PartName="/ppt/theme/theme5.xml" ContentType="application/vnd.openxmlformats-officedocument.them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Layouts/slideLayout203.xml" ContentType="application/vnd.openxmlformats-officedocument.presentationml.slideLayout+xml"/>
  <Override PartName="/ppt/notesSlides/notesSlide7.xml" ContentType="application/vnd.openxmlformats-officedocument.presentationml.notesSlide+xml"/>
  <Default Extension="xlsx" ContentType="application/vnd.openxmlformats-officedocument.spreadsheetml.sheet"/>
  <Override PartName="/ppt/slides/slide77.xml" ContentType="application/vnd.openxmlformats-officedocument.presentationml.slide+xml"/>
  <Override PartName="/ppt/slides/slide88.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slideLayouts/slideLayout219.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208.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44.xml" ContentType="application/vnd.openxmlformats-officedocument.presentationml.slideLayout+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211.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Default Extension="wmf" ContentType="image/x-wmf"/>
  <Override PartName="/ppt/notesSlides/notesSlide18.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Layouts/slideLayout238.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slideLayouts/slideLayout227.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16.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Layouts/slideLayout241.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230.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s/slide46.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slideLayouts/slideLayout224.xml" ContentType="application/vnd.openxmlformats-officedocument.presentationml.slideLayout+xml"/>
  <Default Extension="tiff" ContentType="image/tiff"/>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slideLayouts/slideLayout213.xml" ContentType="application/vnd.openxmlformats-officedocument.presentationml.slideLayout+xml"/>
  <Override PartName="/ppt/notesSlides/notesSlide6.xml" ContentType="application/vnd.openxmlformats-officedocument.presentationml.notesSlide+xml"/>
  <Override PartName="/ppt/slides/slide87.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notesSlides/notesSlide34.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slideLayouts/slideLayout243.xml" ContentType="application/vnd.openxmlformats-officedocument.presentationml.slideLayout+xml"/>
  <Override PartName="/ppt/notesSlides/notesSlide12.xml" ContentType="application/vnd.openxmlformats-officedocument.presentationml.notesSlide+xml"/>
  <Override PartName="/ppt/slideLayouts/slideLayout232.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tags/tag1.xml" ContentType="application/vnd.openxmlformats-officedocument.presentationml.tags+xml"/>
  <Override PartName="/ppt/slides/slide40.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37.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slides/slide78.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245.xml" ContentType="application/vnd.openxmlformats-officedocument.presentationml.slideLayout+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Layouts/slideLayout223.xml" ContentType="application/vnd.openxmlformats-officedocument.presentationml.slideLayout+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notesSlides/notesSlide19.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Default Extension="jpeg" ContentType="image/jpeg"/>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206.xml" ContentType="application/vnd.openxmlformats-officedocument.presentationml.slideLayout+xml"/>
  <Override PartName="/ppt/notesSlides/notesSlide11.xml" ContentType="application/vnd.openxmlformats-officedocument.presentationml.notesSlide+xml"/>
  <Override PartName="/ppt/slideLayouts/slideLayout179.xml" ContentType="application/vnd.openxmlformats-officedocument.presentationml.slideLayout+xml"/>
  <Override PartName="/ppt/theme/theme13.xml" ContentType="application/vnd.openxmlformats-officedocument.theme+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236.xml" ContentType="application/vnd.openxmlformats-officedocument.presentationml.slideLayout+xml"/>
  <Override PartName="/ppt/notesSlides/notesSlide30.xml" ContentType="application/vnd.openxmlformats-officedocument.presentationml.notesSlide+xml"/>
  <Override PartName="/ppt/slideLayouts/slideLayout198.xml" ContentType="application/vnd.openxmlformats-officedocument.presentationml.slideLayout+xml"/>
  <Override PartName="/ppt/slideLayouts/slideLayout21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 id="2147483896" r:id="rId2"/>
    <p:sldMasterId id="2147483916" r:id="rId3"/>
    <p:sldMasterId id="2147483936" r:id="rId4"/>
    <p:sldMasterId id="2147483955" r:id="rId5"/>
    <p:sldMasterId id="2147483974" r:id="rId6"/>
    <p:sldMasterId id="2147483993" r:id="rId7"/>
    <p:sldMasterId id="2147484012" r:id="rId8"/>
    <p:sldMasterId id="2147484031" r:id="rId9"/>
    <p:sldMasterId id="2147484167" r:id="rId10"/>
    <p:sldMasterId id="2147484180" r:id="rId11"/>
    <p:sldMasterId id="2147484192" r:id="rId12"/>
    <p:sldMasterId id="2147484216" r:id="rId13"/>
    <p:sldMasterId id="2147484242" r:id="rId14"/>
    <p:sldMasterId id="2147484254" r:id="rId15"/>
    <p:sldMasterId id="2147484266" r:id="rId16"/>
    <p:sldMasterId id="2147484291" r:id="rId17"/>
    <p:sldMasterId id="2147484303" r:id="rId18"/>
  </p:sldMasterIdLst>
  <p:notesMasterIdLst>
    <p:notesMasterId r:id="rId109"/>
  </p:notesMasterIdLst>
  <p:sldIdLst>
    <p:sldId id="256" r:id="rId19"/>
    <p:sldId id="1046" r:id="rId20"/>
    <p:sldId id="1048" r:id="rId21"/>
    <p:sldId id="1047" r:id="rId22"/>
    <p:sldId id="1038" r:id="rId23"/>
    <p:sldId id="1039" r:id="rId24"/>
    <p:sldId id="1040" r:id="rId25"/>
    <p:sldId id="1066" r:id="rId26"/>
    <p:sldId id="1276" r:id="rId27"/>
    <p:sldId id="1041" r:id="rId28"/>
    <p:sldId id="866" r:id="rId29"/>
    <p:sldId id="962" r:id="rId30"/>
    <p:sldId id="1128" r:id="rId31"/>
    <p:sldId id="1118" r:id="rId32"/>
    <p:sldId id="1130" r:id="rId33"/>
    <p:sldId id="1273" r:id="rId34"/>
    <p:sldId id="1270" r:id="rId35"/>
    <p:sldId id="1271" r:id="rId36"/>
    <p:sldId id="1272" r:id="rId37"/>
    <p:sldId id="1100" r:id="rId38"/>
    <p:sldId id="862" r:id="rId39"/>
    <p:sldId id="871" r:id="rId40"/>
    <p:sldId id="1067" r:id="rId41"/>
    <p:sldId id="1119" r:id="rId42"/>
    <p:sldId id="1120" r:id="rId43"/>
    <p:sldId id="1121" r:id="rId44"/>
    <p:sldId id="1122" r:id="rId45"/>
    <p:sldId id="1123" r:id="rId46"/>
    <p:sldId id="1102" r:id="rId47"/>
    <p:sldId id="1103" r:id="rId48"/>
    <p:sldId id="1075" r:id="rId49"/>
    <p:sldId id="1129" r:id="rId50"/>
    <p:sldId id="1315" r:id="rId51"/>
    <p:sldId id="1316" r:id="rId52"/>
    <p:sldId id="1332" r:id="rId53"/>
    <p:sldId id="1281" r:id="rId54"/>
    <p:sldId id="1083" r:id="rId55"/>
    <p:sldId id="1085" r:id="rId56"/>
    <p:sldId id="1309" r:id="rId57"/>
    <p:sldId id="1086" r:id="rId58"/>
    <p:sldId id="1286" r:id="rId59"/>
    <p:sldId id="1287" r:id="rId60"/>
    <p:sldId id="1088" r:id="rId61"/>
    <p:sldId id="1089" r:id="rId62"/>
    <p:sldId id="1091" r:id="rId63"/>
    <p:sldId id="1159" r:id="rId64"/>
    <p:sldId id="1277" r:id="rId65"/>
    <p:sldId id="1097" r:id="rId66"/>
    <p:sldId id="1136" r:id="rId67"/>
    <p:sldId id="1098" r:id="rId68"/>
    <p:sldId id="1090" r:id="rId69"/>
    <p:sldId id="1186" r:id="rId70"/>
    <p:sldId id="1183" r:id="rId71"/>
    <p:sldId id="1191" r:id="rId72"/>
    <p:sldId id="1190" r:id="rId73"/>
    <p:sldId id="1192" r:id="rId74"/>
    <p:sldId id="1194" r:id="rId75"/>
    <p:sldId id="1196" r:id="rId76"/>
    <p:sldId id="1200" r:id="rId77"/>
    <p:sldId id="1201" r:id="rId78"/>
    <p:sldId id="1202" r:id="rId79"/>
    <p:sldId id="1232" r:id="rId80"/>
    <p:sldId id="1235" r:id="rId81"/>
    <p:sldId id="1296" r:id="rId82"/>
    <p:sldId id="1282" r:id="rId83"/>
    <p:sldId id="1254" r:id="rId84"/>
    <p:sldId id="1237" r:id="rId85"/>
    <p:sldId id="1252" r:id="rId86"/>
    <p:sldId id="1251" r:id="rId87"/>
    <p:sldId id="1221" r:id="rId88"/>
    <p:sldId id="1222" r:id="rId89"/>
    <p:sldId id="1217" r:id="rId90"/>
    <p:sldId id="1218" r:id="rId91"/>
    <p:sldId id="1219" r:id="rId92"/>
    <p:sldId id="1223" r:id="rId93"/>
    <p:sldId id="1224" r:id="rId94"/>
    <p:sldId id="1225" r:id="rId95"/>
    <p:sldId id="1226" r:id="rId96"/>
    <p:sldId id="1227" r:id="rId97"/>
    <p:sldId id="1228" r:id="rId98"/>
    <p:sldId id="1321" r:id="rId99"/>
    <p:sldId id="1331" r:id="rId100"/>
    <p:sldId id="1242" r:id="rId101"/>
    <p:sldId id="1241" r:id="rId102"/>
    <p:sldId id="1243" r:id="rId103"/>
    <p:sldId id="1244" r:id="rId104"/>
    <p:sldId id="1279" r:id="rId105"/>
    <p:sldId id="1319" r:id="rId106"/>
    <p:sldId id="1320" r:id="rId107"/>
    <p:sldId id="1280" r:id="rId108"/>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00FF"/>
    <a:srgbClr val="990000"/>
    <a:srgbClr val="FF0000"/>
    <a:srgbClr val="FF6600"/>
    <a:srgbClr val="0033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7133" autoAdjust="0"/>
  </p:normalViewPr>
  <p:slideViewPr>
    <p:cSldViewPr>
      <p:cViewPr varScale="1">
        <p:scale>
          <a:sx n="71" d="100"/>
          <a:sy n="71" d="100"/>
        </p:scale>
        <p:origin x="-1086" y="-96"/>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1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07" Type="http://schemas.openxmlformats.org/officeDocument/2006/relationships/slide" Target="slides/slide89.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slide" Target="slides/slide56.xml"/><Relationship Id="rId79" Type="http://schemas.openxmlformats.org/officeDocument/2006/relationships/slide" Target="slides/slide61.xml"/><Relationship Id="rId87" Type="http://schemas.openxmlformats.org/officeDocument/2006/relationships/slide" Target="slides/slide69.xml"/><Relationship Id="rId102" Type="http://schemas.openxmlformats.org/officeDocument/2006/relationships/slide" Target="slides/slide84.xml"/><Relationship Id="rId110"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3.xml"/><Relationship Id="rId82" Type="http://schemas.openxmlformats.org/officeDocument/2006/relationships/slide" Target="slides/slide64.xml"/><Relationship Id="rId90" Type="http://schemas.openxmlformats.org/officeDocument/2006/relationships/slide" Target="slides/slide72.xml"/><Relationship Id="rId95" Type="http://schemas.openxmlformats.org/officeDocument/2006/relationships/slide" Target="slides/slide77.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13"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slide" Target="slides/slide62.xml"/><Relationship Id="rId85" Type="http://schemas.openxmlformats.org/officeDocument/2006/relationships/slide" Target="slides/slide67.xml"/><Relationship Id="rId93" Type="http://schemas.openxmlformats.org/officeDocument/2006/relationships/slide" Target="slides/slide75.xml"/><Relationship Id="rId98" Type="http://schemas.openxmlformats.org/officeDocument/2006/relationships/slide" Target="slides/slide8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103" Type="http://schemas.openxmlformats.org/officeDocument/2006/relationships/slide" Target="slides/slide85.xml"/><Relationship Id="rId108" Type="http://schemas.openxmlformats.org/officeDocument/2006/relationships/slide" Target="slides/slide90.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slide" Target="slides/slide70.xml"/><Relationship Id="rId91" Type="http://schemas.openxmlformats.org/officeDocument/2006/relationships/slide" Target="slides/slide73.xml"/><Relationship Id="rId96" Type="http://schemas.openxmlformats.org/officeDocument/2006/relationships/slide" Target="slides/slide78.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6" Type="http://schemas.openxmlformats.org/officeDocument/2006/relationships/slide" Target="slides/slide88.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notesMaster" Target="notesMasters/notesMaster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______________Microsoft_Office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______________Microsoft_Office_Excel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l-GR"/>
  <c:chart>
    <c:plotArea>
      <c:layout>
        <c:manualLayout>
          <c:layoutTarget val="inner"/>
          <c:xMode val="edge"/>
          <c:yMode val="edge"/>
          <c:x val="6.6996488586331934E-2"/>
          <c:y val="0.1886758190220541"/>
          <c:w val="0.91541496751092211"/>
          <c:h val="0.61995784781746632"/>
        </c:manualLayout>
      </c:layout>
      <c:barChart>
        <c:barDir val="col"/>
        <c:grouping val="clustered"/>
        <c:ser>
          <c:idx val="0"/>
          <c:order val="0"/>
          <c:tx>
            <c:strRef>
              <c:f>Sheet1!$B$1</c:f>
              <c:strCache>
                <c:ptCount val="1"/>
                <c:pt idx="0">
                  <c:v>ESR</c:v>
                </c:pt>
              </c:strCache>
            </c:strRef>
          </c:tx>
          <c:spPr>
            <a:solidFill>
              <a:srgbClr val="538CFF"/>
            </a:solidFill>
          </c:spPr>
          <c:dLbls>
            <c:spPr>
              <a:noFill/>
              <a:ln>
                <a:noFill/>
              </a:ln>
              <a:effectLst/>
            </c:spPr>
            <c:txPr>
              <a:bodyPr/>
              <a:lstStyle/>
              <a:p>
                <a:pPr>
                  <a:defRPr sz="1399" b="1"/>
                </a:pPr>
                <a:endParaRPr lang="el-GR"/>
              </a:p>
            </c:txPr>
            <c:dLblPos val="outEnd"/>
            <c:showVal val="1"/>
            <c:extLst>
              <c:ext xmlns:c15="http://schemas.microsoft.com/office/drawing/2012/chart" uri="{CE6537A1-D6FC-4f65-9D91-7224C49458BB}">
                <c15:showLeaderLines val="0"/>
              </c:ext>
            </c:extLst>
          </c:dLbls>
          <c:cat>
            <c:strRef>
              <c:f>Sheet1!$A$2:$A$5</c:f>
              <c:strCache>
                <c:ptCount val="4"/>
                <c:pt idx="0">
                  <c:v>During Attack
(n = 49)</c:v>
                </c:pt>
                <c:pt idx="1">
                  <c:v>Attack-Free
(n = 49)</c:v>
                </c:pt>
                <c:pt idx="2">
                  <c:v>Positive
(n = 39)</c:v>
                </c:pt>
                <c:pt idx="3">
                  <c:v>Healthy
(n = 19)</c:v>
                </c:pt>
              </c:strCache>
            </c:strRef>
          </c:cat>
          <c:val>
            <c:numRef>
              <c:f>Sheet1!$B$2:$B$5</c:f>
              <c:numCache>
                <c:formatCode>General</c:formatCode>
                <c:ptCount val="4"/>
                <c:pt idx="0">
                  <c:v>88</c:v>
                </c:pt>
                <c:pt idx="1">
                  <c:v>52</c:v>
                </c:pt>
                <c:pt idx="2">
                  <c:v>100</c:v>
                </c:pt>
                <c:pt idx="3">
                  <c:v>0</c:v>
                </c:pt>
              </c:numCache>
            </c:numRef>
          </c:val>
        </c:ser>
        <c:ser>
          <c:idx val="1"/>
          <c:order val="1"/>
          <c:tx>
            <c:strRef>
              <c:f>Sheet1!$C$1</c:f>
              <c:strCache>
                <c:ptCount val="1"/>
                <c:pt idx="0">
                  <c:v>CRP</c:v>
                </c:pt>
              </c:strCache>
            </c:strRef>
          </c:tx>
          <c:spPr>
            <a:solidFill>
              <a:srgbClr val="FFCC00"/>
            </a:solidFill>
          </c:spPr>
          <c:dLbls>
            <c:spPr>
              <a:noFill/>
              <a:ln>
                <a:noFill/>
              </a:ln>
              <a:effectLst/>
            </c:spPr>
            <c:txPr>
              <a:bodyPr/>
              <a:lstStyle/>
              <a:p>
                <a:pPr>
                  <a:defRPr sz="1399" b="1"/>
                </a:pPr>
                <a:endParaRPr lang="el-GR"/>
              </a:p>
            </c:txPr>
            <c:dLblPos val="outEnd"/>
            <c:showVal val="1"/>
            <c:extLst>
              <c:ext xmlns:c15="http://schemas.microsoft.com/office/drawing/2012/chart" uri="{CE6537A1-D6FC-4f65-9D91-7224C49458BB}">
                <c15:showLeaderLines val="0"/>
              </c:ext>
            </c:extLst>
          </c:dLbls>
          <c:cat>
            <c:strRef>
              <c:f>Sheet1!$A$2:$A$5</c:f>
              <c:strCache>
                <c:ptCount val="4"/>
                <c:pt idx="0">
                  <c:v>During Attack
(n = 49)</c:v>
                </c:pt>
                <c:pt idx="1">
                  <c:v>Attack-Free
(n = 49)</c:v>
                </c:pt>
                <c:pt idx="2">
                  <c:v>Positive
(n = 39)</c:v>
                </c:pt>
                <c:pt idx="3">
                  <c:v>Healthy
(n = 19)</c:v>
                </c:pt>
              </c:strCache>
            </c:strRef>
          </c:cat>
          <c:val>
            <c:numRef>
              <c:f>Sheet1!$C$2:$C$5</c:f>
              <c:numCache>
                <c:formatCode>General</c:formatCode>
                <c:ptCount val="4"/>
                <c:pt idx="0">
                  <c:v>100</c:v>
                </c:pt>
                <c:pt idx="1">
                  <c:v>34</c:v>
                </c:pt>
                <c:pt idx="2">
                  <c:v>92</c:v>
                </c:pt>
                <c:pt idx="3">
                  <c:v>5</c:v>
                </c:pt>
              </c:numCache>
            </c:numRef>
          </c:val>
        </c:ser>
        <c:gapWidth val="65"/>
        <c:axId val="161544448"/>
        <c:axId val="149364736"/>
      </c:barChart>
      <c:catAx>
        <c:axId val="161544448"/>
        <c:scaling>
          <c:orientation val="minMax"/>
        </c:scaling>
        <c:axPos val="b"/>
        <c:numFmt formatCode="General" sourceLinked="1"/>
        <c:tickLblPos val="nextTo"/>
        <c:spPr>
          <a:ln>
            <a:solidFill>
              <a:schemeClr val="tx1"/>
            </a:solidFill>
          </a:ln>
        </c:spPr>
        <c:txPr>
          <a:bodyPr rot="0"/>
          <a:lstStyle/>
          <a:p>
            <a:pPr>
              <a:defRPr sz="1399"/>
            </a:pPr>
            <a:endParaRPr lang="el-GR"/>
          </a:p>
        </c:txPr>
        <c:crossAx val="149364736"/>
        <c:crosses val="autoZero"/>
        <c:auto val="1"/>
        <c:lblAlgn val="ctr"/>
        <c:lblOffset val="0"/>
      </c:catAx>
      <c:valAx>
        <c:axId val="149364736"/>
        <c:scaling>
          <c:orientation val="minMax"/>
          <c:max val="100"/>
        </c:scaling>
        <c:axPos val="l"/>
        <c:numFmt formatCode="General" sourceLinked="1"/>
        <c:tickLblPos val="nextTo"/>
        <c:spPr>
          <a:ln>
            <a:solidFill>
              <a:schemeClr val="tx1"/>
            </a:solidFill>
          </a:ln>
        </c:spPr>
        <c:txPr>
          <a:bodyPr/>
          <a:lstStyle/>
          <a:p>
            <a:pPr>
              <a:defRPr sz="1399"/>
            </a:pPr>
            <a:endParaRPr lang="el-GR"/>
          </a:p>
        </c:txPr>
        <c:crossAx val="161544448"/>
        <c:crosses val="autoZero"/>
        <c:crossBetween val="between"/>
        <c:majorUnit val="20"/>
        <c:minorUnit val="0.2"/>
      </c:valAx>
      <c:spPr>
        <a:noFill/>
        <a:ln w="25379">
          <a:noFill/>
        </a:ln>
      </c:spPr>
    </c:plotArea>
    <c:legend>
      <c:legendPos val="t"/>
      <c:layout/>
      <c:txPr>
        <a:bodyPr/>
        <a:lstStyle/>
        <a:p>
          <a:pPr>
            <a:defRPr sz="1800"/>
          </a:pPr>
          <a:endParaRPr lang="el-GR"/>
        </a:p>
      </c:txPr>
    </c:legend>
    <c:plotVisOnly val="1"/>
    <c:dispBlanksAs val="gap"/>
  </c:chart>
  <c:txPr>
    <a:bodyPr/>
    <a:lstStyle/>
    <a:p>
      <a:pPr>
        <a:defRPr sz="1798"/>
      </a:pPr>
      <a:endParaRPr lang="el-GR"/>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l-GR"/>
  <c:style val="26"/>
  <c:chart>
    <c:title>
      <c:tx>
        <c:rich>
          <a:bodyPr/>
          <a:lstStyle/>
          <a:p>
            <a:pPr>
              <a:defRPr/>
            </a:pPr>
            <a:r>
              <a:rPr lang="el-GR" dirty="0" smtClean="0"/>
              <a:t>Φαινότυπος</a:t>
            </a:r>
            <a:endParaRPr lang="el-GR" dirty="0"/>
          </a:p>
        </c:rich>
      </c:tx>
      <c:layout>
        <c:manualLayout>
          <c:xMode val="edge"/>
          <c:yMode val="edge"/>
          <c:x val="0.34894056675119034"/>
          <c:y val="2.4159152124093612E-3"/>
        </c:manualLayout>
      </c:layout>
    </c:title>
    <c:plotArea>
      <c:layout>
        <c:manualLayout>
          <c:layoutTarget val="inner"/>
          <c:xMode val="edge"/>
          <c:yMode val="edge"/>
          <c:x val="0.26883001912896481"/>
          <c:y val="0.20620445072455579"/>
          <c:w val="0.70009653454335163"/>
          <c:h val="0.61584684391114264"/>
        </c:manualLayout>
      </c:layout>
      <c:barChart>
        <c:barDir val="col"/>
        <c:grouping val="stacked"/>
        <c:ser>
          <c:idx val="0"/>
          <c:order val="0"/>
          <c:tx>
            <c:strRef>
              <c:f>Φύλλο1!$B$1</c:f>
              <c:strCache>
                <c:ptCount val="1"/>
                <c:pt idx="0">
                  <c:v>Ηπιος</c:v>
                </c:pt>
              </c:strCache>
            </c:strRef>
          </c:tx>
          <c:spPr>
            <a:solidFill>
              <a:srgbClr val="92D050"/>
            </a:solidFill>
          </c:spPr>
          <c:cat>
            <c:strRef>
              <c:f>Φύλλο1!$A$2:$A$3</c:f>
              <c:strCache>
                <c:ptCount val="2"/>
                <c:pt idx="0">
                  <c:v>2 μεταλλάξεις</c:v>
                </c:pt>
                <c:pt idx="1">
                  <c:v>1 μετάλλαξη</c:v>
                </c:pt>
              </c:strCache>
            </c:strRef>
          </c:cat>
          <c:val>
            <c:numRef>
              <c:f>Φύλλο1!$B$2:$B$3</c:f>
              <c:numCache>
                <c:formatCode>0.0</c:formatCode>
                <c:ptCount val="2"/>
                <c:pt idx="0">
                  <c:v>16.279069767441861</c:v>
                </c:pt>
                <c:pt idx="1">
                  <c:v>40.909090909090907</c:v>
                </c:pt>
              </c:numCache>
            </c:numRef>
          </c:val>
        </c:ser>
        <c:ser>
          <c:idx val="1"/>
          <c:order val="1"/>
          <c:tx>
            <c:strRef>
              <c:f>Φύλλο1!$C$1</c:f>
              <c:strCache>
                <c:ptCount val="1"/>
                <c:pt idx="0">
                  <c:v>Ενδιάμεσος</c:v>
                </c:pt>
              </c:strCache>
            </c:strRef>
          </c:tx>
          <c:spPr>
            <a:solidFill>
              <a:srgbClr val="FFC000"/>
            </a:solidFill>
          </c:spPr>
          <c:cat>
            <c:strRef>
              <c:f>Φύλλο1!$A$2:$A$3</c:f>
              <c:strCache>
                <c:ptCount val="2"/>
                <c:pt idx="0">
                  <c:v>2 μεταλλάξεις</c:v>
                </c:pt>
                <c:pt idx="1">
                  <c:v>1 μετάλλαξη</c:v>
                </c:pt>
              </c:strCache>
            </c:strRef>
          </c:cat>
          <c:val>
            <c:numRef>
              <c:f>Φύλλο1!$C$2:$C$3</c:f>
              <c:numCache>
                <c:formatCode>0.0</c:formatCode>
                <c:ptCount val="2"/>
                <c:pt idx="0">
                  <c:v>41.860465116279073</c:v>
                </c:pt>
                <c:pt idx="1">
                  <c:v>36.363636363636033</c:v>
                </c:pt>
              </c:numCache>
            </c:numRef>
          </c:val>
        </c:ser>
        <c:ser>
          <c:idx val="2"/>
          <c:order val="2"/>
          <c:tx>
            <c:strRef>
              <c:f>Φύλλο1!$D$1</c:f>
              <c:strCache>
                <c:ptCount val="1"/>
                <c:pt idx="0">
                  <c:v>Σοβαρός</c:v>
                </c:pt>
              </c:strCache>
            </c:strRef>
          </c:tx>
          <c:spPr>
            <a:solidFill>
              <a:srgbClr val="C00000"/>
            </a:solidFill>
            <a:scene3d>
              <a:camera prst="orthographicFront"/>
              <a:lightRig rig="threePt" dir="t">
                <a:rot lat="0" lon="0" rev="1200000"/>
              </a:lightRig>
            </a:scene3d>
            <a:sp3d>
              <a:bevelT w="63500" h="25400"/>
            </a:sp3d>
          </c:spPr>
          <c:cat>
            <c:strRef>
              <c:f>Φύλλο1!$A$2:$A$3</c:f>
              <c:strCache>
                <c:ptCount val="2"/>
                <c:pt idx="0">
                  <c:v>2 μεταλλάξεις</c:v>
                </c:pt>
                <c:pt idx="1">
                  <c:v>1 μετάλλαξη</c:v>
                </c:pt>
              </c:strCache>
            </c:strRef>
          </c:cat>
          <c:val>
            <c:numRef>
              <c:f>Φύλλο1!$D$2:$D$3</c:f>
              <c:numCache>
                <c:formatCode>0.0</c:formatCode>
                <c:ptCount val="2"/>
                <c:pt idx="0">
                  <c:v>41.860465116279073</c:v>
                </c:pt>
                <c:pt idx="1">
                  <c:v>22.72727272727273</c:v>
                </c:pt>
              </c:numCache>
            </c:numRef>
          </c:val>
        </c:ser>
        <c:dLbls>
          <c:showVal val="1"/>
        </c:dLbls>
        <c:overlap val="100"/>
        <c:axId val="149684992"/>
        <c:axId val="149686528"/>
      </c:barChart>
      <c:catAx>
        <c:axId val="149684992"/>
        <c:scaling>
          <c:orientation val="minMax"/>
        </c:scaling>
        <c:axPos val="b"/>
        <c:tickLblPos val="nextTo"/>
        <c:txPr>
          <a:bodyPr/>
          <a:lstStyle/>
          <a:p>
            <a:pPr>
              <a:defRPr b="1"/>
            </a:pPr>
            <a:endParaRPr lang="el-GR"/>
          </a:p>
        </c:txPr>
        <c:crossAx val="149686528"/>
        <c:crosses val="autoZero"/>
        <c:auto val="1"/>
        <c:lblAlgn val="ctr"/>
        <c:lblOffset val="100"/>
      </c:catAx>
      <c:valAx>
        <c:axId val="149686528"/>
        <c:scaling>
          <c:orientation val="minMax"/>
          <c:max val="100"/>
          <c:min val="0"/>
        </c:scaling>
        <c:axPos val="l"/>
        <c:majorGridlines>
          <c:spPr>
            <a:ln>
              <a:solidFill>
                <a:schemeClr val="bg2"/>
              </a:solidFill>
            </a:ln>
          </c:spPr>
        </c:majorGridlines>
        <c:title>
          <c:tx>
            <c:rich>
              <a:bodyPr rot="-5400000" vert="horz"/>
              <a:lstStyle/>
              <a:p>
                <a:pPr>
                  <a:defRPr/>
                </a:pPr>
                <a:r>
                  <a:rPr lang="el-GR" dirty="0" smtClean="0"/>
                  <a:t>% Ασθενείς</a:t>
                </a:r>
                <a:endParaRPr lang="el-GR" dirty="0"/>
              </a:p>
            </c:rich>
          </c:tx>
          <c:layout/>
        </c:title>
        <c:numFmt formatCode="0.0" sourceLinked="1"/>
        <c:tickLblPos val="nextTo"/>
        <c:crossAx val="149684992"/>
        <c:crosses val="autoZero"/>
        <c:crossBetween val="between"/>
        <c:majorUnit val="20"/>
      </c:valAx>
    </c:plotArea>
    <c:legend>
      <c:legendPos val="b"/>
      <c:layout/>
    </c:legend>
    <c:plotVisOnly val="1"/>
  </c:chart>
  <c:txPr>
    <a:bodyPr/>
    <a:lstStyle/>
    <a:p>
      <a:pPr>
        <a:defRPr sz="1800"/>
      </a:pPr>
      <a:endParaRPr lang="el-GR"/>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BAF478-BCE4-4577-9BB8-58104202F60C}" type="datetimeFigureOut">
              <a:rPr lang="el-GR" smtClean="0"/>
              <a:pPr/>
              <a:t>7/10/2017</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36715E-82E9-43CD-91EE-1977091CA02F}"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galinos.gr/"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s://en.wikipedia.org/wiki/Anesthesia" TargetMode="External"/><Relationship Id="rId3" Type="http://schemas.openxmlformats.org/officeDocument/2006/relationships/hyperlink" Target="https://en.wikipedia.org/wiki/International_Nonproprietary_Name" TargetMode="External"/><Relationship Id="rId7" Type="http://schemas.openxmlformats.org/officeDocument/2006/relationships/hyperlink" Target="https://en.wikipedia.org/wiki/Hypotension" TargetMode="External"/><Relationship Id="rId12" Type="http://schemas.openxmlformats.org/officeDocument/2006/relationships/hyperlink" Target="https://en.wikipedia.org/wiki/Priapism" TargetMode="External"/><Relationship Id="rId2" Type="http://schemas.openxmlformats.org/officeDocument/2006/relationships/slide" Target="../slides/slide86.xml"/><Relationship Id="rId1" Type="http://schemas.openxmlformats.org/officeDocument/2006/relationships/notesMaster" Target="../notesMasters/notesMaster1.xml"/><Relationship Id="rId6" Type="http://schemas.openxmlformats.org/officeDocument/2006/relationships/hyperlink" Target="https://en.wikipedia.org/wiki/Sympathomimetic_amine" TargetMode="External"/><Relationship Id="rId11" Type="http://schemas.openxmlformats.org/officeDocument/2006/relationships/hyperlink" Target="https://en.wikipedia.org/wiki/Metaraminol" TargetMode="External"/><Relationship Id="rId5" Type="http://schemas.openxmlformats.org/officeDocument/2006/relationships/hyperlink" Target="https://en.wikipedia.org/wiki/Meta-Hydroxynorephedrine" TargetMode="External"/><Relationship Id="rId10" Type="http://schemas.openxmlformats.org/officeDocument/2006/relationships/hyperlink" Target="https://en.wikipedia.org/wiki/Agonist" TargetMode="External"/><Relationship Id="rId4" Type="http://schemas.openxmlformats.org/officeDocument/2006/relationships/hyperlink" Target="https://en.wikipedia.org/wiki/Stereoisomer" TargetMode="External"/><Relationship Id="rId9" Type="http://schemas.openxmlformats.org/officeDocument/2006/relationships/hyperlink" Target="https://en.wikipedia.org/wiki/Adrenergic_receptor"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nature.com/nrrheum/journal/v5/n5/full/nrrheum.2009.40.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7436715E-82E9-43CD-91EE-1977091CA02F}" type="slidenum">
              <a:rPr lang="el-GR" smtClean="0"/>
              <a:pPr/>
              <a:t>1</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term “</a:t>
            </a:r>
            <a:r>
              <a:rPr lang="en-US" sz="1200" kern="1200" baseline="0" dirty="0" err="1" smtClean="0">
                <a:solidFill>
                  <a:schemeClr val="tx1"/>
                </a:solidFill>
                <a:latin typeface="+mn-lt"/>
                <a:ea typeface="+mn-ea"/>
                <a:cs typeface="+mn-cs"/>
              </a:rPr>
              <a:t>autoinflammation</a:t>
            </a:r>
            <a:r>
              <a:rPr lang="en-US" sz="1200" kern="1200" baseline="0" dirty="0" smtClean="0">
                <a:solidFill>
                  <a:schemeClr val="tx1"/>
                </a:solidFill>
                <a:latin typeface="+mn-lt"/>
                <a:ea typeface="+mn-ea"/>
                <a:cs typeface="+mn-cs"/>
              </a:rPr>
              <a:t>”</a:t>
            </a:r>
            <a:r>
              <a:rPr lang="el-GR"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was first proposed by </a:t>
            </a:r>
            <a:r>
              <a:rPr lang="en-US" sz="1200" b="1" kern="1200" baseline="0" dirty="0" smtClean="0">
                <a:solidFill>
                  <a:schemeClr val="tx1"/>
                </a:solidFill>
                <a:latin typeface="+mn-lt"/>
                <a:ea typeface="+mn-ea"/>
                <a:cs typeface="+mn-cs"/>
              </a:rPr>
              <a:t>Dan </a:t>
            </a:r>
            <a:r>
              <a:rPr lang="en-US" sz="1200" b="1" kern="1200" baseline="0" dirty="0" err="1" smtClean="0">
                <a:solidFill>
                  <a:schemeClr val="tx1"/>
                </a:solidFill>
                <a:latin typeface="+mn-lt"/>
                <a:ea typeface="+mn-ea"/>
                <a:cs typeface="+mn-cs"/>
              </a:rPr>
              <a:t>Kastner</a:t>
            </a:r>
            <a:r>
              <a:rPr lang="en-US" sz="1200" b="1" kern="1200" baseline="0" dirty="0" smtClean="0">
                <a:solidFill>
                  <a:schemeClr val="tx1"/>
                </a:solidFill>
                <a:latin typeface="+mn-lt"/>
                <a:ea typeface="+mn-ea"/>
                <a:cs typeface="+mn-cs"/>
              </a:rPr>
              <a:t>, in 1999</a:t>
            </a:r>
            <a:r>
              <a:rPr lang="el-GR" sz="1200" b="1" kern="1200" baseline="0" dirty="0" smtClean="0">
                <a:solidFill>
                  <a:schemeClr val="tx1"/>
                </a:solidFill>
                <a:latin typeface="+mn-lt"/>
                <a:ea typeface="+mn-ea"/>
                <a:cs typeface="+mn-cs"/>
              </a:rPr>
              <a:t> </a:t>
            </a:r>
            <a:endParaRPr lang="en-U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 candidate gene approach in families with a rare </a:t>
            </a:r>
            <a:r>
              <a:rPr lang="en-US" sz="1200" kern="1200" baseline="0" dirty="0" err="1" smtClean="0">
                <a:solidFill>
                  <a:schemeClr val="tx1"/>
                </a:solidFill>
                <a:latin typeface="+mn-lt"/>
                <a:ea typeface="+mn-ea"/>
                <a:cs typeface="+mn-cs"/>
              </a:rPr>
              <a:t>autosomal</a:t>
            </a:r>
            <a:r>
              <a:rPr lang="en-US" sz="1200" kern="1200" baseline="0" dirty="0" smtClean="0">
                <a:solidFill>
                  <a:schemeClr val="tx1"/>
                </a:solidFill>
                <a:latin typeface="+mn-lt"/>
                <a:ea typeface="+mn-ea"/>
                <a:cs typeface="+mn-cs"/>
              </a:rPr>
              <a:t> dominant HPF termed familial Hibernian fever</a:t>
            </a:r>
            <a:endParaRPr lang="el-GR" sz="1200" b="1" kern="1200" baseline="0" dirty="0" smtClean="0">
              <a:solidFill>
                <a:schemeClr val="tx1"/>
              </a:solidFill>
              <a:latin typeface="+mn-lt"/>
              <a:ea typeface="+mn-ea"/>
              <a:cs typeface="+mn-cs"/>
            </a:endParaRPr>
          </a:p>
          <a:p>
            <a:endParaRPr lang="el-GR" sz="1200" kern="1200" baseline="0" dirty="0" smtClean="0">
              <a:solidFill>
                <a:schemeClr val="tx1"/>
              </a:solidFill>
              <a:latin typeface="+mn-lt"/>
              <a:ea typeface="+mn-ea"/>
              <a:cs typeface="+mn-cs"/>
            </a:endParaRPr>
          </a:p>
          <a:p>
            <a:r>
              <a:rPr lang="en-US" dirty="0" smtClean="0"/>
              <a:t>FMF,</a:t>
            </a:r>
            <a:r>
              <a:rPr lang="en-US" baseline="0" dirty="0" smtClean="0"/>
              <a:t> HIDS </a:t>
            </a:r>
            <a:r>
              <a:rPr lang="el-GR" baseline="0" dirty="0" smtClean="0"/>
              <a:t>υπολειπόμενα, Λοιπά περιοδικά αυτοφλεγμονώδη επικρατή</a:t>
            </a:r>
            <a:endParaRPr lang="en-US" dirty="0"/>
          </a:p>
        </p:txBody>
      </p:sp>
      <p:sp>
        <p:nvSpPr>
          <p:cNvPr id="4" name="Slide Number Placeholder 3"/>
          <p:cNvSpPr>
            <a:spLocks noGrp="1"/>
          </p:cNvSpPr>
          <p:nvPr>
            <p:ph type="sldNum" sz="quarter" idx="10"/>
          </p:nvPr>
        </p:nvSpPr>
        <p:spPr/>
        <p:txBody>
          <a:bodyPr/>
          <a:lstStyle/>
          <a:p>
            <a:fld id="{9B5A1E23-5E78-5B47-A0B3-B4BBC8D627AB}" type="slidenum">
              <a:rPr lang="en-US" smtClean="0">
                <a:solidFill>
                  <a:prstClr val="black"/>
                </a:solidFill>
              </a:rPr>
              <a:pPr/>
              <a:t>24</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200" kern="1200" dirty="0" smtClean="0">
                <a:solidFill>
                  <a:schemeClr val="tx1"/>
                </a:solidFill>
                <a:latin typeface="+mn-lt"/>
                <a:ea typeface="+mn-ea"/>
                <a:cs typeface="+mn-cs"/>
              </a:rPr>
              <a:t>Με εξαίρεση τον IL-1</a:t>
            </a:r>
            <a:r>
              <a:rPr lang="en-US" sz="1200" kern="1200" dirty="0" smtClean="0">
                <a:solidFill>
                  <a:schemeClr val="tx1"/>
                </a:solidFill>
                <a:latin typeface="+mn-lt"/>
                <a:ea typeface="+mn-ea"/>
                <a:cs typeface="+mn-cs"/>
              </a:rPr>
              <a:t>Ra</a:t>
            </a:r>
            <a:r>
              <a:rPr lang="el-GR" sz="1200" kern="1200" dirty="0" smtClean="0">
                <a:solidFill>
                  <a:schemeClr val="tx1"/>
                </a:solidFill>
                <a:latin typeface="+mn-lt"/>
                <a:ea typeface="+mn-ea"/>
                <a:cs typeface="+mn-cs"/>
              </a:rPr>
              <a:t>, όλα τα άλλα μέλη της IL-1 οικογένειας στερούνται </a:t>
            </a:r>
            <a:r>
              <a:rPr lang="el-GR" sz="1200" kern="1200" dirty="0" err="1" smtClean="0">
                <a:solidFill>
                  <a:schemeClr val="tx1"/>
                </a:solidFill>
                <a:latin typeface="+mn-lt"/>
                <a:ea typeface="+mn-ea"/>
                <a:cs typeface="+mn-cs"/>
              </a:rPr>
              <a:t>σηματοδοτικού</a:t>
            </a:r>
            <a:r>
              <a:rPr lang="el-GR" sz="1200" kern="1200" dirty="0" smtClean="0">
                <a:solidFill>
                  <a:schemeClr val="tx1"/>
                </a:solidFill>
                <a:latin typeface="+mn-lt"/>
                <a:ea typeface="+mn-ea"/>
                <a:cs typeface="+mn-cs"/>
              </a:rPr>
              <a:t> τμήματος,  παράγονται δηλαδή ως ενδοκυττάρια, ανενεργά, πρόδρομα μόρια (</a:t>
            </a:r>
            <a:r>
              <a:rPr lang="el-GR" sz="1200" kern="1200" dirty="0" err="1" smtClean="0">
                <a:solidFill>
                  <a:schemeClr val="tx1"/>
                </a:solidFill>
                <a:latin typeface="+mn-lt"/>
                <a:ea typeface="+mn-ea"/>
                <a:cs typeface="+mn-cs"/>
              </a:rPr>
              <a:t>precursors</a:t>
            </a:r>
            <a:r>
              <a:rPr lang="el-GR" sz="1200" kern="1200" dirty="0" smtClean="0">
                <a:solidFill>
                  <a:schemeClr val="tx1"/>
                </a:solidFill>
                <a:latin typeface="+mn-lt"/>
                <a:ea typeface="+mn-ea"/>
                <a:cs typeface="+mn-cs"/>
              </a:rPr>
              <a:t>) που χρειάζονται πρωτεϊνική διάσπαση, είτε από την κασπάση-1 του </a:t>
            </a:r>
            <a:r>
              <a:rPr lang="en-US" sz="1200" kern="1200" dirty="0" smtClean="0">
                <a:solidFill>
                  <a:schemeClr val="tx1"/>
                </a:solidFill>
                <a:latin typeface="+mn-lt"/>
                <a:ea typeface="+mn-ea"/>
                <a:cs typeface="+mn-cs"/>
              </a:rPr>
              <a:t>NLRP</a:t>
            </a:r>
            <a:r>
              <a:rPr lang="el-GR" sz="1200" kern="1200" dirty="0" smtClean="0">
                <a:solidFill>
                  <a:schemeClr val="tx1"/>
                </a:solidFill>
                <a:latin typeface="+mn-lt"/>
                <a:ea typeface="+mn-ea"/>
                <a:cs typeface="+mn-cs"/>
              </a:rPr>
              <a:t>3 </a:t>
            </a:r>
            <a:r>
              <a:rPr lang="el-GR" sz="1200" kern="1200" dirty="0" err="1" smtClean="0">
                <a:solidFill>
                  <a:schemeClr val="tx1"/>
                </a:solidFill>
                <a:latin typeface="+mn-lt"/>
                <a:ea typeface="+mn-ea"/>
                <a:cs typeface="+mn-cs"/>
              </a:rPr>
              <a:t>φλεγμονοσώματος</a:t>
            </a:r>
            <a:r>
              <a:rPr lang="el-GR" sz="1200" kern="1200" dirty="0" smtClean="0">
                <a:solidFill>
                  <a:schemeClr val="tx1"/>
                </a:solidFill>
                <a:latin typeface="+mn-lt"/>
                <a:ea typeface="+mn-ea"/>
                <a:cs typeface="+mn-cs"/>
              </a:rPr>
              <a:t>, είτε από </a:t>
            </a:r>
            <a:r>
              <a:rPr lang="el-GR" sz="1200" kern="1200" dirty="0" err="1" smtClean="0">
                <a:solidFill>
                  <a:schemeClr val="tx1"/>
                </a:solidFill>
                <a:latin typeface="+mn-lt"/>
                <a:ea typeface="+mn-ea"/>
                <a:cs typeface="+mn-cs"/>
              </a:rPr>
              <a:t>πρωτεάσες</a:t>
            </a:r>
            <a:r>
              <a:rPr lang="el-GR" sz="1200" kern="1200" dirty="0" smtClean="0">
                <a:solidFill>
                  <a:schemeClr val="tx1"/>
                </a:solidFill>
                <a:latin typeface="+mn-lt"/>
                <a:ea typeface="+mn-ea"/>
                <a:cs typeface="+mn-cs"/>
              </a:rPr>
              <a:t> των </a:t>
            </a:r>
            <a:r>
              <a:rPr lang="el-GR" sz="1200" kern="1200" dirty="0" err="1" smtClean="0">
                <a:solidFill>
                  <a:schemeClr val="tx1"/>
                </a:solidFill>
                <a:latin typeface="+mn-lt"/>
                <a:ea typeface="+mn-ea"/>
                <a:cs typeface="+mn-cs"/>
              </a:rPr>
              <a:t>ουδετεροφίλων</a:t>
            </a:r>
            <a:r>
              <a:rPr lang="el-GR" sz="1200" kern="1200" dirty="0" smtClean="0">
                <a:solidFill>
                  <a:schemeClr val="tx1"/>
                </a:solidFill>
                <a:latin typeface="+mn-lt"/>
                <a:ea typeface="+mn-ea"/>
                <a:cs typeface="+mn-cs"/>
              </a:rPr>
              <a:t>, προκειμένου να σχηματισθούν οι ώριμες, </a:t>
            </a:r>
            <a:r>
              <a:rPr lang="el-GR" sz="1200" kern="1200" dirty="0" err="1" smtClean="0">
                <a:solidFill>
                  <a:schemeClr val="tx1"/>
                </a:solidFill>
                <a:latin typeface="+mn-lt"/>
                <a:ea typeface="+mn-ea"/>
                <a:cs typeface="+mn-cs"/>
              </a:rPr>
              <a:t>βιοενεργά</a:t>
            </a:r>
            <a:r>
              <a:rPr lang="el-GR" sz="1200" kern="1200" dirty="0" smtClean="0">
                <a:solidFill>
                  <a:schemeClr val="tx1"/>
                </a:solidFill>
                <a:latin typeface="+mn-lt"/>
                <a:ea typeface="+mn-ea"/>
                <a:cs typeface="+mn-cs"/>
              </a:rPr>
              <a:t> δραστικές </a:t>
            </a:r>
            <a:r>
              <a:rPr lang="el-GR" sz="1200" kern="1200" dirty="0" err="1" smtClean="0">
                <a:solidFill>
                  <a:schemeClr val="tx1"/>
                </a:solidFill>
                <a:latin typeface="+mn-lt"/>
                <a:ea typeface="+mn-ea"/>
                <a:cs typeface="+mn-cs"/>
              </a:rPr>
              <a:t>κυτταροκίνες</a:t>
            </a:r>
            <a:r>
              <a:rPr lang="el-GR" sz="1200" kern="1200" dirty="0" smtClean="0">
                <a:solidFill>
                  <a:schemeClr val="tx1"/>
                </a:solidFill>
                <a:latin typeface="+mn-lt"/>
                <a:ea typeface="+mn-ea"/>
                <a:cs typeface="+mn-cs"/>
              </a:rPr>
              <a:t> </a:t>
            </a:r>
            <a:endParaRPr lang="el-GR" dirty="0"/>
          </a:p>
        </p:txBody>
      </p:sp>
      <p:sp>
        <p:nvSpPr>
          <p:cNvPr id="4" name="3 - Θέση αριθμού διαφάνειας"/>
          <p:cNvSpPr>
            <a:spLocks noGrp="1"/>
          </p:cNvSpPr>
          <p:nvPr>
            <p:ph type="sldNum" sz="quarter" idx="10"/>
          </p:nvPr>
        </p:nvSpPr>
        <p:spPr/>
        <p:txBody>
          <a:bodyPr/>
          <a:lstStyle/>
          <a:p>
            <a:fld id="{7436715E-82E9-43CD-91EE-1977091CA02F}" type="slidenum">
              <a:rPr lang="el-GR" smtClean="0">
                <a:solidFill>
                  <a:prstClr val="black"/>
                </a:solidFill>
              </a:rPr>
              <a:pPr/>
              <a:t>27</a:t>
            </a:fld>
            <a:endParaRPr lang="el-GR">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Πρωτεολυτική</a:t>
            </a:r>
            <a:r>
              <a:rPr lang="el-GR" baseline="0" dirty="0" smtClean="0"/>
              <a:t> διάσπαση</a:t>
            </a:r>
          </a:p>
          <a:p>
            <a:r>
              <a:rPr lang="el-GR" sz="1200" kern="1200" dirty="0" smtClean="0">
                <a:solidFill>
                  <a:schemeClr val="tx1"/>
                </a:solidFill>
                <a:latin typeface="+mn-lt"/>
                <a:ea typeface="+mn-ea"/>
                <a:cs typeface="+mn-cs"/>
              </a:rPr>
              <a:t>Η παραγωγή της </a:t>
            </a:r>
            <a:r>
              <a:rPr lang="en-US" sz="1200" kern="1200" dirty="0" smtClean="0">
                <a:solidFill>
                  <a:schemeClr val="tx1"/>
                </a:solidFill>
                <a:latin typeface="+mn-lt"/>
                <a:ea typeface="+mn-ea"/>
                <a:cs typeface="+mn-cs"/>
              </a:rPr>
              <a:t>IL</a:t>
            </a:r>
            <a:r>
              <a:rPr lang="el-GR" sz="1200" kern="1200" dirty="0" smtClean="0">
                <a:solidFill>
                  <a:schemeClr val="tx1"/>
                </a:solidFill>
                <a:latin typeface="+mn-lt"/>
                <a:ea typeface="+mn-ea"/>
                <a:cs typeface="+mn-cs"/>
              </a:rPr>
              <a:t>-1β ρυθμίζεται από δύο ενδοκυττάρια μονοπάτια. Αρχικά, </a:t>
            </a:r>
            <a:r>
              <a:rPr lang="el-GR" sz="1200" kern="1200" dirty="0" err="1" smtClean="0">
                <a:solidFill>
                  <a:schemeClr val="tx1"/>
                </a:solidFill>
                <a:latin typeface="+mn-lt"/>
                <a:ea typeface="+mn-ea"/>
                <a:cs typeface="+mn-cs"/>
              </a:rPr>
              <a:t>εξωκυττάρια</a:t>
            </a:r>
            <a:r>
              <a:rPr lang="el-GR" sz="1200" kern="1200" dirty="0" smtClean="0">
                <a:solidFill>
                  <a:schemeClr val="tx1"/>
                </a:solidFill>
                <a:latin typeface="+mn-lt"/>
                <a:ea typeface="+mn-ea"/>
                <a:cs typeface="+mn-cs"/>
              </a:rPr>
              <a:t> σήματα κινδύνου μέσω των </a:t>
            </a:r>
            <a:r>
              <a:rPr lang="en-US" sz="1200" kern="1200" dirty="0" smtClean="0">
                <a:solidFill>
                  <a:schemeClr val="tx1"/>
                </a:solidFill>
                <a:latin typeface="+mn-lt"/>
                <a:ea typeface="+mn-ea"/>
                <a:cs typeface="+mn-cs"/>
              </a:rPr>
              <a:t>Toll</a:t>
            </a:r>
            <a:r>
              <a:rPr lang="el-GR" sz="1200"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like</a:t>
            </a:r>
            <a:r>
              <a:rPr lang="el-GR" sz="1200" kern="1200" dirty="0" smtClean="0">
                <a:solidFill>
                  <a:schemeClr val="tx1"/>
                </a:solidFill>
                <a:latin typeface="+mn-lt"/>
                <a:ea typeface="+mn-ea"/>
                <a:cs typeface="+mn-cs"/>
              </a:rPr>
              <a:t> υποδοχέων (</a:t>
            </a:r>
            <a:r>
              <a:rPr lang="en-US" sz="1200" kern="1200" dirty="0" smtClean="0">
                <a:solidFill>
                  <a:schemeClr val="tx1"/>
                </a:solidFill>
                <a:latin typeface="+mn-lt"/>
                <a:ea typeface="+mn-ea"/>
                <a:cs typeface="+mn-cs"/>
              </a:rPr>
              <a:t>TLRs</a:t>
            </a:r>
            <a:r>
              <a:rPr lang="el-GR" sz="1200" kern="1200" dirty="0" smtClean="0">
                <a:solidFill>
                  <a:schemeClr val="tx1"/>
                </a:solidFill>
                <a:latin typeface="+mn-lt"/>
                <a:ea typeface="+mn-ea"/>
                <a:cs typeface="+mn-cs"/>
              </a:rPr>
              <a:t>), ή και η ίδια η </a:t>
            </a:r>
            <a:r>
              <a:rPr lang="en-US" sz="1200" kern="1200" dirty="0" smtClean="0">
                <a:solidFill>
                  <a:schemeClr val="tx1"/>
                </a:solidFill>
                <a:latin typeface="+mn-lt"/>
                <a:ea typeface="+mn-ea"/>
                <a:cs typeface="+mn-cs"/>
              </a:rPr>
              <a:t>IL</a:t>
            </a:r>
            <a:r>
              <a:rPr lang="el-GR" sz="1200" kern="1200" dirty="0" smtClean="0">
                <a:solidFill>
                  <a:schemeClr val="tx1"/>
                </a:solidFill>
                <a:latin typeface="+mn-lt"/>
                <a:ea typeface="+mn-ea"/>
                <a:cs typeface="+mn-cs"/>
              </a:rPr>
              <a:t>-1β μέσω του υποδοχέα της (IL-1R), προκαλούν την ενεργοποίηση του μεταγραφικού παράγοντα </a:t>
            </a:r>
            <a:r>
              <a:rPr lang="en-US" sz="1200" kern="1200" dirty="0" smtClean="0">
                <a:solidFill>
                  <a:schemeClr val="tx1"/>
                </a:solidFill>
                <a:latin typeface="+mn-lt"/>
                <a:ea typeface="+mn-ea"/>
                <a:cs typeface="+mn-cs"/>
              </a:rPr>
              <a:t>NF</a:t>
            </a:r>
            <a:r>
              <a:rPr lang="el-GR" sz="1200" kern="1200" dirty="0" smtClean="0">
                <a:solidFill>
                  <a:schemeClr val="tx1"/>
                </a:solidFill>
                <a:latin typeface="+mn-lt"/>
                <a:ea typeface="+mn-ea"/>
                <a:cs typeface="+mn-cs"/>
              </a:rPr>
              <a:t>κ</a:t>
            </a:r>
            <a:r>
              <a:rPr lang="en-US" sz="1200" kern="1200" dirty="0" smtClean="0">
                <a:solidFill>
                  <a:schemeClr val="tx1"/>
                </a:solidFill>
                <a:latin typeface="+mn-lt"/>
                <a:ea typeface="+mn-ea"/>
                <a:cs typeface="+mn-cs"/>
              </a:rPr>
              <a:t>B</a:t>
            </a:r>
            <a:r>
              <a:rPr lang="el-GR" sz="1200" kern="1200" dirty="0" smtClean="0">
                <a:solidFill>
                  <a:schemeClr val="tx1"/>
                </a:solidFill>
                <a:latin typeface="+mn-lt"/>
                <a:ea typeface="+mn-ea"/>
                <a:cs typeface="+mn-cs"/>
              </a:rPr>
              <a:t> που οδηγεί στην παραγωγή της προ-</a:t>
            </a:r>
            <a:r>
              <a:rPr lang="en-US" sz="1200" kern="1200" dirty="0" smtClean="0">
                <a:solidFill>
                  <a:schemeClr val="tx1"/>
                </a:solidFill>
                <a:latin typeface="+mn-lt"/>
                <a:ea typeface="+mn-ea"/>
                <a:cs typeface="+mn-cs"/>
              </a:rPr>
              <a:t>IL</a:t>
            </a:r>
            <a:r>
              <a:rPr lang="el-GR" sz="1200" kern="1200" dirty="0" smtClean="0">
                <a:solidFill>
                  <a:schemeClr val="tx1"/>
                </a:solidFill>
                <a:latin typeface="+mn-lt"/>
                <a:ea typeface="+mn-ea"/>
                <a:cs typeface="+mn-cs"/>
              </a:rPr>
              <a:t>-1β, αλλά και της </a:t>
            </a:r>
            <a:r>
              <a:rPr lang="en-US" sz="1200" kern="1200" dirty="0" smtClean="0">
                <a:solidFill>
                  <a:schemeClr val="tx1"/>
                </a:solidFill>
                <a:latin typeface="+mn-lt"/>
                <a:ea typeface="+mn-ea"/>
                <a:cs typeface="+mn-cs"/>
              </a:rPr>
              <a:t>NLRP</a:t>
            </a:r>
            <a:r>
              <a:rPr lang="el-GR" sz="1200" kern="1200" dirty="0" smtClean="0">
                <a:solidFill>
                  <a:schemeClr val="tx1"/>
                </a:solidFill>
                <a:latin typeface="+mn-lt"/>
                <a:ea typeface="+mn-ea"/>
                <a:cs typeface="+mn-cs"/>
              </a:rPr>
              <a:t>3 πρωτεΐνης, του βασικού δηλαδή συστατικού του </a:t>
            </a:r>
            <a:r>
              <a:rPr lang="el-GR" sz="1200" kern="1200" dirty="0" err="1" smtClean="0">
                <a:solidFill>
                  <a:schemeClr val="tx1"/>
                </a:solidFill>
                <a:latin typeface="+mn-lt"/>
                <a:ea typeface="+mn-ea"/>
                <a:cs typeface="+mn-cs"/>
              </a:rPr>
              <a:t>φλεγμονοσώματος</a:t>
            </a:r>
            <a:r>
              <a:rPr lang="el-GR" sz="1200" kern="1200" dirty="0" smtClean="0">
                <a:solidFill>
                  <a:schemeClr val="tx1"/>
                </a:solidFill>
                <a:latin typeface="+mn-lt"/>
                <a:ea typeface="+mn-ea"/>
                <a:cs typeface="+mn-cs"/>
              </a:rPr>
              <a:t>. Η προ-</a:t>
            </a:r>
            <a:r>
              <a:rPr lang="en-US" sz="1200" kern="1200" dirty="0" smtClean="0">
                <a:solidFill>
                  <a:schemeClr val="tx1"/>
                </a:solidFill>
                <a:latin typeface="+mn-lt"/>
                <a:ea typeface="+mn-ea"/>
                <a:cs typeface="+mn-cs"/>
              </a:rPr>
              <a:t>IL</a:t>
            </a:r>
            <a:r>
              <a:rPr lang="el-GR" sz="1200" kern="1200" dirty="0" smtClean="0">
                <a:solidFill>
                  <a:schemeClr val="tx1"/>
                </a:solidFill>
                <a:latin typeface="+mn-lt"/>
                <a:ea typeface="+mn-ea"/>
                <a:cs typeface="+mn-cs"/>
              </a:rPr>
              <a:t>-1β στη συνέχεια με την πρωτεολυτική </a:t>
            </a:r>
            <a:r>
              <a:rPr lang="el-GR" sz="1200" kern="1200" dirty="0" err="1" smtClean="0">
                <a:solidFill>
                  <a:schemeClr val="tx1"/>
                </a:solidFill>
                <a:latin typeface="+mn-lt"/>
                <a:ea typeface="+mn-ea"/>
                <a:cs typeface="+mn-cs"/>
              </a:rPr>
              <a:t>μετα</a:t>
            </a:r>
            <a:r>
              <a:rPr lang="el-GR" sz="1200" kern="1200" dirty="0" smtClean="0">
                <a:solidFill>
                  <a:schemeClr val="tx1"/>
                </a:solidFill>
                <a:latin typeface="+mn-lt"/>
                <a:ea typeface="+mn-ea"/>
                <a:cs typeface="+mn-cs"/>
              </a:rPr>
              <a:t>-μεταγραφική τροποποίησή της από την κασπάση-1 του </a:t>
            </a:r>
            <a:r>
              <a:rPr lang="en-US" sz="1200" kern="1200" dirty="0" smtClean="0">
                <a:solidFill>
                  <a:schemeClr val="tx1"/>
                </a:solidFill>
                <a:latin typeface="+mn-lt"/>
                <a:ea typeface="+mn-ea"/>
                <a:cs typeface="+mn-cs"/>
              </a:rPr>
              <a:t>NLRP</a:t>
            </a:r>
            <a:r>
              <a:rPr lang="el-GR" sz="1200" kern="1200" dirty="0" smtClean="0">
                <a:solidFill>
                  <a:schemeClr val="tx1"/>
                </a:solidFill>
                <a:latin typeface="+mn-lt"/>
                <a:ea typeface="+mn-ea"/>
                <a:cs typeface="+mn-cs"/>
              </a:rPr>
              <a:t>3 </a:t>
            </a:r>
            <a:r>
              <a:rPr lang="el-GR" sz="1200" kern="1200" dirty="0" err="1" smtClean="0">
                <a:solidFill>
                  <a:schemeClr val="tx1"/>
                </a:solidFill>
                <a:latin typeface="+mn-lt"/>
                <a:ea typeface="+mn-ea"/>
                <a:cs typeface="+mn-cs"/>
              </a:rPr>
              <a:t>φλεγμονοσώματος</a:t>
            </a:r>
            <a:r>
              <a:rPr lang="el-GR" sz="1200" kern="1200" dirty="0" smtClean="0">
                <a:solidFill>
                  <a:schemeClr val="tx1"/>
                </a:solidFill>
                <a:latin typeface="+mn-lt"/>
                <a:ea typeface="+mn-ea"/>
                <a:cs typeface="+mn-cs"/>
              </a:rPr>
              <a:t> μετατρέπεται σε ώριμη (ενεργή) </a:t>
            </a:r>
            <a:r>
              <a:rPr lang="en-US" sz="1200" kern="1200" dirty="0" smtClean="0">
                <a:solidFill>
                  <a:schemeClr val="tx1"/>
                </a:solidFill>
                <a:latin typeface="+mn-lt"/>
                <a:ea typeface="+mn-ea"/>
                <a:cs typeface="+mn-cs"/>
              </a:rPr>
              <a:t>IL</a:t>
            </a:r>
            <a:r>
              <a:rPr lang="el-GR" sz="1200" kern="1200" dirty="0" smtClean="0">
                <a:solidFill>
                  <a:schemeClr val="tx1"/>
                </a:solidFill>
                <a:latin typeface="+mn-lt"/>
                <a:ea typeface="+mn-ea"/>
                <a:cs typeface="+mn-cs"/>
              </a:rPr>
              <a:t>-1β. Κατά ανάλογο τρόπο ενεργοποιείται και η IL-18 από την πρόδρομη μορφή της προ-IL-18</a:t>
            </a:r>
            <a:endParaRPr lang="el-GR" dirty="0"/>
          </a:p>
        </p:txBody>
      </p:sp>
      <p:sp>
        <p:nvSpPr>
          <p:cNvPr id="4" name="3 - Θέση αριθμού διαφάνειας"/>
          <p:cNvSpPr>
            <a:spLocks noGrp="1"/>
          </p:cNvSpPr>
          <p:nvPr>
            <p:ph type="sldNum" sz="quarter" idx="10"/>
          </p:nvPr>
        </p:nvSpPr>
        <p:spPr/>
        <p:txBody>
          <a:bodyPr/>
          <a:lstStyle/>
          <a:p>
            <a:fld id="{7436715E-82E9-43CD-91EE-1977091CA02F}" type="slidenum">
              <a:rPr lang="el-GR" smtClean="0"/>
              <a:pPr/>
              <a:t>28</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Figure 1 | </a:t>
            </a:r>
            <a:r>
              <a:rPr lang="en-US" sz="1200" b="0" kern="1200" baseline="0" dirty="0" smtClean="0">
                <a:solidFill>
                  <a:schemeClr val="tx1"/>
                </a:solidFill>
                <a:latin typeface="+mn-lt"/>
                <a:ea typeface="+mn-ea"/>
                <a:cs typeface="+mn-cs"/>
              </a:rPr>
              <a:t>A schematic showing a simplified view of the pathogenesis of the main monogenic </a:t>
            </a:r>
            <a:r>
              <a:rPr lang="en-US" sz="1200" b="0" kern="1200" baseline="0" dirty="0" err="1" smtClean="0">
                <a:solidFill>
                  <a:schemeClr val="tx1"/>
                </a:solidFill>
                <a:latin typeface="+mn-lt"/>
                <a:ea typeface="+mn-ea"/>
                <a:cs typeface="+mn-cs"/>
              </a:rPr>
              <a:t>autoinflammatory</a:t>
            </a:r>
            <a:r>
              <a:rPr lang="en-US" sz="1200" b="0" kern="1200" baseline="0" dirty="0" smtClean="0">
                <a:solidFill>
                  <a:schemeClr val="tx1"/>
                </a:solidFill>
                <a:latin typeface="+mn-lt"/>
                <a:ea typeface="+mn-ea"/>
                <a:cs typeface="+mn-cs"/>
              </a:rPr>
              <a:t> syndromes. Mutated proteins are denoted by stars, and the terms in green circles denote the diseases with which they are associated. In TRAPS, mutant TNFR1 (</a:t>
            </a:r>
            <a:r>
              <a:rPr lang="en-US" sz="1200" b="0" kern="1200" baseline="0" dirty="0" err="1" smtClean="0">
                <a:solidFill>
                  <a:schemeClr val="tx1"/>
                </a:solidFill>
                <a:latin typeface="+mn-lt"/>
                <a:ea typeface="+mn-ea"/>
                <a:cs typeface="+mn-cs"/>
              </a:rPr>
              <a:t>misfolded</a:t>
            </a:r>
            <a:r>
              <a:rPr lang="en-US" sz="1200" b="0" kern="1200" baseline="0" dirty="0" smtClean="0">
                <a:solidFill>
                  <a:schemeClr val="tx1"/>
                </a:solidFill>
                <a:latin typeface="+mn-lt"/>
                <a:ea typeface="+mn-ea"/>
                <a:cs typeface="+mn-cs"/>
              </a:rPr>
              <a:t> protein) leads to an abnormal inflammatory response through NF</a:t>
            </a:r>
            <a:r>
              <a:rPr lang="el-GR" sz="1200" b="0" kern="1200" baseline="0" dirty="0" smtClean="0">
                <a:solidFill>
                  <a:schemeClr val="tx1"/>
                </a:solidFill>
                <a:latin typeface="+mn-lt"/>
                <a:ea typeface="+mn-ea"/>
                <a:cs typeface="+mn-cs"/>
              </a:rPr>
              <a:t>κ</a:t>
            </a:r>
            <a:r>
              <a:rPr lang="en-US" sz="1200" b="0" kern="1200" baseline="0" dirty="0" smtClean="0">
                <a:solidFill>
                  <a:schemeClr val="tx1"/>
                </a:solidFill>
                <a:latin typeface="+mn-lt"/>
                <a:ea typeface="+mn-ea"/>
                <a:cs typeface="+mn-cs"/>
              </a:rPr>
              <a:t>B activation. In </a:t>
            </a:r>
            <a:r>
              <a:rPr lang="en-US" sz="1200" b="0" kern="1200" baseline="0" dirty="0" err="1" smtClean="0">
                <a:solidFill>
                  <a:schemeClr val="tx1"/>
                </a:solidFill>
                <a:latin typeface="+mn-lt"/>
                <a:ea typeface="+mn-ea"/>
                <a:cs typeface="+mn-cs"/>
              </a:rPr>
              <a:t>Blau</a:t>
            </a:r>
            <a:r>
              <a:rPr lang="en-US" sz="1200" b="0" kern="1200" baseline="0" dirty="0" smtClean="0">
                <a:solidFill>
                  <a:schemeClr val="tx1"/>
                </a:solidFill>
                <a:latin typeface="+mn-lt"/>
                <a:ea typeface="+mn-ea"/>
                <a:cs typeface="+mn-cs"/>
              </a:rPr>
              <a:t> syndrome, mutant NOD2 that is activated after stimulation with MDP induces NF</a:t>
            </a:r>
            <a:r>
              <a:rPr lang="el-GR" sz="1200" b="0" kern="1200" baseline="0" dirty="0" smtClean="0">
                <a:solidFill>
                  <a:schemeClr val="tx1"/>
                </a:solidFill>
                <a:latin typeface="+mn-lt"/>
                <a:ea typeface="+mn-ea"/>
                <a:cs typeface="+mn-cs"/>
              </a:rPr>
              <a:t>κ</a:t>
            </a:r>
            <a:r>
              <a:rPr lang="en-US" sz="1200" b="0" kern="1200" baseline="0" dirty="0" smtClean="0">
                <a:solidFill>
                  <a:schemeClr val="tx1"/>
                </a:solidFill>
                <a:latin typeface="+mn-lt"/>
                <a:ea typeface="+mn-ea"/>
                <a:cs typeface="+mn-cs"/>
              </a:rPr>
              <a:t>B activation. In FMF, mutant </a:t>
            </a:r>
            <a:r>
              <a:rPr lang="en-US" sz="1200" b="0" kern="1200" baseline="0" dirty="0" err="1" smtClean="0">
                <a:solidFill>
                  <a:schemeClr val="tx1"/>
                </a:solidFill>
                <a:latin typeface="+mn-lt"/>
                <a:ea typeface="+mn-ea"/>
                <a:cs typeface="+mn-cs"/>
              </a:rPr>
              <a:t>pyrin</a:t>
            </a:r>
            <a:r>
              <a:rPr lang="en-US" sz="1200" b="0" kern="1200" baseline="0" dirty="0" smtClean="0">
                <a:solidFill>
                  <a:schemeClr val="tx1"/>
                </a:solidFill>
                <a:latin typeface="+mn-lt"/>
                <a:ea typeface="+mn-ea"/>
                <a:cs typeface="+mn-cs"/>
              </a:rPr>
              <a:t> is suggested to associate with the </a:t>
            </a:r>
            <a:r>
              <a:rPr lang="en-US" sz="1200" b="0" kern="1200" baseline="0" dirty="0" err="1" smtClean="0">
                <a:solidFill>
                  <a:schemeClr val="tx1"/>
                </a:solidFill>
                <a:latin typeface="+mn-lt"/>
                <a:ea typeface="+mn-ea"/>
                <a:cs typeface="+mn-cs"/>
              </a:rPr>
              <a:t>inflammasome</a:t>
            </a:r>
            <a:r>
              <a:rPr lang="en-US" sz="1200" b="0" kern="1200" baseline="0" dirty="0" smtClean="0">
                <a:solidFill>
                  <a:schemeClr val="tx1"/>
                </a:solidFill>
                <a:latin typeface="+mn-lt"/>
                <a:ea typeface="+mn-ea"/>
                <a:cs typeface="+mn-cs"/>
              </a:rPr>
              <a:t> adaptor protein ASC and increase IL‑1</a:t>
            </a:r>
            <a:r>
              <a:rPr lang="el-GR" sz="1200" b="0" kern="1200" baseline="0" dirty="0" smtClean="0">
                <a:solidFill>
                  <a:schemeClr val="tx1"/>
                </a:solidFill>
                <a:latin typeface="+mn-lt"/>
                <a:ea typeface="+mn-ea"/>
                <a:cs typeface="+mn-cs"/>
              </a:rPr>
              <a:t>β </a:t>
            </a:r>
            <a:r>
              <a:rPr lang="en-US" sz="1200" b="0" kern="1200" baseline="0" dirty="0" smtClean="0">
                <a:solidFill>
                  <a:schemeClr val="tx1"/>
                </a:solidFill>
                <a:latin typeface="+mn-lt"/>
                <a:ea typeface="+mn-ea"/>
                <a:cs typeface="+mn-cs"/>
              </a:rPr>
              <a:t>processing. In CAPS, activated NLRP3 </a:t>
            </a:r>
            <a:r>
              <a:rPr lang="en-US" sz="1200" b="0" kern="1200" baseline="0" dirty="0" err="1" smtClean="0">
                <a:solidFill>
                  <a:schemeClr val="tx1"/>
                </a:solidFill>
                <a:latin typeface="+mn-lt"/>
                <a:ea typeface="+mn-ea"/>
                <a:cs typeface="+mn-cs"/>
              </a:rPr>
              <a:t>oligomerizes</a:t>
            </a:r>
            <a:r>
              <a:rPr lang="en-US" sz="1200" b="0" kern="1200" baseline="0" dirty="0" smtClean="0">
                <a:solidFill>
                  <a:schemeClr val="tx1"/>
                </a:solidFill>
                <a:latin typeface="+mn-lt"/>
                <a:ea typeface="+mn-ea"/>
                <a:cs typeface="+mn-cs"/>
              </a:rPr>
              <a:t> and interacts with the adaptor protein ASC and </a:t>
            </a:r>
            <a:r>
              <a:rPr lang="en-US" sz="1200" b="0" kern="1200" baseline="0" dirty="0" err="1" smtClean="0">
                <a:solidFill>
                  <a:schemeClr val="tx1"/>
                </a:solidFill>
                <a:latin typeface="+mn-lt"/>
                <a:ea typeface="+mn-ea"/>
                <a:cs typeface="+mn-cs"/>
              </a:rPr>
              <a:t>caspase</a:t>
            </a:r>
            <a:r>
              <a:rPr lang="en-US" sz="1200" b="0" kern="1200" baseline="0" dirty="0" smtClean="0">
                <a:solidFill>
                  <a:schemeClr val="tx1"/>
                </a:solidFill>
                <a:latin typeface="+mn-lt"/>
                <a:ea typeface="+mn-ea"/>
                <a:cs typeface="+mn-cs"/>
              </a:rPr>
              <a:t> 1 to form macromolecular complexes (</a:t>
            </a:r>
            <a:r>
              <a:rPr lang="en-US" sz="1200" b="0" kern="1200" baseline="0" dirty="0" err="1" smtClean="0">
                <a:solidFill>
                  <a:schemeClr val="tx1"/>
                </a:solidFill>
                <a:latin typeface="+mn-lt"/>
                <a:ea typeface="+mn-ea"/>
                <a:cs typeface="+mn-cs"/>
              </a:rPr>
              <a:t>inflammasomes</a:t>
            </a:r>
            <a:r>
              <a:rPr lang="en-US" sz="1200" b="0" kern="1200" baseline="0" dirty="0" smtClean="0">
                <a:solidFill>
                  <a:schemeClr val="tx1"/>
                </a:solidFill>
                <a:latin typeface="+mn-lt"/>
                <a:ea typeface="+mn-ea"/>
                <a:cs typeface="+mn-cs"/>
              </a:rPr>
              <a:t>) that process IL‑1</a:t>
            </a:r>
            <a:r>
              <a:rPr lang="el-GR" sz="1200" b="0" kern="1200" baseline="0" dirty="0" smtClean="0">
                <a:solidFill>
                  <a:schemeClr val="tx1"/>
                </a:solidFill>
                <a:latin typeface="+mn-lt"/>
                <a:ea typeface="+mn-ea"/>
                <a:cs typeface="+mn-cs"/>
              </a:rPr>
              <a:t>β </a:t>
            </a:r>
            <a:r>
              <a:rPr lang="en-US" sz="1200" b="0" kern="1200" baseline="0" dirty="0" smtClean="0">
                <a:solidFill>
                  <a:schemeClr val="tx1"/>
                </a:solidFill>
                <a:latin typeface="+mn-lt"/>
                <a:ea typeface="+mn-ea"/>
                <a:cs typeface="+mn-cs"/>
              </a:rPr>
              <a:t>into its active form. In PAPA syndrome, PTSPIP1 has been implicated through its binding to </a:t>
            </a:r>
            <a:r>
              <a:rPr lang="en-US" sz="1200" b="0" kern="1200" baseline="0" dirty="0" err="1" smtClean="0">
                <a:solidFill>
                  <a:schemeClr val="tx1"/>
                </a:solidFill>
                <a:latin typeface="+mn-lt"/>
                <a:ea typeface="+mn-ea"/>
                <a:cs typeface="+mn-cs"/>
              </a:rPr>
              <a:t>pyrin</a:t>
            </a:r>
            <a:r>
              <a:rPr lang="en-US" sz="1200" b="0" kern="1200" baseline="0" dirty="0" smtClean="0">
                <a:solidFill>
                  <a:schemeClr val="tx1"/>
                </a:solidFill>
                <a:latin typeface="+mn-lt"/>
                <a:ea typeface="+mn-ea"/>
                <a:cs typeface="+mn-cs"/>
              </a:rPr>
              <a:t>. In MKD/HIDS, a shortage of </a:t>
            </a:r>
            <a:r>
              <a:rPr lang="en-US" sz="1200" b="0" kern="1200" baseline="0" dirty="0" err="1" smtClean="0">
                <a:solidFill>
                  <a:schemeClr val="tx1"/>
                </a:solidFill>
                <a:latin typeface="+mn-lt"/>
                <a:ea typeface="+mn-ea"/>
                <a:cs typeface="+mn-cs"/>
              </a:rPr>
              <a:t>nonsterol</a:t>
            </a:r>
            <a:r>
              <a:rPr lang="en-US" sz="1200" b="0" kern="1200" baseline="0" dirty="0" smtClean="0">
                <a:solidFill>
                  <a:schemeClr val="tx1"/>
                </a:solidFill>
                <a:latin typeface="+mn-lt"/>
                <a:ea typeface="+mn-ea"/>
                <a:cs typeface="+mn-cs"/>
              </a:rPr>
              <a:t> </a:t>
            </a:r>
            <a:r>
              <a:rPr lang="en-US" sz="1200" b="0" kern="1200" baseline="0" dirty="0" err="1" smtClean="0">
                <a:solidFill>
                  <a:schemeClr val="tx1"/>
                </a:solidFill>
                <a:latin typeface="+mn-lt"/>
                <a:ea typeface="+mn-ea"/>
                <a:cs typeface="+mn-cs"/>
              </a:rPr>
              <a:t>isoprenoid</a:t>
            </a:r>
            <a:r>
              <a:rPr lang="en-US" sz="1200" b="0" kern="1200" baseline="0" dirty="0" smtClean="0">
                <a:solidFill>
                  <a:schemeClr val="tx1"/>
                </a:solidFill>
                <a:latin typeface="+mn-lt"/>
                <a:ea typeface="+mn-ea"/>
                <a:cs typeface="+mn-cs"/>
              </a:rPr>
              <a:t> end products results in increased IL‑1</a:t>
            </a:r>
            <a:r>
              <a:rPr lang="el-GR" sz="1200" b="0" kern="1200" baseline="0" dirty="0" smtClean="0">
                <a:solidFill>
                  <a:schemeClr val="tx1"/>
                </a:solidFill>
                <a:latin typeface="+mn-lt"/>
                <a:ea typeface="+mn-ea"/>
                <a:cs typeface="+mn-cs"/>
              </a:rPr>
              <a:t>β </a:t>
            </a:r>
            <a:r>
              <a:rPr lang="en-US" sz="1200" b="0" kern="1200" baseline="0" dirty="0" smtClean="0">
                <a:solidFill>
                  <a:schemeClr val="tx1"/>
                </a:solidFill>
                <a:latin typeface="+mn-lt"/>
                <a:ea typeface="+mn-ea"/>
                <a:cs typeface="+mn-cs"/>
              </a:rPr>
              <a:t>production. Abbreviations: CAPS, </a:t>
            </a:r>
            <a:r>
              <a:rPr lang="en-US" sz="1200" b="0" kern="1200" baseline="0" dirty="0" err="1" smtClean="0">
                <a:solidFill>
                  <a:schemeClr val="tx1"/>
                </a:solidFill>
                <a:latin typeface="+mn-lt"/>
                <a:ea typeface="+mn-ea"/>
                <a:cs typeface="+mn-cs"/>
              </a:rPr>
              <a:t>cryopyrin</a:t>
            </a:r>
            <a:r>
              <a:rPr lang="en-US" sz="1200" b="0" kern="1200" baseline="0" dirty="0" smtClean="0">
                <a:solidFill>
                  <a:schemeClr val="tx1"/>
                </a:solidFill>
                <a:latin typeface="+mn-lt"/>
                <a:ea typeface="+mn-ea"/>
                <a:cs typeface="+mn-cs"/>
              </a:rPr>
              <a:t>-associated periodic syndromes; DAMP, damage-associated molecular pattern; FMF, familial Mediterranean fever; MDP, </a:t>
            </a:r>
            <a:r>
              <a:rPr lang="en-US" sz="1200" b="0" kern="1200" baseline="0" dirty="0" err="1" smtClean="0">
                <a:solidFill>
                  <a:schemeClr val="tx1"/>
                </a:solidFill>
                <a:latin typeface="+mn-lt"/>
                <a:ea typeface="+mn-ea"/>
                <a:cs typeface="+mn-cs"/>
              </a:rPr>
              <a:t>muramyl</a:t>
            </a:r>
            <a:r>
              <a:rPr lang="en-US" sz="1200" b="0" kern="1200" baseline="0" dirty="0" smtClean="0">
                <a:solidFill>
                  <a:schemeClr val="tx1"/>
                </a:solidFill>
                <a:latin typeface="+mn-lt"/>
                <a:ea typeface="+mn-ea"/>
                <a:cs typeface="+mn-cs"/>
              </a:rPr>
              <a:t> </a:t>
            </a:r>
            <a:r>
              <a:rPr lang="en-US" sz="1200" b="0" kern="1200" baseline="0" dirty="0" err="1" smtClean="0">
                <a:solidFill>
                  <a:schemeClr val="tx1"/>
                </a:solidFill>
                <a:latin typeface="+mn-lt"/>
                <a:ea typeface="+mn-ea"/>
                <a:cs typeface="+mn-cs"/>
              </a:rPr>
              <a:t>dipeptide</a:t>
            </a:r>
            <a:r>
              <a:rPr lang="en-US" sz="1200" b="0" kern="1200" baseline="0" dirty="0" smtClean="0">
                <a:solidFill>
                  <a:schemeClr val="tx1"/>
                </a:solidFill>
                <a:latin typeface="+mn-lt"/>
                <a:ea typeface="+mn-ea"/>
                <a:cs typeface="+mn-cs"/>
              </a:rPr>
              <a:t>; MKD/HIDS, </a:t>
            </a:r>
            <a:r>
              <a:rPr lang="en-US" sz="1200" b="0" kern="1200" baseline="0" dirty="0" err="1" smtClean="0">
                <a:solidFill>
                  <a:schemeClr val="tx1"/>
                </a:solidFill>
                <a:latin typeface="+mn-lt"/>
                <a:ea typeface="+mn-ea"/>
                <a:cs typeface="+mn-cs"/>
              </a:rPr>
              <a:t>mevalonate</a:t>
            </a:r>
            <a:r>
              <a:rPr lang="en-US" sz="1200" b="0" kern="1200" baseline="0" dirty="0" smtClean="0">
                <a:solidFill>
                  <a:schemeClr val="tx1"/>
                </a:solidFill>
                <a:latin typeface="+mn-lt"/>
                <a:ea typeface="+mn-ea"/>
                <a:cs typeface="+mn-cs"/>
              </a:rPr>
              <a:t> </a:t>
            </a:r>
            <a:r>
              <a:rPr lang="en-US" sz="1200" b="0" kern="1200" baseline="0" dirty="0" err="1" smtClean="0">
                <a:solidFill>
                  <a:schemeClr val="tx1"/>
                </a:solidFill>
                <a:latin typeface="+mn-lt"/>
                <a:ea typeface="+mn-ea"/>
                <a:cs typeface="+mn-cs"/>
              </a:rPr>
              <a:t>kinase</a:t>
            </a:r>
            <a:r>
              <a:rPr lang="en-US" sz="1200" b="0" kern="1200" baseline="0" dirty="0" smtClean="0">
                <a:solidFill>
                  <a:schemeClr val="tx1"/>
                </a:solidFill>
                <a:latin typeface="+mn-lt"/>
                <a:ea typeface="+mn-ea"/>
                <a:cs typeface="+mn-cs"/>
              </a:rPr>
              <a:t> deficiency/</a:t>
            </a:r>
            <a:r>
              <a:rPr lang="en-US" sz="1200" b="0" kern="1200" baseline="0" dirty="0" err="1" smtClean="0">
                <a:solidFill>
                  <a:schemeClr val="tx1"/>
                </a:solidFill>
                <a:latin typeface="+mn-lt"/>
                <a:ea typeface="+mn-ea"/>
                <a:cs typeface="+mn-cs"/>
              </a:rPr>
              <a:t>hyperimmunoglobulin</a:t>
            </a:r>
            <a:r>
              <a:rPr lang="en-US" sz="1200" b="0" kern="1200" baseline="0" dirty="0" smtClean="0">
                <a:solidFill>
                  <a:schemeClr val="tx1"/>
                </a:solidFill>
                <a:latin typeface="+mn-lt"/>
                <a:ea typeface="+mn-ea"/>
                <a:cs typeface="+mn-cs"/>
              </a:rPr>
              <a:t> D syndrome; MVK, </a:t>
            </a:r>
            <a:r>
              <a:rPr lang="en-US" sz="1200" b="0" kern="1200" baseline="0" dirty="0" err="1" smtClean="0">
                <a:solidFill>
                  <a:schemeClr val="tx1"/>
                </a:solidFill>
                <a:latin typeface="+mn-lt"/>
                <a:ea typeface="+mn-ea"/>
                <a:cs typeface="+mn-cs"/>
              </a:rPr>
              <a:t>mevalonate</a:t>
            </a:r>
            <a:r>
              <a:rPr lang="en-US" sz="1200" b="0" kern="1200" baseline="0" dirty="0" smtClean="0">
                <a:solidFill>
                  <a:schemeClr val="tx1"/>
                </a:solidFill>
                <a:latin typeface="+mn-lt"/>
                <a:ea typeface="+mn-ea"/>
                <a:cs typeface="+mn-cs"/>
              </a:rPr>
              <a:t> </a:t>
            </a:r>
            <a:r>
              <a:rPr lang="en-US" sz="1200" b="0" kern="1200" baseline="0" dirty="0" err="1" smtClean="0">
                <a:solidFill>
                  <a:schemeClr val="tx1"/>
                </a:solidFill>
                <a:latin typeface="+mn-lt"/>
                <a:ea typeface="+mn-ea"/>
                <a:cs typeface="+mn-cs"/>
              </a:rPr>
              <a:t>kinase</a:t>
            </a:r>
            <a:r>
              <a:rPr lang="en-US" sz="1200" b="0" kern="1200" baseline="0" dirty="0" smtClean="0">
                <a:solidFill>
                  <a:schemeClr val="tx1"/>
                </a:solidFill>
                <a:latin typeface="+mn-lt"/>
                <a:ea typeface="+mn-ea"/>
                <a:cs typeface="+mn-cs"/>
              </a:rPr>
              <a:t>; NF</a:t>
            </a:r>
            <a:r>
              <a:rPr lang="el-GR" sz="1200" b="0" kern="1200" baseline="0" dirty="0" smtClean="0">
                <a:solidFill>
                  <a:schemeClr val="tx1"/>
                </a:solidFill>
                <a:latin typeface="+mn-lt"/>
                <a:ea typeface="+mn-ea"/>
                <a:cs typeface="+mn-cs"/>
              </a:rPr>
              <a:t>κ</a:t>
            </a:r>
            <a:r>
              <a:rPr lang="en-US" sz="1200" b="0" kern="1200" baseline="0" dirty="0" smtClean="0">
                <a:solidFill>
                  <a:schemeClr val="tx1"/>
                </a:solidFill>
                <a:latin typeface="+mn-lt"/>
                <a:ea typeface="+mn-ea"/>
                <a:cs typeface="+mn-cs"/>
              </a:rPr>
              <a:t>B, nuclear factor </a:t>
            </a:r>
            <a:r>
              <a:rPr lang="el-GR" sz="1200" b="0" kern="1200" baseline="0" dirty="0" smtClean="0">
                <a:solidFill>
                  <a:schemeClr val="tx1"/>
                </a:solidFill>
                <a:latin typeface="+mn-lt"/>
                <a:ea typeface="+mn-ea"/>
                <a:cs typeface="+mn-cs"/>
              </a:rPr>
              <a:t>κ</a:t>
            </a:r>
            <a:r>
              <a:rPr lang="en-US" sz="1200" b="0" kern="1200" baseline="0" dirty="0" smtClean="0">
                <a:solidFill>
                  <a:schemeClr val="tx1"/>
                </a:solidFill>
                <a:latin typeface="+mn-lt"/>
                <a:ea typeface="+mn-ea"/>
                <a:cs typeface="+mn-cs"/>
              </a:rPr>
              <a:t>B; NLRP, NOD, LRR and </a:t>
            </a:r>
            <a:r>
              <a:rPr lang="en-US" sz="1200" b="0" kern="1200" baseline="0" dirty="0" err="1" smtClean="0">
                <a:solidFill>
                  <a:schemeClr val="tx1"/>
                </a:solidFill>
                <a:latin typeface="+mn-lt"/>
                <a:ea typeface="+mn-ea"/>
                <a:cs typeface="+mn-cs"/>
              </a:rPr>
              <a:t>pyrin</a:t>
            </a:r>
            <a:r>
              <a:rPr lang="en-US" sz="1200" b="0" kern="1200" baseline="0" dirty="0" smtClean="0">
                <a:solidFill>
                  <a:schemeClr val="tx1"/>
                </a:solidFill>
                <a:latin typeface="+mn-lt"/>
                <a:ea typeface="+mn-ea"/>
                <a:cs typeface="+mn-cs"/>
              </a:rPr>
              <a:t> domain-containing protein; NOD2, nucleotide-binding </a:t>
            </a:r>
            <a:r>
              <a:rPr lang="en-US" sz="1200" b="0" kern="1200" baseline="0" dirty="0" err="1" smtClean="0">
                <a:solidFill>
                  <a:schemeClr val="tx1"/>
                </a:solidFill>
                <a:latin typeface="+mn-lt"/>
                <a:ea typeface="+mn-ea"/>
                <a:cs typeface="+mn-cs"/>
              </a:rPr>
              <a:t>oligomerization</a:t>
            </a:r>
            <a:r>
              <a:rPr lang="en-US" sz="1200" b="0" kern="1200" baseline="0" dirty="0" smtClean="0">
                <a:solidFill>
                  <a:schemeClr val="tx1"/>
                </a:solidFill>
                <a:latin typeface="+mn-lt"/>
                <a:ea typeface="+mn-ea"/>
                <a:cs typeface="+mn-cs"/>
              </a:rPr>
              <a:t> domain protein 2; PAMP, pathogen-associated molecular pattern; PAPA, </a:t>
            </a:r>
            <a:r>
              <a:rPr lang="en-US" sz="1200" b="0" kern="1200" baseline="0" dirty="0" err="1" smtClean="0">
                <a:solidFill>
                  <a:schemeClr val="tx1"/>
                </a:solidFill>
                <a:latin typeface="+mn-lt"/>
                <a:ea typeface="+mn-ea"/>
                <a:cs typeface="+mn-cs"/>
              </a:rPr>
              <a:t>pyogenic</a:t>
            </a:r>
            <a:r>
              <a:rPr lang="en-US" sz="1200" b="0" kern="1200" baseline="0" dirty="0" smtClean="0">
                <a:solidFill>
                  <a:schemeClr val="tx1"/>
                </a:solidFill>
                <a:latin typeface="+mn-lt"/>
                <a:ea typeface="+mn-ea"/>
                <a:cs typeface="+mn-cs"/>
              </a:rPr>
              <a:t> arthritis, </a:t>
            </a:r>
            <a:r>
              <a:rPr lang="en-US" sz="1200" b="0" kern="1200" baseline="0" dirty="0" err="1" smtClean="0">
                <a:solidFill>
                  <a:schemeClr val="tx1"/>
                </a:solidFill>
                <a:latin typeface="+mn-lt"/>
                <a:ea typeface="+mn-ea"/>
                <a:cs typeface="+mn-cs"/>
              </a:rPr>
              <a:t>pyoderma</a:t>
            </a:r>
            <a:r>
              <a:rPr lang="en-US" sz="1200" b="0" kern="1200" baseline="0" dirty="0" smtClean="0">
                <a:solidFill>
                  <a:schemeClr val="tx1"/>
                </a:solidFill>
                <a:latin typeface="+mn-lt"/>
                <a:ea typeface="+mn-ea"/>
                <a:cs typeface="+mn-cs"/>
              </a:rPr>
              <a:t> </a:t>
            </a:r>
            <a:r>
              <a:rPr lang="en-US" sz="1200" b="0" kern="1200" baseline="0" dirty="0" err="1" smtClean="0">
                <a:solidFill>
                  <a:schemeClr val="tx1"/>
                </a:solidFill>
                <a:latin typeface="+mn-lt"/>
                <a:ea typeface="+mn-ea"/>
                <a:cs typeface="+mn-cs"/>
              </a:rPr>
              <a:t>gangrenosum</a:t>
            </a:r>
            <a:r>
              <a:rPr lang="en-US" sz="1200" b="0" kern="1200" baseline="0" dirty="0" smtClean="0">
                <a:solidFill>
                  <a:schemeClr val="tx1"/>
                </a:solidFill>
                <a:latin typeface="+mn-lt"/>
                <a:ea typeface="+mn-ea"/>
                <a:cs typeface="+mn-cs"/>
              </a:rPr>
              <a:t>, and acne; PSTPIP1, </a:t>
            </a:r>
            <a:r>
              <a:rPr lang="en-US" sz="1200" b="0" kern="1200" baseline="0" dirty="0" err="1" smtClean="0">
                <a:solidFill>
                  <a:schemeClr val="tx1"/>
                </a:solidFill>
                <a:latin typeface="+mn-lt"/>
                <a:ea typeface="+mn-ea"/>
                <a:cs typeface="+mn-cs"/>
              </a:rPr>
              <a:t>proline</a:t>
            </a:r>
            <a:r>
              <a:rPr lang="en-US" sz="1200" b="0" kern="1200" baseline="0" dirty="0" smtClean="0">
                <a:solidFill>
                  <a:schemeClr val="tx1"/>
                </a:solidFill>
                <a:latin typeface="+mn-lt"/>
                <a:ea typeface="+mn-ea"/>
                <a:cs typeface="+mn-cs"/>
              </a:rPr>
              <a:t>-serine-</a:t>
            </a:r>
            <a:r>
              <a:rPr lang="en-US" sz="1200" b="0" kern="1200" baseline="0" dirty="0" err="1" smtClean="0">
                <a:solidFill>
                  <a:schemeClr val="tx1"/>
                </a:solidFill>
                <a:latin typeface="+mn-lt"/>
                <a:ea typeface="+mn-ea"/>
                <a:cs typeface="+mn-cs"/>
              </a:rPr>
              <a:t>threonine</a:t>
            </a:r>
            <a:r>
              <a:rPr lang="en-US" sz="1200" b="0" kern="1200" baseline="0" dirty="0" smtClean="0">
                <a:solidFill>
                  <a:schemeClr val="tx1"/>
                </a:solidFill>
                <a:latin typeface="+mn-lt"/>
                <a:ea typeface="+mn-ea"/>
                <a:cs typeface="+mn-cs"/>
              </a:rPr>
              <a:t> </a:t>
            </a:r>
            <a:r>
              <a:rPr lang="en-US" sz="1200" b="0" kern="1200" baseline="0" dirty="0" err="1" smtClean="0">
                <a:solidFill>
                  <a:schemeClr val="tx1"/>
                </a:solidFill>
                <a:latin typeface="+mn-lt"/>
                <a:ea typeface="+mn-ea"/>
                <a:cs typeface="+mn-cs"/>
              </a:rPr>
              <a:t>phosphatase</a:t>
            </a:r>
            <a:r>
              <a:rPr lang="en-US" sz="1200" b="0" kern="1200" baseline="0" dirty="0" smtClean="0">
                <a:solidFill>
                  <a:schemeClr val="tx1"/>
                </a:solidFill>
                <a:latin typeface="+mn-lt"/>
                <a:ea typeface="+mn-ea"/>
                <a:cs typeface="+mn-cs"/>
              </a:rPr>
              <a:t> interacting protein 1; TNFR1, TNF receptor 1; TRAPS, TNF receptor-associated periodic syndrome. </a:t>
            </a:r>
            <a:endParaRPr lang="el-GR" b="0" dirty="0"/>
          </a:p>
        </p:txBody>
      </p:sp>
      <p:sp>
        <p:nvSpPr>
          <p:cNvPr id="4" name="3 - Θέση αριθμού διαφάνειας"/>
          <p:cNvSpPr>
            <a:spLocks noGrp="1"/>
          </p:cNvSpPr>
          <p:nvPr>
            <p:ph type="sldNum" sz="quarter" idx="10"/>
          </p:nvPr>
        </p:nvSpPr>
        <p:spPr/>
        <p:txBody>
          <a:bodyPr/>
          <a:lstStyle/>
          <a:p>
            <a:fld id="{7436715E-82E9-43CD-91EE-1977091CA02F}" type="slidenum">
              <a:rPr lang="el-GR" smtClean="0">
                <a:solidFill>
                  <a:prstClr val="black"/>
                </a:solidFill>
              </a:rPr>
              <a:pPr/>
              <a:t>31</a:t>
            </a:fld>
            <a:endParaRPr lang="el-GR">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6A7ECB26-C717-47A2-93EA-B23DD0034A65}" type="slidenum">
              <a:rPr lang="el-GR" smtClean="0"/>
              <a:pPr/>
              <a:t>33</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7436715E-82E9-43CD-91EE-1977091CA02F}" type="slidenum">
              <a:rPr lang="el-GR" smtClean="0"/>
              <a:pPr/>
              <a:t>36</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Our results demonstrate that crystalline cholesterol acts as an endogenous danger signal and</a:t>
            </a:r>
            <a:r>
              <a:rPr lang="el-GR"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its deposition in arteries or elsewhere </a:t>
            </a:r>
            <a:r>
              <a:rPr lang="en-US" sz="1200" b="1" kern="1200" baseline="0" dirty="0" smtClean="0">
                <a:solidFill>
                  <a:schemeClr val="tx1"/>
                </a:solidFill>
                <a:latin typeface="+mn-lt"/>
                <a:ea typeface="+mn-ea"/>
                <a:cs typeface="+mn-cs"/>
              </a:rPr>
              <a:t>is an early cause rather than a late consequence of</a:t>
            </a:r>
            <a:r>
              <a:rPr lang="el-GR" sz="1200" b="1" kern="1200" baseline="0" dirty="0" smtClean="0">
                <a:solidFill>
                  <a:schemeClr val="tx1"/>
                </a:solidFill>
                <a:latin typeface="+mn-lt"/>
                <a:ea typeface="+mn-ea"/>
                <a:cs typeface="+mn-cs"/>
              </a:rPr>
              <a:t> </a:t>
            </a:r>
            <a:r>
              <a:rPr lang="en-US" sz="1200" b="1" kern="1200" baseline="0" dirty="0" smtClean="0">
                <a:solidFill>
                  <a:schemeClr val="tx1"/>
                </a:solidFill>
                <a:latin typeface="+mn-lt"/>
                <a:ea typeface="+mn-ea"/>
                <a:cs typeface="+mn-cs"/>
              </a:rPr>
              <a:t>inflammation</a:t>
            </a:r>
            <a:r>
              <a:rPr lang="en-US" sz="1200" kern="1200" baseline="0" dirty="0" smtClean="0">
                <a:solidFill>
                  <a:schemeClr val="tx1"/>
                </a:solidFill>
                <a:latin typeface="+mn-lt"/>
                <a:ea typeface="+mn-ea"/>
                <a:cs typeface="+mn-cs"/>
              </a:rPr>
              <a:t>. These findings provide new insights into the pathogenesis of atherosclerosis</a:t>
            </a:r>
            <a:r>
              <a:rPr lang="el-GR"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and point to new potential molecular targets for the therapy of this disease.</a:t>
            </a:r>
            <a:endParaRPr lang="el-GR" dirty="0"/>
          </a:p>
        </p:txBody>
      </p:sp>
      <p:sp>
        <p:nvSpPr>
          <p:cNvPr id="4" name="3 - Θέση αριθμού διαφάνειας"/>
          <p:cNvSpPr>
            <a:spLocks noGrp="1"/>
          </p:cNvSpPr>
          <p:nvPr>
            <p:ph type="sldNum" sz="quarter" idx="10"/>
          </p:nvPr>
        </p:nvSpPr>
        <p:spPr/>
        <p:txBody>
          <a:bodyPr/>
          <a:lstStyle/>
          <a:p>
            <a:fld id="{7436715E-82E9-43CD-91EE-1977091CA02F}" type="slidenum">
              <a:rPr lang="el-GR" smtClean="0"/>
              <a:pPr/>
              <a:t>38</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trial randomly assigned patients with a previous myocardial infarction and an elevated level of high-sensitivity C-reactive protein to</a:t>
            </a:r>
          </a:p>
          <a:p>
            <a:r>
              <a:rPr lang="en-US" sz="1200" kern="1200" baseline="0" dirty="0" smtClean="0">
                <a:solidFill>
                  <a:schemeClr val="tx1"/>
                </a:solidFill>
                <a:latin typeface="+mn-lt"/>
                <a:ea typeface="+mn-ea"/>
                <a:cs typeface="+mn-cs"/>
              </a:rPr>
              <a:t>receive one of three doses of </a:t>
            </a:r>
            <a:r>
              <a:rPr lang="en-US" sz="1200" kern="1200" baseline="0" dirty="0" err="1" smtClean="0">
                <a:solidFill>
                  <a:schemeClr val="tx1"/>
                </a:solidFill>
                <a:latin typeface="+mn-lt"/>
                <a:ea typeface="+mn-ea"/>
                <a:cs typeface="+mn-cs"/>
              </a:rPr>
              <a:t>canakinumab</a:t>
            </a:r>
            <a:r>
              <a:rPr lang="en-US" sz="1200" kern="1200" baseline="0" dirty="0" smtClean="0">
                <a:solidFill>
                  <a:schemeClr val="tx1"/>
                </a:solidFill>
                <a:latin typeface="+mn-lt"/>
                <a:ea typeface="+mn-ea"/>
                <a:cs typeface="+mn-cs"/>
              </a:rPr>
              <a:t> or placebo, administered subcutaneously every 3 months</a:t>
            </a:r>
            <a:endParaRPr lang="el-GR" dirty="0"/>
          </a:p>
        </p:txBody>
      </p:sp>
      <p:sp>
        <p:nvSpPr>
          <p:cNvPr id="4" name="3 - Θέση αριθμού διαφάνειας"/>
          <p:cNvSpPr>
            <a:spLocks noGrp="1"/>
          </p:cNvSpPr>
          <p:nvPr>
            <p:ph type="sldNum" sz="quarter" idx="10"/>
          </p:nvPr>
        </p:nvSpPr>
        <p:spPr/>
        <p:txBody>
          <a:bodyPr/>
          <a:lstStyle/>
          <a:p>
            <a:fld id="{7436715E-82E9-43CD-91EE-1977091CA02F}" type="slidenum">
              <a:rPr lang="el-GR" smtClean="0"/>
              <a:pPr/>
              <a:t>42</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Coll</a:t>
            </a:r>
            <a:r>
              <a:rPr lang="en-US" dirty="0" smtClean="0"/>
              <a:t> et </a:t>
            </a:r>
            <a:r>
              <a:rPr lang="en-US" dirty="0" err="1" smtClean="0"/>
              <a:t>al.report</a:t>
            </a:r>
            <a:r>
              <a:rPr lang="en-US" dirty="0" smtClean="0"/>
              <a:t> the identification of a synthetic NLRP3 inhibitor of the </a:t>
            </a:r>
            <a:r>
              <a:rPr lang="en-US" dirty="0" err="1" smtClean="0"/>
              <a:t>inflammasome</a:t>
            </a:r>
            <a:r>
              <a:rPr lang="en-US" dirty="0" smtClean="0"/>
              <a:t>, MCC950, which was first described in a screen of IL-1β–processing inhibitors more than a decade ago</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MCC950 is one of several </a:t>
            </a:r>
            <a:r>
              <a:rPr lang="en-US" sz="1200" kern="1200" baseline="0" dirty="0" err="1" smtClean="0">
                <a:solidFill>
                  <a:schemeClr val="tx1"/>
                </a:solidFill>
                <a:latin typeface="+mn-lt"/>
                <a:ea typeface="+mn-ea"/>
                <a:cs typeface="+mn-cs"/>
              </a:rPr>
              <a:t>diarylsulfony</a:t>
            </a:r>
            <a:r>
              <a:rPr lang="en-US" sz="1200" kern="1200" baseline="0" dirty="0" smtClean="0">
                <a:solidFill>
                  <a:schemeClr val="tx1"/>
                </a:solidFill>
                <a:latin typeface="+mn-lt"/>
                <a:ea typeface="+mn-ea"/>
                <a:cs typeface="+mn-cs"/>
              </a:rPr>
              <a:t>-</a:t>
            </a:r>
            <a:r>
              <a:rPr lang="en-US" sz="1200" kern="1200" baseline="0" dirty="0" err="1" smtClean="0">
                <a:solidFill>
                  <a:schemeClr val="tx1"/>
                </a:solidFill>
                <a:latin typeface="+mn-lt"/>
                <a:ea typeface="+mn-ea"/>
                <a:cs typeface="+mn-cs"/>
              </a:rPr>
              <a:t>lurea</a:t>
            </a:r>
            <a:r>
              <a:rPr lang="en-US" sz="1200" kern="1200" baseline="0" dirty="0" smtClean="0">
                <a:solidFill>
                  <a:schemeClr val="tx1"/>
                </a:solidFill>
                <a:latin typeface="+mn-lt"/>
                <a:ea typeface="+mn-ea"/>
                <a:cs typeface="+mn-cs"/>
              </a:rPr>
              <a:t>-containing compounds that were identified in 2001 as inhibitors of caspase-1-dependent IL-1b cleavage and secretion, before it had been appreciated that </a:t>
            </a:r>
            <a:r>
              <a:rPr lang="en-US" sz="1200" kern="1200" baseline="0" dirty="0" err="1" smtClean="0">
                <a:solidFill>
                  <a:schemeClr val="tx1"/>
                </a:solidFill>
                <a:latin typeface="+mn-lt"/>
                <a:ea typeface="+mn-ea"/>
                <a:cs typeface="+mn-cs"/>
              </a:rPr>
              <a:t>caspase</a:t>
            </a:r>
            <a:r>
              <a:rPr lang="en-US" sz="1200" kern="1200" baseline="0" dirty="0" smtClean="0">
                <a:solidFill>
                  <a:schemeClr val="tx1"/>
                </a:solidFill>
                <a:latin typeface="+mn-lt"/>
                <a:ea typeface="+mn-ea"/>
                <a:cs typeface="+mn-cs"/>
              </a:rPr>
              <a:t>- 1 activity was regulated by </a:t>
            </a:r>
            <a:r>
              <a:rPr lang="en-US" sz="1200" kern="1200" baseline="0" dirty="0" err="1" smtClean="0">
                <a:solidFill>
                  <a:schemeClr val="tx1"/>
                </a:solidFill>
                <a:latin typeface="+mn-lt"/>
                <a:ea typeface="+mn-ea"/>
                <a:cs typeface="+mn-cs"/>
              </a:rPr>
              <a:t>inflammasomes</a:t>
            </a:r>
            <a:r>
              <a:rPr lang="en-US" sz="1200" kern="1200" baseline="0" dirty="0" smtClean="0">
                <a:solidFill>
                  <a:schemeClr val="tx1"/>
                </a:solidFill>
                <a:latin typeface="+mn-lt"/>
                <a:ea typeface="+mn-ea"/>
                <a:cs typeface="+mn-cs"/>
              </a:rPr>
              <a:t> (2004)</a:t>
            </a:r>
            <a:endParaRPr lang="el-GR" dirty="0"/>
          </a:p>
        </p:txBody>
      </p:sp>
      <p:sp>
        <p:nvSpPr>
          <p:cNvPr id="4" name="3 - Θέση αριθμού διαφάνειας"/>
          <p:cNvSpPr>
            <a:spLocks noGrp="1"/>
          </p:cNvSpPr>
          <p:nvPr>
            <p:ph type="sldNum" sz="quarter" idx="10"/>
          </p:nvPr>
        </p:nvSpPr>
        <p:spPr/>
        <p:txBody>
          <a:bodyPr/>
          <a:lstStyle/>
          <a:p>
            <a:fld id="{ACA8C0B5-058B-417C-B204-BA4125811B84}" type="slidenum">
              <a:rPr lang="el-GR" smtClean="0"/>
              <a:pPr/>
              <a:t>49</a:t>
            </a:fld>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a:xfrm>
            <a:off x="685800" y="4343400"/>
            <a:ext cx="5486400" cy="4419600"/>
          </a:xfrm>
        </p:spPr>
        <p:txBody>
          <a:bodyPr/>
          <a:lstStyle/>
          <a:p>
            <a:pPr marL="171441" indent="-173726">
              <a:buFont typeface="Arial" pitchFamily="34" charset="0"/>
              <a:buChar char="•"/>
              <a:defRPr/>
            </a:pPr>
            <a:r>
              <a:rPr lang="en-US" sz="1100" dirty="0"/>
              <a:t>Familial Mediterranean fever (FMF) is the most common hereditary periodic fever syndrome.</a:t>
            </a:r>
            <a:r>
              <a:rPr lang="en-US" sz="1100" baseline="30000" dirty="0"/>
              <a:t>1</a:t>
            </a:r>
          </a:p>
          <a:p>
            <a:pPr marL="171441" indent="-173726">
              <a:buFont typeface="Arial" pitchFamily="34" charset="0"/>
              <a:buChar char="•"/>
              <a:defRPr/>
            </a:pPr>
            <a:r>
              <a:rPr lang="en-US" sz="1100" dirty="0"/>
              <a:t>It is almost always limited to people of eastern Mediterranean origin, especially non-Ashkenazi Jews, Armenians, Turks, and Arabs.</a:t>
            </a:r>
            <a:r>
              <a:rPr lang="en-US" sz="1100" baseline="30000" dirty="0"/>
              <a:t>2</a:t>
            </a:r>
          </a:p>
          <a:p>
            <a:pPr marL="628615" lvl="1" indent="-173726">
              <a:buFont typeface="Arial" pitchFamily="34" charset="0"/>
              <a:buChar char="–"/>
              <a:defRPr/>
            </a:pPr>
            <a:r>
              <a:rPr lang="en-US" sz="1100" dirty="0"/>
              <a:t>Turkey: highest prevalence, ie, &gt;100,000</a:t>
            </a:r>
          </a:p>
          <a:p>
            <a:pPr marL="628615" lvl="1" indent="-173726">
              <a:buFont typeface="Arial" pitchFamily="34" charset="0"/>
              <a:buChar char="–"/>
              <a:defRPr/>
            </a:pPr>
            <a:r>
              <a:rPr lang="en-US" sz="1100" dirty="0"/>
              <a:t>Israel: ~10,000</a:t>
            </a:r>
          </a:p>
          <a:p>
            <a:pPr marL="628615" lvl="1" indent="-173726">
              <a:buFont typeface="Arial" pitchFamily="34" charset="0"/>
              <a:buChar char="–"/>
              <a:defRPr/>
            </a:pPr>
            <a:r>
              <a:rPr lang="en-US" sz="1100" dirty="0"/>
              <a:t>Armenia: ~6,000</a:t>
            </a:r>
          </a:p>
          <a:p>
            <a:pPr marL="171441" indent="-173726">
              <a:buFont typeface="Arial" pitchFamily="34" charset="0"/>
              <a:buChar char="•"/>
              <a:defRPr/>
            </a:pPr>
            <a:r>
              <a:rPr lang="en-US" sz="1100" dirty="0"/>
              <a:t>FMF is rare in the rest of the world; however, cases have been reported in France, Germany, ltaly, Spain, the United States, Australia, and Japan.</a:t>
            </a:r>
            <a:r>
              <a:rPr lang="en-US" sz="1100" baseline="30000" dirty="0"/>
              <a:t>2</a:t>
            </a:r>
          </a:p>
          <a:p>
            <a:pPr marL="171441" indent="-173726">
              <a:buFont typeface="Arial" pitchFamily="34" charset="0"/>
              <a:buChar char="•"/>
              <a:defRPr/>
            </a:pPr>
            <a:r>
              <a:rPr lang="en-US" sz="1100" dirty="0"/>
              <a:t>In the first 36 months of enrollment, the international EuroFever registry of autoinflammatory diseases has enrolled 787 FMF patients.</a:t>
            </a:r>
            <a:r>
              <a:rPr lang="en-US" sz="1100" baseline="30000" dirty="0"/>
              <a:t>3</a:t>
            </a:r>
          </a:p>
          <a:p>
            <a:pPr marL="171441" indent="-173726">
              <a:buFont typeface="Arial" pitchFamily="34" charset="0"/>
              <a:buChar char="•"/>
              <a:defRPr/>
            </a:pPr>
            <a:r>
              <a:rPr lang="en-US" sz="1100" dirty="0"/>
              <a:t>Approximately 80% of affected individuals present by 10 years of age, and 90% at &lt;20 years.</a:t>
            </a:r>
            <a:r>
              <a:rPr lang="en-US" sz="1100" baseline="30000" dirty="0"/>
              <a:t>4</a:t>
            </a:r>
          </a:p>
          <a:p>
            <a:pPr indent="-173726">
              <a:defRPr/>
            </a:pPr>
            <a:endParaRPr lang="en-US" sz="1100" dirty="0"/>
          </a:p>
          <a:p>
            <a:pPr indent="-173726">
              <a:defRPr/>
            </a:pPr>
            <a:r>
              <a:rPr lang="en-US" sz="1100" b="1" dirty="0"/>
              <a:t>References</a:t>
            </a:r>
          </a:p>
          <a:p>
            <a:pPr marL="228587" indent="-228587">
              <a:buFont typeface="+mj-lt"/>
              <a:buAutoNum type="arabicPeriod"/>
              <a:defRPr/>
            </a:pPr>
            <a:r>
              <a:rPr lang="en-US" sz="1100" dirty="0"/>
              <a:t>Samuels J, Özen S. Familial Mediterranean fever and the other autoinflammatory syndromes: evaluation of the patients with recurrent fever. </a:t>
            </a:r>
            <a:r>
              <a:rPr lang="en-US" sz="1100" i="1" dirty="0"/>
              <a:t>Curr Opin Rheumatol</a:t>
            </a:r>
            <a:r>
              <a:rPr lang="en-US" sz="1100" dirty="0"/>
              <a:t>. 2006;18:108-17.</a:t>
            </a:r>
          </a:p>
          <a:p>
            <a:pPr marL="228587" indent="-228587">
              <a:buFont typeface="+mj-lt"/>
              <a:buAutoNum type="arabicPeriod"/>
              <a:defRPr/>
            </a:pPr>
            <a:r>
              <a:rPr lang="en-US" sz="1100" dirty="0"/>
              <a:t>Ben-Chetrit E, Touitou I. Familial Mediterranean fever in the world. </a:t>
            </a:r>
            <a:r>
              <a:rPr lang="en-US" sz="1100" i="1" dirty="0"/>
              <a:t>Arthritis Rheum</a:t>
            </a:r>
            <a:r>
              <a:rPr lang="en-US" sz="1100" dirty="0"/>
              <a:t>. 2009;61:1447-53.</a:t>
            </a:r>
          </a:p>
          <a:p>
            <a:pPr marL="228587" indent="-228587">
              <a:buFont typeface="+mj-lt"/>
              <a:buAutoNum type="arabicPeriod"/>
              <a:defRPr/>
            </a:pPr>
            <a:r>
              <a:rPr lang="en-US" sz="1100" dirty="0" err="1">
                <a:solidFill>
                  <a:srgbClr val="000000"/>
                </a:solidFill>
              </a:rPr>
              <a:t>Federici</a:t>
            </a:r>
            <a:r>
              <a:rPr lang="en-US" sz="1100" dirty="0">
                <a:solidFill>
                  <a:srgbClr val="000000"/>
                </a:solidFill>
              </a:rPr>
              <a:t> S, Frenkel J, </a:t>
            </a:r>
            <a:r>
              <a:rPr lang="en-US" sz="1100" dirty="0"/>
              <a:t>Özen</a:t>
            </a:r>
            <a:r>
              <a:rPr lang="en-US" sz="1100" dirty="0">
                <a:solidFill>
                  <a:srgbClr val="000000"/>
                </a:solidFill>
              </a:rPr>
              <a:t> S, et al. The </a:t>
            </a:r>
            <a:r>
              <a:rPr lang="en-US" sz="1100" dirty="0" err="1">
                <a:solidFill>
                  <a:srgbClr val="000000"/>
                </a:solidFill>
              </a:rPr>
              <a:t>Eurofever</a:t>
            </a:r>
            <a:r>
              <a:rPr lang="en-US" sz="1100" dirty="0">
                <a:solidFill>
                  <a:srgbClr val="000000"/>
                </a:solidFill>
              </a:rPr>
              <a:t> registry: 3 years of enrollment. </a:t>
            </a:r>
            <a:r>
              <a:rPr lang="en-US" sz="1100" i="1" dirty="0" err="1">
                <a:solidFill>
                  <a:srgbClr val="000000"/>
                </a:solidFill>
              </a:rPr>
              <a:t>Pediatr</a:t>
            </a:r>
            <a:r>
              <a:rPr lang="en-US" sz="1100" dirty="0">
                <a:solidFill>
                  <a:srgbClr val="000000"/>
                </a:solidFill>
              </a:rPr>
              <a:t> </a:t>
            </a:r>
            <a:r>
              <a:rPr lang="en-US" sz="1100" i="1" dirty="0" err="1">
                <a:solidFill>
                  <a:srgbClr val="000000"/>
                </a:solidFill>
              </a:rPr>
              <a:t>Rheumatol</a:t>
            </a:r>
            <a:r>
              <a:rPr lang="en-US" sz="1100" dirty="0">
                <a:solidFill>
                  <a:srgbClr val="000000"/>
                </a:solidFill>
              </a:rPr>
              <a:t>. 2013;11(</a:t>
            </a:r>
            <a:r>
              <a:rPr lang="en-US" sz="1100" dirty="0" err="1">
                <a:solidFill>
                  <a:srgbClr val="000000"/>
                </a:solidFill>
              </a:rPr>
              <a:t>suppl</a:t>
            </a:r>
            <a:r>
              <a:rPr lang="en-US" sz="1100" dirty="0">
                <a:solidFill>
                  <a:srgbClr val="000000"/>
                </a:solidFill>
              </a:rPr>
              <a:t> 1):A147.</a:t>
            </a:r>
          </a:p>
          <a:p>
            <a:pPr marL="228587" indent="-228587">
              <a:buFont typeface="+mj-lt"/>
              <a:buAutoNum type="arabicPeriod"/>
              <a:defRPr/>
            </a:pPr>
            <a:r>
              <a:rPr lang="en-US" sz="1100" dirty="0"/>
              <a:t>Zadeh N, Getzug T, Grody WW. Diagnosis and management of familial Mediterranean fever: integrating medical genetics in a dedicated interdisciplinary clinic. </a:t>
            </a:r>
            <a:r>
              <a:rPr lang="en-US" sz="1100" i="1" dirty="0"/>
              <a:t>Genet Med</a:t>
            </a:r>
            <a:r>
              <a:rPr lang="en-US" sz="1100" dirty="0"/>
              <a:t>. 2011;13:263-9</a:t>
            </a:r>
            <a:r>
              <a:rPr lang="en-US" sz="1100" dirty="0" smtClean="0"/>
              <a:t>.</a:t>
            </a:r>
          </a:p>
          <a:p>
            <a:pPr>
              <a:defRPr/>
            </a:pPr>
            <a:endParaRPr lang="en-US" sz="1100" b="1" dirty="0" smtClean="0"/>
          </a:p>
          <a:p>
            <a:pPr marL="228587" indent="-228587">
              <a:buFont typeface="+mj-lt"/>
              <a:buAutoNum type="arabicPeriod"/>
              <a:defRPr/>
            </a:pPr>
            <a:endParaRPr lang="en-US" sz="1100" dirty="0" smtClean="0"/>
          </a:p>
          <a:p>
            <a:pPr indent="-173726">
              <a:defRPr/>
            </a:pPr>
            <a:endParaRPr lang="en-US" sz="1100" b="1" dirty="0"/>
          </a:p>
        </p:txBody>
      </p:sp>
      <p:sp>
        <p:nvSpPr>
          <p:cNvPr id="788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A32E14F-9336-4D77-BA71-B506947185DF}" type="slidenum">
              <a:rPr lang="en-US" smtClean="0">
                <a:solidFill>
                  <a:prstClr val="black"/>
                </a:solidFill>
                <a:ea typeface="MS PGothic" pitchFamily="34" charset="-128"/>
              </a:rPr>
              <a:pPr fontAlgn="base">
                <a:spcBef>
                  <a:spcPct val="0"/>
                </a:spcBef>
                <a:spcAft>
                  <a:spcPct val="0"/>
                </a:spcAft>
                <a:defRPr/>
              </a:pPr>
              <a:t>52</a:t>
            </a:fld>
            <a:endParaRPr lang="en-US" smtClean="0">
              <a:solidFill>
                <a:prstClr val="black"/>
              </a:solidFill>
              <a:ea typeface="MS PGothic" pitchFamily="34" charset="-128"/>
            </a:endParaRPr>
          </a:p>
        </p:txBody>
      </p:sp>
    </p:spTree>
    <p:extLst>
      <p:ext uri="{BB962C8B-B14F-4D97-AF65-F5344CB8AC3E}">
        <p14:creationId xmlns="" xmlns:p14="http://schemas.microsoft.com/office/powerpoint/2010/main" val="4154259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200" b="0" i="0" kern="1200" dirty="0" smtClean="0">
                <a:solidFill>
                  <a:schemeClr val="tx1"/>
                </a:solidFill>
                <a:latin typeface="+mn-lt"/>
                <a:ea typeface="+mn-ea"/>
                <a:cs typeface="+mn-cs"/>
              </a:rPr>
              <a:t>ανάπτυξη της μεταφραστικής έρευνας που συνδέει τα</a:t>
            </a:r>
            <a:r>
              <a:rPr lang="el-GR" sz="1200" b="0" i="0" kern="1200" baseline="0" dirty="0" smtClean="0">
                <a:solidFill>
                  <a:schemeClr val="tx1"/>
                </a:solidFill>
                <a:latin typeface="+mn-lt"/>
                <a:ea typeface="+mn-ea"/>
                <a:cs typeface="+mn-cs"/>
              </a:rPr>
              <a:t> ερευνητικά δεδομένα </a:t>
            </a:r>
            <a:r>
              <a:rPr lang="el-GR" sz="1200" b="0" i="0" kern="1200" dirty="0" smtClean="0">
                <a:solidFill>
                  <a:schemeClr val="tx1"/>
                </a:solidFill>
                <a:latin typeface="+mn-lt"/>
                <a:ea typeface="+mn-ea"/>
                <a:cs typeface="+mn-cs"/>
              </a:rPr>
              <a:t>με κλινικές πρακτικές</a:t>
            </a:r>
          </a:p>
        </p:txBody>
      </p:sp>
      <p:sp>
        <p:nvSpPr>
          <p:cNvPr id="4" name="3 - Θέση αριθμού διαφάνειας"/>
          <p:cNvSpPr>
            <a:spLocks noGrp="1"/>
          </p:cNvSpPr>
          <p:nvPr>
            <p:ph type="sldNum" sz="quarter" idx="10"/>
          </p:nvPr>
        </p:nvSpPr>
        <p:spPr/>
        <p:txBody>
          <a:bodyPr/>
          <a:lstStyle/>
          <a:p>
            <a:fld id="{7436715E-82E9-43CD-91EE-1977091CA02F}" type="slidenum">
              <a:rPr lang="el-GR" smtClean="0">
                <a:solidFill>
                  <a:prstClr val="black"/>
                </a:solidFill>
              </a:rPr>
              <a:pPr/>
              <a:t>3</a:t>
            </a:fld>
            <a:endParaRPr lang="el-GR">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6A7ECB26-C717-47A2-93EA-B23DD0034A65}" type="slidenum">
              <a:rPr lang="el-GR" smtClean="0">
                <a:solidFill>
                  <a:prstClr val="black"/>
                </a:solidFill>
              </a:rPr>
              <a:pPr/>
              <a:t>53</a:t>
            </a:fld>
            <a:endParaRPr lang="el-GR">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171441" indent="-171441">
              <a:buFont typeface="Arial" pitchFamily="34" charset="0"/>
              <a:buChar char="•"/>
              <a:defRPr/>
            </a:pPr>
            <a:r>
              <a:rPr lang="en-US" sz="1100" dirty="0"/>
              <a:t>A Turkish study evaluated acute-phase responses in 49 patients with FMF compared with 58 controls (39 patients with other inflammatory diseases [ie, juvenile idiopathic arthritis and infectious diseases] and 19 healthy subjects).</a:t>
            </a:r>
          </a:p>
          <a:p>
            <a:pPr marL="171441" indent="-171441">
              <a:buFont typeface="Arial" pitchFamily="34" charset="0"/>
              <a:buChar char="•"/>
              <a:defRPr/>
            </a:pPr>
            <a:r>
              <a:rPr lang="en-US" sz="1100" dirty="0"/>
              <a:t>As in patients with other inflammatory diseases, CRP and ESR levels were elevated above normal, including during FMF attack-free periods. </a:t>
            </a:r>
          </a:p>
          <a:p>
            <a:pPr marL="171441" indent="-171441">
              <a:buFont typeface="Arial" pitchFamily="34" charset="0"/>
              <a:buChar char="•"/>
              <a:defRPr/>
            </a:pPr>
            <a:endParaRPr lang="en-US" sz="1100" dirty="0"/>
          </a:p>
          <a:p>
            <a:pPr>
              <a:defRPr/>
            </a:pPr>
            <a:r>
              <a:rPr lang="en-US" sz="1100" b="1" dirty="0"/>
              <a:t>Reference</a:t>
            </a:r>
          </a:p>
          <a:p>
            <a:pPr>
              <a:defRPr/>
            </a:pPr>
            <a:r>
              <a:rPr lang="en-US" sz="1100" dirty="0"/>
              <a:t>Korkmaz C, Özdogan H, Kasapçopur Ö, Yazici H. Acute phase response in familial Mediterranean fever. </a:t>
            </a:r>
            <a:r>
              <a:rPr lang="en-US" sz="1100" i="1" dirty="0"/>
              <a:t>Ann Rheum Dis</a:t>
            </a:r>
            <a:r>
              <a:rPr lang="en-US" sz="1100" dirty="0"/>
              <a:t>. 2002;61:79-81.</a:t>
            </a:r>
          </a:p>
        </p:txBody>
      </p:sp>
      <p:sp>
        <p:nvSpPr>
          <p:cNvPr id="972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7E5EB5-BC72-4593-884D-A28290E8DA56}" type="slidenum">
              <a:rPr lang="en-US" smtClean="0">
                <a:solidFill>
                  <a:srgbClr val="000000"/>
                </a:solidFill>
                <a:ea typeface="MS PGothic" pitchFamily="34" charset="-128"/>
              </a:rPr>
              <a:pPr fontAlgn="base">
                <a:spcBef>
                  <a:spcPct val="0"/>
                </a:spcBef>
                <a:spcAft>
                  <a:spcPct val="0"/>
                </a:spcAft>
                <a:defRPr/>
              </a:pPr>
              <a:t>55</a:t>
            </a:fld>
            <a:endParaRPr lang="en-US" smtClean="0">
              <a:solidFill>
                <a:srgbClr val="000000"/>
              </a:solidFill>
              <a:ea typeface="MS PGothic" pitchFamily="34" charset="-128"/>
            </a:endParaRPr>
          </a:p>
        </p:txBody>
      </p:sp>
    </p:spTree>
    <p:extLst>
      <p:ext uri="{BB962C8B-B14F-4D97-AF65-F5344CB8AC3E}">
        <p14:creationId xmlns="" xmlns:p14="http://schemas.microsoft.com/office/powerpoint/2010/main" val="431156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most common mutations identified were M694V (38.1%),</a:t>
            </a:r>
            <a:r>
              <a:rPr lang="el-GR"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M680I (19.7%), V726A (12.2%), E148Q (10.9%) and E230K (6.1%).</a:t>
            </a:r>
            <a:r>
              <a:rPr lang="el-GR"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The total carrier rate among healthy individuals was 0.7%.</a:t>
            </a:r>
            <a:endParaRPr lang="el-GR" sz="1200" kern="1200" baseline="0" dirty="0" smtClean="0">
              <a:solidFill>
                <a:schemeClr val="tx1"/>
              </a:solidFill>
              <a:latin typeface="+mn-lt"/>
              <a:ea typeface="+mn-ea"/>
              <a:cs typeface="+mn-cs"/>
            </a:endParaRPr>
          </a:p>
          <a:p>
            <a:r>
              <a:rPr lang="en-US" sz="1200" kern="1200" baseline="0" dirty="0" err="1" smtClean="0">
                <a:solidFill>
                  <a:schemeClr val="tx1"/>
                </a:solidFill>
                <a:latin typeface="+mn-lt"/>
                <a:ea typeface="+mn-ea"/>
                <a:cs typeface="+mn-cs"/>
              </a:rPr>
              <a:t>Homozygosity</a:t>
            </a:r>
            <a:r>
              <a:rPr lang="el-GR"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of the R202Q alteration was detected in 14/152 (9.2%) FMF patients and in 1/140 (0.7%)</a:t>
            </a:r>
            <a:r>
              <a:rPr lang="el-GR"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healthy controls (p</a:t>
            </a:r>
            <a:r>
              <a:rPr lang="el-GR" sz="1200" kern="1200" baseline="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0.001</a:t>
            </a:r>
            <a:r>
              <a:rPr lang="el-GR" sz="1200" kern="1200" baseline="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Heterozygosity</a:t>
            </a:r>
            <a:r>
              <a:rPr lang="en-US" sz="1200" kern="1200" baseline="0" dirty="0" smtClean="0">
                <a:solidFill>
                  <a:schemeClr val="tx1"/>
                </a:solidFill>
                <a:latin typeface="+mn-lt"/>
                <a:ea typeface="+mn-ea"/>
                <a:cs typeface="+mn-cs"/>
              </a:rPr>
              <a:t> of the</a:t>
            </a:r>
            <a:r>
              <a:rPr lang="el-GR"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R202Q alteration was detected in 48/152 (31.6%)</a:t>
            </a:r>
            <a:r>
              <a:rPr lang="el-GR"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FMF patients and in 47/140 (33.6%) healthy</a:t>
            </a:r>
            <a:r>
              <a:rPr lang="el-GR"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controls (p</a:t>
            </a:r>
            <a:r>
              <a:rPr lang="el-GR" sz="1200" kern="1200" baseline="0" dirty="0" smtClean="0">
                <a:solidFill>
                  <a:schemeClr val="tx1"/>
                </a:solidFill>
                <a:latin typeface="+mn-lt"/>
                <a:ea typeface="+mn-ea"/>
                <a:cs typeface="+mn-cs"/>
              </a:rPr>
              <a:t>=0.717).</a:t>
            </a:r>
            <a:endParaRPr lang="el-GR" dirty="0"/>
          </a:p>
        </p:txBody>
      </p:sp>
      <p:sp>
        <p:nvSpPr>
          <p:cNvPr id="4" name="3 - Θέση αριθμού διαφάνειας"/>
          <p:cNvSpPr>
            <a:spLocks noGrp="1"/>
          </p:cNvSpPr>
          <p:nvPr>
            <p:ph type="sldNum" sz="quarter" idx="10"/>
          </p:nvPr>
        </p:nvSpPr>
        <p:spPr/>
        <p:txBody>
          <a:bodyPr/>
          <a:lstStyle/>
          <a:p>
            <a:fld id="{60E481FE-D32A-4DFE-9529-1BA7A38A4DB3}" type="slidenum">
              <a:rPr lang="el-GR" smtClean="0">
                <a:solidFill>
                  <a:prstClr val="black"/>
                </a:solidFill>
              </a:rPr>
              <a:pPr/>
              <a:t>57</a:t>
            </a:fld>
            <a:endParaRPr lang="el-GR">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Διάγνωση με βάση τα κριτήρια </a:t>
            </a:r>
            <a:r>
              <a:rPr lang="en-US" dirty="0" err="1" smtClean="0"/>
              <a:t>Livneh</a:t>
            </a:r>
            <a:r>
              <a:rPr lang="en-US" dirty="0" smtClean="0"/>
              <a:t>: </a:t>
            </a:r>
            <a:r>
              <a:rPr lang="da-DK" sz="1200" kern="1200" baseline="0" dirty="0" smtClean="0">
                <a:solidFill>
                  <a:schemeClr val="tx1"/>
                </a:solidFill>
                <a:latin typeface="+mn-lt"/>
                <a:ea typeface="+mn-ea"/>
                <a:cs typeface="+mn-cs"/>
              </a:rPr>
              <a:t>Livneh A, Langevitz P, Zemer D et al. Criteria for the </a:t>
            </a:r>
            <a:r>
              <a:rPr lang="en-US" sz="1200" kern="1200" baseline="0" dirty="0" smtClean="0">
                <a:solidFill>
                  <a:schemeClr val="tx1"/>
                </a:solidFill>
                <a:latin typeface="+mn-lt"/>
                <a:ea typeface="+mn-ea"/>
                <a:cs typeface="+mn-cs"/>
              </a:rPr>
              <a:t>diagnosis of familial Mediterranean fever. Arthritis Rheum </a:t>
            </a:r>
            <a:r>
              <a:rPr lang="el-GR" sz="1200" kern="1200" baseline="0" dirty="0" smtClean="0">
                <a:solidFill>
                  <a:schemeClr val="tx1"/>
                </a:solidFill>
                <a:latin typeface="+mn-lt"/>
                <a:ea typeface="+mn-ea"/>
                <a:cs typeface="+mn-cs"/>
              </a:rPr>
              <a:t>1997: 40: 1879–1885.</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Of the 140 healthy individuals included in the control group, two were found to be carriers of major MEFV alterations, M680I/0 and M694V/0.</a:t>
            </a:r>
          </a:p>
          <a:p>
            <a:r>
              <a:rPr lang="en-US" b="1" dirty="0" smtClean="0"/>
              <a:t>Conclusions</a:t>
            </a:r>
            <a:r>
              <a:rPr lang="en-US" dirty="0" smtClean="0"/>
              <a:t> This clinical observation supports recent </a:t>
            </a:r>
            <a:r>
              <a:rPr lang="en-US" dirty="0" err="1" smtClean="0"/>
              <a:t>fi</a:t>
            </a:r>
            <a:r>
              <a:rPr lang="en-US" dirty="0" smtClean="0"/>
              <a:t> </a:t>
            </a:r>
            <a:r>
              <a:rPr lang="en-US" dirty="0" err="1" smtClean="0"/>
              <a:t>ndings</a:t>
            </a:r>
            <a:r>
              <a:rPr lang="en-US" dirty="0" smtClean="0"/>
              <a:t> contrasting the notion of FMF being a pure </a:t>
            </a:r>
            <a:r>
              <a:rPr lang="en-US" dirty="0" err="1" smtClean="0"/>
              <a:t>autosomal</a:t>
            </a:r>
            <a:r>
              <a:rPr lang="en-US" dirty="0" smtClean="0"/>
              <a:t> recessive disorder associated with recurrence of mutations leading to loss of protein function. A dosage effect could be invoked, giving rise to symptom onset even in the presence of one wild-type allele.</a:t>
            </a:r>
            <a:r>
              <a:rPr lang="en-US" baseline="0" dirty="0" smtClean="0"/>
              <a:t> </a:t>
            </a:r>
            <a:r>
              <a:rPr lang="en-US" i="1" baseline="0" dirty="0" smtClean="0"/>
              <a:t>Ann Rheum </a:t>
            </a:r>
            <a:r>
              <a:rPr lang="en-US" i="1" baseline="0" dirty="0" err="1" smtClean="0"/>
              <a:t>Dis</a:t>
            </a:r>
            <a:r>
              <a:rPr lang="en-US" i="1" baseline="0" dirty="0" smtClean="0"/>
              <a:t> 2012;71:1961–1965</a:t>
            </a:r>
            <a:endParaRPr lang="el-GR" i="1" dirty="0"/>
          </a:p>
        </p:txBody>
      </p:sp>
      <p:sp>
        <p:nvSpPr>
          <p:cNvPr id="4" name="3 - Θέση αριθμού διαφάνειας"/>
          <p:cNvSpPr>
            <a:spLocks noGrp="1"/>
          </p:cNvSpPr>
          <p:nvPr>
            <p:ph type="sldNum" sz="quarter" idx="10"/>
          </p:nvPr>
        </p:nvSpPr>
        <p:spPr/>
        <p:txBody>
          <a:bodyPr/>
          <a:lstStyle/>
          <a:p>
            <a:fld id="{60E481FE-D32A-4DFE-9529-1BA7A38A4DB3}" type="slidenum">
              <a:rPr lang="el-GR" smtClean="0">
                <a:solidFill>
                  <a:prstClr val="black"/>
                </a:solidFill>
              </a:rPr>
              <a:pPr/>
              <a:t>58</a:t>
            </a:fld>
            <a:endParaRPr lang="el-GR">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i="0" u="none" strike="noStrike" cap="none" normalizeH="0" baseline="0" dirty="0" err="1" smtClean="0">
                <a:ln>
                  <a:noFill/>
                </a:ln>
                <a:solidFill>
                  <a:srgbClr val="000000"/>
                </a:solidFill>
                <a:effectLst/>
                <a:latin typeface="Arial Unicode MS" pitchFamily="34" charset="-128"/>
                <a:cs typeface="Arial" pitchFamily="34" charset="0"/>
              </a:rPr>
              <a:t>Özen</a:t>
            </a:r>
            <a:r>
              <a:rPr kumimoji="0" lang="el-GR" sz="1200" i="0" u="none" strike="noStrike" cap="none" normalizeH="0" baseline="0" dirty="0" smtClean="0">
                <a:ln>
                  <a:noFill/>
                </a:ln>
                <a:solidFill>
                  <a:srgbClr val="000000"/>
                </a:solidFill>
                <a:effectLst/>
                <a:latin typeface="Arial Unicode MS" pitchFamily="34" charset="-128"/>
                <a:cs typeface="Arial" pitchFamily="34" charset="0"/>
              </a:rPr>
              <a:t> S, </a:t>
            </a:r>
            <a:r>
              <a:rPr kumimoji="0" lang="en-US" sz="1200" i="0" u="none" strike="noStrike" cap="none" normalizeH="0" baseline="0" dirty="0" smtClean="0">
                <a:ln>
                  <a:noFill/>
                </a:ln>
                <a:solidFill>
                  <a:srgbClr val="000000"/>
                </a:solidFill>
                <a:effectLst/>
                <a:latin typeface="Arial Unicode MS" pitchFamily="34" charset="-128"/>
                <a:cs typeface="Arial" pitchFamily="34" charset="0"/>
              </a:rPr>
              <a:t>et</a:t>
            </a:r>
            <a:r>
              <a:rPr kumimoji="0" lang="en-US" sz="1200" i="0" u="none" strike="noStrike" cap="none" normalizeH="0" dirty="0" smtClean="0">
                <a:ln>
                  <a:noFill/>
                </a:ln>
                <a:solidFill>
                  <a:srgbClr val="000000"/>
                </a:solidFill>
                <a:effectLst/>
                <a:latin typeface="Arial Unicode MS" pitchFamily="34" charset="-128"/>
                <a:cs typeface="Arial" pitchFamily="34" charset="0"/>
              </a:rPr>
              <a:t> al</a:t>
            </a:r>
            <a:r>
              <a:rPr kumimoji="0" lang="el-GR" sz="1200" i="0" u="none" strike="noStrike" cap="none" normalizeH="0" baseline="0" dirty="0" smtClean="0">
                <a:ln>
                  <a:noFill/>
                </a:ln>
                <a:solidFill>
                  <a:srgbClr val="000000"/>
                </a:solidFill>
                <a:effectLst/>
                <a:latin typeface="Arial Unicode MS" pitchFamily="34" charset="-128"/>
                <a:cs typeface="Arial" pitchFamily="34" charset="0"/>
              </a:rPr>
              <a:t>. </a:t>
            </a:r>
            <a:r>
              <a:rPr kumimoji="0" lang="el-GR" sz="1200" i="0" u="none" strike="noStrike" cap="none" normalizeH="0" baseline="0" dirty="0" err="1" smtClean="0">
                <a:ln>
                  <a:noFill/>
                </a:ln>
                <a:solidFill>
                  <a:srgbClr val="000000"/>
                </a:solidFill>
                <a:effectLst/>
                <a:latin typeface="Arial Unicode MS" pitchFamily="34" charset="-128"/>
                <a:cs typeface="Arial" pitchFamily="34" charset="0"/>
              </a:rPr>
              <a:t>Front</a:t>
            </a:r>
            <a:r>
              <a:rPr kumimoji="0" lang="el-GR" sz="1200" i="0" u="none" strike="noStrike" cap="none" normalizeH="0" baseline="0" dirty="0" smtClean="0">
                <a:ln>
                  <a:noFill/>
                </a:ln>
                <a:solidFill>
                  <a:srgbClr val="000000"/>
                </a:solidFill>
                <a:effectLst/>
                <a:latin typeface="Arial Unicode MS" pitchFamily="34" charset="-128"/>
                <a:cs typeface="Arial" pitchFamily="34" charset="0"/>
              </a:rPr>
              <a:t> </a:t>
            </a:r>
            <a:r>
              <a:rPr kumimoji="0" lang="el-GR" sz="1200" i="0" u="none" strike="noStrike" cap="none" normalizeH="0" baseline="0" dirty="0" err="1" smtClean="0">
                <a:ln>
                  <a:noFill/>
                </a:ln>
                <a:solidFill>
                  <a:srgbClr val="000000"/>
                </a:solidFill>
                <a:effectLst/>
                <a:latin typeface="Arial Unicode MS" pitchFamily="34" charset="-128"/>
                <a:cs typeface="Arial" pitchFamily="34" charset="0"/>
              </a:rPr>
              <a:t>Immunol</a:t>
            </a:r>
            <a:r>
              <a:rPr kumimoji="0" lang="el-GR" sz="1200" i="0" u="none" strike="noStrike" cap="none" normalizeH="0" baseline="0" dirty="0" smtClean="0">
                <a:ln>
                  <a:noFill/>
                </a:ln>
                <a:solidFill>
                  <a:srgbClr val="000000"/>
                </a:solidFill>
                <a:effectLst/>
                <a:latin typeface="Arial Unicode MS" pitchFamily="34" charset="-128"/>
                <a:cs typeface="Arial" pitchFamily="34" charset="0"/>
              </a:rPr>
              <a:t>. 2017 </a:t>
            </a:r>
            <a:endParaRPr kumimoji="0" lang="el-GR" sz="2800" i="0" u="none" strike="noStrike" cap="none" normalizeH="0" baseline="0" dirty="0" smtClean="0">
              <a:ln>
                <a:noFill/>
              </a:ln>
              <a:solidFill>
                <a:schemeClr val="tx1"/>
              </a:solidFill>
              <a:effectLst/>
              <a:latin typeface="Arial" pitchFamily="34" charset="0"/>
              <a:cs typeface="Arial" pitchFamily="34" charset="0"/>
            </a:endParaRPr>
          </a:p>
          <a:p>
            <a:endParaRPr lang="el-GR" dirty="0"/>
          </a:p>
        </p:txBody>
      </p:sp>
      <p:sp>
        <p:nvSpPr>
          <p:cNvPr id="4" name="3 - Θέση αριθμού διαφάνειας"/>
          <p:cNvSpPr>
            <a:spLocks noGrp="1"/>
          </p:cNvSpPr>
          <p:nvPr>
            <p:ph type="sldNum" sz="quarter" idx="10"/>
          </p:nvPr>
        </p:nvSpPr>
        <p:spPr/>
        <p:txBody>
          <a:bodyPr/>
          <a:lstStyle/>
          <a:p>
            <a:fld id="{7436715E-82E9-43CD-91EE-1977091CA02F}" type="slidenum">
              <a:rPr lang="el-GR" smtClean="0">
                <a:solidFill>
                  <a:prstClr val="black"/>
                </a:solidFill>
              </a:rPr>
              <a:pPr/>
              <a:t>59</a:t>
            </a:fld>
            <a:endParaRPr lang="el-GR">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7436715E-82E9-43CD-91EE-1977091CA02F}" type="slidenum">
              <a:rPr lang="el-GR" smtClean="0">
                <a:solidFill>
                  <a:prstClr val="black"/>
                </a:solidFill>
              </a:rPr>
              <a:pPr/>
              <a:t>60</a:t>
            </a:fld>
            <a:endParaRPr lang="el-GR">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143000" y="685800"/>
            <a:ext cx="4572000" cy="3429000"/>
          </a:xfrm>
        </p:spPr>
      </p:sp>
      <p:sp>
        <p:nvSpPr>
          <p:cNvPr id="3" name="2 - Θέση σημειώσεων"/>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Two different models have been proposed</a:t>
            </a:r>
            <a:r>
              <a:rPr lang="el-GR"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to explain how mutations in PYRIN lead</a:t>
            </a:r>
            <a:r>
              <a:rPr lang="el-GR"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to familial Mediterranean fever (FMF). In one</a:t>
            </a:r>
          </a:p>
          <a:p>
            <a:r>
              <a:rPr lang="en-US" sz="1200" kern="1200" baseline="0" dirty="0" smtClean="0">
                <a:solidFill>
                  <a:schemeClr val="tx1"/>
                </a:solidFill>
                <a:latin typeface="+mn-lt"/>
                <a:ea typeface="+mn-ea"/>
                <a:cs typeface="+mn-cs"/>
              </a:rPr>
              <a:t>model </a:t>
            </a:r>
            <a:r>
              <a:rPr lang="en-US" sz="1200" kern="1200" baseline="0" dirty="0" err="1" smtClean="0">
                <a:solidFill>
                  <a:schemeClr val="tx1"/>
                </a:solidFill>
                <a:latin typeface="+mn-lt"/>
                <a:ea typeface="+mn-ea"/>
                <a:cs typeface="+mn-cs"/>
              </a:rPr>
              <a:t>pyrin</a:t>
            </a:r>
            <a:r>
              <a:rPr lang="en-US" sz="1200" kern="1200" baseline="0" dirty="0" smtClean="0">
                <a:solidFill>
                  <a:schemeClr val="tx1"/>
                </a:solidFill>
                <a:latin typeface="+mn-lt"/>
                <a:ea typeface="+mn-ea"/>
                <a:cs typeface="+mn-cs"/>
              </a:rPr>
              <a:t> is a positive regulator and promote</a:t>
            </a:r>
            <a:r>
              <a:rPr lang="el-GR"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the activation of caspase-1 in response to</a:t>
            </a:r>
            <a:r>
              <a:rPr lang="el-GR"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specific stimuli. Dominant gain-of-function</a:t>
            </a:r>
          </a:p>
          <a:p>
            <a:r>
              <a:rPr lang="en-US" sz="1200" kern="1200" baseline="0" dirty="0" smtClean="0">
                <a:solidFill>
                  <a:schemeClr val="tx1"/>
                </a:solidFill>
                <a:latin typeface="+mn-lt"/>
                <a:ea typeface="+mn-ea"/>
                <a:cs typeface="+mn-cs"/>
              </a:rPr>
              <a:t>mutations lead to a constitutive active protein,</a:t>
            </a:r>
            <a:r>
              <a:rPr lang="el-GR"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similarly to what happen for the gain-</a:t>
            </a:r>
            <a:r>
              <a:rPr lang="en-US" sz="1200" kern="1200" baseline="0" dirty="0" err="1" smtClean="0">
                <a:solidFill>
                  <a:schemeClr val="tx1"/>
                </a:solidFill>
                <a:latin typeface="+mn-lt"/>
                <a:ea typeface="+mn-ea"/>
                <a:cs typeface="+mn-cs"/>
              </a:rPr>
              <a:t>offunction</a:t>
            </a:r>
            <a:r>
              <a:rPr lang="el-GR"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mutation in nucleotide-binding</a:t>
            </a:r>
          </a:p>
          <a:p>
            <a:r>
              <a:rPr lang="en-US" sz="1200" kern="1200" baseline="0" dirty="0" smtClean="0">
                <a:solidFill>
                  <a:schemeClr val="tx1"/>
                </a:solidFill>
                <a:latin typeface="+mn-lt"/>
                <a:ea typeface="+mn-ea"/>
                <a:cs typeface="+mn-cs"/>
              </a:rPr>
              <a:t>domain and </a:t>
            </a:r>
            <a:r>
              <a:rPr lang="en-US" sz="1200" kern="1200" baseline="0" dirty="0" err="1" smtClean="0">
                <a:solidFill>
                  <a:schemeClr val="tx1"/>
                </a:solidFill>
                <a:latin typeface="+mn-lt"/>
                <a:ea typeface="+mn-ea"/>
                <a:cs typeface="+mn-cs"/>
              </a:rPr>
              <a:t>leucine</a:t>
            </a:r>
            <a:r>
              <a:rPr lang="en-US" sz="1200" kern="1200" baseline="0" dirty="0" smtClean="0">
                <a:solidFill>
                  <a:schemeClr val="tx1"/>
                </a:solidFill>
                <a:latin typeface="+mn-lt"/>
                <a:ea typeface="+mn-ea"/>
                <a:cs typeface="+mn-cs"/>
              </a:rPr>
              <a:t>-rich repeat containing</a:t>
            </a:r>
            <a:r>
              <a:rPr lang="el-GR"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family </a:t>
            </a:r>
            <a:r>
              <a:rPr lang="en-US" sz="1200" kern="1200" baseline="0" dirty="0" err="1" smtClean="0">
                <a:solidFill>
                  <a:schemeClr val="tx1"/>
                </a:solidFill>
                <a:latin typeface="+mn-lt"/>
                <a:ea typeface="+mn-ea"/>
                <a:cs typeface="+mn-cs"/>
              </a:rPr>
              <a:t>pyrin</a:t>
            </a:r>
            <a:r>
              <a:rPr lang="en-US" sz="1200" kern="1200" baseline="0" dirty="0" smtClean="0">
                <a:solidFill>
                  <a:schemeClr val="tx1"/>
                </a:solidFill>
                <a:latin typeface="+mn-lt"/>
                <a:ea typeface="+mn-ea"/>
                <a:cs typeface="+mn-cs"/>
              </a:rPr>
              <a:t> domain containing 3 (NLRP3).</a:t>
            </a:r>
          </a:p>
          <a:p>
            <a:r>
              <a:rPr lang="en-US" sz="1200" kern="1200" baseline="0" dirty="0" smtClean="0">
                <a:solidFill>
                  <a:schemeClr val="tx1"/>
                </a:solidFill>
                <a:latin typeface="+mn-lt"/>
                <a:ea typeface="+mn-ea"/>
                <a:cs typeface="+mn-cs"/>
              </a:rPr>
              <a:t>Alternatively, </a:t>
            </a:r>
            <a:r>
              <a:rPr lang="en-US" sz="1200" kern="1200" baseline="0" dirty="0" err="1" smtClean="0">
                <a:solidFill>
                  <a:schemeClr val="tx1"/>
                </a:solidFill>
                <a:latin typeface="+mn-lt"/>
                <a:ea typeface="+mn-ea"/>
                <a:cs typeface="+mn-cs"/>
              </a:rPr>
              <a:t>pyrin</a:t>
            </a:r>
            <a:r>
              <a:rPr lang="en-US" sz="1200" kern="1200" baseline="0" dirty="0" smtClean="0">
                <a:solidFill>
                  <a:schemeClr val="tx1"/>
                </a:solidFill>
                <a:latin typeface="+mn-lt"/>
                <a:ea typeface="+mn-ea"/>
                <a:cs typeface="+mn-cs"/>
              </a:rPr>
              <a:t> is a negative regulator of</a:t>
            </a:r>
            <a:r>
              <a:rPr lang="el-GR"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caspase-1. According to this model, recessive</a:t>
            </a:r>
          </a:p>
          <a:p>
            <a:r>
              <a:rPr lang="en-US" sz="1200" kern="1200" baseline="0" dirty="0" smtClean="0">
                <a:solidFill>
                  <a:schemeClr val="tx1"/>
                </a:solidFill>
                <a:latin typeface="+mn-lt"/>
                <a:ea typeface="+mn-ea"/>
                <a:cs typeface="+mn-cs"/>
              </a:rPr>
              <a:t>loss-of-function mutations fail to control the</a:t>
            </a:r>
            <a:r>
              <a:rPr lang="el-GR"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activation of caspase-1 leading to the inflammatory</a:t>
            </a:r>
          </a:p>
          <a:p>
            <a:r>
              <a:rPr lang="en-US" sz="1200" kern="1200" baseline="0" dirty="0" smtClean="0">
                <a:solidFill>
                  <a:schemeClr val="tx1"/>
                </a:solidFill>
                <a:latin typeface="+mn-lt"/>
                <a:ea typeface="+mn-ea"/>
                <a:cs typeface="+mn-cs"/>
              </a:rPr>
              <a:t>response observed in FMF.</a:t>
            </a:r>
            <a:endParaRPr lang="el-GR" dirty="0"/>
          </a:p>
        </p:txBody>
      </p:sp>
      <p:sp>
        <p:nvSpPr>
          <p:cNvPr id="4" name="3 - Θέση αριθμού διαφάνειας"/>
          <p:cNvSpPr>
            <a:spLocks noGrp="1"/>
          </p:cNvSpPr>
          <p:nvPr>
            <p:ph type="sldNum" sz="quarter" idx="10"/>
          </p:nvPr>
        </p:nvSpPr>
        <p:spPr/>
        <p:txBody>
          <a:bodyPr/>
          <a:lstStyle/>
          <a:p>
            <a:fld id="{7436715E-82E9-43CD-91EE-1977091CA02F}" type="slidenum">
              <a:rPr lang="el-GR" smtClean="0">
                <a:solidFill>
                  <a:prstClr val="black"/>
                </a:solidFill>
              </a:rPr>
              <a:pPr/>
              <a:t>61</a:t>
            </a:fld>
            <a:endParaRPr lang="el-GR">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b="0" kern="1200" baseline="0" dirty="0" err="1" smtClean="0">
                <a:solidFill>
                  <a:schemeClr val="tx1"/>
                </a:solidFill>
                <a:latin typeface="+mn-lt"/>
                <a:ea typeface="+mn-ea"/>
                <a:cs typeface="+mn-cs"/>
              </a:rPr>
              <a:t>Immunostaining</a:t>
            </a:r>
            <a:r>
              <a:rPr lang="en-US" sz="1200" b="0" kern="1200" baseline="0" dirty="0" smtClean="0">
                <a:solidFill>
                  <a:schemeClr val="tx1"/>
                </a:solidFill>
                <a:latin typeface="+mn-lt"/>
                <a:ea typeface="+mn-ea"/>
                <a:cs typeface="+mn-cs"/>
              </a:rPr>
              <a:t> of NETs. </a:t>
            </a:r>
            <a:r>
              <a:rPr lang="en-US" sz="1200" b="0" kern="1200" baseline="0" dirty="0" err="1" smtClean="0">
                <a:solidFill>
                  <a:schemeClr val="tx1"/>
                </a:solidFill>
                <a:latin typeface="+mn-lt"/>
                <a:ea typeface="+mn-ea"/>
                <a:cs typeface="+mn-cs"/>
              </a:rPr>
              <a:t>Neutrophils</a:t>
            </a:r>
            <a:r>
              <a:rPr lang="en-US" sz="1200" b="0" kern="1200" baseline="0" dirty="0" smtClean="0">
                <a:solidFill>
                  <a:schemeClr val="tx1"/>
                </a:solidFill>
                <a:latin typeface="+mn-lt"/>
                <a:ea typeface="+mn-ea"/>
                <a:cs typeface="+mn-cs"/>
              </a:rPr>
              <a:t> were activated with10 </a:t>
            </a:r>
            <a:r>
              <a:rPr lang="en-US" sz="1200" b="0" kern="1200" baseline="0" dirty="0" err="1" smtClean="0">
                <a:solidFill>
                  <a:schemeClr val="tx1"/>
                </a:solidFill>
                <a:latin typeface="+mn-lt"/>
                <a:ea typeface="+mn-ea"/>
                <a:cs typeface="+mn-cs"/>
              </a:rPr>
              <a:t>ng</a:t>
            </a:r>
            <a:r>
              <a:rPr lang="en-US" sz="1200" b="0" kern="1200" baseline="0" dirty="0" smtClean="0">
                <a:solidFill>
                  <a:schemeClr val="tx1"/>
                </a:solidFill>
                <a:latin typeface="+mn-lt"/>
                <a:ea typeface="+mn-ea"/>
                <a:cs typeface="+mn-cs"/>
              </a:rPr>
              <a:t> of IL-8 for 30 min and stained for </a:t>
            </a:r>
            <a:r>
              <a:rPr lang="en-US" sz="1200" b="0" kern="1200" baseline="0" dirty="0" err="1" smtClean="0">
                <a:solidFill>
                  <a:schemeClr val="tx1"/>
                </a:solidFill>
                <a:latin typeface="+mn-lt"/>
                <a:ea typeface="+mn-ea"/>
                <a:cs typeface="+mn-cs"/>
              </a:rPr>
              <a:t>neutrophil</a:t>
            </a:r>
            <a:r>
              <a:rPr lang="en-US" sz="1200" b="0" kern="1200" baseline="0" dirty="0" smtClean="0">
                <a:solidFill>
                  <a:schemeClr val="tx1"/>
                </a:solidFill>
                <a:latin typeface="+mn-lt"/>
                <a:ea typeface="+mn-ea"/>
                <a:cs typeface="+mn-cs"/>
              </a:rPr>
              <a:t> </a:t>
            </a:r>
            <a:r>
              <a:rPr lang="en-US" sz="1200" b="0" kern="1200" baseline="0" dirty="0" err="1" smtClean="0">
                <a:solidFill>
                  <a:schemeClr val="tx1"/>
                </a:solidFill>
                <a:latin typeface="+mn-lt"/>
                <a:ea typeface="+mn-ea"/>
                <a:cs typeface="+mn-cs"/>
              </a:rPr>
              <a:t>elastase</a:t>
            </a:r>
            <a:r>
              <a:rPr lang="en-US" sz="1200" b="0" kern="1200" baseline="0" dirty="0" smtClean="0">
                <a:solidFill>
                  <a:schemeClr val="tx1"/>
                </a:solidFill>
                <a:latin typeface="+mn-lt"/>
                <a:ea typeface="+mn-ea"/>
                <a:cs typeface="+mn-cs"/>
              </a:rPr>
              <a:t> (A), DNA (B), and the</a:t>
            </a:r>
          </a:p>
          <a:p>
            <a:r>
              <a:rPr lang="en-US" sz="1200" b="0" kern="1200" baseline="0" dirty="0" smtClean="0">
                <a:solidFill>
                  <a:schemeClr val="tx1"/>
                </a:solidFill>
                <a:latin typeface="+mn-lt"/>
                <a:ea typeface="+mn-ea"/>
                <a:cs typeface="+mn-cs"/>
              </a:rPr>
              <a:t>complex formed by H2A-H2BDNA (C)</a:t>
            </a:r>
            <a:endParaRPr lang="el-GR" b="0" dirty="0"/>
          </a:p>
        </p:txBody>
      </p:sp>
      <p:sp>
        <p:nvSpPr>
          <p:cNvPr id="4" name="3 - Θέση αριθμού διαφάνειας"/>
          <p:cNvSpPr>
            <a:spLocks noGrp="1"/>
          </p:cNvSpPr>
          <p:nvPr>
            <p:ph type="sldNum" sz="quarter" idx="10"/>
          </p:nvPr>
        </p:nvSpPr>
        <p:spPr/>
        <p:txBody>
          <a:bodyPr/>
          <a:lstStyle/>
          <a:p>
            <a:fld id="{8D8842E4-A86C-4261-BD3E-6B351172C533}" type="slidenum">
              <a:rPr lang="el-GR" smtClean="0"/>
              <a:pPr/>
              <a:t>63</a:t>
            </a:fld>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b="1" dirty="0" smtClean="0"/>
              <a:t>Yoshinori </a:t>
            </a:r>
            <a:r>
              <a:rPr lang="en-US" sz="1200" b="1" dirty="0" err="1" smtClean="0"/>
              <a:t>Ohsumi</a:t>
            </a:r>
            <a:r>
              <a:rPr lang="en-US" sz="1200" b="1" baseline="0" dirty="0" smtClean="0"/>
              <a:t> </a:t>
            </a:r>
            <a:r>
              <a:rPr lang="en-US" sz="1200" b="1" dirty="0" smtClean="0"/>
              <a:t>2016 Medicine Nobel Prize</a:t>
            </a:r>
          </a:p>
          <a:p>
            <a:endParaRPr lang="el-GR" dirty="0"/>
          </a:p>
        </p:txBody>
      </p:sp>
      <p:sp>
        <p:nvSpPr>
          <p:cNvPr id="4" name="3 - Θέση αριθμού διαφάνειας"/>
          <p:cNvSpPr>
            <a:spLocks noGrp="1"/>
          </p:cNvSpPr>
          <p:nvPr>
            <p:ph type="sldNum" sz="quarter" idx="10"/>
          </p:nvPr>
        </p:nvSpPr>
        <p:spPr/>
        <p:txBody>
          <a:bodyPr/>
          <a:lstStyle/>
          <a:p>
            <a:fld id="{7436715E-82E9-43CD-91EE-1977091CA02F}" type="slidenum">
              <a:rPr lang="el-GR" smtClean="0"/>
              <a:pPr/>
              <a:t>66</a:t>
            </a:fld>
            <a:endParaRPr 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7436715E-82E9-43CD-91EE-1977091CA02F}" type="slidenum">
              <a:rPr lang="el-GR" smtClean="0"/>
              <a:pPr/>
              <a:t>67</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143000" y="685800"/>
            <a:ext cx="4572000" cy="3429000"/>
          </a:xfrm>
        </p:spPr>
      </p:sp>
      <p:sp>
        <p:nvSpPr>
          <p:cNvPr id="3" name="2 - Θέση σημειώσεων"/>
          <p:cNvSpPr>
            <a:spLocks noGrp="1"/>
          </p:cNvSpPr>
          <p:nvPr>
            <p:ph type="body" idx="1"/>
          </p:nvPr>
        </p:nvSpPr>
        <p:spPr/>
        <p:txBody>
          <a:bodyPr>
            <a:normAutofit/>
          </a:bodyPr>
          <a:lstStyle/>
          <a:p>
            <a:r>
              <a:rPr lang="en-US" sz="1200" b="1" i="0" kern="1200" dirty="0" smtClean="0">
                <a:solidFill>
                  <a:schemeClr val="tx1"/>
                </a:solidFill>
                <a:latin typeface="Times New Roman" pitchFamily="18" charset="0"/>
                <a:ea typeface="+mn-ea"/>
                <a:cs typeface="+mn-cs"/>
              </a:rPr>
              <a:t>Infections and malignancies as a cause of FUO have been decreasing over time, while increased inflammatory diseases and undiagnosed fevers (Figure 1).</a:t>
            </a:r>
          </a:p>
          <a:p>
            <a:r>
              <a:rPr lang="en-US" sz="1200" kern="1200" baseline="0" dirty="0" smtClean="0">
                <a:solidFill>
                  <a:schemeClr val="tx1"/>
                </a:solidFill>
                <a:latin typeface="+mn-lt"/>
                <a:ea typeface="+mn-ea"/>
                <a:cs typeface="+mn-cs"/>
              </a:rPr>
              <a:t>In conclusion, the proportions of patients with FUO that are eventually diagnosed with infection or malignancy have decreased in recent years, while the percentage of undiagnosed cases has increased significantly.</a:t>
            </a:r>
            <a:endParaRPr lang="el-GR" dirty="0"/>
          </a:p>
        </p:txBody>
      </p:sp>
      <p:sp>
        <p:nvSpPr>
          <p:cNvPr id="4" name="3 - Θέση αριθμού διαφάνειας"/>
          <p:cNvSpPr>
            <a:spLocks noGrp="1"/>
          </p:cNvSpPr>
          <p:nvPr>
            <p:ph type="sldNum" sz="quarter" idx="10"/>
          </p:nvPr>
        </p:nvSpPr>
        <p:spPr/>
        <p:txBody>
          <a:bodyPr/>
          <a:lstStyle/>
          <a:p>
            <a:pPr>
              <a:defRPr/>
            </a:pPr>
            <a:fld id="{435F5320-BB7E-4A5E-B683-A22EB9FBAA86}" type="slidenum">
              <a:rPr lang="el-GR" smtClean="0"/>
              <a:pPr>
                <a:defRPr/>
              </a:pPr>
              <a:t>5</a:t>
            </a:fld>
            <a:endParaRPr lang="el-G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7436715E-82E9-43CD-91EE-1977091CA02F}" type="slidenum">
              <a:rPr lang="el-GR" smtClean="0">
                <a:solidFill>
                  <a:prstClr val="black"/>
                </a:solidFill>
              </a:rPr>
              <a:pPr/>
              <a:t>74</a:t>
            </a:fld>
            <a:endParaRPr lang="el-GR">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i="0" u="none" strike="noStrike" cap="none" normalizeH="0" baseline="0" dirty="0" err="1" smtClean="0">
                <a:ln>
                  <a:noFill/>
                </a:ln>
                <a:solidFill>
                  <a:srgbClr val="000000"/>
                </a:solidFill>
                <a:effectLst/>
                <a:latin typeface="Arial Unicode MS" pitchFamily="34" charset="-128"/>
                <a:cs typeface="Arial" pitchFamily="34" charset="0"/>
              </a:rPr>
              <a:t>Özen</a:t>
            </a:r>
            <a:r>
              <a:rPr kumimoji="0" lang="el-GR" sz="1200" i="0" u="none" strike="noStrike" cap="none" normalizeH="0" baseline="0" dirty="0" smtClean="0">
                <a:ln>
                  <a:noFill/>
                </a:ln>
                <a:solidFill>
                  <a:srgbClr val="000000"/>
                </a:solidFill>
                <a:effectLst/>
                <a:latin typeface="Arial Unicode MS" pitchFamily="34" charset="-128"/>
                <a:cs typeface="Arial" pitchFamily="34" charset="0"/>
              </a:rPr>
              <a:t> S, </a:t>
            </a:r>
            <a:r>
              <a:rPr kumimoji="0" lang="en-US" sz="1200" i="0" u="none" strike="noStrike" cap="none" normalizeH="0" baseline="0" dirty="0" smtClean="0">
                <a:ln>
                  <a:noFill/>
                </a:ln>
                <a:solidFill>
                  <a:srgbClr val="000000"/>
                </a:solidFill>
                <a:effectLst/>
                <a:latin typeface="Arial Unicode MS" pitchFamily="34" charset="-128"/>
                <a:cs typeface="Arial" pitchFamily="34" charset="0"/>
              </a:rPr>
              <a:t>et</a:t>
            </a:r>
            <a:r>
              <a:rPr kumimoji="0" lang="en-US" sz="1200" i="0" u="none" strike="noStrike" cap="none" normalizeH="0" dirty="0" smtClean="0">
                <a:ln>
                  <a:noFill/>
                </a:ln>
                <a:solidFill>
                  <a:srgbClr val="000000"/>
                </a:solidFill>
                <a:effectLst/>
                <a:latin typeface="Arial Unicode MS" pitchFamily="34" charset="-128"/>
                <a:cs typeface="Arial" pitchFamily="34" charset="0"/>
              </a:rPr>
              <a:t> al</a:t>
            </a:r>
            <a:r>
              <a:rPr kumimoji="0" lang="el-GR" sz="1200" i="0" u="none" strike="noStrike" cap="none" normalizeH="0" baseline="0" dirty="0" smtClean="0">
                <a:ln>
                  <a:noFill/>
                </a:ln>
                <a:solidFill>
                  <a:srgbClr val="000000"/>
                </a:solidFill>
                <a:effectLst/>
                <a:latin typeface="Arial Unicode MS" pitchFamily="34" charset="-128"/>
                <a:cs typeface="Arial" pitchFamily="34" charset="0"/>
              </a:rPr>
              <a:t>. </a:t>
            </a:r>
            <a:r>
              <a:rPr kumimoji="0" lang="el-GR" sz="1200" i="0" u="none" strike="noStrike" cap="none" normalizeH="0" baseline="0" dirty="0" err="1" smtClean="0">
                <a:ln>
                  <a:noFill/>
                </a:ln>
                <a:solidFill>
                  <a:srgbClr val="000000"/>
                </a:solidFill>
                <a:effectLst/>
                <a:latin typeface="Arial Unicode MS" pitchFamily="34" charset="-128"/>
                <a:cs typeface="Arial" pitchFamily="34" charset="0"/>
              </a:rPr>
              <a:t>Front</a:t>
            </a:r>
            <a:r>
              <a:rPr kumimoji="0" lang="el-GR" sz="1200" i="0" u="none" strike="noStrike" cap="none" normalizeH="0" baseline="0" dirty="0" smtClean="0">
                <a:ln>
                  <a:noFill/>
                </a:ln>
                <a:solidFill>
                  <a:srgbClr val="000000"/>
                </a:solidFill>
                <a:effectLst/>
                <a:latin typeface="Arial Unicode MS" pitchFamily="34" charset="-128"/>
                <a:cs typeface="Arial" pitchFamily="34" charset="0"/>
              </a:rPr>
              <a:t> </a:t>
            </a:r>
            <a:r>
              <a:rPr kumimoji="0" lang="el-GR" sz="1200" i="0" u="none" strike="noStrike" cap="none" normalizeH="0" baseline="0" dirty="0" err="1" smtClean="0">
                <a:ln>
                  <a:noFill/>
                </a:ln>
                <a:solidFill>
                  <a:srgbClr val="000000"/>
                </a:solidFill>
                <a:effectLst/>
                <a:latin typeface="Arial Unicode MS" pitchFamily="34" charset="-128"/>
                <a:cs typeface="Arial" pitchFamily="34" charset="0"/>
              </a:rPr>
              <a:t>Immunol</a:t>
            </a:r>
            <a:r>
              <a:rPr kumimoji="0" lang="el-GR" sz="1200" i="0" u="none" strike="noStrike" cap="none" normalizeH="0" baseline="0" dirty="0" smtClean="0">
                <a:ln>
                  <a:noFill/>
                </a:ln>
                <a:solidFill>
                  <a:srgbClr val="000000"/>
                </a:solidFill>
                <a:effectLst/>
                <a:latin typeface="Arial Unicode MS" pitchFamily="34" charset="-128"/>
                <a:cs typeface="Arial" pitchFamily="34" charset="0"/>
              </a:rPr>
              <a:t>. </a:t>
            </a:r>
            <a:r>
              <a:rPr kumimoji="0" lang="el-GR" sz="1200" i="0" u="none" strike="noStrike" cap="none" normalizeH="0" baseline="0" smtClean="0">
                <a:ln>
                  <a:noFill/>
                </a:ln>
                <a:solidFill>
                  <a:srgbClr val="000000"/>
                </a:solidFill>
                <a:effectLst/>
                <a:latin typeface="Arial Unicode MS" pitchFamily="34" charset="-128"/>
                <a:cs typeface="Arial" pitchFamily="34" charset="0"/>
              </a:rPr>
              <a:t>2017 </a:t>
            </a:r>
            <a:endParaRPr kumimoji="0" lang="el-GR" sz="2800" i="0" u="none" strike="noStrike" cap="none" normalizeH="0" baseline="0" smtClean="0">
              <a:ln>
                <a:noFill/>
              </a:ln>
              <a:solidFill>
                <a:schemeClr val="tx1"/>
              </a:solidFill>
              <a:effectLst/>
              <a:latin typeface="Arial" pitchFamily="34" charset="0"/>
              <a:cs typeface="Arial" pitchFamily="34" charset="0"/>
            </a:endParaRPr>
          </a:p>
          <a:p>
            <a:endParaRPr lang="el-GR"/>
          </a:p>
        </p:txBody>
      </p:sp>
      <p:sp>
        <p:nvSpPr>
          <p:cNvPr id="4" name="3 - Θέση αριθμού διαφάνειας"/>
          <p:cNvSpPr>
            <a:spLocks noGrp="1"/>
          </p:cNvSpPr>
          <p:nvPr>
            <p:ph type="sldNum" sz="quarter" idx="10"/>
          </p:nvPr>
        </p:nvSpPr>
        <p:spPr/>
        <p:txBody>
          <a:bodyPr/>
          <a:lstStyle/>
          <a:p>
            <a:fld id="{7436715E-82E9-43CD-91EE-1977091CA02F}" type="slidenum">
              <a:rPr lang="el-GR" smtClean="0">
                <a:solidFill>
                  <a:prstClr val="black"/>
                </a:solidFill>
              </a:rPr>
              <a:pPr/>
              <a:t>75</a:t>
            </a:fld>
            <a:endParaRPr lang="el-GR">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200" b="1" i="0" kern="1200" dirty="0" err="1" smtClean="0">
                <a:solidFill>
                  <a:schemeClr val="tx1"/>
                </a:solidFill>
                <a:latin typeface="+mn-lt"/>
                <a:ea typeface="+mn-ea"/>
                <a:cs typeface="+mn-cs"/>
              </a:rPr>
              <a:t>Υδρολάση</a:t>
            </a:r>
            <a:r>
              <a:rPr lang="el-GR" sz="1200" b="1" i="0" kern="1200" baseline="0" dirty="0" smtClean="0">
                <a:solidFill>
                  <a:schemeClr val="tx1"/>
                </a:solidFill>
                <a:latin typeface="+mn-lt"/>
                <a:ea typeface="+mn-ea"/>
                <a:cs typeface="+mn-cs"/>
              </a:rPr>
              <a:t> </a:t>
            </a:r>
            <a:r>
              <a:rPr lang="el-GR" sz="1200" b="1" i="0" kern="1200" dirty="0" err="1" smtClean="0">
                <a:solidFill>
                  <a:schemeClr val="tx1"/>
                </a:solidFill>
                <a:latin typeface="+mn-lt"/>
                <a:ea typeface="+mn-ea"/>
                <a:cs typeface="+mn-cs"/>
              </a:rPr>
              <a:t>τριφωσφορικής</a:t>
            </a:r>
            <a:r>
              <a:rPr lang="el-GR" sz="1200" b="1" i="0" kern="1200" dirty="0" smtClean="0">
                <a:solidFill>
                  <a:schemeClr val="tx1"/>
                </a:solidFill>
                <a:latin typeface="+mn-lt"/>
                <a:ea typeface="+mn-ea"/>
                <a:cs typeface="+mn-cs"/>
              </a:rPr>
              <a:t> </a:t>
            </a:r>
            <a:r>
              <a:rPr lang="el-GR" sz="1200" b="1" i="0" kern="1200" dirty="0" err="1" smtClean="0">
                <a:solidFill>
                  <a:schemeClr val="tx1"/>
                </a:solidFill>
                <a:latin typeface="+mn-lt"/>
                <a:ea typeface="+mn-ea"/>
                <a:cs typeface="+mn-cs"/>
              </a:rPr>
              <a:t>γουανοσίνης</a:t>
            </a:r>
            <a:r>
              <a:rPr lang="el-GR" sz="1200" b="1" i="0" kern="1200" dirty="0" smtClean="0">
                <a:solidFill>
                  <a:schemeClr val="tx1"/>
                </a:solidFill>
                <a:latin typeface="+mn-lt"/>
                <a:ea typeface="+mn-ea"/>
                <a:cs typeface="+mn-cs"/>
              </a:rPr>
              <a:t> (</a:t>
            </a:r>
            <a:r>
              <a:rPr lang="en-US" sz="1200" b="1" i="0" kern="1200" dirty="0" err="1" smtClean="0">
                <a:solidFill>
                  <a:schemeClr val="tx1"/>
                </a:solidFill>
                <a:latin typeface="+mn-lt"/>
                <a:ea typeface="+mn-ea"/>
                <a:cs typeface="+mn-cs"/>
              </a:rPr>
              <a:t>GTPase</a:t>
            </a:r>
            <a:r>
              <a:rPr lang="en-US" sz="1200" b="1" i="0" kern="1200" dirty="0" smtClean="0">
                <a:solidFill>
                  <a:schemeClr val="tx1"/>
                </a:solidFill>
                <a:latin typeface="+mn-lt"/>
                <a:ea typeface="+mn-ea"/>
                <a:cs typeface="+mn-cs"/>
              </a:rPr>
              <a:t>)</a:t>
            </a:r>
            <a:endParaRPr lang="el-GR" dirty="0"/>
          </a:p>
        </p:txBody>
      </p:sp>
      <p:sp>
        <p:nvSpPr>
          <p:cNvPr id="4" name="3 - Θέση αριθμού διαφάνειας"/>
          <p:cNvSpPr>
            <a:spLocks noGrp="1"/>
          </p:cNvSpPr>
          <p:nvPr>
            <p:ph type="sldNum" sz="quarter" idx="10"/>
          </p:nvPr>
        </p:nvSpPr>
        <p:spPr/>
        <p:txBody>
          <a:bodyPr/>
          <a:lstStyle/>
          <a:p>
            <a:fld id="{7436715E-82E9-43CD-91EE-1977091CA02F}" type="slidenum">
              <a:rPr lang="el-GR" smtClean="0">
                <a:solidFill>
                  <a:prstClr val="black"/>
                </a:solidFill>
              </a:rPr>
              <a:pPr/>
              <a:t>80</a:t>
            </a:fld>
            <a:endParaRPr lang="el-GR">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b="0" i="0" kern="1200" dirty="0" smtClean="0">
                <a:solidFill>
                  <a:schemeClr val="tx1"/>
                </a:solidFill>
                <a:latin typeface="+mn-lt"/>
                <a:ea typeface="+mn-ea"/>
                <a:cs typeface="+mn-cs"/>
              </a:rPr>
              <a:t>Η </a:t>
            </a:r>
            <a:r>
              <a:rPr lang="el-GR" sz="1200" b="0" i="0" kern="1200" dirty="0" err="1" smtClean="0">
                <a:solidFill>
                  <a:schemeClr val="tx1"/>
                </a:solidFill>
                <a:latin typeface="+mn-lt"/>
                <a:ea typeface="+mn-ea"/>
                <a:cs typeface="+mn-cs"/>
              </a:rPr>
              <a:t>ρεσερπίνη</a:t>
            </a:r>
            <a:r>
              <a:rPr lang="el-GR" sz="1200" b="0" i="0" kern="1200" dirty="0" smtClean="0">
                <a:solidFill>
                  <a:schemeClr val="tx1"/>
                </a:solidFill>
                <a:latin typeface="+mn-lt"/>
                <a:ea typeface="+mn-ea"/>
                <a:cs typeface="+mn-cs"/>
              </a:rPr>
              <a:t> (</a:t>
            </a:r>
            <a:r>
              <a:rPr lang="el-GR" sz="1200" b="0" i="0" kern="1200" dirty="0" err="1" smtClean="0">
                <a:solidFill>
                  <a:schemeClr val="tx1"/>
                </a:solidFill>
                <a:latin typeface="+mn-lt"/>
                <a:ea typeface="+mn-ea"/>
                <a:cs typeface="+mn-cs"/>
              </a:rPr>
              <a:t>reserpine</a:t>
            </a:r>
            <a:r>
              <a:rPr lang="el-GR" sz="1200" b="0" i="0" kern="1200" dirty="0" smtClean="0">
                <a:solidFill>
                  <a:schemeClr val="tx1"/>
                </a:solidFill>
                <a:latin typeface="+mn-lt"/>
                <a:ea typeface="+mn-ea"/>
                <a:cs typeface="+mn-cs"/>
              </a:rPr>
              <a:t>) είναι ένας </a:t>
            </a:r>
            <a:r>
              <a:rPr lang="el-GR" sz="1200" b="0" i="0" kern="1200" dirty="0" err="1" smtClean="0">
                <a:solidFill>
                  <a:schemeClr val="tx1"/>
                </a:solidFill>
                <a:latin typeface="+mn-lt"/>
                <a:ea typeface="+mn-ea"/>
                <a:cs typeface="+mn-cs"/>
              </a:rPr>
              <a:t>αδρενεργικός</a:t>
            </a:r>
            <a:r>
              <a:rPr lang="el-GR" sz="1200" b="0" i="0" kern="1200" dirty="0" smtClean="0">
                <a:solidFill>
                  <a:schemeClr val="tx1"/>
                </a:solidFill>
                <a:latin typeface="+mn-lt"/>
                <a:ea typeface="+mn-ea"/>
                <a:cs typeface="+mn-cs"/>
              </a:rPr>
              <a:t> </a:t>
            </a:r>
            <a:r>
              <a:rPr lang="el-GR" sz="1200" b="0" i="0" kern="1200" dirty="0" err="1" smtClean="0">
                <a:solidFill>
                  <a:schemeClr val="tx1"/>
                </a:solidFill>
                <a:latin typeface="+mn-lt"/>
                <a:ea typeface="+mn-ea"/>
                <a:cs typeface="+mn-cs"/>
              </a:rPr>
              <a:t>αποκλειστής</a:t>
            </a:r>
            <a:r>
              <a:rPr lang="el-GR" sz="1200" b="0" i="0" kern="1200" dirty="0" smtClean="0">
                <a:solidFill>
                  <a:schemeClr val="tx1"/>
                </a:solidFill>
                <a:latin typeface="+mn-lt"/>
                <a:ea typeface="+mn-ea"/>
                <a:cs typeface="+mn-cs"/>
              </a:rPr>
              <a:t> που δρα μέσω αναστολής της αντλίας ATP/Mg2 +, που είναι υπεύθυνη για την απομόνωση των νευροδιαβιβαστών σε </a:t>
            </a:r>
            <a:r>
              <a:rPr lang="el-GR" sz="1200" b="0" i="0" kern="1200" dirty="0" err="1" smtClean="0">
                <a:solidFill>
                  <a:schemeClr val="tx1"/>
                </a:solidFill>
                <a:latin typeface="+mn-lt"/>
                <a:ea typeface="+mn-ea"/>
                <a:cs typeface="+mn-cs"/>
              </a:rPr>
              <a:t>κυστίδια</a:t>
            </a:r>
            <a:r>
              <a:rPr lang="el-GR" sz="1200" b="0" i="0" kern="1200" dirty="0" smtClean="0">
                <a:solidFill>
                  <a:schemeClr val="tx1"/>
                </a:solidFill>
                <a:latin typeface="+mn-lt"/>
                <a:ea typeface="+mn-ea"/>
                <a:cs typeface="+mn-cs"/>
              </a:rPr>
              <a:t> αποθήκευσης που βρίσκεται στο </a:t>
            </a:r>
            <a:r>
              <a:rPr lang="el-GR" sz="1200" b="0" i="0" kern="1200" dirty="0" err="1" smtClean="0">
                <a:solidFill>
                  <a:schemeClr val="tx1"/>
                </a:solidFill>
                <a:latin typeface="+mn-lt"/>
                <a:ea typeface="+mn-ea"/>
                <a:cs typeface="+mn-cs"/>
              </a:rPr>
              <a:t>προσυναπτικό</a:t>
            </a:r>
            <a:r>
              <a:rPr lang="el-GR" sz="1200" b="0" i="0" kern="1200" dirty="0" smtClean="0">
                <a:solidFill>
                  <a:schemeClr val="tx1"/>
                </a:solidFill>
                <a:latin typeface="+mn-lt"/>
                <a:ea typeface="+mn-ea"/>
                <a:cs typeface="+mn-cs"/>
              </a:rPr>
              <a:t> νευρώνα. Οι νευροδιαβιβαστές που δεν απομονώνονται στα </a:t>
            </a:r>
            <a:r>
              <a:rPr lang="el-GR" sz="1200" b="0" i="0" kern="1200" dirty="0" err="1" smtClean="0">
                <a:solidFill>
                  <a:schemeClr val="tx1"/>
                </a:solidFill>
                <a:latin typeface="+mn-lt"/>
                <a:ea typeface="+mn-ea"/>
                <a:cs typeface="+mn-cs"/>
              </a:rPr>
              <a:t>κυστίδια</a:t>
            </a:r>
            <a:r>
              <a:rPr lang="el-GR" sz="1200" b="0" i="0" kern="1200" dirty="0" smtClean="0">
                <a:solidFill>
                  <a:schemeClr val="tx1"/>
                </a:solidFill>
                <a:latin typeface="+mn-lt"/>
                <a:ea typeface="+mn-ea"/>
                <a:cs typeface="+mn-cs"/>
              </a:rPr>
              <a:t> αποθήκευσης μεταβολίζονται εύκολα από αναστολείς της </a:t>
            </a:r>
            <a:r>
              <a:rPr lang="el-GR" sz="1200" b="0" i="0" kern="1200" dirty="0" err="1" smtClean="0">
                <a:solidFill>
                  <a:schemeClr val="tx1"/>
                </a:solidFill>
                <a:latin typeface="+mn-lt"/>
                <a:ea typeface="+mn-ea"/>
                <a:cs typeface="+mn-cs"/>
              </a:rPr>
              <a:t>μονοαμινοξειδάσης</a:t>
            </a:r>
            <a:r>
              <a:rPr lang="el-GR" sz="1200" b="0" i="0" kern="1200" dirty="0" smtClean="0">
                <a:solidFill>
                  <a:schemeClr val="tx1"/>
                </a:solidFill>
                <a:latin typeface="+mn-lt"/>
                <a:ea typeface="+mn-ea"/>
                <a:cs typeface="+mn-cs"/>
              </a:rPr>
              <a:t> (ΜΑΟ) με επακόλουθο την μείωση των </a:t>
            </a:r>
            <a:r>
              <a:rPr lang="el-GR" sz="1200" b="0" i="0" kern="1200" dirty="0" err="1" smtClean="0">
                <a:solidFill>
                  <a:schemeClr val="tx1"/>
                </a:solidFill>
                <a:latin typeface="+mn-lt"/>
                <a:ea typeface="+mn-ea"/>
                <a:cs typeface="+mn-cs"/>
              </a:rPr>
              <a:t>κατεχολαμινών</a:t>
            </a:r>
            <a:r>
              <a:rPr lang="el-GR" sz="1200" b="0" i="0" kern="1200" dirty="0" smtClean="0">
                <a:solidFill>
                  <a:schemeClr val="tx1"/>
                </a:solidFill>
                <a:latin typeface="+mn-lt"/>
                <a:ea typeface="+mn-ea"/>
                <a:cs typeface="+mn-cs"/>
              </a:rPr>
              <a:t>.</a:t>
            </a:r>
            <a:br>
              <a:rPr lang="el-GR" sz="1200" b="0" i="0" kern="1200" dirty="0" smtClean="0">
                <a:solidFill>
                  <a:schemeClr val="tx1"/>
                </a:solidFill>
                <a:latin typeface="+mn-lt"/>
                <a:ea typeface="+mn-ea"/>
                <a:cs typeface="+mn-cs"/>
              </a:rPr>
            </a:br>
            <a:r>
              <a:rPr lang="el-GR" sz="1200" b="0" i="0" kern="1200" dirty="0" smtClean="0">
                <a:solidFill>
                  <a:schemeClr val="tx1"/>
                </a:solidFill>
                <a:latin typeface="+mn-lt"/>
                <a:ea typeface="+mn-ea"/>
                <a:cs typeface="+mn-cs"/>
              </a:rPr>
              <a:t>Πηγή: </a:t>
            </a:r>
            <a:r>
              <a:rPr lang="el-GR" sz="1200" b="0" i="0" u="sng" kern="1200" dirty="0" smtClean="0">
                <a:solidFill>
                  <a:schemeClr val="tx1"/>
                </a:solidFill>
                <a:latin typeface="+mn-lt"/>
                <a:ea typeface="+mn-ea"/>
                <a:cs typeface="+mn-cs"/>
                <a:hlinkClick r:id="rId3"/>
              </a:rPr>
              <a:t>Γαληνός Οδηγός Φαρμάκων</a:t>
            </a:r>
            <a:endParaRPr lang="el-GR" sz="1200" b="0" i="0" kern="1200" dirty="0" smtClean="0">
              <a:solidFill>
                <a:schemeClr val="tx1"/>
              </a:solidFill>
              <a:latin typeface="+mn-lt"/>
              <a:ea typeface="+mn-ea"/>
              <a:cs typeface="+mn-cs"/>
            </a:endParaRPr>
          </a:p>
          <a:p>
            <a:endParaRPr lang="el-GR" dirty="0"/>
          </a:p>
        </p:txBody>
      </p:sp>
      <p:sp>
        <p:nvSpPr>
          <p:cNvPr id="4" name="3 - Θέση αριθμού διαφάνειας"/>
          <p:cNvSpPr>
            <a:spLocks noGrp="1"/>
          </p:cNvSpPr>
          <p:nvPr>
            <p:ph type="sldNum" sz="quarter" idx="10"/>
          </p:nvPr>
        </p:nvSpPr>
        <p:spPr/>
        <p:txBody>
          <a:bodyPr/>
          <a:lstStyle/>
          <a:p>
            <a:fld id="{7436715E-82E9-43CD-91EE-1977091CA02F}" type="slidenum">
              <a:rPr lang="el-GR" smtClean="0">
                <a:solidFill>
                  <a:prstClr val="black"/>
                </a:solidFill>
              </a:rPr>
              <a:pPr/>
              <a:t>85</a:t>
            </a:fld>
            <a:endParaRPr lang="el-GR">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b="1" i="0" kern="1200" dirty="0" err="1" smtClean="0">
                <a:solidFill>
                  <a:schemeClr val="tx1"/>
                </a:solidFill>
                <a:latin typeface="+mn-lt"/>
                <a:ea typeface="+mn-ea"/>
                <a:cs typeface="+mn-cs"/>
              </a:rPr>
              <a:t>Metaraminol</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3" tooltip="International Nonproprietary Name"/>
              </a:rPr>
              <a:t>INN</a:t>
            </a:r>
            <a:r>
              <a:rPr lang="en-US" sz="1200" b="0" i="0" kern="1200" dirty="0" smtClean="0">
                <a:solidFill>
                  <a:schemeClr val="tx1"/>
                </a:solidFill>
                <a:latin typeface="+mn-lt"/>
                <a:ea typeface="+mn-ea"/>
                <a:cs typeface="+mn-cs"/>
              </a:rPr>
              <a:t>; trade names </a:t>
            </a:r>
            <a:r>
              <a:rPr lang="en-US" sz="1200" b="1" i="0" kern="1200" dirty="0" err="1" smtClean="0">
                <a:solidFill>
                  <a:schemeClr val="tx1"/>
                </a:solidFill>
                <a:latin typeface="+mn-lt"/>
                <a:ea typeface="+mn-ea"/>
                <a:cs typeface="+mn-cs"/>
              </a:rPr>
              <a:t>Aramine</a:t>
            </a:r>
            <a:r>
              <a:rPr lang="en-US" sz="1200" b="0" i="0" kern="1200" dirty="0" smtClean="0">
                <a:solidFill>
                  <a:schemeClr val="tx1"/>
                </a:solidFill>
                <a:latin typeface="+mn-lt"/>
                <a:ea typeface="+mn-ea"/>
                <a:cs typeface="+mn-cs"/>
              </a:rPr>
              <a:t>, </a:t>
            </a:r>
            <a:r>
              <a:rPr lang="en-US" sz="1200" b="1" i="0" kern="1200" dirty="0" err="1" smtClean="0">
                <a:solidFill>
                  <a:schemeClr val="tx1"/>
                </a:solidFill>
                <a:latin typeface="+mn-lt"/>
                <a:ea typeface="+mn-ea"/>
                <a:cs typeface="+mn-cs"/>
              </a:rPr>
              <a:t>Metaramin</a:t>
            </a:r>
            <a:r>
              <a:rPr lang="en-US" sz="1200" b="0" i="0" kern="1200" dirty="0" smtClean="0">
                <a:solidFill>
                  <a:schemeClr val="tx1"/>
                </a:solidFill>
                <a:latin typeface="+mn-lt"/>
                <a:ea typeface="+mn-ea"/>
                <a:cs typeface="+mn-cs"/>
              </a:rPr>
              <a:t>, and </a:t>
            </a:r>
            <a:r>
              <a:rPr lang="en-US" sz="1200" b="1" i="0" kern="1200" dirty="0" err="1" smtClean="0">
                <a:solidFill>
                  <a:schemeClr val="tx1"/>
                </a:solidFill>
                <a:latin typeface="+mn-lt"/>
                <a:ea typeface="+mn-ea"/>
                <a:cs typeface="+mn-cs"/>
              </a:rPr>
              <a:t>Pressonex</a:t>
            </a:r>
            <a:r>
              <a:rPr lang="en-US" sz="1200" b="0" i="0" kern="1200" dirty="0" smtClean="0">
                <a:solidFill>
                  <a:schemeClr val="tx1"/>
                </a:solidFill>
                <a:latin typeface="+mn-lt"/>
                <a:ea typeface="+mn-ea"/>
                <a:cs typeface="+mn-cs"/>
              </a:rPr>
              <a:t>), also known as </a:t>
            </a:r>
            <a:r>
              <a:rPr lang="en-US" sz="1200" b="1" i="0" kern="1200" dirty="0" err="1" smtClean="0">
                <a:solidFill>
                  <a:schemeClr val="tx1"/>
                </a:solidFill>
                <a:latin typeface="+mn-lt"/>
                <a:ea typeface="+mn-ea"/>
                <a:cs typeface="+mn-cs"/>
              </a:rPr>
              <a:t>metaradrine</a:t>
            </a:r>
            <a:r>
              <a:rPr lang="en-US" sz="1200" b="0" i="0" kern="1200" dirty="0" smtClean="0">
                <a:solidFill>
                  <a:schemeClr val="tx1"/>
                </a:solidFill>
                <a:latin typeface="+mn-lt"/>
                <a:ea typeface="+mn-ea"/>
                <a:cs typeface="+mn-cs"/>
              </a:rPr>
              <a:t>, a </a:t>
            </a:r>
            <a:r>
              <a:rPr lang="en-US" sz="1200" b="0" i="0" u="none" strike="noStrike" kern="1200" dirty="0" smtClean="0">
                <a:solidFill>
                  <a:schemeClr val="tx1"/>
                </a:solidFill>
                <a:latin typeface="+mn-lt"/>
                <a:ea typeface="+mn-ea"/>
                <a:cs typeface="+mn-cs"/>
                <a:hlinkClick r:id="rId4" tooltip="Stereoisomer"/>
              </a:rPr>
              <a:t>stereoisomer</a:t>
            </a:r>
            <a:r>
              <a:rPr lang="en-US" sz="1200" b="0" i="0" kern="1200" dirty="0" smtClean="0">
                <a:solidFill>
                  <a:schemeClr val="tx1"/>
                </a:solidFill>
                <a:latin typeface="+mn-lt"/>
                <a:ea typeface="+mn-ea"/>
                <a:cs typeface="+mn-cs"/>
              </a:rPr>
              <a:t> of </a:t>
            </a:r>
            <a:r>
              <a:rPr lang="en-US" sz="1200" b="0" i="1" u="none" strike="noStrike" kern="1200" dirty="0" smtClean="0">
                <a:solidFill>
                  <a:schemeClr val="tx1"/>
                </a:solidFill>
                <a:latin typeface="+mn-lt"/>
                <a:ea typeface="+mn-ea"/>
                <a:cs typeface="+mn-cs"/>
                <a:hlinkClick r:id="rId5" tooltip="Meta-Hydroxynorephedrine"/>
              </a:rPr>
              <a:t>meta</a:t>
            </a:r>
            <a:r>
              <a:rPr lang="en-US" sz="1200" b="0" i="0" u="none" strike="noStrike" kern="1200" dirty="0" smtClean="0">
                <a:solidFill>
                  <a:schemeClr val="tx1"/>
                </a:solidFill>
                <a:latin typeface="+mn-lt"/>
                <a:ea typeface="+mn-ea"/>
                <a:cs typeface="+mn-cs"/>
                <a:hlinkClick r:id="rId5" tooltip="Meta-Hydroxynorephedrine"/>
              </a:rPr>
              <a:t>-</a:t>
            </a:r>
            <a:r>
              <a:rPr lang="en-US" sz="1200" b="0" i="0" u="none" strike="noStrike" kern="1200" dirty="0" err="1" smtClean="0">
                <a:solidFill>
                  <a:schemeClr val="tx1"/>
                </a:solidFill>
                <a:latin typeface="+mn-lt"/>
                <a:ea typeface="+mn-ea"/>
                <a:cs typeface="+mn-cs"/>
                <a:hlinkClick r:id="rId5" tooltip="Meta-Hydroxynorephedrine"/>
              </a:rPr>
              <a:t>hydroxynorephedrine</a:t>
            </a:r>
            <a:r>
              <a:rPr lang="en-US" sz="1200" b="0" i="0" kern="1200" dirty="0" smtClean="0">
                <a:solidFill>
                  <a:schemeClr val="tx1"/>
                </a:solidFill>
                <a:latin typeface="+mn-lt"/>
                <a:ea typeface="+mn-ea"/>
                <a:cs typeface="+mn-cs"/>
              </a:rPr>
              <a:t> (3,β-dihydroxyamphetamine), is a potent </a:t>
            </a:r>
            <a:r>
              <a:rPr lang="en-US" sz="1200" b="0" i="0" u="none" strike="noStrike" kern="1200" dirty="0" err="1" smtClean="0">
                <a:solidFill>
                  <a:schemeClr val="tx1"/>
                </a:solidFill>
                <a:latin typeface="+mn-lt"/>
                <a:ea typeface="+mn-ea"/>
                <a:cs typeface="+mn-cs"/>
                <a:hlinkClick r:id="rId6" tooltip="Sympathomimetic amine"/>
              </a:rPr>
              <a:t>sympathomimetic</a:t>
            </a:r>
            <a:r>
              <a:rPr lang="en-US" sz="1200" b="0" i="0" u="none" strike="noStrike" kern="1200" dirty="0" smtClean="0">
                <a:solidFill>
                  <a:schemeClr val="tx1"/>
                </a:solidFill>
                <a:latin typeface="+mn-lt"/>
                <a:ea typeface="+mn-ea"/>
                <a:cs typeface="+mn-cs"/>
                <a:hlinkClick r:id="rId6" tooltip="Sympathomimetic amine"/>
              </a:rPr>
              <a:t> amine</a:t>
            </a:r>
            <a:r>
              <a:rPr lang="en-US" sz="1200" b="0" i="0" kern="1200" dirty="0" smtClean="0">
                <a:solidFill>
                  <a:schemeClr val="tx1"/>
                </a:solidFill>
                <a:latin typeface="+mn-lt"/>
                <a:ea typeface="+mn-ea"/>
                <a:cs typeface="+mn-cs"/>
              </a:rPr>
              <a:t> used in the prevention and treatment of </a:t>
            </a:r>
            <a:r>
              <a:rPr lang="en-US" sz="1200" b="0" i="0" u="none" strike="noStrike" kern="1200" dirty="0" smtClean="0">
                <a:solidFill>
                  <a:schemeClr val="tx1"/>
                </a:solidFill>
                <a:latin typeface="+mn-lt"/>
                <a:ea typeface="+mn-ea"/>
                <a:cs typeface="+mn-cs"/>
                <a:hlinkClick r:id="rId7" tooltip="Hypotension"/>
              </a:rPr>
              <a:t>hypotension</a:t>
            </a:r>
            <a:r>
              <a:rPr lang="en-US" sz="1200" b="0" i="0" kern="1200" dirty="0" smtClean="0">
                <a:solidFill>
                  <a:schemeClr val="tx1"/>
                </a:solidFill>
                <a:latin typeface="+mn-lt"/>
                <a:ea typeface="+mn-ea"/>
                <a:cs typeface="+mn-cs"/>
              </a:rPr>
              <a:t>, particularly as a complication of </a:t>
            </a:r>
            <a:r>
              <a:rPr lang="en-US" sz="1200" b="0" i="0" u="none" strike="noStrike" kern="1200" dirty="0" smtClean="0">
                <a:solidFill>
                  <a:schemeClr val="tx1"/>
                </a:solidFill>
                <a:latin typeface="+mn-lt"/>
                <a:ea typeface="+mn-ea"/>
                <a:cs typeface="+mn-cs"/>
                <a:hlinkClick r:id="rId8" tooltip="Anesthesia"/>
              </a:rPr>
              <a:t>anesthesia</a:t>
            </a:r>
            <a:r>
              <a:rPr lang="en-US" sz="1200" b="0" i="0" kern="1200" dirty="0" smtClean="0">
                <a:solidFill>
                  <a:schemeClr val="tx1"/>
                </a:solidFill>
                <a:latin typeface="+mn-lt"/>
                <a:ea typeface="+mn-ea"/>
                <a:cs typeface="+mn-cs"/>
              </a:rPr>
              <a:t>. It is an </a:t>
            </a:r>
            <a:r>
              <a:rPr lang="en-US" sz="1200" b="0" i="0" u="none" strike="noStrike" kern="1200" dirty="0" smtClean="0">
                <a:solidFill>
                  <a:schemeClr val="tx1"/>
                </a:solidFill>
                <a:latin typeface="+mn-lt"/>
                <a:ea typeface="+mn-ea"/>
                <a:cs typeface="+mn-cs"/>
                <a:hlinkClick r:id="rId9" tooltip="Adrenergic receptor"/>
              </a:rPr>
              <a:t>α</a:t>
            </a:r>
            <a:r>
              <a:rPr lang="en-US" sz="1200" b="0" i="0" u="none" strike="noStrike" kern="1200" baseline="-25000" dirty="0" smtClean="0">
                <a:solidFill>
                  <a:schemeClr val="tx1"/>
                </a:solidFill>
                <a:latin typeface="+mn-lt"/>
                <a:ea typeface="+mn-ea"/>
                <a:cs typeface="+mn-cs"/>
                <a:hlinkClick r:id="rId9" tooltip="Adrenergic receptor"/>
              </a:rPr>
              <a:t>1</a:t>
            </a:r>
            <a:r>
              <a:rPr lang="en-US" sz="1200" b="0" i="0" u="none" strike="noStrike" kern="1200" dirty="0" smtClean="0">
                <a:solidFill>
                  <a:schemeClr val="tx1"/>
                </a:solidFill>
                <a:latin typeface="+mn-lt"/>
                <a:ea typeface="+mn-ea"/>
                <a:cs typeface="+mn-cs"/>
                <a:hlinkClick r:id="rId9" tooltip="Adrenergic receptor"/>
              </a:rPr>
              <a:t>-adrenergic receptor</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0" tooltip="Agonist"/>
              </a:rPr>
              <a:t>agonist</a:t>
            </a:r>
            <a:r>
              <a:rPr lang="en-US" sz="1200" b="0" i="0" kern="1200" dirty="0" smtClean="0">
                <a:solidFill>
                  <a:schemeClr val="tx1"/>
                </a:solidFill>
                <a:latin typeface="+mn-lt"/>
                <a:ea typeface="+mn-ea"/>
                <a:cs typeface="+mn-cs"/>
              </a:rPr>
              <a:t> with some β effect.</a:t>
            </a:r>
            <a:r>
              <a:rPr lang="en-US" sz="1200" b="0" i="0" u="none" strike="noStrike" kern="1200" baseline="30000" dirty="0" smtClean="0">
                <a:solidFill>
                  <a:schemeClr val="tx1"/>
                </a:solidFill>
                <a:latin typeface="+mn-lt"/>
                <a:ea typeface="+mn-ea"/>
                <a:cs typeface="+mn-cs"/>
                <a:hlinkClick r:id="rId11"/>
              </a:rPr>
              <a:t>[1]</a:t>
            </a:r>
            <a:endParaRPr lang="en-US" sz="1200" b="0" i="0" kern="1200" dirty="0" smtClean="0">
              <a:solidFill>
                <a:schemeClr val="tx1"/>
              </a:solidFill>
              <a:latin typeface="+mn-lt"/>
              <a:ea typeface="+mn-ea"/>
              <a:cs typeface="+mn-cs"/>
            </a:endParaRPr>
          </a:p>
          <a:p>
            <a:r>
              <a:rPr lang="en-US" sz="1200" b="0" i="0" kern="1200" dirty="0" err="1" smtClean="0">
                <a:solidFill>
                  <a:schemeClr val="tx1"/>
                </a:solidFill>
                <a:latin typeface="+mn-lt"/>
                <a:ea typeface="+mn-ea"/>
                <a:cs typeface="+mn-cs"/>
              </a:rPr>
              <a:t>Metaraminol</a:t>
            </a:r>
            <a:r>
              <a:rPr lang="en-US" sz="1200" b="0" i="0" kern="1200" dirty="0" smtClean="0">
                <a:solidFill>
                  <a:schemeClr val="tx1"/>
                </a:solidFill>
                <a:latin typeface="+mn-lt"/>
                <a:ea typeface="+mn-ea"/>
                <a:cs typeface="+mn-cs"/>
              </a:rPr>
              <a:t> is also used in the treatment of </a:t>
            </a:r>
            <a:r>
              <a:rPr lang="en-US" sz="1200" b="0" i="0" u="none" strike="noStrike" kern="1200" dirty="0" err="1" smtClean="0">
                <a:solidFill>
                  <a:schemeClr val="tx1"/>
                </a:solidFill>
                <a:latin typeface="+mn-lt"/>
                <a:ea typeface="+mn-ea"/>
                <a:cs typeface="+mn-cs"/>
                <a:hlinkClick r:id="rId12" tooltip="Priapism"/>
              </a:rPr>
              <a:t>priapism</a:t>
            </a:r>
            <a:r>
              <a:rPr lang="en-US" sz="1200" b="0" i="0" kern="1200" dirty="0" smtClean="0">
                <a:solidFill>
                  <a:schemeClr val="tx1"/>
                </a:solidFill>
                <a:latin typeface="+mn-lt"/>
                <a:ea typeface="+mn-ea"/>
                <a:cs typeface="+mn-cs"/>
              </a:rPr>
              <a:t>. Although not approved for this use, it appears to be effective</a:t>
            </a:r>
          </a:p>
          <a:p>
            <a:endParaRPr lang="el-GR" dirty="0"/>
          </a:p>
        </p:txBody>
      </p:sp>
      <p:sp>
        <p:nvSpPr>
          <p:cNvPr id="4" name="3 - Θέση αριθμού διαφάνειας"/>
          <p:cNvSpPr>
            <a:spLocks noGrp="1"/>
          </p:cNvSpPr>
          <p:nvPr>
            <p:ph type="sldNum" sz="quarter" idx="10"/>
          </p:nvPr>
        </p:nvSpPr>
        <p:spPr/>
        <p:txBody>
          <a:bodyPr/>
          <a:lstStyle/>
          <a:p>
            <a:fld id="{7436715E-82E9-43CD-91EE-1977091CA02F}" type="slidenum">
              <a:rPr lang="el-GR" smtClean="0"/>
              <a:pPr/>
              <a:t>86</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monogenic “</a:t>
            </a:r>
            <a:r>
              <a:rPr lang="en-US" dirty="0" err="1" smtClean="0"/>
              <a:t>autoinflammatory</a:t>
            </a:r>
            <a:r>
              <a:rPr lang="en-US" dirty="0" smtClean="0"/>
              <a:t>” diseases may be exclusively determined by local tissue-specific factors. For rare monogenic “autoimmune” conditions, the disease </a:t>
            </a:r>
            <a:r>
              <a:rPr lang="en-US" dirty="0" err="1" smtClean="0"/>
              <a:t>localisation</a:t>
            </a:r>
            <a:r>
              <a:rPr lang="en-US" dirty="0" smtClean="0"/>
              <a:t> appears to be determined predominantly by the adaptive immune response. The clinical heterogeneity within the immunological diseases, both among patients and between populations, may reflect the variable expression of </a:t>
            </a:r>
            <a:r>
              <a:rPr lang="en-US" dirty="0" err="1" smtClean="0"/>
              <a:t>autoinflammatory</a:t>
            </a:r>
            <a:r>
              <a:rPr lang="en-US" dirty="0" smtClean="0"/>
              <a:t> and autoimmune factors in disease causation. For example, in humans, there is considerable genetic and molecular evidence for </a:t>
            </a:r>
            <a:r>
              <a:rPr lang="en-US" dirty="0" err="1" smtClean="0"/>
              <a:t>uveitis</a:t>
            </a:r>
            <a:r>
              <a:rPr lang="en-US" dirty="0" smtClean="0"/>
              <a:t> falling into all of the disease categories, with the exception of the rare monogenic autoimmune diseases. There is also considerable overlap between polygenic </a:t>
            </a:r>
            <a:r>
              <a:rPr lang="en-US" dirty="0" err="1" smtClean="0"/>
              <a:t>autoinflammatory</a:t>
            </a:r>
            <a:r>
              <a:rPr lang="en-US" dirty="0" smtClean="0"/>
              <a:t> diseases and MHC class 1–associated diseases, but to simplify classification, these are split up into different categories. This figure does not include all immunologically </a:t>
            </a:r>
            <a:r>
              <a:rPr lang="en-US" dirty="0" err="1" smtClean="0"/>
              <a:t>recognised</a:t>
            </a:r>
            <a:r>
              <a:rPr lang="en-US" dirty="0" smtClean="0"/>
              <a:t> diseases because of their large number</a:t>
            </a:r>
            <a:endParaRPr lang="en-US" dirty="0"/>
          </a:p>
        </p:txBody>
      </p:sp>
      <p:sp>
        <p:nvSpPr>
          <p:cNvPr id="4" name="Slide Number Placeholder 3"/>
          <p:cNvSpPr>
            <a:spLocks noGrp="1"/>
          </p:cNvSpPr>
          <p:nvPr>
            <p:ph type="sldNum" sz="quarter" idx="10"/>
          </p:nvPr>
        </p:nvSpPr>
        <p:spPr/>
        <p:txBody>
          <a:bodyPr/>
          <a:lstStyle/>
          <a:p>
            <a:fld id="{9B5A1E23-5E78-5B47-A0B3-B4BBC8D627AB}" type="slidenum">
              <a:rPr lang="en-US" smtClean="0">
                <a:solidFill>
                  <a:prstClr val="black"/>
                </a:solidFill>
              </a:rPr>
              <a:pPr/>
              <a:t>8</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Panel A shows the typical facial distribution of </a:t>
            </a:r>
            <a:r>
              <a:rPr lang="en-US" sz="1200" kern="1200" baseline="0" dirty="0" err="1" smtClean="0">
                <a:solidFill>
                  <a:schemeClr val="tx1"/>
                </a:solidFill>
                <a:latin typeface="+mn-lt"/>
                <a:ea typeface="+mn-ea"/>
                <a:cs typeface="+mn-cs"/>
              </a:rPr>
              <a:t>telangiectatic</a:t>
            </a:r>
            <a:r>
              <a:rPr lang="en-US" sz="1200" kern="1200" baseline="0" dirty="0" smtClean="0">
                <a:solidFill>
                  <a:schemeClr val="tx1"/>
                </a:solidFill>
                <a:latin typeface="+mn-lt"/>
                <a:ea typeface="+mn-ea"/>
                <a:cs typeface="+mn-cs"/>
              </a:rPr>
              <a:t> lesions on the nose and cheeks of Patient 1, who has SAVI.</a:t>
            </a:r>
          </a:p>
          <a:p>
            <a:r>
              <a:rPr lang="en-US" sz="1200" kern="1200" baseline="0" dirty="0" smtClean="0">
                <a:solidFill>
                  <a:schemeClr val="tx1"/>
                </a:solidFill>
                <a:latin typeface="+mn-lt"/>
                <a:ea typeface="+mn-ea"/>
                <a:cs typeface="+mn-cs"/>
              </a:rPr>
              <a:t>Panel B shows </a:t>
            </a:r>
            <a:r>
              <a:rPr lang="en-US" sz="1200" kern="1200" baseline="0" dirty="0" err="1" smtClean="0">
                <a:solidFill>
                  <a:schemeClr val="tx1"/>
                </a:solidFill>
                <a:latin typeface="+mn-lt"/>
                <a:ea typeface="+mn-ea"/>
                <a:cs typeface="+mn-cs"/>
              </a:rPr>
              <a:t>violaceous</a:t>
            </a:r>
            <a:r>
              <a:rPr lang="en-US" sz="1200" kern="1200" baseline="0" dirty="0" smtClean="0">
                <a:solidFill>
                  <a:schemeClr val="tx1"/>
                </a:solidFill>
                <a:latin typeface="+mn-lt"/>
                <a:ea typeface="+mn-ea"/>
                <a:cs typeface="+mn-cs"/>
              </a:rPr>
              <a:t>, scaling, atrophic plaques on the hands of Patient 6. Panel C shows </a:t>
            </a:r>
            <a:r>
              <a:rPr lang="en-US" sz="1200" kern="1200" baseline="0" dirty="0" err="1" smtClean="0">
                <a:solidFill>
                  <a:schemeClr val="tx1"/>
                </a:solidFill>
                <a:latin typeface="+mn-lt"/>
                <a:ea typeface="+mn-ea"/>
                <a:cs typeface="+mn-cs"/>
              </a:rPr>
              <a:t>histologic</a:t>
            </a:r>
            <a:r>
              <a:rPr lang="en-US" sz="1200" kern="1200" baseline="0" dirty="0" smtClean="0">
                <a:solidFill>
                  <a:schemeClr val="tx1"/>
                </a:solidFill>
                <a:latin typeface="+mn-lt"/>
                <a:ea typeface="+mn-ea"/>
                <a:cs typeface="+mn-cs"/>
              </a:rPr>
              <a:t> features of vascular</a:t>
            </a:r>
          </a:p>
          <a:p>
            <a:r>
              <a:rPr lang="en-US" sz="1200" kern="1200" baseline="0" dirty="0" smtClean="0">
                <a:solidFill>
                  <a:schemeClr val="tx1"/>
                </a:solidFill>
                <a:latin typeface="+mn-lt"/>
                <a:ea typeface="+mn-ea"/>
                <a:cs typeface="+mn-cs"/>
              </a:rPr>
              <a:t>inflammation in a skin-biopsy sample from a clinically involved area depicting a dense </a:t>
            </a:r>
            <a:r>
              <a:rPr lang="en-US" sz="1200" kern="1200" baseline="0" dirty="0" err="1" smtClean="0">
                <a:solidFill>
                  <a:schemeClr val="tx1"/>
                </a:solidFill>
                <a:latin typeface="+mn-lt"/>
                <a:ea typeface="+mn-ea"/>
                <a:cs typeface="+mn-cs"/>
              </a:rPr>
              <a:t>neutrophilic</a:t>
            </a:r>
            <a:r>
              <a:rPr lang="en-US" sz="1200" kern="1200" baseline="0" dirty="0" smtClean="0">
                <a:solidFill>
                  <a:schemeClr val="tx1"/>
                </a:solidFill>
                <a:latin typeface="+mn-lt"/>
                <a:ea typeface="+mn-ea"/>
                <a:cs typeface="+mn-cs"/>
              </a:rPr>
              <a:t> infiltrate with </a:t>
            </a:r>
            <a:r>
              <a:rPr lang="en-US" sz="1200" kern="1200" baseline="0" dirty="0" err="1" smtClean="0">
                <a:solidFill>
                  <a:schemeClr val="tx1"/>
                </a:solidFill>
                <a:latin typeface="+mn-lt"/>
                <a:ea typeface="+mn-ea"/>
                <a:cs typeface="+mn-cs"/>
              </a:rPr>
              <a:t>karyorrhexis</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throughout the vessel wall (</a:t>
            </a:r>
            <a:r>
              <a:rPr lang="en-US" sz="1200" kern="1200" baseline="0" dirty="0" err="1" smtClean="0">
                <a:solidFill>
                  <a:schemeClr val="tx1"/>
                </a:solidFill>
                <a:latin typeface="+mn-lt"/>
                <a:ea typeface="+mn-ea"/>
                <a:cs typeface="+mn-cs"/>
              </a:rPr>
              <a:t>hematoxylin</a:t>
            </a:r>
            <a:r>
              <a:rPr lang="en-US" sz="1200" kern="1200" baseline="0" dirty="0" smtClean="0">
                <a:solidFill>
                  <a:schemeClr val="tx1"/>
                </a:solidFill>
                <a:latin typeface="+mn-lt"/>
                <a:ea typeface="+mn-ea"/>
                <a:cs typeface="+mn-cs"/>
              </a:rPr>
              <a:t> and eosin); fibrin deposits are seen in the lumen of a severely damaged</a:t>
            </a:r>
          </a:p>
          <a:p>
            <a:r>
              <a:rPr lang="en-US" sz="1200" kern="1200" baseline="0" dirty="0" smtClean="0">
                <a:solidFill>
                  <a:schemeClr val="tx1"/>
                </a:solidFill>
                <a:latin typeface="+mn-lt"/>
                <a:ea typeface="+mn-ea"/>
                <a:cs typeface="+mn-cs"/>
              </a:rPr>
              <a:t>vessel. In Panel D, a high-resolution computed </a:t>
            </a:r>
            <a:r>
              <a:rPr lang="en-US" sz="1200" kern="1200" baseline="0" dirty="0" err="1" smtClean="0">
                <a:solidFill>
                  <a:schemeClr val="tx1"/>
                </a:solidFill>
                <a:latin typeface="+mn-lt"/>
                <a:ea typeface="+mn-ea"/>
                <a:cs typeface="+mn-cs"/>
              </a:rPr>
              <a:t>tomographic</a:t>
            </a:r>
            <a:r>
              <a:rPr lang="en-US" sz="1200" kern="1200" baseline="0" dirty="0" smtClean="0">
                <a:solidFill>
                  <a:schemeClr val="tx1"/>
                </a:solidFill>
                <a:latin typeface="+mn-lt"/>
                <a:ea typeface="+mn-ea"/>
                <a:cs typeface="+mn-cs"/>
              </a:rPr>
              <a:t> image of the lung of Patient 5 shows interstitial lung disease.</a:t>
            </a:r>
            <a:endParaRPr lang="el-GR" dirty="0"/>
          </a:p>
        </p:txBody>
      </p:sp>
      <p:sp>
        <p:nvSpPr>
          <p:cNvPr id="4" name="3 - Θέση αριθμού διαφάνειας"/>
          <p:cNvSpPr>
            <a:spLocks noGrp="1"/>
          </p:cNvSpPr>
          <p:nvPr>
            <p:ph type="sldNum" sz="quarter" idx="10"/>
          </p:nvPr>
        </p:nvSpPr>
        <p:spPr/>
        <p:txBody>
          <a:bodyPr/>
          <a:lstStyle/>
          <a:p>
            <a:fld id="{7436715E-82E9-43CD-91EE-1977091CA02F}" type="slidenum">
              <a:rPr lang="el-GR" smtClean="0"/>
              <a:pPr/>
              <a:t>16</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92500" lnSpcReduction="20000"/>
          </a:bodyPr>
          <a:lstStyle/>
          <a:p>
            <a:r>
              <a:rPr lang="en-US" sz="1200" b="1" kern="1200" baseline="0" dirty="0" smtClean="0">
                <a:solidFill>
                  <a:schemeClr val="tx1"/>
                </a:solidFill>
                <a:latin typeface="+mn-lt"/>
                <a:ea typeface="+mn-ea"/>
                <a:cs typeface="+mn-cs"/>
              </a:rPr>
              <a:t>Type I interferon signaling and type I </a:t>
            </a:r>
            <a:r>
              <a:rPr lang="en-US" sz="1200" b="1" kern="1200" baseline="0" dirty="0" err="1" smtClean="0">
                <a:solidFill>
                  <a:schemeClr val="tx1"/>
                </a:solidFill>
                <a:latin typeface="+mn-lt"/>
                <a:ea typeface="+mn-ea"/>
                <a:cs typeface="+mn-cs"/>
              </a:rPr>
              <a:t>interferonopathies</a:t>
            </a:r>
            <a:r>
              <a:rPr lang="en-US" sz="1200" b="1" kern="1200" baseline="0" dirty="0" smtClean="0">
                <a:solidFill>
                  <a:schemeClr val="tx1"/>
                </a:solidFill>
                <a:latin typeface="+mn-lt"/>
                <a:ea typeface="+mn-ea"/>
                <a:cs typeface="+mn-cs"/>
              </a:rPr>
              <a:t> as currently assigned. Diseases considered as monogenic </a:t>
            </a:r>
            <a:r>
              <a:rPr lang="en-US" sz="1200" b="1" kern="1200" baseline="0" dirty="0" err="1" smtClean="0">
                <a:solidFill>
                  <a:schemeClr val="tx1"/>
                </a:solidFill>
                <a:latin typeface="+mn-lt"/>
                <a:ea typeface="+mn-ea"/>
                <a:cs typeface="+mn-cs"/>
              </a:rPr>
              <a:t>interferonopathies</a:t>
            </a:r>
            <a:endParaRPr lang="en-U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are represented by blue boxes. This schema alludes to at least seven possible cellular mechanisms resulting in sustained activation of interferon signaling</a:t>
            </a:r>
          </a:p>
          <a:p>
            <a:r>
              <a:rPr lang="en-US" sz="1200" kern="1200" baseline="0" dirty="0" smtClean="0">
                <a:solidFill>
                  <a:schemeClr val="tx1"/>
                </a:solidFill>
                <a:latin typeface="+mn-lt"/>
                <a:ea typeface="+mn-ea"/>
                <a:cs typeface="+mn-cs"/>
              </a:rPr>
              <a:t>caused by the following: (1) loss-of-function mutations leading to increased </a:t>
            </a:r>
            <a:r>
              <a:rPr lang="en-US" sz="1200" kern="1200" baseline="0" dirty="0" err="1" smtClean="0">
                <a:solidFill>
                  <a:schemeClr val="tx1"/>
                </a:solidFill>
                <a:latin typeface="+mn-lt"/>
                <a:ea typeface="+mn-ea"/>
                <a:cs typeface="+mn-cs"/>
              </a:rPr>
              <a:t>cytosolic</a:t>
            </a:r>
            <a:r>
              <a:rPr lang="en-US" sz="1200" kern="1200" baseline="0" dirty="0" smtClean="0">
                <a:solidFill>
                  <a:schemeClr val="tx1"/>
                </a:solidFill>
                <a:latin typeface="+mn-lt"/>
                <a:ea typeface="+mn-ea"/>
                <a:cs typeface="+mn-cs"/>
              </a:rPr>
              <a:t> DNA (TREX1 [Stetson et al., 2008] and SAM HD1 [</a:t>
            </a:r>
            <a:r>
              <a:rPr lang="en-US" sz="1200" kern="1200" baseline="0" dirty="0" err="1" smtClean="0">
                <a:solidFill>
                  <a:schemeClr val="tx1"/>
                </a:solidFill>
                <a:latin typeface="+mn-lt"/>
                <a:ea typeface="+mn-ea"/>
                <a:cs typeface="+mn-cs"/>
              </a:rPr>
              <a:t>Behrendt</a:t>
            </a:r>
            <a:r>
              <a:rPr lang="en-US" sz="1200" kern="1200" baseline="0" dirty="0" smtClean="0">
                <a:solidFill>
                  <a:schemeClr val="tx1"/>
                </a:solidFill>
                <a:latin typeface="+mn-lt"/>
                <a:ea typeface="+mn-ea"/>
                <a:cs typeface="+mn-cs"/>
              </a:rPr>
              <a:t> et al.,</a:t>
            </a:r>
          </a:p>
          <a:p>
            <a:r>
              <a:rPr lang="en-US" sz="1200" kern="1200" baseline="0" dirty="0" smtClean="0">
                <a:solidFill>
                  <a:schemeClr val="tx1"/>
                </a:solidFill>
                <a:latin typeface="+mn-lt"/>
                <a:ea typeface="+mn-ea"/>
                <a:cs typeface="+mn-cs"/>
              </a:rPr>
              <a:t>2013; </a:t>
            </a:r>
            <a:r>
              <a:rPr lang="en-US" sz="1200" kern="1200" baseline="0" dirty="0" err="1" smtClean="0">
                <a:solidFill>
                  <a:schemeClr val="tx1"/>
                </a:solidFill>
                <a:latin typeface="+mn-lt"/>
                <a:ea typeface="+mn-ea"/>
                <a:cs typeface="+mn-cs"/>
              </a:rPr>
              <a:t>Rehwinkel</a:t>
            </a:r>
            <a:r>
              <a:rPr lang="en-US" sz="1200" kern="1200" baseline="0" dirty="0" smtClean="0">
                <a:solidFill>
                  <a:schemeClr val="tx1"/>
                </a:solidFill>
                <a:latin typeface="+mn-lt"/>
                <a:ea typeface="+mn-ea"/>
                <a:cs typeface="+mn-cs"/>
              </a:rPr>
              <a:t> et al., 2013]) or RNA/DNA hybrid (RNA SEH2A, RNA SEH2B and RNA SEH2C, POLA1) sensing (Hiller et al., 2012; Mackenzie et al., 2016;</a:t>
            </a:r>
          </a:p>
          <a:p>
            <a:r>
              <a:rPr lang="en-US" sz="1200" kern="1200" baseline="0" dirty="0" err="1" smtClean="0">
                <a:solidFill>
                  <a:schemeClr val="tx1"/>
                </a:solidFill>
                <a:latin typeface="+mn-lt"/>
                <a:ea typeface="+mn-ea"/>
                <a:cs typeface="+mn-cs"/>
              </a:rPr>
              <a:t>Starokadomskyy</a:t>
            </a:r>
            <a:r>
              <a:rPr lang="en-US" sz="1200" kern="1200" baseline="0" dirty="0" smtClean="0">
                <a:solidFill>
                  <a:schemeClr val="tx1"/>
                </a:solidFill>
                <a:latin typeface="+mn-lt"/>
                <a:ea typeface="+mn-ea"/>
                <a:cs typeface="+mn-cs"/>
              </a:rPr>
              <a:t> et al., 2016); (2) loss-of-function mutations leading to a defect in RNA editing and abnormal sensing of self–nucleic acid RNA species</a:t>
            </a:r>
          </a:p>
          <a:p>
            <a:r>
              <a:rPr lang="en-US" sz="1200" kern="1200" baseline="0" dirty="0" smtClean="0">
                <a:solidFill>
                  <a:schemeClr val="tx1"/>
                </a:solidFill>
                <a:latin typeface="+mn-lt"/>
                <a:ea typeface="+mn-ea"/>
                <a:cs typeface="+mn-cs"/>
              </a:rPr>
              <a:t>in the </a:t>
            </a:r>
            <a:r>
              <a:rPr lang="en-US" sz="1200" kern="1200" baseline="0" dirty="0" err="1" smtClean="0">
                <a:solidFill>
                  <a:schemeClr val="tx1"/>
                </a:solidFill>
                <a:latin typeface="+mn-lt"/>
                <a:ea typeface="+mn-ea"/>
                <a:cs typeface="+mn-cs"/>
              </a:rPr>
              <a:t>cytosol</a:t>
            </a:r>
            <a:r>
              <a:rPr lang="en-US" sz="1200" kern="1200" baseline="0" dirty="0" smtClean="0">
                <a:solidFill>
                  <a:schemeClr val="tx1"/>
                </a:solidFill>
                <a:latin typeface="+mn-lt"/>
                <a:ea typeface="+mn-ea"/>
                <a:cs typeface="+mn-cs"/>
              </a:rPr>
              <a:t> (ADAR1 [</a:t>
            </a:r>
            <a:r>
              <a:rPr lang="en-US" sz="1200" kern="1200" baseline="0" dirty="0" err="1" smtClean="0">
                <a:solidFill>
                  <a:schemeClr val="tx1"/>
                </a:solidFill>
                <a:latin typeface="+mn-lt"/>
                <a:ea typeface="+mn-ea"/>
                <a:cs typeface="+mn-cs"/>
              </a:rPr>
              <a:t>Liddicoat</a:t>
            </a:r>
            <a:r>
              <a:rPr lang="en-US" sz="1200" kern="1200" baseline="0" dirty="0" smtClean="0">
                <a:solidFill>
                  <a:schemeClr val="tx1"/>
                </a:solidFill>
                <a:latin typeface="+mn-lt"/>
                <a:ea typeface="+mn-ea"/>
                <a:cs typeface="+mn-cs"/>
              </a:rPr>
              <a:t> et al., 2015; </a:t>
            </a:r>
            <a:r>
              <a:rPr lang="en-US" sz="1200" kern="1200" baseline="0" dirty="0" err="1" smtClean="0">
                <a:solidFill>
                  <a:schemeClr val="tx1"/>
                </a:solidFill>
                <a:latin typeface="+mn-lt"/>
                <a:ea typeface="+mn-ea"/>
                <a:cs typeface="+mn-cs"/>
              </a:rPr>
              <a:t>Pestal</a:t>
            </a:r>
            <a:r>
              <a:rPr lang="en-US" sz="1200" kern="1200" baseline="0" dirty="0" smtClean="0">
                <a:solidFill>
                  <a:schemeClr val="tx1"/>
                </a:solidFill>
                <a:latin typeface="+mn-lt"/>
                <a:ea typeface="+mn-ea"/>
                <a:cs typeface="+mn-cs"/>
              </a:rPr>
              <a:t> et al., 2015]); (3) gain-of-function mutations leading to constitutive activation of </a:t>
            </a:r>
            <a:r>
              <a:rPr lang="en-US" sz="1200" kern="1200" baseline="0" dirty="0" err="1" smtClean="0">
                <a:solidFill>
                  <a:schemeClr val="tx1"/>
                </a:solidFill>
                <a:latin typeface="+mn-lt"/>
                <a:ea typeface="+mn-ea"/>
                <a:cs typeface="+mn-cs"/>
              </a:rPr>
              <a:t>cytosolic</a:t>
            </a:r>
            <a:r>
              <a:rPr lang="en-US" sz="1200" kern="1200" baseline="0" dirty="0" smtClean="0">
                <a:solidFill>
                  <a:schemeClr val="tx1"/>
                </a:solidFill>
                <a:latin typeface="+mn-lt"/>
                <a:ea typeface="+mn-ea"/>
                <a:cs typeface="+mn-cs"/>
              </a:rPr>
              <a:t> interferon</a:t>
            </a:r>
          </a:p>
          <a:p>
            <a:r>
              <a:rPr lang="en-US" sz="1200" kern="1200" baseline="0" dirty="0" smtClean="0">
                <a:solidFill>
                  <a:schemeClr val="tx1"/>
                </a:solidFill>
                <a:latin typeface="+mn-lt"/>
                <a:ea typeface="+mn-ea"/>
                <a:cs typeface="+mn-cs"/>
              </a:rPr>
              <a:t>signaling pathways/increased sensitivity to </a:t>
            </a:r>
            <a:r>
              <a:rPr lang="en-US" sz="1200" kern="1200" baseline="0" dirty="0" err="1" smtClean="0">
                <a:solidFill>
                  <a:schemeClr val="tx1"/>
                </a:solidFill>
                <a:latin typeface="+mn-lt"/>
                <a:ea typeface="+mn-ea"/>
                <a:cs typeface="+mn-cs"/>
              </a:rPr>
              <a:t>cytosolic</a:t>
            </a:r>
            <a:r>
              <a:rPr lang="en-US" sz="1200" kern="1200" baseline="0" dirty="0" smtClean="0">
                <a:solidFill>
                  <a:schemeClr val="tx1"/>
                </a:solidFill>
                <a:latin typeface="+mn-lt"/>
                <a:ea typeface="+mn-ea"/>
                <a:cs typeface="+mn-cs"/>
              </a:rPr>
              <a:t> nucleic acid </a:t>
            </a:r>
            <a:r>
              <a:rPr lang="en-US" sz="1200" kern="1200" baseline="0" dirty="0" err="1" smtClean="0">
                <a:solidFill>
                  <a:schemeClr val="tx1"/>
                </a:solidFill>
                <a:latin typeface="+mn-lt"/>
                <a:ea typeface="+mn-ea"/>
                <a:cs typeface="+mn-cs"/>
              </a:rPr>
              <a:t>ligands</a:t>
            </a:r>
            <a:r>
              <a:rPr lang="en-US" sz="1200" kern="1200" baseline="0" dirty="0" smtClean="0">
                <a:solidFill>
                  <a:schemeClr val="tx1"/>
                </a:solidFill>
                <a:latin typeface="+mn-lt"/>
                <a:ea typeface="+mn-ea"/>
                <a:cs typeface="+mn-cs"/>
              </a:rPr>
              <a:t> (MDA5 [Rice et al., 2014], RIG-I [Jang et al., 2015], and STI NG [Liu et al., 2014]);</a:t>
            </a:r>
          </a:p>
          <a:p>
            <a:r>
              <a:rPr lang="en-US" sz="1200" kern="1200" baseline="0" dirty="0" smtClean="0">
                <a:solidFill>
                  <a:schemeClr val="tx1"/>
                </a:solidFill>
                <a:latin typeface="+mn-lt"/>
                <a:ea typeface="+mn-ea"/>
                <a:cs typeface="+mn-cs"/>
              </a:rPr>
              <a:t>(4) loss-of-function mutations leading to aberrant RNA signaling via MAVS caused by a disturbance of the unfolded protein response (SKIV2L [</a:t>
            </a:r>
            <a:r>
              <a:rPr lang="en-US" sz="1200" kern="1200" baseline="0" dirty="0" err="1" smtClean="0">
                <a:solidFill>
                  <a:schemeClr val="tx1"/>
                </a:solidFill>
                <a:latin typeface="+mn-lt"/>
                <a:ea typeface="+mn-ea"/>
                <a:cs typeface="+mn-cs"/>
              </a:rPr>
              <a:t>Eckard</a:t>
            </a:r>
            <a:r>
              <a:rPr lang="en-US" sz="1200" kern="1200" baseline="0" dirty="0" smtClean="0">
                <a:solidFill>
                  <a:schemeClr val="tx1"/>
                </a:solidFill>
                <a:latin typeface="+mn-lt"/>
                <a:ea typeface="+mn-ea"/>
                <a:cs typeface="+mn-cs"/>
              </a:rPr>
              <a:t> et</a:t>
            </a:r>
          </a:p>
          <a:p>
            <a:r>
              <a:rPr lang="en-US" sz="1200" kern="1200" baseline="0" dirty="0" smtClean="0">
                <a:solidFill>
                  <a:schemeClr val="tx1"/>
                </a:solidFill>
                <a:latin typeface="+mn-lt"/>
                <a:ea typeface="+mn-ea"/>
                <a:cs typeface="+mn-cs"/>
              </a:rPr>
              <a:t>al., 2014]); (5) loss-of-function mutations in molecules responsible for limiting interferon receptor (IFN AR1/2) signaling leading to uncontrolled ISG production</a:t>
            </a:r>
          </a:p>
          <a:p>
            <a:r>
              <a:rPr lang="en-US" sz="1200" kern="1200" baseline="0" dirty="0" smtClean="0">
                <a:solidFill>
                  <a:schemeClr val="tx1"/>
                </a:solidFill>
                <a:latin typeface="+mn-lt"/>
                <a:ea typeface="+mn-ea"/>
                <a:cs typeface="+mn-cs"/>
              </a:rPr>
              <a:t>(USP18 [</a:t>
            </a:r>
            <a:r>
              <a:rPr lang="en-US" sz="1200" kern="1200" baseline="0" dirty="0" err="1" smtClean="0">
                <a:solidFill>
                  <a:schemeClr val="tx1"/>
                </a:solidFill>
                <a:latin typeface="+mn-lt"/>
                <a:ea typeface="+mn-ea"/>
                <a:cs typeface="+mn-cs"/>
              </a:rPr>
              <a:t>Meuwissen</a:t>
            </a:r>
            <a:r>
              <a:rPr lang="en-US" sz="1200" kern="1200" baseline="0" dirty="0" smtClean="0">
                <a:solidFill>
                  <a:schemeClr val="tx1"/>
                </a:solidFill>
                <a:latin typeface="+mn-lt"/>
                <a:ea typeface="+mn-ea"/>
                <a:cs typeface="+mn-cs"/>
              </a:rPr>
              <a:t> et al., 2016] and ISG15 [Zhang et al., 2015]); (6) </a:t>
            </a:r>
            <a:r>
              <a:rPr lang="en-US" sz="1200" kern="1200" baseline="0" dirty="0" err="1" smtClean="0">
                <a:solidFill>
                  <a:schemeClr val="tx1"/>
                </a:solidFill>
                <a:latin typeface="+mn-lt"/>
                <a:ea typeface="+mn-ea"/>
                <a:cs typeface="+mn-cs"/>
              </a:rPr>
              <a:t>proteasomal</a:t>
            </a:r>
            <a:r>
              <a:rPr lang="en-US" sz="1200" kern="1200" baseline="0" dirty="0" smtClean="0">
                <a:solidFill>
                  <a:schemeClr val="tx1"/>
                </a:solidFill>
                <a:latin typeface="+mn-lt"/>
                <a:ea typeface="+mn-ea"/>
                <a:cs typeface="+mn-cs"/>
              </a:rPr>
              <a:t> dysfunction leading to increased interferon signaling through an</a:t>
            </a:r>
          </a:p>
          <a:p>
            <a:r>
              <a:rPr lang="en-US" sz="1200" kern="1200" baseline="0" dirty="0" smtClean="0">
                <a:solidFill>
                  <a:schemeClr val="tx1"/>
                </a:solidFill>
                <a:latin typeface="+mn-lt"/>
                <a:ea typeface="+mn-ea"/>
                <a:cs typeface="+mn-cs"/>
              </a:rPr>
              <a:t>unknown mechanism (PSMA3, PSMB4, and PSMB8 [</a:t>
            </a:r>
            <a:r>
              <a:rPr lang="en-US" sz="1200" kern="1200" baseline="0" dirty="0" err="1" smtClean="0">
                <a:solidFill>
                  <a:schemeClr val="tx1"/>
                </a:solidFill>
                <a:latin typeface="+mn-lt"/>
                <a:ea typeface="+mn-ea"/>
                <a:cs typeface="+mn-cs"/>
              </a:rPr>
              <a:t>Brehm</a:t>
            </a:r>
            <a:r>
              <a:rPr lang="en-US" sz="1200" kern="1200" baseline="0" dirty="0" smtClean="0">
                <a:solidFill>
                  <a:schemeClr val="tx1"/>
                </a:solidFill>
                <a:latin typeface="+mn-lt"/>
                <a:ea typeface="+mn-ea"/>
                <a:cs typeface="+mn-cs"/>
              </a:rPr>
              <a:t> et al., 2015]; we do not include the so-far single-published mutations in PSMB9 and POMP); and</a:t>
            </a:r>
          </a:p>
          <a:p>
            <a:r>
              <a:rPr lang="en-US" sz="1200" kern="1200" baseline="0" dirty="0" smtClean="0">
                <a:solidFill>
                  <a:schemeClr val="tx1"/>
                </a:solidFill>
                <a:latin typeface="+mn-lt"/>
                <a:ea typeface="+mn-ea"/>
                <a:cs typeface="+mn-cs"/>
              </a:rPr>
              <a:t>(7) loss-of-function mutations in TRAP/ACP5 (Briggs et al., 2011; </a:t>
            </a:r>
            <a:r>
              <a:rPr lang="en-US" sz="1200" kern="1200" baseline="0" dirty="0" err="1" smtClean="0">
                <a:solidFill>
                  <a:schemeClr val="tx1"/>
                </a:solidFill>
                <a:latin typeface="+mn-lt"/>
                <a:ea typeface="+mn-ea"/>
                <a:cs typeface="+mn-cs"/>
              </a:rPr>
              <a:t>Lausch</a:t>
            </a:r>
            <a:r>
              <a:rPr lang="en-US" sz="1200" kern="1200" baseline="0" dirty="0" smtClean="0">
                <a:solidFill>
                  <a:schemeClr val="tx1"/>
                </a:solidFill>
                <a:latin typeface="+mn-lt"/>
                <a:ea typeface="+mn-ea"/>
                <a:cs typeface="+mn-cs"/>
              </a:rPr>
              <a:t> et al., 2011) and C1q (</a:t>
            </a:r>
            <a:r>
              <a:rPr lang="en-US" sz="1200" kern="1200" baseline="0" dirty="0" err="1" smtClean="0">
                <a:solidFill>
                  <a:schemeClr val="tx1"/>
                </a:solidFill>
                <a:latin typeface="+mn-lt"/>
                <a:ea typeface="+mn-ea"/>
                <a:cs typeface="+mn-cs"/>
              </a:rPr>
              <a:t>Lood</a:t>
            </a:r>
            <a:r>
              <a:rPr lang="en-US" sz="1200" kern="1200" baseline="0" dirty="0" smtClean="0">
                <a:solidFill>
                  <a:schemeClr val="tx1"/>
                </a:solidFill>
                <a:latin typeface="+mn-lt"/>
                <a:ea typeface="+mn-ea"/>
                <a:cs typeface="+mn-cs"/>
              </a:rPr>
              <a:t> et al., 2009; </a:t>
            </a:r>
            <a:r>
              <a:rPr lang="en-US" sz="1200" kern="1200" baseline="0" dirty="0" err="1" smtClean="0">
                <a:solidFill>
                  <a:schemeClr val="tx1"/>
                </a:solidFill>
                <a:latin typeface="+mn-lt"/>
                <a:ea typeface="+mn-ea"/>
                <a:cs typeface="+mn-cs"/>
              </a:rPr>
              <a:t>Santer</a:t>
            </a:r>
            <a:r>
              <a:rPr lang="en-US" sz="1200" kern="1200" baseline="0" dirty="0" smtClean="0">
                <a:solidFill>
                  <a:schemeClr val="tx1"/>
                </a:solidFill>
                <a:latin typeface="+mn-lt"/>
                <a:ea typeface="+mn-ea"/>
                <a:cs typeface="+mn-cs"/>
              </a:rPr>
              <a:t> et al., 2010) where we consider the</a:t>
            </a:r>
          </a:p>
          <a:p>
            <a:r>
              <a:rPr lang="en-US" sz="1200" kern="1200" baseline="0" dirty="0" smtClean="0">
                <a:solidFill>
                  <a:schemeClr val="tx1"/>
                </a:solidFill>
                <a:latin typeface="+mn-lt"/>
                <a:ea typeface="+mn-ea"/>
                <a:cs typeface="+mn-cs"/>
              </a:rPr>
              <a:t>mechanisms leading to type I interferon signaling are yet to be fully clarified (we do not include mutations in other molecules of the complement pathway</a:t>
            </a:r>
          </a:p>
          <a:p>
            <a:r>
              <a:rPr lang="en-US" sz="1200" kern="1200" baseline="0" dirty="0" smtClean="0">
                <a:solidFill>
                  <a:schemeClr val="tx1"/>
                </a:solidFill>
                <a:latin typeface="+mn-lt"/>
                <a:ea typeface="+mn-ea"/>
                <a:cs typeface="+mn-cs"/>
              </a:rPr>
              <a:t>as a clear demonstration of enhanced interferon signaling has not been established).</a:t>
            </a:r>
            <a:endParaRPr lang="el-GR" dirty="0"/>
          </a:p>
        </p:txBody>
      </p:sp>
      <p:sp>
        <p:nvSpPr>
          <p:cNvPr id="4" name="3 - Θέση αριθμού διαφάνειας"/>
          <p:cNvSpPr>
            <a:spLocks noGrp="1"/>
          </p:cNvSpPr>
          <p:nvPr>
            <p:ph type="sldNum" sz="quarter" idx="10"/>
          </p:nvPr>
        </p:nvSpPr>
        <p:spPr/>
        <p:txBody>
          <a:bodyPr/>
          <a:lstStyle/>
          <a:p>
            <a:fld id="{7436715E-82E9-43CD-91EE-1977091CA02F}" type="slidenum">
              <a:rPr lang="el-GR" smtClean="0"/>
              <a:pPr/>
              <a:t>17</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Hereditary periodic fever (HPF) syndromes are a group of genetically diverse but clinically similar </a:t>
            </a:r>
            <a:r>
              <a:rPr lang="en-US" sz="1100" dirty="0" err="1"/>
              <a:t>autoinflammatory</a:t>
            </a:r>
            <a:r>
              <a:rPr lang="en-US" sz="1100" dirty="0"/>
              <a:t> diseases characterized by recurrent attacks of fever, rash, </a:t>
            </a:r>
            <a:r>
              <a:rPr lang="en-US" sz="1100" dirty="0" err="1"/>
              <a:t>serositis</a:t>
            </a:r>
            <a:r>
              <a:rPr lang="en-US" sz="1100" dirty="0"/>
              <a:t>, lymphadenopathy, and musculoskeletal </a:t>
            </a:r>
            <a:r>
              <a:rPr lang="en-US" sz="1100" dirty="0" smtClean="0"/>
              <a:t>involvement.</a:t>
            </a:r>
          </a:p>
          <a:p>
            <a:pPr marL="171450" indent="-171450">
              <a:buFont typeface="Arial" panose="020B0604020202020204" pitchFamily="34" charset="0"/>
              <a:buChar char="•"/>
            </a:pPr>
            <a:r>
              <a:rPr lang="en-US" sz="1100" dirty="0" smtClean="0"/>
              <a:t>In </a:t>
            </a:r>
            <a:r>
              <a:rPr lang="en-US" sz="1100" dirty="0"/>
              <a:t>HPFs, genetic mutations lead to dysregulation of the innate immune system and to episodic manifestations of systemic </a:t>
            </a:r>
            <a:r>
              <a:rPr lang="en-US" sz="1100" dirty="0" smtClean="0"/>
              <a:t>inflammation.</a:t>
            </a:r>
          </a:p>
          <a:p>
            <a:pPr marL="171450" indent="-171450">
              <a:buFont typeface="Arial" panose="020B0604020202020204" pitchFamily="34" charset="0"/>
              <a:buChar char="•"/>
            </a:pPr>
            <a:r>
              <a:rPr lang="en-US" sz="1100" dirty="0" smtClean="0"/>
              <a:t>The </a:t>
            </a:r>
            <a:r>
              <a:rPr lang="en-US" sz="1100" dirty="0"/>
              <a:t>3 classic HPFs presenting with recurrent episodic fevers, nonspecific </a:t>
            </a:r>
            <a:r>
              <a:rPr lang="en-US" sz="1100" dirty="0" err="1"/>
              <a:t>maculopapular</a:t>
            </a:r>
            <a:r>
              <a:rPr lang="en-US" sz="1100" dirty="0"/>
              <a:t> rashes, and abdominal pain are</a:t>
            </a:r>
          </a:p>
          <a:p>
            <a:pPr marL="628650" lvl="1" indent="-171450">
              <a:buFont typeface="Arial" panose="020B0604020202020204" pitchFamily="34" charset="0"/>
              <a:buChar char="−"/>
            </a:pPr>
            <a:r>
              <a:rPr lang="en-US" sz="1100" dirty="0"/>
              <a:t>Familial Mediterranean fever (</a:t>
            </a:r>
            <a:r>
              <a:rPr lang="en-US" sz="1100" dirty="0" smtClean="0"/>
              <a:t>FMF)</a:t>
            </a:r>
          </a:p>
          <a:p>
            <a:pPr marL="628650" lvl="1" indent="-171450">
              <a:buFont typeface="Arial" panose="020B0604020202020204" pitchFamily="34" charset="0"/>
              <a:buChar char="−"/>
            </a:pPr>
            <a:r>
              <a:rPr lang="en-US" sz="1100" dirty="0" err="1" smtClean="0">
                <a:ea typeface="ＭＳ Ｐゴシック" pitchFamily="34" charset="-128"/>
              </a:rPr>
              <a:t>Hyperimmunoglobulinemia</a:t>
            </a:r>
            <a:r>
              <a:rPr lang="en-US" sz="1100" dirty="0" smtClean="0">
                <a:ea typeface="ＭＳ Ｐゴシック" pitchFamily="34" charset="-128"/>
              </a:rPr>
              <a:t> </a:t>
            </a:r>
            <a:r>
              <a:rPr lang="en-US" sz="1100" dirty="0">
                <a:ea typeface="ＭＳ Ｐゴシック" pitchFamily="34" charset="-128"/>
              </a:rPr>
              <a:t>D and periodic fever syndrome (</a:t>
            </a:r>
            <a:r>
              <a:rPr lang="en-US" sz="1100" dirty="0" smtClean="0">
                <a:ea typeface="ＭＳ Ｐゴシック" pitchFamily="34" charset="-128"/>
              </a:rPr>
              <a:t>HIDS)</a:t>
            </a:r>
          </a:p>
          <a:p>
            <a:pPr marL="628650" lvl="1" indent="-171450">
              <a:buFont typeface="Arial" panose="020B0604020202020204" pitchFamily="34" charset="0"/>
              <a:buChar char="−"/>
            </a:pPr>
            <a:r>
              <a:rPr lang="en-US" sz="1100" dirty="0" smtClean="0">
                <a:ea typeface="ＭＳ Ｐゴシック" pitchFamily="34" charset="-128"/>
              </a:rPr>
              <a:t>Tumor </a:t>
            </a:r>
            <a:r>
              <a:rPr lang="en-US" sz="1100" dirty="0">
                <a:ea typeface="ＭＳ Ｐゴシック" pitchFamily="34" charset="-128"/>
              </a:rPr>
              <a:t>necrosis factor receptor–associated periodic syndrome (TRAPS</a:t>
            </a:r>
            <a:r>
              <a:rPr lang="en-US" sz="1100" dirty="0" smtClean="0">
                <a:ea typeface="ＭＳ Ｐゴシック" pitchFamily="34" charset="-128"/>
              </a:rPr>
              <a:t>)</a:t>
            </a:r>
          </a:p>
          <a:p>
            <a:pPr defTabSz="457200">
              <a:spcAft>
                <a:spcPts val="1200"/>
              </a:spcAft>
              <a:buFontTx/>
              <a:buBlip>
                <a:blip r:embed="rId3"/>
              </a:buBlip>
            </a:pPr>
            <a:r>
              <a:rPr lang="en-US" sz="2000" b="1" dirty="0" err="1" smtClean="0"/>
              <a:t>οικογενές</a:t>
            </a:r>
            <a:r>
              <a:rPr lang="en-US" sz="2000" b="1" dirty="0" smtClean="0"/>
              <a:t> </a:t>
            </a:r>
            <a:r>
              <a:rPr lang="en-US" sz="2000" b="1" dirty="0" err="1" smtClean="0"/>
              <a:t>κρυοεπαγόμενο</a:t>
            </a:r>
            <a:r>
              <a:rPr lang="en-US" sz="2000" b="1" dirty="0" smtClean="0"/>
              <a:t> </a:t>
            </a:r>
            <a:r>
              <a:rPr lang="en-US" sz="2000" b="1" dirty="0" err="1" smtClean="0"/>
              <a:t>αυτοφλεγμονώδες</a:t>
            </a:r>
            <a:r>
              <a:rPr lang="en-US" sz="2000" b="1" dirty="0" smtClean="0"/>
              <a:t> </a:t>
            </a:r>
            <a:r>
              <a:rPr lang="en-US" sz="2000" b="1" dirty="0" err="1" smtClean="0"/>
              <a:t>σύνδρομο</a:t>
            </a:r>
            <a:r>
              <a:rPr lang="en-US" sz="2000" b="1" dirty="0" smtClean="0"/>
              <a:t> </a:t>
            </a:r>
            <a:r>
              <a:rPr lang="en-US" sz="2000" dirty="0" smtClean="0"/>
              <a:t>(familial cold </a:t>
            </a:r>
            <a:r>
              <a:rPr lang="en-US" sz="2000" dirty="0" err="1" smtClean="0"/>
              <a:t>autoinflammatory</a:t>
            </a:r>
            <a:r>
              <a:rPr lang="en-US" sz="2000" dirty="0" smtClean="0"/>
              <a:t> syndrome, FCAS), </a:t>
            </a:r>
            <a:endParaRPr lang="el-GR" sz="2000" dirty="0" smtClean="0"/>
          </a:p>
          <a:p>
            <a:pPr defTabSz="457200">
              <a:spcAft>
                <a:spcPts val="1200"/>
              </a:spcAft>
              <a:buFontTx/>
              <a:buBlip>
                <a:blip r:embed="rId3"/>
              </a:buBlip>
            </a:pPr>
            <a:r>
              <a:rPr lang="el-GR" sz="2000" dirty="0" smtClean="0"/>
              <a:t> </a:t>
            </a:r>
            <a:r>
              <a:rPr lang="en-US" sz="2000" b="1" dirty="0" err="1" smtClean="0"/>
              <a:t>σύνδρομο</a:t>
            </a:r>
            <a:r>
              <a:rPr lang="en-US" sz="2000" b="1" dirty="0" smtClean="0"/>
              <a:t> </a:t>
            </a:r>
            <a:r>
              <a:rPr lang="en-US" sz="2000" b="1" dirty="0" err="1" smtClean="0"/>
              <a:t>Muckle</a:t>
            </a:r>
            <a:r>
              <a:rPr lang="en-US" sz="2000" b="1" dirty="0" smtClean="0"/>
              <a:t>–Wells </a:t>
            </a:r>
            <a:r>
              <a:rPr lang="en-US" sz="2000" dirty="0" smtClean="0"/>
              <a:t>(MWS)</a:t>
            </a:r>
            <a:endParaRPr lang="el-GR" sz="2000" dirty="0" smtClean="0"/>
          </a:p>
          <a:p>
            <a:pPr defTabSz="457200">
              <a:spcAft>
                <a:spcPts val="1200"/>
              </a:spcAft>
              <a:buFontTx/>
              <a:buBlip>
                <a:blip r:embed="rId3"/>
              </a:buBlip>
            </a:pPr>
            <a:r>
              <a:rPr lang="el-GR" sz="2000" dirty="0" smtClean="0"/>
              <a:t> </a:t>
            </a:r>
            <a:r>
              <a:rPr lang="en-US" sz="2000" b="1" dirty="0" err="1" smtClean="0"/>
              <a:t>χρόνιο</a:t>
            </a:r>
            <a:r>
              <a:rPr lang="en-US" sz="2000" b="1" dirty="0" smtClean="0"/>
              <a:t> </a:t>
            </a:r>
            <a:r>
              <a:rPr lang="en-US" sz="2000" b="1" dirty="0" err="1" smtClean="0"/>
              <a:t>βρεφικό</a:t>
            </a:r>
            <a:r>
              <a:rPr lang="en-US" sz="2000" b="1" dirty="0" smtClean="0"/>
              <a:t> </a:t>
            </a:r>
            <a:r>
              <a:rPr lang="en-US" sz="2000" b="1" dirty="0" err="1" smtClean="0"/>
              <a:t>νευρολογικό</a:t>
            </a:r>
            <a:r>
              <a:rPr lang="en-US" sz="2000" b="1" dirty="0" smtClean="0"/>
              <a:t>, </a:t>
            </a:r>
            <a:r>
              <a:rPr lang="en-US" sz="2000" b="1" dirty="0" err="1" smtClean="0"/>
              <a:t>δερματικό</a:t>
            </a:r>
            <a:r>
              <a:rPr lang="en-US" sz="2000" b="1" dirty="0" smtClean="0"/>
              <a:t> </a:t>
            </a:r>
            <a:r>
              <a:rPr lang="en-US" sz="2000" b="1" dirty="0" err="1" smtClean="0"/>
              <a:t>και</a:t>
            </a:r>
            <a:r>
              <a:rPr lang="en-US" sz="2000" b="1" dirty="0" smtClean="0"/>
              <a:t> </a:t>
            </a:r>
            <a:r>
              <a:rPr lang="en-US" sz="2000" b="1" dirty="0" err="1" smtClean="0"/>
              <a:t>αρθρικό</a:t>
            </a:r>
            <a:r>
              <a:rPr lang="en-US" sz="2000" b="1" dirty="0" smtClean="0"/>
              <a:t> </a:t>
            </a:r>
            <a:r>
              <a:rPr lang="en-US" sz="2000" b="1" dirty="0" err="1" smtClean="0"/>
              <a:t>σύνδρομο</a:t>
            </a:r>
            <a:r>
              <a:rPr lang="en-US" sz="2000" b="1" dirty="0" smtClean="0"/>
              <a:t> </a:t>
            </a:r>
            <a:r>
              <a:rPr lang="en-US" sz="2000" dirty="0" smtClean="0"/>
              <a:t>(chronic infantile neurologic </a:t>
            </a:r>
            <a:r>
              <a:rPr lang="en-US" sz="2000" dirty="0" err="1" smtClean="0"/>
              <a:t>cutaneous</a:t>
            </a:r>
            <a:r>
              <a:rPr lang="en-US" sz="2000" dirty="0" smtClean="0"/>
              <a:t> </a:t>
            </a:r>
            <a:r>
              <a:rPr lang="en-US" sz="2000" dirty="0" err="1" smtClean="0"/>
              <a:t>articular</a:t>
            </a:r>
            <a:r>
              <a:rPr lang="en-US" sz="2000" dirty="0" smtClean="0"/>
              <a:t> syndrome, CINCA</a:t>
            </a:r>
            <a:r>
              <a:rPr lang="el-GR" sz="2000" dirty="0" smtClean="0"/>
              <a:t>/</a:t>
            </a:r>
            <a:r>
              <a:rPr lang="en-US" sz="2000" dirty="0" smtClean="0"/>
              <a:t> Neonatal-Onset Multisystem Inflammatory Disease</a:t>
            </a:r>
            <a:r>
              <a:rPr lang="el-GR" sz="2000" dirty="0" smtClean="0"/>
              <a:t>, </a:t>
            </a:r>
            <a:r>
              <a:rPr lang="en-US" sz="2000" dirty="0" smtClean="0"/>
              <a:t>NOMID)</a:t>
            </a:r>
            <a:endParaRPr lang="el-GR" sz="2000" dirty="0" smtClean="0"/>
          </a:p>
          <a:p>
            <a:pPr marL="628650" lvl="1" indent="-171450">
              <a:buFont typeface="Arial" panose="020B0604020202020204" pitchFamily="34" charset="0"/>
              <a:buChar char="−"/>
            </a:pPr>
            <a:endParaRPr lang="en-US" sz="1100" dirty="0" smtClean="0">
              <a:ea typeface="ＭＳ Ｐゴシック" pitchFamily="34" charset="-128"/>
            </a:endParaRPr>
          </a:p>
          <a:p>
            <a:pPr marL="0" lvl="1"/>
            <a:endParaRPr lang="en-US" sz="1100" dirty="0" smtClean="0">
              <a:ea typeface="ＭＳ Ｐゴシック" pitchFamily="34" charset="-128"/>
            </a:endParaRPr>
          </a:p>
          <a:p>
            <a:pPr marL="0" lvl="1"/>
            <a:r>
              <a:rPr lang="en-US" sz="1100" b="1" dirty="0" smtClean="0">
                <a:ea typeface="ＭＳ Ｐゴシック" pitchFamily="34" charset="-128"/>
              </a:rPr>
              <a:t>Reference</a:t>
            </a:r>
          </a:p>
          <a:p>
            <a:pPr marL="0" lvl="1"/>
            <a:r>
              <a:rPr lang="en-US" sz="1100" dirty="0"/>
              <a:t>De Jesus AA, </a:t>
            </a:r>
            <a:r>
              <a:rPr lang="en-US" sz="1100" dirty="0" err="1"/>
              <a:t>Goldbach-Mansky</a:t>
            </a:r>
            <a:r>
              <a:rPr lang="en-US" sz="1100" dirty="0"/>
              <a:t> R. </a:t>
            </a:r>
            <a:r>
              <a:rPr lang="en-US" sz="1100" dirty="0" smtClean="0"/>
              <a:t>Monogenic </a:t>
            </a:r>
            <a:r>
              <a:rPr lang="en-US" sz="1100" dirty="0" err="1" smtClean="0"/>
              <a:t>autoinflammatory</a:t>
            </a:r>
            <a:r>
              <a:rPr lang="en-US" sz="1100" dirty="0" smtClean="0"/>
              <a:t> diseases: concept and clinical manifestations. </a:t>
            </a:r>
            <a:r>
              <a:rPr lang="en-US" sz="1100" i="1" dirty="0" err="1" smtClean="0"/>
              <a:t>Clin</a:t>
            </a:r>
            <a:r>
              <a:rPr lang="en-US" sz="1100" i="1" dirty="0" smtClean="0"/>
              <a:t> </a:t>
            </a:r>
            <a:r>
              <a:rPr lang="en-US" sz="1100" i="1" dirty="0" err="1"/>
              <a:t>Immunol</a:t>
            </a:r>
            <a:r>
              <a:rPr lang="en-US" sz="1100" dirty="0"/>
              <a:t>. 2013;147:155-74.</a:t>
            </a:r>
          </a:p>
          <a:p>
            <a:pPr marL="0" lvl="1"/>
            <a:endParaRPr lang="en-US" sz="1100" b="1" dirty="0"/>
          </a:p>
          <a:p>
            <a:endParaRPr lang="en-US" sz="1100" dirty="0"/>
          </a:p>
        </p:txBody>
      </p:sp>
      <p:sp>
        <p:nvSpPr>
          <p:cNvPr id="4" name="Slide Number Placeholder 3"/>
          <p:cNvSpPr>
            <a:spLocks noGrp="1"/>
          </p:cNvSpPr>
          <p:nvPr>
            <p:ph type="sldNum" sz="quarter" idx="10"/>
          </p:nvPr>
        </p:nvSpPr>
        <p:spPr/>
        <p:txBody>
          <a:bodyPr/>
          <a:lstStyle/>
          <a:p>
            <a:pPr>
              <a:defRPr/>
            </a:pPr>
            <a:fld id="{A33E5F74-4820-4EA8-8275-E27FFA5527B4}" type="slidenum">
              <a:rPr lang="en-US" smtClean="0">
                <a:solidFill>
                  <a:prstClr val="black"/>
                </a:solidFill>
              </a:rPr>
              <a:pPr>
                <a:defRPr/>
              </a:pPr>
              <a:t>21</a:t>
            </a:fld>
            <a:endParaRPr lang="en-US" dirty="0">
              <a:solidFill>
                <a:prstClr val="black"/>
              </a:solidFill>
            </a:endParaRPr>
          </a:p>
        </p:txBody>
      </p:sp>
    </p:spTree>
    <p:extLst>
      <p:ext uri="{BB962C8B-B14F-4D97-AF65-F5344CB8AC3E}">
        <p14:creationId xmlns:p14="http://schemas.microsoft.com/office/powerpoint/2010/main" xmlns="" val="767113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143000" y="685800"/>
            <a:ext cx="4572000" cy="3429000"/>
          </a:xfrm>
        </p:spPr>
      </p:sp>
      <p:sp>
        <p:nvSpPr>
          <p:cNvPr id="3" name="2 - Θέση σημειώσεων"/>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First, exclude other, more common causes of fever and inflammation in the patient. When a recurrent febrile syndrome seems likely, check the clinical characteristics found in your patient on the right and left of the diagram and assign one point to each syndrome that is linked to these characteristics by an arrow (one characteristic could point to more than one syndrome). The final combined score of both panels assigns a rank of likelihood of the disorders, and helps in determining the correct subsequent diagnostic tests. This algorithm is not evidence-based, but is solely derived from expert opinion. Lines are dotted or solid for clarity only—both are worth one point. Abbreviations: CAPS, </a:t>
            </a:r>
            <a:r>
              <a:rPr lang="en-US" sz="1200" b="0" i="0" kern="1200" dirty="0" err="1" smtClean="0">
                <a:solidFill>
                  <a:schemeClr val="tx1"/>
                </a:solidFill>
                <a:latin typeface="+mn-lt"/>
                <a:ea typeface="+mn-ea"/>
                <a:cs typeface="+mn-cs"/>
              </a:rPr>
              <a:t>cryopyrin</a:t>
            </a:r>
            <a:r>
              <a:rPr lang="en-US" sz="1200" b="0" i="0" kern="1200" dirty="0" smtClean="0">
                <a:solidFill>
                  <a:schemeClr val="tx1"/>
                </a:solidFill>
                <a:latin typeface="+mn-lt"/>
                <a:ea typeface="+mn-ea"/>
                <a:cs typeface="+mn-cs"/>
              </a:rPr>
              <a:t>-associated periodic syndromes; FMF, familial Mediterranean fever; HIDS, hyper-</a:t>
            </a:r>
            <a:r>
              <a:rPr lang="en-US" sz="1200" b="0" i="0" kern="1200" dirty="0" err="1" smtClean="0">
                <a:solidFill>
                  <a:schemeClr val="tx1"/>
                </a:solidFill>
                <a:latin typeface="+mn-lt"/>
                <a:ea typeface="+mn-ea"/>
                <a:cs typeface="+mn-cs"/>
              </a:rPr>
              <a:t>IgD</a:t>
            </a:r>
            <a:r>
              <a:rPr lang="en-US" sz="1200" b="0" i="0" kern="1200" dirty="0" smtClean="0">
                <a:solidFill>
                  <a:schemeClr val="tx1"/>
                </a:solidFill>
                <a:latin typeface="+mn-lt"/>
                <a:ea typeface="+mn-ea"/>
                <a:cs typeface="+mn-cs"/>
              </a:rPr>
              <a:t> syndrome; PFAPA, periodic fever, adenitis, </a:t>
            </a:r>
            <a:r>
              <a:rPr lang="en-US" sz="1200" b="0" i="0" kern="1200" dirty="0" err="1" smtClean="0">
                <a:solidFill>
                  <a:schemeClr val="tx1"/>
                </a:solidFill>
                <a:latin typeface="+mn-lt"/>
                <a:ea typeface="+mn-ea"/>
                <a:cs typeface="+mn-cs"/>
              </a:rPr>
              <a:t>pharyngitis</a:t>
            </a:r>
            <a:r>
              <a:rPr lang="en-US" sz="1200" b="0" i="0" kern="1200" dirty="0" smtClean="0">
                <a:solidFill>
                  <a:schemeClr val="tx1"/>
                </a:solidFill>
                <a:latin typeface="+mn-lt"/>
                <a:ea typeface="+mn-ea"/>
                <a:cs typeface="+mn-cs"/>
              </a:rPr>
              <a:t> and </a:t>
            </a:r>
            <a:r>
              <a:rPr lang="en-US" sz="1200" b="0" i="0" kern="1200" dirty="0" err="1" smtClean="0">
                <a:solidFill>
                  <a:schemeClr val="tx1"/>
                </a:solidFill>
                <a:latin typeface="+mn-lt"/>
                <a:ea typeface="+mn-ea"/>
                <a:cs typeface="+mn-cs"/>
              </a:rPr>
              <a:t>aphthous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stomatitis</a:t>
            </a:r>
            <a:r>
              <a:rPr lang="en-US" sz="1200" b="0" i="0" kern="1200" dirty="0" smtClean="0">
                <a:solidFill>
                  <a:schemeClr val="tx1"/>
                </a:solidFill>
                <a:latin typeface="+mn-lt"/>
                <a:ea typeface="+mn-ea"/>
                <a:cs typeface="+mn-cs"/>
              </a:rPr>
              <a:t>; TRAPS, TNF-receptor-associated periodic syndrome. Adapted with permission from Elsevier © Simon, A. </a:t>
            </a:r>
            <a:r>
              <a:rPr lang="en-US" sz="1200" b="0" i="1" kern="1200" dirty="0" smtClean="0">
                <a:solidFill>
                  <a:schemeClr val="tx1"/>
                </a:solidFill>
                <a:latin typeface="+mn-lt"/>
                <a:ea typeface="+mn-ea"/>
                <a:cs typeface="+mn-cs"/>
              </a:rPr>
              <a:t>et al</a:t>
            </a:r>
            <a:r>
              <a:rPr lang="en-US" sz="1200" b="0" i="0" kern="1200" dirty="0" smtClean="0">
                <a:solidFill>
                  <a:schemeClr val="tx1"/>
                </a:solidFill>
                <a:latin typeface="+mn-lt"/>
                <a:ea typeface="+mn-ea"/>
                <a:cs typeface="+mn-cs"/>
              </a:rPr>
              <a:t>. Familial </a:t>
            </a:r>
            <a:r>
              <a:rPr lang="en-US" sz="1200" b="0" i="0" kern="1200" dirty="0" err="1" smtClean="0">
                <a:solidFill>
                  <a:schemeClr val="tx1"/>
                </a:solidFill>
                <a:latin typeface="+mn-lt"/>
                <a:ea typeface="+mn-ea"/>
                <a:cs typeface="+mn-cs"/>
              </a:rPr>
              <a:t>Autoinflammatory</a:t>
            </a:r>
            <a:r>
              <a:rPr lang="en-US" sz="1200" b="0" i="0" kern="1200" dirty="0" smtClean="0">
                <a:solidFill>
                  <a:schemeClr val="tx1"/>
                </a:solidFill>
                <a:latin typeface="+mn-lt"/>
                <a:ea typeface="+mn-ea"/>
                <a:cs typeface="+mn-cs"/>
              </a:rPr>
              <a:t> Syndromes. In </a:t>
            </a:r>
            <a:r>
              <a:rPr lang="en-US" sz="1200" b="0" i="1" kern="1200" dirty="0" smtClean="0">
                <a:solidFill>
                  <a:schemeClr val="tx1"/>
                </a:solidFill>
                <a:latin typeface="+mn-lt"/>
                <a:ea typeface="+mn-ea"/>
                <a:cs typeface="+mn-cs"/>
              </a:rPr>
              <a:t>Kelley's Textbook of Rheumatology</a:t>
            </a:r>
            <a:r>
              <a:rPr lang="en-US" sz="1200" b="0" i="0" kern="1200" dirty="0" smtClean="0">
                <a:solidFill>
                  <a:schemeClr val="tx1"/>
                </a:solidFill>
                <a:latin typeface="+mn-lt"/>
                <a:ea typeface="+mn-ea"/>
                <a:cs typeface="+mn-cs"/>
              </a:rPr>
              <a:t>, 8th </a:t>
            </a:r>
            <a:r>
              <a:rPr lang="en-US" sz="1200" b="0" i="0" kern="1200" dirty="0" err="1" smtClean="0">
                <a:solidFill>
                  <a:schemeClr val="tx1"/>
                </a:solidFill>
                <a:latin typeface="+mn-lt"/>
                <a:ea typeface="+mn-ea"/>
                <a:cs typeface="+mn-cs"/>
              </a:rPr>
              <a:t>edn</a:t>
            </a:r>
            <a:r>
              <a:rPr lang="en-US" sz="1200" b="0" i="0" kern="1200" dirty="0" smtClean="0">
                <a:solidFill>
                  <a:schemeClr val="tx1"/>
                </a:solidFill>
                <a:latin typeface="+mn-lt"/>
                <a:ea typeface="+mn-ea"/>
                <a:cs typeface="+mn-cs"/>
              </a:rPr>
              <a:t>, Ch. 113 (</a:t>
            </a:r>
            <a:r>
              <a:rPr lang="en-US" sz="1200" b="0" i="0" kern="1200" dirty="0" err="1" smtClean="0">
                <a:solidFill>
                  <a:schemeClr val="tx1"/>
                </a:solidFill>
                <a:latin typeface="+mn-lt"/>
                <a:ea typeface="+mn-ea"/>
                <a:cs typeface="+mn-cs"/>
              </a:rPr>
              <a:t>Eds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Firestein</a:t>
            </a:r>
            <a:r>
              <a:rPr lang="en-US" sz="1200" b="0" i="0" kern="1200" dirty="0" smtClean="0">
                <a:solidFill>
                  <a:schemeClr val="tx1"/>
                </a:solidFill>
                <a:latin typeface="+mn-lt"/>
                <a:ea typeface="+mn-ea"/>
                <a:cs typeface="+mn-cs"/>
              </a:rPr>
              <a:t>, G. S.</a:t>
            </a:r>
            <a:r>
              <a:rPr lang="en-US" sz="1200" b="0" i="1" kern="1200" dirty="0" smtClean="0">
                <a:solidFill>
                  <a:schemeClr val="tx1"/>
                </a:solidFill>
                <a:latin typeface="+mn-lt"/>
                <a:ea typeface="+mn-ea"/>
                <a:cs typeface="+mn-cs"/>
              </a:rPr>
              <a:t>et al</a:t>
            </a:r>
            <a:r>
              <a:rPr lang="en-US" sz="1200" b="0" i="0" kern="1200" dirty="0" smtClean="0">
                <a:solidFill>
                  <a:schemeClr val="tx1"/>
                </a:solidFill>
                <a:latin typeface="+mn-lt"/>
                <a:ea typeface="+mn-ea"/>
                <a:cs typeface="+mn-cs"/>
              </a:rPr>
              <a:t>.) 1863–1882 (Saunders, Philadelphia, 2008).</a:t>
            </a:r>
            <a:r>
              <a:rPr lang="en-US" sz="1200" b="0" i="0" kern="1200" baseline="30000" dirty="0" smtClean="0">
                <a:solidFill>
                  <a:schemeClr val="tx1"/>
                </a:solidFill>
                <a:latin typeface="+mn-lt"/>
                <a:ea typeface="+mn-ea"/>
                <a:cs typeface="+mn-cs"/>
                <a:hlinkClick r:id="rId3"/>
              </a:rPr>
              <a:t>56</a:t>
            </a:r>
            <a:endParaRPr lang="el-GR" sz="1200" b="0" i="0" kern="1200" baseline="300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Periodic Fever, </a:t>
            </a:r>
            <a:r>
              <a:rPr lang="en-US" sz="1200" b="0" i="0" kern="1200" dirty="0" err="1" smtClean="0">
                <a:solidFill>
                  <a:schemeClr val="tx1"/>
                </a:solidFill>
                <a:latin typeface="+mn-lt"/>
                <a:ea typeface="+mn-ea"/>
                <a:cs typeface="+mn-cs"/>
              </a:rPr>
              <a:t>Aphthous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stomatitis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Pharyngitis</a:t>
            </a:r>
            <a:r>
              <a:rPr lang="en-US" sz="1200" b="0" i="0" kern="1200" dirty="0" smtClean="0">
                <a:solidFill>
                  <a:schemeClr val="tx1"/>
                </a:solidFill>
                <a:latin typeface="+mn-lt"/>
                <a:ea typeface="+mn-ea"/>
                <a:cs typeface="+mn-cs"/>
              </a:rPr>
              <a:t>, Adenitis</a:t>
            </a:r>
            <a:endParaRPr lang="el-GR" dirty="0"/>
          </a:p>
        </p:txBody>
      </p:sp>
      <p:sp>
        <p:nvSpPr>
          <p:cNvPr id="4" name="3 - Θέση αριθμού διαφάνειας"/>
          <p:cNvSpPr>
            <a:spLocks noGrp="1"/>
          </p:cNvSpPr>
          <p:nvPr>
            <p:ph type="sldNum" sz="quarter" idx="10"/>
          </p:nvPr>
        </p:nvSpPr>
        <p:spPr/>
        <p:txBody>
          <a:bodyPr/>
          <a:lstStyle/>
          <a:p>
            <a:fld id="{7436715E-82E9-43CD-91EE-1977091CA02F}" type="slidenum">
              <a:rPr lang="el-GR" smtClean="0">
                <a:solidFill>
                  <a:prstClr val="black"/>
                </a:solidFill>
              </a:rPr>
              <a:pPr/>
              <a:t>22</a:t>
            </a:fld>
            <a:endParaRPr lang="el-GR">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a:t>
            </a:r>
            <a:r>
              <a:rPr lang="en-US" sz="1200" i="1" baseline="0" dirty="0" smtClean="0"/>
              <a:t>Horror </a:t>
            </a:r>
            <a:r>
              <a:rPr lang="en-US" sz="1200" i="1" baseline="0" dirty="0" err="1" smtClean="0"/>
              <a:t>Autotoxicus</a:t>
            </a:r>
            <a:r>
              <a:rPr lang="en-US" sz="1200" i="1" baseline="0" dirty="0" smtClean="0"/>
              <a:t>”</a:t>
            </a:r>
            <a:endParaRPr lang="el-GR"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Ehrlich, P. Studies in Immunity. London: Wiley; 1910.</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Horror </a:t>
            </a:r>
            <a:r>
              <a:rPr lang="en-US" dirty="0" err="1" smtClean="0"/>
              <a:t>autotoxicus</a:t>
            </a:r>
            <a:r>
              <a:rPr lang="en-US" dirty="0" smtClean="0"/>
              <a:t>: Literally, the horror of self-toxicity. A term coined by the great German bacteriologist and immunologist Paul Ehrlich (1854-1915) to describe the body's innate aversion to immunological self-destruction. However, as we now know, the immune system can upon occasion attack itself and does so in the autoimmune disorders.</a:t>
            </a:r>
          </a:p>
          <a:p>
            <a:endParaRPr lang="en-US" dirty="0"/>
          </a:p>
        </p:txBody>
      </p:sp>
      <p:sp>
        <p:nvSpPr>
          <p:cNvPr id="4" name="Slide Number Placeholder 3"/>
          <p:cNvSpPr>
            <a:spLocks noGrp="1"/>
          </p:cNvSpPr>
          <p:nvPr>
            <p:ph type="sldNum" sz="quarter" idx="10"/>
          </p:nvPr>
        </p:nvSpPr>
        <p:spPr/>
        <p:txBody>
          <a:bodyPr/>
          <a:lstStyle/>
          <a:p>
            <a:fld id="{9B5A1E23-5E78-5B47-A0B3-B4BBC8D627AB}" type="slidenum">
              <a:rPr lang="en-US" smtClean="0">
                <a:solidFill>
                  <a:prstClr val="black"/>
                </a:solidFill>
              </a:rPr>
              <a:pPr/>
              <a:t>23</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59"/>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63BA7D15-3E46-45A4-B0E4-FC1D39F36F5F}" type="datetimeFigureOut">
              <a:rPr lang="el-GR" smtClean="0"/>
              <a:pPr/>
              <a:t>7/10/2017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A2857BB8-65F3-4573-A72A-5AC6CF802E4A}"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63BA7D15-3E46-45A4-B0E4-FC1D39F36F5F}" type="datetimeFigureOut">
              <a:rPr lang="el-GR" smtClean="0"/>
              <a:pPr/>
              <a:t>7/10/2017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A2857BB8-65F3-4573-A72A-5AC6CF802E4A}" type="slidenum">
              <a:rPr lang="el-GR" smtClean="0"/>
              <a:pPr/>
              <a:t>‹#›</a:t>
            </a:fld>
            <a:endParaRPr lang="el-G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02"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05"/>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29"/>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02"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05"/>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29"/>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02"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05"/>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29"/>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02"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05"/>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29"/>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02"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05"/>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29"/>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02"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05"/>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29"/>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02"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05"/>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29"/>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02"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05"/>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29"/>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150856127"/>
      </p:ext>
    </p:extLst>
  </p:cSld>
  <p:clrMapOvr>
    <a:masterClrMapping/>
  </p:clrMapOvr>
  <p:transition/>
  <p:timing>
    <p:tnLst>
      <p:par>
        <p:cTn id="1" dur="indefinite" restart="never" nodeType="tmRoot"/>
      </p:par>
    </p:tnLst>
  </p:timing>
  <p:hf hdr="0" dt="0"/>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02"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05"/>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29"/>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02"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05"/>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29"/>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40"/>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40"/>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63BA7D15-3E46-45A4-B0E4-FC1D39F36F5F}" type="datetimeFigureOut">
              <a:rPr lang="el-GR" smtClean="0"/>
              <a:pPr/>
              <a:t>7/10/2017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A2857BB8-65F3-4573-A72A-5AC6CF802E4A}" type="slidenum">
              <a:rPr lang="el-GR" smtClean="0"/>
              <a:pPr/>
              <a:t>‹#›</a:t>
            </a:fld>
            <a:endParaRPr lang="el-G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02"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05"/>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29"/>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02"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05"/>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29"/>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651631" y="6502415"/>
            <a:ext cx="34176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defRPr/>
            </a:pPr>
            <a:fld id="{7810D3D6-F05A-4E69-89E9-1C975CD5F680}" type="slidenum">
              <a:rPr lang="en-US" sz="1000" smtClean="0">
                <a:solidFill>
                  <a:srgbClr val="000000"/>
                </a:solidFill>
              </a:rPr>
              <a:pPr eaLnBrk="1" hangingPunct="1">
                <a:defRPr/>
              </a:pPr>
              <a:t>‹#›</a:t>
            </a:fld>
            <a:endParaRPr lang="en-US" sz="1200" smtClean="0">
              <a:solidFill>
                <a:srgbClr val="FEB830"/>
              </a:solidFill>
            </a:endParaRPr>
          </a:p>
        </p:txBody>
      </p:sp>
      <p:sp>
        <p:nvSpPr>
          <p:cNvPr id="5" name="Text Placeholder 3"/>
          <p:cNvSpPr>
            <a:spLocks noGrp="1"/>
          </p:cNvSpPr>
          <p:nvPr>
            <p:ph type="body" sz="half" idx="10"/>
          </p:nvPr>
        </p:nvSpPr>
        <p:spPr>
          <a:xfrm>
            <a:off x="350863" y="6502749"/>
            <a:ext cx="8294687" cy="196784"/>
          </a:xfrm>
          <a:prstGeom prst="rect">
            <a:avLst/>
          </a:prstGeom>
        </p:spPr>
        <p:txBody>
          <a:bodyPr anchor="b"/>
          <a:lstStyle>
            <a:lvl1pPr marL="0" indent="0">
              <a:spcBef>
                <a:spcPts val="0"/>
              </a:spcBef>
              <a:buNone/>
              <a:defRPr sz="11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Rectangle 2"/>
          <p:cNvSpPr>
            <a:spLocks noGrp="1" noChangeArrowheads="1"/>
          </p:cNvSpPr>
          <p:nvPr>
            <p:ph type="title"/>
          </p:nvPr>
        </p:nvSpPr>
        <p:spPr bwMode="auto">
          <a:xfrm>
            <a:off x="347677" y="101600"/>
            <a:ext cx="8453437" cy="1112704"/>
          </a:xfrm>
          <a:prstGeom prst="rect">
            <a:avLst/>
          </a:prstGeom>
          <a:noFill/>
          <a:ln w="9525">
            <a:noFill/>
            <a:miter lim="800000"/>
            <a:headEnd/>
            <a:tailEnd/>
          </a:ln>
        </p:spPr>
        <p:txBody>
          <a:bodyPr/>
          <a:lstStyle/>
          <a:p>
            <a:pPr lvl="0"/>
            <a:r>
              <a:rPr lang="en-US" dirty="0" smtClean="0"/>
              <a:t>Click to edit Master title style</a:t>
            </a:r>
          </a:p>
        </p:txBody>
      </p:sp>
    </p:spTree>
    <p:extLst>
      <p:ext uri="{BB962C8B-B14F-4D97-AF65-F5344CB8AC3E}">
        <p14:creationId xmlns:p14="http://schemas.microsoft.com/office/powerpoint/2010/main" xmlns="" val="2475522282"/>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9750" y="614367"/>
            <a:ext cx="8289925" cy="498475"/>
          </a:xfrm>
          <a:prstGeom prst="rect">
            <a:avLst/>
          </a:prstGeom>
        </p:spPr>
        <p:txBody>
          <a:bodyPr/>
          <a:lstStyle/>
          <a:p>
            <a:r>
              <a:rPr lang="en-US" smtClean="0"/>
              <a:t>Click to edit Master title style</a:t>
            </a:r>
            <a:endParaRPr lang="de-CH"/>
          </a:p>
        </p:txBody>
      </p:sp>
      <p:sp>
        <p:nvSpPr>
          <p:cNvPr id="3" name="Footer Placeholder 4"/>
          <p:cNvSpPr>
            <a:spLocks noGrp="1"/>
          </p:cNvSpPr>
          <p:nvPr>
            <p:ph type="ftr" sz="quarter" idx="10"/>
          </p:nvPr>
        </p:nvSpPr>
        <p:spPr>
          <a:xfrm>
            <a:off x="687392" y="6402402"/>
            <a:ext cx="6477000" cy="250825"/>
          </a:xfrm>
          <a:prstGeom prst="rect">
            <a:avLst/>
          </a:prstGeom>
        </p:spPr>
        <p:txBody>
          <a:bodyPr/>
          <a:lstStyle>
            <a:lvl1pPr>
              <a:defRPr/>
            </a:lvl1pPr>
          </a:lstStyle>
          <a:p>
            <a:pPr>
              <a:defRPr/>
            </a:pPr>
            <a:r>
              <a:rPr lang="en-US">
                <a:solidFill>
                  <a:prstClr val="black"/>
                </a:solidFill>
              </a:rPr>
              <a:t>Georgios Cheilas 31/7/2015 Role of IL-17A in the Pathogenesis of Psoriasis</a:t>
            </a:r>
          </a:p>
        </p:txBody>
      </p:sp>
      <p:sp>
        <p:nvSpPr>
          <p:cNvPr id="4" name="Slide Number Placeholder 5"/>
          <p:cNvSpPr>
            <a:spLocks noGrp="1"/>
          </p:cNvSpPr>
          <p:nvPr>
            <p:ph type="sldNum" sz="quarter" idx="11"/>
          </p:nvPr>
        </p:nvSpPr>
        <p:spPr>
          <a:xfrm>
            <a:off x="538165" y="6402388"/>
            <a:ext cx="400050" cy="247650"/>
          </a:xfrm>
          <a:prstGeom prst="rect">
            <a:avLst/>
          </a:prstGeom>
        </p:spPr>
        <p:txBody>
          <a:bodyPr/>
          <a:lstStyle>
            <a:lvl1pPr>
              <a:defRPr/>
            </a:lvl1pPr>
          </a:lstStyle>
          <a:p>
            <a:pPr>
              <a:defRPr/>
            </a:pPr>
            <a:fld id="{4932FE11-AE89-4961-AA5E-47ADDFE1735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xmlns="" val="2397715264"/>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9"/>
            <a:ext cx="7886700" cy="1325563"/>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65"/>
            <a:ext cx="2057400" cy="365125"/>
          </a:xfrm>
          <a:prstGeom prst="rect">
            <a:avLst/>
          </a:prstGeom>
        </p:spPr>
        <p:txBody>
          <a:bodyPr/>
          <a:lstStyle/>
          <a:p>
            <a:fld id="{7A9AD52A-41FE-4A9E-8847-B10E6F031F82}" type="datetimeFigureOut">
              <a:rPr lang="el-GR" smtClean="0">
                <a:solidFill>
                  <a:prstClr val="black">
                    <a:tint val="75000"/>
                  </a:prstClr>
                </a:solidFill>
              </a:rPr>
              <a:pPr/>
              <a:t>7/10/2017</a:t>
            </a:fld>
            <a:endParaRPr lang="el-GR">
              <a:solidFill>
                <a:prstClr val="black">
                  <a:tint val="75000"/>
                </a:prstClr>
              </a:solidFill>
            </a:endParaRPr>
          </a:p>
        </p:txBody>
      </p:sp>
      <p:sp>
        <p:nvSpPr>
          <p:cNvPr id="5" name="Footer Placeholder 4"/>
          <p:cNvSpPr>
            <a:spLocks noGrp="1"/>
          </p:cNvSpPr>
          <p:nvPr>
            <p:ph type="ftr" sz="quarter" idx="11"/>
          </p:nvPr>
        </p:nvSpPr>
        <p:spPr>
          <a:xfrm>
            <a:off x="3028950" y="6356365"/>
            <a:ext cx="3086100" cy="365125"/>
          </a:xfrm>
          <a:prstGeom prst="rect">
            <a:avLst/>
          </a:prstGeom>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a:xfrm>
            <a:off x="6457950" y="6356365"/>
            <a:ext cx="2057400" cy="365125"/>
          </a:xfrm>
          <a:prstGeom prst="rect">
            <a:avLst/>
          </a:prstGeom>
        </p:spPr>
        <p:txBody>
          <a:bodyPr/>
          <a:lstStyle/>
          <a:p>
            <a:fld id="{A6B96AE8-F80D-473C-8920-61AD8CB31475}"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xmlns="" val="26029980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6308885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Text Box 14"/>
          <p:cNvSpPr txBox="1">
            <a:spLocks noChangeArrowheads="1"/>
          </p:cNvSpPr>
          <p:nvPr userDrawn="1"/>
        </p:nvSpPr>
        <p:spPr bwMode="auto">
          <a:xfrm>
            <a:off x="8651631" y="6502440"/>
            <a:ext cx="341760" cy="246221"/>
          </a:xfrm>
          <a:prstGeom prst="rect">
            <a:avLst/>
          </a:prstGeom>
          <a:noFill/>
          <a:ln>
            <a:noFill/>
          </a:ln>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fld id="{B6D541A4-A5CC-4C11-9D02-A958D37F1280}" type="slidenum">
              <a:rPr lang="en-US" sz="1000" smtClean="0">
                <a:solidFill>
                  <a:srgbClr val="000000"/>
                </a:solidFill>
              </a:rPr>
              <a:pPr eaLnBrk="1" hangingPunct="1">
                <a:defRPr/>
              </a:pPr>
              <a:t>‹#›</a:t>
            </a:fld>
            <a:endParaRPr lang="en-US" sz="1200" smtClean="0">
              <a:solidFill>
                <a:srgbClr val="FEB830"/>
              </a:solidFill>
            </a:endParaRPr>
          </a:p>
        </p:txBody>
      </p:sp>
      <p:sp>
        <p:nvSpPr>
          <p:cNvPr id="2" name="Title 1"/>
          <p:cNvSpPr>
            <a:spLocks noGrp="1"/>
          </p:cNvSpPr>
          <p:nvPr>
            <p:ph type="title"/>
          </p:nvPr>
        </p:nvSpPr>
        <p:spPr>
          <a:xfrm>
            <a:off x="347306" y="103236"/>
            <a:ext cx="8453804" cy="1112838"/>
          </a:xfrm>
          <a:prstGeom prst="rect">
            <a:avLst/>
          </a:prstGeom>
        </p:spPr>
        <p:txBody>
          <a:bodyPr/>
          <a:lstStyle>
            <a:lvl1pPr>
              <a:defRPr sz="2799"/>
            </a:lvl1pPr>
          </a:lstStyle>
          <a:p>
            <a:r>
              <a:rPr lang="en-US" dirty="0"/>
              <a:t>Click to edit Master title style</a:t>
            </a:r>
          </a:p>
        </p:txBody>
      </p:sp>
      <p:sp>
        <p:nvSpPr>
          <p:cNvPr id="3" name="Content Placeholder 2"/>
          <p:cNvSpPr>
            <a:spLocks noGrp="1"/>
          </p:cNvSpPr>
          <p:nvPr>
            <p:ph idx="1"/>
          </p:nvPr>
        </p:nvSpPr>
        <p:spPr>
          <a:xfrm>
            <a:off x="347306" y="1416050"/>
            <a:ext cx="8453804" cy="477678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half" idx="10"/>
          </p:nvPr>
        </p:nvSpPr>
        <p:spPr>
          <a:xfrm>
            <a:off x="350857" y="6502749"/>
            <a:ext cx="8294687" cy="196784"/>
          </a:xfrm>
          <a:prstGeom prst="rect">
            <a:avLst/>
          </a:prstGeom>
        </p:spPr>
        <p:txBody>
          <a:bodyPr anchor="b"/>
          <a:lstStyle>
            <a:lvl1pPr marL="0" indent="0">
              <a:spcBef>
                <a:spcPts val="0"/>
              </a:spcBef>
              <a:buNone/>
              <a:defRPr sz="11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dirty="0" smtClean="0"/>
              <a:t>Click to edit Master text styles</a:t>
            </a:r>
          </a:p>
        </p:txBody>
      </p:sp>
    </p:spTree>
    <p:extLst>
      <p:ext uri="{BB962C8B-B14F-4D97-AF65-F5344CB8AC3E}">
        <p14:creationId xmlns:p14="http://schemas.microsoft.com/office/powerpoint/2010/main" xmlns="" val="2707205813"/>
      </p:ext>
    </p:extLst>
  </p:cSld>
  <p:clrMapOvr>
    <a:masterClrMapping/>
  </p:clrMapOvr>
  <p:transition spd="med"/>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7306" y="103236"/>
            <a:ext cx="8453804" cy="1112838"/>
          </a:xfrm>
          <a:prstGeom prst="rect">
            <a:avLst/>
          </a:prstGeom>
        </p:spPr>
        <p:txBody>
          <a:bodyPr/>
          <a:lstStyle/>
          <a:p>
            <a:r>
              <a:rPr lang="en-US" smtClean="0"/>
              <a:t>Click to edit Master title style</a:t>
            </a:r>
            <a:endParaRPr lang="en-US"/>
          </a:p>
        </p:txBody>
      </p:sp>
      <p:sp>
        <p:nvSpPr>
          <p:cNvPr id="4" name="Text Box 14"/>
          <p:cNvSpPr txBox="1">
            <a:spLocks noChangeArrowheads="1"/>
          </p:cNvSpPr>
          <p:nvPr userDrawn="1"/>
        </p:nvSpPr>
        <p:spPr bwMode="auto">
          <a:xfrm>
            <a:off x="8651631" y="6502440"/>
            <a:ext cx="341760" cy="246221"/>
          </a:xfrm>
          <a:prstGeom prst="rect">
            <a:avLst/>
          </a:prstGeom>
          <a:noFill/>
          <a:ln>
            <a:noFill/>
          </a:ln>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fld id="{B6D541A4-A5CC-4C11-9D02-A958D37F1280}" type="slidenum">
              <a:rPr lang="en-US" sz="1000" smtClean="0">
                <a:solidFill>
                  <a:srgbClr val="000000"/>
                </a:solidFill>
              </a:rPr>
              <a:pPr eaLnBrk="1" hangingPunct="1">
                <a:defRPr/>
              </a:pPr>
              <a:t>‹#›</a:t>
            </a:fld>
            <a:endParaRPr lang="en-US" sz="1200" smtClean="0">
              <a:solidFill>
                <a:srgbClr val="FEB830"/>
              </a:solidFill>
            </a:endParaRPr>
          </a:p>
        </p:txBody>
      </p:sp>
      <p:sp>
        <p:nvSpPr>
          <p:cNvPr id="5" name="Text Placeholder 3"/>
          <p:cNvSpPr>
            <a:spLocks noGrp="1"/>
          </p:cNvSpPr>
          <p:nvPr>
            <p:ph type="body" sz="half" idx="10"/>
          </p:nvPr>
        </p:nvSpPr>
        <p:spPr>
          <a:xfrm>
            <a:off x="350857" y="6502749"/>
            <a:ext cx="8294687" cy="196784"/>
          </a:xfrm>
          <a:prstGeom prst="rect">
            <a:avLst/>
          </a:prstGeom>
        </p:spPr>
        <p:txBody>
          <a:bodyPr anchor="b"/>
          <a:lstStyle>
            <a:lvl1pPr marL="0" indent="0">
              <a:spcBef>
                <a:spcPts val="0"/>
              </a:spcBef>
              <a:buNone/>
              <a:defRPr sz="11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dirty="0" smtClean="0"/>
              <a:t>Click to edit Master text styles</a:t>
            </a:r>
          </a:p>
        </p:txBody>
      </p:sp>
    </p:spTree>
    <p:extLst>
      <p:ext uri="{BB962C8B-B14F-4D97-AF65-F5344CB8AC3E}">
        <p14:creationId xmlns:p14="http://schemas.microsoft.com/office/powerpoint/2010/main" xmlns="" val="775684709"/>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796"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693"/>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6"/>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17"/>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796"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693"/>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6"/>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17"/>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6308885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796"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693"/>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6"/>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17"/>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796"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693"/>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6"/>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17"/>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796"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693"/>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6"/>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17"/>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796"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693"/>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6"/>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17"/>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796"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693"/>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6"/>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17"/>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796"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693"/>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6"/>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17"/>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150856127"/>
      </p:ext>
    </p:extLst>
  </p:cSld>
  <p:clrMapOvr>
    <a:masterClrMapping/>
  </p:clrMapOvr>
  <p:transition/>
  <p:timing>
    <p:tnLst>
      <p:par>
        <p:cTn id="1" dur="indefinite" restart="never" nodeType="tmRoot"/>
      </p:par>
    </p:tnLst>
  </p:timing>
  <p:hf hdr="0" dt="0"/>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796"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693"/>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6"/>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17"/>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796"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693"/>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6"/>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17"/>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796"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693"/>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6"/>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17"/>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796"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693"/>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6"/>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17"/>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Text Box 14"/>
          <p:cNvSpPr txBox="1">
            <a:spLocks noChangeArrowheads="1"/>
          </p:cNvSpPr>
          <p:nvPr userDrawn="1"/>
        </p:nvSpPr>
        <p:spPr bwMode="auto">
          <a:xfrm>
            <a:off x="8651631" y="6502474"/>
            <a:ext cx="341760" cy="246221"/>
          </a:xfrm>
          <a:prstGeom prst="rect">
            <a:avLst/>
          </a:prstGeom>
          <a:noFill/>
          <a:ln>
            <a:noFill/>
          </a:ln>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fld id="{B6D541A4-A5CC-4C11-9D02-A958D37F1280}" type="slidenum">
              <a:rPr lang="en-US" sz="1000" smtClean="0">
                <a:solidFill>
                  <a:srgbClr val="000000"/>
                </a:solidFill>
              </a:rPr>
              <a:pPr eaLnBrk="1" hangingPunct="1">
                <a:defRPr/>
              </a:pPr>
              <a:t>‹#›</a:t>
            </a:fld>
            <a:endParaRPr lang="en-US" sz="1200" smtClean="0">
              <a:solidFill>
                <a:srgbClr val="FEB830"/>
              </a:solidFill>
            </a:endParaRPr>
          </a:p>
        </p:txBody>
      </p:sp>
      <p:sp>
        <p:nvSpPr>
          <p:cNvPr id="2" name="Title 1"/>
          <p:cNvSpPr>
            <a:spLocks noGrp="1"/>
          </p:cNvSpPr>
          <p:nvPr>
            <p:ph type="title"/>
          </p:nvPr>
        </p:nvSpPr>
        <p:spPr>
          <a:xfrm>
            <a:off x="347306" y="103236"/>
            <a:ext cx="8453804" cy="1112838"/>
          </a:xfrm>
          <a:prstGeom prst="rect">
            <a:avLst/>
          </a:prstGeom>
        </p:spPr>
        <p:txBody>
          <a:bodyPr/>
          <a:lstStyle>
            <a:lvl1pPr>
              <a:defRPr sz="2799"/>
            </a:lvl1pPr>
          </a:lstStyle>
          <a:p>
            <a:r>
              <a:rPr lang="en-US" dirty="0"/>
              <a:t>Click to edit Master title style</a:t>
            </a:r>
          </a:p>
        </p:txBody>
      </p:sp>
      <p:sp>
        <p:nvSpPr>
          <p:cNvPr id="3" name="Content Placeholder 2"/>
          <p:cNvSpPr>
            <a:spLocks noGrp="1"/>
          </p:cNvSpPr>
          <p:nvPr>
            <p:ph idx="1"/>
          </p:nvPr>
        </p:nvSpPr>
        <p:spPr>
          <a:xfrm>
            <a:off x="347306" y="1416050"/>
            <a:ext cx="8453804" cy="477678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half" idx="10"/>
          </p:nvPr>
        </p:nvSpPr>
        <p:spPr>
          <a:xfrm>
            <a:off x="350874" y="6502749"/>
            <a:ext cx="8294687" cy="196784"/>
          </a:xfrm>
          <a:prstGeom prst="rect">
            <a:avLst/>
          </a:prstGeom>
        </p:spPr>
        <p:txBody>
          <a:bodyPr anchor="b"/>
          <a:lstStyle>
            <a:lvl1pPr marL="0" indent="0">
              <a:spcBef>
                <a:spcPts val="0"/>
              </a:spcBef>
              <a:buNone/>
              <a:defRPr sz="11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dirty="0" smtClean="0"/>
              <a:t>Click to edit Master text styles</a:t>
            </a:r>
          </a:p>
        </p:txBody>
      </p:sp>
    </p:spTree>
    <p:extLst>
      <p:ext uri="{BB962C8B-B14F-4D97-AF65-F5344CB8AC3E}">
        <p14:creationId xmlns:p14="http://schemas.microsoft.com/office/powerpoint/2010/main" xmlns="" val="2707205813"/>
      </p:ext>
    </p:extLst>
  </p:cSld>
  <p:clrMapOvr>
    <a:masterClrMapping/>
  </p:clrMapOvr>
  <p:transition spd="med"/>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651631" y="6502403"/>
            <a:ext cx="34176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defRPr/>
            </a:pPr>
            <a:fld id="{7810D3D6-F05A-4E69-89E9-1C975CD5F680}" type="slidenum">
              <a:rPr lang="en-US" sz="1000" smtClean="0">
                <a:solidFill>
                  <a:srgbClr val="000000"/>
                </a:solidFill>
              </a:rPr>
              <a:pPr eaLnBrk="1" hangingPunct="1">
                <a:defRPr/>
              </a:pPr>
              <a:t>‹#›</a:t>
            </a:fld>
            <a:endParaRPr lang="en-US" sz="1200" smtClean="0">
              <a:solidFill>
                <a:srgbClr val="FEB830"/>
              </a:solidFill>
            </a:endParaRPr>
          </a:p>
        </p:txBody>
      </p:sp>
      <p:sp>
        <p:nvSpPr>
          <p:cNvPr id="5" name="Text Placeholder 3"/>
          <p:cNvSpPr>
            <a:spLocks noGrp="1"/>
          </p:cNvSpPr>
          <p:nvPr>
            <p:ph type="body" sz="half" idx="10"/>
          </p:nvPr>
        </p:nvSpPr>
        <p:spPr>
          <a:xfrm>
            <a:off x="350857" y="6502749"/>
            <a:ext cx="8294687" cy="196784"/>
          </a:xfrm>
          <a:prstGeom prst="rect">
            <a:avLst/>
          </a:prstGeom>
        </p:spPr>
        <p:txBody>
          <a:bodyPr anchor="b"/>
          <a:lstStyle>
            <a:lvl1pPr marL="0" indent="0">
              <a:spcBef>
                <a:spcPts val="0"/>
              </a:spcBef>
              <a:buNone/>
              <a:defRPr sz="11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Rectangle 2"/>
          <p:cNvSpPr>
            <a:spLocks noGrp="1" noChangeArrowheads="1"/>
          </p:cNvSpPr>
          <p:nvPr>
            <p:ph type="title"/>
          </p:nvPr>
        </p:nvSpPr>
        <p:spPr bwMode="auto">
          <a:xfrm>
            <a:off x="347671" y="101600"/>
            <a:ext cx="8453437" cy="1112704"/>
          </a:xfrm>
          <a:prstGeom prst="rect">
            <a:avLst/>
          </a:prstGeom>
          <a:noFill/>
          <a:ln w="9525">
            <a:noFill/>
            <a:miter lim="800000"/>
            <a:headEnd/>
            <a:tailEnd/>
          </a:ln>
        </p:spPr>
        <p:txBody>
          <a:bodyPr/>
          <a:lstStyle/>
          <a:p>
            <a:pPr lvl="0"/>
            <a:r>
              <a:rPr lang="en-US" dirty="0" smtClean="0"/>
              <a:t>Click to edit Master title style</a:t>
            </a:r>
          </a:p>
        </p:txBody>
      </p:sp>
    </p:spTree>
    <p:extLst>
      <p:ext uri="{BB962C8B-B14F-4D97-AF65-F5344CB8AC3E}">
        <p14:creationId xmlns:p14="http://schemas.microsoft.com/office/powerpoint/2010/main" xmlns="" val="2475522282"/>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9750" y="614365"/>
            <a:ext cx="8289925" cy="498475"/>
          </a:xfrm>
          <a:prstGeom prst="rect">
            <a:avLst/>
          </a:prstGeom>
        </p:spPr>
        <p:txBody>
          <a:bodyPr/>
          <a:lstStyle/>
          <a:p>
            <a:r>
              <a:rPr lang="en-US" smtClean="0"/>
              <a:t>Click to edit Master title style</a:t>
            </a:r>
            <a:endParaRPr lang="de-CH"/>
          </a:p>
        </p:txBody>
      </p:sp>
      <p:sp>
        <p:nvSpPr>
          <p:cNvPr id="3" name="Footer Placeholder 4"/>
          <p:cNvSpPr>
            <a:spLocks noGrp="1"/>
          </p:cNvSpPr>
          <p:nvPr>
            <p:ph type="ftr" sz="quarter" idx="10"/>
          </p:nvPr>
        </p:nvSpPr>
        <p:spPr>
          <a:xfrm>
            <a:off x="687389" y="6402390"/>
            <a:ext cx="6477000" cy="250825"/>
          </a:xfrm>
          <a:prstGeom prst="rect">
            <a:avLst/>
          </a:prstGeom>
        </p:spPr>
        <p:txBody>
          <a:bodyPr/>
          <a:lstStyle>
            <a:lvl1pPr>
              <a:defRPr/>
            </a:lvl1pPr>
          </a:lstStyle>
          <a:p>
            <a:pPr>
              <a:defRPr/>
            </a:pPr>
            <a:r>
              <a:rPr lang="en-US">
                <a:solidFill>
                  <a:prstClr val="black"/>
                </a:solidFill>
              </a:rPr>
              <a:t>Georgios Cheilas 31/7/2015 Role of IL-17A in the Pathogenesis of Psoriasis</a:t>
            </a:r>
          </a:p>
        </p:txBody>
      </p:sp>
      <p:sp>
        <p:nvSpPr>
          <p:cNvPr id="4" name="Slide Number Placeholder 5"/>
          <p:cNvSpPr>
            <a:spLocks noGrp="1"/>
          </p:cNvSpPr>
          <p:nvPr>
            <p:ph type="sldNum" sz="quarter" idx="11"/>
          </p:nvPr>
        </p:nvSpPr>
        <p:spPr>
          <a:xfrm>
            <a:off x="538164" y="6402388"/>
            <a:ext cx="400050" cy="247650"/>
          </a:xfrm>
          <a:prstGeom prst="rect">
            <a:avLst/>
          </a:prstGeom>
        </p:spPr>
        <p:txBody>
          <a:bodyPr/>
          <a:lstStyle>
            <a:lvl1pPr>
              <a:defRPr/>
            </a:lvl1pPr>
          </a:lstStyle>
          <a:p>
            <a:pPr>
              <a:defRPr/>
            </a:pPr>
            <a:fld id="{4932FE11-AE89-4961-AA5E-47ADDFE1735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xmlns="" val="2397715264"/>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smtClean="0"/>
              <a:t>Κάντε κλικ για να επεξεργαστείτε τον υπότιτλο του υποδείγματος</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52A2C3-546E-4E88-B7FE-9097D84DB3DB}"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48228-4A86-40AF-97A9-0A03C70009A8}"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55C93C-D8CB-48EF-AF0A-C5951D463B05}"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87F64E-9C89-424A-82CC-18BC45E597CC}"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FDE266A-EE45-41FB-AB65-7D15091004B9}"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8C9E973-C28D-4533-BE8B-AE42DDE596C2}"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E2D5B69-C236-4CD4-9C74-A099AFD16759}"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F66A7F-F4C1-48C8-9221-9881BADB5CBF}"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7306" y="103236"/>
            <a:ext cx="8453804" cy="1112838"/>
          </a:xfrm>
          <a:prstGeom prst="rect">
            <a:avLst/>
          </a:prstGeom>
        </p:spPr>
        <p:txBody>
          <a:bodyPr/>
          <a:lstStyle/>
          <a:p>
            <a:r>
              <a:rPr lang="en-US" smtClean="0"/>
              <a:t>Click to edit Master title style</a:t>
            </a:r>
            <a:endParaRPr lang="en-US"/>
          </a:p>
        </p:txBody>
      </p:sp>
      <p:sp>
        <p:nvSpPr>
          <p:cNvPr id="4" name="Text Box 14"/>
          <p:cNvSpPr txBox="1">
            <a:spLocks noChangeArrowheads="1"/>
          </p:cNvSpPr>
          <p:nvPr userDrawn="1"/>
        </p:nvSpPr>
        <p:spPr bwMode="auto">
          <a:xfrm>
            <a:off x="8651631" y="6502474"/>
            <a:ext cx="341760" cy="246221"/>
          </a:xfrm>
          <a:prstGeom prst="rect">
            <a:avLst/>
          </a:prstGeom>
          <a:noFill/>
          <a:ln>
            <a:noFill/>
          </a:ln>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fld id="{B6D541A4-A5CC-4C11-9D02-A958D37F1280}" type="slidenum">
              <a:rPr lang="en-US" sz="1000" smtClean="0">
                <a:solidFill>
                  <a:srgbClr val="000000"/>
                </a:solidFill>
              </a:rPr>
              <a:pPr eaLnBrk="1" hangingPunct="1">
                <a:defRPr/>
              </a:pPr>
              <a:t>‹#›</a:t>
            </a:fld>
            <a:endParaRPr lang="en-US" sz="1200" smtClean="0">
              <a:solidFill>
                <a:srgbClr val="FEB830"/>
              </a:solidFill>
            </a:endParaRPr>
          </a:p>
        </p:txBody>
      </p:sp>
      <p:sp>
        <p:nvSpPr>
          <p:cNvPr id="5" name="Text Placeholder 3"/>
          <p:cNvSpPr>
            <a:spLocks noGrp="1"/>
          </p:cNvSpPr>
          <p:nvPr>
            <p:ph type="body" sz="half" idx="10"/>
          </p:nvPr>
        </p:nvSpPr>
        <p:spPr>
          <a:xfrm>
            <a:off x="350874" y="6502749"/>
            <a:ext cx="8294687" cy="196784"/>
          </a:xfrm>
          <a:prstGeom prst="rect">
            <a:avLst/>
          </a:prstGeom>
        </p:spPr>
        <p:txBody>
          <a:bodyPr anchor="b"/>
          <a:lstStyle>
            <a:lvl1pPr marL="0" indent="0">
              <a:spcBef>
                <a:spcPts val="0"/>
              </a:spcBef>
              <a:buNone/>
              <a:defRPr sz="11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dirty="0" smtClean="0"/>
              <a:t>Click to edit Master text styles</a:t>
            </a:r>
          </a:p>
        </p:txBody>
      </p:sp>
    </p:spTree>
    <p:extLst>
      <p:ext uri="{BB962C8B-B14F-4D97-AF65-F5344CB8AC3E}">
        <p14:creationId xmlns:p14="http://schemas.microsoft.com/office/powerpoint/2010/main" xmlns="" val="775684709"/>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2FBD5A-9E72-4666-87DA-72C9A2B7A759}"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B8F18F-B132-48B5-BDBF-944B29D346CC}"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515100" y="609600"/>
            <a:ext cx="1943100" cy="5486400"/>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685800" y="609600"/>
            <a:ext cx="5676900" cy="5486400"/>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024886-640F-469E-AAC7-A5F63B048231}"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xAndTwoObj" preserve="1">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609600"/>
            <a:ext cx="77724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685800" y="1981200"/>
            <a:ext cx="38100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648200" y="1981200"/>
            <a:ext cx="3810000" cy="19812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4648200" y="4114800"/>
            <a:ext cx="3810000" cy="19812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185A61C-4FE3-44D7-B304-0799C91116D7}"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Obj" preserve="1">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609600"/>
            <a:ext cx="77724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685800" y="1981200"/>
            <a:ext cx="38100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981200"/>
            <a:ext cx="38100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D1EA87-BFBD-4B7A-9247-95A968DA6483}"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lvl1pPr>
              <a:defRPr/>
            </a:lvl1pPr>
          </a:lstStyle>
          <a:p>
            <a:endParaRPr lang="en-US">
              <a:solidFill>
                <a:srgbClr val="000000"/>
              </a:solidFill>
            </a:endParaRPr>
          </a:p>
        </p:txBody>
      </p:sp>
      <p:sp>
        <p:nvSpPr>
          <p:cNvPr id="5" name="4 - Θέση υποσέλιδου"/>
          <p:cNvSpPr>
            <a:spLocks noGrp="1"/>
          </p:cNvSpPr>
          <p:nvPr>
            <p:ph type="ftr" sz="quarter" idx="11"/>
          </p:nvPr>
        </p:nvSpPr>
        <p:spPr/>
        <p:txBody>
          <a:bodyPr/>
          <a:lstStyle>
            <a:lvl1pPr>
              <a:defRPr/>
            </a:lvl1pPr>
          </a:lstStyle>
          <a:p>
            <a:endParaRPr lang="en-US">
              <a:solidFill>
                <a:srgbClr val="000000"/>
              </a:solidFill>
            </a:endParaRPr>
          </a:p>
        </p:txBody>
      </p:sp>
      <p:sp>
        <p:nvSpPr>
          <p:cNvPr id="6" name="5 - Θέση αριθμού διαφάνειας"/>
          <p:cNvSpPr>
            <a:spLocks noGrp="1"/>
          </p:cNvSpPr>
          <p:nvPr>
            <p:ph type="sldNum" sz="quarter" idx="12"/>
          </p:nvPr>
        </p:nvSpPr>
        <p:spPr/>
        <p:txBody>
          <a:bodyPr/>
          <a:lstStyle>
            <a:lvl1pPr>
              <a:defRPr/>
            </a:lvl1pPr>
          </a:lstStyle>
          <a:p>
            <a:fld id="{B52473D2-9443-4648-A98F-CE03D74F914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endParaRPr lang="en-US">
              <a:solidFill>
                <a:srgbClr val="000000"/>
              </a:solidFill>
            </a:endParaRPr>
          </a:p>
        </p:txBody>
      </p:sp>
      <p:sp>
        <p:nvSpPr>
          <p:cNvPr id="5" name="4 - Θέση υποσέλιδου"/>
          <p:cNvSpPr>
            <a:spLocks noGrp="1"/>
          </p:cNvSpPr>
          <p:nvPr>
            <p:ph type="ftr" sz="quarter" idx="11"/>
          </p:nvPr>
        </p:nvSpPr>
        <p:spPr/>
        <p:txBody>
          <a:bodyPr/>
          <a:lstStyle>
            <a:lvl1pPr>
              <a:defRPr/>
            </a:lvl1pPr>
          </a:lstStyle>
          <a:p>
            <a:endParaRPr lang="en-US">
              <a:solidFill>
                <a:srgbClr val="000000"/>
              </a:solidFill>
            </a:endParaRPr>
          </a:p>
        </p:txBody>
      </p:sp>
      <p:sp>
        <p:nvSpPr>
          <p:cNvPr id="6" name="5 - Θέση αριθμού διαφάνειας"/>
          <p:cNvSpPr>
            <a:spLocks noGrp="1"/>
          </p:cNvSpPr>
          <p:nvPr>
            <p:ph type="sldNum" sz="quarter" idx="12"/>
          </p:nvPr>
        </p:nvSpPr>
        <p:spPr/>
        <p:txBody>
          <a:bodyPr/>
          <a:lstStyle>
            <a:lvl1pPr>
              <a:defRPr/>
            </a:lvl1pPr>
          </a:lstStyle>
          <a:p>
            <a:fld id="{E2628DB7-6A77-47AF-B57B-A2DC50E7013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endParaRPr lang="en-US">
              <a:solidFill>
                <a:srgbClr val="000000"/>
              </a:solidFill>
            </a:endParaRPr>
          </a:p>
        </p:txBody>
      </p:sp>
      <p:sp>
        <p:nvSpPr>
          <p:cNvPr id="5" name="4 - Θέση υποσέλιδου"/>
          <p:cNvSpPr>
            <a:spLocks noGrp="1"/>
          </p:cNvSpPr>
          <p:nvPr>
            <p:ph type="ftr" sz="quarter" idx="11"/>
          </p:nvPr>
        </p:nvSpPr>
        <p:spPr/>
        <p:txBody>
          <a:bodyPr/>
          <a:lstStyle>
            <a:lvl1pPr>
              <a:defRPr/>
            </a:lvl1pPr>
          </a:lstStyle>
          <a:p>
            <a:endParaRPr lang="en-US">
              <a:solidFill>
                <a:srgbClr val="000000"/>
              </a:solidFill>
            </a:endParaRPr>
          </a:p>
        </p:txBody>
      </p:sp>
      <p:sp>
        <p:nvSpPr>
          <p:cNvPr id="6" name="5 - Θέση αριθμού διαφάνειας"/>
          <p:cNvSpPr>
            <a:spLocks noGrp="1"/>
          </p:cNvSpPr>
          <p:nvPr>
            <p:ph type="sldNum" sz="quarter" idx="12"/>
          </p:nvPr>
        </p:nvSpPr>
        <p:spPr/>
        <p:txBody>
          <a:bodyPr/>
          <a:lstStyle>
            <a:lvl1pPr>
              <a:defRPr/>
            </a:lvl1pPr>
          </a:lstStyle>
          <a:p>
            <a:fld id="{01B630A6-AD53-4209-B787-D856A2C6EF6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lvl1pPr>
              <a:defRPr/>
            </a:lvl1pPr>
          </a:lstStyle>
          <a:p>
            <a:endParaRPr lang="en-US">
              <a:solidFill>
                <a:srgbClr val="000000"/>
              </a:solidFill>
            </a:endParaRPr>
          </a:p>
        </p:txBody>
      </p:sp>
      <p:sp>
        <p:nvSpPr>
          <p:cNvPr id="6" name="5 - Θέση υποσέλιδου"/>
          <p:cNvSpPr>
            <a:spLocks noGrp="1"/>
          </p:cNvSpPr>
          <p:nvPr>
            <p:ph type="ftr" sz="quarter" idx="11"/>
          </p:nvPr>
        </p:nvSpPr>
        <p:spPr/>
        <p:txBody>
          <a:bodyPr/>
          <a:lstStyle>
            <a:lvl1pPr>
              <a:defRPr/>
            </a:lvl1pPr>
          </a:lstStyle>
          <a:p>
            <a:endParaRPr lang="en-US">
              <a:solidFill>
                <a:srgbClr val="000000"/>
              </a:solidFill>
            </a:endParaRPr>
          </a:p>
        </p:txBody>
      </p:sp>
      <p:sp>
        <p:nvSpPr>
          <p:cNvPr id="7" name="6 - Θέση αριθμού διαφάνειας"/>
          <p:cNvSpPr>
            <a:spLocks noGrp="1"/>
          </p:cNvSpPr>
          <p:nvPr>
            <p:ph type="sldNum" sz="quarter" idx="12"/>
          </p:nvPr>
        </p:nvSpPr>
        <p:spPr/>
        <p:txBody>
          <a:bodyPr/>
          <a:lstStyle>
            <a:lvl1pPr>
              <a:defRPr/>
            </a:lvl1pPr>
          </a:lstStyle>
          <a:p>
            <a:fld id="{96E9713D-FF89-43C9-99E8-6C8E6E3C8A2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lvl1pPr>
              <a:defRPr/>
            </a:lvl1pPr>
          </a:lstStyle>
          <a:p>
            <a:endParaRPr lang="en-US">
              <a:solidFill>
                <a:srgbClr val="000000"/>
              </a:solidFill>
            </a:endParaRPr>
          </a:p>
        </p:txBody>
      </p:sp>
      <p:sp>
        <p:nvSpPr>
          <p:cNvPr id="8" name="7 - Θέση υποσέλιδου"/>
          <p:cNvSpPr>
            <a:spLocks noGrp="1"/>
          </p:cNvSpPr>
          <p:nvPr>
            <p:ph type="ftr" sz="quarter" idx="11"/>
          </p:nvPr>
        </p:nvSpPr>
        <p:spPr/>
        <p:txBody>
          <a:bodyPr/>
          <a:lstStyle>
            <a:lvl1pPr>
              <a:defRPr/>
            </a:lvl1pPr>
          </a:lstStyle>
          <a:p>
            <a:endParaRPr lang="en-US">
              <a:solidFill>
                <a:srgbClr val="000000"/>
              </a:solidFill>
            </a:endParaRPr>
          </a:p>
        </p:txBody>
      </p:sp>
      <p:sp>
        <p:nvSpPr>
          <p:cNvPr id="9" name="8 - Θέση αριθμού διαφάνειας"/>
          <p:cNvSpPr>
            <a:spLocks noGrp="1"/>
          </p:cNvSpPr>
          <p:nvPr>
            <p:ph type="sldNum" sz="quarter" idx="12"/>
          </p:nvPr>
        </p:nvSpPr>
        <p:spPr/>
        <p:txBody>
          <a:bodyPr/>
          <a:lstStyle>
            <a:lvl1pPr>
              <a:defRPr/>
            </a:lvl1pPr>
          </a:lstStyle>
          <a:p>
            <a:fld id="{10F7F6F1-7BA3-4B10-9753-F1E48E7AC51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13"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27"/>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51"/>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lvl1pPr>
              <a:defRPr/>
            </a:lvl1pPr>
          </a:lstStyle>
          <a:p>
            <a:endParaRPr lang="en-US">
              <a:solidFill>
                <a:srgbClr val="000000"/>
              </a:solidFill>
            </a:endParaRPr>
          </a:p>
        </p:txBody>
      </p:sp>
      <p:sp>
        <p:nvSpPr>
          <p:cNvPr id="4" name="3 - Θέση υποσέλιδου"/>
          <p:cNvSpPr>
            <a:spLocks noGrp="1"/>
          </p:cNvSpPr>
          <p:nvPr>
            <p:ph type="ftr" sz="quarter" idx="11"/>
          </p:nvPr>
        </p:nvSpPr>
        <p:spPr/>
        <p:txBody>
          <a:bodyPr/>
          <a:lstStyle>
            <a:lvl1pPr>
              <a:defRPr/>
            </a:lvl1pPr>
          </a:lstStyle>
          <a:p>
            <a:endParaRPr lang="en-US">
              <a:solidFill>
                <a:srgbClr val="000000"/>
              </a:solidFill>
            </a:endParaRPr>
          </a:p>
        </p:txBody>
      </p:sp>
      <p:sp>
        <p:nvSpPr>
          <p:cNvPr id="5" name="4 - Θέση αριθμού διαφάνειας"/>
          <p:cNvSpPr>
            <a:spLocks noGrp="1"/>
          </p:cNvSpPr>
          <p:nvPr>
            <p:ph type="sldNum" sz="quarter" idx="12"/>
          </p:nvPr>
        </p:nvSpPr>
        <p:spPr/>
        <p:txBody>
          <a:bodyPr/>
          <a:lstStyle>
            <a:lvl1pPr>
              <a:defRPr/>
            </a:lvl1pPr>
          </a:lstStyle>
          <a:p>
            <a:fld id="{13DC9141-42E5-4F1D-AD20-AF85A225437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lvl1pPr>
              <a:defRPr/>
            </a:lvl1pPr>
          </a:lstStyle>
          <a:p>
            <a:endParaRPr lang="en-US">
              <a:solidFill>
                <a:srgbClr val="000000"/>
              </a:solidFill>
            </a:endParaRPr>
          </a:p>
        </p:txBody>
      </p:sp>
      <p:sp>
        <p:nvSpPr>
          <p:cNvPr id="3" name="2 - Θέση υποσέλιδου"/>
          <p:cNvSpPr>
            <a:spLocks noGrp="1"/>
          </p:cNvSpPr>
          <p:nvPr>
            <p:ph type="ftr" sz="quarter" idx="11"/>
          </p:nvPr>
        </p:nvSpPr>
        <p:spPr/>
        <p:txBody>
          <a:bodyPr/>
          <a:lstStyle>
            <a:lvl1pPr>
              <a:defRPr/>
            </a:lvl1pPr>
          </a:lstStyle>
          <a:p>
            <a:endParaRPr lang="en-US">
              <a:solidFill>
                <a:srgbClr val="000000"/>
              </a:solidFill>
            </a:endParaRPr>
          </a:p>
        </p:txBody>
      </p:sp>
      <p:sp>
        <p:nvSpPr>
          <p:cNvPr id="4" name="3 - Θέση αριθμού διαφάνειας"/>
          <p:cNvSpPr>
            <a:spLocks noGrp="1"/>
          </p:cNvSpPr>
          <p:nvPr>
            <p:ph type="sldNum" sz="quarter" idx="12"/>
          </p:nvPr>
        </p:nvSpPr>
        <p:spPr/>
        <p:txBody>
          <a:bodyPr/>
          <a:lstStyle>
            <a:lvl1pPr>
              <a:defRPr/>
            </a:lvl1pPr>
          </a:lstStyle>
          <a:p>
            <a:fld id="{2788FE9F-4C56-4BEE-ADFD-98C1E4EE2A8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lvl1pPr>
              <a:defRPr/>
            </a:lvl1pPr>
          </a:lstStyle>
          <a:p>
            <a:endParaRPr lang="en-US">
              <a:solidFill>
                <a:srgbClr val="000000"/>
              </a:solidFill>
            </a:endParaRPr>
          </a:p>
        </p:txBody>
      </p:sp>
      <p:sp>
        <p:nvSpPr>
          <p:cNvPr id="6" name="5 - Θέση υποσέλιδου"/>
          <p:cNvSpPr>
            <a:spLocks noGrp="1"/>
          </p:cNvSpPr>
          <p:nvPr>
            <p:ph type="ftr" sz="quarter" idx="11"/>
          </p:nvPr>
        </p:nvSpPr>
        <p:spPr/>
        <p:txBody>
          <a:bodyPr/>
          <a:lstStyle>
            <a:lvl1pPr>
              <a:defRPr/>
            </a:lvl1pPr>
          </a:lstStyle>
          <a:p>
            <a:endParaRPr lang="en-US">
              <a:solidFill>
                <a:srgbClr val="000000"/>
              </a:solidFill>
            </a:endParaRPr>
          </a:p>
        </p:txBody>
      </p:sp>
      <p:sp>
        <p:nvSpPr>
          <p:cNvPr id="7" name="6 - Θέση αριθμού διαφάνειας"/>
          <p:cNvSpPr>
            <a:spLocks noGrp="1"/>
          </p:cNvSpPr>
          <p:nvPr>
            <p:ph type="sldNum" sz="quarter" idx="12"/>
          </p:nvPr>
        </p:nvSpPr>
        <p:spPr/>
        <p:txBody>
          <a:bodyPr/>
          <a:lstStyle>
            <a:lvl1pPr>
              <a:defRPr/>
            </a:lvl1pPr>
          </a:lstStyle>
          <a:p>
            <a:fld id="{EC40D0B0-DB6E-47A9-93DB-3AD075D4730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lvl1pPr>
              <a:defRPr/>
            </a:lvl1pPr>
          </a:lstStyle>
          <a:p>
            <a:endParaRPr lang="en-US">
              <a:solidFill>
                <a:srgbClr val="000000"/>
              </a:solidFill>
            </a:endParaRPr>
          </a:p>
        </p:txBody>
      </p:sp>
      <p:sp>
        <p:nvSpPr>
          <p:cNvPr id="6" name="5 - Θέση υποσέλιδου"/>
          <p:cNvSpPr>
            <a:spLocks noGrp="1"/>
          </p:cNvSpPr>
          <p:nvPr>
            <p:ph type="ftr" sz="quarter" idx="11"/>
          </p:nvPr>
        </p:nvSpPr>
        <p:spPr/>
        <p:txBody>
          <a:bodyPr/>
          <a:lstStyle>
            <a:lvl1pPr>
              <a:defRPr/>
            </a:lvl1pPr>
          </a:lstStyle>
          <a:p>
            <a:endParaRPr lang="en-US">
              <a:solidFill>
                <a:srgbClr val="000000"/>
              </a:solidFill>
            </a:endParaRPr>
          </a:p>
        </p:txBody>
      </p:sp>
      <p:sp>
        <p:nvSpPr>
          <p:cNvPr id="7" name="6 - Θέση αριθμού διαφάνειας"/>
          <p:cNvSpPr>
            <a:spLocks noGrp="1"/>
          </p:cNvSpPr>
          <p:nvPr>
            <p:ph type="sldNum" sz="quarter" idx="12"/>
          </p:nvPr>
        </p:nvSpPr>
        <p:spPr/>
        <p:txBody>
          <a:bodyPr/>
          <a:lstStyle>
            <a:lvl1pPr>
              <a:defRPr/>
            </a:lvl1pPr>
          </a:lstStyle>
          <a:p>
            <a:fld id="{84BFEFF3-AEF3-4F44-9704-5223636DF74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endParaRPr lang="en-US">
              <a:solidFill>
                <a:srgbClr val="000000"/>
              </a:solidFill>
            </a:endParaRPr>
          </a:p>
        </p:txBody>
      </p:sp>
      <p:sp>
        <p:nvSpPr>
          <p:cNvPr id="5" name="4 - Θέση υποσέλιδου"/>
          <p:cNvSpPr>
            <a:spLocks noGrp="1"/>
          </p:cNvSpPr>
          <p:nvPr>
            <p:ph type="ftr" sz="quarter" idx="11"/>
          </p:nvPr>
        </p:nvSpPr>
        <p:spPr/>
        <p:txBody>
          <a:bodyPr/>
          <a:lstStyle>
            <a:lvl1pPr>
              <a:defRPr/>
            </a:lvl1pPr>
          </a:lstStyle>
          <a:p>
            <a:endParaRPr lang="en-US">
              <a:solidFill>
                <a:srgbClr val="000000"/>
              </a:solidFill>
            </a:endParaRPr>
          </a:p>
        </p:txBody>
      </p:sp>
      <p:sp>
        <p:nvSpPr>
          <p:cNvPr id="6" name="5 - Θέση αριθμού διαφάνειας"/>
          <p:cNvSpPr>
            <a:spLocks noGrp="1"/>
          </p:cNvSpPr>
          <p:nvPr>
            <p:ph type="sldNum" sz="quarter" idx="12"/>
          </p:nvPr>
        </p:nvSpPr>
        <p:spPr/>
        <p:txBody>
          <a:bodyPr/>
          <a:lstStyle>
            <a:lvl1pPr>
              <a:defRPr/>
            </a:lvl1pPr>
          </a:lstStyle>
          <a:p>
            <a:fld id="{0938E7B9-BC92-4359-9110-A3DCB53F24C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endParaRPr lang="en-US">
              <a:solidFill>
                <a:srgbClr val="000000"/>
              </a:solidFill>
            </a:endParaRPr>
          </a:p>
        </p:txBody>
      </p:sp>
      <p:sp>
        <p:nvSpPr>
          <p:cNvPr id="5" name="4 - Θέση υποσέλιδου"/>
          <p:cNvSpPr>
            <a:spLocks noGrp="1"/>
          </p:cNvSpPr>
          <p:nvPr>
            <p:ph type="ftr" sz="quarter" idx="11"/>
          </p:nvPr>
        </p:nvSpPr>
        <p:spPr/>
        <p:txBody>
          <a:bodyPr/>
          <a:lstStyle>
            <a:lvl1pPr>
              <a:defRPr/>
            </a:lvl1pPr>
          </a:lstStyle>
          <a:p>
            <a:endParaRPr lang="en-US">
              <a:solidFill>
                <a:srgbClr val="000000"/>
              </a:solidFill>
            </a:endParaRPr>
          </a:p>
        </p:txBody>
      </p:sp>
      <p:sp>
        <p:nvSpPr>
          <p:cNvPr id="6" name="5 - Θέση αριθμού διαφάνειας"/>
          <p:cNvSpPr>
            <a:spLocks noGrp="1"/>
          </p:cNvSpPr>
          <p:nvPr>
            <p:ph type="sldNum" sz="quarter" idx="12"/>
          </p:nvPr>
        </p:nvSpPr>
        <p:spPr/>
        <p:txBody>
          <a:bodyPr/>
          <a:lstStyle>
            <a:lvl1pPr>
              <a:defRPr/>
            </a:lvl1pPr>
          </a:lstStyle>
          <a:p>
            <a:fld id="{4B006B72-B075-4B0B-B195-4CA22AC35C8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A141F31-A7E8-440B-ACAD-72D54C2E9CD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l-GR"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2616C3-D913-4E3B-9994-A68531F6508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lang="en-US"/>
          </a:p>
        </p:txBody>
      </p:sp>
      <p:sp>
        <p:nvSpPr>
          <p:cNvPr id="3" name="Content Placeholder 2"/>
          <p:cNvSpPr>
            <a:spLocks noGrp="1"/>
          </p:cNvSpPr>
          <p:nvPr>
            <p:ph idx="1"/>
          </p:nvPr>
        </p:nvSpPr>
        <p:spPr/>
        <p:txBody>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F395F7-CAA3-4955-B420-6D0A46F1CE8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l-GR"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AA3DF5-A867-44F9-BE0A-F99F0945ABE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13"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27"/>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51"/>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lang="en-US"/>
          </a:p>
        </p:txBody>
      </p:sp>
      <p:sp>
        <p:nvSpPr>
          <p:cNvPr id="3" name="Content Placeholder 2"/>
          <p:cNvSpPr>
            <a:spLocks noGrp="1"/>
          </p:cNvSpPr>
          <p:nvPr>
            <p:ph sz="half" idx="1"/>
          </p:nvPr>
        </p:nvSpPr>
        <p:spPr>
          <a:xfrm>
            <a:off x="2514600" y="2895600"/>
            <a:ext cx="3009900" cy="3230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Content Placeholder 3"/>
          <p:cNvSpPr>
            <a:spLocks noGrp="1"/>
          </p:cNvSpPr>
          <p:nvPr>
            <p:ph sz="half" idx="2"/>
          </p:nvPr>
        </p:nvSpPr>
        <p:spPr>
          <a:xfrm>
            <a:off x="5676900" y="2895600"/>
            <a:ext cx="3009900" cy="3230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687F65-A0E8-4B88-945D-36ED00ADCDD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93A1C54-F775-4DDE-9361-68DF5322127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6F4264A-95E9-4BA3-8361-C310459EDB3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218223-BE07-4002-B5BE-69421292507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69F6CC-19FF-4C21-8263-A91D3C07D6D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49845E-F639-49BB-8EF2-5EE1B190E2D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FA0854-A58D-40EA-83E0-0513A480E26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AED57A-B3C6-4AF0-8FDF-C9BE8F9B0CF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59"/>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63BA7D15-3E46-45A4-B0E4-FC1D39F36F5F}" type="datetimeFigureOut">
              <a:rPr lang="el-GR" smtClean="0">
                <a:solidFill>
                  <a:prstClr val="black">
                    <a:tint val="75000"/>
                  </a:prstClr>
                </a:solidFill>
              </a:rPr>
              <a:pPr/>
              <a:t>7/10/2017</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A2857BB8-65F3-4573-A72A-5AC6CF802E4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63BA7D15-3E46-45A4-B0E4-FC1D39F36F5F}" type="datetimeFigureOut">
              <a:rPr lang="el-GR" smtClean="0">
                <a:solidFill>
                  <a:prstClr val="black">
                    <a:tint val="75000"/>
                  </a:prstClr>
                </a:solidFill>
              </a:rPr>
              <a:pPr/>
              <a:t>7/10/2017</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A2857BB8-65F3-4573-A72A-5AC6CF802E4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13"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27"/>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51"/>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34"/>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63BA7D15-3E46-45A4-B0E4-FC1D39F36F5F}" type="datetimeFigureOut">
              <a:rPr lang="el-GR" smtClean="0">
                <a:solidFill>
                  <a:prstClr val="black">
                    <a:tint val="75000"/>
                  </a:prstClr>
                </a:solidFill>
              </a:rPr>
              <a:pPr/>
              <a:t>7/10/2017</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A2857BB8-65F3-4573-A72A-5AC6CF802E4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63BA7D15-3E46-45A4-B0E4-FC1D39F36F5F}" type="datetimeFigureOut">
              <a:rPr lang="el-GR" smtClean="0">
                <a:solidFill>
                  <a:prstClr val="black">
                    <a:tint val="75000"/>
                  </a:prstClr>
                </a:solidFill>
              </a:rPr>
              <a:pPr/>
              <a:t>7/10/2017</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A2857BB8-65F3-4573-A72A-5AC6CF802E4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63BA7D15-3E46-45A4-B0E4-FC1D39F36F5F}" type="datetimeFigureOut">
              <a:rPr lang="el-GR" smtClean="0">
                <a:solidFill>
                  <a:prstClr val="black">
                    <a:tint val="75000"/>
                  </a:prstClr>
                </a:solidFill>
              </a:rPr>
              <a:pPr/>
              <a:t>7/10/2017</a:t>
            </a:fld>
            <a:endParaRPr lang="el-GR">
              <a:solidFill>
                <a:prstClr val="black">
                  <a:tint val="75000"/>
                </a:prstClr>
              </a:solidFill>
            </a:endParaRPr>
          </a:p>
        </p:txBody>
      </p:sp>
      <p:sp>
        <p:nvSpPr>
          <p:cNvPr id="8" name="7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9" name="8 - Θέση αριθμού διαφάνειας"/>
          <p:cNvSpPr>
            <a:spLocks noGrp="1"/>
          </p:cNvSpPr>
          <p:nvPr>
            <p:ph type="sldNum" sz="quarter" idx="12"/>
          </p:nvPr>
        </p:nvSpPr>
        <p:spPr/>
        <p:txBody>
          <a:bodyPr/>
          <a:lstStyle/>
          <a:p>
            <a:fld id="{A2857BB8-65F3-4573-A72A-5AC6CF802E4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63BA7D15-3E46-45A4-B0E4-FC1D39F36F5F}" type="datetimeFigureOut">
              <a:rPr lang="el-GR" smtClean="0">
                <a:solidFill>
                  <a:prstClr val="black">
                    <a:tint val="75000"/>
                  </a:prstClr>
                </a:solidFill>
              </a:rPr>
              <a:pPr/>
              <a:t>7/10/2017</a:t>
            </a:fld>
            <a:endParaRPr lang="el-GR">
              <a:solidFill>
                <a:prstClr val="black">
                  <a:tint val="75000"/>
                </a:prstClr>
              </a:solidFill>
            </a:endParaRPr>
          </a:p>
        </p:txBody>
      </p:sp>
      <p:sp>
        <p:nvSpPr>
          <p:cNvPr id="4" name="3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5" name="4 - Θέση αριθμού διαφάνειας"/>
          <p:cNvSpPr>
            <a:spLocks noGrp="1"/>
          </p:cNvSpPr>
          <p:nvPr>
            <p:ph type="sldNum" sz="quarter" idx="12"/>
          </p:nvPr>
        </p:nvSpPr>
        <p:spPr/>
        <p:txBody>
          <a:bodyPr/>
          <a:lstStyle/>
          <a:p>
            <a:fld id="{A2857BB8-65F3-4573-A72A-5AC6CF802E4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63BA7D15-3E46-45A4-B0E4-FC1D39F36F5F}" type="datetimeFigureOut">
              <a:rPr lang="el-GR" smtClean="0">
                <a:solidFill>
                  <a:prstClr val="black">
                    <a:tint val="75000"/>
                  </a:prstClr>
                </a:solidFill>
              </a:rPr>
              <a:pPr/>
              <a:t>7/10/2017</a:t>
            </a:fld>
            <a:endParaRPr lang="el-GR">
              <a:solidFill>
                <a:prstClr val="black">
                  <a:tint val="75000"/>
                </a:prstClr>
              </a:solidFill>
            </a:endParaRPr>
          </a:p>
        </p:txBody>
      </p:sp>
      <p:sp>
        <p:nvSpPr>
          <p:cNvPr id="3" name="2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4" name="3 - Θέση αριθμού διαφάνειας"/>
          <p:cNvSpPr>
            <a:spLocks noGrp="1"/>
          </p:cNvSpPr>
          <p:nvPr>
            <p:ph type="sldNum" sz="quarter" idx="12"/>
          </p:nvPr>
        </p:nvSpPr>
        <p:spPr/>
        <p:txBody>
          <a:bodyPr/>
          <a:lstStyle/>
          <a:p>
            <a:fld id="{A2857BB8-65F3-4573-A72A-5AC6CF802E4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17"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17"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63BA7D15-3E46-45A4-B0E4-FC1D39F36F5F}" type="datetimeFigureOut">
              <a:rPr lang="el-GR" smtClean="0">
                <a:solidFill>
                  <a:prstClr val="black">
                    <a:tint val="75000"/>
                  </a:prstClr>
                </a:solidFill>
              </a:rPr>
              <a:pPr/>
              <a:t>7/10/2017</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A2857BB8-65F3-4573-A72A-5AC6CF802E4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63BA7D15-3E46-45A4-B0E4-FC1D39F36F5F}" type="datetimeFigureOut">
              <a:rPr lang="el-GR" smtClean="0">
                <a:solidFill>
                  <a:prstClr val="black">
                    <a:tint val="75000"/>
                  </a:prstClr>
                </a:solidFill>
              </a:rPr>
              <a:pPr/>
              <a:t>7/10/2017</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A2857BB8-65F3-4573-A72A-5AC6CF802E4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63BA7D15-3E46-45A4-B0E4-FC1D39F36F5F}" type="datetimeFigureOut">
              <a:rPr lang="el-GR" smtClean="0">
                <a:solidFill>
                  <a:prstClr val="black">
                    <a:tint val="75000"/>
                  </a:prstClr>
                </a:solidFill>
              </a:rPr>
              <a:pPr/>
              <a:t>7/10/2017</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A2857BB8-65F3-4573-A72A-5AC6CF802E4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40"/>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40"/>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63BA7D15-3E46-45A4-B0E4-FC1D39F36F5F}" type="datetimeFigureOut">
              <a:rPr lang="el-GR" smtClean="0">
                <a:solidFill>
                  <a:prstClr val="black">
                    <a:tint val="75000"/>
                  </a:prstClr>
                </a:solidFill>
              </a:rPr>
              <a:pPr/>
              <a:t>7/10/2017</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A2857BB8-65F3-4573-A72A-5AC6CF802E4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63BA7D15-3E46-45A4-B0E4-FC1D39F36F5F}" type="datetimeFigureOut">
              <a:rPr lang="el-GR" smtClean="0">
                <a:solidFill>
                  <a:prstClr val="black">
                    <a:tint val="75000"/>
                  </a:prstClr>
                </a:solidFill>
              </a:rPr>
              <a:pPr/>
              <a:t>7/10/2017</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A2857BB8-65F3-4573-A72A-5AC6CF802E4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13"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27"/>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51"/>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63BA7D15-3E46-45A4-B0E4-FC1D39F36F5F}" type="datetimeFigureOut">
              <a:rPr lang="el-GR" smtClean="0">
                <a:solidFill>
                  <a:prstClr val="black">
                    <a:tint val="75000"/>
                  </a:prstClr>
                </a:solidFill>
              </a:rPr>
              <a:pPr/>
              <a:t>7/10/2017</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A2857BB8-65F3-4573-A72A-5AC6CF802E4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63BA7D15-3E46-45A4-B0E4-FC1D39F36F5F}" type="datetimeFigureOut">
              <a:rPr lang="el-GR" smtClean="0">
                <a:solidFill>
                  <a:prstClr val="black">
                    <a:tint val="75000"/>
                  </a:prstClr>
                </a:solidFill>
              </a:rPr>
              <a:pPr/>
              <a:t>7/10/2017</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A2857BB8-65F3-4573-A72A-5AC6CF802E4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63BA7D15-3E46-45A4-B0E4-FC1D39F36F5F}" type="datetimeFigureOut">
              <a:rPr lang="el-GR" smtClean="0">
                <a:solidFill>
                  <a:prstClr val="black">
                    <a:tint val="75000"/>
                  </a:prstClr>
                </a:solidFill>
              </a:rPr>
              <a:pPr/>
              <a:t>7/10/2017</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A2857BB8-65F3-4573-A72A-5AC6CF802E4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63BA7D15-3E46-45A4-B0E4-FC1D39F36F5F}" type="datetimeFigureOut">
              <a:rPr lang="el-GR" smtClean="0">
                <a:solidFill>
                  <a:prstClr val="black">
                    <a:tint val="75000"/>
                  </a:prstClr>
                </a:solidFill>
              </a:rPr>
              <a:pPr/>
              <a:t>7/10/2017</a:t>
            </a:fld>
            <a:endParaRPr lang="el-GR">
              <a:solidFill>
                <a:prstClr val="black">
                  <a:tint val="75000"/>
                </a:prstClr>
              </a:solidFill>
            </a:endParaRPr>
          </a:p>
        </p:txBody>
      </p:sp>
      <p:sp>
        <p:nvSpPr>
          <p:cNvPr id="8" name="7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9" name="8 - Θέση αριθμού διαφάνειας"/>
          <p:cNvSpPr>
            <a:spLocks noGrp="1"/>
          </p:cNvSpPr>
          <p:nvPr>
            <p:ph type="sldNum" sz="quarter" idx="12"/>
          </p:nvPr>
        </p:nvSpPr>
        <p:spPr/>
        <p:txBody>
          <a:bodyPr/>
          <a:lstStyle/>
          <a:p>
            <a:fld id="{A2857BB8-65F3-4573-A72A-5AC6CF802E4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63BA7D15-3E46-45A4-B0E4-FC1D39F36F5F}" type="datetimeFigureOut">
              <a:rPr lang="el-GR" smtClean="0">
                <a:solidFill>
                  <a:prstClr val="black">
                    <a:tint val="75000"/>
                  </a:prstClr>
                </a:solidFill>
              </a:rPr>
              <a:pPr/>
              <a:t>7/10/2017</a:t>
            </a:fld>
            <a:endParaRPr lang="el-GR">
              <a:solidFill>
                <a:prstClr val="black">
                  <a:tint val="75000"/>
                </a:prstClr>
              </a:solidFill>
            </a:endParaRPr>
          </a:p>
        </p:txBody>
      </p:sp>
      <p:sp>
        <p:nvSpPr>
          <p:cNvPr id="4" name="3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5" name="4 - Θέση αριθμού διαφάνειας"/>
          <p:cNvSpPr>
            <a:spLocks noGrp="1"/>
          </p:cNvSpPr>
          <p:nvPr>
            <p:ph type="sldNum" sz="quarter" idx="12"/>
          </p:nvPr>
        </p:nvSpPr>
        <p:spPr/>
        <p:txBody>
          <a:bodyPr/>
          <a:lstStyle/>
          <a:p>
            <a:fld id="{A2857BB8-65F3-4573-A72A-5AC6CF802E4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63BA7D15-3E46-45A4-B0E4-FC1D39F36F5F}" type="datetimeFigureOut">
              <a:rPr lang="el-GR" smtClean="0">
                <a:solidFill>
                  <a:prstClr val="black">
                    <a:tint val="75000"/>
                  </a:prstClr>
                </a:solidFill>
              </a:rPr>
              <a:pPr/>
              <a:t>7/10/2017</a:t>
            </a:fld>
            <a:endParaRPr lang="el-GR">
              <a:solidFill>
                <a:prstClr val="black">
                  <a:tint val="75000"/>
                </a:prstClr>
              </a:solidFill>
            </a:endParaRPr>
          </a:p>
        </p:txBody>
      </p:sp>
      <p:sp>
        <p:nvSpPr>
          <p:cNvPr id="3" name="2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4" name="3 - Θέση αριθμού διαφάνειας"/>
          <p:cNvSpPr>
            <a:spLocks noGrp="1"/>
          </p:cNvSpPr>
          <p:nvPr>
            <p:ph type="sldNum" sz="quarter" idx="12"/>
          </p:nvPr>
        </p:nvSpPr>
        <p:spPr/>
        <p:txBody>
          <a:bodyPr/>
          <a:lstStyle/>
          <a:p>
            <a:fld id="{A2857BB8-65F3-4573-A72A-5AC6CF802E4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63BA7D15-3E46-45A4-B0E4-FC1D39F36F5F}" type="datetimeFigureOut">
              <a:rPr lang="el-GR" smtClean="0">
                <a:solidFill>
                  <a:prstClr val="black">
                    <a:tint val="75000"/>
                  </a:prstClr>
                </a:solidFill>
              </a:rPr>
              <a:pPr/>
              <a:t>7/10/2017</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A2857BB8-65F3-4573-A72A-5AC6CF802E4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63BA7D15-3E46-45A4-B0E4-FC1D39F36F5F}" type="datetimeFigureOut">
              <a:rPr lang="el-GR" smtClean="0">
                <a:solidFill>
                  <a:prstClr val="black">
                    <a:tint val="75000"/>
                  </a:prstClr>
                </a:solidFill>
              </a:rPr>
              <a:pPr/>
              <a:t>7/10/2017</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A2857BB8-65F3-4573-A72A-5AC6CF802E4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63BA7D15-3E46-45A4-B0E4-FC1D39F36F5F}" type="datetimeFigureOut">
              <a:rPr lang="el-GR" smtClean="0">
                <a:solidFill>
                  <a:prstClr val="black">
                    <a:tint val="75000"/>
                  </a:prstClr>
                </a:solidFill>
              </a:rPr>
              <a:pPr/>
              <a:t>7/10/2017</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A2857BB8-65F3-4573-A72A-5AC6CF802E4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63BA7D15-3E46-45A4-B0E4-FC1D39F36F5F}" type="datetimeFigureOut">
              <a:rPr lang="el-GR" smtClean="0">
                <a:solidFill>
                  <a:prstClr val="black">
                    <a:tint val="75000"/>
                  </a:prstClr>
                </a:solidFill>
              </a:rPr>
              <a:pPr/>
              <a:t>7/10/2017</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A2857BB8-65F3-4573-A72A-5AC6CF802E4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13"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27"/>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51"/>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190.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609600"/>
            <a:ext cx="77724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685800" y="1981200"/>
            <a:ext cx="38100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981200"/>
            <a:ext cx="38100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D1EA87-BFBD-4B7A-9247-95A968DA6483}"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733B67D8-4628-4A3D-9275-A64AF6EFB697}" type="datetimeFigureOut">
              <a:rPr lang="el-GR" smtClean="0">
                <a:solidFill>
                  <a:prstClr val="black">
                    <a:tint val="75000"/>
                  </a:prstClr>
                </a:solidFill>
              </a:rPr>
              <a:pPr/>
              <a:t>7/10/2017</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557148C8-A3FF-482B-BC6F-D303C6081748}"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733B67D8-4628-4A3D-9275-A64AF6EFB697}" type="datetimeFigureOut">
              <a:rPr lang="el-GR" smtClean="0">
                <a:solidFill>
                  <a:prstClr val="black">
                    <a:tint val="75000"/>
                  </a:prstClr>
                </a:solidFill>
              </a:rPr>
              <a:pPr/>
              <a:t>7/10/2017</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557148C8-A3FF-482B-BC6F-D303C6081748}"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733B67D8-4628-4A3D-9275-A64AF6EFB697}" type="datetimeFigureOut">
              <a:rPr lang="el-GR" smtClean="0">
                <a:solidFill>
                  <a:prstClr val="black">
                    <a:tint val="75000"/>
                  </a:prstClr>
                </a:solidFill>
              </a:rPr>
              <a:pPr/>
              <a:t>7/10/2017</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557148C8-A3FF-482B-BC6F-D303C6081748}"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733B67D8-4628-4A3D-9275-A64AF6EFB697}" type="datetimeFigureOut">
              <a:rPr lang="el-GR" smtClean="0">
                <a:solidFill>
                  <a:prstClr val="black">
                    <a:tint val="75000"/>
                  </a:prstClr>
                </a:solidFill>
              </a:rPr>
              <a:pPr/>
              <a:t>7/10/2017</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557148C8-A3FF-482B-BC6F-D303C6081748}"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733B67D8-4628-4A3D-9275-A64AF6EFB697}" type="datetimeFigureOut">
              <a:rPr lang="el-GR" smtClean="0">
                <a:solidFill>
                  <a:prstClr val="black">
                    <a:tint val="75000"/>
                  </a:prstClr>
                </a:solidFill>
              </a:rPr>
              <a:pPr/>
              <a:t>7/10/2017</a:t>
            </a:fld>
            <a:endParaRPr lang="el-GR">
              <a:solidFill>
                <a:prstClr val="black">
                  <a:tint val="75000"/>
                </a:prstClr>
              </a:solidFill>
            </a:endParaRPr>
          </a:p>
        </p:txBody>
      </p:sp>
      <p:sp>
        <p:nvSpPr>
          <p:cNvPr id="8" name="7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9" name="8 - Θέση αριθμού διαφάνειας"/>
          <p:cNvSpPr>
            <a:spLocks noGrp="1"/>
          </p:cNvSpPr>
          <p:nvPr>
            <p:ph type="sldNum" sz="quarter" idx="12"/>
          </p:nvPr>
        </p:nvSpPr>
        <p:spPr/>
        <p:txBody>
          <a:bodyPr/>
          <a:lstStyle/>
          <a:p>
            <a:fld id="{557148C8-A3FF-482B-BC6F-D303C6081748}"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733B67D8-4628-4A3D-9275-A64AF6EFB697}" type="datetimeFigureOut">
              <a:rPr lang="el-GR" smtClean="0">
                <a:solidFill>
                  <a:prstClr val="black">
                    <a:tint val="75000"/>
                  </a:prstClr>
                </a:solidFill>
              </a:rPr>
              <a:pPr/>
              <a:t>7/10/2017</a:t>
            </a:fld>
            <a:endParaRPr lang="el-GR">
              <a:solidFill>
                <a:prstClr val="black">
                  <a:tint val="75000"/>
                </a:prstClr>
              </a:solidFill>
            </a:endParaRPr>
          </a:p>
        </p:txBody>
      </p:sp>
      <p:sp>
        <p:nvSpPr>
          <p:cNvPr id="4" name="3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5" name="4 - Θέση αριθμού διαφάνειας"/>
          <p:cNvSpPr>
            <a:spLocks noGrp="1"/>
          </p:cNvSpPr>
          <p:nvPr>
            <p:ph type="sldNum" sz="quarter" idx="12"/>
          </p:nvPr>
        </p:nvSpPr>
        <p:spPr/>
        <p:txBody>
          <a:bodyPr/>
          <a:lstStyle/>
          <a:p>
            <a:fld id="{557148C8-A3FF-482B-BC6F-D303C6081748}"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733B67D8-4628-4A3D-9275-A64AF6EFB697}" type="datetimeFigureOut">
              <a:rPr lang="el-GR" smtClean="0">
                <a:solidFill>
                  <a:prstClr val="black">
                    <a:tint val="75000"/>
                  </a:prstClr>
                </a:solidFill>
              </a:rPr>
              <a:pPr/>
              <a:t>7/10/2017</a:t>
            </a:fld>
            <a:endParaRPr lang="el-GR">
              <a:solidFill>
                <a:prstClr val="black">
                  <a:tint val="75000"/>
                </a:prstClr>
              </a:solidFill>
            </a:endParaRPr>
          </a:p>
        </p:txBody>
      </p:sp>
      <p:sp>
        <p:nvSpPr>
          <p:cNvPr id="3" name="2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4" name="3 - Θέση αριθμού διαφάνειας"/>
          <p:cNvSpPr>
            <a:spLocks noGrp="1"/>
          </p:cNvSpPr>
          <p:nvPr>
            <p:ph type="sldNum" sz="quarter" idx="12"/>
          </p:nvPr>
        </p:nvSpPr>
        <p:spPr/>
        <p:txBody>
          <a:bodyPr/>
          <a:lstStyle/>
          <a:p>
            <a:fld id="{557148C8-A3FF-482B-BC6F-D303C6081748}"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33B67D8-4628-4A3D-9275-A64AF6EFB697}" type="datetimeFigureOut">
              <a:rPr lang="el-GR" smtClean="0">
                <a:solidFill>
                  <a:prstClr val="black">
                    <a:tint val="75000"/>
                  </a:prstClr>
                </a:solidFill>
              </a:rPr>
              <a:pPr/>
              <a:t>7/10/2017</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557148C8-A3FF-482B-BC6F-D303C6081748}"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33B67D8-4628-4A3D-9275-A64AF6EFB697}" type="datetimeFigureOut">
              <a:rPr lang="el-GR" smtClean="0">
                <a:solidFill>
                  <a:prstClr val="black">
                    <a:tint val="75000"/>
                  </a:prstClr>
                </a:solidFill>
              </a:rPr>
              <a:pPr/>
              <a:t>7/10/2017</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557148C8-A3FF-482B-BC6F-D303C6081748}"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63BA7D15-3E46-45A4-B0E4-FC1D39F36F5F}" type="datetimeFigureOut">
              <a:rPr lang="el-GR" smtClean="0"/>
              <a:pPr/>
              <a:t>7/10/2017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A2857BB8-65F3-4573-A72A-5AC6CF802E4A}" type="slidenum">
              <a:rPr lang="el-GR" smtClean="0"/>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13"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27"/>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51"/>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733B67D8-4628-4A3D-9275-A64AF6EFB697}" type="datetimeFigureOut">
              <a:rPr lang="el-GR" smtClean="0">
                <a:solidFill>
                  <a:prstClr val="black">
                    <a:tint val="75000"/>
                  </a:prstClr>
                </a:solidFill>
              </a:rPr>
              <a:pPr/>
              <a:t>7/10/2017</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557148C8-A3FF-482B-BC6F-D303C6081748}"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733B67D8-4628-4A3D-9275-A64AF6EFB697}" type="datetimeFigureOut">
              <a:rPr lang="el-GR" smtClean="0">
                <a:solidFill>
                  <a:prstClr val="black">
                    <a:tint val="75000"/>
                  </a:prstClr>
                </a:solidFill>
              </a:rPr>
              <a:pPr/>
              <a:t>7/10/2017</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557148C8-A3FF-482B-BC6F-D303C6081748}"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59"/>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63BA7D15-3E46-45A4-B0E4-FC1D39F36F5F}" type="datetimeFigureOut">
              <a:rPr lang="el-GR" smtClean="0">
                <a:solidFill>
                  <a:prstClr val="black">
                    <a:tint val="75000"/>
                  </a:prstClr>
                </a:solidFill>
              </a:rPr>
              <a:pPr/>
              <a:t>7/10/2017</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A2857BB8-65F3-4573-A72A-5AC6CF802E4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63BA7D15-3E46-45A4-B0E4-FC1D39F36F5F}" type="datetimeFigureOut">
              <a:rPr lang="el-GR" smtClean="0">
                <a:solidFill>
                  <a:prstClr val="black">
                    <a:tint val="75000"/>
                  </a:prstClr>
                </a:solidFill>
              </a:rPr>
              <a:pPr/>
              <a:t>7/10/2017</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A2857BB8-65F3-4573-A72A-5AC6CF802E4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34"/>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63BA7D15-3E46-45A4-B0E4-FC1D39F36F5F}" type="datetimeFigureOut">
              <a:rPr lang="el-GR" smtClean="0">
                <a:solidFill>
                  <a:prstClr val="black">
                    <a:tint val="75000"/>
                  </a:prstClr>
                </a:solidFill>
              </a:rPr>
              <a:pPr/>
              <a:t>7/10/2017</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A2857BB8-65F3-4573-A72A-5AC6CF802E4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63BA7D15-3E46-45A4-B0E4-FC1D39F36F5F}" type="datetimeFigureOut">
              <a:rPr lang="el-GR" smtClean="0">
                <a:solidFill>
                  <a:prstClr val="black">
                    <a:tint val="75000"/>
                  </a:prstClr>
                </a:solidFill>
              </a:rPr>
              <a:pPr/>
              <a:t>7/10/2017</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A2857BB8-65F3-4573-A72A-5AC6CF802E4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63BA7D15-3E46-45A4-B0E4-FC1D39F36F5F}" type="datetimeFigureOut">
              <a:rPr lang="el-GR" smtClean="0">
                <a:solidFill>
                  <a:prstClr val="black">
                    <a:tint val="75000"/>
                  </a:prstClr>
                </a:solidFill>
              </a:rPr>
              <a:pPr/>
              <a:t>7/10/2017</a:t>
            </a:fld>
            <a:endParaRPr lang="el-GR">
              <a:solidFill>
                <a:prstClr val="black">
                  <a:tint val="75000"/>
                </a:prstClr>
              </a:solidFill>
            </a:endParaRPr>
          </a:p>
        </p:txBody>
      </p:sp>
      <p:sp>
        <p:nvSpPr>
          <p:cNvPr id="8" name="7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9" name="8 - Θέση αριθμού διαφάνειας"/>
          <p:cNvSpPr>
            <a:spLocks noGrp="1"/>
          </p:cNvSpPr>
          <p:nvPr>
            <p:ph type="sldNum" sz="quarter" idx="12"/>
          </p:nvPr>
        </p:nvSpPr>
        <p:spPr/>
        <p:txBody>
          <a:bodyPr/>
          <a:lstStyle/>
          <a:p>
            <a:fld id="{A2857BB8-65F3-4573-A72A-5AC6CF802E4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63BA7D15-3E46-45A4-B0E4-FC1D39F36F5F}" type="datetimeFigureOut">
              <a:rPr lang="el-GR" smtClean="0">
                <a:solidFill>
                  <a:prstClr val="black">
                    <a:tint val="75000"/>
                  </a:prstClr>
                </a:solidFill>
              </a:rPr>
              <a:pPr/>
              <a:t>7/10/2017</a:t>
            </a:fld>
            <a:endParaRPr lang="el-GR">
              <a:solidFill>
                <a:prstClr val="black">
                  <a:tint val="75000"/>
                </a:prstClr>
              </a:solidFill>
            </a:endParaRPr>
          </a:p>
        </p:txBody>
      </p:sp>
      <p:sp>
        <p:nvSpPr>
          <p:cNvPr id="4" name="3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5" name="4 - Θέση αριθμού διαφάνειας"/>
          <p:cNvSpPr>
            <a:spLocks noGrp="1"/>
          </p:cNvSpPr>
          <p:nvPr>
            <p:ph type="sldNum" sz="quarter" idx="12"/>
          </p:nvPr>
        </p:nvSpPr>
        <p:spPr/>
        <p:txBody>
          <a:bodyPr/>
          <a:lstStyle/>
          <a:p>
            <a:fld id="{A2857BB8-65F3-4573-A72A-5AC6CF802E4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63BA7D15-3E46-45A4-B0E4-FC1D39F36F5F}" type="datetimeFigureOut">
              <a:rPr lang="el-GR" smtClean="0">
                <a:solidFill>
                  <a:prstClr val="black">
                    <a:tint val="75000"/>
                  </a:prstClr>
                </a:solidFill>
              </a:rPr>
              <a:pPr/>
              <a:t>7/10/2017</a:t>
            </a:fld>
            <a:endParaRPr lang="el-GR">
              <a:solidFill>
                <a:prstClr val="black">
                  <a:tint val="75000"/>
                </a:prstClr>
              </a:solidFill>
            </a:endParaRPr>
          </a:p>
        </p:txBody>
      </p:sp>
      <p:sp>
        <p:nvSpPr>
          <p:cNvPr id="3" name="2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4" name="3 - Θέση αριθμού διαφάνειας"/>
          <p:cNvSpPr>
            <a:spLocks noGrp="1"/>
          </p:cNvSpPr>
          <p:nvPr>
            <p:ph type="sldNum" sz="quarter" idx="12"/>
          </p:nvPr>
        </p:nvSpPr>
        <p:spPr/>
        <p:txBody>
          <a:bodyPr/>
          <a:lstStyle/>
          <a:p>
            <a:fld id="{A2857BB8-65F3-4573-A72A-5AC6CF802E4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17"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17"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63BA7D15-3E46-45A4-B0E4-FC1D39F36F5F}" type="datetimeFigureOut">
              <a:rPr lang="el-GR" smtClean="0">
                <a:solidFill>
                  <a:prstClr val="black">
                    <a:tint val="75000"/>
                  </a:prstClr>
                </a:solidFill>
              </a:rPr>
              <a:pPr/>
              <a:t>7/10/2017</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A2857BB8-65F3-4573-A72A-5AC6CF802E4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13"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27"/>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51"/>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63BA7D15-3E46-45A4-B0E4-FC1D39F36F5F}" type="datetimeFigureOut">
              <a:rPr lang="el-GR" smtClean="0">
                <a:solidFill>
                  <a:prstClr val="black">
                    <a:tint val="75000"/>
                  </a:prstClr>
                </a:solidFill>
              </a:rPr>
              <a:pPr/>
              <a:t>7/10/2017</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A2857BB8-65F3-4573-A72A-5AC6CF802E4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63BA7D15-3E46-45A4-B0E4-FC1D39F36F5F}" type="datetimeFigureOut">
              <a:rPr lang="el-GR" smtClean="0">
                <a:solidFill>
                  <a:prstClr val="black">
                    <a:tint val="75000"/>
                  </a:prstClr>
                </a:solidFill>
              </a:rPr>
              <a:pPr/>
              <a:t>7/10/2017</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A2857BB8-65F3-4573-A72A-5AC6CF802E4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40"/>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40"/>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63BA7D15-3E46-45A4-B0E4-FC1D39F36F5F}" type="datetimeFigureOut">
              <a:rPr lang="el-GR" smtClean="0">
                <a:solidFill>
                  <a:prstClr val="black">
                    <a:tint val="75000"/>
                  </a:prstClr>
                </a:solidFill>
              </a:rPr>
              <a:pPr/>
              <a:t>7/10/2017</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A2857BB8-65F3-4573-A72A-5AC6CF802E4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D363E1B9-B1ED-4B1B-9E59-6B739DA4D172}" type="datetimeFigureOut">
              <a:rPr lang="el-GR" smtClean="0">
                <a:solidFill>
                  <a:prstClr val="black">
                    <a:tint val="75000"/>
                  </a:prstClr>
                </a:solidFill>
              </a:rPr>
              <a:pPr/>
              <a:t>7/10/2017</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ADE6D416-FFB8-4526-96AB-7CA521CB055F}"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lvl1pPr>
              <a:buClr>
                <a:srgbClr val="4376B3"/>
              </a:buClr>
              <a:defRPr/>
            </a:lvl1pPr>
            <a:lvl2pPr>
              <a:buClr>
                <a:srgbClr val="4376B3"/>
              </a:buClr>
              <a:defRPr/>
            </a:lvl2pPr>
            <a:lvl3pPr>
              <a:buClr>
                <a:srgbClr val="4376B3"/>
              </a:buClr>
              <a:defRPr/>
            </a:lvl3pPr>
            <a:lvl4pPr>
              <a:buClr>
                <a:srgbClr val="4376B3"/>
              </a:buClr>
              <a:defRPr/>
            </a:lvl4pPr>
            <a:lvl5pPr>
              <a:buClr>
                <a:srgbClr val="4376B3"/>
              </a:buClr>
              <a:defRPr/>
            </a:lvl5pPr>
          </a:lstStyle>
          <a:p>
            <a:pPr lvl="0"/>
            <a:r>
              <a:rPr lang="el-GR" dirty="0" err="1" smtClean="0"/>
              <a:t>Kλικ</a:t>
            </a:r>
            <a:r>
              <a:rPr lang="el-GR" dirty="0" smtClean="0"/>
              <a:t> για επεξεργασία των στυλ του υποδείγματος</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3 - Θέση ημερομηνίας"/>
          <p:cNvSpPr>
            <a:spLocks noGrp="1"/>
          </p:cNvSpPr>
          <p:nvPr>
            <p:ph type="dt" sz="half" idx="10"/>
          </p:nvPr>
        </p:nvSpPr>
        <p:spPr/>
        <p:txBody>
          <a:bodyPr/>
          <a:lstStyle/>
          <a:p>
            <a:fld id="{D363E1B9-B1ED-4B1B-9E59-6B739DA4D172}" type="datetimeFigureOut">
              <a:rPr lang="el-GR" smtClean="0">
                <a:solidFill>
                  <a:prstClr val="black">
                    <a:tint val="75000"/>
                  </a:prstClr>
                </a:solidFill>
              </a:rPr>
              <a:pPr/>
              <a:t>7/10/2017</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ADE6D416-FFB8-4526-96AB-7CA521CB055F}"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D363E1B9-B1ED-4B1B-9E59-6B739DA4D172}" type="datetimeFigureOut">
              <a:rPr lang="el-GR" smtClean="0">
                <a:solidFill>
                  <a:prstClr val="black">
                    <a:tint val="75000"/>
                  </a:prstClr>
                </a:solidFill>
              </a:rPr>
              <a:pPr/>
              <a:t>7/10/2017</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ADE6D416-FFB8-4526-96AB-7CA521CB055F}"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052736"/>
            <a:ext cx="4038600" cy="5073427"/>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l-GR" dirty="0" err="1" smtClean="0"/>
              <a:t>Kλικ</a:t>
            </a:r>
            <a:r>
              <a:rPr lang="el-GR" dirty="0" smtClean="0"/>
              <a:t> για επεξεργασία των στυλ του υποδείγματος</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3 - Θέση περιεχομένου"/>
          <p:cNvSpPr>
            <a:spLocks noGrp="1"/>
          </p:cNvSpPr>
          <p:nvPr>
            <p:ph sz="half" idx="2"/>
          </p:nvPr>
        </p:nvSpPr>
        <p:spPr>
          <a:xfrm>
            <a:off x="4648200" y="1052736"/>
            <a:ext cx="4038600" cy="5073427"/>
          </a:xfrm>
        </p:spPr>
        <p:txBody>
          <a:bodyPr vert="horz" lIns="91440" tIns="45720" rIns="91440" bIns="45720" rtlCol="0" anchor="ctr">
            <a:normAutofit/>
          </a:bodyPr>
          <a:lstStyle>
            <a:lvl1pPr algn="l" defTabSz="914400" rtl="0" eaLnBrk="1" latinLnBrk="0" hangingPunct="1">
              <a:lnSpc>
                <a:spcPct val="150000"/>
              </a:lnSpc>
              <a:spcBef>
                <a:spcPct val="20000"/>
              </a:spcBef>
              <a:buFont typeface="Arial" pitchFamily="34" charset="0"/>
              <a:defRPr lang="el-GR" sz="2400" kern="1200" smtClean="0">
                <a:solidFill>
                  <a:schemeClr val="tx1"/>
                </a:solidFill>
                <a:latin typeface="+mn-lt"/>
                <a:ea typeface="+mn-ea"/>
                <a:cs typeface="+mn-cs"/>
              </a:defRPr>
            </a:lvl1pPr>
            <a:lvl2pPr algn="l" defTabSz="914400" rtl="0" eaLnBrk="1" latinLnBrk="0" hangingPunct="1">
              <a:lnSpc>
                <a:spcPct val="150000"/>
              </a:lnSpc>
              <a:spcBef>
                <a:spcPct val="20000"/>
              </a:spcBef>
              <a:buFont typeface="Arial" pitchFamily="34" charset="0"/>
              <a:defRPr lang="el-GR" sz="2400" kern="1200" smtClean="0">
                <a:solidFill>
                  <a:schemeClr val="tx1"/>
                </a:solidFill>
                <a:latin typeface="+mn-lt"/>
                <a:ea typeface="+mn-ea"/>
                <a:cs typeface="+mn-cs"/>
              </a:defRPr>
            </a:lvl2pPr>
            <a:lvl3pPr algn="l" defTabSz="914400" rtl="0" eaLnBrk="1" latinLnBrk="0" hangingPunct="1">
              <a:lnSpc>
                <a:spcPct val="150000"/>
              </a:lnSpc>
              <a:spcBef>
                <a:spcPct val="20000"/>
              </a:spcBef>
              <a:buFont typeface="Arial" pitchFamily="34" charset="0"/>
              <a:defRPr lang="el-GR" sz="2400" kern="1200" smtClean="0">
                <a:solidFill>
                  <a:schemeClr val="tx1"/>
                </a:solidFill>
                <a:latin typeface="+mn-lt"/>
                <a:ea typeface="+mn-ea"/>
                <a:cs typeface="+mn-cs"/>
              </a:defRPr>
            </a:lvl3pPr>
            <a:lvl4pPr algn="l" defTabSz="914400" rtl="0" eaLnBrk="1" latinLnBrk="0" hangingPunct="1">
              <a:lnSpc>
                <a:spcPct val="150000"/>
              </a:lnSpc>
              <a:spcBef>
                <a:spcPct val="20000"/>
              </a:spcBef>
              <a:buFont typeface="Arial" pitchFamily="34" charset="0"/>
              <a:defRPr lang="el-GR" sz="2400" kern="1200" smtClean="0">
                <a:solidFill>
                  <a:schemeClr val="tx1"/>
                </a:solidFill>
                <a:latin typeface="+mn-lt"/>
                <a:ea typeface="+mn-ea"/>
                <a:cs typeface="+mn-cs"/>
              </a:defRPr>
            </a:lvl4pPr>
            <a:lvl5pPr algn="l" defTabSz="914400" rtl="0" eaLnBrk="1" latinLnBrk="0" hangingPunct="1">
              <a:lnSpc>
                <a:spcPct val="150000"/>
              </a:lnSpc>
              <a:spcBef>
                <a:spcPct val="20000"/>
              </a:spcBef>
              <a:buFont typeface="Arial" pitchFamily="34" charset="0"/>
              <a:defRPr lang="el-GR" sz="2400" kern="1200" dirty="0" err="1" smtClean="0">
                <a:solidFill>
                  <a:schemeClr val="tx1"/>
                </a:solidFill>
                <a:latin typeface="+mn-lt"/>
                <a:ea typeface="+mn-ea"/>
                <a:cs typeface="+mn-cs"/>
              </a:defRPr>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D363E1B9-B1ED-4B1B-9E59-6B739DA4D172}" type="datetimeFigureOut">
              <a:rPr lang="el-GR" smtClean="0">
                <a:solidFill>
                  <a:prstClr val="black">
                    <a:tint val="75000"/>
                  </a:prstClr>
                </a:solidFill>
              </a:rPr>
              <a:pPr/>
              <a:t>7/10/2017</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ADE6D416-FFB8-4526-96AB-7CA521CB055F}"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D363E1B9-B1ED-4B1B-9E59-6B739DA4D172}" type="datetimeFigureOut">
              <a:rPr lang="el-GR" smtClean="0">
                <a:solidFill>
                  <a:prstClr val="black">
                    <a:tint val="75000"/>
                  </a:prstClr>
                </a:solidFill>
              </a:rPr>
              <a:pPr/>
              <a:t>7/10/2017</a:t>
            </a:fld>
            <a:endParaRPr lang="el-GR">
              <a:solidFill>
                <a:prstClr val="black">
                  <a:tint val="75000"/>
                </a:prstClr>
              </a:solidFill>
            </a:endParaRPr>
          </a:p>
        </p:txBody>
      </p:sp>
      <p:sp>
        <p:nvSpPr>
          <p:cNvPr id="8" name="7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9" name="8 - Θέση αριθμού διαφάνειας"/>
          <p:cNvSpPr>
            <a:spLocks noGrp="1"/>
          </p:cNvSpPr>
          <p:nvPr>
            <p:ph type="sldNum" sz="quarter" idx="12"/>
          </p:nvPr>
        </p:nvSpPr>
        <p:spPr/>
        <p:txBody>
          <a:bodyPr/>
          <a:lstStyle/>
          <a:p>
            <a:fld id="{ADE6D416-FFB8-4526-96AB-7CA521CB055F}"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D363E1B9-B1ED-4B1B-9E59-6B739DA4D172}" type="datetimeFigureOut">
              <a:rPr lang="el-GR" smtClean="0">
                <a:solidFill>
                  <a:prstClr val="black">
                    <a:tint val="75000"/>
                  </a:prstClr>
                </a:solidFill>
              </a:rPr>
              <a:pPr/>
              <a:t>7/10/2017</a:t>
            </a:fld>
            <a:endParaRPr lang="el-GR">
              <a:solidFill>
                <a:prstClr val="black">
                  <a:tint val="75000"/>
                </a:prstClr>
              </a:solidFill>
            </a:endParaRPr>
          </a:p>
        </p:txBody>
      </p:sp>
      <p:sp>
        <p:nvSpPr>
          <p:cNvPr id="4" name="3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5" name="4 - Θέση αριθμού διαφάνειας"/>
          <p:cNvSpPr>
            <a:spLocks noGrp="1"/>
          </p:cNvSpPr>
          <p:nvPr>
            <p:ph type="sldNum" sz="quarter" idx="12"/>
          </p:nvPr>
        </p:nvSpPr>
        <p:spPr/>
        <p:txBody>
          <a:bodyPr/>
          <a:lstStyle/>
          <a:p>
            <a:fld id="{ADE6D416-FFB8-4526-96AB-7CA521CB055F}"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D363E1B9-B1ED-4B1B-9E59-6B739DA4D172}" type="datetimeFigureOut">
              <a:rPr lang="el-GR" smtClean="0">
                <a:solidFill>
                  <a:prstClr val="black">
                    <a:tint val="75000"/>
                  </a:prstClr>
                </a:solidFill>
              </a:rPr>
              <a:pPr/>
              <a:t>7/10/2017</a:t>
            </a:fld>
            <a:endParaRPr lang="el-GR">
              <a:solidFill>
                <a:prstClr val="black">
                  <a:tint val="75000"/>
                </a:prstClr>
              </a:solidFill>
            </a:endParaRPr>
          </a:p>
        </p:txBody>
      </p:sp>
      <p:sp>
        <p:nvSpPr>
          <p:cNvPr id="3" name="2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4" name="3 - Θέση αριθμού διαφάνειας"/>
          <p:cNvSpPr>
            <a:spLocks noGrp="1"/>
          </p:cNvSpPr>
          <p:nvPr>
            <p:ph type="sldNum" sz="quarter" idx="12"/>
          </p:nvPr>
        </p:nvSpPr>
        <p:spPr/>
        <p:txBody>
          <a:bodyPr/>
          <a:lstStyle/>
          <a:p>
            <a:fld id="{ADE6D416-FFB8-4526-96AB-7CA521CB055F}"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13"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27"/>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51"/>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150856127"/>
      </p:ext>
    </p:extLst>
  </p:cSld>
  <p:clrMapOvr>
    <a:masterClrMapping/>
  </p:clrMapOvr>
  <p:transition/>
  <p:timing>
    <p:tnLst>
      <p:par>
        <p:cTn id="1" dur="indefinite" restart="never" nodeType="tmRoot"/>
      </p:par>
    </p:tnLst>
  </p:timing>
  <p:hf hdr="0" dt="0"/>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D363E1B9-B1ED-4B1B-9E59-6B739DA4D172}" type="datetimeFigureOut">
              <a:rPr lang="el-GR" smtClean="0">
                <a:solidFill>
                  <a:prstClr val="black">
                    <a:tint val="75000"/>
                  </a:prstClr>
                </a:solidFill>
              </a:rPr>
              <a:pPr/>
              <a:t>7/10/2017</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ADE6D416-FFB8-4526-96AB-7CA521CB055F}"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D363E1B9-B1ED-4B1B-9E59-6B739DA4D172}" type="datetimeFigureOut">
              <a:rPr lang="el-GR" smtClean="0">
                <a:solidFill>
                  <a:prstClr val="black">
                    <a:tint val="75000"/>
                  </a:prstClr>
                </a:solidFill>
              </a:rPr>
              <a:pPr/>
              <a:t>7/10/2017</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ADE6D416-FFB8-4526-96AB-7CA521CB055F}"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D363E1B9-B1ED-4B1B-9E59-6B739DA4D172}" type="datetimeFigureOut">
              <a:rPr lang="el-GR" smtClean="0">
                <a:solidFill>
                  <a:prstClr val="black">
                    <a:tint val="75000"/>
                  </a:prstClr>
                </a:solidFill>
              </a:rPr>
              <a:pPr/>
              <a:t>7/10/2017</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ADE6D416-FFB8-4526-96AB-7CA521CB055F}"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D363E1B9-B1ED-4B1B-9E59-6B739DA4D172}" type="datetimeFigureOut">
              <a:rPr lang="el-GR" smtClean="0">
                <a:solidFill>
                  <a:prstClr val="black">
                    <a:tint val="75000"/>
                  </a:prstClr>
                </a:solidFill>
              </a:rPr>
              <a:pPr/>
              <a:t>7/10/2017</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ADE6D416-FFB8-4526-96AB-7CA521CB055F}"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F6F610-9AD9-C04F-B607-ABBF2CCFF37D}" type="datetimeFigureOut">
              <a:rPr lang="en-US" smtClean="0">
                <a:solidFill>
                  <a:prstClr val="black">
                    <a:tint val="75000"/>
                  </a:prstClr>
                </a:solidFill>
              </a:rPr>
              <a:pPr/>
              <a:t>10/7/2017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60588F1-1A12-654F-AEC2-D060C910E1A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F6F610-9AD9-C04F-B607-ABBF2CCFF37D}" type="datetimeFigureOut">
              <a:rPr lang="en-US" smtClean="0">
                <a:solidFill>
                  <a:prstClr val="black">
                    <a:tint val="75000"/>
                  </a:prstClr>
                </a:solidFill>
              </a:rPr>
              <a:pPr/>
              <a:t>10/7/2017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60588F1-1A12-654F-AEC2-D060C910E1A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F6F610-9AD9-C04F-B607-ABBF2CCFF37D}" type="datetimeFigureOut">
              <a:rPr lang="en-US" smtClean="0">
                <a:solidFill>
                  <a:prstClr val="black">
                    <a:tint val="75000"/>
                  </a:prstClr>
                </a:solidFill>
              </a:rPr>
              <a:pPr/>
              <a:t>10/7/2017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60588F1-1A12-654F-AEC2-D060C910E1A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F6F610-9AD9-C04F-B607-ABBF2CCFF37D}" type="datetimeFigureOut">
              <a:rPr lang="en-US" smtClean="0">
                <a:solidFill>
                  <a:prstClr val="black">
                    <a:tint val="75000"/>
                  </a:prstClr>
                </a:solidFill>
              </a:rPr>
              <a:pPr/>
              <a:t>10/7/2017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60588F1-1A12-654F-AEC2-D060C910E1A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F6F610-9AD9-C04F-B607-ABBF2CCFF37D}" type="datetimeFigureOut">
              <a:rPr lang="en-US" smtClean="0">
                <a:solidFill>
                  <a:prstClr val="black">
                    <a:tint val="75000"/>
                  </a:prstClr>
                </a:solidFill>
              </a:rPr>
              <a:pPr/>
              <a:t>10/7/2017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60588F1-1A12-654F-AEC2-D060C910E1A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F6F610-9AD9-C04F-B607-ABBF2CCFF37D}" type="datetimeFigureOut">
              <a:rPr lang="en-US" smtClean="0">
                <a:solidFill>
                  <a:prstClr val="black">
                    <a:tint val="75000"/>
                  </a:prstClr>
                </a:solidFill>
              </a:rPr>
              <a:pPr/>
              <a:t>10/7/2017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60588F1-1A12-654F-AEC2-D060C910E1A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13"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27"/>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51"/>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F6F610-9AD9-C04F-B607-ABBF2CCFF37D}" type="datetimeFigureOut">
              <a:rPr lang="en-US" smtClean="0">
                <a:solidFill>
                  <a:prstClr val="black">
                    <a:tint val="75000"/>
                  </a:prstClr>
                </a:solidFill>
              </a:rPr>
              <a:pPr/>
              <a:t>10/7/2017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60588F1-1A12-654F-AEC2-D060C910E1A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F6F610-9AD9-C04F-B607-ABBF2CCFF37D}" type="datetimeFigureOut">
              <a:rPr lang="en-US" smtClean="0">
                <a:solidFill>
                  <a:prstClr val="black">
                    <a:tint val="75000"/>
                  </a:prstClr>
                </a:solidFill>
              </a:rPr>
              <a:pPr/>
              <a:t>10/7/2017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60588F1-1A12-654F-AEC2-D060C910E1A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F6F610-9AD9-C04F-B607-ABBF2CCFF37D}" type="datetimeFigureOut">
              <a:rPr lang="en-US" smtClean="0">
                <a:solidFill>
                  <a:prstClr val="black">
                    <a:tint val="75000"/>
                  </a:prstClr>
                </a:solidFill>
              </a:rPr>
              <a:pPr/>
              <a:t>10/7/2017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60588F1-1A12-654F-AEC2-D060C910E1A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F6F610-9AD9-C04F-B607-ABBF2CCFF37D}" type="datetimeFigureOut">
              <a:rPr lang="en-US" smtClean="0">
                <a:solidFill>
                  <a:prstClr val="black">
                    <a:tint val="75000"/>
                  </a:prstClr>
                </a:solidFill>
              </a:rPr>
              <a:pPr/>
              <a:t>10/7/2017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60588F1-1A12-654F-AEC2-D060C910E1A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F6F610-9AD9-C04F-B607-ABBF2CCFF37D}" type="datetimeFigureOut">
              <a:rPr lang="en-US" smtClean="0">
                <a:solidFill>
                  <a:prstClr val="black">
                    <a:tint val="75000"/>
                  </a:prstClr>
                </a:solidFill>
              </a:rPr>
              <a:pPr/>
              <a:t>10/7/2017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60588F1-1A12-654F-AEC2-D060C910E1A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56705CB9-31C9-47A0-B291-B8657B832DE5}" type="datetimeFigureOut">
              <a:rPr lang="el-GR" smtClean="0">
                <a:solidFill>
                  <a:prstClr val="black">
                    <a:tint val="75000"/>
                  </a:prstClr>
                </a:solidFill>
              </a:rPr>
              <a:pPr/>
              <a:t>7/10/2017</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E340C097-A4C6-48BF-BCB1-E34CA5BB757E}"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56705CB9-31C9-47A0-B291-B8657B832DE5}" type="datetimeFigureOut">
              <a:rPr lang="el-GR" smtClean="0">
                <a:solidFill>
                  <a:prstClr val="black">
                    <a:tint val="75000"/>
                  </a:prstClr>
                </a:solidFill>
              </a:rPr>
              <a:pPr/>
              <a:t>7/10/2017</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E340C097-A4C6-48BF-BCB1-E34CA5BB757E}"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56705CB9-31C9-47A0-B291-B8657B832DE5}" type="datetimeFigureOut">
              <a:rPr lang="el-GR" smtClean="0">
                <a:solidFill>
                  <a:prstClr val="black">
                    <a:tint val="75000"/>
                  </a:prstClr>
                </a:solidFill>
              </a:rPr>
              <a:pPr/>
              <a:t>7/10/2017</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E340C097-A4C6-48BF-BCB1-E34CA5BB757E}"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56705CB9-31C9-47A0-B291-B8657B832DE5}" type="datetimeFigureOut">
              <a:rPr lang="el-GR" smtClean="0">
                <a:solidFill>
                  <a:prstClr val="black">
                    <a:tint val="75000"/>
                  </a:prstClr>
                </a:solidFill>
              </a:rPr>
              <a:pPr/>
              <a:t>7/10/2017</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E340C097-A4C6-48BF-BCB1-E34CA5BB757E}"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56705CB9-31C9-47A0-B291-B8657B832DE5}" type="datetimeFigureOut">
              <a:rPr lang="el-GR" smtClean="0">
                <a:solidFill>
                  <a:prstClr val="black">
                    <a:tint val="75000"/>
                  </a:prstClr>
                </a:solidFill>
              </a:rPr>
              <a:pPr/>
              <a:t>7/10/2017</a:t>
            </a:fld>
            <a:endParaRPr lang="el-GR">
              <a:solidFill>
                <a:prstClr val="black">
                  <a:tint val="75000"/>
                </a:prstClr>
              </a:solidFill>
            </a:endParaRPr>
          </a:p>
        </p:txBody>
      </p:sp>
      <p:sp>
        <p:nvSpPr>
          <p:cNvPr id="8" name="7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9" name="8 - Θέση αριθμού διαφάνειας"/>
          <p:cNvSpPr>
            <a:spLocks noGrp="1"/>
          </p:cNvSpPr>
          <p:nvPr>
            <p:ph type="sldNum" sz="quarter" idx="12"/>
          </p:nvPr>
        </p:nvSpPr>
        <p:spPr/>
        <p:txBody>
          <a:bodyPr/>
          <a:lstStyle/>
          <a:p>
            <a:fld id="{E340C097-A4C6-48BF-BCB1-E34CA5BB757E}"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13"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27"/>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51"/>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56705CB9-31C9-47A0-B291-B8657B832DE5}" type="datetimeFigureOut">
              <a:rPr lang="el-GR" smtClean="0">
                <a:solidFill>
                  <a:prstClr val="black">
                    <a:tint val="75000"/>
                  </a:prstClr>
                </a:solidFill>
              </a:rPr>
              <a:pPr/>
              <a:t>7/10/2017</a:t>
            </a:fld>
            <a:endParaRPr lang="el-GR">
              <a:solidFill>
                <a:prstClr val="black">
                  <a:tint val="75000"/>
                </a:prstClr>
              </a:solidFill>
            </a:endParaRPr>
          </a:p>
        </p:txBody>
      </p:sp>
      <p:sp>
        <p:nvSpPr>
          <p:cNvPr id="4" name="3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5" name="4 - Θέση αριθμού διαφάνειας"/>
          <p:cNvSpPr>
            <a:spLocks noGrp="1"/>
          </p:cNvSpPr>
          <p:nvPr>
            <p:ph type="sldNum" sz="quarter" idx="12"/>
          </p:nvPr>
        </p:nvSpPr>
        <p:spPr/>
        <p:txBody>
          <a:bodyPr/>
          <a:lstStyle/>
          <a:p>
            <a:fld id="{E340C097-A4C6-48BF-BCB1-E34CA5BB757E}"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56705CB9-31C9-47A0-B291-B8657B832DE5}" type="datetimeFigureOut">
              <a:rPr lang="el-GR" smtClean="0">
                <a:solidFill>
                  <a:prstClr val="black">
                    <a:tint val="75000"/>
                  </a:prstClr>
                </a:solidFill>
              </a:rPr>
              <a:pPr/>
              <a:t>7/10/2017</a:t>
            </a:fld>
            <a:endParaRPr lang="el-GR">
              <a:solidFill>
                <a:prstClr val="black">
                  <a:tint val="75000"/>
                </a:prstClr>
              </a:solidFill>
            </a:endParaRPr>
          </a:p>
        </p:txBody>
      </p:sp>
      <p:sp>
        <p:nvSpPr>
          <p:cNvPr id="3" name="2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4" name="3 - Θέση αριθμού διαφάνειας"/>
          <p:cNvSpPr>
            <a:spLocks noGrp="1"/>
          </p:cNvSpPr>
          <p:nvPr>
            <p:ph type="sldNum" sz="quarter" idx="12"/>
          </p:nvPr>
        </p:nvSpPr>
        <p:spPr/>
        <p:txBody>
          <a:bodyPr/>
          <a:lstStyle/>
          <a:p>
            <a:fld id="{E340C097-A4C6-48BF-BCB1-E34CA5BB757E}"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56705CB9-31C9-47A0-B291-B8657B832DE5}" type="datetimeFigureOut">
              <a:rPr lang="el-GR" smtClean="0">
                <a:solidFill>
                  <a:prstClr val="black">
                    <a:tint val="75000"/>
                  </a:prstClr>
                </a:solidFill>
              </a:rPr>
              <a:pPr/>
              <a:t>7/10/2017</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E340C097-A4C6-48BF-BCB1-E34CA5BB757E}"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56705CB9-31C9-47A0-B291-B8657B832DE5}" type="datetimeFigureOut">
              <a:rPr lang="el-GR" smtClean="0">
                <a:solidFill>
                  <a:prstClr val="black">
                    <a:tint val="75000"/>
                  </a:prstClr>
                </a:solidFill>
              </a:rPr>
              <a:pPr/>
              <a:t>7/10/2017</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E340C097-A4C6-48BF-BCB1-E34CA5BB757E}"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56705CB9-31C9-47A0-B291-B8657B832DE5}" type="datetimeFigureOut">
              <a:rPr lang="el-GR" smtClean="0">
                <a:solidFill>
                  <a:prstClr val="black">
                    <a:tint val="75000"/>
                  </a:prstClr>
                </a:solidFill>
              </a:rPr>
              <a:pPr/>
              <a:t>7/10/2017</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E340C097-A4C6-48BF-BCB1-E34CA5BB757E}"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56705CB9-31C9-47A0-B291-B8657B832DE5}" type="datetimeFigureOut">
              <a:rPr lang="el-GR" smtClean="0">
                <a:solidFill>
                  <a:prstClr val="black">
                    <a:tint val="75000"/>
                  </a:prstClr>
                </a:solidFill>
              </a:rPr>
              <a:pPr/>
              <a:t>7/10/2017</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E340C097-A4C6-48BF-BCB1-E34CA5BB757E}"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13"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27"/>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51"/>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13"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27"/>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51"/>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651631" y="6502437"/>
            <a:ext cx="34176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defRPr/>
            </a:pPr>
            <a:fld id="{7810D3D6-F05A-4E69-89E9-1C975CD5F680}" type="slidenum">
              <a:rPr lang="en-US" sz="1000" smtClean="0">
                <a:solidFill>
                  <a:srgbClr val="000000"/>
                </a:solidFill>
              </a:rPr>
              <a:pPr eaLnBrk="1" hangingPunct="1">
                <a:defRPr/>
              </a:pPr>
              <a:t>‹#›</a:t>
            </a:fld>
            <a:endParaRPr lang="en-US" sz="1200" smtClean="0">
              <a:solidFill>
                <a:srgbClr val="FEB830"/>
              </a:solidFill>
            </a:endParaRPr>
          </a:p>
        </p:txBody>
      </p:sp>
      <p:sp>
        <p:nvSpPr>
          <p:cNvPr id="5" name="Text Placeholder 3"/>
          <p:cNvSpPr>
            <a:spLocks noGrp="1"/>
          </p:cNvSpPr>
          <p:nvPr>
            <p:ph type="body" sz="half" idx="10"/>
          </p:nvPr>
        </p:nvSpPr>
        <p:spPr>
          <a:xfrm>
            <a:off x="350874" y="6502749"/>
            <a:ext cx="8294687" cy="196784"/>
          </a:xfrm>
          <a:prstGeom prst="rect">
            <a:avLst/>
          </a:prstGeom>
        </p:spPr>
        <p:txBody>
          <a:bodyPr anchor="b"/>
          <a:lstStyle>
            <a:lvl1pPr marL="0" indent="0">
              <a:spcBef>
                <a:spcPts val="0"/>
              </a:spcBef>
              <a:buNone/>
              <a:defRPr sz="11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Rectangle 2"/>
          <p:cNvSpPr>
            <a:spLocks noGrp="1" noChangeArrowheads="1"/>
          </p:cNvSpPr>
          <p:nvPr>
            <p:ph type="title"/>
          </p:nvPr>
        </p:nvSpPr>
        <p:spPr bwMode="auto">
          <a:xfrm>
            <a:off x="347688" y="101600"/>
            <a:ext cx="8453437" cy="1112704"/>
          </a:xfrm>
          <a:prstGeom prst="rect">
            <a:avLst/>
          </a:prstGeom>
          <a:noFill/>
          <a:ln w="9525">
            <a:noFill/>
            <a:miter lim="800000"/>
            <a:headEnd/>
            <a:tailEnd/>
          </a:ln>
        </p:spPr>
        <p:txBody>
          <a:bodyPr/>
          <a:lstStyle/>
          <a:p>
            <a:pPr lvl="0"/>
            <a:r>
              <a:rPr lang="en-US" dirty="0" smtClean="0"/>
              <a:t>Click to edit Master title style</a:t>
            </a:r>
          </a:p>
        </p:txBody>
      </p:sp>
    </p:spTree>
    <p:extLst>
      <p:ext uri="{BB962C8B-B14F-4D97-AF65-F5344CB8AC3E}">
        <p14:creationId xmlns:p14="http://schemas.microsoft.com/office/powerpoint/2010/main" xmlns="" val="247552228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9750" y="614367"/>
            <a:ext cx="8289925" cy="498475"/>
          </a:xfrm>
          <a:prstGeom prst="rect">
            <a:avLst/>
          </a:prstGeom>
        </p:spPr>
        <p:txBody>
          <a:bodyPr/>
          <a:lstStyle/>
          <a:p>
            <a:r>
              <a:rPr lang="en-US" smtClean="0"/>
              <a:t>Click to edit Master title style</a:t>
            </a:r>
            <a:endParaRPr lang="de-CH"/>
          </a:p>
        </p:txBody>
      </p:sp>
      <p:sp>
        <p:nvSpPr>
          <p:cNvPr id="3" name="Footer Placeholder 4"/>
          <p:cNvSpPr>
            <a:spLocks noGrp="1"/>
          </p:cNvSpPr>
          <p:nvPr>
            <p:ph type="ftr" sz="quarter" idx="10"/>
          </p:nvPr>
        </p:nvSpPr>
        <p:spPr>
          <a:xfrm>
            <a:off x="687392" y="6402424"/>
            <a:ext cx="6477000" cy="250825"/>
          </a:xfrm>
          <a:prstGeom prst="rect">
            <a:avLst/>
          </a:prstGeom>
        </p:spPr>
        <p:txBody>
          <a:bodyPr/>
          <a:lstStyle>
            <a:lvl1pPr>
              <a:defRPr/>
            </a:lvl1pPr>
          </a:lstStyle>
          <a:p>
            <a:pPr>
              <a:defRPr/>
            </a:pPr>
            <a:r>
              <a:rPr lang="en-US">
                <a:solidFill>
                  <a:prstClr val="black"/>
                </a:solidFill>
              </a:rPr>
              <a:t>Georgios Cheilas 31/7/2015 Role of IL-17A in the Pathogenesis of Psoriasis</a:t>
            </a:r>
          </a:p>
        </p:txBody>
      </p:sp>
      <p:sp>
        <p:nvSpPr>
          <p:cNvPr id="4" name="Slide Number Placeholder 5"/>
          <p:cNvSpPr>
            <a:spLocks noGrp="1"/>
          </p:cNvSpPr>
          <p:nvPr>
            <p:ph type="sldNum" sz="quarter" idx="11"/>
          </p:nvPr>
        </p:nvSpPr>
        <p:spPr>
          <a:xfrm>
            <a:off x="538165" y="6402388"/>
            <a:ext cx="400050" cy="247650"/>
          </a:xfrm>
          <a:prstGeom prst="rect">
            <a:avLst/>
          </a:prstGeom>
        </p:spPr>
        <p:txBody>
          <a:bodyPr/>
          <a:lstStyle>
            <a:lvl1pPr>
              <a:defRPr/>
            </a:lvl1pPr>
          </a:lstStyle>
          <a:p>
            <a:pPr>
              <a:defRPr/>
            </a:pPr>
            <a:fld id="{4932FE11-AE89-4961-AA5E-47ADDFE1735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xmlns="" val="239771526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59"/>
            <a:ext cx="7772400" cy="1470025"/>
          </a:xfrm>
          <a:prstGeom prst="rect">
            <a:avLst/>
          </a:prstGeo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smtClean="0"/>
              <a:t>Κάντε κλικ για να επεξεργαστείτε τον υπότιτλο του υποδείγματος</a:t>
            </a:r>
            <a:endParaRPr lang="el-GR"/>
          </a:p>
        </p:txBody>
      </p:sp>
      <p:sp>
        <p:nvSpPr>
          <p:cNvPr id="4" name="Rectangle 4"/>
          <p:cNvSpPr>
            <a:spLocks noGrp="1" noChangeArrowheads="1"/>
          </p:cNvSpPr>
          <p:nvPr>
            <p:ph type="dt" sz="half" idx="10"/>
          </p:nvPr>
        </p:nvSpPr>
        <p:spPr>
          <a:xfrm>
            <a:off x="685804" y="6248400"/>
            <a:ext cx="1905000" cy="457200"/>
          </a:xfrm>
          <a:prstGeom prst="rect">
            <a:avLst/>
          </a:prstGeom>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7D52A2C3-546E-4E88-B7FE-9097D84DB3DB}" type="slidenum">
              <a:rPr lang="el-GR">
                <a:solidFill>
                  <a:srgbClr val="000000"/>
                </a:solidFill>
              </a:rPr>
              <a:pPr>
                <a:defRPr/>
              </a:pPr>
              <a:t>‹#›</a:t>
            </a:fld>
            <a:endParaRPr lang="el-GR">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34"/>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63BA7D15-3E46-45A4-B0E4-FC1D39F36F5F}" type="datetimeFigureOut">
              <a:rPr lang="el-GR" smtClean="0"/>
              <a:pPr/>
              <a:t>7/10/2017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A2857BB8-65F3-4573-A72A-5AC6CF802E4A}" type="slidenum">
              <a:rPr lang="el-GR" smtClean="0"/>
              <a:pPr/>
              <a:t>‹#›</a:t>
            </a:fld>
            <a:endParaRPr lang="el-G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6308885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7306" y="103236"/>
            <a:ext cx="8453804" cy="1112838"/>
          </a:xfrm>
          <a:prstGeom prst="rect">
            <a:avLst/>
          </a:prstGeom>
        </p:spPr>
        <p:txBody>
          <a:bodyPr/>
          <a:lstStyle/>
          <a:p>
            <a:r>
              <a:rPr lang="en-US" smtClean="0"/>
              <a:t>Click to edit Master title style</a:t>
            </a:r>
            <a:endParaRPr lang="en-US"/>
          </a:p>
        </p:txBody>
      </p:sp>
      <p:sp>
        <p:nvSpPr>
          <p:cNvPr id="4" name="Text Box 14"/>
          <p:cNvSpPr txBox="1">
            <a:spLocks noChangeArrowheads="1"/>
          </p:cNvSpPr>
          <p:nvPr userDrawn="1"/>
        </p:nvSpPr>
        <p:spPr bwMode="auto">
          <a:xfrm>
            <a:off x="8651631" y="6502472"/>
            <a:ext cx="341760" cy="246221"/>
          </a:xfrm>
          <a:prstGeom prst="rect">
            <a:avLst/>
          </a:prstGeom>
          <a:noFill/>
          <a:ln>
            <a:noFill/>
          </a:ln>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fld id="{B6D541A4-A5CC-4C11-9D02-A958D37F1280}" type="slidenum">
              <a:rPr lang="en-US" sz="1000" smtClean="0">
                <a:solidFill>
                  <a:srgbClr val="000000"/>
                </a:solidFill>
              </a:rPr>
              <a:pPr eaLnBrk="1" hangingPunct="1">
                <a:defRPr/>
              </a:pPr>
              <a:t>‹#›</a:t>
            </a:fld>
            <a:endParaRPr lang="en-US" sz="1200" smtClean="0">
              <a:solidFill>
                <a:srgbClr val="FEB830"/>
              </a:solidFill>
            </a:endParaRPr>
          </a:p>
        </p:txBody>
      </p:sp>
      <p:sp>
        <p:nvSpPr>
          <p:cNvPr id="5" name="Text Placeholder 3"/>
          <p:cNvSpPr>
            <a:spLocks noGrp="1"/>
          </p:cNvSpPr>
          <p:nvPr>
            <p:ph type="body" sz="half" idx="10"/>
          </p:nvPr>
        </p:nvSpPr>
        <p:spPr>
          <a:xfrm>
            <a:off x="350873" y="6502749"/>
            <a:ext cx="8294687" cy="196784"/>
          </a:xfrm>
          <a:prstGeom prst="rect">
            <a:avLst/>
          </a:prstGeom>
        </p:spPr>
        <p:txBody>
          <a:bodyPr anchor="b"/>
          <a:lstStyle>
            <a:lvl1pPr marL="0" indent="0">
              <a:spcBef>
                <a:spcPts val="0"/>
              </a:spcBef>
              <a:buNone/>
              <a:defRPr sz="11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dirty="0" smtClean="0"/>
              <a:t>Click to edit Master text styles</a:t>
            </a:r>
          </a:p>
        </p:txBody>
      </p:sp>
    </p:spTree>
    <p:extLst>
      <p:ext uri="{BB962C8B-B14F-4D97-AF65-F5344CB8AC3E}">
        <p14:creationId xmlns:p14="http://schemas.microsoft.com/office/powerpoint/2010/main" xmlns="" val="77568470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12"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25"/>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49"/>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12"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25"/>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49"/>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12"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25"/>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49"/>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12"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25"/>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49"/>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12"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25"/>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49"/>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12"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25"/>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49"/>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12"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25"/>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49"/>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12"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25"/>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49"/>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150856127"/>
      </p:ext>
    </p:extLst>
  </p:cSld>
  <p:clrMapOvr>
    <a:masterClrMapping/>
  </p:clrMapOvr>
  <p:transition/>
  <p:timing>
    <p:tnLst>
      <p:par>
        <p:cTn id="1" dur="indefinite" restart="never" nodeType="tmRoot"/>
      </p:par>
    </p:tnLst>
  </p:timing>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63BA7D15-3E46-45A4-B0E4-FC1D39F36F5F}" type="datetimeFigureOut">
              <a:rPr lang="el-GR" smtClean="0"/>
              <a:pPr/>
              <a:t>7/10/2017</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A2857BB8-65F3-4573-A72A-5AC6CF802E4A}" type="slidenum">
              <a:rPr lang="el-GR" smtClean="0"/>
              <a:pPr/>
              <a:t>‹#›</a:t>
            </a:fld>
            <a:endParaRPr lang="el-G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12"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25"/>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49"/>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12"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25"/>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49"/>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12"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25"/>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49"/>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12"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25"/>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49"/>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651631" y="6502435"/>
            <a:ext cx="34176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defRPr/>
            </a:pPr>
            <a:fld id="{7810D3D6-F05A-4E69-89E9-1C975CD5F680}" type="slidenum">
              <a:rPr lang="en-US" sz="1000" smtClean="0">
                <a:solidFill>
                  <a:srgbClr val="000000"/>
                </a:solidFill>
              </a:rPr>
              <a:pPr eaLnBrk="1" hangingPunct="1">
                <a:defRPr/>
              </a:pPr>
              <a:t>‹#›</a:t>
            </a:fld>
            <a:endParaRPr lang="en-US" sz="1200" smtClean="0">
              <a:solidFill>
                <a:srgbClr val="FEB830"/>
              </a:solidFill>
            </a:endParaRPr>
          </a:p>
        </p:txBody>
      </p:sp>
      <p:sp>
        <p:nvSpPr>
          <p:cNvPr id="5" name="Text Placeholder 3"/>
          <p:cNvSpPr>
            <a:spLocks noGrp="1"/>
          </p:cNvSpPr>
          <p:nvPr>
            <p:ph type="body" sz="half" idx="10"/>
          </p:nvPr>
        </p:nvSpPr>
        <p:spPr>
          <a:xfrm>
            <a:off x="350873" y="6502749"/>
            <a:ext cx="8294687" cy="196784"/>
          </a:xfrm>
          <a:prstGeom prst="rect">
            <a:avLst/>
          </a:prstGeom>
        </p:spPr>
        <p:txBody>
          <a:bodyPr anchor="b"/>
          <a:lstStyle>
            <a:lvl1pPr marL="0" indent="0">
              <a:spcBef>
                <a:spcPts val="0"/>
              </a:spcBef>
              <a:buNone/>
              <a:defRPr sz="11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Rectangle 2"/>
          <p:cNvSpPr>
            <a:spLocks noGrp="1" noChangeArrowheads="1"/>
          </p:cNvSpPr>
          <p:nvPr>
            <p:ph type="title"/>
          </p:nvPr>
        </p:nvSpPr>
        <p:spPr bwMode="auto">
          <a:xfrm>
            <a:off x="347687" y="101600"/>
            <a:ext cx="8453437" cy="1112704"/>
          </a:xfrm>
          <a:prstGeom prst="rect">
            <a:avLst/>
          </a:prstGeom>
          <a:noFill/>
          <a:ln w="9525">
            <a:noFill/>
            <a:miter lim="800000"/>
            <a:headEnd/>
            <a:tailEnd/>
          </a:ln>
        </p:spPr>
        <p:txBody>
          <a:bodyPr/>
          <a:lstStyle/>
          <a:p>
            <a:pPr lvl="0"/>
            <a:r>
              <a:rPr lang="en-US" dirty="0" smtClean="0"/>
              <a:t>Click to edit Master title style</a:t>
            </a:r>
          </a:p>
        </p:txBody>
      </p:sp>
    </p:spTree>
    <p:extLst>
      <p:ext uri="{BB962C8B-B14F-4D97-AF65-F5344CB8AC3E}">
        <p14:creationId xmlns:p14="http://schemas.microsoft.com/office/powerpoint/2010/main" xmlns="" val="2475522282"/>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9750" y="614367"/>
            <a:ext cx="8289925" cy="498475"/>
          </a:xfrm>
          <a:prstGeom prst="rect">
            <a:avLst/>
          </a:prstGeom>
        </p:spPr>
        <p:txBody>
          <a:bodyPr/>
          <a:lstStyle/>
          <a:p>
            <a:r>
              <a:rPr lang="en-US" smtClean="0"/>
              <a:t>Click to edit Master title style</a:t>
            </a:r>
            <a:endParaRPr lang="de-CH"/>
          </a:p>
        </p:txBody>
      </p:sp>
      <p:sp>
        <p:nvSpPr>
          <p:cNvPr id="3" name="Footer Placeholder 4"/>
          <p:cNvSpPr>
            <a:spLocks noGrp="1"/>
          </p:cNvSpPr>
          <p:nvPr>
            <p:ph type="ftr" sz="quarter" idx="10"/>
          </p:nvPr>
        </p:nvSpPr>
        <p:spPr>
          <a:xfrm>
            <a:off x="687392" y="6402422"/>
            <a:ext cx="6477000" cy="250825"/>
          </a:xfrm>
          <a:prstGeom prst="rect">
            <a:avLst/>
          </a:prstGeom>
        </p:spPr>
        <p:txBody>
          <a:bodyPr/>
          <a:lstStyle>
            <a:lvl1pPr>
              <a:defRPr/>
            </a:lvl1pPr>
          </a:lstStyle>
          <a:p>
            <a:pPr>
              <a:defRPr/>
            </a:pPr>
            <a:r>
              <a:rPr lang="en-US">
                <a:solidFill>
                  <a:prstClr val="black"/>
                </a:solidFill>
              </a:rPr>
              <a:t>Georgios Cheilas 31/7/2015 Role of IL-17A in the Pathogenesis of Psoriasis</a:t>
            </a:r>
          </a:p>
        </p:txBody>
      </p:sp>
      <p:sp>
        <p:nvSpPr>
          <p:cNvPr id="4" name="Slide Number Placeholder 5"/>
          <p:cNvSpPr>
            <a:spLocks noGrp="1"/>
          </p:cNvSpPr>
          <p:nvPr>
            <p:ph type="sldNum" sz="quarter" idx="11"/>
          </p:nvPr>
        </p:nvSpPr>
        <p:spPr>
          <a:xfrm>
            <a:off x="538165" y="6402388"/>
            <a:ext cx="400050" cy="247650"/>
          </a:xfrm>
          <a:prstGeom prst="rect">
            <a:avLst/>
          </a:prstGeom>
        </p:spPr>
        <p:txBody>
          <a:bodyPr/>
          <a:lstStyle>
            <a:lvl1pPr>
              <a:defRPr/>
            </a:lvl1pPr>
          </a:lstStyle>
          <a:p>
            <a:pPr>
              <a:defRPr/>
            </a:pPr>
            <a:fld id="{4932FE11-AE89-4961-AA5E-47ADDFE1735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xmlns="" val="239771526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9"/>
            <a:ext cx="7886700" cy="1325563"/>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85"/>
            <a:ext cx="2057400" cy="365125"/>
          </a:xfrm>
          <a:prstGeom prst="rect">
            <a:avLst/>
          </a:prstGeom>
        </p:spPr>
        <p:txBody>
          <a:bodyPr/>
          <a:lstStyle/>
          <a:p>
            <a:fld id="{7A9AD52A-41FE-4A9E-8847-B10E6F031F82}" type="datetimeFigureOut">
              <a:rPr lang="el-GR" smtClean="0">
                <a:solidFill>
                  <a:prstClr val="black">
                    <a:tint val="75000"/>
                  </a:prstClr>
                </a:solidFill>
              </a:rPr>
              <a:pPr/>
              <a:t>7/10/2017</a:t>
            </a:fld>
            <a:endParaRPr lang="el-GR">
              <a:solidFill>
                <a:prstClr val="black">
                  <a:tint val="75000"/>
                </a:prstClr>
              </a:solidFill>
            </a:endParaRPr>
          </a:p>
        </p:txBody>
      </p:sp>
      <p:sp>
        <p:nvSpPr>
          <p:cNvPr id="5" name="Footer Placeholder 4"/>
          <p:cNvSpPr>
            <a:spLocks noGrp="1"/>
          </p:cNvSpPr>
          <p:nvPr>
            <p:ph type="ftr" sz="quarter" idx="11"/>
          </p:nvPr>
        </p:nvSpPr>
        <p:spPr>
          <a:xfrm>
            <a:off x="3028950" y="6356385"/>
            <a:ext cx="3086100" cy="365125"/>
          </a:xfrm>
          <a:prstGeom prst="rect">
            <a:avLst/>
          </a:prstGeom>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a:xfrm>
            <a:off x="6457950" y="6356385"/>
            <a:ext cx="2057400" cy="365125"/>
          </a:xfrm>
          <a:prstGeom prst="rect">
            <a:avLst/>
          </a:prstGeom>
        </p:spPr>
        <p:txBody>
          <a:bodyPr/>
          <a:lstStyle/>
          <a:p>
            <a:fld id="{A6B96AE8-F80D-473C-8920-61AD8CB31475}"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xmlns="" val="26029980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6308885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7306" y="103236"/>
            <a:ext cx="8453804" cy="1112838"/>
          </a:xfrm>
          <a:prstGeom prst="rect">
            <a:avLst/>
          </a:prstGeom>
        </p:spPr>
        <p:txBody>
          <a:bodyPr/>
          <a:lstStyle/>
          <a:p>
            <a:r>
              <a:rPr lang="en-US" smtClean="0"/>
              <a:t>Click to edit Master title style</a:t>
            </a:r>
            <a:endParaRPr lang="en-US"/>
          </a:p>
        </p:txBody>
      </p:sp>
      <p:sp>
        <p:nvSpPr>
          <p:cNvPr id="4" name="Text Box 14"/>
          <p:cNvSpPr txBox="1">
            <a:spLocks noChangeArrowheads="1"/>
          </p:cNvSpPr>
          <p:nvPr userDrawn="1"/>
        </p:nvSpPr>
        <p:spPr bwMode="auto">
          <a:xfrm>
            <a:off x="8651631" y="6502470"/>
            <a:ext cx="341760" cy="246221"/>
          </a:xfrm>
          <a:prstGeom prst="rect">
            <a:avLst/>
          </a:prstGeom>
          <a:noFill/>
          <a:ln>
            <a:noFill/>
          </a:ln>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fld id="{B6D541A4-A5CC-4C11-9D02-A958D37F1280}" type="slidenum">
              <a:rPr lang="en-US" sz="1000" smtClean="0">
                <a:solidFill>
                  <a:srgbClr val="000000"/>
                </a:solidFill>
              </a:rPr>
              <a:pPr eaLnBrk="1" hangingPunct="1">
                <a:defRPr/>
              </a:pPr>
              <a:t>‹#›</a:t>
            </a:fld>
            <a:endParaRPr lang="en-US" sz="1200" smtClean="0">
              <a:solidFill>
                <a:srgbClr val="FEB830"/>
              </a:solidFill>
            </a:endParaRPr>
          </a:p>
        </p:txBody>
      </p:sp>
      <p:sp>
        <p:nvSpPr>
          <p:cNvPr id="5" name="Text Placeholder 3"/>
          <p:cNvSpPr>
            <a:spLocks noGrp="1"/>
          </p:cNvSpPr>
          <p:nvPr>
            <p:ph type="body" sz="half" idx="10"/>
          </p:nvPr>
        </p:nvSpPr>
        <p:spPr>
          <a:xfrm>
            <a:off x="350872" y="6502749"/>
            <a:ext cx="8294687" cy="196784"/>
          </a:xfrm>
          <a:prstGeom prst="rect">
            <a:avLst/>
          </a:prstGeom>
        </p:spPr>
        <p:txBody>
          <a:bodyPr anchor="b"/>
          <a:lstStyle>
            <a:lvl1pPr marL="0" indent="0">
              <a:spcBef>
                <a:spcPts val="0"/>
              </a:spcBef>
              <a:buNone/>
              <a:defRPr sz="11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dirty="0" smtClean="0"/>
              <a:t>Click to edit Master text styles</a:t>
            </a:r>
          </a:p>
        </p:txBody>
      </p:sp>
    </p:spTree>
    <p:extLst>
      <p:ext uri="{BB962C8B-B14F-4D97-AF65-F5344CB8AC3E}">
        <p14:creationId xmlns:p14="http://schemas.microsoft.com/office/powerpoint/2010/main" xmlns="" val="775684709"/>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11"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23"/>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47"/>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63BA7D15-3E46-45A4-B0E4-FC1D39F36F5F}" type="datetimeFigureOut">
              <a:rPr lang="el-GR" smtClean="0"/>
              <a:pPr/>
              <a:t>7/10/2017</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A2857BB8-65F3-4573-A72A-5AC6CF802E4A}" type="slidenum">
              <a:rPr lang="el-GR" smtClean="0"/>
              <a:pPr/>
              <a:t>‹#›</a:t>
            </a:fld>
            <a:endParaRPr lang="el-G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11"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23"/>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47"/>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11"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23"/>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47"/>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11"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23"/>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47"/>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11"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23"/>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47"/>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11"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23"/>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47"/>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11"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23"/>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47"/>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11"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23"/>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47"/>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150856127"/>
      </p:ext>
    </p:extLst>
  </p:cSld>
  <p:clrMapOvr>
    <a:masterClrMapping/>
  </p:clrMapOvr>
  <p:transition/>
  <p:timing>
    <p:tnLst>
      <p:par>
        <p:cTn id="1" dur="indefinite" restart="never" nodeType="tmRoot"/>
      </p:par>
    </p:tnLst>
  </p:timing>
  <p:hf hdr="0" dt="0"/>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11"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23"/>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47"/>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11"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23"/>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47"/>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11"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23"/>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47"/>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63BA7D15-3E46-45A4-B0E4-FC1D39F36F5F}" type="datetimeFigureOut">
              <a:rPr lang="el-GR" smtClean="0"/>
              <a:pPr/>
              <a:t>7/10/2017</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A2857BB8-65F3-4573-A72A-5AC6CF802E4A}" type="slidenum">
              <a:rPr lang="el-GR" smtClean="0"/>
              <a:pPr/>
              <a:t>‹#›</a:t>
            </a:fld>
            <a:endParaRPr lang="el-G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11"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23"/>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47"/>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651631" y="6502433"/>
            <a:ext cx="34176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defRPr/>
            </a:pPr>
            <a:fld id="{7810D3D6-F05A-4E69-89E9-1C975CD5F680}" type="slidenum">
              <a:rPr lang="en-US" sz="1000" smtClean="0">
                <a:solidFill>
                  <a:srgbClr val="000000"/>
                </a:solidFill>
              </a:rPr>
              <a:pPr eaLnBrk="1" hangingPunct="1">
                <a:defRPr/>
              </a:pPr>
              <a:t>‹#›</a:t>
            </a:fld>
            <a:endParaRPr lang="en-US" sz="1200" smtClean="0">
              <a:solidFill>
                <a:srgbClr val="FEB830"/>
              </a:solidFill>
            </a:endParaRPr>
          </a:p>
        </p:txBody>
      </p:sp>
      <p:sp>
        <p:nvSpPr>
          <p:cNvPr id="5" name="Text Placeholder 3"/>
          <p:cNvSpPr>
            <a:spLocks noGrp="1"/>
          </p:cNvSpPr>
          <p:nvPr>
            <p:ph type="body" sz="half" idx="10"/>
          </p:nvPr>
        </p:nvSpPr>
        <p:spPr>
          <a:xfrm>
            <a:off x="350872" y="6502749"/>
            <a:ext cx="8294687" cy="196784"/>
          </a:xfrm>
          <a:prstGeom prst="rect">
            <a:avLst/>
          </a:prstGeom>
        </p:spPr>
        <p:txBody>
          <a:bodyPr anchor="b"/>
          <a:lstStyle>
            <a:lvl1pPr marL="0" indent="0">
              <a:spcBef>
                <a:spcPts val="0"/>
              </a:spcBef>
              <a:buNone/>
              <a:defRPr sz="11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Rectangle 2"/>
          <p:cNvSpPr>
            <a:spLocks noGrp="1" noChangeArrowheads="1"/>
          </p:cNvSpPr>
          <p:nvPr>
            <p:ph type="title"/>
          </p:nvPr>
        </p:nvSpPr>
        <p:spPr bwMode="auto">
          <a:xfrm>
            <a:off x="347686" y="101600"/>
            <a:ext cx="8453437" cy="1112704"/>
          </a:xfrm>
          <a:prstGeom prst="rect">
            <a:avLst/>
          </a:prstGeom>
          <a:noFill/>
          <a:ln w="9525">
            <a:noFill/>
            <a:miter lim="800000"/>
            <a:headEnd/>
            <a:tailEnd/>
          </a:ln>
        </p:spPr>
        <p:txBody>
          <a:bodyPr/>
          <a:lstStyle/>
          <a:p>
            <a:pPr lvl="0"/>
            <a:r>
              <a:rPr lang="en-US" dirty="0" smtClean="0"/>
              <a:t>Click to edit Master title style</a:t>
            </a:r>
          </a:p>
        </p:txBody>
      </p:sp>
    </p:spTree>
    <p:extLst>
      <p:ext uri="{BB962C8B-B14F-4D97-AF65-F5344CB8AC3E}">
        <p14:creationId xmlns:p14="http://schemas.microsoft.com/office/powerpoint/2010/main" xmlns="" val="2475522282"/>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9750" y="614367"/>
            <a:ext cx="8289925" cy="498475"/>
          </a:xfrm>
          <a:prstGeom prst="rect">
            <a:avLst/>
          </a:prstGeom>
        </p:spPr>
        <p:txBody>
          <a:bodyPr/>
          <a:lstStyle/>
          <a:p>
            <a:r>
              <a:rPr lang="en-US" smtClean="0"/>
              <a:t>Click to edit Master title style</a:t>
            </a:r>
            <a:endParaRPr lang="de-CH"/>
          </a:p>
        </p:txBody>
      </p:sp>
      <p:sp>
        <p:nvSpPr>
          <p:cNvPr id="3" name="Footer Placeholder 4"/>
          <p:cNvSpPr>
            <a:spLocks noGrp="1"/>
          </p:cNvSpPr>
          <p:nvPr>
            <p:ph type="ftr" sz="quarter" idx="10"/>
          </p:nvPr>
        </p:nvSpPr>
        <p:spPr>
          <a:xfrm>
            <a:off x="687392" y="6402420"/>
            <a:ext cx="6477000" cy="250825"/>
          </a:xfrm>
          <a:prstGeom prst="rect">
            <a:avLst/>
          </a:prstGeom>
        </p:spPr>
        <p:txBody>
          <a:bodyPr/>
          <a:lstStyle>
            <a:lvl1pPr>
              <a:defRPr/>
            </a:lvl1pPr>
          </a:lstStyle>
          <a:p>
            <a:pPr>
              <a:defRPr/>
            </a:pPr>
            <a:r>
              <a:rPr lang="en-US">
                <a:solidFill>
                  <a:prstClr val="black"/>
                </a:solidFill>
              </a:rPr>
              <a:t>Georgios Cheilas 31/7/2015 Role of IL-17A in the Pathogenesis of Psoriasis</a:t>
            </a:r>
          </a:p>
        </p:txBody>
      </p:sp>
      <p:sp>
        <p:nvSpPr>
          <p:cNvPr id="4" name="Slide Number Placeholder 5"/>
          <p:cNvSpPr>
            <a:spLocks noGrp="1"/>
          </p:cNvSpPr>
          <p:nvPr>
            <p:ph type="sldNum" sz="quarter" idx="11"/>
          </p:nvPr>
        </p:nvSpPr>
        <p:spPr>
          <a:xfrm>
            <a:off x="538165" y="6402388"/>
            <a:ext cx="400050" cy="247650"/>
          </a:xfrm>
          <a:prstGeom prst="rect">
            <a:avLst/>
          </a:prstGeom>
        </p:spPr>
        <p:txBody>
          <a:bodyPr/>
          <a:lstStyle>
            <a:lvl1pPr>
              <a:defRPr/>
            </a:lvl1pPr>
          </a:lstStyle>
          <a:p>
            <a:pPr>
              <a:defRPr/>
            </a:pPr>
            <a:fld id="{4932FE11-AE89-4961-AA5E-47ADDFE1735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xmlns="" val="2397715264"/>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9"/>
            <a:ext cx="7886700" cy="1325563"/>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83"/>
            <a:ext cx="2057400" cy="365125"/>
          </a:xfrm>
          <a:prstGeom prst="rect">
            <a:avLst/>
          </a:prstGeom>
        </p:spPr>
        <p:txBody>
          <a:bodyPr/>
          <a:lstStyle/>
          <a:p>
            <a:fld id="{7A9AD52A-41FE-4A9E-8847-B10E6F031F82}" type="datetimeFigureOut">
              <a:rPr lang="el-GR" smtClean="0">
                <a:solidFill>
                  <a:prstClr val="black">
                    <a:tint val="75000"/>
                  </a:prstClr>
                </a:solidFill>
              </a:rPr>
              <a:pPr/>
              <a:t>7/10/2017</a:t>
            </a:fld>
            <a:endParaRPr lang="el-GR">
              <a:solidFill>
                <a:prstClr val="black">
                  <a:tint val="75000"/>
                </a:prstClr>
              </a:solidFill>
            </a:endParaRPr>
          </a:p>
        </p:txBody>
      </p:sp>
      <p:sp>
        <p:nvSpPr>
          <p:cNvPr id="5" name="Footer Placeholder 4"/>
          <p:cNvSpPr>
            <a:spLocks noGrp="1"/>
          </p:cNvSpPr>
          <p:nvPr>
            <p:ph type="ftr" sz="quarter" idx="11"/>
          </p:nvPr>
        </p:nvSpPr>
        <p:spPr>
          <a:xfrm>
            <a:off x="3028950" y="6356383"/>
            <a:ext cx="3086100" cy="365125"/>
          </a:xfrm>
          <a:prstGeom prst="rect">
            <a:avLst/>
          </a:prstGeom>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a:xfrm>
            <a:off x="6457950" y="6356383"/>
            <a:ext cx="2057400" cy="365125"/>
          </a:xfrm>
          <a:prstGeom prst="rect">
            <a:avLst/>
          </a:prstGeom>
        </p:spPr>
        <p:txBody>
          <a:bodyPr/>
          <a:lstStyle/>
          <a:p>
            <a:fld id="{A6B96AE8-F80D-473C-8920-61AD8CB31475}"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xmlns="" val="26029980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6308885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7306" y="103236"/>
            <a:ext cx="8453804" cy="1112838"/>
          </a:xfrm>
          <a:prstGeom prst="rect">
            <a:avLst/>
          </a:prstGeom>
        </p:spPr>
        <p:txBody>
          <a:bodyPr/>
          <a:lstStyle/>
          <a:p>
            <a:r>
              <a:rPr lang="en-US" smtClean="0"/>
              <a:t>Click to edit Master title style</a:t>
            </a:r>
            <a:endParaRPr lang="en-US"/>
          </a:p>
        </p:txBody>
      </p:sp>
      <p:sp>
        <p:nvSpPr>
          <p:cNvPr id="4" name="Text Box 14"/>
          <p:cNvSpPr txBox="1">
            <a:spLocks noChangeArrowheads="1"/>
          </p:cNvSpPr>
          <p:nvPr userDrawn="1"/>
        </p:nvSpPr>
        <p:spPr bwMode="auto">
          <a:xfrm>
            <a:off x="8651631" y="6502466"/>
            <a:ext cx="341760" cy="246221"/>
          </a:xfrm>
          <a:prstGeom prst="rect">
            <a:avLst/>
          </a:prstGeom>
          <a:noFill/>
          <a:ln>
            <a:noFill/>
          </a:ln>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fld id="{B6D541A4-A5CC-4C11-9D02-A958D37F1280}" type="slidenum">
              <a:rPr lang="en-US" sz="1000" smtClean="0">
                <a:solidFill>
                  <a:srgbClr val="000000"/>
                </a:solidFill>
              </a:rPr>
              <a:pPr eaLnBrk="1" hangingPunct="1">
                <a:defRPr/>
              </a:pPr>
              <a:t>‹#›</a:t>
            </a:fld>
            <a:endParaRPr lang="en-US" sz="1200" smtClean="0">
              <a:solidFill>
                <a:srgbClr val="FEB830"/>
              </a:solidFill>
            </a:endParaRPr>
          </a:p>
        </p:txBody>
      </p:sp>
      <p:sp>
        <p:nvSpPr>
          <p:cNvPr id="5" name="Text Placeholder 3"/>
          <p:cNvSpPr>
            <a:spLocks noGrp="1"/>
          </p:cNvSpPr>
          <p:nvPr>
            <p:ph type="body" sz="half" idx="10"/>
          </p:nvPr>
        </p:nvSpPr>
        <p:spPr>
          <a:xfrm>
            <a:off x="350870" y="6502749"/>
            <a:ext cx="8294687" cy="196784"/>
          </a:xfrm>
          <a:prstGeom prst="rect">
            <a:avLst/>
          </a:prstGeom>
        </p:spPr>
        <p:txBody>
          <a:bodyPr anchor="b"/>
          <a:lstStyle>
            <a:lvl1pPr marL="0" indent="0">
              <a:spcBef>
                <a:spcPts val="0"/>
              </a:spcBef>
              <a:buNone/>
              <a:defRPr sz="11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dirty="0" smtClean="0"/>
              <a:t>Click to edit Master text styles</a:t>
            </a:r>
          </a:p>
        </p:txBody>
      </p:sp>
    </p:spTree>
    <p:extLst>
      <p:ext uri="{BB962C8B-B14F-4D97-AF65-F5344CB8AC3E}">
        <p14:creationId xmlns:p14="http://schemas.microsoft.com/office/powerpoint/2010/main" xmlns="" val="77568470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09"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19"/>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43"/>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09"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19"/>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43"/>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09"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19"/>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43"/>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09"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19"/>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43"/>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63BA7D15-3E46-45A4-B0E4-FC1D39F36F5F}" type="datetimeFigureOut">
              <a:rPr lang="el-GR" smtClean="0"/>
              <a:pPr/>
              <a:t>7/10/2017</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A2857BB8-65F3-4573-A72A-5AC6CF802E4A}" type="slidenum">
              <a:rPr lang="el-GR" smtClean="0"/>
              <a:pPr/>
              <a:t>‹#›</a:t>
            </a:fld>
            <a:endParaRPr lang="el-G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09"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19"/>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43"/>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09"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19"/>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43"/>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09"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19"/>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43"/>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09"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19"/>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43"/>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150856127"/>
      </p:ext>
    </p:extLst>
  </p:cSld>
  <p:clrMapOvr>
    <a:masterClrMapping/>
  </p:clrMapOvr>
  <p:transition/>
  <p:timing>
    <p:tnLst>
      <p:par>
        <p:cTn id="1" dur="indefinite" restart="never" nodeType="tmRoot"/>
      </p:par>
    </p:tnLst>
  </p:timing>
  <p:hf hdr="0" dt="0"/>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09"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19"/>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43"/>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09"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19"/>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43"/>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09"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19"/>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43"/>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09"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19"/>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43"/>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651631" y="6502429"/>
            <a:ext cx="34176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defRPr/>
            </a:pPr>
            <a:fld id="{7810D3D6-F05A-4E69-89E9-1C975CD5F680}" type="slidenum">
              <a:rPr lang="en-US" sz="1000" smtClean="0">
                <a:solidFill>
                  <a:srgbClr val="000000"/>
                </a:solidFill>
              </a:rPr>
              <a:pPr eaLnBrk="1" hangingPunct="1">
                <a:defRPr/>
              </a:pPr>
              <a:t>‹#›</a:t>
            </a:fld>
            <a:endParaRPr lang="en-US" sz="1200" smtClean="0">
              <a:solidFill>
                <a:srgbClr val="FEB830"/>
              </a:solidFill>
            </a:endParaRPr>
          </a:p>
        </p:txBody>
      </p:sp>
      <p:sp>
        <p:nvSpPr>
          <p:cNvPr id="5" name="Text Placeholder 3"/>
          <p:cNvSpPr>
            <a:spLocks noGrp="1"/>
          </p:cNvSpPr>
          <p:nvPr>
            <p:ph type="body" sz="half" idx="10"/>
          </p:nvPr>
        </p:nvSpPr>
        <p:spPr>
          <a:xfrm>
            <a:off x="350870" y="6502749"/>
            <a:ext cx="8294687" cy="196784"/>
          </a:xfrm>
          <a:prstGeom prst="rect">
            <a:avLst/>
          </a:prstGeom>
        </p:spPr>
        <p:txBody>
          <a:bodyPr anchor="b"/>
          <a:lstStyle>
            <a:lvl1pPr marL="0" indent="0">
              <a:spcBef>
                <a:spcPts val="0"/>
              </a:spcBef>
              <a:buNone/>
              <a:defRPr sz="11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Rectangle 2"/>
          <p:cNvSpPr>
            <a:spLocks noGrp="1" noChangeArrowheads="1"/>
          </p:cNvSpPr>
          <p:nvPr>
            <p:ph type="title"/>
          </p:nvPr>
        </p:nvSpPr>
        <p:spPr bwMode="auto">
          <a:xfrm>
            <a:off x="347684" y="101600"/>
            <a:ext cx="8453437" cy="1112704"/>
          </a:xfrm>
          <a:prstGeom prst="rect">
            <a:avLst/>
          </a:prstGeom>
          <a:noFill/>
          <a:ln w="9525">
            <a:noFill/>
            <a:miter lim="800000"/>
            <a:headEnd/>
            <a:tailEnd/>
          </a:ln>
        </p:spPr>
        <p:txBody>
          <a:bodyPr/>
          <a:lstStyle/>
          <a:p>
            <a:pPr lvl="0"/>
            <a:r>
              <a:rPr lang="en-US" dirty="0" smtClean="0"/>
              <a:t>Click to edit Master title style</a:t>
            </a:r>
          </a:p>
        </p:txBody>
      </p:sp>
    </p:spTree>
    <p:extLst>
      <p:ext uri="{BB962C8B-B14F-4D97-AF65-F5344CB8AC3E}">
        <p14:creationId xmlns:p14="http://schemas.microsoft.com/office/powerpoint/2010/main" xmlns="" val="2475522282"/>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9750" y="614367"/>
            <a:ext cx="8289925" cy="498475"/>
          </a:xfrm>
          <a:prstGeom prst="rect">
            <a:avLst/>
          </a:prstGeom>
        </p:spPr>
        <p:txBody>
          <a:bodyPr/>
          <a:lstStyle/>
          <a:p>
            <a:r>
              <a:rPr lang="en-US" smtClean="0"/>
              <a:t>Click to edit Master title style</a:t>
            </a:r>
            <a:endParaRPr lang="de-CH"/>
          </a:p>
        </p:txBody>
      </p:sp>
      <p:sp>
        <p:nvSpPr>
          <p:cNvPr id="3" name="Footer Placeholder 4"/>
          <p:cNvSpPr>
            <a:spLocks noGrp="1"/>
          </p:cNvSpPr>
          <p:nvPr>
            <p:ph type="ftr" sz="quarter" idx="10"/>
          </p:nvPr>
        </p:nvSpPr>
        <p:spPr>
          <a:xfrm>
            <a:off x="687392" y="6402416"/>
            <a:ext cx="6477000" cy="250825"/>
          </a:xfrm>
          <a:prstGeom prst="rect">
            <a:avLst/>
          </a:prstGeom>
        </p:spPr>
        <p:txBody>
          <a:bodyPr/>
          <a:lstStyle>
            <a:lvl1pPr>
              <a:defRPr/>
            </a:lvl1pPr>
          </a:lstStyle>
          <a:p>
            <a:pPr>
              <a:defRPr/>
            </a:pPr>
            <a:r>
              <a:rPr lang="en-US">
                <a:solidFill>
                  <a:prstClr val="black"/>
                </a:solidFill>
              </a:rPr>
              <a:t>Georgios Cheilas 31/7/2015 Role of IL-17A in the Pathogenesis of Psoriasis</a:t>
            </a:r>
          </a:p>
        </p:txBody>
      </p:sp>
      <p:sp>
        <p:nvSpPr>
          <p:cNvPr id="4" name="Slide Number Placeholder 5"/>
          <p:cNvSpPr>
            <a:spLocks noGrp="1"/>
          </p:cNvSpPr>
          <p:nvPr>
            <p:ph type="sldNum" sz="quarter" idx="11"/>
          </p:nvPr>
        </p:nvSpPr>
        <p:spPr>
          <a:xfrm>
            <a:off x="538165" y="6402388"/>
            <a:ext cx="400050" cy="247650"/>
          </a:xfrm>
          <a:prstGeom prst="rect">
            <a:avLst/>
          </a:prstGeom>
        </p:spPr>
        <p:txBody>
          <a:bodyPr/>
          <a:lstStyle>
            <a:lvl1pPr>
              <a:defRPr/>
            </a:lvl1pPr>
          </a:lstStyle>
          <a:p>
            <a:pPr>
              <a:defRPr/>
            </a:pPr>
            <a:fld id="{4932FE11-AE89-4961-AA5E-47ADDFE1735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xmlns="" val="239771526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17"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17"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63BA7D15-3E46-45A4-B0E4-FC1D39F36F5F}" type="datetimeFigureOut">
              <a:rPr lang="el-GR" smtClean="0"/>
              <a:pPr/>
              <a:t>7/10/2017</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A2857BB8-65F3-4573-A72A-5AC6CF802E4A}" type="slidenum">
              <a:rPr lang="el-GR" smtClean="0"/>
              <a:pPr/>
              <a:t>‹#›</a:t>
            </a:fld>
            <a:endParaRPr lang="el-G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9"/>
            <a:ext cx="7886700" cy="1325563"/>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79"/>
            <a:ext cx="2057400" cy="365125"/>
          </a:xfrm>
          <a:prstGeom prst="rect">
            <a:avLst/>
          </a:prstGeom>
        </p:spPr>
        <p:txBody>
          <a:bodyPr/>
          <a:lstStyle/>
          <a:p>
            <a:fld id="{7A9AD52A-41FE-4A9E-8847-B10E6F031F82}" type="datetimeFigureOut">
              <a:rPr lang="el-GR" smtClean="0">
                <a:solidFill>
                  <a:prstClr val="black">
                    <a:tint val="75000"/>
                  </a:prstClr>
                </a:solidFill>
              </a:rPr>
              <a:pPr/>
              <a:t>7/10/2017</a:t>
            </a:fld>
            <a:endParaRPr lang="el-GR">
              <a:solidFill>
                <a:prstClr val="black">
                  <a:tint val="75000"/>
                </a:prstClr>
              </a:solidFill>
            </a:endParaRPr>
          </a:p>
        </p:txBody>
      </p:sp>
      <p:sp>
        <p:nvSpPr>
          <p:cNvPr id="5" name="Footer Placeholder 4"/>
          <p:cNvSpPr>
            <a:spLocks noGrp="1"/>
          </p:cNvSpPr>
          <p:nvPr>
            <p:ph type="ftr" sz="quarter" idx="11"/>
          </p:nvPr>
        </p:nvSpPr>
        <p:spPr>
          <a:xfrm>
            <a:off x="3028950" y="6356379"/>
            <a:ext cx="3086100" cy="365125"/>
          </a:xfrm>
          <a:prstGeom prst="rect">
            <a:avLst/>
          </a:prstGeom>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a:xfrm>
            <a:off x="6457950" y="6356379"/>
            <a:ext cx="2057400" cy="365125"/>
          </a:xfrm>
          <a:prstGeom prst="rect">
            <a:avLst/>
          </a:prstGeom>
        </p:spPr>
        <p:txBody>
          <a:bodyPr/>
          <a:lstStyle/>
          <a:p>
            <a:fld id="{A6B96AE8-F80D-473C-8920-61AD8CB31475}"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xmlns="" val="26029980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6308885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7306" y="103236"/>
            <a:ext cx="8453804" cy="1112838"/>
          </a:xfrm>
          <a:prstGeom prst="rect">
            <a:avLst/>
          </a:prstGeom>
        </p:spPr>
        <p:txBody>
          <a:bodyPr/>
          <a:lstStyle/>
          <a:p>
            <a:r>
              <a:rPr lang="en-US" smtClean="0"/>
              <a:t>Click to edit Master title style</a:t>
            </a:r>
            <a:endParaRPr lang="en-US"/>
          </a:p>
        </p:txBody>
      </p:sp>
      <p:sp>
        <p:nvSpPr>
          <p:cNvPr id="4" name="Text Box 14"/>
          <p:cNvSpPr txBox="1">
            <a:spLocks noChangeArrowheads="1"/>
          </p:cNvSpPr>
          <p:nvPr userDrawn="1"/>
        </p:nvSpPr>
        <p:spPr bwMode="auto">
          <a:xfrm>
            <a:off x="8651631" y="6502460"/>
            <a:ext cx="341760" cy="246221"/>
          </a:xfrm>
          <a:prstGeom prst="rect">
            <a:avLst/>
          </a:prstGeom>
          <a:noFill/>
          <a:ln>
            <a:noFill/>
          </a:ln>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fld id="{B6D541A4-A5CC-4C11-9D02-A958D37F1280}" type="slidenum">
              <a:rPr lang="en-US" sz="1000" smtClean="0">
                <a:solidFill>
                  <a:srgbClr val="000000"/>
                </a:solidFill>
              </a:rPr>
              <a:pPr eaLnBrk="1" hangingPunct="1">
                <a:defRPr/>
              </a:pPr>
              <a:t>‹#›</a:t>
            </a:fld>
            <a:endParaRPr lang="en-US" sz="1200" smtClean="0">
              <a:solidFill>
                <a:srgbClr val="FEB830"/>
              </a:solidFill>
            </a:endParaRPr>
          </a:p>
        </p:txBody>
      </p:sp>
      <p:sp>
        <p:nvSpPr>
          <p:cNvPr id="5" name="Text Placeholder 3"/>
          <p:cNvSpPr>
            <a:spLocks noGrp="1"/>
          </p:cNvSpPr>
          <p:nvPr>
            <p:ph type="body" sz="half" idx="10"/>
          </p:nvPr>
        </p:nvSpPr>
        <p:spPr>
          <a:xfrm>
            <a:off x="350867" y="6502749"/>
            <a:ext cx="8294687" cy="196784"/>
          </a:xfrm>
          <a:prstGeom prst="rect">
            <a:avLst/>
          </a:prstGeom>
        </p:spPr>
        <p:txBody>
          <a:bodyPr anchor="b"/>
          <a:lstStyle>
            <a:lvl1pPr marL="0" indent="0">
              <a:spcBef>
                <a:spcPts val="0"/>
              </a:spcBef>
              <a:buNone/>
              <a:defRPr sz="11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dirty="0" smtClean="0"/>
              <a:t>Click to edit Master text styles</a:t>
            </a:r>
          </a:p>
        </p:txBody>
      </p:sp>
    </p:spTree>
    <p:extLst>
      <p:ext uri="{BB962C8B-B14F-4D97-AF65-F5344CB8AC3E}">
        <p14:creationId xmlns:p14="http://schemas.microsoft.com/office/powerpoint/2010/main" xmlns="" val="775684709"/>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06"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13"/>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37"/>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06"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13"/>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37"/>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06"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13"/>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37"/>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06"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13"/>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37"/>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06"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13"/>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37"/>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06"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13"/>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37"/>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06"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13"/>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37"/>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63BA7D15-3E46-45A4-B0E4-FC1D39F36F5F}" type="datetimeFigureOut">
              <a:rPr lang="el-GR" smtClean="0"/>
              <a:pPr/>
              <a:t>7/10/2017</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A2857BB8-65F3-4573-A72A-5AC6CF802E4A}" type="slidenum">
              <a:rPr lang="el-GR" smtClean="0"/>
              <a:pPr/>
              <a:t>‹#›</a:t>
            </a:fld>
            <a:endParaRPr lang="el-G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06"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13"/>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37"/>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150856127"/>
      </p:ext>
    </p:extLst>
  </p:cSld>
  <p:clrMapOvr>
    <a:masterClrMapping/>
  </p:clrMapOvr>
  <p:transition/>
  <p:timing>
    <p:tnLst>
      <p:par>
        <p:cTn id="1" dur="indefinite" restart="never" nodeType="tmRoot"/>
      </p:par>
    </p:tnLst>
  </p:timing>
  <p:hf hdr="0" dt="0"/>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06"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13"/>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37"/>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06"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13"/>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37"/>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06"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13"/>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37"/>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806" y="1346200"/>
            <a:ext cx="7343805" cy="4940320"/>
          </a:xfrm>
          <a:prstGeom prst="rect">
            <a:avLst/>
          </a:prstGeom>
        </p:spPr>
        <p:txBody>
          <a:bodyPr>
            <a:noAutofit/>
          </a:bodyPr>
          <a:lstStyle>
            <a:lvl1pPr>
              <a:buClrTx/>
              <a:defRPr>
                <a:solidFill>
                  <a:schemeClr val="accent6"/>
                </a:solidFill>
              </a:defRPr>
            </a:lvl1pPr>
            <a:lvl2pPr marL="398463" indent="-163513">
              <a:buClrTx/>
              <a:buFont typeface="Arial"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Slide Number Placeholder 1"/>
          <p:cNvSpPr>
            <a:spLocks noGrp="1"/>
          </p:cNvSpPr>
          <p:nvPr>
            <p:ph type="sldNum" sz="quarter" idx="10"/>
          </p:nvPr>
        </p:nvSpPr>
        <p:spPr>
          <a:xfrm>
            <a:off x="55378" y="6289713"/>
            <a:ext cx="576262" cy="365125"/>
          </a:xfrm>
          <a:prstGeom prst="rect">
            <a:avLst/>
          </a:prstGeom>
        </p:spPr>
        <p:txBody>
          <a:bodyPr/>
          <a:lstStyle>
            <a:lvl1pPr>
              <a:defRPr sz="1050"/>
            </a:lvl1pPr>
          </a:lstStyle>
          <a:p>
            <a:fld id="{E66AA3EA-0569-43EF-BBA3-83FDB109D582}" type="slidenum">
              <a:rPr lang="en-US" smtClean="0">
                <a:solidFill>
                  <a:prstClr val="black"/>
                </a:solidFill>
              </a:rPr>
              <a:pPr/>
              <a:t>‹#›</a:t>
            </a:fld>
            <a:endParaRPr lang="en-US" dirty="0" smtClean="0">
              <a:solidFill>
                <a:prstClr val="black"/>
              </a:solidFill>
            </a:endParaRPr>
          </a:p>
        </p:txBody>
      </p:sp>
      <p:sp>
        <p:nvSpPr>
          <p:cNvPr id="5" name="Title 1"/>
          <p:cNvSpPr>
            <a:spLocks noGrp="1"/>
          </p:cNvSpPr>
          <p:nvPr>
            <p:ph type="title" hasCustomPrompt="1"/>
          </p:nvPr>
        </p:nvSpPr>
        <p:spPr>
          <a:xfrm>
            <a:off x="914400" y="642007"/>
            <a:ext cx="7315200" cy="445773"/>
          </a:xfrm>
          <a:prstGeom prst="rect">
            <a:avLst/>
          </a:prstGeom>
        </p:spPr>
        <p:txBody>
          <a:bodyPr tIns="126000" anchor="ctr" anchorCtr="0"/>
          <a:lstStyle>
            <a:lvl1pPr>
              <a:lnSpc>
                <a:spcPct val="75000"/>
              </a:lnSpc>
              <a:defRPr>
                <a:solidFill>
                  <a:schemeClr val="tx1"/>
                </a:solidFill>
              </a:defRPr>
            </a:lvl1pPr>
          </a:lstStyle>
          <a:p>
            <a:r>
              <a:rPr lang="en-US" noProof="0" dirty="0" smtClean="0"/>
              <a:t>Title</a:t>
            </a:r>
            <a:endParaRPr lang="en-US" noProof="0" dirty="0"/>
          </a:p>
        </p:txBody>
      </p:sp>
      <p:sp>
        <p:nvSpPr>
          <p:cNvPr id="6" name="Footer Placeholder 4"/>
          <p:cNvSpPr>
            <a:spLocks noGrp="1"/>
          </p:cNvSpPr>
          <p:nvPr>
            <p:ph type="ftr" sz="quarter" idx="3"/>
          </p:nvPr>
        </p:nvSpPr>
        <p:spPr>
          <a:xfrm>
            <a:off x="914400" y="6470037"/>
            <a:ext cx="7315200" cy="387985"/>
          </a:xfrm>
          <a:prstGeom prst="rect">
            <a:avLst/>
          </a:prstGeom>
        </p:spPr>
        <p:txBody>
          <a:bodyPr/>
          <a:lstStyle>
            <a:lvl1pPr>
              <a:defRPr sz="800" baseline="0">
                <a:solidFill>
                  <a:schemeClr val="tx1"/>
                </a:solidFill>
              </a:defRPr>
            </a:lvl1pPr>
          </a:lstStyle>
          <a:p>
            <a:endParaRPr lang="en-US" dirty="0">
              <a:solidFill>
                <a:prstClr val="black"/>
              </a:solidFill>
            </a:endParaRPr>
          </a:p>
        </p:txBody>
      </p:sp>
    </p:spTree>
    <p:extLst>
      <p:ext uri="{BB962C8B-B14F-4D97-AF65-F5344CB8AC3E}">
        <p14:creationId xmlns:p14="http://schemas.microsoft.com/office/powerpoint/2010/main" xmlns="" val="2619941288"/>
      </p:ext>
    </p:extLst>
  </p:cSld>
  <p:clrMapOvr>
    <a:masterClrMapping/>
  </p:clrMapOvr>
  <p:transition/>
  <p:timing>
    <p:tnLst>
      <p:par>
        <p:cTn id="1" dur="indefinite" restart="never" nodeType="tmRoot"/>
      </p:par>
    </p:tnLst>
  </p:timing>
  <p:hf hdr="0" dt="0"/>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651631" y="6502423"/>
            <a:ext cx="34176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defRPr/>
            </a:pPr>
            <a:fld id="{7810D3D6-F05A-4E69-89E9-1C975CD5F680}" type="slidenum">
              <a:rPr lang="en-US" sz="1000" smtClean="0">
                <a:solidFill>
                  <a:srgbClr val="000000"/>
                </a:solidFill>
              </a:rPr>
              <a:pPr eaLnBrk="1" hangingPunct="1">
                <a:defRPr/>
              </a:pPr>
              <a:t>‹#›</a:t>
            </a:fld>
            <a:endParaRPr lang="en-US" sz="1200" smtClean="0">
              <a:solidFill>
                <a:srgbClr val="FEB830"/>
              </a:solidFill>
            </a:endParaRPr>
          </a:p>
        </p:txBody>
      </p:sp>
      <p:sp>
        <p:nvSpPr>
          <p:cNvPr id="5" name="Text Placeholder 3"/>
          <p:cNvSpPr>
            <a:spLocks noGrp="1"/>
          </p:cNvSpPr>
          <p:nvPr>
            <p:ph type="body" sz="half" idx="10"/>
          </p:nvPr>
        </p:nvSpPr>
        <p:spPr>
          <a:xfrm>
            <a:off x="350867" y="6502749"/>
            <a:ext cx="8294687" cy="196784"/>
          </a:xfrm>
          <a:prstGeom prst="rect">
            <a:avLst/>
          </a:prstGeom>
        </p:spPr>
        <p:txBody>
          <a:bodyPr anchor="b"/>
          <a:lstStyle>
            <a:lvl1pPr marL="0" indent="0">
              <a:spcBef>
                <a:spcPts val="0"/>
              </a:spcBef>
              <a:buNone/>
              <a:defRPr sz="11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Rectangle 2"/>
          <p:cNvSpPr>
            <a:spLocks noGrp="1" noChangeArrowheads="1"/>
          </p:cNvSpPr>
          <p:nvPr>
            <p:ph type="title"/>
          </p:nvPr>
        </p:nvSpPr>
        <p:spPr bwMode="auto">
          <a:xfrm>
            <a:off x="347681" y="101600"/>
            <a:ext cx="8453437" cy="1112704"/>
          </a:xfrm>
          <a:prstGeom prst="rect">
            <a:avLst/>
          </a:prstGeom>
          <a:noFill/>
          <a:ln w="9525">
            <a:noFill/>
            <a:miter lim="800000"/>
            <a:headEnd/>
            <a:tailEnd/>
          </a:ln>
        </p:spPr>
        <p:txBody>
          <a:bodyPr/>
          <a:lstStyle/>
          <a:p>
            <a:pPr lvl="0"/>
            <a:r>
              <a:rPr lang="en-US" dirty="0" smtClean="0"/>
              <a:t>Click to edit Master title style</a:t>
            </a:r>
          </a:p>
        </p:txBody>
      </p:sp>
    </p:spTree>
    <p:extLst>
      <p:ext uri="{BB962C8B-B14F-4D97-AF65-F5344CB8AC3E}">
        <p14:creationId xmlns:p14="http://schemas.microsoft.com/office/powerpoint/2010/main" xmlns="" val="2475522282"/>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9750" y="614367"/>
            <a:ext cx="8289925" cy="498475"/>
          </a:xfrm>
          <a:prstGeom prst="rect">
            <a:avLst/>
          </a:prstGeom>
        </p:spPr>
        <p:txBody>
          <a:bodyPr/>
          <a:lstStyle/>
          <a:p>
            <a:r>
              <a:rPr lang="en-US" smtClean="0"/>
              <a:t>Click to edit Master title style</a:t>
            </a:r>
            <a:endParaRPr lang="de-CH"/>
          </a:p>
        </p:txBody>
      </p:sp>
      <p:sp>
        <p:nvSpPr>
          <p:cNvPr id="3" name="Footer Placeholder 4"/>
          <p:cNvSpPr>
            <a:spLocks noGrp="1"/>
          </p:cNvSpPr>
          <p:nvPr>
            <p:ph type="ftr" sz="quarter" idx="10"/>
          </p:nvPr>
        </p:nvSpPr>
        <p:spPr>
          <a:xfrm>
            <a:off x="687392" y="6402410"/>
            <a:ext cx="6477000" cy="250825"/>
          </a:xfrm>
          <a:prstGeom prst="rect">
            <a:avLst/>
          </a:prstGeom>
        </p:spPr>
        <p:txBody>
          <a:bodyPr/>
          <a:lstStyle>
            <a:lvl1pPr>
              <a:defRPr/>
            </a:lvl1pPr>
          </a:lstStyle>
          <a:p>
            <a:pPr>
              <a:defRPr/>
            </a:pPr>
            <a:r>
              <a:rPr lang="en-US">
                <a:solidFill>
                  <a:prstClr val="black"/>
                </a:solidFill>
              </a:rPr>
              <a:t>Georgios Cheilas 31/7/2015 Role of IL-17A in the Pathogenesis of Psoriasis</a:t>
            </a:r>
          </a:p>
        </p:txBody>
      </p:sp>
      <p:sp>
        <p:nvSpPr>
          <p:cNvPr id="4" name="Slide Number Placeholder 5"/>
          <p:cNvSpPr>
            <a:spLocks noGrp="1"/>
          </p:cNvSpPr>
          <p:nvPr>
            <p:ph type="sldNum" sz="quarter" idx="11"/>
          </p:nvPr>
        </p:nvSpPr>
        <p:spPr>
          <a:xfrm>
            <a:off x="538165" y="6402388"/>
            <a:ext cx="400050" cy="247650"/>
          </a:xfrm>
          <a:prstGeom prst="rect">
            <a:avLst/>
          </a:prstGeom>
        </p:spPr>
        <p:txBody>
          <a:bodyPr/>
          <a:lstStyle>
            <a:lvl1pPr>
              <a:defRPr/>
            </a:lvl1pPr>
          </a:lstStyle>
          <a:p>
            <a:pPr>
              <a:defRPr/>
            </a:pPr>
            <a:fld id="{4932FE11-AE89-4961-AA5E-47ADDFE1735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xmlns="" val="2397715264"/>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9"/>
            <a:ext cx="7886700" cy="1325563"/>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73"/>
            <a:ext cx="2057400" cy="365125"/>
          </a:xfrm>
          <a:prstGeom prst="rect">
            <a:avLst/>
          </a:prstGeom>
        </p:spPr>
        <p:txBody>
          <a:bodyPr/>
          <a:lstStyle/>
          <a:p>
            <a:fld id="{7A9AD52A-41FE-4A9E-8847-B10E6F031F82}" type="datetimeFigureOut">
              <a:rPr lang="el-GR" smtClean="0">
                <a:solidFill>
                  <a:prstClr val="black">
                    <a:tint val="75000"/>
                  </a:prstClr>
                </a:solidFill>
              </a:rPr>
              <a:pPr/>
              <a:t>7/10/2017</a:t>
            </a:fld>
            <a:endParaRPr lang="el-GR">
              <a:solidFill>
                <a:prstClr val="black">
                  <a:tint val="75000"/>
                </a:prstClr>
              </a:solidFill>
            </a:endParaRPr>
          </a:p>
        </p:txBody>
      </p:sp>
      <p:sp>
        <p:nvSpPr>
          <p:cNvPr id="5" name="Footer Placeholder 4"/>
          <p:cNvSpPr>
            <a:spLocks noGrp="1"/>
          </p:cNvSpPr>
          <p:nvPr>
            <p:ph type="ftr" sz="quarter" idx="11"/>
          </p:nvPr>
        </p:nvSpPr>
        <p:spPr>
          <a:xfrm>
            <a:off x="3028950" y="6356373"/>
            <a:ext cx="3086100" cy="365125"/>
          </a:xfrm>
          <a:prstGeom prst="rect">
            <a:avLst/>
          </a:prstGeom>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a:xfrm>
            <a:off x="6457950" y="6356373"/>
            <a:ext cx="2057400" cy="365125"/>
          </a:xfrm>
          <a:prstGeom prst="rect">
            <a:avLst/>
          </a:prstGeom>
        </p:spPr>
        <p:txBody>
          <a:bodyPr/>
          <a:lstStyle/>
          <a:p>
            <a:fld id="{A6B96AE8-F80D-473C-8920-61AD8CB31475}"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xmlns="" val="26029980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6308885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7306" y="103236"/>
            <a:ext cx="8453804" cy="1112838"/>
          </a:xfrm>
          <a:prstGeom prst="rect">
            <a:avLst/>
          </a:prstGeom>
        </p:spPr>
        <p:txBody>
          <a:bodyPr/>
          <a:lstStyle/>
          <a:p>
            <a:r>
              <a:rPr lang="en-US" smtClean="0"/>
              <a:t>Click to edit Master title style</a:t>
            </a:r>
            <a:endParaRPr lang="en-US"/>
          </a:p>
        </p:txBody>
      </p:sp>
      <p:sp>
        <p:nvSpPr>
          <p:cNvPr id="4" name="Text Box 14"/>
          <p:cNvSpPr txBox="1">
            <a:spLocks noChangeArrowheads="1"/>
          </p:cNvSpPr>
          <p:nvPr userDrawn="1"/>
        </p:nvSpPr>
        <p:spPr bwMode="auto">
          <a:xfrm>
            <a:off x="8651631" y="6502452"/>
            <a:ext cx="341760" cy="246221"/>
          </a:xfrm>
          <a:prstGeom prst="rect">
            <a:avLst/>
          </a:prstGeom>
          <a:noFill/>
          <a:ln>
            <a:noFill/>
          </a:ln>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fld id="{B6D541A4-A5CC-4C11-9D02-A958D37F1280}" type="slidenum">
              <a:rPr lang="en-US" sz="1000" smtClean="0">
                <a:solidFill>
                  <a:srgbClr val="000000"/>
                </a:solidFill>
              </a:rPr>
              <a:pPr eaLnBrk="1" hangingPunct="1">
                <a:defRPr/>
              </a:pPr>
              <a:t>‹#›</a:t>
            </a:fld>
            <a:endParaRPr lang="en-US" sz="1200" smtClean="0">
              <a:solidFill>
                <a:srgbClr val="FEB830"/>
              </a:solidFill>
            </a:endParaRPr>
          </a:p>
        </p:txBody>
      </p:sp>
      <p:sp>
        <p:nvSpPr>
          <p:cNvPr id="5" name="Text Placeholder 3"/>
          <p:cNvSpPr>
            <a:spLocks noGrp="1"/>
          </p:cNvSpPr>
          <p:nvPr>
            <p:ph type="body" sz="half" idx="10"/>
          </p:nvPr>
        </p:nvSpPr>
        <p:spPr>
          <a:xfrm>
            <a:off x="350863" y="6502749"/>
            <a:ext cx="8294687" cy="196784"/>
          </a:xfrm>
          <a:prstGeom prst="rect">
            <a:avLst/>
          </a:prstGeom>
        </p:spPr>
        <p:txBody>
          <a:bodyPr anchor="b"/>
          <a:lstStyle>
            <a:lvl1pPr marL="0" indent="0">
              <a:spcBef>
                <a:spcPts val="0"/>
              </a:spcBef>
              <a:buNone/>
              <a:defRPr sz="11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dirty="0" smtClean="0"/>
              <a:t>Click to edit Master text styles</a:t>
            </a:r>
          </a:p>
        </p:txBody>
      </p:sp>
    </p:spTree>
    <p:extLst>
      <p:ext uri="{BB962C8B-B14F-4D97-AF65-F5344CB8AC3E}">
        <p14:creationId xmlns:p14="http://schemas.microsoft.com/office/powerpoint/2010/main" xmlns="" val="77568470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10.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1.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2.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theme" Target="../theme/theme13.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4.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15.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16.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17.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42.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18.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theme" Target="../theme/theme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theme" Target="../theme/theme5.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theme" Target="../theme/theme6.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theme" Target="../theme/theme7.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theme" Target="../theme/theme8.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8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BA7D15-3E46-45A4-B0E4-FC1D39F36F5F}" type="datetimeFigureOut">
              <a:rPr lang="el-GR" smtClean="0"/>
              <a:pPr/>
              <a:t>7/10/2017</a:t>
            </a:fld>
            <a:endParaRPr lang="el-GR"/>
          </a:p>
        </p:txBody>
      </p:sp>
      <p:sp>
        <p:nvSpPr>
          <p:cNvPr id="5" name="4 - Θέση υποσέλιδου"/>
          <p:cNvSpPr>
            <a:spLocks noGrp="1"/>
          </p:cNvSpPr>
          <p:nvPr>
            <p:ph type="ftr" sz="quarter" idx="3"/>
          </p:nvPr>
        </p:nvSpPr>
        <p:spPr>
          <a:xfrm>
            <a:off x="3124200" y="635638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4" y="635638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857BB8-65F3-4573-A72A-5AC6CF802E4A}"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Κάντε κλικ για επεξεργασία του τίτλου</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Κάντε κλικ για να επεξεργαστείτε τα στυλ κειμένου του υποδείγματος</a:t>
            </a:r>
          </a:p>
          <a:p>
            <a:pPr lvl="1"/>
            <a:r>
              <a:rPr lang="en-US" smtClean="0"/>
              <a:t>Δεύτερου επιπέδου</a:t>
            </a:r>
          </a:p>
          <a:p>
            <a:pPr lvl="2"/>
            <a:r>
              <a:rPr lang="en-US" smtClean="0"/>
              <a:t>Τρίτου επιπέδου</a:t>
            </a:r>
          </a:p>
          <a:p>
            <a:pPr lvl="3"/>
            <a:r>
              <a:rPr lang="en-US" smtClean="0"/>
              <a:t>Τέταρτου επιπέδου</a:t>
            </a:r>
          </a:p>
          <a:p>
            <a:pPr lvl="4"/>
            <a:r>
              <a:rPr lang="en-US" smtClean="0"/>
              <a:t>Πέμπτου επιπέδου</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a typeface="ＭＳ Ｐゴシック" pitchFamily="34" charset="-128"/>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a typeface="ＭＳ Ｐゴシック" pitchFamily="34" charset="-128"/>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47A41852-5C96-43A0-A200-5F423E7FF4D7}" type="slidenum">
              <a:rPr lang="en-US">
                <a:solidFill>
                  <a:srgbClr val="000000"/>
                </a:solidFill>
                <a:ea typeface="ＭＳ Ｐゴシック" pitchFamily="34" charset="-128"/>
              </a:rPr>
              <a:pPr fontAlgn="base">
                <a:spcBef>
                  <a:spcPct val="0"/>
                </a:spcBef>
                <a:spcAft>
                  <a:spcPct val="0"/>
                </a:spcAft>
              </a:pPr>
              <a:t>‹#›</a:t>
            </a:fld>
            <a:endParaRPr lang="en-US">
              <a:solidFill>
                <a:srgbClr val="000000"/>
              </a:solidFill>
              <a:ea typeface="ＭＳ Ｐゴシック" pitchFamily="34" charset="-128"/>
            </a:endParaRPr>
          </a:p>
        </p:txBody>
      </p:sp>
    </p:spTree>
  </p:cSld>
  <p:clrMap bg1="lt1" tx1="dk1" bg2="lt2" tx2="dk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 id="2147484179"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2514600" y="2895600"/>
            <a:ext cx="6172200" cy="3230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cs typeface="+mn-cs"/>
              </a:defRPr>
            </a:lvl1pPr>
          </a:lstStyle>
          <a:p>
            <a:pPr fontAlgn="base">
              <a:spcBef>
                <a:spcPct val="0"/>
              </a:spcBef>
              <a:spcAft>
                <a:spcPct val="0"/>
              </a:spcAft>
              <a:defRPr/>
            </a:pPr>
            <a:endParaRPr lang="en-US">
              <a:solidFill>
                <a:srgbClr val="000000"/>
              </a:solidFill>
            </a:endParaRPr>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cs typeface="+mn-cs"/>
              </a:defRPr>
            </a:lvl1pPr>
          </a:lstStyle>
          <a:p>
            <a:pPr fontAlgn="base">
              <a:spcBef>
                <a:spcPct val="0"/>
              </a:spcBef>
              <a:spcAft>
                <a:spcPct val="0"/>
              </a:spcAft>
              <a:defRPr/>
            </a:pPr>
            <a:endParaRPr lang="en-US">
              <a:solidFill>
                <a:srgbClr val="000000"/>
              </a:solidFill>
            </a:endParaRPr>
          </a:p>
        </p:txBody>
      </p:sp>
      <p:sp>
        <p:nvSpPr>
          <p:cNvPr id="112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9D9E64B5-4ED6-40C8-830E-FF889777BE92}"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8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BA7D15-3E46-45A4-B0E4-FC1D39F36F5F}" type="datetimeFigureOut">
              <a:rPr lang="el-GR" smtClean="0">
                <a:solidFill>
                  <a:prstClr val="black">
                    <a:tint val="75000"/>
                  </a:prstClr>
                </a:solidFill>
              </a:rPr>
              <a:pPr/>
              <a:t>7/10/2017</a:t>
            </a:fld>
            <a:endParaRPr lang="el-GR">
              <a:solidFill>
                <a:prstClr val="black">
                  <a:tint val="75000"/>
                </a:prstClr>
              </a:solidFill>
            </a:endParaRPr>
          </a:p>
        </p:txBody>
      </p:sp>
      <p:sp>
        <p:nvSpPr>
          <p:cNvPr id="5" name="4 - Θέση υποσέλιδου"/>
          <p:cNvSpPr>
            <a:spLocks noGrp="1"/>
          </p:cNvSpPr>
          <p:nvPr>
            <p:ph type="ftr" sz="quarter" idx="3"/>
          </p:nvPr>
        </p:nvSpPr>
        <p:spPr>
          <a:xfrm>
            <a:off x="3124200" y="635638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5 - Θέση αριθμού διαφάνειας"/>
          <p:cNvSpPr>
            <a:spLocks noGrp="1"/>
          </p:cNvSpPr>
          <p:nvPr>
            <p:ph type="sldNum" sz="quarter" idx="4"/>
          </p:nvPr>
        </p:nvSpPr>
        <p:spPr>
          <a:xfrm>
            <a:off x="6553204" y="635638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857BB8-65F3-4573-A72A-5AC6CF802E4A}" type="slidenum">
              <a:rPr lang="el-GR" smtClean="0">
                <a:solidFill>
                  <a:prstClr val="black">
                    <a:tint val="75000"/>
                  </a:prstClr>
                </a:solidFill>
              </a:rPr>
              <a:pPr/>
              <a:t>‹#›</a:t>
            </a:fld>
            <a:endParaRPr lang="el-G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BA7D15-3E46-45A4-B0E4-FC1D39F36F5F}" type="datetimeFigureOut">
              <a:rPr lang="el-GR" smtClean="0">
                <a:solidFill>
                  <a:prstClr val="black">
                    <a:tint val="75000"/>
                  </a:prstClr>
                </a:solidFill>
              </a:rPr>
              <a:pPr/>
              <a:t>7/10/2017</a:t>
            </a:fld>
            <a:endParaRPr lang="el-GR">
              <a:solidFill>
                <a:prstClr val="black">
                  <a:tint val="75000"/>
                </a:prstClr>
              </a:solidFill>
            </a:endParaRP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857BB8-65F3-4573-A72A-5AC6CF802E4A}" type="slidenum">
              <a:rPr lang="el-GR" smtClean="0">
                <a:solidFill>
                  <a:prstClr val="black">
                    <a:tint val="75000"/>
                  </a:prstClr>
                </a:solidFill>
              </a:rPr>
              <a:pPr/>
              <a:t>‹#›</a:t>
            </a:fld>
            <a:endParaRPr lang="el-G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 id="214748422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3B67D8-4628-4A3D-9275-A64AF6EFB697}" type="datetimeFigureOut">
              <a:rPr lang="el-GR" smtClean="0">
                <a:solidFill>
                  <a:prstClr val="black">
                    <a:tint val="75000"/>
                  </a:prstClr>
                </a:solidFill>
              </a:rPr>
              <a:pPr/>
              <a:t>7/10/2017</a:t>
            </a:fld>
            <a:endParaRPr lang="el-GR">
              <a:solidFill>
                <a:prstClr val="black">
                  <a:tint val="75000"/>
                </a:prstClr>
              </a:solidFill>
            </a:endParaRP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7148C8-A3FF-482B-BC6F-D303C6081748}" type="slidenum">
              <a:rPr lang="el-GR" smtClean="0">
                <a:solidFill>
                  <a:prstClr val="black">
                    <a:tint val="75000"/>
                  </a:prstClr>
                </a:solidFill>
              </a:rPr>
              <a:pPr/>
              <a:t>‹#›</a:t>
            </a:fld>
            <a:endParaRPr lang="el-G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243" r:id="rId1"/>
    <p:sldLayoutId id="2147484244" r:id="rId2"/>
    <p:sldLayoutId id="2147484245" r:id="rId3"/>
    <p:sldLayoutId id="2147484246" r:id="rId4"/>
    <p:sldLayoutId id="2147484247" r:id="rId5"/>
    <p:sldLayoutId id="2147484248" r:id="rId6"/>
    <p:sldLayoutId id="2147484249" r:id="rId7"/>
    <p:sldLayoutId id="2147484250" r:id="rId8"/>
    <p:sldLayoutId id="2147484251" r:id="rId9"/>
    <p:sldLayoutId id="2147484252" r:id="rId10"/>
    <p:sldLayoutId id="214748425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8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BA7D15-3E46-45A4-B0E4-FC1D39F36F5F}" type="datetimeFigureOut">
              <a:rPr lang="el-GR" smtClean="0">
                <a:solidFill>
                  <a:prstClr val="black">
                    <a:tint val="75000"/>
                  </a:prstClr>
                </a:solidFill>
              </a:rPr>
              <a:pPr/>
              <a:t>7/10/2017</a:t>
            </a:fld>
            <a:endParaRPr lang="el-GR">
              <a:solidFill>
                <a:prstClr val="black">
                  <a:tint val="75000"/>
                </a:prstClr>
              </a:solidFill>
            </a:endParaRPr>
          </a:p>
        </p:txBody>
      </p:sp>
      <p:sp>
        <p:nvSpPr>
          <p:cNvPr id="5" name="4 - Θέση υποσέλιδου"/>
          <p:cNvSpPr>
            <a:spLocks noGrp="1"/>
          </p:cNvSpPr>
          <p:nvPr>
            <p:ph type="ftr" sz="quarter" idx="3"/>
          </p:nvPr>
        </p:nvSpPr>
        <p:spPr>
          <a:xfrm>
            <a:off x="3124200" y="635638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5 - Θέση αριθμού διαφάνειας"/>
          <p:cNvSpPr>
            <a:spLocks noGrp="1"/>
          </p:cNvSpPr>
          <p:nvPr>
            <p:ph type="sldNum" sz="quarter" idx="4"/>
          </p:nvPr>
        </p:nvSpPr>
        <p:spPr>
          <a:xfrm>
            <a:off x="6553204" y="635638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857BB8-65F3-4573-A72A-5AC6CF802E4A}" type="slidenum">
              <a:rPr lang="el-GR" smtClean="0">
                <a:solidFill>
                  <a:prstClr val="black">
                    <a:tint val="75000"/>
                  </a:prstClr>
                </a:solidFill>
              </a:rPr>
              <a:pPr/>
              <a:t>‹#›</a:t>
            </a:fld>
            <a:endParaRPr lang="el-G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67544" y="188640"/>
            <a:ext cx="8229600" cy="634082"/>
          </a:xfrm>
          <a:prstGeom prst="rect">
            <a:avLst/>
          </a:prstGeom>
        </p:spPr>
        <p:txBody>
          <a:bodyPr vert="horz" lIns="91440" tIns="45720" rIns="91440" bIns="45720" rtlCol="0" anchor="ctr">
            <a:noAutofit/>
          </a:bodyPr>
          <a:lstStyle/>
          <a:p>
            <a:r>
              <a:rPr lang="el-GR" dirty="0" err="1" smtClean="0"/>
              <a:t>Kλικ</a:t>
            </a:r>
            <a:r>
              <a:rPr lang="el-GR" dirty="0" smtClean="0"/>
              <a:t> για επεξεργασία του τίτλου</a:t>
            </a:r>
            <a:endParaRPr lang="el-GR" dirty="0"/>
          </a:p>
        </p:txBody>
      </p:sp>
      <p:sp>
        <p:nvSpPr>
          <p:cNvPr id="3" name="2 - Θέση κειμένου"/>
          <p:cNvSpPr>
            <a:spLocks noGrp="1"/>
          </p:cNvSpPr>
          <p:nvPr>
            <p:ph type="body" idx="1"/>
          </p:nvPr>
        </p:nvSpPr>
        <p:spPr>
          <a:xfrm>
            <a:off x="457200" y="1052736"/>
            <a:ext cx="8229600" cy="5073427"/>
          </a:xfrm>
          <a:prstGeom prst="rect">
            <a:avLst/>
          </a:prstGeom>
        </p:spPr>
        <p:txBody>
          <a:bodyPr vert="horz" lIns="91440" tIns="45720" rIns="91440" bIns="45720" rtlCol="0" anchor="ctr">
            <a:normAutofit/>
          </a:bodyPr>
          <a:lstStyle/>
          <a:p>
            <a:pPr lvl="0"/>
            <a:r>
              <a:rPr lang="el-GR" dirty="0" err="1" smtClean="0"/>
              <a:t>Kλικ</a:t>
            </a:r>
            <a:r>
              <a:rPr lang="el-GR" dirty="0" smtClean="0"/>
              <a:t> για επεξεργασία των στυλ του υποδείγματος</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63E1B9-B1ED-4B1B-9E59-6B739DA4D172}" type="datetimeFigureOut">
              <a:rPr lang="el-GR" smtClean="0">
                <a:solidFill>
                  <a:prstClr val="black">
                    <a:tint val="75000"/>
                  </a:prstClr>
                </a:solidFill>
              </a:rPr>
              <a:pPr/>
              <a:t>7/10/2017</a:t>
            </a:fld>
            <a:endParaRPr lang="el-GR">
              <a:solidFill>
                <a:prstClr val="black">
                  <a:tint val="75000"/>
                </a:prstClr>
              </a:solidFill>
            </a:endParaRP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E6D416-FFB8-4526-96AB-7CA521CB055F}" type="slidenum">
              <a:rPr lang="el-GR" smtClean="0">
                <a:solidFill>
                  <a:prstClr val="black">
                    <a:tint val="75000"/>
                  </a:prstClr>
                </a:solidFill>
              </a:rPr>
              <a:pPr/>
              <a:t>‹#›</a:t>
            </a:fld>
            <a:endParaRPr lang="el-GR">
              <a:solidFill>
                <a:prstClr val="black">
                  <a:tint val="75000"/>
                </a:prstClr>
              </a:solidFill>
            </a:endParaRPr>
          </a:p>
        </p:txBody>
      </p:sp>
      <p:cxnSp>
        <p:nvCxnSpPr>
          <p:cNvPr id="8" name="7 - Ευθεία γραμμή σύνδεσης"/>
          <p:cNvCxnSpPr/>
          <p:nvPr userDrawn="1"/>
        </p:nvCxnSpPr>
        <p:spPr>
          <a:xfrm>
            <a:off x="3779912" y="116632"/>
            <a:ext cx="5364088"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9" name="8 - Ευθεία γραμμή σύνδεσης"/>
          <p:cNvCxnSpPr/>
          <p:nvPr userDrawn="1"/>
        </p:nvCxnSpPr>
        <p:spPr>
          <a:xfrm>
            <a:off x="0" y="6741368"/>
            <a:ext cx="5364088" cy="0"/>
          </a:xfrm>
          <a:prstGeom prst="line">
            <a:avLst/>
          </a:prstGeom>
        </p:spPr>
        <p:style>
          <a:lnRef idx="3">
            <a:schemeClr val="accent1"/>
          </a:lnRef>
          <a:fillRef idx="0">
            <a:schemeClr val="accent1"/>
          </a:fillRef>
          <a:effectRef idx="2">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267" r:id="rId1"/>
    <p:sldLayoutId id="2147484268" r:id="rId2"/>
    <p:sldLayoutId id="2147484269" r:id="rId3"/>
    <p:sldLayoutId id="2147484270" r:id="rId4"/>
    <p:sldLayoutId id="2147484271" r:id="rId5"/>
    <p:sldLayoutId id="2147484272" r:id="rId6"/>
    <p:sldLayoutId id="2147484273" r:id="rId7"/>
    <p:sldLayoutId id="2147484274" r:id="rId8"/>
    <p:sldLayoutId id="2147484275" r:id="rId9"/>
    <p:sldLayoutId id="2147484276" r:id="rId10"/>
    <p:sldLayoutId id="2147484277" r:id="rId11"/>
  </p:sldLayoutIdLst>
  <p:transition>
    <p:fade/>
  </p:transition>
  <p:txStyles>
    <p:titleStyle>
      <a:lvl1pPr algn="ctr" defTabSz="914400" rtl="0" eaLnBrk="1" latinLnBrk="0" hangingPunct="1">
        <a:spcBef>
          <a:spcPct val="0"/>
        </a:spcBef>
        <a:buNone/>
        <a:defRPr sz="2800" b="0" kern="1200">
          <a:solidFill>
            <a:schemeClr val="tx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74F6F610-9AD9-C04F-B607-ABBF2CCFF37D}" type="datetimeFigureOut">
              <a:rPr lang="en-US" smtClean="0">
                <a:solidFill>
                  <a:prstClr val="black">
                    <a:tint val="75000"/>
                  </a:prstClr>
                </a:solidFill>
              </a:rPr>
              <a:pPr defTabSz="457200"/>
              <a:t>10/7/2017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60588F1-1A12-654F-AEC2-D060C910E1AB}" type="slidenum">
              <a:rPr lang="en-US" smtClean="0">
                <a:solidFill>
                  <a:prstClr val="black">
                    <a:tint val="75000"/>
                  </a:prstClr>
                </a:solidFill>
              </a:rPr>
              <a:pPr defTabSz="4572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292" r:id="rId1"/>
    <p:sldLayoutId id="2147484293" r:id="rId2"/>
    <p:sldLayoutId id="2147484294" r:id="rId3"/>
    <p:sldLayoutId id="2147484295" r:id="rId4"/>
    <p:sldLayoutId id="2147484296" r:id="rId5"/>
    <p:sldLayoutId id="2147484297" r:id="rId6"/>
    <p:sldLayoutId id="2147484298" r:id="rId7"/>
    <p:sldLayoutId id="2147484299" r:id="rId8"/>
    <p:sldLayoutId id="2147484300" r:id="rId9"/>
    <p:sldLayoutId id="2147484301" r:id="rId10"/>
    <p:sldLayoutId id="214748430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705CB9-31C9-47A0-B291-B8657B832DE5}" type="datetimeFigureOut">
              <a:rPr lang="el-GR" smtClean="0">
                <a:solidFill>
                  <a:prstClr val="black">
                    <a:tint val="75000"/>
                  </a:prstClr>
                </a:solidFill>
              </a:rPr>
              <a:pPr/>
              <a:t>7/10/2017</a:t>
            </a:fld>
            <a:endParaRPr lang="el-GR">
              <a:solidFill>
                <a:prstClr val="black">
                  <a:tint val="75000"/>
                </a:prstClr>
              </a:solidFill>
            </a:endParaRP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40C097-A4C6-48BF-BCB1-E34CA5BB757E}" type="slidenum">
              <a:rPr lang="el-GR" smtClean="0">
                <a:solidFill>
                  <a:prstClr val="black">
                    <a:tint val="75000"/>
                  </a:prstClr>
                </a:solidFill>
              </a:rPr>
              <a:pPr/>
              <a:t>‹#›</a:t>
            </a:fld>
            <a:endParaRPr lang="el-G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 id="2147484309" r:id="rId6"/>
    <p:sldLayoutId id="2147484310" r:id="rId7"/>
    <p:sldLayoutId id="2147484311" r:id="rId8"/>
    <p:sldLayoutId id="2147484312" r:id="rId9"/>
    <p:sldLayoutId id="2147484313" r:id="rId10"/>
    <p:sldLayoutId id="214748431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46839560"/>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 id="2147483910" r:id="rId14"/>
    <p:sldLayoutId id="2147483911" r:id="rId15"/>
    <p:sldLayoutId id="2147483912" r:id="rId16"/>
    <p:sldLayoutId id="2147483913" r:id="rId17"/>
    <p:sldLayoutId id="2147483915" r:id="rId18"/>
  </p:sldLayoutIdLst>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46839560"/>
      </p:ext>
    </p:extLst>
  </p:cSld>
  <p:clrMap bg1="lt1" tx1="dk1" bg2="lt2" tx2="dk2" accent1="accent1" accent2="accent2" accent3="accent3" accent4="accent4" accent5="accent5" accent6="accent6" hlink="hlink" folHlink="folHlink"/>
  <p:sldLayoutIdLst>
    <p:sldLayoutId id="2147483917"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 id="2147483932" r:id="rId15"/>
    <p:sldLayoutId id="2147483933" r:id="rId16"/>
    <p:sldLayoutId id="2147483934" r:id="rId17"/>
  </p:sldLayoutIdLst>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46839560"/>
      </p:ext>
    </p:extLst>
  </p:cSld>
  <p:clrMap bg1="lt1" tx1="dk1" bg2="lt2" tx2="dk2" accent1="accent1" accent2="accent2" accent3="accent3" accent4="accent4" accent5="accent5" accent6="accent6" hlink="hlink" folHlink="folHlink"/>
  <p:sldLayoutIdLst>
    <p:sldLayoutId id="2147483937"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 id="2147483951" r:id="rId14"/>
    <p:sldLayoutId id="2147483952" r:id="rId15"/>
    <p:sldLayoutId id="2147483953" r:id="rId16"/>
    <p:sldLayoutId id="2147483954" r:id="rId17"/>
  </p:sldLayoutIdLst>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46839560"/>
      </p:ext>
    </p:extLst>
  </p:cSld>
  <p:clrMap bg1="lt1" tx1="dk1" bg2="lt2" tx2="dk2" accent1="accent1" accent2="accent2" accent3="accent3" accent4="accent4" accent5="accent5" accent6="accent6" hlink="hlink" folHlink="folHlink"/>
  <p:sldLayoutIdLst>
    <p:sldLayoutId id="2147483956"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 id="2147483970" r:id="rId14"/>
    <p:sldLayoutId id="2147483971" r:id="rId15"/>
    <p:sldLayoutId id="2147483972" r:id="rId16"/>
    <p:sldLayoutId id="2147483973" r:id="rId17"/>
  </p:sldLayoutIdLst>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46839560"/>
      </p:ext>
    </p:extLst>
  </p:cSld>
  <p:clrMap bg1="lt1" tx1="dk1" bg2="lt2" tx2="dk2" accent1="accent1" accent2="accent2" accent3="accent3" accent4="accent4" accent5="accent5" accent6="accent6" hlink="hlink" folHlink="folHlink"/>
  <p:sldLayoutIdLst>
    <p:sldLayoutId id="2147483975"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 id="2147483987" r:id="rId12"/>
    <p:sldLayoutId id="2147483988" r:id="rId13"/>
    <p:sldLayoutId id="2147483989" r:id="rId14"/>
    <p:sldLayoutId id="2147483990" r:id="rId15"/>
    <p:sldLayoutId id="2147483991" r:id="rId16"/>
    <p:sldLayoutId id="2147483992" r:id="rId17"/>
  </p:sldLayoutIdLst>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46839560"/>
      </p:ext>
    </p:extLst>
  </p:cSld>
  <p:clrMap bg1="lt1" tx1="dk1" bg2="lt2" tx2="dk2" accent1="accent1" accent2="accent2" accent3="accent3" accent4="accent4" accent5="accent5" accent6="accent6" hlink="hlink" folHlink="folHlink"/>
  <p:sldLayoutIdLst>
    <p:sldLayoutId id="2147483994"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 id="2147484008" r:id="rId14"/>
    <p:sldLayoutId id="2147484009" r:id="rId15"/>
    <p:sldLayoutId id="2147484010" r:id="rId16"/>
    <p:sldLayoutId id="2147484011" r:id="rId17"/>
  </p:sldLayoutIdLst>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46839560"/>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5" r:id="rId13"/>
    <p:sldLayoutId id="2147484026" r:id="rId14"/>
    <p:sldLayoutId id="2147484027" r:id="rId15"/>
    <p:sldLayoutId id="2147484028" r:id="rId16"/>
    <p:sldLayoutId id="2147484029" r:id="rId17"/>
  </p:sldLayoutIdLst>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Κάντε κλικ για να επεξεργαστείτε τον τίτλο</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defRPr>
            </a:lvl1pPr>
          </a:lstStyle>
          <a:p>
            <a:pPr fontAlgn="base">
              <a:spcBef>
                <a:spcPct val="0"/>
              </a:spcBef>
              <a:spcAft>
                <a:spcPct val="0"/>
              </a:spcAft>
              <a:defRPr/>
            </a:pPr>
            <a:endParaRPr lang="el-G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defRPr>
            </a:lvl1pPr>
          </a:lstStyle>
          <a:p>
            <a:pPr fontAlgn="base">
              <a:spcBef>
                <a:spcPct val="0"/>
              </a:spcBef>
              <a:spcAft>
                <a:spcPct val="0"/>
              </a:spcAft>
              <a:defRPr/>
            </a:pPr>
            <a:endParaRPr lang="el-G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defRPr>
            </a:lvl1pPr>
          </a:lstStyle>
          <a:p>
            <a:pPr fontAlgn="base">
              <a:spcBef>
                <a:spcPct val="0"/>
              </a:spcBef>
              <a:spcAft>
                <a:spcPct val="0"/>
              </a:spcAft>
              <a:defRPr/>
            </a:pPr>
            <a:fld id="{444B2819-6C9C-404C-9E46-54D31A06349D}" type="slidenum">
              <a:rPr lang="el-GR">
                <a:solidFill>
                  <a:srgbClr val="000000"/>
                </a:solidFill>
              </a:rPr>
              <a:pPr fontAlgn="base">
                <a:spcBef>
                  <a:spcPct val="0"/>
                </a:spcBef>
                <a:spcAft>
                  <a:spcPct val="0"/>
                </a:spcAft>
                <a:defRPr/>
              </a:pPr>
              <a:t>‹#›</a:t>
            </a:fld>
            <a:endParaRPr lang="el-GR">
              <a:solidFill>
                <a:srgbClr val="000000"/>
              </a:solidFill>
            </a:endParaRPr>
          </a:p>
        </p:txBody>
      </p:sp>
    </p:spTree>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8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85.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85.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0.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0.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80.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85.xml"/></Relationships>
</file>

<file path=ppt/slides/_rels/slide29.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180.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58.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80.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80.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9.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79.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0.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85.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5.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85.xml"/><Relationship Id="rId5" Type="http://schemas.openxmlformats.org/officeDocument/2006/relationships/image" Target="../media/image47.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85.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png"/><Relationship Id="rId1" Type="http://schemas.openxmlformats.org/officeDocument/2006/relationships/slideLayout" Target="../slideLayouts/slideLayout151.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5.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0.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180.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5.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0.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80.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9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48.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184.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179.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9.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0.xml"/><Relationship Id="rId1" Type="http://schemas.openxmlformats.org/officeDocument/2006/relationships/slideLayout" Target="../slideLayouts/slideLayout202.xml"/><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14.xml"/></Relationships>
</file>

<file path=ppt/slides/_rels/slide5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219.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19.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19.xml"/><Relationship Id="rId1" Type="http://schemas.openxmlformats.org/officeDocument/2006/relationships/tags" Target="../tags/tag1.xml"/><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21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4.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219.xml"/></Relationships>
</file>

<file path=ppt/slides/_rels/slide6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03.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20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6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03.xml"/></Relationships>
</file>

<file path=ppt/slides/_rels/slide6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36.xml"/></Relationships>
</file>

<file path=ppt/slides/_rels/slide6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208.xml"/></Relationships>
</file>

<file path=ppt/slides/_rels/slide67.xml.rels><?xml version="1.0" encoding="UTF-8" standalone="yes"?>
<Relationships xmlns="http://schemas.openxmlformats.org/package/2006/relationships"><Relationship Id="rId3" Type="http://schemas.openxmlformats.org/officeDocument/2006/relationships/hyperlink" Target="http://likeable.com/wp-content/uploads/2011/01/question2-724662.jpg" TargetMode="External"/><Relationship Id="rId2" Type="http://schemas.openxmlformats.org/officeDocument/2006/relationships/notesSlide" Target="../notesSlides/notesSlide29.xml"/><Relationship Id="rId1" Type="http://schemas.openxmlformats.org/officeDocument/2006/relationships/slideLayout" Target="../slideLayouts/slideLayout208.xml"/><Relationship Id="rId4" Type="http://schemas.openxmlformats.org/officeDocument/2006/relationships/image" Target="../media/image82.jpeg"/></Relationships>
</file>

<file path=ppt/slides/_rels/slide6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03.xml"/></Relationships>
</file>

<file path=ppt/slides/_rels/slide6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0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03.xml"/></Relationships>
</file>

<file path=ppt/slides/_rels/slide7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03.xml"/></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08.xml"/><Relationship Id="rId4" Type="http://schemas.openxmlformats.org/officeDocument/2006/relationships/image" Target="../media/image89.gif"/></Relationships>
</file>

<file path=ppt/slides/_rels/slide7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8.xml"/></Relationships>
</file>

<file path=ppt/slides/_rels/slide7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0.xml"/><Relationship Id="rId1" Type="http://schemas.openxmlformats.org/officeDocument/2006/relationships/slideLayout" Target="../slideLayouts/slideLayout13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3.xml"/></Relationships>
</file>

<file path=ppt/slides/_rels/slide7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03.xml"/><Relationship Id="rId4" Type="http://schemas.openxmlformats.org/officeDocument/2006/relationships/image" Target="../media/image94.png"/></Relationships>
</file>

<file path=ppt/slides/_rels/slide7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03.xml"/><Relationship Id="rId4" Type="http://schemas.openxmlformats.org/officeDocument/2006/relationships/image" Target="../media/image97.png"/></Relationships>
</file>

<file path=ppt/slides/_rels/slide7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17.xml"/></Relationships>
</file>

<file path=ppt/slides/_rels/slide7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1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2.xml"/><Relationship Id="rId1" Type="http://schemas.openxmlformats.org/officeDocument/2006/relationships/slideLayout" Target="../slideLayouts/slideLayout203.xml"/><Relationship Id="rId4" Type="http://schemas.openxmlformats.org/officeDocument/2006/relationships/image" Target="../media/image101.gif"/></Relationships>
</file>

<file path=ppt/slides/_rels/slide8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08.xml"/><Relationship Id="rId4" Type="http://schemas.openxmlformats.org/officeDocument/2006/relationships/image" Target="../media/image104.png"/></Relationships>
</file>

<file path=ppt/slides/_rels/slide8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08.xml"/></Relationships>
</file>

<file path=ppt/slides/_rels/slide8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03.xml"/><Relationship Id="rId4" Type="http://schemas.openxmlformats.org/officeDocument/2006/relationships/image" Target="../media/image108.png"/></Relationships>
</file>

<file path=ppt/slides/_rels/slide8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03.xml"/></Relationships>
</file>

<file path=ppt/slides/_rels/slide8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3.xml"/><Relationship Id="rId1" Type="http://schemas.openxmlformats.org/officeDocument/2006/relationships/slideLayout" Target="../slideLayouts/slideLayout203.xml"/><Relationship Id="rId4" Type="http://schemas.openxmlformats.org/officeDocument/2006/relationships/image" Target="../media/image112.png"/></Relationships>
</file>

<file path=ppt/slides/_rels/slide8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4.xml"/><Relationship Id="rId1" Type="http://schemas.openxmlformats.org/officeDocument/2006/relationships/slideLayout" Target="../slideLayouts/slideLayout208.xml"/><Relationship Id="rId6" Type="http://schemas.openxmlformats.org/officeDocument/2006/relationships/image" Target="../media/image116.tiff"/><Relationship Id="rId5" Type="http://schemas.openxmlformats.org/officeDocument/2006/relationships/image" Target="../media/image115.png"/><Relationship Id="rId4" Type="http://schemas.openxmlformats.org/officeDocument/2006/relationships/image" Target="../media/image114.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88.xml.rels><?xml version="1.0" encoding="UTF-8" standalone="yes"?>
<Relationships xmlns="http://schemas.openxmlformats.org/package/2006/relationships"><Relationship Id="rId8" Type="http://schemas.openxmlformats.org/officeDocument/2006/relationships/hyperlink" Target="http://www.inflathrace.gr/node/126" TargetMode="External"/><Relationship Id="rId13" Type="http://schemas.openxmlformats.org/officeDocument/2006/relationships/image" Target="../media/image122.jpeg"/><Relationship Id="rId18" Type="http://schemas.openxmlformats.org/officeDocument/2006/relationships/image" Target="../media/image126.png"/><Relationship Id="rId3" Type="http://schemas.openxmlformats.org/officeDocument/2006/relationships/image" Target="../media/image117.jpeg"/><Relationship Id="rId21" Type="http://schemas.openxmlformats.org/officeDocument/2006/relationships/image" Target="../media/image129.jpeg"/><Relationship Id="rId7" Type="http://schemas.openxmlformats.org/officeDocument/2006/relationships/image" Target="../media/image119.jpeg"/><Relationship Id="rId12" Type="http://schemas.openxmlformats.org/officeDocument/2006/relationships/hyperlink" Target="http://www.inflathrace.gr/node/130" TargetMode="External"/><Relationship Id="rId17" Type="http://schemas.openxmlformats.org/officeDocument/2006/relationships/image" Target="../media/image125.jpeg"/><Relationship Id="rId2" Type="http://schemas.openxmlformats.org/officeDocument/2006/relationships/hyperlink" Target="http://www.inflathrace.gr/node/128" TargetMode="External"/><Relationship Id="rId16" Type="http://schemas.openxmlformats.org/officeDocument/2006/relationships/image" Target="../media/image124.png"/><Relationship Id="rId20" Type="http://schemas.openxmlformats.org/officeDocument/2006/relationships/image" Target="../media/image128.jpeg"/><Relationship Id="rId1" Type="http://schemas.openxmlformats.org/officeDocument/2006/relationships/slideLayout" Target="../slideLayouts/slideLayout174.xml"/><Relationship Id="rId6" Type="http://schemas.openxmlformats.org/officeDocument/2006/relationships/hyperlink" Target="http://www.inflathrace.gr/node/129" TargetMode="External"/><Relationship Id="rId11" Type="http://schemas.openxmlformats.org/officeDocument/2006/relationships/image" Target="../media/image121.jpeg"/><Relationship Id="rId5" Type="http://schemas.openxmlformats.org/officeDocument/2006/relationships/image" Target="../media/image118.jpeg"/><Relationship Id="rId15" Type="http://schemas.openxmlformats.org/officeDocument/2006/relationships/image" Target="../media/image123.jpeg"/><Relationship Id="rId23" Type="http://schemas.openxmlformats.org/officeDocument/2006/relationships/image" Target="../media/image131.jpeg"/><Relationship Id="rId10" Type="http://schemas.openxmlformats.org/officeDocument/2006/relationships/hyperlink" Target="http://www.inflathrace.gr/node/125" TargetMode="External"/><Relationship Id="rId19" Type="http://schemas.openxmlformats.org/officeDocument/2006/relationships/image" Target="../media/image127.jpeg"/><Relationship Id="rId4" Type="http://schemas.openxmlformats.org/officeDocument/2006/relationships/hyperlink" Target="http://www.inflathrace.gr/node/127" TargetMode="External"/><Relationship Id="rId9" Type="http://schemas.openxmlformats.org/officeDocument/2006/relationships/image" Target="../media/image120.jpeg"/><Relationship Id="rId14" Type="http://schemas.openxmlformats.org/officeDocument/2006/relationships/hyperlink" Target="http://www.inflathrace.gr/node/124" TargetMode="External"/><Relationship Id="rId22" Type="http://schemas.openxmlformats.org/officeDocument/2006/relationships/image" Target="../media/image130.png"/></Relationships>
</file>

<file path=ppt/slides/_rels/slide89.xml.rels><?xml version="1.0" encoding="UTF-8" standalone="yes"?>
<Relationships xmlns="http://schemas.openxmlformats.org/package/2006/relationships"><Relationship Id="rId3" Type="http://schemas.openxmlformats.org/officeDocument/2006/relationships/image" Target="../media/image133.jpeg"/><Relationship Id="rId7" Type="http://schemas.openxmlformats.org/officeDocument/2006/relationships/image" Target="../media/image137.jpeg"/><Relationship Id="rId2" Type="http://schemas.openxmlformats.org/officeDocument/2006/relationships/image" Target="../media/image132.png"/><Relationship Id="rId1" Type="http://schemas.openxmlformats.org/officeDocument/2006/relationships/slideLayout" Target="../slideLayouts/slideLayout174.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gif"/></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30.xml"/></Relationships>
</file>

<file path=ppt/slides/_rels/slide9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 TextBox"/>
          <p:cNvSpPr txBox="1"/>
          <p:nvPr/>
        </p:nvSpPr>
        <p:spPr>
          <a:xfrm>
            <a:off x="-35496" y="908720"/>
            <a:ext cx="9144000" cy="2092881"/>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spcAft>
                <a:spcPts val="600"/>
              </a:spcAft>
            </a:pPr>
            <a:r>
              <a:rPr lang="el-GR" sz="3200" b="1" i="1" dirty="0" err="1" smtClean="0">
                <a:solidFill>
                  <a:srgbClr val="990000"/>
                </a:solidFill>
              </a:rPr>
              <a:t>Ανοσοπαθογένεια</a:t>
            </a:r>
            <a:r>
              <a:rPr lang="el-GR" sz="3200" b="1" i="1" dirty="0" smtClean="0">
                <a:solidFill>
                  <a:srgbClr val="990000"/>
                </a:solidFill>
              </a:rPr>
              <a:t> συστηματικών νοσημάτων: </a:t>
            </a:r>
            <a:r>
              <a:rPr lang="el-GR" sz="3200" b="1" i="1" dirty="0" err="1" smtClean="0">
                <a:solidFill>
                  <a:srgbClr val="990000"/>
                </a:solidFill>
              </a:rPr>
              <a:t>Αυτοφλεγμονώδη</a:t>
            </a:r>
            <a:r>
              <a:rPr lang="el-GR" sz="3200" b="1" i="1" dirty="0" smtClean="0">
                <a:solidFill>
                  <a:srgbClr val="990000"/>
                </a:solidFill>
              </a:rPr>
              <a:t> νοσήματα</a:t>
            </a:r>
          </a:p>
          <a:p>
            <a:pPr algn="ctr">
              <a:spcAft>
                <a:spcPts val="600"/>
              </a:spcAft>
            </a:pPr>
            <a:r>
              <a:rPr lang="en-US" sz="2800" i="1" dirty="0" err="1" smtClean="0">
                <a:solidFill>
                  <a:srgbClr val="990000"/>
                </a:solidFill>
              </a:rPr>
              <a:t>Autoinflammatory</a:t>
            </a:r>
            <a:r>
              <a:rPr lang="en-US" sz="2800" i="1" dirty="0" smtClean="0">
                <a:solidFill>
                  <a:srgbClr val="990000"/>
                </a:solidFill>
              </a:rPr>
              <a:t> diseases</a:t>
            </a:r>
            <a:r>
              <a:rPr lang="el-GR" sz="2800" i="1" dirty="0" smtClean="0">
                <a:solidFill>
                  <a:srgbClr val="990000"/>
                </a:solidFill>
              </a:rPr>
              <a:t>: </a:t>
            </a:r>
            <a:endParaRPr lang="en-US" sz="2800" i="1" dirty="0" smtClean="0">
              <a:solidFill>
                <a:srgbClr val="990000"/>
              </a:solidFill>
            </a:endParaRPr>
          </a:p>
          <a:p>
            <a:pPr algn="ctr">
              <a:spcAft>
                <a:spcPts val="600"/>
              </a:spcAft>
            </a:pPr>
            <a:r>
              <a:rPr lang="en-US" sz="2800" i="1" dirty="0" smtClean="0">
                <a:solidFill>
                  <a:srgbClr val="990000"/>
                </a:solidFill>
              </a:rPr>
              <a:t>old concepts, novel pathways</a:t>
            </a:r>
          </a:p>
        </p:txBody>
      </p:sp>
      <p:pic>
        <p:nvPicPr>
          <p:cNvPr id="5" name="Picture 2" descr="http://photos.wikimapia.org/p/00/02/00/58/35_big.jpg"/>
          <p:cNvPicPr>
            <a:picLocks noChangeAspect="1" noChangeArrowheads="1"/>
          </p:cNvPicPr>
          <p:nvPr/>
        </p:nvPicPr>
        <p:blipFill>
          <a:blip r:embed="rId3" cstate="print"/>
          <a:srcRect/>
          <a:stretch>
            <a:fillRect/>
          </a:stretch>
        </p:blipFill>
        <p:spPr bwMode="auto">
          <a:xfrm>
            <a:off x="5292080" y="3645137"/>
            <a:ext cx="3858038" cy="2254782"/>
          </a:xfrm>
          <a:prstGeom prst="rect">
            <a:avLst/>
          </a:prstGeom>
          <a:noFill/>
        </p:spPr>
      </p:pic>
      <p:sp>
        <p:nvSpPr>
          <p:cNvPr id="7" name="6 - TextBox"/>
          <p:cNvSpPr txBox="1"/>
          <p:nvPr/>
        </p:nvSpPr>
        <p:spPr>
          <a:xfrm>
            <a:off x="-36512" y="4596224"/>
            <a:ext cx="5362878" cy="1015663"/>
          </a:xfrm>
          <a:prstGeom prst="rect">
            <a:avLst/>
          </a:prstGeom>
          <a:noFill/>
        </p:spPr>
        <p:txBody>
          <a:bodyPr wrap="none" rtlCol="0">
            <a:spAutoFit/>
          </a:bodyPr>
          <a:lstStyle/>
          <a:p>
            <a:r>
              <a:rPr lang="el-GR" sz="2000" b="1" i="1" dirty="0" smtClean="0"/>
              <a:t>Α΄ Παθολογική Κλινική ΔΠΘ</a:t>
            </a:r>
            <a:r>
              <a:rPr lang="en-US" sz="2000" b="1" i="1" dirty="0" smtClean="0"/>
              <a:t> &amp;</a:t>
            </a:r>
            <a:endParaRPr lang="el-GR" sz="2000" b="1" i="1" dirty="0" smtClean="0"/>
          </a:p>
          <a:p>
            <a:r>
              <a:rPr lang="el-GR" sz="2000" b="1" i="1" dirty="0" smtClean="0"/>
              <a:t>Εργαστήριο Μοριακής Αιματολογίας ΔΠΘ</a:t>
            </a:r>
          </a:p>
          <a:p>
            <a:r>
              <a:rPr lang="el-GR" sz="2000" b="1" i="1" dirty="0" smtClean="0"/>
              <a:t>Πανεπιστημιακό Νοσοκομείο Αλεξανδρούπολης</a:t>
            </a:r>
            <a:endParaRPr lang="el-GR" sz="2000" b="1" i="1" dirty="0"/>
          </a:p>
        </p:txBody>
      </p:sp>
      <p:pic>
        <p:nvPicPr>
          <p:cNvPr id="6" name="Picture 5"/>
          <p:cNvPicPr>
            <a:picLocks noChangeAspect="1" noChangeArrowheads="1"/>
          </p:cNvPicPr>
          <p:nvPr/>
        </p:nvPicPr>
        <p:blipFill>
          <a:blip r:embed="rId4" cstate="print"/>
          <a:srcRect/>
          <a:stretch>
            <a:fillRect/>
          </a:stretch>
        </p:blipFill>
        <p:spPr bwMode="auto">
          <a:xfrm>
            <a:off x="-36512" y="3645024"/>
            <a:ext cx="4788024" cy="846093"/>
          </a:xfrm>
          <a:prstGeom prst="rect">
            <a:avLst/>
          </a:prstGeom>
          <a:noFill/>
          <a:ln w="9525">
            <a:noFill/>
            <a:miter lim="800000"/>
            <a:headEnd/>
            <a:tailEnd/>
          </a:ln>
        </p:spPr>
      </p:pic>
      <p:sp>
        <p:nvSpPr>
          <p:cNvPr id="8" name="7 - Ορθογώνιο"/>
          <p:cNvSpPr/>
          <p:nvPr/>
        </p:nvSpPr>
        <p:spPr>
          <a:xfrm>
            <a:off x="0" y="46365"/>
            <a:ext cx="8316416" cy="400110"/>
          </a:xfrm>
          <a:prstGeom prst="rect">
            <a:avLst/>
          </a:prstGeom>
        </p:spPr>
        <p:txBody>
          <a:bodyPr wrap="square">
            <a:spAutoFit/>
          </a:bodyPr>
          <a:lstStyle/>
          <a:p>
            <a:r>
              <a:rPr lang="el-GR" sz="2000" b="1" dirty="0" smtClean="0">
                <a:solidFill>
                  <a:srgbClr val="0000FF"/>
                </a:solidFill>
              </a:rPr>
              <a:t>1ο Σχολείο Βασικής Ανοσολογίας για Κλινικούς</a:t>
            </a:r>
            <a:r>
              <a:rPr lang="en-US" sz="2000" b="1" dirty="0" smtClean="0">
                <a:solidFill>
                  <a:srgbClr val="0000FF"/>
                </a:solidFill>
              </a:rPr>
              <a:t>, </a:t>
            </a:r>
            <a:r>
              <a:rPr lang="el-GR" sz="2000" b="1" dirty="0" smtClean="0">
                <a:solidFill>
                  <a:srgbClr val="0000FF"/>
                </a:solidFill>
              </a:rPr>
              <a:t>Ηράκλειο 06-08/10/201</a:t>
            </a:r>
            <a:r>
              <a:rPr lang="en-US" sz="2000" b="1" dirty="0" smtClean="0">
                <a:solidFill>
                  <a:srgbClr val="0000FF"/>
                </a:solidFill>
              </a:rPr>
              <a:t>7</a:t>
            </a:r>
            <a:endParaRPr lang="el-GR" sz="2000" dirty="0">
              <a:solidFill>
                <a:srgbClr val="0000FF"/>
              </a:solidFill>
            </a:endParaRPr>
          </a:p>
        </p:txBody>
      </p:sp>
      <p:sp>
        <p:nvSpPr>
          <p:cNvPr id="11" name="Rectangle 4"/>
          <p:cNvSpPr>
            <a:spLocks noChangeArrowheads="1"/>
          </p:cNvSpPr>
          <p:nvPr/>
        </p:nvSpPr>
        <p:spPr bwMode="auto">
          <a:xfrm>
            <a:off x="288032" y="5715253"/>
            <a:ext cx="3275856" cy="954107"/>
          </a:xfrm>
          <a:prstGeom prst="rect">
            <a:avLst/>
          </a:prstGeom>
          <a:noFill/>
          <a:ln w="9525">
            <a:noFill/>
            <a:miter lim="800000"/>
            <a:headEnd/>
            <a:tailEnd/>
          </a:ln>
        </p:spPr>
        <p:txBody>
          <a:bodyPr wrap="square">
            <a:spAutoFit/>
          </a:bodyPr>
          <a:lstStyle/>
          <a:p>
            <a:r>
              <a:rPr lang="el-GR" sz="2000" b="1" i="1" dirty="0">
                <a:latin typeface="Calibri" pitchFamily="34" charset="0"/>
              </a:rPr>
              <a:t>Παναγιώτης </a:t>
            </a:r>
            <a:r>
              <a:rPr lang="el-GR" sz="2000" b="1" i="1" dirty="0" err="1" smtClean="0">
                <a:latin typeface="Calibri" pitchFamily="34" charset="0"/>
              </a:rPr>
              <a:t>Σκένδρος</a:t>
            </a:r>
            <a:endParaRPr lang="en-US" sz="2000" b="1" i="1" dirty="0" smtClean="0">
              <a:latin typeface="Calibri" pitchFamily="34" charset="0"/>
            </a:endParaRPr>
          </a:p>
          <a:p>
            <a:r>
              <a:rPr lang="el-GR" i="1" dirty="0" err="1" smtClean="0">
                <a:latin typeface="Calibri" pitchFamily="34" charset="0"/>
              </a:rPr>
              <a:t>Επικ</a:t>
            </a:r>
            <a:r>
              <a:rPr lang="el-GR" i="1" dirty="0" smtClean="0">
                <a:latin typeface="Calibri" pitchFamily="34" charset="0"/>
              </a:rPr>
              <a:t>. Καθηγητής Παθολογίας</a:t>
            </a:r>
            <a:endParaRPr lang="el-GR" i="1" dirty="0">
              <a:latin typeface="Calibri" pitchFamily="34" charset="0"/>
            </a:endParaRPr>
          </a:p>
          <a:p>
            <a:r>
              <a:rPr lang="en-US" i="1" dirty="0" smtClean="0">
                <a:latin typeface="Calibri" pitchFamily="34" charset="0"/>
              </a:rPr>
              <a:t>pskendro@med.duth.gr</a:t>
            </a:r>
            <a:endParaRPr lang="el-GR" i="1" dirty="0">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971600" y="24298"/>
            <a:ext cx="7128792" cy="6501046"/>
          </a:xfrm>
          <a:prstGeom prst="rect">
            <a:avLst/>
          </a:prstGeom>
          <a:noFill/>
          <a:ln w="9525">
            <a:noFill/>
            <a:miter lim="800000"/>
            <a:headEnd/>
            <a:tailEnd/>
          </a:ln>
        </p:spPr>
      </p:pic>
      <p:sp>
        <p:nvSpPr>
          <p:cNvPr id="1025" name="Rectangle 1"/>
          <p:cNvSpPr>
            <a:spLocks noChangeArrowheads="1"/>
          </p:cNvSpPr>
          <p:nvPr/>
        </p:nvSpPr>
        <p:spPr bwMode="auto">
          <a:xfrm>
            <a:off x="-36512" y="6498595"/>
            <a:ext cx="9352240"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1" i="0" u="none" strike="noStrike" cap="none" normalizeH="0" baseline="0" dirty="0" err="1" smtClean="0">
                <a:ln>
                  <a:noFill/>
                </a:ln>
                <a:solidFill>
                  <a:srgbClr val="000000"/>
                </a:solidFill>
                <a:effectLst/>
                <a:latin typeface="Arial Unicode MS" pitchFamily="34" charset="-128"/>
                <a:cs typeface="Arial" pitchFamily="34" charset="0"/>
              </a:rPr>
              <a:t>Peckham</a:t>
            </a:r>
            <a:r>
              <a:rPr kumimoji="0" lang="el-GR" sz="1100" b="1" i="0" u="none" strike="noStrike" cap="none" normalizeH="0" baseline="0" dirty="0" smtClean="0">
                <a:ln>
                  <a:noFill/>
                </a:ln>
                <a:solidFill>
                  <a:srgbClr val="000000"/>
                </a:solidFill>
                <a:effectLst/>
                <a:latin typeface="Arial Unicode MS" pitchFamily="34" charset="-128"/>
                <a:cs typeface="Arial" pitchFamily="34" charset="0"/>
              </a:rPr>
              <a:t> D, </a:t>
            </a:r>
            <a:r>
              <a:rPr kumimoji="0" lang="el-GR" sz="1100" b="1" i="0" u="none" strike="noStrike" cap="none" normalizeH="0" baseline="0" dirty="0" err="1" smtClean="0">
                <a:ln>
                  <a:noFill/>
                </a:ln>
                <a:solidFill>
                  <a:srgbClr val="000000"/>
                </a:solidFill>
                <a:effectLst/>
                <a:latin typeface="Arial Unicode MS" pitchFamily="34" charset="-128"/>
                <a:cs typeface="Arial" pitchFamily="34" charset="0"/>
              </a:rPr>
              <a:t>Scambler</a:t>
            </a:r>
            <a:r>
              <a:rPr kumimoji="0" lang="el-GR" sz="1100" b="1" i="0" u="none" strike="noStrike" cap="none" normalizeH="0" baseline="0" dirty="0" smtClean="0">
                <a:ln>
                  <a:noFill/>
                </a:ln>
                <a:solidFill>
                  <a:srgbClr val="000000"/>
                </a:solidFill>
                <a:effectLst/>
                <a:latin typeface="Arial Unicode MS" pitchFamily="34" charset="-128"/>
                <a:cs typeface="Arial" pitchFamily="34" charset="0"/>
              </a:rPr>
              <a:t> T, </a:t>
            </a:r>
            <a:r>
              <a:rPr kumimoji="0" lang="el-GR" sz="1100" b="1" i="0" u="none" strike="noStrike" cap="none" normalizeH="0" baseline="0" dirty="0" err="1" smtClean="0">
                <a:ln>
                  <a:noFill/>
                </a:ln>
                <a:solidFill>
                  <a:srgbClr val="000000"/>
                </a:solidFill>
                <a:effectLst/>
                <a:latin typeface="Arial Unicode MS" pitchFamily="34" charset="-128"/>
                <a:cs typeface="Arial" pitchFamily="34" charset="0"/>
              </a:rPr>
              <a:t>Savic</a:t>
            </a:r>
            <a:r>
              <a:rPr kumimoji="0" lang="el-GR" sz="1100" b="1" i="0" u="none" strike="noStrike" cap="none" normalizeH="0" baseline="0" dirty="0" smtClean="0">
                <a:ln>
                  <a:noFill/>
                </a:ln>
                <a:solidFill>
                  <a:srgbClr val="000000"/>
                </a:solidFill>
                <a:effectLst/>
                <a:latin typeface="Arial Unicode MS" pitchFamily="34" charset="-128"/>
                <a:cs typeface="Arial" pitchFamily="34" charset="0"/>
              </a:rPr>
              <a:t> S, </a:t>
            </a:r>
            <a:r>
              <a:rPr kumimoji="0" lang="el-GR" sz="1100" b="1" i="0" u="none" strike="noStrike" cap="none" normalizeH="0" baseline="0" dirty="0" err="1" smtClean="0">
                <a:ln>
                  <a:noFill/>
                </a:ln>
                <a:solidFill>
                  <a:srgbClr val="000000"/>
                </a:solidFill>
                <a:effectLst/>
                <a:latin typeface="Arial Unicode MS" pitchFamily="34" charset="-128"/>
                <a:cs typeface="Arial" pitchFamily="34" charset="0"/>
              </a:rPr>
              <a:t>McDermott</a:t>
            </a:r>
            <a:r>
              <a:rPr kumimoji="0" lang="el-GR" sz="1100" b="1" i="0" u="none" strike="noStrike" cap="none" normalizeH="0" baseline="0" dirty="0" smtClean="0">
                <a:ln>
                  <a:noFill/>
                </a:ln>
                <a:solidFill>
                  <a:srgbClr val="000000"/>
                </a:solidFill>
                <a:effectLst/>
                <a:latin typeface="Arial Unicode MS" pitchFamily="34" charset="-128"/>
                <a:cs typeface="Arial" pitchFamily="34" charset="0"/>
              </a:rPr>
              <a:t> MF. </a:t>
            </a:r>
            <a:r>
              <a:rPr kumimoji="0" lang="el-GR" sz="1100" b="1" i="0" u="none" strike="noStrike" cap="none" normalizeH="0" baseline="0" dirty="0" err="1" smtClean="0">
                <a:ln>
                  <a:noFill/>
                </a:ln>
                <a:solidFill>
                  <a:srgbClr val="000000"/>
                </a:solidFill>
                <a:effectLst/>
                <a:latin typeface="Arial Unicode MS" pitchFamily="34" charset="-128"/>
                <a:cs typeface="Arial" pitchFamily="34" charset="0"/>
              </a:rPr>
              <a:t>The</a:t>
            </a:r>
            <a:r>
              <a:rPr kumimoji="0" lang="el-GR" sz="1100" b="1" i="0" u="none" strike="noStrike" cap="none" normalizeH="0" baseline="0" dirty="0" smtClean="0">
                <a:ln>
                  <a:noFill/>
                </a:ln>
                <a:solidFill>
                  <a:srgbClr val="000000"/>
                </a:solidFill>
                <a:effectLst/>
                <a:latin typeface="Arial Unicode MS" pitchFamily="34" charset="-128"/>
                <a:cs typeface="Arial" pitchFamily="34" charset="0"/>
              </a:rPr>
              <a:t> </a:t>
            </a:r>
            <a:r>
              <a:rPr kumimoji="0" lang="el-GR" sz="1100" b="1" i="0" u="none" strike="noStrike" cap="none" normalizeH="0" baseline="0" dirty="0" err="1" smtClean="0">
                <a:ln>
                  <a:noFill/>
                </a:ln>
                <a:solidFill>
                  <a:srgbClr val="000000"/>
                </a:solidFill>
                <a:effectLst/>
                <a:latin typeface="Arial Unicode MS" pitchFamily="34" charset="-128"/>
                <a:cs typeface="Arial" pitchFamily="34" charset="0"/>
              </a:rPr>
              <a:t>burgeoning</a:t>
            </a:r>
            <a:r>
              <a:rPr kumimoji="0" lang="el-GR" sz="1100" b="1" i="0" u="none" strike="noStrike" cap="none" normalizeH="0" baseline="0" dirty="0" smtClean="0">
                <a:ln>
                  <a:noFill/>
                </a:ln>
                <a:solidFill>
                  <a:srgbClr val="000000"/>
                </a:solidFill>
                <a:effectLst/>
                <a:latin typeface="Arial Unicode MS" pitchFamily="34" charset="-128"/>
                <a:cs typeface="Arial" pitchFamily="34" charset="0"/>
              </a:rPr>
              <a:t> </a:t>
            </a:r>
            <a:r>
              <a:rPr kumimoji="0" lang="el-GR" sz="1100" b="1" i="0" u="none" strike="noStrike" cap="none" normalizeH="0" baseline="0" dirty="0" err="1" smtClean="0">
                <a:ln>
                  <a:noFill/>
                </a:ln>
                <a:solidFill>
                  <a:srgbClr val="000000"/>
                </a:solidFill>
                <a:effectLst/>
                <a:latin typeface="Arial Unicode MS" pitchFamily="34" charset="-128"/>
                <a:cs typeface="Arial" pitchFamily="34" charset="0"/>
              </a:rPr>
              <a:t>field</a:t>
            </a:r>
            <a:r>
              <a:rPr kumimoji="0" lang="el-GR" sz="1100" b="1" i="0" u="none" strike="noStrike" cap="none" normalizeH="0" baseline="0" dirty="0" smtClean="0">
                <a:ln>
                  <a:noFill/>
                </a:ln>
                <a:solidFill>
                  <a:srgbClr val="000000"/>
                </a:solidFill>
                <a:effectLst/>
                <a:latin typeface="Arial Unicode MS" pitchFamily="34" charset="-128"/>
                <a:cs typeface="Arial" pitchFamily="34" charset="0"/>
              </a:rPr>
              <a:t> </a:t>
            </a:r>
            <a:r>
              <a:rPr kumimoji="0" lang="el-GR" sz="1100" b="1" i="0" u="none" strike="noStrike" cap="none" normalizeH="0" baseline="0" dirty="0" err="1" smtClean="0">
                <a:ln>
                  <a:noFill/>
                </a:ln>
                <a:solidFill>
                  <a:srgbClr val="000000"/>
                </a:solidFill>
                <a:effectLst/>
                <a:latin typeface="Arial Unicode MS" pitchFamily="34" charset="-128"/>
                <a:cs typeface="Arial" pitchFamily="34" charset="0"/>
              </a:rPr>
              <a:t>of</a:t>
            </a:r>
            <a:r>
              <a:rPr kumimoji="0" lang="el-GR" sz="1100" b="1" i="0" u="none" strike="noStrike" cap="none" normalizeH="0" baseline="0" dirty="0" smtClean="0">
                <a:ln>
                  <a:noFill/>
                </a:ln>
                <a:solidFill>
                  <a:srgbClr val="000000"/>
                </a:solidFill>
                <a:effectLst/>
                <a:latin typeface="Arial Unicode MS" pitchFamily="34" charset="-128"/>
                <a:cs typeface="Arial" pitchFamily="34" charset="0"/>
              </a:rPr>
              <a:t> </a:t>
            </a:r>
            <a:r>
              <a:rPr kumimoji="0" lang="el-GR" sz="1100" b="1" i="0" u="none" strike="noStrike" cap="none" normalizeH="0" baseline="0" dirty="0" err="1" smtClean="0">
                <a:ln>
                  <a:noFill/>
                </a:ln>
                <a:solidFill>
                  <a:srgbClr val="000000"/>
                </a:solidFill>
                <a:effectLst/>
                <a:latin typeface="Arial Unicode MS" pitchFamily="34" charset="-128"/>
                <a:cs typeface="Arial" pitchFamily="34" charset="0"/>
              </a:rPr>
              <a:t>innate</a:t>
            </a:r>
            <a:r>
              <a:rPr kumimoji="0" lang="el-GR" sz="1100" b="1" i="0" u="none" strike="noStrike" cap="none" normalizeH="0" baseline="0" dirty="0" smtClean="0">
                <a:ln>
                  <a:noFill/>
                </a:ln>
                <a:solidFill>
                  <a:srgbClr val="000000"/>
                </a:solidFill>
                <a:effectLst/>
                <a:latin typeface="Arial Unicode MS" pitchFamily="34" charset="-128"/>
                <a:cs typeface="Arial" pitchFamily="34" charset="0"/>
              </a:rPr>
              <a:t> </a:t>
            </a:r>
            <a:r>
              <a:rPr kumimoji="0" lang="el-GR" sz="1100" b="1" i="0" u="none" strike="noStrike" cap="none" normalizeH="0" baseline="0" dirty="0" err="1" smtClean="0">
                <a:ln>
                  <a:noFill/>
                </a:ln>
                <a:solidFill>
                  <a:srgbClr val="000000"/>
                </a:solidFill>
                <a:effectLst/>
                <a:latin typeface="Arial Unicode MS" pitchFamily="34" charset="-128"/>
                <a:cs typeface="Arial" pitchFamily="34" charset="0"/>
              </a:rPr>
              <a:t>immune</a:t>
            </a:r>
            <a:r>
              <a:rPr kumimoji="0" lang="el-GR" sz="1100" b="1" i="0" u="none" strike="noStrike" cap="none" normalizeH="0" baseline="0" dirty="0" smtClean="0">
                <a:ln>
                  <a:noFill/>
                </a:ln>
                <a:solidFill>
                  <a:srgbClr val="000000"/>
                </a:solidFill>
                <a:effectLst/>
                <a:latin typeface="Arial Unicode MS" pitchFamily="34" charset="-128"/>
                <a:cs typeface="Arial" pitchFamily="34" charset="0"/>
              </a:rPr>
              <a:t>-</a:t>
            </a:r>
            <a:r>
              <a:rPr kumimoji="0" lang="el-GR" sz="1100" b="1" i="0" u="none" strike="noStrike" cap="none" normalizeH="0" baseline="0" dirty="0" err="1" smtClean="0">
                <a:ln>
                  <a:noFill/>
                </a:ln>
                <a:solidFill>
                  <a:srgbClr val="000000"/>
                </a:solidFill>
                <a:effectLst/>
                <a:latin typeface="Arial Unicode MS" pitchFamily="34" charset="-128"/>
                <a:cs typeface="Arial" pitchFamily="34" charset="0"/>
              </a:rPr>
              <a:t>mediated</a:t>
            </a:r>
            <a:r>
              <a:rPr kumimoji="0" lang="el-GR" sz="1100" b="1" i="0" u="none" strike="noStrike" cap="none" normalizeH="0" baseline="0" dirty="0" smtClean="0">
                <a:ln>
                  <a:noFill/>
                </a:ln>
                <a:solidFill>
                  <a:srgbClr val="000000"/>
                </a:solidFill>
                <a:effectLst/>
                <a:latin typeface="Arial Unicode MS" pitchFamily="34" charset="-128"/>
                <a:cs typeface="Arial" pitchFamily="34" charset="0"/>
              </a:rPr>
              <a:t> </a:t>
            </a:r>
            <a:r>
              <a:rPr kumimoji="0" lang="el-GR" sz="1100" b="1" i="0" u="none" strike="noStrike" cap="none" normalizeH="0" baseline="0" dirty="0" err="1" smtClean="0">
                <a:ln>
                  <a:noFill/>
                </a:ln>
                <a:solidFill>
                  <a:srgbClr val="000000"/>
                </a:solidFill>
                <a:effectLst/>
                <a:latin typeface="Arial Unicode MS" pitchFamily="34" charset="-128"/>
                <a:cs typeface="Arial" pitchFamily="34" charset="0"/>
              </a:rPr>
              <a:t>disease</a:t>
            </a:r>
            <a:r>
              <a:rPr kumimoji="0" lang="el-GR" sz="1100" b="1" i="0" u="none" strike="noStrike" cap="none" normalizeH="0" baseline="0" dirty="0" smtClean="0">
                <a:ln>
                  <a:noFill/>
                </a:ln>
                <a:solidFill>
                  <a:srgbClr val="000000"/>
                </a:solidFill>
                <a:effectLst/>
                <a:latin typeface="Arial Unicode MS" pitchFamily="34" charset="-128"/>
                <a:cs typeface="Arial" pitchFamily="34" charset="0"/>
              </a:rPr>
              <a:t> </a:t>
            </a:r>
            <a:r>
              <a:rPr kumimoji="0" lang="el-GR" sz="1100" b="1" i="0" u="none" strike="noStrike" cap="none" normalizeH="0" baseline="0" dirty="0" err="1" smtClean="0">
                <a:ln>
                  <a:noFill/>
                </a:ln>
                <a:solidFill>
                  <a:srgbClr val="000000"/>
                </a:solidFill>
                <a:effectLst/>
                <a:latin typeface="Arial Unicode MS" pitchFamily="34" charset="-128"/>
                <a:cs typeface="Arial" pitchFamily="34" charset="0"/>
              </a:rPr>
              <a:t>and</a:t>
            </a:r>
            <a:r>
              <a:rPr kumimoji="0" lang="el-GR" sz="1100" b="1" i="0" u="none" strike="noStrike" cap="none" normalizeH="0" baseline="0" dirty="0" smtClean="0">
                <a:ln>
                  <a:noFill/>
                </a:ln>
                <a:solidFill>
                  <a:srgbClr val="000000"/>
                </a:solidFill>
                <a:effectLst/>
                <a:latin typeface="Arial Unicode MS" pitchFamily="34" charset="-128"/>
                <a:cs typeface="Arial" pitchFamily="34" charset="0"/>
              </a:rPr>
              <a:t> </a:t>
            </a:r>
            <a:r>
              <a:rPr kumimoji="0" lang="el-GR" sz="1100" b="1" i="0" u="none" strike="noStrike" cap="none" normalizeH="0" baseline="0" dirty="0" err="1" smtClean="0">
                <a:ln>
                  <a:noFill/>
                </a:ln>
                <a:solidFill>
                  <a:srgbClr val="000000"/>
                </a:solidFill>
                <a:effectLst/>
                <a:latin typeface="Arial Unicode MS" pitchFamily="34" charset="-128"/>
                <a:cs typeface="Arial" pitchFamily="34" charset="0"/>
              </a:rPr>
              <a:t>autoinflammation</a:t>
            </a:r>
            <a:r>
              <a:rPr kumimoji="0" lang="el-GR" sz="1100" b="1" i="0" u="none" strike="noStrike" cap="none" normalizeH="0" baseline="0" dirty="0" smtClean="0">
                <a:ln>
                  <a:noFill/>
                </a:ln>
                <a:solidFill>
                  <a:srgbClr val="000000"/>
                </a:solidFill>
                <a:effectLst/>
                <a:latin typeface="Arial Unicode MS" pitchFamily="34" charset="-128"/>
                <a:cs typeface="Arial" pitchFamily="34" charset="0"/>
              </a:rPr>
              <a:t>. J </a:t>
            </a:r>
            <a:r>
              <a:rPr kumimoji="0" lang="el-GR" sz="1100" b="1" i="0" u="none" strike="noStrike" cap="none" normalizeH="0" baseline="0" dirty="0" err="1" smtClean="0">
                <a:ln>
                  <a:noFill/>
                </a:ln>
                <a:solidFill>
                  <a:srgbClr val="000000"/>
                </a:solidFill>
                <a:effectLst/>
                <a:latin typeface="Arial Unicode MS" pitchFamily="34" charset="-128"/>
                <a:cs typeface="Arial" pitchFamily="34" charset="0"/>
              </a:rPr>
              <a:t>Pathol</a:t>
            </a:r>
            <a:r>
              <a:rPr kumimoji="0" lang="el-GR" sz="1100" b="1" i="0" u="none" strike="noStrike" cap="none" normalizeH="0" baseline="0" dirty="0" smtClean="0">
                <a:ln>
                  <a:noFill/>
                </a:ln>
                <a:solidFill>
                  <a:srgbClr val="000000"/>
                </a:solidFill>
                <a:effectLst/>
                <a:latin typeface="Arial Unicode MS" pitchFamily="34" charset="-128"/>
                <a:cs typeface="Arial" pitchFamily="34" charset="0"/>
              </a:rPr>
              <a:t>. 2016 </a:t>
            </a:r>
            <a:r>
              <a:rPr kumimoji="0" lang="el-GR" sz="1100" b="1" i="0" u="none" strike="noStrike" cap="none" normalizeH="0" baseline="0" dirty="0" smtClean="0">
                <a:ln>
                  <a:noFill/>
                </a:ln>
                <a:solidFill>
                  <a:schemeClr val="tx1"/>
                </a:solidFill>
                <a:effectLst/>
                <a:latin typeface="Arial" pitchFamily="34" charset="0"/>
                <a:cs typeface="Arial" pitchFamily="34" charset="0"/>
              </a:rPr>
              <a: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36512" y="1412776"/>
            <a:ext cx="9252520" cy="3970318"/>
          </a:xfrm>
          <a:prstGeom prst="rect">
            <a:avLst/>
          </a:prstGeom>
        </p:spPr>
        <p:txBody>
          <a:bodyPr wrap="square">
            <a:spAutoFit/>
          </a:bodyPr>
          <a:lstStyle/>
          <a:p>
            <a:pPr lvl="0">
              <a:lnSpc>
                <a:spcPct val="150000"/>
              </a:lnSpc>
              <a:buFont typeface="Arial" pitchFamily="34" charset="0"/>
              <a:buChar char="•"/>
            </a:pPr>
            <a:r>
              <a:rPr lang="en-US" sz="2400" b="1" dirty="0" smtClean="0"/>
              <a:t> </a:t>
            </a:r>
            <a:r>
              <a:rPr lang="el-GR" sz="2400" b="1" dirty="0" smtClean="0"/>
              <a:t>Συστηματικά φλεγμονώδη νοσήματα (ουδετεροφιλία/</a:t>
            </a:r>
            <a:r>
              <a:rPr lang="en-US" sz="2400" b="1" dirty="0" smtClean="0"/>
              <a:t>CRP)</a:t>
            </a:r>
            <a:endParaRPr lang="el-GR" sz="2400" b="1" dirty="0" smtClean="0"/>
          </a:p>
          <a:p>
            <a:pPr lvl="0">
              <a:lnSpc>
                <a:spcPct val="150000"/>
              </a:lnSpc>
              <a:buFont typeface="Arial" pitchFamily="34" charset="0"/>
              <a:buChar char="•"/>
            </a:pPr>
            <a:r>
              <a:rPr lang="en-US" sz="2400" b="1" dirty="0" smtClean="0"/>
              <a:t> </a:t>
            </a:r>
            <a:r>
              <a:rPr lang="el-GR" sz="2400" b="1" dirty="0" smtClean="0"/>
              <a:t>Διαταραχή φυσικής ανοσίας</a:t>
            </a:r>
            <a:r>
              <a:rPr lang="en-US" sz="2400" b="1" dirty="0" smtClean="0"/>
              <a:t> (DAMPs, </a:t>
            </a:r>
            <a:r>
              <a:rPr lang="el-GR" sz="2400" b="1" dirty="0" smtClean="0"/>
              <a:t>ουδετερόφιλα, </a:t>
            </a:r>
            <a:r>
              <a:rPr lang="el-GR" sz="2400" b="1" dirty="0" err="1" smtClean="0"/>
              <a:t>Μφ</a:t>
            </a:r>
            <a:r>
              <a:rPr lang="el-GR" sz="2400" b="1" dirty="0" smtClean="0"/>
              <a:t>)</a:t>
            </a:r>
          </a:p>
          <a:p>
            <a:pPr lvl="0">
              <a:lnSpc>
                <a:spcPct val="150000"/>
              </a:lnSpc>
              <a:buFont typeface="Arial" pitchFamily="34" charset="0"/>
              <a:buChar char="•"/>
            </a:pPr>
            <a:r>
              <a:rPr lang="en-US" sz="2400" b="1" dirty="0" smtClean="0"/>
              <a:t> </a:t>
            </a:r>
            <a:r>
              <a:rPr lang="el-GR" sz="2400" b="1" dirty="0" smtClean="0"/>
              <a:t>Απουσία ειδικών </a:t>
            </a:r>
            <a:r>
              <a:rPr lang="el-GR" sz="2400" b="1" dirty="0" err="1" smtClean="0"/>
              <a:t>αυτοαντισωμάτων</a:t>
            </a:r>
            <a:r>
              <a:rPr lang="el-GR" sz="2400" b="1" dirty="0" smtClean="0"/>
              <a:t>/</a:t>
            </a:r>
            <a:r>
              <a:rPr lang="el-GR" sz="2400" b="1" dirty="0" err="1" smtClean="0"/>
              <a:t>αυτοαντιδραστικών</a:t>
            </a:r>
            <a:r>
              <a:rPr lang="el-GR" sz="2400" b="1" dirty="0" smtClean="0"/>
              <a:t> Τ-κυττάρων </a:t>
            </a:r>
          </a:p>
          <a:p>
            <a:pPr lvl="0">
              <a:lnSpc>
                <a:spcPct val="150000"/>
              </a:lnSpc>
              <a:buFont typeface="Arial" pitchFamily="34" charset="0"/>
              <a:buChar char="•"/>
            </a:pPr>
            <a:r>
              <a:rPr lang="en-US" sz="2400" b="1" dirty="0" smtClean="0"/>
              <a:t> </a:t>
            </a:r>
            <a:r>
              <a:rPr lang="el-GR" sz="2400" b="1" dirty="0" smtClean="0"/>
              <a:t>Απουσία ενεργού λοίμωξης ή νεοπλασίας</a:t>
            </a:r>
          </a:p>
          <a:p>
            <a:pPr>
              <a:lnSpc>
                <a:spcPct val="150000"/>
              </a:lnSpc>
              <a:buFont typeface="Arial" pitchFamily="34" charset="0"/>
              <a:buChar char="•"/>
            </a:pPr>
            <a:r>
              <a:rPr lang="en-US" sz="2400" b="1" dirty="0" smtClean="0"/>
              <a:t> </a:t>
            </a:r>
            <a:r>
              <a:rPr lang="el-GR" sz="2400" b="1" dirty="0" smtClean="0"/>
              <a:t>Σπάνια </a:t>
            </a:r>
            <a:r>
              <a:rPr lang="el-GR" sz="2400" b="1" dirty="0" err="1" smtClean="0">
                <a:solidFill>
                  <a:srgbClr val="990000"/>
                </a:solidFill>
              </a:rPr>
              <a:t>μονογονοδιακά</a:t>
            </a:r>
            <a:r>
              <a:rPr lang="el-GR" sz="2400" b="1" dirty="0" smtClean="0">
                <a:solidFill>
                  <a:srgbClr val="990000"/>
                </a:solidFill>
              </a:rPr>
              <a:t> σύνδρομα περιοδικού πυρετού (</a:t>
            </a:r>
            <a:r>
              <a:rPr lang="en-US" sz="2400" b="1" i="1" dirty="0" smtClean="0">
                <a:solidFill>
                  <a:srgbClr val="990000"/>
                </a:solidFill>
              </a:rPr>
              <a:t>periodic fever syndromes</a:t>
            </a:r>
            <a:r>
              <a:rPr lang="el-GR" sz="2400" b="1" dirty="0" smtClean="0">
                <a:solidFill>
                  <a:srgbClr val="990000"/>
                </a:solidFill>
              </a:rPr>
              <a:t>) </a:t>
            </a:r>
            <a:r>
              <a:rPr lang="el-GR" sz="2400" b="1" dirty="0" smtClean="0"/>
              <a:t>έως</a:t>
            </a:r>
            <a:r>
              <a:rPr lang="el-GR" sz="2400" b="1" dirty="0" smtClean="0">
                <a:solidFill>
                  <a:srgbClr val="990000"/>
                </a:solidFill>
              </a:rPr>
              <a:t> </a:t>
            </a:r>
            <a:r>
              <a:rPr lang="el-GR" sz="2400" b="1" dirty="0" smtClean="0"/>
              <a:t>συχνότερες</a:t>
            </a:r>
            <a:r>
              <a:rPr lang="el-GR" sz="2400" b="1" dirty="0" smtClean="0">
                <a:solidFill>
                  <a:srgbClr val="990000"/>
                </a:solidFill>
              </a:rPr>
              <a:t> </a:t>
            </a:r>
            <a:r>
              <a:rPr lang="el-GR" sz="2400" b="1" dirty="0" err="1" smtClean="0">
                <a:solidFill>
                  <a:srgbClr val="990000"/>
                </a:solidFill>
              </a:rPr>
              <a:t>πολυγονιδιακές</a:t>
            </a:r>
            <a:r>
              <a:rPr lang="el-GR" sz="2400" b="1" dirty="0" smtClean="0">
                <a:solidFill>
                  <a:srgbClr val="990000"/>
                </a:solidFill>
              </a:rPr>
              <a:t> νόσοι</a:t>
            </a:r>
            <a:r>
              <a:rPr lang="en-US" sz="2400" b="1" dirty="0" smtClean="0">
                <a:solidFill>
                  <a:srgbClr val="990000"/>
                </a:solidFill>
              </a:rPr>
              <a:t> </a:t>
            </a:r>
            <a:r>
              <a:rPr lang="el-GR" sz="2400" b="1" dirty="0" smtClean="0">
                <a:solidFill>
                  <a:srgbClr val="990000"/>
                </a:solidFill>
              </a:rPr>
              <a:t>ή σύνδρομα απροσδιόριστης αιτιολογίας</a:t>
            </a:r>
            <a:endParaRPr lang="en-US" sz="2400" b="1" dirty="0" smtClean="0">
              <a:solidFill>
                <a:srgbClr val="990000"/>
              </a:solidFill>
            </a:endParaRPr>
          </a:p>
        </p:txBody>
      </p:sp>
      <p:grpSp>
        <p:nvGrpSpPr>
          <p:cNvPr id="2" name="5 - Ομάδα"/>
          <p:cNvGrpSpPr/>
          <p:nvPr/>
        </p:nvGrpSpPr>
        <p:grpSpPr>
          <a:xfrm>
            <a:off x="0" y="188640"/>
            <a:ext cx="9144000" cy="648072"/>
            <a:chOff x="0" y="188640"/>
            <a:chExt cx="9144000" cy="648072"/>
          </a:xfrm>
        </p:grpSpPr>
        <p:cxnSp>
          <p:nvCxnSpPr>
            <p:cNvPr id="7" name="6 - Ευθεία γραμμή σύνδεσης"/>
            <p:cNvCxnSpPr/>
            <p:nvPr/>
          </p:nvCxnSpPr>
          <p:spPr>
            <a:xfrm>
              <a:off x="0" y="836712"/>
              <a:ext cx="9144000" cy="0"/>
            </a:xfrm>
            <a:prstGeom prst="line">
              <a:avLst/>
            </a:prstGeom>
            <a:ln w="38100">
              <a:solidFill>
                <a:srgbClr val="990000"/>
              </a:solidFill>
            </a:ln>
          </p:spPr>
          <p:style>
            <a:lnRef idx="1">
              <a:schemeClr val="accent1"/>
            </a:lnRef>
            <a:fillRef idx="0">
              <a:schemeClr val="accent1"/>
            </a:fillRef>
            <a:effectRef idx="0">
              <a:schemeClr val="accent1"/>
            </a:effectRef>
            <a:fontRef idx="minor">
              <a:schemeClr val="tx1"/>
            </a:fontRef>
          </p:style>
        </p:cxnSp>
        <p:sp>
          <p:nvSpPr>
            <p:cNvPr id="8" name="7 - Ορθογώνιο"/>
            <p:cNvSpPr/>
            <p:nvPr/>
          </p:nvSpPr>
          <p:spPr>
            <a:xfrm>
              <a:off x="35501" y="188640"/>
              <a:ext cx="9084603" cy="587853"/>
            </a:xfrm>
            <a:prstGeom prst="rect">
              <a:avLst/>
            </a:prstGeom>
          </p:spPr>
          <p:txBody>
            <a:bodyPr wrap="none">
              <a:spAutoFit/>
            </a:bodyPr>
            <a:lstStyle/>
            <a:p>
              <a:pPr algn="ctr">
                <a:lnSpc>
                  <a:spcPct val="115000"/>
                </a:lnSpc>
                <a:spcBef>
                  <a:spcPts val="600"/>
                </a:spcBef>
                <a:spcAft>
                  <a:spcPts val="600"/>
                </a:spcAft>
              </a:pPr>
              <a:r>
                <a:rPr lang="el-GR" sz="2800" b="1" dirty="0" smtClean="0">
                  <a:solidFill>
                    <a:srgbClr val="990000"/>
                  </a:solidFill>
                  <a:ea typeface="Calibri"/>
                  <a:cs typeface="Arial" pitchFamily="34" charset="0"/>
                </a:rPr>
                <a:t>Γενικά χαρακτηριστικά των </a:t>
              </a:r>
              <a:r>
                <a:rPr lang="el-GR" sz="2800" b="1" dirty="0" err="1" smtClean="0">
                  <a:solidFill>
                    <a:srgbClr val="990000"/>
                  </a:solidFill>
                  <a:ea typeface="Calibri"/>
                  <a:cs typeface="Arial" pitchFamily="34" charset="0"/>
                </a:rPr>
                <a:t>αυτοφλεγμονωδών</a:t>
              </a:r>
              <a:r>
                <a:rPr lang="el-GR" sz="2800" b="1" dirty="0" smtClean="0">
                  <a:solidFill>
                    <a:srgbClr val="990000"/>
                  </a:solidFill>
                  <a:ea typeface="Calibri"/>
                  <a:cs typeface="Arial" pitchFamily="34" charset="0"/>
                </a:rPr>
                <a:t> νοσημάτων</a:t>
              </a:r>
              <a:endParaRPr lang="el-GR" sz="2800" b="1" dirty="0">
                <a:solidFill>
                  <a:srgbClr val="990000"/>
                </a:solidFill>
                <a:ea typeface="Calibri"/>
                <a:cs typeface="Arial" pitchFamily="34" charset="0"/>
              </a:endParaRP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395536" y="980728"/>
            <a:ext cx="8208912" cy="5632311"/>
          </a:xfrm>
          <a:prstGeom prst="rect">
            <a:avLst/>
          </a:prstGeom>
        </p:spPr>
        <p:txBody>
          <a:bodyPr wrap="square">
            <a:spAutoFit/>
          </a:bodyPr>
          <a:lstStyle/>
          <a:p>
            <a:pPr lvl="0">
              <a:lnSpc>
                <a:spcPct val="150000"/>
              </a:lnSpc>
              <a:buFont typeface="Arial" pitchFamily="34" charset="0"/>
              <a:buChar char="•"/>
            </a:pPr>
            <a:r>
              <a:rPr lang="en-US" sz="2400" b="1" dirty="0" smtClean="0"/>
              <a:t> </a:t>
            </a:r>
            <a:r>
              <a:rPr lang="el-GR" sz="2400" b="1" dirty="0" smtClean="0"/>
              <a:t>Υποτροπές πυρετού/φλεγμονής (περιοδικότητα)</a:t>
            </a:r>
          </a:p>
          <a:p>
            <a:pPr lvl="0">
              <a:lnSpc>
                <a:spcPct val="150000"/>
              </a:lnSpc>
              <a:buFont typeface="Arial" pitchFamily="34" charset="0"/>
              <a:buChar char="•"/>
            </a:pPr>
            <a:r>
              <a:rPr lang="el-GR" sz="2400" b="1" dirty="0" smtClean="0"/>
              <a:t> Έναρξη εκδηλώσεων συνήθως στην παιδική ηλικία</a:t>
            </a:r>
          </a:p>
          <a:p>
            <a:pPr lvl="0">
              <a:lnSpc>
                <a:spcPct val="150000"/>
              </a:lnSpc>
              <a:buFont typeface="Arial" pitchFamily="34" charset="0"/>
              <a:buChar char="•"/>
            </a:pPr>
            <a:r>
              <a:rPr lang="el-GR" sz="2400" b="1" dirty="0" smtClean="0"/>
              <a:t> Συχνά η διάγνωση καθυστερεί ως την ενήλικη ζωή</a:t>
            </a:r>
          </a:p>
          <a:p>
            <a:pPr lvl="0">
              <a:lnSpc>
                <a:spcPct val="150000"/>
              </a:lnSpc>
              <a:buFont typeface="Arial" pitchFamily="34" charset="0"/>
              <a:buChar char="•"/>
            </a:pPr>
            <a:r>
              <a:rPr lang="el-GR" sz="2400" b="1" dirty="0" smtClean="0"/>
              <a:t> Δερματικές εκδηλώσεις </a:t>
            </a:r>
          </a:p>
          <a:p>
            <a:pPr lvl="0">
              <a:lnSpc>
                <a:spcPct val="150000"/>
              </a:lnSpc>
              <a:buFont typeface="Arial" pitchFamily="34" charset="0"/>
              <a:buChar char="•"/>
            </a:pPr>
            <a:r>
              <a:rPr lang="en-US" sz="2400" b="1" dirty="0" smtClean="0"/>
              <a:t> </a:t>
            </a:r>
            <a:r>
              <a:rPr lang="el-GR" sz="2400" b="1" dirty="0" err="1" smtClean="0"/>
              <a:t>Ορογονίτιδες</a:t>
            </a:r>
            <a:endParaRPr lang="el-GR" sz="2400" b="1" dirty="0" smtClean="0"/>
          </a:p>
          <a:p>
            <a:pPr lvl="0">
              <a:lnSpc>
                <a:spcPct val="150000"/>
              </a:lnSpc>
              <a:buFont typeface="Arial" pitchFamily="34" charset="0"/>
              <a:buChar char="•"/>
            </a:pPr>
            <a:r>
              <a:rPr lang="el-GR" sz="2400" b="1" dirty="0" smtClean="0"/>
              <a:t> Εκδηλώσεις από τις αρθρώσεις*</a:t>
            </a:r>
          </a:p>
          <a:p>
            <a:pPr lvl="0">
              <a:lnSpc>
                <a:spcPct val="150000"/>
              </a:lnSpc>
              <a:buFont typeface="Arial" pitchFamily="34" charset="0"/>
              <a:buChar char="•"/>
            </a:pPr>
            <a:r>
              <a:rPr lang="en-US" sz="2400" b="1" dirty="0" smtClean="0"/>
              <a:t> </a:t>
            </a:r>
            <a:r>
              <a:rPr lang="el-GR" sz="2400" b="1" dirty="0" smtClean="0"/>
              <a:t>Νευρολογικές εκδηλώσεις*</a:t>
            </a:r>
          </a:p>
          <a:p>
            <a:pPr lvl="0">
              <a:lnSpc>
                <a:spcPct val="150000"/>
              </a:lnSpc>
              <a:buFont typeface="Arial" pitchFamily="34" charset="0"/>
              <a:buChar char="•"/>
            </a:pPr>
            <a:r>
              <a:rPr lang="en-US" sz="2400" b="1" dirty="0" smtClean="0"/>
              <a:t> </a:t>
            </a:r>
            <a:r>
              <a:rPr lang="el-GR" sz="2400" b="1" dirty="0" err="1" smtClean="0"/>
              <a:t>Αμυλοείδωση</a:t>
            </a:r>
            <a:r>
              <a:rPr lang="en-US" sz="2400" b="1" dirty="0" smtClean="0"/>
              <a:t> (AA)</a:t>
            </a:r>
            <a:r>
              <a:rPr lang="el-GR" sz="2400" b="1" dirty="0" smtClean="0"/>
              <a:t>*</a:t>
            </a:r>
          </a:p>
          <a:p>
            <a:pPr>
              <a:lnSpc>
                <a:spcPct val="150000"/>
              </a:lnSpc>
              <a:buFont typeface="Arial" pitchFamily="34" charset="0"/>
              <a:buChar char="•"/>
            </a:pPr>
            <a:r>
              <a:rPr lang="en-US" sz="2400" b="1" dirty="0" smtClean="0"/>
              <a:t> </a:t>
            </a:r>
            <a:r>
              <a:rPr lang="el-GR" sz="2400" b="1" dirty="0" smtClean="0"/>
              <a:t>Τροποποίηση κλινικής εικόνας άλλων καταστάσεων </a:t>
            </a:r>
            <a:r>
              <a:rPr lang="en-US" sz="2400" b="1" dirty="0" smtClean="0"/>
              <a:t>                     </a:t>
            </a:r>
            <a:r>
              <a:rPr lang="el-GR" sz="2400" dirty="0" smtClean="0"/>
              <a:t>(πχ</a:t>
            </a:r>
            <a:r>
              <a:rPr lang="en-US" sz="2400" dirty="0" smtClean="0"/>
              <a:t> </a:t>
            </a:r>
            <a:r>
              <a:rPr lang="el-GR" sz="2400" dirty="0" err="1" smtClean="0"/>
              <a:t>αυτοάνοσων</a:t>
            </a:r>
            <a:r>
              <a:rPr lang="el-GR" sz="2400" dirty="0" smtClean="0"/>
              <a:t> νοσημάτων)</a:t>
            </a:r>
          </a:p>
        </p:txBody>
      </p:sp>
      <p:grpSp>
        <p:nvGrpSpPr>
          <p:cNvPr id="2" name="12 - Ομάδα"/>
          <p:cNvGrpSpPr/>
          <p:nvPr/>
        </p:nvGrpSpPr>
        <p:grpSpPr>
          <a:xfrm>
            <a:off x="0" y="188640"/>
            <a:ext cx="9144000" cy="648072"/>
            <a:chOff x="0" y="188640"/>
            <a:chExt cx="9144000" cy="648072"/>
          </a:xfrm>
        </p:grpSpPr>
        <p:cxnSp>
          <p:nvCxnSpPr>
            <p:cNvPr id="14" name="13 - Ευθεία γραμμή σύνδεσης"/>
            <p:cNvCxnSpPr/>
            <p:nvPr/>
          </p:nvCxnSpPr>
          <p:spPr>
            <a:xfrm>
              <a:off x="0" y="836712"/>
              <a:ext cx="9144000" cy="0"/>
            </a:xfrm>
            <a:prstGeom prst="line">
              <a:avLst/>
            </a:prstGeom>
            <a:ln w="38100">
              <a:solidFill>
                <a:srgbClr val="990000"/>
              </a:solidFill>
            </a:ln>
          </p:spPr>
          <p:style>
            <a:lnRef idx="1">
              <a:schemeClr val="accent1"/>
            </a:lnRef>
            <a:fillRef idx="0">
              <a:schemeClr val="accent1"/>
            </a:fillRef>
            <a:effectRef idx="0">
              <a:schemeClr val="accent1"/>
            </a:effectRef>
            <a:fontRef idx="minor">
              <a:schemeClr val="tx1"/>
            </a:fontRef>
          </p:style>
        </p:cxnSp>
        <p:sp>
          <p:nvSpPr>
            <p:cNvPr id="15" name="14 - Ορθογώνιο"/>
            <p:cNvSpPr/>
            <p:nvPr/>
          </p:nvSpPr>
          <p:spPr>
            <a:xfrm>
              <a:off x="1720924" y="188640"/>
              <a:ext cx="5713745" cy="587853"/>
            </a:xfrm>
            <a:prstGeom prst="rect">
              <a:avLst/>
            </a:prstGeom>
          </p:spPr>
          <p:txBody>
            <a:bodyPr wrap="none">
              <a:spAutoFit/>
            </a:bodyPr>
            <a:lstStyle/>
            <a:p>
              <a:pPr lvl="0" algn="ctr">
                <a:lnSpc>
                  <a:spcPct val="115000"/>
                </a:lnSpc>
                <a:spcBef>
                  <a:spcPts val="600"/>
                </a:spcBef>
                <a:spcAft>
                  <a:spcPts val="600"/>
                </a:spcAft>
              </a:pPr>
              <a:r>
                <a:rPr lang="el-GR" sz="2800" b="1" dirty="0" smtClean="0">
                  <a:solidFill>
                    <a:srgbClr val="990000"/>
                  </a:solidFill>
                </a:rPr>
                <a:t>Κλινικές εκδηλώσεις </a:t>
              </a:r>
              <a:r>
                <a:rPr lang="el-GR" sz="2800" b="1" dirty="0" err="1" smtClean="0">
                  <a:solidFill>
                    <a:srgbClr val="990000"/>
                  </a:solidFill>
                </a:rPr>
                <a:t>αυτοφλεγμονής</a:t>
              </a:r>
              <a:endParaRPr lang="el-GR" sz="2800" b="1" dirty="0">
                <a:solidFill>
                  <a:srgbClr val="990000"/>
                </a:solidFill>
                <a:ea typeface="Calibri"/>
                <a:cs typeface="Arial" pitchFamily="34" charset="0"/>
              </a:endParaRPr>
            </a:p>
          </p:txBody>
        </p:sp>
      </p:grpSp>
      <p:sp>
        <p:nvSpPr>
          <p:cNvPr id="6" name="5 - Ορθογώνιο"/>
          <p:cNvSpPr/>
          <p:nvPr/>
        </p:nvSpPr>
        <p:spPr>
          <a:xfrm>
            <a:off x="5148064" y="6165304"/>
            <a:ext cx="3640164" cy="369332"/>
          </a:xfrm>
          <a:prstGeom prst="rect">
            <a:avLst/>
          </a:prstGeom>
        </p:spPr>
        <p:txBody>
          <a:bodyPr wrap="none">
            <a:spAutoFit/>
          </a:bodyPr>
          <a:lstStyle/>
          <a:p>
            <a:r>
              <a:rPr lang="el-GR" b="1" i="1" dirty="0" smtClean="0"/>
              <a:t>*συνοδεύονται από χρόνιες βλάβες</a:t>
            </a:r>
            <a:endParaRPr lang="el-GR" i="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Έλλειψη"/>
          <p:cNvSpPr/>
          <p:nvPr/>
        </p:nvSpPr>
        <p:spPr>
          <a:xfrm>
            <a:off x="2123728" y="1412776"/>
            <a:ext cx="4680520" cy="4320480"/>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cxnSp>
        <p:nvCxnSpPr>
          <p:cNvPr id="4" name="3 - Ευθεία γραμμή σύνδεσης"/>
          <p:cNvCxnSpPr/>
          <p:nvPr/>
        </p:nvCxnSpPr>
        <p:spPr>
          <a:xfrm flipH="1" flipV="1">
            <a:off x="4427986" y="3573018"/>
            <a:ext cx="1512166" cy="16561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5 - Ευθεία γραμμή σύνδεσης"/>
          <p:cNvCxnSpPr>
            <a:stCxn id="2" idx="2"/>
          </p:cNvCxnSpPr>
          <p:nvPr/>
        </p:nvCxnSpPr>
        <p:spPr>
          <a:xfrm>
            <a:off x="2123728" y="3573016"/>
            <a:ext cx="23042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8 - TextBox"/>
          <p:cNvSpPr txBox="1"/>
          <p:nvPr/>
        </p:nvSpPr>
        <p:spPr>
          <a:xfrm>
            <a:off x="3879640" y="2443535"/>
            <a:ext cx="1340432" cy="769441"/>
          </a:xfrm>
          <a:prstGeom prst="rect">
            <a:avLst/>
          </a:prstGeom>
          <a:solidFill>
            <a:schemeClr val="bg1"/>
          </a:solidFill>
          <a:ln>
            <a:noFill/>
          </a:ln>
        </p:spPr>
        <p:txBody>
          <a:bodyPr wrap="none" rtlCol="0">
            <a:spAutoFit/>
          </a:bodyPr>
          <a:lstStyle/>
          <a:p>
            <a:r>
              <a:rPr lang="en-US" sz="4400" b="1" dirty="0" smtClean="0">
                <a:solidFill>
                  <a:srgbClr val="FF0000"/>
                </a:solidFill>
              </a:rPr>
              <a:t>IL-1</a:t>
            </a:r>
            <a:r>
              <a:rPr lang="el-GR" sz="4400" b="1" dirty="0" smtClean="0">
                <a:solidFill>
                  <a:srgbClr val="FF0000"/>
                </a:solidFill>
              </a:rPr>
              <a:t>β</a:t>
            </a:r>
            <a:endParaRPr lang="el-GR" sz="4400" b="1" dirty="0">
              <a:solidFill>
                <a:srgbClr val="FF0000"/>
              </a:solidFill>
            </a:endParaRPr>
          </a:p>
        </p:txBody>
      </p:sp>
      <p:sp>
        <p:nvSpPr>
          <p:cNvPr id="10" name="9 - TextBox"/>
          <p:cNvSpPr txBox="1"/>
          <p:nvPr/>
        </p:nvSpPr>
        <p:spPr>
          <a:xfrm rot="2760000">
            <a:off x="4608000" y="4680000"/>
            <a:ext cx="936104" cy="461665"/>
          </a:xfrm>
          <a:prstGeom prst="rect">
            <a:avLst/>
          </a:prstGeom>
          <a:solidFill>
            <a:schemeClr val="bg1"/>
          </a:solidFill>
          <a:ln>
            <a:noFill/>
          </a:ln>
        </p:spPr>
        <p:txBody>
          <a:bodyPr wrap="square" rtlCol="0">
            <a:spAutoFit/>
          </a:bodyPr>
          <a:lstStyle/>
          <a:p>
            <a:pPr algn="ctr"/>
            <a:r>
              <a:rPr lang="en-US" sz="2400" b="1" dirty="0" smtClean="0">
                <a:solidFill>
                  <a:srgbClr val="FF0000"/>
                </a:solidFill>
              </a:rPr>
              <a:t>IFNs</a:t>
            </a:r>
            <a:r>
              <a:rPr lang="el-GR" sz="2400" b="1" dirty="0" smtClean="0">
                <a:solidFill>
                  <a:srgbClr val="FF0000"/>
                </a:solidFill>
              </a:rPr>
              <a:t>-</a:t>
            </a:r>
            <a:r>
              <a:rPr lang="en-US" sz="2400" b="1" dirty="0" smtClean="0">
                <a:solidFill>
                  <a:srgbClr val="FF0000"/>
                </a:solidFill>
              </a:rPr>
              <a:t>I </a:t>
            </a:r>
          </a:p>
        </p:txBody>
      </p:sp>
      <p:pic>
        <p:nvPicPr>
          <p:cNvPr id="1026" name="Picture 2" descr="Αποτέλεσμα εικόνας για questionmark"/>
          <p:cNvPicPr>
            <a:picLocks noChangeAspect="1" noChangeArrowheads="1"/>
          </p:cNvPicPr>
          <p:nvPr/>
        </p:nvPicPr>
        <p:blipFill>
          <a:blip r:embed="rId2" cstate="print"/>
          <a:srcRect/>
          <a:stretch>
            <a:fillRect/>
          </a:stretch>
        </p:blipFill>
        <p:spPr bwMode="auto">
          <a:xfrm>
            <a:off x="2915816" y="3861048"/>
            <a:ext cx="1008112" cy="1008112"/>
          </a:xfrm>
          <a:prstGeom prst="rect">
            <a:avLst/>
          </a:prstGeom>
          <a:noFill/>
        </p:spPr>
      </p:pic>
      <p:sp>
        <p:nvSpPr>
          <p:cNvPr id="17" name="16 - TextBox"/>
          <p:cNvSpPr txBox="1"/>
          <p:nvPr/>
        </p:nvSpPr>
        <p:spPr>
          <a:xfrm>
            <a:off x="971600" y="478413"/>
            <a:ext cx="7316234" cy="646331"/>
          </a:xfrm>
          <a:prstGeom prst="rect">
            <a:avLst/>
          </a:prstGeom>
          <a:noFill/>
        </p:spPr>
        <p:txBody>
          <a:bodyPr wrap="none" rtlCol="0">
            <a:spAutoFit/>
          </a:bodyPr>
          <a:lstStyle/>
          <a:p>
            <a:r>
              <a:rPr lang="el-GR" sz="3600" b="1" dirty="0" err="1" smtClean="0">
                <a:solidFill>
                  <a:srgbClr val="C00000"/>
                </a:solidFill>
              </a:rPr>
              <a:t>Αυτοφλεγμονώδη</a:t>
            </a:r>
            <a:r>
              <a:rPr lang="el-GR" sz="3600" b="1" dirty="0" smtClean="0">
                <a:solidFill>
                  <a:srgbClr val="C00000"/>
                </a:solidFill>
              </a:rPr>
              <a:t> νοσήματα σήμερα</a:t>
            </a:r>
            <a:endParaRPr lang="el-GR" sz="3600" b="1" dirty="0">
              <a:solidFill>
                <a:srgbClr val="C00000"/>
              </a:solidFill>
            </a:endParaRPr>
          </a:p>
        </p:txBody>
      </p:sp>
      <p:cxnSp>
        <p:nvCxnSpPr>
          <p:cNvPr id="28" name="27 - Ευθεία γραμμή σύνδεσης"/>
          <p:cNvCxnSpPr>
            <a:endCxn id="2" idx="4"/>
          </p:cNvCxnSpPr>
          <p:nvPr/>
        </p:nvCxnSpPr>
        <p:spPr>
          <a:xfrm>
            <a:off x="4427984" y="3573016"/>
            <a:ext cx="36004" cy="21602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dissolve">
                                      <p:cBhvr>
                                        <p:cTn id="3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993652" y="1268760"/>
            <a:ext cx="7074436" cy="1354217"/>
          </a:xfrm>
          <a:prstGeom prst="rect">
            <a:avLst/>
          </a:prstGeom>
          <a:noFill/>
        </p:spPr>
        <p:txBody>
          <a:bodyPr wrap="none" rtlCol="0">
            <a:spAutoFit/>
          </a:bodyPr>
          <a:lstStyle/>
          <a:p>
            <a:pPr algn="ctr">
              <a:spcBef>
                <a:spcPts val="600"/>
              </a:spcBef>
              <a:spcAft>
                <a:spcPts val="600"/>
              </a:spcAft>
            </a:pPr>
            <a:r>
              <a:rPr lang="el-GR" sz="3600" b="1" dirty="0" smtClean="0">
                <a:solidFill>
                  <a:srgbClr val="C00000"/>
                </a:solidFill>
              </a:rPr>
              <a:t>γενετικά νοσήματα </a:t>
            </a:r>
            <a:r>
              <a:rPr lang="el-GR" sz="3600" b="1" dirty="0" err="1" smtClean="0">
                <a:solidFill>
                  <a:srgbClr val="C00000"/>
                </a:solidFill>
              </a:rPr>
              <a:t>αυτοφλεγμονής</a:t>
            </a:r>
            <a:endParaRPr lang="el-GR" sz="3600" b="1" dirty="0" smtClean="0">
              <a:solidFill>
                <a:srgbClr val="C00000"/>
              </a:solidFill>
            </a:endParaRPr>
          </a:p>
          <a:p>
            <a:pPr algn="ctr">
              <a:spcBef>
                <a:spcPts val="600"/>
              </a:spcBef>
              <a:spcAft>
                <a:spcPts val="600"/>
              </a:spcAft>
            </a:pPr>
            <a:r>
              <a:rPr lang="en-US" sz="3600" b="1" i="1" dirty="0" smtClean="0"/>
              <a:t>in vivo </a:t>
            </a:r>
            <a:r>
              <a:rPr lang="el-GR" sz="3600" b="1" dirty="0" smtClean="0"/>
              <a:t>πειράματα της φύσης</a:t>
            </a:r>
            <a:endParaRPr lang="el-GR" sz="3600" b="1" dirty="0"/>
          </a:p>
        </p:txBody>
      </p:sp>
      <p:sp>
        <p:nvSpPr>
          <p:cNvPr id="6" name="5 - Ορθογώνιο"/>
          <p:cNvSpPr/>
          <p:nvPr/>
        </p:nvSpPr>
        <p:spPr>
          <a:xfrm>
            <a:off x="144016" y="3429000"/>
            <a:ext cx="8892480" cy="2031325"/>
          </a:xfrm>
          <a:prstGeom prst="rect">
            <a:avLst/>
          </a:prstGeom>
        </p:spPr>
        <p:txBody>
          <a:bodyPr wrap="square">
            <a:spAutoFit/>
          </a:bodyPr>
          <a:lstStyle/>
          <a:p>
            <a:pPr algn="ctr">
              <a:lnSpc>
                <a:spcPct val="150000"/>
              </a:lnSpc>
            </a:pPr>
            <a:r>
              <a:rPr lang="en-US" sz="2800" b="1" i="1" dirty="0" smtClean="0"/>
              <a:t>represent true experiments of nature </a:t>
            </a:r>
            <a:endParaRPr lang="el-GR" sz="2800" b="1" i="1" dirty="0" smtClean="0"/>
          </a:p>
          <a:p>
            <a:pPr algn="ctr">
              <a:lnSpc>
                <a:spcPct val="150000"/>
              </a:lnSpc>
            </a:pPr>
            <a:r>
              <a:rPr lang="en-US" sz="2800" b="1" i="1" dirty="0" smtClean="0"/>
              <a:t>that</a:t>
            </a:r>
            <a:r>
              <a:rPr lang="el-GR" sz="2800" b="1" i="1" dirty="0" smtClean="0"/>
              <a:t> </a:t>
            </a:r>
            <a:r>
              <a:rPr lang="en-US" sz="2800" b="1" i="1" dirty="0" smtClean="0"/>
              <a:t>continue to provide unique pathogenic insights </a:t>
            </a:r>
            <a:endParaRPr lang="el-GR" sz="2800" b="1" i="1" dirty="0" smtClean="0"/>
          </a:p>
          <a:p>
            <a:pPr algn="ctr">
              <a:lnSpc>
                <a:spcPct val="150000"/>
              </a:lnSpc>
            </a:pPr>
            <a:r>
              <a:rPr lang="en-US" sz="2800" b="1" i="1" dirty="0" smtClean="0"/>
              <a:t>into the regulation of immune responses</a:t>
            </a:r>
            <a:endParaRPr lang="el-GR" sz="2800" b="1" i="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2 - Θέση κειμένου"/>
          <p:cNvSpPr>
            <a:spLocks noGrp="1"/>
          </p:cNvSpPr>
          <p:nvPr>
            <p:ph type="body" sz="half" idx="2"/>
          </p:nvPr>
        </p:nvSpPr>
        <p:spPr>
          <a:xfrm>
            <a:off x="0" y="6381328"/>
            <a:ext cx="9144000" cy="476672"/>
          </a:xfrm>
        </p:spPr>
        <p:txBody>
          <a:bodyPr/>
          <a:lstStyle/>
          <a:p>
            <a:pPr algn="ctr"/>
            <a:r>
              <a:rPr lang="en-US" sz="1200" b="1" dirty="0" err="1" smtClean="0">
                <a:latin typeface="Arial" pitchFamily="34" charset="0"/>
                <a:cs typeface="Arial" pitchFamily="34" charset="0"/>
              </a:rPr>
              <a:t>Aksentijevich</a:t>
            </a:r>
            <a:r>
              <a:rPr lang="en-US" sz="1200" b="1" dirty="0" smtClean="0">
                <a:latin typeface="Arial" pitchFamily="34" charset="0"/>
                <a:cs typeface="Arial" pitchFamily="34" charset="0"/>
              </a:rPr>
              <a:t>  I. et al (2009) . </a:t>
            </a:r>
            <a:r>
              <a:rPr lang="en-US" sz="1100" b="1" dirty="0" smtClean="0">
                <a:latin typeface="Arial" pitchFamily="34" charset="0"/>
                <a:cs typeface="Arial" pitchFamily="34" charset="0"/>
              </a:rPr>
              <a:t>An </a:t>
            </a:r>
            <a:r>
              <a:rPr lang="en-US" sz="1100" b="1" dirty="0" err="1" smtClean="0">
                <a:latin typeface="Arial" pitchFamily="34" charset="0"/>
                <a:cs typeface="Arial" pitchFamily="34" charset="0"/>
              </a:rPr>
              <a:t>autoinflammatory</a:t>
            </a:r>
            <a:r>
              <a:rPr lang="en-US" sz="1100" b="1" dirty="0" smtClean="0">
                <a:latin typeface="Arial" pitchFamily="34" charset="0"/>
                <a:cs typeface="Arial" pitchFamily="34" charset="0"/>
              </a:rPr>
              <a:t> disease with deficiency of the interleukin-1-receptor antagonist</a:t>
            </a:r>
            <a:r>
              <a:rPr lang="en-US" sz="1200" b="1" dirty="0" smtClean="0">
                <a:latin typeface="Arial" pitchFamily="34" charset="0"/>
                <a:cs typeface="Arial" pitchFamily="34" charset="0"/>
              </a:rPr>
              <a:t>. </a:t>
            </a:r>
            <a:r>
              <a:rPr lang="en-US" sz="1200" b="1" i="1" dirty="0" smtClean="0">
                <a:latin typeface="Arial" pitchFamily="34" charset="0"/>
                <a:cs typeface="Arial" pitchFamily="34" charset="0"/>
              </a:rPr>
              <a:t>N </a:t>
            </a:r>
            <a:r>
              <a:rPr lang="en-US" sz="1200" b="1" i="1" dirty="0" err="1" smtClean="0">
                <a:latin typeface="Arial" pitchFamily="34" charset="0"/>
                <a:cs typeface="Arial" pitchFamily="34" charset="0"/>
              </a:rPr>
              <a:t>Engl</a:t>
            </a:r>
            <a:r>
              <a:rPr lang="en-US" sz="1200" b="1" i="1" dirty="0" smtClean="0">
                <a:latin typeface="Arial" pitchFamily="34" charset="0"/>
                <a:cs typeface="Arial" pitchFamily="34" charset="0"/>
              </a:rPr>
              <a:t> J Med</a:t>
            </a:r>
            <a:endParaRPr lang="el-GR" sz="1200" b="1" i="1" dirty="0" smtClean="0">
              <a:latin typeface="Arial" pitchFamily="34" charset="0"/>
              <a:cs typeface="Arial" pitchFamily="34" charset="0"/>
            </a:endParaRPr>
          </a:p>
        </p:txBody>
      </p:sp>
      <p:pic>
        <p:nvPicPr>
          <p:cNvPr id="41988" name="Picture 5"/>
          <p:cNvPicPr>
            <a:picLocks noChangeAspect="1" noChangeArrowheads="1"/>
          </p:cNvPicPr>
          <p:nvPr/>
        </p:nvPicPr>
        <p:blipFill>
          <a:blip r:embed="rId2" cstate="print"/>
          <a:srcRect/>
          <a:stretch>
            <a:fillRect/>
          </a:stretch>
        </p:blipFill>
        <p:spPr bwMode="auto">
          <a:xfrm>
            <a:off x="1259632" y="2694657"/>
            <a:ext cx="6696075" cy="2822575"/>
          </a:xfrm>
          <a:prstGeom prst="rect">
            <a:avLst/>
          </a:prstGeom>
          <a:noFill/>
          <a:ln w="9525">
            <a:noFill/>
            <a:miter lim="800000"/>
            <a:headEnd/>
            <a:tailEnd/>
          </a:ln>
        </p:spPr>
      </p:pic>
      <p:pic>
        <p:nvPicPr>
          <p:cNvPr id="48129" name="Picture 1"/>
          <p:cNvPicPr>
            <a:picLocks noChangeAspect="1" noChangeArrowheads="1"/>
          </p:cNvPicPr>
          <p:nvPr/>
        </p:nvPicPr>
        <p:blipFill>
          <a:blip r:embed="rId3" cstate="print"/>
          <a:srcRect/>
          <a:stretch>
            <a:fillRect/>
          </a:stretch>
        </p:blipFill>
        <p:spPr bwMode="auto">
          <a:xfrm>
            <a:off x="827584" y="127645"/>
            <a:ext cx="7524750" cy="2581275"/>
          </a:xfrm>
          <a:prstGeom prst="rect">
            <a:avLst/>
          </a:prstGeom>
          <a:noFill/>
          <a:ln w="9525">
            <a:noFill/>
            <a:miter lim="800000"/>
            <a:headEnd/>
            <a:tailEnd/>
          </a:ln>
        </p:spPr>
      </p:pic>
      <p:sp>
        <p:nvSpPr>
          <p:cNvPr id="7" name="6 - Ορθογώνιο"/>
          <p:cNvSpPr/>
          <p:nvPr/>
        </p:nvSpPr>
        <p:spPr>
          <a:xfrm>
            <a:off x="755576" y="5661248"/>
            <a:ext cx="8064896" cy="400110"/>
          </a:xfrm>
          <a:prstGeom prst="rect">
            <a:avLst/>
          </a:prstGeom>
        </p:spPr>
        <p:txBody>
          <a:bodyPr wrap="square">
            <a:spAutoFit/>
          </a:bodyPr>
          <a:lstStyle/>
          <a:p>
            <a:r>
              <a:rPr lang="en-US" sz="2000" b="1" dirty="0" smtClean="0"/>
              <a:t>life-threatening systemic inflammation with skin and bone involvement</a:t>
            </a:r>
            <a:endParaRPr lang="el-GR" sz="2000" b="1"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442" name="Picture 2"/>
          <p:cNvPicPr>
            <a:picLocks noChangeAspect="1" noChangeArrowheads="1"/>
          </p:cNvPicPr>
          <p:nvPr/>
        </p:nvPicPr>
        <p:blipFill>
          <a:blip r:embed="rId3" cstate="print"/>
          <a:srcRect/>
          <a:stretch>
            <a:fillRect/>
          </a:stretch>
        </p:blipFill>
        <p:spPr bwMode="auto">
          <a:xfrm>
            <a:off x="395536" y="476672"/>
            <a:ext cx="5189066" cy="5790891"/>
          </a:xfrm>
          <a:prstGeom prst="rect">
            <a:avLst/>
          </a:prstGeom>
          <a:noFill/>
          <a:ln w="9525">
            <a:noFill/>
            <a:miter lim="800000"/>
            <a:headEnd/>
            <a:tailEnd/>
          </a:ln>
        </p:spPr>
      </p:pic>
      <p:sp>
        <p:nvSpPr>
          <p:cNvPr id="4" name="3 - Ορθογώνιο"/>
          <p:cNvSpPr/>
          <p:nvPr/>
        </p:nvSpPr>
        <p:spPr>
          <a:xfrm>
            <a:off x="5868873" y="2996952"/>
            <a:ext cx="2969083" cy="369332"/>
          </a:xfrm>
          <a:prstGeom prst="rect">
            <a:avLst/>
          </a:prstGeom>
        </p:spPr>
        <p:txBody>
          <a:bodyPr wrap="none">
            <a:spAutoFit/>
          </a:bodyPr>
          <a:lstStyle/>
          <a:p>
            <a:r>
              <a:rPr lang="en-US" b="1" dirty="0" smtClean="0"/>
              <a:t>Liu Y et al. N </a:t>
            </a:r>
            <a:r>
              <a:rPr lang="en-US" b="1" dirty="0" err="1" smtClean="0"/>
              <a:t>Engl</a:t>
            </a:r>
            <a:r>
              <a:rPr lang="en-US" b="1" dirty="0" smtClean="0"/>
              <a:t> J Med 2014</a:t>
            </a:r>
            <a:endParaRPr lang="el-GR" b="1" dirty="0"/>
          </a:p>
        </p:txBody>
      </p:sp>
      <p:sp>
        <p:nvSpPr>
          <p:cNvPr id="5" name="4 - Ορθογώνιο"/>
          <p:cNvSpPr/>
          <p:nvPr/>
        </p:nvSpPr>
        <p:spPr>
          <a:xfrm>
            <a:off x="5868144" y="404664"/>
            <a:ext cx="3168352" cy="2308324"/>
          </a:xfrm>
          <a:prstGeom prst="rect">
            <a:avLst/>
          </a:prstGeom>
        </p:spPr>
        <p:txBody>
          <a:bodyPr wrap="square">
            <a:spAutoFit/>
          </a:bodyPr>
          <a:lstStyle/>
          <a:p>
            <a:r>
              <a:rPr lang="en-US" sz="2400" b="1" dirty="0" smtClean="0"/>
              <a:t>Stimulator of Interferon Genes (STING)–Associated </a:t>
            </a:r>
            <a:r>
              <a:rPr lang="en-US" sz="2400" b="1" dirty="0" err="1" smtClean="0"/>
              <a:t>Vasculopathy</a:t>
            </a:r>
            <a:r>
              <a:rPr lang="en-US" sz="2400" b="1" dirty="0" smtClean="0"/>
              <a:t> with Onset in Infancy</a:t>
            </a:r>
          </a:p>
          <a:p>
            <a:r>
              <a:rPr lang="en-US" sz="2400" b="1" dirty="0" smtClean="0"/>
              <a:t>(SAVI)</a:t>
            </a:r>
            <a:endParaRPr lang="el-GR" sz="2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cstate="print"/>
          <a:srcRect/>
          <a:stretch>
            <a:fillRect/>
          </a:stretch>
        </p:blipFill>
        <p:spPr bwMode="auto">
          <a:xfrm>
            <a:off x="395536" y="820079"/>
            <a:ext cx="8465186" cy="5921289"/>
          </a:xfrm>
          <a:prstGeom prst="rect">
            <a:avLst/>
          </a:prstGeom>
          <a:noFill/>
          <a:ln w="9525">
            <a:noFill/>
            <a:miter lim="800000"/>
            <a:headEnd/>
            <a:tailEnd/>
          </a:ln>
        </p:spPr>
      </p:pic>
      <p:sp>
        <p:nvSpPr>
          <p:cNvPr id="4" name="3 - Ορθογώνιο"/>
          <p:cNvSpPr/>
          <p:nvPr/>
        </p:nvSpPr>
        <p:spPr>
          <a:xfrm>
            <a:off x="2394708" y="-99392"/>
            <a:ext cx="4481548" cy="754694"/>
          </a:xfrm>
          <a:prstGeom prst="rect">
            <a:avLst/>
          </a:prstGeom>
        </p:spPr>
        <p:txBody>
          <a:bodyPr wrap="none">
            <a:spAutoFit/>
          </a:bodyPr>
          <a:lstStyle/>
          <a:p>
            <a:pPr algn="ctr">
              <a:lnSpc>
                <a:spcPct val="150000"/>
              </a:lnSpc>
            </a:pPr>
            <a:r>
              <a:rPr lang="en-US" sz="3200" b="1" dirty="0" smtClean="0">
                <a:solidFill>
                  <a:srgbClr val="C00000"/>
                </a:solidFill>
              </a:rPr>
              <a:t>Type I </a:t>
            </a:r>
            <a:r>
              <a:rPr lang="en-US" sz="3200" b="1" dirty="0" err="1" smtClean="0">
                <a:solidFill>
                  <a:srgbClr val="C00000"/>
                </a:solidFill>
              </a:rPr>
              <a:t>interferonopathies</a:t>
            </a:r>
            <a:endParaRPr lang="en-US" sz="3200" b="1" dirty="0" smtClean="0">
              <a:solidFill>
                <a:srgbClr val="C00000"/>
              </a:solidFill>
            </a:endParaRPr>
          </a:p>
        </p:txBody>
      </p:sp>
      <p:sp>
        <p:nvSpPr>
          <p:cNvPr id="5" name="4 - TextBox"/>
          <p:cNvSpPr txBox="1"/>
          <p:nvPr/>
        </p:nvSpPr>
        <p:spPr>
          <a:xfrm>
            <a:off x="6012160" y="6309320"/>
            <a:ext cx="2914388" cy="369332"/>
          </a:xfrm>
          <a:prstGeom prst="rect">
            <a:avLst/>
          </a:prstGeom>
          <a:noFill/>
        </p:spPr>
        <p:txBody>
          <a:bodyPr wrap="none" rtlCol="0">
            <a:spAutoFit/>
          </a:bodyPr>
          <a:lstStyle/>
          <a:p>
            <a:r>
              <a:rPr lang="en-US" b="1" i="1" dirty="0" err="1" smtClean="0">
                <a:solidFill>
                  <a:prstClr val="black"/>
                </a:solidFill>
              </a:rPr>
              <a:t>Rodero</a:t>
            </a:r>
            <a:r>
              <a:rPr lang="en-US" b="1" i="1" dirty="0" smtClean="0">
                <a:solidFill>
                  <a:prstClr val="black"/>
                </a:solidFill>
              </a:rPr>
              <a:t> and Crow , JEM 2016</a:t>
            </a:r>
            <a:endParaRPr lang="el-GR" b="1" i="1" dirty="0">
              <a:solidFill>
                <a:prstClr val="black"/>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18" name="Picture 2"/>
          <p:cNvPicPr>
            <a:picLocks noChangeAspect="1" noChangeArrowheads="1"/>
          </p:cNvPicPr>
          <p:nvPr/>
        </p:nvPicPr>
        <p:blipFill>
          <a:blip r:embed="rId2" cstate="print"/>
          <a:srcRect/>
          <a:stretch>
            <a:fillRect/>
          </a:stretch>
        </p:blipFill>
        <p:spPr bwMode="auto">
          <a:xfrm>
            <a:off x="72021" y="515258"/>
            <a:ext cx="8964475" cy="6298118"/>
          </a:xfrm>
          <a:prstGeom prst="rect">
            <a:avLst/>
          </a:prstGeom>
          <a:noFill/>
          <a:ln w="9525">
            <a:noFill/>
            <a:miter lim="800000"/>
            <a:headEnd/>
            <a:tailEnd/>
          </a:ln>
        </p:spPr>
      </p:pic>
      <p:sp>
        <p:nvSpPr>
          <p:cNvPr id="3" name="2 - Ορθογώνιο"/>
          <p:cNvSpPr/>
          <p:nvPr/>
        </p:nvSpPr>
        <p:spPr>
          <a:xfrm>
            <a:off x="0" y="0"/>
            <a:ext cx="8748464" cy="400110"/>
          </a:xfrm>
          <a:prstGeom prst="rect">
            <a:avLst/>
          </a:prstGeom>
        </p:spPr>
        <p:txBody>
          <a:bodyPr wrap="square">
            <a:spAutoFit/>
          </a:bodyPr>
          <a:lstStyle/>
          <a:p>
            <a:pPr algn="ctr"/>
            <a:r>
              <a:rPr lang="en-US" sz="2000" b="1" dirty="0" smtClean="0">
                <a:solidFill>
                  <a:prstClr val="black"/>
                </a:solidFill>
              </a:rPr>
              <a:t>Specific and overlapping features of monogenic type I </a:t>
            </a:r>
            <a:r>
              <a:rPr lang="en-US" sz="2000" b="1" dirty="0" err="1" smtClean="0">
                <a:solidFill>
                  <a:prstClr val="black"/>
                </a:solidFill>
              </a:rPr>
              <a:t>interferonopathies</a:t>
            </a:r>
            <a:endParaRPr lang="el-GR" sz="2000" dirty="0">
              <a:solidFill>
                <a:prstClr val="black"/>
              </a:solidFill>
            </a:endParaRPr>
          </a:p>
        </p:txBody>
      </p:sp>
      <p:sp>
        <p:nvSpPr>
          <p:cNvPr id="4" name="3 - TextBox"/>
          <p:cNvSpPr txBox="1"/>
          <p:nvPr/>
        </p:nvSpPr>
        <p:spPr>
          <a:xfrm>
            <a:off x="4860032" y="476672"/>
            <a:ext cx="2914388" cy="369332"/>
          </a:xfrm>
          <a:prstGeom prst="rect">
            <a:avLst/>
          </a:prstGeom>
          <a:noFill/>
        </p:spPr>
        <p:txBody>
          <a:bodyPr wrap="none" rtlCol="0">
            <a:spAutoFit/>
          </a:bodyPr>
          <a:lstStyle/>
          <a:p>
            <a:r>
              <a:rPr lang="en-US" b="1" i="1" dirty="0" err="1" smtClean="0">
                <a:solidFill>
                  <a:prstClr val="black"/>
                </a:solidFill>
              </a:rPr>
              <a:t>Rodero</a:t>
            </a:r>
            <a:r>
              <a:rPr lang="en-US" b="1" i="1" dirty="0" smtClean="0">
                <a:solidFill>
                  <a:prstClr val="black"/>
                </a:solidFill>
              </a:rPr>
              <a:t> and Crow , JEM 2016</a:t>
            </a:r>
            <a:endParaRPr lang="el-GR" b="1" i="1" dirty="0">
              <a:solidFill>
                <a:prstClr val="black"/>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2226" name="Picture 2" descr="Figure"/>
          <p:cNvPicPr>
            <a:picLocks noChangeAspect="1" noChangeArrowheads="1"/>
          </p:cNvPicPr>
          <p:nvPr/>
        </p:nvPicPr>
        <p:blipFill>
          <a:blip r:embed="rId2" cstate="print"/>
          <a:srcRect/>
          <a:stretch>
            <a:fillRect/>
          </a:stretch>
        </p:blipFill>
        <p:spPr bwMode="auto">
          <a:xfrm>
            <a:off x="0" y="355121"/>
            <a:ext cx="9107488" cy="5604141"/>
          </a:xfrm>
          <a:prstGeom prst="rect">
            <a:avLst/>
          </a:prstGeom>
          <a:noFill/>
        </p:spPr>
      </p:pic>
      <p:sp>
        <p:nvSpPr>
          <p:cNvPr id="3" name="2 - Ορθογώνιο"/>
          <p:cNvSpPr/>
          <p:nvPr/>
        </p:nvSpPr>
        <p:spPr>
          <a:xfrm>
            <a:off x="5652120" y="6309320"/>
            <a:ext cx="3275127" cy="400110"/>
          </a:xfrm>
          <a:prstGeom prst="rect">
            <a:avLst/>
          </a:prstGeom>
        </p:spPr>
        <p:txBody>
          <a:bodyPr wrap="none">
            <a:spAutoFit/>
          </a:bodyPr>
          <a:lstStyle/>
          <a:p>
            <a:r>
              <a:rPr lang="en-US" sz="2000" b="1" dirty="0" smtClean="0"/>
              <a:t>Liu Y et al. N </a:t>
            </a:r>
            <a:r>
              <a:rPr lang="en-US" sz="2000" b="1" dirty="0" err="1" smtClean="0"/>
              <a:t>Engl</a:t>
            </a:r>
            <a:r>
              <a:rPr lang="en-US" sz="2000" b="1" dirty="0" smtClean="0"/>
              <a:t> J Med 2014</a:t>
            </a:r>
            <a:endParaRPr lang="el-GR" sz="2000"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190338" y="1124744"/>
            <a:ext cx="6679714" cy="2308324"/>
          </a:xfrm>
          <a:prstGeom prst="rect">
            <a:avLst/>
          </a:prstGeom>
          <a:noFill/>
        </p:spPr>
        <p:txBody>
          <a:bodyPr wrap="none" rtlCol="0">
            <a:spAutoFit/>
          </a:bodyPr>
          <a:lstStyle/>
          <a:p>
            <a:pPr algn="ctr"/>
            <a:r>
              <a:rPr lang="el-GR" sz="3600" b="1" dirty="0" err="1" smtClean="0">
                <a:solidFill>
                  <a:srgbClr val="C00000"/>
                </a:solidFill>
              </a:rPr>
              <a:t>Ανοσοπαθογένεια</a:t>
            </a:r>
            <a:r>
              <a:rPr lang="el-GR" sz="3600" b="1" dirty="0" smtClean="0">
                <a:solidFill>
                  <a:srgbClr val="C00000"/>
                </a:solidFill>
              </a:rPr>
              <a:t> </a:t>
            </a:r>
          </a:p>
          <a:p>
            <a:pPr algn="ctr"/>
            <a:r>
              <a:rPr lang="el-GR" sz="3600" b="1" dirty="0" smtClean="0">
                <a:solidFill>
                  <a:srgbClr val="C00000"/>
                </a:solidFill>
              </a:rPr>
              <a:t>αυτοφλεγμονωδών διαταραχών;;</a:t>
            </a:r>
          </a:p>
          <a:p>
            <a:pPr algn="ctr"/>
            <a:endParaRPr lang="el-GR" sz="3600" b="1" dirty="0" smtClean="0"/>
          </a:p>
          <a:p>
            <a:pPr algn="ctr"/>
            <a:r>
              <a:rPr lang="el-GR" sz="3600" b="1" dirty="0" smtClean="0">
                <a:solidFill>
                  <a:srgbClr val="0000FF"/>
                </a:solidFill>
              </a:rPr>
              <a:t>Σχέση με κλινική ιατρική;;</a:t>
            </a:r>
          </a:p>
        </p:txBody>
      </p:sp>
      <p:pic>
        <p:nvPicPr>
          <p:cNvPr id="29698" name="Picture 2" descr="Αποτέλεσμα εικόνας για stethoscope"/>
          <p:cNvPicPr>
            <a:picLocks noChangeAspect="1" noChangeArrowheads="1"/>
          </p:cNvPicPr>
          <p:nvPr/>
        </p:nvPicPr>
        <p:blipFill>
          <a:blip r:embed="rId2" cstate="print"/>
          <a:srcRect/>
          <a:stretch>
            <a:fillRect/>
          </a:stretch>
        </p:blipFill>
        <p:spPr bwMode="auto">
          <a:xfrm>
            <a:off x="3635896" y="4149902"/>
            <a:ext cx="1872208" cy="1882907"/>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1196752"/>
            <a:ext cx="8229600" cy="2232248"/>
          </a:xfrm>
        </p:spPr>
        <p:txBody>
          <a:bodyPr>
            <a:normAutofit/>
          </a:bodyPr>
          <a:lstStyle/>
          <a:p>
            <a:r>
              <a:rPr lang="en-US" b="1" dirty="0" smtClean="0">
                <a:solidFill>
                  <a:srgbClr val="C00000"/>
                </a:solidFill>
              </a:rPr>
              <a:t>IL</a:t>
            </a:r>
            <a:r>
              <a:rPr lang="el-GR" b="1" dirty="0" smtClean="0">
                <a:solidFill>
                  <a:srgbClr val="C00000"/>
                </a:solidFill>
              </a:rPr>
              <a:t>-β</a:t>
            </a:r>
            <a:r>
              <a:rPr lang="en-US" b="1" dirty="0" smtClean="0">
                <a:solidFill>
                  <a:srgbClr val="C00000"/>
                </a:solidFill>
              </a:rPr>
              <a:t>-mediated </a:t>
            </a:r>
            <a:r>
              <a:rPr lang="en-US" b="1" dirty="0" err="1" smtClean="0">
                <a:solidFill>
                  <a:srgbClr val="C00000"/>
                </a:solidFill>
              </a:rPr>
              <a:t>autoinflammation</a:t>
            </a:r>
            <a:r>
              <a:rPr lang="en-US" b="1" dirty="0" smtClean="0">
                <a:solidFill>
                  <a:srgbClr val="C00000"/>
                </a:solidFill>
              </a:rPr>
              <a:t/>
            </a:r>
            <a:br>
              <a:rPr lang="en-US" b="1" dirty="0" smtClean="0">
                <a:solidFill>
                  <a:srgbClr val="C00000"/>
                </a:solidFill>
              </a:rPr>
            </a:br>
            <a:r>
              <a:rPr lang="en-US" b="1" dirty="0" smtClean="0"/>
              <a:t>Importance of IL-1 as a master cytokine in inflammation ?</a:t>
            </a:r>
            <a:endParaRPr lang="el-GR"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43954"/>
            <a:ext cx="8796694" cy="1112838"/>
          </a:xfrm>
        </p:spPr>
        <p:txBody>
          <a:bodyPr/>
          <a:lstStyle/>
          <a:p>
            <a:pPr>
              <a:tabLst>
                <a:tab pos="800100" algn="l"/>
              </a:tabLst>
            </a:pPr>
            <a:r>
              <a:rPr lang="en-US" sz="2800" b="1" dirty="0" smtClean="0">
                <a:solidFill>
                  <a:srgbClr val="800000"/>
                </a:solidFill>
              </a:rPr>
              <a:t>Hereditary </a:t>
            </a:r>
            <a:r>
              <a:rPr lang="en-US" sz="2800" b="1" dirty="0">
                <a:solidFill>
                  <a:srgbClr val="800000"/>
                </a:solidFill>
              </a:rPr>
              <a:t>Periodic </a:t>
            </a:r>
            <a:r>
              <a:rPr lang="en-US" sz="2800" b="1" dirty="0" smtClean="0">
                <a:solidFill>
                  <a:srgbClr val="800000"/>
                </a:solidFill>
              </a:rPr>
              <a:t>Fever Syndromes (HPFs): Genetically </a:t>
            </a:r>
            <a:r>
              <a:rPr lang="en-US" sz="2800" b="1" dirty="0">
                <a:solidFill>
                  <a:srgbClr val="800000"/>
                </a:solidFill>
              </a:rPr>
              <a:t>Diverse But Clinically Similar Group of Conditions</a:t>
            </a:r>
          </a:p>
        </p:txBody>
      </p:sp>
      <p:sp>
        <p:nvSpPr>
          <p:cNvPr id="3" name="Content Placeholder 2"/>
          <p:cNvSpPr>
            <a:spLocks noGrp="1"/>
          </p:cNvSpPr>
          <p:nvPr>
            <p:ph idx="1"/>
          </p:nvPr>
        </p:nvSpPr>
        <p:spPr>
          <a:xfrm>
            <a:off x="0" y="1828800"/>
            <a:ext cx="9144000" cy="4776788"/>
          </a:xfrm>
        </p:spPr>
        <p:txBody>
          <a:bodyPr/>
          <a:lstStyle/>
          <a:p>
            <a:r>
              <a:rPr lang="en-US" sz="2000" dirty="0" smtClean="0"/>
              <a:t>Characterized </a:t>
            </a:r>
            <a:r>
              <a:rPr lang="en-US" sz="2000" dirty="0"/>
              <a:t>by </a:t>
            </a:r>
            <a:r>
              <a:rPr lang="en-US" sz="2000" u="sng" dirty="0"/>
              <a:t>recurrent attacks </a:t>
            </a:r>
            <a:r>
              <a:rPr lang="en-US" sz="2000" dirty="0"/>
              <a:t>of </a:t>
            </a:r>
            <a:r>
              <a:rPr lang="en-US" sz="2000" b="1" dirty="0" smtClean="0"/>
              <a:t>fever</a:t>
            </a:r>
            <a:r>
              <a:rPr lang="en-US" sz="2000" dirty="0" smtClean="0"/>
              <a:t>; </a:t>
            </a:r>
            <a:r>
              <a:rPr lang="en-US" sz="2000" b="1" dirty="0" smtClean="0"/>
              <a:t>rash</a:t>
            </a:r>
            <a:r>
              <a:rPr lang="en-US" sz="2000" dirty="0" smtClean="0"/>
              <a:t>; </a:t>
            </a:r>
            <a:r>
              <a:rPr lang="en-US" sz="2000" b="1" dirty="0" err="1" smtClean="0"/>
              <a:t>serositis</a:t>
            </a:r>
            <a:r>
              <a:rPr lang="en-US" sz="2000" dirty="0" smtClean="0"/>
              <a:t>; </a:t>
            </a:r>
            <a:r>
              <a:rPr lang="en-US" sz="2000" b="1" dirty="0" err="1" smtClean="0"/>
              <a:t>lymphadenopathy</a:t>
            </a:r>
            <a:r>
              <a:rPr lang="en-US" sz="2000" dirty="0" smtClean="0"/>
              <a:t>; </a:t>
            </a:r>
            <a:r>
              <a:rPr lang="en-US" sz="2000" dirty="0"/>
              <a:t>and </a:t>
            </a:r>
            <a:r>
              <a:rPr lang="en-US" sz="2000" b="1" dirty="0"/>
              <a:t>musculoskeletal involvement</a:t>
            </a:r>
          </a:p>
          <a:p>
            <a:r>
              <a:rPr lang="en-US" sz="2000" dirty="0"/>
              <a:t>In HPFs, genetic mutations lead to </a:t>
            </a:r>
            <a:r>
              <a:rPr lang="en-US" sz="2000" b="1" dirty="0"/>
              <a:t>dysregulation of the innate immune system</a:t>
            </a:r>
            <a:r>
              <a:rPr lang="en-US" sz="2000" dirty="0"/>
              <a:t> and to </a:t>
            </a:r>
            <a:r>
              <a:rPr lang="en-US" sz="2000" b="1" dirty="0"/>
              <a:t>episodic manifestations of systemic </a:t>
            </a:r>
            <a:r>
              <a:rPr lang="en-US" sz="2000" b="1" dirty="0" smtClean="0"/>
              <a:t>inflammation</a:t>
            </a:r>
            <a:endParaRPr lang="en-US" sz="2000" b="1" dirty="0"/>
          </a:p>
          <a:p>
            <a:pPr lvl="1">
              <a:lnSpc>
                <a:spcPct val="150000"/>
              </a:lnSpc>
            </a:pPr>
            <a:r>
              <a:rPr lang="en-US" sz="2200" b="1" dirty="0" smtClean="0"/>
              <a:t>Familial </a:t>
            </a:r>
            <a:r>
              <a:rPr lang="en-US" sz="2200" b="1" dirty="0"/>
              <a:t>Mediterranean fever (FMF)</a:t>
            </a:r>
          </a:p>
          <a:p>
            <a:pPr lvl="1">
              <a:lnSpc>
                <a:spcPct val="150000"/>
              </a:lnSpc>
            </a:pPr>
            <a:r>
              <a:rPr lang="en-US" sz="2200" b="1" dirty="0" err="1">
                <a:ea typeface="ＭＳ Ｐゴシック" pitchFamily="34" charset="-128"/>
              </a:rPr>
              <a:t>Hyperimmunoglobulinemia</a:t>
            </a:r>
            <a:r>
              <a:rPr lang="en-US" sz="2200" b="1" dirty="0">
                <a:ea typeface="ＭＳ Ｐゴシック" pitchFamily="34" charset="-128"/>
              </a:rPr>
              <a:t> D and periodic fever syndrome (HIDS)</a:t>
            </a:r>
          </a:p>
          <a:p>
            <a:pPr lvl="1">
              <a:lnSpc>
                <a:spcPct val="150000"/>
              </a:lnSpc>
            </a:pPr>
            <a:r>
              <a:rPr lang="en-US" sz="2200" b="1" dirty="0">
                <a:ea typeface="ＭＳ Ｐゴシック" pitchFamily="34" charset="-128"/>
              </a:rPr>
              <a:t>Tumor necrosis factor receptor–associated periodic syndrome (</a:t>
            </a:r>
            <a:r>
              <a:rPr lang="en-US" sz="2200" b="1" dirty="0" smtClean="0">
                <a:ea typeface="ＭＳ Ｐゴシック" pitchFamily="34" charset="-128"/>
              </a:rPr>
              <a:t>TRAPS)</a:t>
            </a:r>
            <a:endParaRPr lang="en-US" sz="2200" b="1" dirty="0" smtClean="0"/>
          </a:p>
          <a:p>
            <a:pPr lvl="1">
              <a:lnSpc>
                <a:spcPct val="150000"/>
              </a:lnSpc>
            </a:pPr>
            <a:r>
              <a:rPr lang="en-US" sz="2200" b="1" dirty="0" err="1" smtClean="0"/>
              <a:t>Cryopyrin</a:t>
            </a:r>
            <a:r>
              <a:rPr lang="en-US" sz="2200" b="1" dirty="0" smtClean="0"/>
              <a:t>-associated periodic syndromes (</a:t>
            </a:r>
            <a:r>
              <a:rPr lang="en-GB" sz="2200" b="1" dirty="0" smtClean="0"/>
              <a:t>CAPS)</a:t>
            </a:r>
            <a:endParaRPr lang="en-GB" sz="2200" baseline="30000" dirty="0" smtClean="0"/>
          </a:p>
          <a:p>
            <a:pPr lvl="1">
              <a:lnSpc>
                <a:spcPct val="150000"/>
              </a:lnSpc>
            </a:pPr>
            <a:endParaRPr lang="en-US" sz="2000" b="1" dirty="0" smtClean="0">
              <a:ea typeface="ＭＳ Ｐゴシック" pitchFamily="34" charset="-128"/>
            </a:endParaRPr>
          </a:p>
          <a:p>
            <a:pPr lvl="1">
              <a:buNone/>
            </a:pPr>
            <a:endParaRPr lang="en-US" dirty="0" smtClean="0"/>
          </a:p>
          <a:p>
            <a:endParaRPr lang="en-US" dirty="0"/>
          </a:p>
          <a:p>
            <a:pPr lvl="1"/>
            <a:endParaRPr lang="en-US" dirty="0" smtClean="0"/>
          </a:p>
        </p:txBody>
      </p:sp>
      <p:sp>
        <p:nvSpPr>
          <p:cNvPr id="6" name="5 - Ορθογώνιο"/>
          <p:cNvSpPr/>
          <p:nvPr/>
        </p:nvSpPr>
        <p:spPr>
          <a:xfrm>
            <a:off x="8676456" y="6264696"/>
            <a:ext cx="288032" cy="4766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Picture 5"/>
          <p:cNvPicPr>
            <a:picLocks noChangeAspect="1"/>
          </p:cNvPicPr>
          <p:nvPr/>
        </p:nvPicPr>
        <p:blipFill>
          <a:blip r:embed="rId3" cstate="print"/>
          <a:stretch>
            <a:fillRect/>
          </a:stretch>
        </p:blipFill>
        <p:spPr>
          <a:xfrm>
            <a:off x="1115616" y="5445224"/>
            <a:ext cx="5080000" cy="1257300"/>
          </a:xfrm>
          <a:prstGeom prst="rect">
            <a:avLst/>
          </a:prstGeom>
        </p:spPr>
      </p:pic>
    </p:spTree>
    <p:extLst>
      <p:ext uri="{BB962C8B-B14F-4D97-AF65-F5344CB8AC3E}">
        <p14:creationId xmlns:p14="http://schemas.microsoft.com/office/powerpoint/2010/main" xmlns="" val="4003089512"/>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0" y="0"/>
            <a:ext cx="9144000" cy="6858000"/>
            <a:chOff x="0" y="0"/>
            <a:chExt cx="5760" cy="4320"/>
          </a:xfrm>
        </p:grpSpPr>
        <p:sp>
          <p:nvSpPr>
            <p:cNvPr id="2052" name="Rectangle 4"/>
            <p:cNvSpPr>
              <a:spLocks noChangeArrowheads="1"/>
            </p:cNvSpPr>
            <p:nvPr/>
          </p:nvSpPr>
          <p:spPr bwMode="auto">
            <a:xfrm>
              <a:off x="0" y="3744"/>
              <a:ext cx="5760" cy="576"/>
            </a:xfrm>
            <a:prstGeom prst="rect">
              <a:avLst/>
            </a:prstGeom>
            <a:gradFill rotWithShape="1">
              <a:gsLst>
                <a:gs pos="0">
                  <a:schemeClr val="bg1"/>
                </a:gs>
                <a:gs pos="100000">
                  <a:srgbClr val="BD8F88"/>
                </a:gs>
              </a:gsLst>
              <a:lin ang="5400000" scaled="1"/>
            </a:gradFill>
            <a:ln w="9525">
              <a:noFill/>
              <a:miter lim="800000"/>
              <a:headEnd/>
              <a:tailEnd/>
            </a:ln>
            <a:effectLst/>
          </p:spPr>
          <p:txBody>
            <a:bodyPr wrap="none" anchor="ctr"/>
            <a:lstStyle/>
            <a:p>
              <a:pPr fontAlgn="base">
                <a:spcBef>
                  <a:spcPct val="0"/>
                </a:spcBef>
                <a:spcAft>
                  <a:spcPct val="0"/>
                </a:spcAft>
              </a:pPr>
              <a:endParaRPr lang="el-GR" sz="2000" smtClean="0">
                <a:solidFill>
                  <a:srgbClr val="000000"/>
                </a:solidFill>
              </a:endParaRPr>
            </a:p>
          </p:txBody>
        </p:sp>
        <p:sp>
          <p:nvSpPr>
            <p:cNvPr id="2053" name="Rectangle 5"/>
            <p:cNvSpPr>
              <a:spLocks noChangeArrowheads="1"/>
            </p:cNvSpPr>
            <p:nvPr/>
          </p:nvSpPr>
          <p:spPr bwMode="auto">
            <a:xfrm>
              <a:off x="0" y="0"/>
              <a:ext cx="5760" cy="576"/>
            </a:xfrm>
            <a:prstGeom prst="rect">
              <a:avLst/>
            </a:prstGeom>
            <a:gradFill rotWithShape="1">
              <a:gsLst>
                <a:gs pos="0">
                  <a:srgbClr val="BD8F88"/>
                </a:gs>
                <a:gs pos="100000">
                  <a:schemeClr val="bg1"/>
                </a:gs>
              </a:gsLst>
              <a:lin ang="5400000" scaled="1"/>
            </a:gradFill>
            <a:ln w="9525">
              <a:noFill/>
              <a:miter lim="800000"/>
              <a:headEnd/>
              <a:tailEnd/>
            </a:ln>
            <a:effectLst/>
          </p:spPr>
          <p:txBody>
            <a:bodyPr wrap="none" anchor="ctr"/>
            <a:lstStyle/>
            <a:p>
              <a:pPr fontAlgn="base">
                <a:spcBef>
                  <a:spcPct val="0"/>
                </a:spcBef>
                <a:spcAft>
                  <a:spcPct val="0"/>
                </a:spcAft>
              </a:pPr>
              <a:endParaRPr lang="el-GR" sz="2000" smtClean="0">
                <a:solidFill>
                  <a:srgbClr val="000000"/>
                </a:solidFill>
              </a:endParaRPr>
            </a:p>
          </p:txBody>
        </p:sp>
        <p:pic>
          <p:nvPicPr>
            <p:cNvPr id="2055" name="Picture 7" descr="nrrheum"/>
            <p:cNvPicPr>
              <a:picLocks noChangeAspect="1" noChangeArrowheads="1"/>
            </p:cNvPicPr>
            <p:nvPr/>
          </p:nvPicPr>
          <p:blipFill>
            <a:blip r:embed="rId3" cstate="print"/>
            <a:srcRect/>
            <a:stretch>
              <a:fillRect/>
            </a:stretch>
          </p:blipFill>
          <p:spPr bwMode="auto">
            <a:xfrm>
              <a:off x="3810" y="3732"/>
              <a:ext cx="1698" cy="302"/>
            </a:xfrm>
            <a:prstGeom prst="rect">
              <a:avLst/>
            </a:prstGeom>
            <a:noFill/>
          </p:spPr>
        </p:pic>
      </p:grpSp>
      <p:sp>
        <p:nvSpPr>
          <p:cNvPr id="2058" name="Text Box 10"/>
          <p:cNvSpPr txBox="1">
            <a:spLocks noChangeArrowheads="1"/>
          </p:cNvSpPr>
          <p:nvPr/>
        </p:nvSpPr>
        <p:spPr bwMode="auto">
          <a:xfrm>
            <a:off x="179512" y="381000"/>
            <a:ext cx="8784976" cy="400110"/>
          </a:xfrm>
          <a:prstGeom prst="rect">
            <a:avLst/>
          </a:prstGeom>
          <a:noFill/>
          <a:ln w="9525">
            <a:noFill/>
            <a:miter lim="800000"/>
            <a:headEnd/>
            <a:tailEnd/>
          </a:ln>
          <a:effectLst/>
        </p:spPr>
        <p:txBody>
          <a:bodyPr wrap="square">
            <a:spAutoFit/>
          </a:bodyPr>
          <a:lstStyle/>
          <a:p>
            <a:pPr algn="ctr" fontAlgn="base">
              <a:spcBef>
                <a:spcPct val="50000"/>
              </a:spcBef>
              <a:spcAft>
                <a:spcPct val="0"/>
              </a:spcAft>
            </a:pPr>
            <a:r>
              <a:rPr lang="en-US" sz="2000" b="1" dirty="0" smtClean="0">
                <a:solidFill>
                  <a:srgbClr val="000000"/>
                </a:solidFill>
              </a:rPr>
              <a:t>Diagnostic features and differential diagnosis of recurrent febrile syndromes</a:t>
            </a:r>
          </a:p>
        </p:txBody>
      </p:sp>
      <p:sp>
        <p:nvSpPr>
          <p:cNvPr id="2059" name="Text Box 11"/>
          <p:cNvSpPr txBox="1">
            <a:spLocks noChangeArrowheads="1"/>
          </p:cNvSpPr>
          <p:nvPr/>
        </p:nvSpPr>
        <p:spPr bwMode="auto">
          <a:xfrm>
            <a:off x="35496" y="5445224"/>
            <a:ext cx="9217024" cy="307777"/>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sz="1400" dirty="0" smtClean="0">
                <a:solidFill>
                  <a:srgbClr val="000000"/>
                </a:solidFill>
              </a:rPr>
              <a:t>Hoffman HM and Simon A </a:t>
            </a:r>
            <a:r>
              <a:rPr lang="en-GB" sz="1400" dirty="0" smtClean="0">
                <a:solidFill>
                  <a:srgbClr val="000000"/>
                </a:solidFill>
              </a:rPr>
              <a:t>(2009)</a:t>
            </a:r>
            <a:r>
              <a:rPr lang="en-US" sz="1400" dirty="0" smtClean="0">
                <a:solidFill>
                  <a:srgbClr val="000000"/>
                </a:solidFill>
              </a:rPr>
              <a:t> Recurrent febrile syndromes—what a rheumatologist needs to know  </a:t>
            </a:r>
            <a:r>
              <a:rPr lang="en-US" sz="1400" i="1" dirty="0" smtClean="0">
                <a:solidFill>
                  <a:srgbClr val="000000"/>
                </a:solidFill>
              </a:rPr>
              <a:t>Nat Rev </a:t>
            </a:r>
            <a:r>
              <a:rPr lang="en-US" sz="1400" i="1" dirty="0" err="1" smtClean="0">
                <a:solidFill>
                  <a:srgbClr val="000000"/>
                </a:solidFill>
              </a:rPr>
              <a:t>Rheumatol</a:t>
            </a:r>
            <a:r>
              <a:rPr lang="en-US" sz="1400" dirty="0" smtClean="0">
                <a:solidFill>
                  <a:srgbClr val="000000"/>
                </a:solidFill>
              </a:rPr>
              <a:t> </a:t>
            </a:r>
          </a:p>
        </p:txBody>
      </p:sp>
      <p:pic>
        <p:nvPicPr>
          <p:cNvPr id="2061" name="Picture 13" descr="nrrheum"/>
          <p:cNvPicPr>
            <a:picLocks noChangeAspect="1" noChangeArrowheads="1"/>
          </p:cNvPicPr>
          <p:nvPr/>
        </p:nvPicPr>
        <p:blipFill>
          <a:blip r:embed="rId4" cstate="print"/>
          <a:srcRect/>
          <a:stretch>
            <a:fillRect/>
          </a:stretch>
        </p:blipFill>
        <p:spPr bwMode="auto">
          <a:xfrm>
            <a:off x="971599" y="1117418"/>
            <a:ext cx="7578298" cy="4111782"/>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06297" y="320267"/>
            <a:ext cx="8960402" cy="2568994"/>
          </a:xfrm>
          <a:prstGeom prst="rect">
            <a:avLst/>
          </a:prstGeom>
        </p:spPr>
      </p:pic>
      <p:pic>
        <p:nvPicPr>
          <p:cNvPr id="6" name="Picture 5"/>
          <p:cNvPicPr>
            <a:picLocks noChangeAspect="1"/>
          </p:cNvPicPr>
          <p:nvPr/>
        </p:nvPicPr>
        <p:blipFill>
          <a:blip r:embed="rId4" cstate="print"/>
          <a:stretch>
            <a:fillRect/>
          </a:stretch>
        </p:blipFill>
        <p:spPr>
          <a:xfrm>
            <a:off x="6548783" y="4431242"/>
            <a:ext cx="1116937" cy="1563712"/>
          </a:xfrm>
          <a:prstGeom prst="rect">
            <a:avLst/>
          </a:prstGeom>
        </p:spPr>
      </p:pic>
      <p:sp>
        <p:nvSpPr>
          <p:cNvPr id="8" name="Rectangle 7"/>
          <p:cNvSpPr/>
          <p:nvPr/>
        </p:nvSpPr>
        <p:spPr>
          <a:xfrm>
            <a:off x="4399943" y="5751114"/>
            <a:ext cx="4572000" cy="661720"/>
          </a:xfrm>
          <a:prstGeom prst="rect">
            <a:avLst/>
          </a:prstGeom>
        </p:spPr>
        <p:txBody>
          <a:bodyPr>
            <a:spAutoFit/>
          </a:bodyPr>
          <a:lstStyle/>
          <a:p>
            <a:pPr>
              <a:spcAft>
                <a:spcPts val="600"/>
              </a:spcAft>
              <a:defRPr/>
            </a:pPr>
            <a:r>
              <a:rPr lang="en-US" sz="1600" b="1" dirty="0" smtClean="0">
                <a:solidFill>
                  <a:prstClr val="black"/>
                </a:solidFill>
              </a:rPr>
              <a:t>“</a:t>
            </a:r>
            <a:r>
              <a:rPr lang="en-US" sz="1600" b="1" i="1" dirty="0" smtClean="0">
                <a:solidFill>
                  <a:prstClr val="black"/>
                </a:solidFill>
              </a:rPr>
              <a:t>Horror </a:t>
            </a:r>
            <a:r>
              <a:rPr lang="en-US" sz="1600" b="1" i="1" dirty="0" err="1" smtClean="0">
                <a:solidFill>
                  <a:prstClr val="black"/>
                </a:solidFill>
              </a:rPr>
              <a:t>Autotoxicus</a:t>
            </a:r>
            <a:r>
              <a:rPr lang="en-US" sz="1600" b="1" i="1" dirty="0" smtClean="0">
                <a:solidFill>
                  <a:prstClr val="black"/>
                </a:solidFill>
              </a:rPr>
              <a:t>”</a:t>
            </a:r>
            <a:endParaRPr lang="el-GR" sz="1600" b="1" dirty="0" smtClean="0">
              <a:solidFill>
                <a:prstClr val="black"/>
              </a:solidFill>
            </a:endParaRPr>
          </a:p>
          <a:p>
            <a:pPr>
              <a:spcAft>
                <a:spcPts val="600"/>
              </a:spcAft>
              <a:defRPr/>
            </a:pPr>
            <a:r>
              <a:rPr lang="en-US" sz="1600" dirty="0" smtClean="0">
                <a:solidFill>
                  <a:prstClr val="black"/>
                </a:solidFill>
              </a:rPr>
              <a:t>Ehrlich, P. Studies in Immunity. London: Wiley; 1910.</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2002" y="764704"/>
            <a:ext cx="8944494" cy="892552"/>
          </a:xfrm>
          <a:prstGeom prst="rect">
            <a:avLst/>
          </a:prstGeom>
        </p:spPr>
        <p:txBody>
          <a:bodyPr wrap="square">
            <a:spAutoFit/>
          </a:bodyPr>
          <a:lstStyle/>
          <a:p>
            <a:pPr defTabSz="457200"/>
            <a:r>
              <a:rPr lang="el-GR" sz="2600" b="1" dirty="0" smtClean="0">
                <a:solidFill>
                  <a:srgbClr val="C00000"/>
                </a:solidFill>
              </a:rPr>
              <a:t>Περιοδικό </a:t>
            </a:r>
            <a:r>
              <a:rPr lang="en-US" sz="2600" b="1" dirty="0" err="1" smtClean="0">
                <a:solidFill>
                  <a:srgbClr val="C00000"/>
                </a:solidFill>
              </a:rPr>
              <a:t>σύνδρομο</a:t>
            </a:r>
            <a:r>
              <a:rPr lang="en-US" sz="2600" b="1" dirty="0" smtClean="0">
                <a:solidFill>
                  <a:srgbClr val="C00000"/>
                </a:solidFill>
              </a:rPr>
              <a:t> </a:t>
            </a:r>
            <a:r>
              <a:rPr lang="en-US" sz="2600" b="1" dirty="0" err="1" smtClean="0">
                <a:solidFill>
                  <a:srgbClr val="C00000"/>
                </a:solidFill>
              </a:rPr>
              <a:t>που</a:t>
            </a:r>
            <a:r>
              <a:rPr lang="en-US" sz="2600" b="1" dirty="0" smtClean="0">
                <a:solidFill>
                  <a:srgbClr val="C00000"/>
                </a:solidFill>
              </a:rPr>
              <a:t> </a:t>
            </a:r>
            <a:r>
              <a:rPr lang="en-US" sz="2600" b="1" dirty="0" err="1" smtClean="0">
                <a:solidFill>
                  <a:srgbClr val="C00000"/>
                </a:solidFill>
              </a:rPr>
              <a:t>σχετίζεται</a:t>
            </a:r>
            <a:r>
              <a:rPr lang="en-US" sz="2600" b="1" dirty="0" smtClean="0">
                <a:solidFill>
                  <a:srgbClr val="C00000"/>
                </a:solidFill>
              </a:rPr>
              <a:t> </a:t>
            </a:r>
            <a:r>
              <a:rPr lang="en-US" sz="2600" b="1" dirty="0" err="1" smtClean="0">
                <a:solidFill>
                  <a:srgbClr val="C00000"/>
                </a:solidFill>
              </a:rPr>
              <a:t>με</a:t>
            </a:r>
            <a:r>
              <a:rPr lang="en-US" sz="2600" b="1" dirty="0" smtClean="0">
                <a:solidFill>
                  <a:srgbClr val="C00000"/>
                </a:solidFill>
              </a:rPr>
              <a:t> </a:t>
            </a:r>
            <a:r>
              <a:rPr lang="en-US" sz="2600" b="1" dirty="0" err="1" smtClean="0">
                <a:solidFill>
                  <a:srgbClr val="C00000"/>
                </a:solidFill>
              </a:rPr>
              <a:t>τον</a:t>
            </a:r>
            <a:r>
              <a:rPr lang="en-US" sz="2600" b="1" dirty="0" smtClean="0">
                <a:solidFill>
                  <a:srgbClr val="C00000"/>
                </a:solidFill>
              </a:rPr>
              <a:t> </a:t>
            </a:r>
            <a:r>
              <a:rPr lang="en-US" sz="2600" b="1" dirty="0" err="1" smtClean="0">
                <a:solidFill>
                  <a:srgbClr val="C00000"/>
                </a:solidFill>
              </a:rPr>
              <a:t>υποδοχέα</a:t>
            </a:r>
            <a:r>
              <a:rPr lang="en-US" sz="2600" b="1" dirty="0" smtClean="0">
                <a:solidFill>
                  <a:srgbClr val="C00000"/>
                </a:solidFill>
              </a:rPr>
              <a:t> </a:t>
            </a:r>
            <a:r>
              <a:rPr lang="en-US" sz="2600" b="1" dirty="0" err="1" smtClean="0">
                <a:solidFill>
                  <a:srgbClr val="C00000"/>
                </a:solidFill>
              </a:rPr>
              <a:t>του</a:t>
            </a:r>
            <a:r>
              <a:rPr lang="en-US" sz="2600" b="1" dirty="0" smtClean="0">
                <a:solidFill>
                  <a:srgbClr val="C00000"/>
                </a:solidFill>
              </a:rPr>
              <a:t> TNFα </a:t>
            </a:r>
            <a:endParaRPr lang="el-GR" sz="2600" b="1" dirty="0" smtClean="0">
              <a:solidFill>
                <a:srgbClr val="C00000"/>
              </a:solidFill>
            </a:endParaRPr>
          </a:p>
          <a:p>
            <a:pPr defTabSz="457200"/>
            <a:r>
              <a:rPr lang="en-US" sz="2600" b="1" dirty="0" smtClean="0">
                <a:solidFill>
                  <a:srgbClr val="C00000"/>
                </a:solidFill>
              </a:rPr>
              <a:t>(</a:t>
            </a:r>
            <a:r>
              <a:rPr lang="el-GR" sz="2600" b="1" dirty="0" err="1" smtClean="0">
                <a:solidFill>
                  <a:srgbClr val="C00000"/>
                </a:solidFill>
              </a:rPr>
              <a:t>TNF</a:t>
            </a:r>
            <a:r>
              <a:rPr lang="el-GR" sz="2600" b="1" dirty="0" smtClean="0">
                <a:solidFill>
                  <a:srgbClr val="C00000"/>
                </a:solidFill>
              </a:rPr>
              <a:t>-receptor associated periodic syndrome</a:t>
            </a:r>
            <a:r>
              <a:rPr lang="en-US" sz="2600" b="1" dirty="0" smtClean="0">
                <a:solidFill>
                  <a:srgbClr val="C00000"/>
                </a:solidFill>
              </a:rPr>
              <a:t>, TRAPS)</a:t>
            </a:r>
            <a:endParaRPr lang="en-US" sz="2600" b="1" dirty="0">
              <a:solidFill>
                <a:srgbClr val="C00000"/>
              </a:solidFill>
            </a:endParaRPr>
          </a:p>
        </p:txBody>
      </p:sp>
      <p:pic>
        <p:nvPicPr>
          <p:cNvPr id="4" name="Picture 3"/>
          <p:cNvPicPr>
            <a:picLocks noChangeAspect="1"/>
          </p:cNvPicPr>
          <p:nvPr/>
        </p:nvPicPr>
        <p:blipFill>
          <a:blip r:embed="rId3" cstate="print"/>
          <a:stretch>
            <a:fillRect/>
          </a:stretch>
        </p:blipFill>
        <p:spPr>
          <a:xfrm>
            <a:off x="323528" y="2492896"/>
            <a:ext cx="8471149" cy="1747349"/>
          </a:xfrm>
          <a:prstGeom prst="rect">
            <a:avLst/>
          </a:prstGeom>
        </p:spPr>
      </p:pic>
      <p:sp>
        <p:nvSpPr>
          <p:cNvPr id="5" name="4 - Ορθογώνιο"/>
          <p:cNvSpPr/>
          <p:nvPr/>
        </p:nvSpPr>
        <p:spPr>
          <a:xfrm>
            <a:off x="425097" y="5085184"/>
            <a:ext cx="8467383" cy="461665"/>
          </a:xfrm>
          <a:prstGeom prst="rect">
            <a:avLst/>
          </a:prstGeom>
        </p:spPr>
        <p:txBody>
          <a:bodyPr wrap="none">
            <a:spAutoFit/>
          </a:bodyPr>
          <a:lstStyle/>
          <a:p>
            <a:r>
              <a:rPr lang="en-US" sz="2400" b="1" dirty="0" smtClean="0">
                <a:solidFill>
                  <a:prstClr val="black"/>
                </a:solidFill>
              </a:rPr>
              <a:t>Dan </a:t>
            </a:r>
            <a:r>
              <a:rPr lang="en-US" sz="2400" b="1" dirty="0" err="1" smtClean="0">
                <a:solidFill>
                  <a:prstClr val="black"/>
                </a:solidFill>
              </a:rPr>
              <a:t>Kastner</a:t>
            </a:r>
            <a:r>
              <a:rPr lang="en-US" sz="2400" b="1" dirty="0" smtClean="0">
                <a:solidFill>
                  <a:prstClr val="black"/>
                </a:solidFill>
              </a:rPr>
              <a:t> 1999:</a:t>
            </a:r>
            <a:r>
              <a:rPr lang="el-GR" sz="2400" b="1" dirty="0" smtClean="0">
                <a:solidFill>
                  <a:prstClr val="black"/>
                </a:solidFill>
              </a:rPr>
              <a:t> </a:t>
            </a:r>
            <a:r>
              <a:rPr lang="en-US" sz="2400" b="1" dirty="0" smtClean="0">
                <a:solidFill>
                  <a:prstClr val="black"/>
                </a:solidFill>
              </a:rPr>
              <a:t>First proposition of term “</a:t>
            </a:r>
            <a:r>
              <a:rPr lang="en-US" sz="2400" b="1" dirty="0" err="1" smtClean="0">
                <a:solidFill>
                  <a:prstClr val="black"/>
                </a:solidFill>
              </a:rPr>
              <a:t>autoinflammation</a:t>
            </a:r>
            <a:r>
              <a:rPr lang="en-US" sz="2400" b="1" dirty="0" smtClean="0">
                <a:solidFill>
                  <a:prstClr val="black"/>
                </a:solidFill>
              </a:rPr>
              <a:t>”</a:t>
            </a:r>
            <a:endParaRPr lang="el-GR" sz="2400" b="1" dirty="0">
              <a:solidFill>
                <a:prstClr val="black"/>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7" name="Line 3"/>
          <p:cNvSpPr>
            <a:spLocks noChangeShapeType="1"/>
          </p:cNvSpPr>
          <p:nvPr/>
        </p:nvSpPr>
        <p:spPr bwMode="auto">
          <a:xfrm>
            <a:off x="7956550" y="55563"/>
            <a:ext cx="0" cy="1717675"/>
          </a:xfrm>
          <a:prstGeom prst="line">
            <a:avLst/>
          </a:prstGeom>
          <a:noFill/>
          <a:ln w="57150">
            <a:solidFill>
              <a:srgbClr val="C00000"/>
            </a:solidFill>
            <a:round/>
            <a:headEnd/>
            <a:tailEnd/>
          </a:ln>
          <a:effectLst/>
        </p:spPr>
        <p:txBody>
          <a:bodyPr/>
          <a:lstStyle/>
          <a:p>
            <a:pPr fontAlgn="base">
              <a:spcBef>
                <a:spcPct val="0"/>
              </a:spcBef>
              <a:spcAft>
                <a:spcPct val="0"/>
              </a:spcAft>
              <a:defRPr/>
            </a:pPr>
            <a:endParaRPr lang="el-GR" sz="2400">
              <a:solidFill>
                <a:srgbClr val="000000"/>
              </a:solidFill>
              <a:effectLst>
                <a:outerShdw blurRad="38100" dist="38100" dir="2700000" algn="tl">
                  <a:srgbClr val="000000">
                    <a:alpha val="43137"/>
                  </a:srgbClr>
                </a:outerShdw>
              </a:effectLst>
            </a:endParaRPr>
          </a:p>
        </p:txBody>
      </p:sp>
      <p:sp>
        <p:nvSpPr>
          <p:cNvPr id="251908" name="Line 4"/>
          <p:cNvSpPr>
            <a:spLocks noChangeShapeType="1"/>
          </p:cNvSpPr>
          <p:nvPr/>
        </p:nvSpPr>
        <p:spPr bwMode="auto">
          <a:xfrm>
            <a:off x="395288" y="1628775"/>
            <a:ext cx="8569325" cy="0"/>
          </a:xfrm>
          <a:prstGeom prst="line">
            <a:avLst/>
          </a:prstGeom>
          <a:noFill/>
          <a:ln w="57150">
            <a:solidFill>
              <a:srgbClr val="C00000"/>
            </a:solidFill>
            <a:round/>
            <a:headEnd/>
            <a:tailEnd/>
          </a:ln>
          <a:effectLst/>
        </p:spPr>
        <p:txBody>
          <a:bodyPr/>
          <a:lstStyle/>
          <a:p>
            <a:pPr fontAlgn="base">
              <a:spcBef>
                <a:spcPct val="0"/>
              </a:spcBef>
              <a:spcAft>
                <a:spcPct val="0"/>
              </a:spcAft>
              <a:defRPr/>
            </a:pPr>
            <a:endParaRPr lang="el-GR" sz="2400">
              <a:solidFill>
                <a:srgbClr val="000000"/>
              </a:solidFill>
              <a:effectLst>
                <a:outerShdw blurRad="38100" dist="38100" dir="2700000" algn="tl">
                  <a:srgbClr val="000000">
                    <a:alpha val="43137"/>
                  </a:srgbClr>
                </a:outerShdw>
              </a:effectLst>
            </a:endParaRPr>
          </a:p>
        </p:txBody>
      </p:sp>
      <p:sp>
        <p:nvSpPr>
          <p:cNvPr id="3077" name="Rectangle 5"/>
          <p:cNvSpPr>
            <a:spLocks noChangeArrowheads="1"/>
          </p:cNvSpPr>
          <p:nvPr/>
        </p:nvSpPr>
        <p:spPr bwMode="auto">
          <a:xfrm>
            <a:off x="457200" y="115888"/>
            <a:ext cx="7543800" cy="1295400"/>
          </a:xfrm>
          <a:prstGeom prst="rect">
            <a:avLst/>
          </a:prstGeom>
          <a:noFill/>
          <a:ln w="9525">
            <a:noFill/>
            <a:miter lim="800000"/>
            <a:headEnd/>
            <a:tailEnd/>
          </a:ln>
        </p:spPr>
        <p:txBody>
          <a:bodyPr anchor="b"/>
          <a:lstStyle/>
          <a:p>
            <a:pPr fontAlgn="base">
              <a:spcBef>
                <a:spcPct val="0"/>
              </a:spcBef>
              <a:spcAft>
                <a:spcPct val="0"/>
              </a:spcAft>
            </a:pPr>
            <a:r>
              <a:rPr lang="en-US" sz="4000" dirty="0">
                <a:solidFill>
                  <a:srgbClr val="C00000"/>
                </a:solidFill>
                <a:latin typeface="Tahoma" pitchFamily="34" charset="0"/>
              </a:rPr>
              <a:t>CAPS</a:t>
            </a:r>
            <a:r>
              <a:rPr lang="en-US" sz="3600" dirty="0">
                <a:solidFill>
                  <a:srgbClr val="C00000"/>
                </a:solidFill>
                <a:latin typeface="Tahoma" pitchFamily="34" charset="0"/>
              </a:rPr>
              <a:t> </a:t>
            </a:r>
            <a:r>
              <a:rPr lang="el-GR" sz="3200" dirty="0" smtClean="0">
                <a:solidFill>
                  <a:srgbClr val="C00000"/>
                </a:solidFill>
                <a:latin typeface="Tahoma" pitchFamily="34" charset="0"/>
              </a:rPr>
              <a:t>Σύνδρομα σχετιζόμενα με την </a:t>
            </a:r>
            <a:r>
              <a:rPr lang="el-GR" sz="3200" dirty="0" err="1" smtClean="0">
                <a:solidFill>
                  <a:srgbClr val="C00000"/>
                </a:solidFill>
                <a:latin typeface="Tahoma" pitchFamily="34" charset="0"/>
              </a:rPr>
              <a:t>κρυοπυρίνη</a:t>
            </a:r>
            <a:r>
              <a:rPr lang="el-GR" sz="3200" dirty="0" smtClean="0">
                <a:solidFill>
                  <a:srgbClr val="C00000"/>
                </a:solidFill>
                <a:latin typeface="Tahoma" pitchFamily="34" charset="0"/>
              </a:rPr>
              <a:t> (</a:t>
            </a:r>
            <a:r>
              <a:rPr lang="en-US" sz="3200" dirty="0" smtClean="0">
                <a:solidFill>
                  <a:srgbClr val="C00000"/>
                </a:solidFill>
                <a:latin typeface="Tahoma" pitchFamily="34" charset="0"/>
              </a:rPr>
              <a:t>NLRP3)</a:t>
            </a:r>
            <a:endParaRPr lang="el-GR" sz="3200" dirty="0">
              <a:solidFill>
                <a:srgbClr val="C00000"/>
              </a:solidFill>
              <a:latin typeface="Tahoma" pitchFamily="34" charset="0"/>
            </a:endParaRPr>
          </a:p>
        </p:txBody>
      </p:sp>
      <p:pic>
        <p:nvPicPr>
          <p:cNvPr id="3078" name="Picture 6" descr="geneprod"/>
          <p:cNvPicPr>
            <a:picLocks noChangeAspect="1" noChangeArrowheads="1"/>
          </p:cNvPicPr>
          <p:nvPr/>
        </p:nvPicPr>
        <p:blipFill>
          <a:blip r:embed="rId2" cstate="print"/>
          <a:srcRect t="22061"/>
          <a:stretch>
            <a:fillRect/>
          </a:stretch>
        </p:blipFill>
        <p:spPr bwMode="auto">
          <a:xfrm>
            <a:off x="174625" y="2997200"/>
            <a:ext cx="8645525" cy="1020763"/>
          </a:xfrm>
          <a:prstGeom prst="rect">
            <a:avLst/>
          </a:prstGeom>
          <a:noFill/>
          <a:ln w="9525">
            <a:noFill/>
            <a:miter lim="800000"/>
            <a:headEnd/>
            <a:tailEnd/>
          </a:ln>
        </p:spPr>
      </p:pic>
      <p:sp>
        <p:nvSpPr>
          <p:cNvPr id="3079" name="Rectangle 7"/>
          <p:cNvSpPr>
            <a:spLocks noChangeArrowheads="1"/>
          </p:cNvSpPr>
          <p:nvPr/>
        </p:nvSpPr>
        <p:spPr bwMode="auto">
          <a:xfrm>
            <a:off x="468313" y="4149080"/>
            <a:ext cx="8351837" cy="2369880"/>
          </a:xfrm>
          <a:prstGeom prst="rect">
            <a:avLst/>
          </a:prstGeom>
          <a:noFill/>
          <a:ln w="9525">
            <a:noFill/>
            <a:miter lim="800000"/>
            <a:headEnd/>
            <a:tailEnd/>
          </a:ln>
        </p:spPr>
        <p:txBody>
          <a:bodyPr anchor="ctr">
            <a:spAutoFit/>
          </a:bodyPr>
          <a:lstStyle/>
          <a:p>
            <a:pPr algn="r" fontAlgn="base">
              <a:spcBef>
                <a:spcPct val="0"/>
              </a:spcBef>
              <a:spcAft>
                <a:spcPct val="0"/>
              </a:spcAft>
            </a:pPr>
            <a:r>
              <a:rPr lang="el-GR" sz="1600" b="1" dirty="0">
                <a:solidFill>
                  <a:srgbClr val="000000"/>
                </a:solidFill>
                <a:latin typeface="Tahoma" pitchFamily="34" charset="0"/>
              </a:rPr>
              <a:t/>
            </a:r>
            <a:br>
              <a:rPr lang="el-GR" sz="1600" b="1" dirty="0">
                <a:solidFill>
                  <a:srgbClr val="000000"/>
                </a:solidFill>
                <a:latin typeface="Tahoma" pitchFamily="34" charset="0"/>
              </a:rPr>
            </a:br>
            <a:endParaRPr lang="el-GR" sz="1600" b="1" dirty="0">
              <a:solidFill>
                <a:srgbClr val="000000"/>
              </a:solidFill>
              <a:latin typeface="Tahoma" pitchFamily="34" charset="0"/>
            </a:endParaRPr>
          </a:p>
          <a:p>
            <a:pPr fontAlgn="base">
              <a:spcBef>
                <a:spcPct val="0"/>
              </a:spcBef>
              <a:spcAft>
                <a:spcPct val="0"/>
              </a:spcAft>
            </a:pPr>
            <a:r>
              <a:rPr lang="el-GR" sz="2400" b="1" dirty="0" err="1">
                <a:solidFill>
                  <a:srgbClr val="000000"/>
                </a:solidFill>
                <a:latin typeface="Tahoma" pitchFamily="34" charset="0"/>
              </a:rPr>
              <a:t>Mutation</a:t>
            </a:r>
            <a:r>
              <a:rPr lang="el-GR" sz="2400" b="1" dirty="0">
                <a:solidFill>
                  <a:srgbClr val="000000"/>
                </a:solidFill>
                <a:latin typeface="Tahoma" pitchFamily="34" charset="0"/>
              </a:rPr>
              <a:t> </a:t>
            </a:r>
            <a:r>
              <a:rPr lang="el-GR" sz="2400" b="1" dirty="0" err="1">
                <a:solidFill>
                  <a:srgbClr val="000000"/>
                </a:solidFill>
                <a:latin typeface="Tahoma" pitchFamily="34" charset="0"/>
              </a:rPr>
              <a:t>of</a:t>
            </a:r>
            <a:r>
              <a:rPr lang="el-GR" sz="2400" b="1" dirty="0">
                <a:solidFill>
                  <a:srgbClr val="000000"/>
                </a:solidFill>
                <a:latin typeface="Tahoma" pitchFamily="34" charset="0"/>
              </a:rPr>
              <a:t> a </a:t>
            </a:r>
            <a:r>
              <a:rPr lang="el-GR" sz="2400" b="1" dirty="0" err="1">
                <a:solidFill>
                  <a:srgbClr val="000000"/>
                </a:solidFill>
                <a:latin typeface="Tahoma" pitchFamily="34" charset="0"/>
              </a:rPr>
              <a:t>new</a:t>
            </a:r>
            <a:r>
              <a:rPr lang="el-GR" sz="2400" b="1" dirty="0">
                <a:solidFill>
                  <a:srgbClr val="000000"/>
                </a:solidFill>
                <a:latin typeface="Tahoma" pitchFamily="34" charset="0"/>
              </a:rPr>
              <a:t> </a:t>
            </a:r>
            <a:r>
              <a:rPr lang="el-GR" sz="2400" b="1" dirty="0" err="1">
                <a:solidFill>
                  <a:srgbClr val="000000"/>
                </a:solidFill>
                <a:latin typeface="Tahoma" pitchFamily="34" charset="0"/>
              </a:rPr>
              <a:t>gene</a:t>
            </a:r>
            <a:r>
              <a:rPr lang="el-GR" sz="2400" b="1" dirty="0">
                <a:solidFill>
                  <a:srgbClr val="000000"/>
                </a:solidFill>
                <a:latin typeface="Tahoma" pitchFamily="34" charset="0"/>
              </a:rPr>
              <a:t> </a:t>
            </a:r>
            <a:r>
              <a:rPr lang="el-GR" sz="2400" b="1" dirty="0" err="1">
                <a:solidFill>
                  <a:srgbClr val="000000"/>
                </a:solidFill>
                <a:latin typeface="Tahoma" pitchFamily="34" charset="0"/>
              </a:rPr>
              <a:t>encoding</a:t>
            </a:r>
            <a:r>
              <a:rPr lang="el-GR" sz="2400" b="1" dirty="0">
                <a:solidFill>
                  <a:srgbClr val="000000"/>
                </a:solidFill>
                <a:latin typeface="Tahoma" pitchFamily="34" charset="0"/>
              </a:rPr>
              <a:t> a </a:t>
            </a:r>
            <a:r>
              <a:rPr lang="el-GR" sz="2400" b="1" dirty="0" err="1">
                <a:solidFill>
                  <a:srgbClr val="000000"/>
                </a:solidFill>
                <a:latin typeface="Tahoma" pitchFamily="34" charset="0"/>
              </a:rPr>
              <a:t>putative</a:t>
            </a:r>
            <a:r>
              <a:rPr lang="el-GR" sz="2400" b="1" dirty="0">
                <a:solidFill>
                  <a:srgbClr val="000000"/>
                </a:solidFill>
                <a:latin typeface="Tahoma" pitchFamily="34" charset="0"/>
              </a:rPr>
              <a:t> </a:t>
            </a:r>
            <a:r>
              <a:rPr lang="el-GR" sz="2400" b="1" dirty="0" err="1">
                <a:solidFill>
                  <a:srgbClr val="000000"/>
                </a:solidFill>
                <a:latin typeface="Tahoma" pitchFamily="34" charset="0"/>
              </a:rPr>
              <a:t>pyrin</a:t>
            </a:r>
            <a:r>
              <a:rPr lang="el-GR" sz="2400" b="1" dirty="0">
                <a:solidFill>
                  <a:srgbClr val="000000"/>
                </a:solidFill>
                <a:latin typeface="Tahoma" pitchFamily="34" charset="0"/>
              </a:rPr>
              <a:t>-</a:t>
            </a:r>
            <a:r>
              <a:rPr lang="el-GR" sz="2400" b="1" dirty="0" err="1">
                <a:solidFill>
                  <a:srgbClr val="000000"/>
                </a:solidFill>
                <a:latin typeface="Tahoma" pitchFamily="34" charset="0"/>
              </a:rPr>
              <a:t>like</a:t>
            </a:r>
            <a:r>
              <a:rPr lang="el-GR" sz="2400" b="1" dirty="0">
                <a:solidFill>
                  <a:srgbClr val="000000"/>
                </a:solidFill>
                <a:latin typeface="Tahoma" pitchFamily="34" charset="0"/>
              </a:rPr>
              <a:t> </a:t>
            </a:r>
            <a:r>
              <a:rPr lang="el-GR" sz="2400" b="1" dirty="0" err="1">
                <a:solidFill>
                  <a:srgbClr val="000000"/>
                </a:solidFill>
                <a:latin typeface="Tahoma" pitchFamily="34" charset="0"/>
              </a:rPr>
              <a:t>protein</a:t>
            </a:r>
            <a:r>
              <a:rPr lang="el-GR" sz="2400" b="1" dirty="0">
                <a:solidFill>
                  <a:srgbClr val="000000"/>
                </a:solidFill>
                <a:latin typeface="Tahoma" pitchFamily="34" charset="0"/>
              </a:rPr>
              <a:t> </a:t>
            </a:r>
            <a:r>
              <a:rPr lang="el-GR" sz="2400" b="1" dirty="0" err="1">
                <a:solidFill>
                  <a:srgbClr val="000000"/>
                </a:solidFill>
                <a:latin typeface="Tahoma" pitchFamily="34" charset="0"/>
              </a:rPr>
              <a:t>causes</a:t>
            </a:r>
            <a:r>
              <a:rPr lang="el-GR" sz="2400" b="1" dirty="0">
                <a:solidFill>
                  <a:srgbClr val="000000"/>
                </a:solidFill>
                <a:latin typeface="Tahoma" pitchFamily="34" charset="0"/>
              </a:rPr>
              <a:t> </a:t>
            </a:r>
            <a:r>
              <a:rPr lang="en-US" sz="2400" b="1" dirty="0" err="1" smtClean="0">
                <a:solidFill>
                  <a:srgbClr val="000000"/>
                </a:solidFill>
                <a:latin typeface="Tahoma" pitchFamily="34" charset="0"/>
              </a:rPr>
              <a:t>F</a:t>
            </a:r>
            <a:r>
              <a:rPr lang="el-GR" sz="2400" b="1" dirty="0" err="1" smtClean="0">
                <a:solidFill>
                  <a:srgbClr val="000000"/>
                </a:solidFill>
                <a:latin typeface="Tahoma" pitchFamily="34" charset="0"/>
              </a:rPr>
              <a:t>amilial</a:t>
            </a:r>
            <a:r>
              <a:rPr lang="el-GR" sz="2400" b="1" dirty="0" smtClean="0">
                <a:solidFill>
                  <a:srgbClr val="000000"/>
                </a:solidFill>
                <a:latin typeface="Tahoma" pitchFamily="34" charset="0"/>
              </a:rPr>
              <a:t> </a:t>
            </a:r>
            <a:r>
              <a:rPr lang="en-US" sz="2400" b="1" dirty="0" err="1" smtClean="0">
                <a:solidFill>
                  <a:srgbClr val="000000"/>
                </a:solidFill>
                <a:latin typeface="Tahoma" pitchFamily="34" charset="0"/>
              </a:rPr>
              <a:t>C</a:t>
            </a:r>
            <a:r>
              <a:rPr lang="el-GR" sz="2400" b="1" dirty="0" err="1" smtClean="0">
                <a:solidFill>
                  <a:srgbClr val="000000"/>
                </a:solidFill>
                <a:latin typeface="Tahoma" pitchFamily="34" charset="0"/>
              </a:rPr>
              <a:t>old</a:t>
            </a:r>
            <a:r>
              <a:rPr lang="el-GR" sz="2400" b="1" dirty="0" smtClean="0">
                <a:solidFill>
                  <a:srgbClr val="000000"/>
                </a:solidFill>
                <a:latin typeface="Tahoma" pitchFamily="34" charset="0"/>
              </a:rPr>
              <a:t> </a:t>
            </a:r>
            <a:r>
              <a:rPr lang="en-US" sz="2400" b="1" dirty="0" err="1" smtClean="0">
                <a:solidFill>
                  <a:srgbClr val="000000"/>
                </a:solidFill>
                <a:latin typeface="Tahoma" pitchFamily="34" charset="0"/>
              </a:rPr>
              <a:t>A</a:t>
            </a:r>
            <a:r>
              <a:rPr lang="el-GR" sz="2400" b="1" dirty="0" err="1" smtClean="0">
                <a:solidFill>
                  <a:srgbClr val="000000"/>
                </a:solidFill>
                <a:latin typeface="Tahoma" pitchFamily="34" charset="0"/>
              </a:rPr>
              <a:t>utoinflammatory</a:t>
            </a:r>
            <a:r>
              <a:rPr lang="el-GR" sz="2400" b="1" dirty="0" smtClean="0">
                <a:solidFill>
                  <a:srgbClr val="000000"/>
                </a:solidFill>
                <a:latin typeface="Tahoma" pitchFamily="34" charset="0"/>
              </a:rPr>
              <a:t> </a:t>
            </a:r>
            <a:r>
              <a:rPr lang="en-US" sz="2400" b="1" dirty="0" err="1" smtClean="0">
                <a:solidFill>
                  <a:srgbClr val="000000"/>
                </a:solidFill>
                <a:latin typeface="Tahoma" pitchFamily="34" charset="0"/>
              </a:rPr>
              <a:t>S</a:t>
            </a:r>
            <a:r>
              <a:rPr lang="el-GR" sz="2400" b="1" dirty="0" err="1" smtClean="0">
                <a:solidFill>
                  <a:srgbClr val="000000"/>
                </a:solidFill>
                <a:latin typeface="Tahoma" pitchFamily="34" charset="0"/>
              </a:rPr>
              <a:t>yndrome</a:t>
            </a:r>
            <a:r>
              <a:rPr lang="el-GR" sz="2400" b="1" dirty="0" smtClean="0">
                <a:solidFill>
                  <a:srgbClr val="000000"/>
                </a:solidFill>
                <a:latin typeface="Tahoma" pitchFamily="34" charset="0"/>
              </a:rPr>
              <a:t> </a:t>
            </a:r>
            <a:r>
              <a:rPr lang="el-GR" sz="2400" b="1" dirty="0" err="1">
                <a:solidFill>
                  <a:srgbClr val="000000"/>
                </a:solidFill>
                <a:latin typeface="Tahoma" pitchFamily="34" charset="0"/>
              </a:rPr>
              <a:t>and</a:t>
            </a:r>
            <a:r>
              <a:rPr lang="el-GR" sz="2400" b="1" dirty="0">
                <a:solidFill>
                  <a:srgbClr val="000000"/>
                </a:solidFill>
                <a:latin typeface="Tahoma" pitchFamily="34" charset="0"/>
              </a:rPr>
              <a:t> </a:t>
            </a:r>
            <a:r>
              <a:rPr lang="el-GR" sz="2400" b="1" dirty="0" err="1">
                <a:solidFill>
                  <a:srgbClr val="000000"/>
                </a:solidFill>
                <a:latin typeface="Tahoma" pitchFamily="34" charset="0"/>
              </a:rPr>
              <a:t>Muckle</a:t>
            </a:r>
            <a:r>
              <a:rPr lang="el-GR" sz="2400" b="1" dirty="0">
                <a:solidFill>
                  <a:srgbClr val="000000"/>
                </a:solidFill>
                <a:latin typeface="Tahoma" pitchFamily="34" charset="0"/>
              </a:rPr>
              <a:t>-</a:t>
            </a:r>
            <a:r>
              <a:rPr lang="el-GR" sz="2400" b="1" dirty="0" err="1">
                <a:solidFill>
                  <a:srgbClr val="000000"/>
                </a:solidFill>
                <a:latin typeface="Tahoma" pitchFamily="34" charset="0"/>
              </a:rPr>
              <a:t>Wells</a:t>
            </a:r>
            <a:r>
              <a:rPr lang="el-GR" sz="2400" b="1" dirty="0">
                <a:solidFill>
                  <a:srgbClr val="000000"/>
                </a:solidFill>
                <a:latin typeface="Tahoma" pitchFamily="34" charset="0"/>
              </a:rPr>
              <a:t> </a:t>
            </a:r>
            <a:r>
              <a:rPr lang="el-GR" sz="2400" b="1" dirty="0" err="1">
                <a:solidFill>
                  <a:srgbClr val="000000"/>
                </a:solidFill>
                <a:latin typeface="Tahoma" pitchFamily="34" charset="0"/>
              </a:rPr>
              <a:t>syndrome</a:t>
            </a:r>
            <a:r>
              <a:rPr lang="el-GR" sz="2400" b="1" dirty="0">
                <a:solidFill>
                  <a:srgbClr val="000000"/>
                </a:solidFill>
                <a:latin typeface="Tahoma" pitchFamily="34" charset="0"/>
              </a:rPr>
              <a:t>.</a:t>
            </a:r>
            <a:br>
              <a:rPr lang="el-GR" sz="2400" b="1" dirty="0">
                <a:solidFill>
                  <a:srgbClr val="000000"/>
                </a:solidFill>
                <a:latin typeface="Tahoma" pitchFamily="34" charset="0"/>
              </a:rPr>
            </a:br>
            <a:endParaRPr lang="el-GR" sz="2400" b="1" dirty="0">
              <a:solidFill>
                <a:srgbClr val="000000"/>
              </a:solidFill>
              <a:latin typeface="Tahoma" pitchFamily="34" charset="0"/>
            </a:endParaRPr>
          </a:p>
          <a:p>
            <a:pPr fontAlgn="base">
              <a:spcBef>
                <a:spcPct val="0"/>
              </a:spcBef>
              <a:spcAft>
                <a:spcPct val="0"/>
              </a:spcAft>
            </a:pPr>
            <a:r>
              <a:rPr lang="el-GR" sz="2000" b="1" i="1" dirty="0" err="1">
                <a:solidFill>
                  <a:srgbClr val="000000"/>
                </a:solidFill>
                <a:latin typeface="Tahoma" pitchFamily="34" charset="0"/>
              </a:rPr>
              <a:t>Hoffman</a:t>
            </a:r>
            <a:r>
              <a:rPr lang="el-GR" sz="2000" b="1" i="1" dirty="0">
                <a:solidFill>
                  <a:srgbClr val="000000"/>
                </a:solidFill>
                <a:latin typeface="Tahoma" pitchFamily="34" charset="0"/>
              </a:rPr>
              <a:t> </a:t>
            </a:r>
            <a:r>
              <a:rPr lang="el-GR" sz="2000" b="1" i="1" dirty="0" smtClean="0">
                <a:solidFill>
                  <a:srgbClr val="000000"/>
                </a:solidFill>
                <a:latin typeface="Tahoma" pitchFamily="34" charset="0"/>
              </a:rPr>
              <a:t>HM</a:t>
            </a:r>
            <a:r>
              <a:rPr lang="en-US" sz="2000" b="1" i="1" dirty="0" smtClean="0">
                <a:solidFill>
                  <a:srgbClr val="000000"/>
                </a:solidFill>
                <a:latin typeface="Tahoma" pitchFamily="34" charset="0"/>
              </a:rPr>
              <a:t> et al</a:t>
            </a:r>
            <a:r>
              <a:rPr lang="el-GR" sz="2000" b="1" i="1" dirty="0" smtClean="0">
                <a:solidFill>
                  <a:srgbClr val="000000"/>
                </a:solidFill>
                <a:latin typeface="Tahoma" pitchFamily="34" charset="0"/>
              </a:rPr>
              <a:t>. </a:t>
            </a:r>
            <a:r>
              <a:rPr lang="el-GR" sz="2000" b="1" i="1" dirty="0" err="1" smtClean="0">
                <a:solidFill>
                  <a:srgbClr val="000000"/>
                </a:solidFill>
                <a:latin typeface="Tahoma" pitchFamily="34" charset="0"/>
              </a:rPr>
              <a:t>Nat</a:t>
            </a:r>
            <a:r>
              <a:rPr lang="el-GR" sz="2000" b="1" i="1" dirty="0" smtClean="0">
                <a:solidFill>
                  <a:srgbClr val="000000"/>
                </a:solidFill>
                <a:latin typeface="Tahoma" pitchFamily="34" charset="0"/>
              </a:rPr>
              <a:t> </a:t>
            </a:r>
            <a:r>
              <a:rPr lang="el-GR" sz="2000" b="1" i="1" dirty="0" err="1" smtClean="0">
                <a:solidFill>
                  <a:srgbClr val="000000"/>
                </a:solidFill>
                <a:latin typeface="Tahoma" pitchFamily="34" charset="0"/>
              </a:rPr>
              <a:t>Genet</a:t>
            </a:r>
            <a:r>
              <a:rPr lang="el-GR" sz="2000" b="1" i="1" dirty="0" smtClean="0">
                <a:solidFill>
                  <a:srgbClr val="000000"/>
                </a:solidFill>
                <a:latin typeface="Tahoma" pitchFamily="34" charset="0"/>
              </a:rPr>
              <a:t>. 2001 </a:t>
            </a:r>
            <a:endParaRPr lang="el-GR" sz="2000" b="1" i="1" dirty="0">
              <a:solidFill>
                <a:srgbClr val="000000"/>
              </a:solidFill>
              <a:latin typeface="Tahoma"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107504" y="1735035"/>
            <a:ext cx="8915474" cy="25580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4 - TextBox"/>
          <p:cNvSpPr txBox="1">
            <a:spLocks noChangeArrowheads="1"/>
          </p:cNvSpPr>
          <p:nvPr/>
        </p:nvSpPr>
        <p:spPr bwMode="auto">
          <a:xfrm>
            <a:off x="1115616" y="2479655"/>
            <a:ext cx="7416824" cy="461665"/>
          </a:xfrm>
          <a:prstGeom prst="rect">
            <a:avLst/>
          </a:prstGeom>
          <a:noFill/>
          <a:ln w="9525">
            <a:noFill/>
            <a:miter lim="800000"/>
            <a:headEnd/>
            <a:tailEnd/>
          </a:ln>
        </p:spPr>
        <p:txBody>
          <a:bodyPr wrap="square">
            <a:spAutoFit/>
          </a:bodyPr>
          <a:lstStyle/>
          <a:p>
            <a:pPr algn="ctr" defTabSz="914400">
              <a:defRPr/>
            </a:pPr>
            <a:r>
              <a:rPr lang="en-US" sz="2400" dirty="0" smtClean="0">
                <a:solidFill>
                  <a:srgbClr val="000000"/>
                </a:solidFill>
              </a:rPr>
              <a:t>maturation of</a:t>
            </a:r>
            <a:r>
              <a:rPr lang="el-GR" sz="2400" dirty="0" smtClean="0">
                <a:solidFill>
                  <a:srgbClr val="000000"/>
                </a:solidFill>
              </a:rPr>
              <a:t> </a:t>
            </a:r>
            <a:r>
              <a:rPr lang="en-US" sz="2400" b="1" dirty="0" smtClean="0">
                <a:solidFill>
                  <a:srgbClr val="000000"/>
                </a:solidFill>
              </a:rPr>
              <a:t>pro</a:t>
            </a:r>
            <a:r>
              <a:rPr lang="el-GR" sz="2400" b="1" dirty="0" smtClean="0">
                <a:solidFill>
                  <a:srgbClr val="000000"/>
                </a:solidFill>
              </a:rPr>
              <a:t>-</a:t>
            </a:r>
            <a:r>
              <a:rPr lang="en-US" sz="2400" b="1" dirty="0" smtClean="0">
                <a:solidFill>
                  <a:srgbClr val="000000"/>
                </a:solidFill>
              </a:rPr>
              <a:t>IL1-</a:t>
            </a:r>
            <a:r>
              <a:rPr lang="el-GR" sz="2400" b="1" dirty="0" smtClean="0">
                <a:solidFill>
                  <a:srgbClr val="000000"/>
                </a:solidFill>
              </a:rPr>
              <a:t>β </a:t>
            </a:r>
            <a:r>
              <a:rPr lang="en-US" sz="2400" b="1" dirty="0" smtClean="0">
                <a:solidFill>
                  <a:srgbClr val="000000"/>
                </a:solidFill>
              </a:rPr>
              <a:t>to bioactive</a:t>
            </a:r>
            <a:r>
              <a:rPr lang="el-GR" sz="2400" b="1" dirty="0" smtClean="0">
                <a:solidFill>
                  <a:srgbClr val="000000"/>
                </a:solidFill>
              </a:rPr>
              <a:t> </a:t>
            </a:r>
            <a:r>
              <a:rPr lang="en-US" sz="2400" b="1" dirty="0" smtClean="0">
                <a:solidFill>
                  <a:srgbClr val="000000"/>
                </a:solidFill>
              </a:rPr>
              <a:t>IL-1</a:t>
            </a:r>
            <a:r>
              <a:rPr lang="el-GR" sz="2400" b="1" dirty="0" smtClean="0">
                <a:solidFill>
                  <a:srgbClr val="000000"/>
                </a:solidFill>
              </a:rPr>
              <a:t>β</a:t>
            </a:r>
            <a:endParaRPr lang="en-US" sz="2400" b="1" dirty="0">
              <a:solidFill>
                <a:srgbClr val="000000"/>
              </a:solidFill>
            </a:endParaRPr>
          </a:p>
        </p:txBody>
      </p:sp>
      <p:sp>
        <p:nvSpPr>
          <p:cNvPr id="5" name="4 - Ορθογώνιο"/>
          <p:cNvSpPr/>
          <p:nvPr/>
        </p:nvSpPr>
        <p:spPr>
          <a:xfrm>
            <a:off x="2123728" y="188640"/>
            <a:ext cx="4572000" cy="954107"/>
          </a:xfrm>
          <a:prstGeom prst="rect">
            <a:avLst/>
          </a:prstGeom>
        </p:spPr>
        <p:txBody>
          <a:bodyPr>
            <a:spAutoFit/>
          </a:bodyPr>
          <a:lstStyle/>
          <a:p>
            <a:pPr algn="ctr" defTabSz="914400"/>
            <a:r>
              <a:rPr lang="en-US" sz="2800" b="1" dirty="0" smtClean="0">
                <a:solidFill>
                  <a:srgbClr val="C00000"/>
                </a:solidFill>
              </a:rPr>
              <a:t>NLRP3  </a:t>
            </a:r>
            <a:r>
              <a:rPr lang="el-GR" sz="2800" b="1" dirty="0" err="1" smtClean="0">
                <a:solidFill>
                  <a:srgbClr val="C00000"/>
                </a:solidFill>
              </a:rPr>
              <a:t>φλεγμονόσωμα</a:t>
            </a:r>
            <a:r>
              <a:rPr lang="en-US" sz="2800" b="1" dirty="0" smtClean="0">
                <a:solidFill>
                  <a:srgbClr val="C00000"/>
                </a:solidFill>
              </a:rPr>
              <a:t/>
            </a:r>
            <a:br>
              <a:rPr lang="en-US" sz="2800" b="1" dirty="0" smtClean="0">
                <a:solidFill>
                  <a:srgbClr val="C00000"/>
                </a:solidFill>
              </a:rPr>
            </a:br>
            <a:r>
              <a:rPr lang="en-US" sz="2800" b="1" i="1" dirty="0" err="1" smtClean="0">
                <a:solidFill>
                  <a:srgbClr val="C00000"/>
                </a:solidFill>
              </a:rPr>
              <a:t>inflammasome</a:t>
            </a:r>
            <a:r>
              <a:rPr lang="el-GR" sz="2800" b="1" i="1" dirty="0" smtClean="0">
                <a:solidFill>
                  <a:srgbClr val="C00000"/>
                </a:solidFill>
              </a:rPr>
              <a:t> </a:t>
            </a:r>
            <a:endParaRPr lang="el-GR" sz="2800" i="1" dirty="0">
              <a:solidFill>
                <a:srgbClr val="000000"/>
              </a:solidFill>
            </a:endParaRPr>
          </a:p>
        </p:txBody>
      </p:sp>
      <p:pic>
        <p:nvPicPr>
          <p:cNvPr id="2051" name="Picture 3"/>
          <p:cNvPicPr>
            <a:picLocks noChangeAspect="1" noChangeArrowheads="1"/>
          </p:cNvPicPr>
          <p:nvPr/>
        </p:nvPicPr>
        <p:blipFill>
          <a:blip r:embed="rId3" cstate="print"/>
          <a:srcRect/>
          <a:stretch>
            <a:fillRect/>
          </a:stretch>
        </p:blipFill>
        <p:spPr bwMode="auto">
          <a:xfrm>
            <a:off x="1907704" y="4908116"/>
            <a:ext cx="5616624" cy="1473212"/>
          </a:xfrm>
          <a:prstGeom prst="rect">
            <a:avLst/>
          </a:prstGeom>
          <a:noFill/>
          <a:ln w="9525">
            <a:noFill/>
            <a:miter lim="800000"/>
            <a:headEnd/>
            <a:tailEnd/>
          </a:ln>
        </p:spPr>
      </p:pic>
      <p:grpSp>
        <p:nvGrpSpPr>
          <p:cNvPr id="2" name="82 - Ομάδα"/>
          <p:cNvGrpSpPr/>
          <p:nvPr/>
        </p:nvGrpSpPr>
        <p:grpSpPr>
          <a:xfrm>
            <a:off x="539552" y="3459237"/>
            <a:ext cx="8503226" cy="990280"/>
            <a:chOff x="466725" y="3068960"/>
            <a:chExt cx="8503226" cy="990280"/>
          </a:xfrm>
        </p:grpSpPr>
        <p:grpSp>
          <p:nvGrpSpPr>
            <p:cNvPr id="3" name="80 - Ομάδα"/>
            <p:cNvGrpSpPr/>
            <p:nvPr/>
          </p:nvGrpSpPr>
          <p:grpSpPr>
            <a:xfrm>
              <a:off x="466725" y="3086101"/>
              <a:ext cx="8503226" cy="973139"/>
              <a:chOff x="466725" y="3086101"/>
              <a:chExt cx="8503226" cy="973139"/>
            </a:xfrm>
          </p:grpSpPr>
          <p:grpSp>
            <p:nvGrpSpPr>
              <p:cNvPr id="4" name="Group 15"/>
              <p:cNvGrpSpPr>
                <a:grpSpLocks/>
              </p:cNvGrpSpPr>
              <p:nvPr/>
            </p:nvGrpSpPr>
            <p:grpSpPr bwMode="auto">
              <a:xfrm>
                <a:off x="5414964" y="3086101"/>
                <a:ext cx="1893888" cy="914400"/>
                <a:chOff x="3411" y="1944"/>
                <a:chExt cx="1193" cy="576"/>
              </a:xfrm>
            </p:grpSpPr>
            <p:sp>
              <p:nvSpPr>
                <p:cNvPr id="72" name="Rectangle 16"/>
                <p:cNvSpPr>
                  <a:spLocks noChangeArrowheads="1"/>
                </p:cNvSpPr>
                <p:nvPr/>
              </p:nvSpPr>
              <p:spPr bwMode="auto">
                <a:xfrm>
                  <a:off x="3810" y="2346"/>
                  <a:ext cx="678" cy="174"/>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200" b="1" dirty="0" err="1" smtClean="0">
                      <a:solidFill>
                        <a:srgbClr val="000000"/>
                      </a:solidFill>
                      <a:latin typeface="Verdana" pitchFamily="34" charset="0"/>
                    </a:rPr>
                    <a:t>Caspase</a:t>
                  </a:r>
                  <a:r>
                    <a:rPr lang="el-GR" sz="1200" b="1" dirty="0" smtClean="0">
                      <a:solidFill>
                        <a:srgbClr val="000000"/>
                      </a:solidFill>
                      <a:latin typeface="Verdana" pitchFamily="34" charset="0"/>
                    </a:rPr>
                    <a:t>-1</a:t>
                  </a:r>
                  <a:endParaRPr lang="el-GR" sz="1200" b="1" dirty="0">
                    <a:solidFill>
                      <a:srgbClr val="000000"/>
                    </a:solidFill>
                    <a:latin typeface="Verdana" pitchFamily="34" charset="0"/>
                  </a:endParaRPr>
                </a:p>
              </p:txBody>
            </p:sp>
            <p:sp>
              <p:nvSpPr>
                <p:cNvPr id="73" name="Line 17"/>
                <p:cNvSpPr>
                  <a:spLocks noChangeShapeType="1"/>
                </p:cNvSpPr>
                <p:nvPr/>
              </p:nvSpPr>
              <p:spPr bwMode="auto">
                <a:xfrm>
                  <a:off x="3879" y="2253"/>
                  <a:ext cx="675" cy="0"/>
                </a:xfrm>
                <a:prstGeom prst="line">
                  <a:avLst/>
                </a:prstGeom>
                <a:noFill/>
                <a:ln w="76200">
                  <a:solidFill>
                    <a:schemeClr val="tx1"/>
                  </a:solidFill>
                  <a:round/>
                  <a:headEnd/>
                  <a:tailEnd/>
                </a:ln>
                <a:effectLst/>
              </p:spPr>
              <p:txBody>
                <a:bodyPr/>
                <a:lstStyle/>
                <a:p>
                  <a:pPr defTabSz="914400" fontAlgn="base">
                    <a:spcBef>
                      <a:spcPct val="0"/>
                    </a:spcBef>
                    <a:spcAft>
                      <a:spcPct val="0"/>
                    </a:spcAft>
                    <a:defRPr/>
                  </a:pPr>
                  <a:endParaRPr lang="el-GR" sz="2400">
                    <a:solidFill>
                      <a:srgbClr val="000000"/>
                    </a:solidFill>
                    <a:effectLst>
                      <a:outerShdw blurRad="38100" dist="38100" dir="2700000" algn="tl">
                        <a:srgbClr val="000000">
                          <a:alpha val="43137"/>
                        </a:srgbClr>
                      </a:outerShdw>
                    </a:effectLst>
                  </a:endParaRPr>
                </a:p>
              </p:txBody>
            </p:sp>
            <p:sp>
              <p:nvSpPr>
                <p:cNvPr id="74" name="Oval 18"/>
                <p:cNvSpPr>
                  <a:spLocks noChangeArrowheads="1"/>
                </p:cNvSpPr>
                <p:nvPr/>
              </p:nvSpPr>
              <p:spPr bwMode="auto">
                <a:xfrm>
                  <a:off x="3742" y="2157"/>
                  <a:ext cx="273" cy="184"/>
                </a:xfrm>
                <a:prstGeom prst="ellipse">
                  <a:avLst/>
                </a:prstGeom>
                <a:gradFill rotWithShape="1">
                  <a:gsLst>
                    <a:gs pos="0">
                      <a:srgbClr val="FF6600"/>
                    </a:gs>
                    <a:gs pos="100000">
                      <a:srgbClr val="FF6600">
                        <a:gamma/>
                        <a:shade val="36078"/>
                        <a:invGamma/>
                      </a:srgbClr>
                    </a:gs>
                  </a:gsLst>
                  <a:lin ang="5400000" scaled="1"/>
                </a:gradFill>
                <a:ln w="9525">
                  <a:solidFill>
                    <a:schemeClr val="tx1"/>
                  </a:solidFill>
                  <a:round/>
                  <a:headEnd/>
                  <a:tailEnd/>
                </a:ln>
                <a:effectLst/>
              </p:spPr>
              <p:txBody>
                <a:bodyPr wrap="none" anchor="ctr"/>
                <a:lstStyle/>
                <a:p>
                  <a:pPr defTabSz="914400" fontAlgn="base">
                    <a:spcBef>
                      <a:spcPct val="0"/>
                    </a:spcBef>
                    <a:spcAft>
                      <a:spcPct val="0"/>
                    </a:spcAft>
                    <a:defRPr/>
                  </a:pPr>
                  <a:endParaRPr lang="el-GR" sz="2400">
                    <a:solidFill>
                      <a:srgbClr val="000000"/>
                    </a:solidFill>
                    <a:effectLst>
                      <a:outerShdw blurRad="38100" dist="38100" dir="2700000" algn="tl">
                        <a:srgbClr val="000000">
                          <a:alpha val="43137"/>
                        </a:srgbClr>
                      </a:outerShdw>
                    </a:effectLst>
                  </a:endParaRPr>
                </a:p>
              </p:txBody>
            </p:sp>
            <p:sp>
              <p:nvSpPr>
                <p:cNvPr id="75" name="Rectangle 19"/>
                <p:cNvSpPr>
                  <a:spLocks noChangeArrowheads="1"/>
                </p:cNvSpPr>
                <p:nvPr/>
              </p:nvSpPr>
              <p:spPr bwMode="auto">
                <a:xfrm>
                  <a:off x="4196" y="2157"/>
                  <a:ext cx="408" cy="182"/>
                </a:xfrm>
                <a:prstGeom prst="rect">
                  <a:avLst/>
                </a:prstGeom>
                <a:gradFill rotWithShape="1">
                  <a:gsLst>
                    <a:gs pos="0">
                      <a:srgbClr val="666699"/>
                    </a:gs>
                    <a:gs pos="100000">
                      <a:srgbClr val="666699">
                        <a:gamma/>
                        <a:shade val="36078"/>
                        <a:invGamma/>
                      </a:srgbClr>
                    </a:gs>
                  </a:gsLst>
                  <a:lin ang="540000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l-GR" sz="2400">
                    <a:solidFill>
                      <a:srgbClr val="000000"/>
                    </a:solidFill>
                    <a:effectLst>
                      <a:outerShdw blurRad="38100" dist="38100" dir="2700000" algn="tl">
                        <a:srgbClr val="000000">
                          <a:alpha val="43137"/>
                        </a:srgbClr>
                      </a:outerShdw>
                    </a:effectLst>
                  </a:endParaRPr>
                </a:p>
              </p:txBody>
            </p:sp>
            <p:sp>
              <p:nvSpPr>
                <p:cNvPr id="76" name="AutoShape 20"/>
                <p:cNvSpPr>
                  <a:spLocks/>
                </p:cNvSpPr>
                <p:nvPr/>
              </p:nvSpPr>
              <p:spPr bwMode="auto">
                <a:xfrm rot="16200000" flipV="1">
                  <a:off x="3614" y="1741"/>
                  <a:ext cx="91" cy="498"/>
                </a:xfrm>
                <a:prstGeom prst="rightBracket">
                  <a:avLst>
                    <a:gd name="adj" fmla="val 22574"/>
                  </a:avLst>
                </a:prstGeom>
                <a:noFill/>
                <a:ln w="15875">
                  <a:solidFill>
                    <a:schemeClr val="tx1"/>
                  </a:solidFill>
                  <a:round/>
                  <a:headEnd/>
                  <a:tailEnd/>
                </a:ln>
                <a:effectLst/>
              </p:spPr>
              <p:txBody>
                <a:bodyPr wrap="none" anchor="ctr"/>
                <a:lstStyle/>
                <a:p>
                  <a:pPr defTabSz="914400" fontAlgn="base">
                    <a:spcBef>
                      <a:spcPct val="0"/>
                    </a:spcBef>
                    <a:spcAft>
                      <a:spcPct val="0"/>
                    </a:spcAft>
                    <a:defRPr/>
                  </a:pPr>
                  <a:endParaRPr lang="el-GR" sz="2400">
                    <a:solidFill>
                      <a:srgbClr val="000000"/>
                    </a:solidFill>
                    <a:effectLst>
                      <a:outerShdw blurRad="38100" dist="38100" dir="2700000" algn="tl">
                        <a:srgbClr val="000000">
                          <a:alpha val="43137"/>
                        </a:srgbClr>
                      </a:outerShdw>
                    </a:effectLst>
                  </a:endParaRPr>
                </a:p>
              </p:txBody>
            </p:sp>
          </p:grpSp>
          <p:sp>
            <p:nvSpPr>
              <p:cNvPr id="46" name="Rectangle 23"/>
              <p:cNvSpPr>
                <a:spLocks noChangeArrowheads="1"/>
              </p:cNvSpPr>
              <p:nvPr/>
            </p:nvSpPr>
            <p:spPr bwMode="auto">
              <a:xfrm>
                <a:off x="7406703" y="3117850"/>
                <a:ext cx="1563248" cy="307777"/>
              </a:xfrm>
              <a:prstGeom prst="rect">
                <a:avLst/>
              </a:prstGeom>
              <a:noFill/>
              <a:ln w="9525">
                <a:noFill/>
                <a:miter lim="800000"/>
                <a:headEnd/>
                <a:tailEnd/>
              </a:ln>
            </p:spPr>
            <p:txBody>
              <a:bodyPr wrap="none">
                <a:spAutoFit/>
              </a:bodyPr>
              <a:lstStyle/>
              <a:p>
                <a:pPr algn="ctr" defTabSz="914400" fontAlgn="base">
                  <a:spcBef>
                    <a:spcPct val="0"/>
                  </a:spcBef>
                  <a:spcAft>
                    <a:spcPct val="0"/>
                  </a:spcAft>
                </a:pPr>
                <a:r>
                  <a:rPr lang="en-US" sz="1400" b="1" dirty="0" smtClean="0">
                    <a:solidFill>
                      <a:srgbClr val="000000"/>
                    </a:solidFill>
                    <a:latin typeface="Verdana" pitchFamily="34" charset="0"/>
                  </a:rPr>
                  <a:t>Inflammation</a:t>
                </a:r>
                <a:endParaRPr lang="el-GR" sz="1400" b="1" dirty="0">
                  <a:solidFill>
                    <a:srgbClr val="000000"/>
                  </a:solidFill>
                  <a:latin typeface="Verdana" pitchFamily="34" charset="0"/>
                </a:endParaRPr>
              </a:p>
            </p:txBody>
          </p:sp>
          <p:sp>
            <p:nvSpPr>
              <p:cNvPr id="47" name="Text Box 28"/>
              <p:cNvSpPr txBox="1">
                <a:spLocks noChangeArrowheads="1"/>
              </p:cNvSpPr>
              <p:nvPr/>
            </p:nvSpPr>
            <p:spPr bwMode="auto">
              <a:xfrm>
                <a:off x="466725" y="3206750"/>
                <a:ext cx="1296963" cy="830997"/>
              </a:xfrm>
              <a:prstGeom prst="rect">
                <a:avLst/>
              </a:prstGeom>
              <a:noFill/>
              <a:ln w="9525">
                <a:noFill/>
                <a:miter lim="800000"/>
                <a:headEnd/>
                <a:tailEnd/>
              </a:ln>
            </p:spPr>
            <p:txBody>
              <a:bodyPr wrap="square">
                <a:spAutoFit/>
              </a:bodyPr>
              <a:lstStyle/>
              <a:p>
                <a:pPr algn="ctr" defTabSz="914400" fontAlgn="base">
                  <a:spcBef>
                    <a:spcPct val="50000"/>
                  </a:spcBef>
                  <a:spcAft>
                    <a:spcPct val="0"/>
                  </a:spcAft>
                </a:pPr>
                <a:r>
                  <a:rPr lang="en-US" sz="1600" b="1" dirty="0" smtClean="0">
                    <a:solidFill>
                      <a:srgbClr val="000000"/>
                    </a:solidFill>
                    <a:latin typeface="Verdana" pitchFamily="34" charset="0"/>
                  </a:rPr>
                  <a:t>Alarm</a:t>
                </a:r>
                <a:r>
                  <a:rPr lang="en-US" sz="3200" b="1" dirty="0" smtClean="0">
                    <a:solidFill>
                      <a:srgbClr val="000000"/>
                    </a:solidFill>
                    <a:latin typeface="Verdana" pitchFamily="34" charset="0"/>
                  </a:rPr>
                  <a:t> </a:t>
                </a:r>
                <a:r>
                  <a:rPr lang="en-US" sz="1600" b="1" dirty="0" smtClean="0">
                    <a:solidFill>
                      <a:srgbClr val="000000"/>
                    </a:solidFill>
                    <a:latin typeface="Verdana" pitchFamily="34" charset="0"/>
                  </a:rPr>
                  <a:t>signal</a:t>
                </a:r>
              </a:p>
            </p:txBody>
          </p:sp>
          <p:grpSp>
            <p:nvGrpSpPr>
              <p:cNvPr id="6" name="Group 56"/>
              <p:cNvGrpSpPr>
                <a:grpSpLocks/>
              </p:cNvGrpSpPr>
              <p:nvPr/>
            </p:nvGrpSpPr>
            <p:grpSpPr bwMode="auto">
              <a:xfrm>
                <a:off x="2266950" y="3371852"/>
                <a:ext cx="1925638" cy="687388"/>
                <a:chOff x="1428" y="2124"/>
                <a:chExt cx="1213" cy="433"/>
              </a:xfrm>
            </p:grpSpPr>
            <p:grpSp>
              <p:nvGrpSpPr>
                <p:cNvPr id="7" name="Group 57"/>
                <p:cNvGrpSpPr>
                  <a:grpSpLocks/>
                </p:cNvGrpSpPr>
                <p:nvPr/>
              </p:nvGrpSpPr>
              <p:grpSpPr bwMode="auto">
                <a:xfrm>
                  <a:off x="1505" y="2124"/>
                  <a:ext cx="1136" cy="197"/>
                  <a:chOff x="1446" y="1765"/>
                  <a:chExt cx="1180" cy="197"/>
                </a:xfrm>
              </p:grpSpPr>
              <p:sp>
                <p:nvSpPr>
                  <p:cNvPr id="58" name="Line 58"/>
                  <p:cNvSpPr>
                    <a:spLocks noChangeShapeType="1"/>
                  </p:cNvSpPr>
                  <p:nvPr/>
                </p:nvSpPr>
                <p:spPr bwMode="auto">
                  <a:xfrm rot="10800000">
                    <a:off x="1788" y="1854"/>
                    <a:ext cx="575" cy="0"/>
                  </a:xfrm>
                  <a:prstGeom prst="line">
                    <a:avLst/>
                  </a:prstGeom>
                  <a:noFill/>
                  <a:ln w="76200">
                    <a:solidFill>
                      <a:schemeClr val="tx1"/>
                    </a:solidFill>
                    <a:round/>
                    <a:headEnd/>
                    <a:tailEnd/>
                  </a:ln>
                  <a:effectLst/>
                </p:spPr>
                <p:txBody>
                  <a:bodyPr/>
                  <a:lstStyle/>
                  <a:p>
                    <a:pPr defTabSz="914400" fontAlgn="base">
                      <a:spcBef>
                        <a:spcPct val="0"/>
                      </a:spcBef>
                      <a:spcAft>
                        <a:spcPct val="0"/>
                      </a:spcAft>
                      <a:defRPr/>
                    </a:pPr>
                    <a:endParaRPr lang="el-GR" sz="2400">
                      <a:solidFill>
                        <a:srgbClr val="000000"/>
                      </a:solidFill>
                      <a:effectLst>
                        <a:outerShdw blurRad="38100" dist="38100" dir="2700000" algn="tl">
                          <a:srgbClr val="000000">
                            <a:alpha val="43137"/>
                          </a:srgbClr>
                        </a:outerShdw>
                      </a:effectLst>
                    </a:endParaRPr>
                  </a:p>
                </p:txBody>
              </p:sp>
              <p:sp>
                <p:nvSpPr>
                  <p:cNvPr id="59" name="AutoShape 59"/>
                  <p:cNvSpPr>
                    <a:spLocks noChangeArrowheads="1"/>
                  </p:cNvSpPr>
                  <p:nvPr/>
                </p:nvSpPr>
                <p:spPr bwMode="auto">
                  <a:xfrm rot="10800000">
                    <a:off x="2315" y="1780"/>
                    <a:ext cx="311" cy="182"/>
                  </a:xfrm>
                  <a:prstGeom prst="octagon">
                    <a:avLst>
                      <a:gd name="adj" fmla="val 29287"/>
                    </a:avLst>
                  </a:prstGeom>
                  <a:gradFill rotWithShape="1">
                    <a:gsLst>
                      <a:gs pos="0">
                        <a:schemeClr val="folHlink"/>
                      </a:gs>
                      <a:gs pos="100000">
                        <a:schemeClr val="folHlink">
                          <a:gamma/>
                          <a:shade val="38039"/>
                          <a:invGamma/>
                        </a:schemeClr>
                      </a:gs>
                    </a:gsLst>
                    <a:lin ang="540000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l-GR" sz="2400">
                      <a:solidFill>
                        <a:srgbClr val="000000"/>
                      </a:solidFill>
                      <a:effectLst>
                        <a:outerShdw blurRad="38100" dist="38100" dir="2700000" algn="tl">
                          <a:srgbClr val="000000">
                            <a:alpha val="43137"/>
                          </a:srgbClr>
                        </a:outerShdw>
                      </a:effectLst>
                    </a:endParaRPr>
                  </a:p>
                </p:txBody>
              </p:sp>
              <p:sp>
                <p:nvSpPr>
                  <p:cNvPr id="60" name="Rectangle 60"/>
                  <p:cNvSpPr>
                    <a:spLocks noChangeArrowheads="1"/>
                  </p:cNvSpPr>
                  <p:nvPr/>
                </p:nvSpPr>
                <p:spPr bwMode="auto">
                  <a:xfrm rot="10800000">
                    <a:off x="1976" y="1770"/>
                    <a:ext cx="288" cy="191"/>
                  </a:xfrm>
                  <a:prstGeom prst="rect">
                    <a:avLst/>
                  </a:prstGeom>
                  <a:gradFill rotWithShape="1">
                    <a:gsLst>
                      <a:gs pos="0">
                        <a:srgbClr val="FFCC99"/>
                      </a:gs>
                      <a:gs pos="100000">
                        <a:srgbClr val="FFCC99">
                          <a:gamma/>
                          <a:shade val="36078"/>
                          <a:invGamma/>
                        </a:srgbClr>
                      </a:gs>
                    </a:gsLst>
                    <a:lin ang="540000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l-GR" sz="2400">
                      <a:solidFill>
                        <a:srgbClr val="000000"/>
                      </a:solidFill>
                      <a:effectLst>
                        <a:outerShdw blurRad="38100" dist="38100" dir="2700000" algn="tl">
                          <a:srgbClr val="000000">
                            <a:alpha val="43137"/>
                          </a:srgbClr>
                        </a:outerShdw>
                      </a:effectLst>
                    </a:endParaRPr>
                  </a:p>
                </p:txBody>
              </p:sp>
              <p:grpSp>
                <p:nvGrpSpPr>
                  <p:cNvPr id="8" name="Group 61"/>
                  <p:cNvGrpSpPr>
                    <a:grpSpLocks/>
                  </p:cNvGrpSpPr>
                  <p:nvPr/>
                </p:nvGrpSpPr>
                <p:grpSpPr bwMode="auto">
                  <a:xfrm rot="10800000">
                    <a:off x="1446" y="1765"/>
                    <a:ext cx="479" cy="187"/>
                    <a:chOff x="2983" y="2311"/>
                    <a:chExt cx="453" cy="155"/>
                  </a:xfrm>
                </p:grpSpPr>
                <p:grpSp>
                  <p:nvGrpSpPr>
                    <p:cNvPr id="9" name="Group 62"/>
                    <p:cNvGrpSpPr>
                      <a:grpSpLocks/>
                    </p:cNvGrpSpPr>
                    <p:nvPr/>
                  </p:nvGrpSpPr>
                  <p:grpSpPr bwMode="auto">
                    <a:xfrm>
                      <a:off x="2983" y="2311"/>
                      <a:ext cx="226" cy="155"/>
                      <a:chOff x="431" y="3203"/>
                      <a:chExt cx="181" cy="109"/>
                    </a:xfrm>
                  </p:grpSpPr>
                  <p:sp>
                    <p:nvSpPr>
                      <p:cNvPr id="68" name="Oval 63"/>
                      <p:cNvSpPr>
                        <a:spLocks noChangeArrowheads="1"/>
                      </p:cNvSpPr>
                      <p:nvPr/>
                    </p:nvSpPr>
                    <p:spPr bwMode="auto">
                      <a:xfrm>
                        <a:off x="475" y="3203"/>
                        <a:ext cx="46" cy="109"/>
                      </a:xfrm>
                      <a:prstGeom prst="ellipse">
                        <a:avLst/>
                      </a:prstGeom>
                      <a:gradFill rotWithShape="1">
                        <a:gsLst>
                          <a:gs pos="0">
                            <a:schemeClr val="accent2"/>
                          </a:gs>
                          <a:gs pos="100000">
                            <a:schemeClr val="accent2">
                              <a:gamma/>
                              <a:shade val="33333"/>
                              <a:invGamma/>
                            </a:schemeClr>
                          </a:gs>
                        </a:gsLst>
                        <a:lin ang="5400000" scaled="1"/>
                      </a:gradFill>
                      <a:ln w="9525">
                        <a:solidFill>
                          <a:schemeClr val="tx1"/>
                        </a:solidFill>
                        <a:round/>
                        <a:headEnd/>
                        <a:tailEnd/>
                      </a:ln>
                      <a:effectLst/>
                    </p:spPr>
                    <p:txBody>
                      <a:bodyPr wrap="none" anchor="ctr"/>
                      <a:lstStyle/>
                      <a:p>
                        <a:pPr defTabSz="914400" fontAlgn="base">
                          <a:spcBef>
                            <a:spcPct val="0"/>
                          </a:spcBef>
                          <a:spcAft>
                            <a:spcPct val="0"/>
                          </a:spcAft>
                          <a:defRPr/>
                        </a:pPr>
                        <a:endParaRPr lang="el-GR" sz="2400">
                          <a:solidFill>
                            <a:srgbClr val="000000"/>
                          </a:solidFill>
                          <a:effectLst>
                            <a:outerShdw blurRad="38100" dist="38100" dir="2700000" algn="tl">
                              <a:srgbClr val="000000">
                                <a:alpha val="43137"/>
                              </a:srgbClr>
                            </a:outerShdw>
                          </a:effectLst>
                        </a:endParaRPr>
                      </a:p>
                    </p:txBody>
                  </p:sp>
                  <p:sp>
                    <p:nvSpPr>
                      <p:cNvPr id="69" name="Oval 64"/>
                      <p:cNvSpPr>
                        <a:spLocks noChangeArrowheads="1"/>
                      </p:cNvSpPr>
                      <p:nvPr/>
                    </p:nvSpPr>
                    <p:spPr bwMode="auto">
                      <a:xfrm>
                        <a:off x="512" y="3203"/>
                        <a:ext cx="46" cy="109"/>
                      </a:xfrm>
                      <a:prstGeom prst="ellipse">
                        <a:avLst/>
                      </a:prstGeom>
                      <a:gradFill rotWithShape="1">
                        <a:gsLst>
                          <a:gs pos="0">
                            <a:schemeClr val="accent2"/>
                          </a:gs>
                          <a:gs pos="100000">
                            <a:schemeClr val="accent2">
                              <a:gamma/>
                              <a:shade val="33333"/>
                              <a:invGamma/>
                            </a:schemeClr>
                          </a:gs>
                        </a:gsLst>
                        <a:lin ang="5400000" scaled="1"/>
                      </a:gradFill>
                      <a:ln w="9525">
                        <a:solidFill>
                          <a:schemeClr val="tx1"/>
                        </a:solidFill>
                        <a:round/>
                        <a:headEnd/>
                        <a:tailEnd/>
                      </a:ln>
                      <a:effectLst/>
                    </p:spPr>
                    <p:txBody>
                      <a:bodyPr wrap="none" anchor="ctr"/>
                      <a:lstStyle/>
                      <a:p>
                        <a:pPr defTabSz="914400" fontAlgn="base">
                          <a:spcBef>
                            <a:spcPct val="0"/>
                          </a:spcBef>
                          <a:spcAft>
                            <a:spcPct val="0"/>
                          </a:spcAft>
                          <a:defRPr/>
                        </a:pPr>
                        <a:endParaRPr lang="el-GR" sz="2400">
                          <a:solidFill>
                            <a:srgbClr val="000000"/>
                          </a:solidFill>
                          <a:effectLst>
                            <a:outerShdw blurRad="38100" dist="38100" dir="2700000" algn="tl">
                              <a:srgbClr val="000000">
                                <a:alpha val="43137"/>
                              </a:srgbClr>
                            </a:outerShdw>
                          </a:effectLst>
                        </a:endParaRPr>
                      </a:p>
                    </p:txBody>
                  </p:sp>
                  <p:sp>
                    <p:nvSpPr>
                      <p:cNvPr id="70" name="Oval 65"/>
                      <p:cNvSpPr>
                        <a:spLocks noChangeArrowheads="1"/>
                      </p:cNvSpPr>
                      <p:nvPr/>
                    </p:nvSpPr>
                    <p:spPr bwMode="auto">
                      <a:xfrm>
                        <a:off x="566" y="3203"/>
                        <a:ext cx="46" cy="109"/>
                      </a:xfrm>
                      <a:prstGeom prst="ellipse">
                        <a:avLst/>
                      </a:prstGeom>
                      <a:gradFill rotWithShape="1">
                        <a:gsLst>
                          <a:gs pos="0">
                            <a:schemeClr val="accent2"/>
                          </a:gs>
                          <a:gs pos="100000">
                            <a:schemeClr val="accent2">
                              <a:gamma/>
                              <a:shade val="33333"/>
                              <a:invGamma/>
                            </a:schemeClr>
                          </a:gs>
                        </a:gsLst>
                        <a:lin ang="5400000" scaled="1"/>
                      </a:gradFill>
                      <a:ln w="9525">
                        <a:solidFill>
                          <a:schemeClr val="tx1"/>
                        </a:solidFill>
                        <a:round/>
                        <a:headEnd/>
                        <a:tailEnd/>
                      </a:ln>
                      <a:effectLst/>
                    </p:spPr>
                    <p:txBody>
                      <a:bodyPr wrap="none" anchor="ctr"/>
                      <a:lstStyle/>
                      <a:p>
                        <a:pPr defTabSz="914400" fontAlgn="base">
                          <a:spcBef>
                            <a:spcPct val="0"/>
                          </a:spcBef>
                          <a:spcAft>
                            <a:spcPct val="0"/>
                          </a:spcAft>
                          <a:defRPr/>
                        </a:pPr>
                        <a:endParaRPr lang="el-GR" sz="2400">
                          <a:solidFill>
                            <a:srgbClr val="000000"/>
                          </a:solidFill>
                          <a:effectLst>
                            <a:outerShdw blurRad="38100" dist="38100" dir="2700000" algn="tl">
                              <a:srgbClr val="000000">
                                <a:alpha val="43137"/>
                              </a:srgbClr>
                            </a:outerShdw>
                          </a:effectLst>
                        </a:endParaRPr>
                      </a:p>
                    </p:txBody>
                  </p:sp>
                  <p:sp>
                    <p:nvSpPr>
                      <p:cNvPr id="71" name="Oval 66"/>
                      <p:cNvSpPr>
                        <a:spLocks noChangeArrowheads="1"/>
                      </p:cNvSpPr>
                      <p:nvPr/>
                    </p:nvSpPr>
                    <p:spPr bwMode="auto">
                      <a:xfrm>
                        <a:off x="603" y="3203"/>
                        <a:ext cx="46" cy="109"/>
                      </a:xfrm>
                      <a:prstGeom prst="ellipse">
                        <a:avLst/>
                      </a:prstGeom>
                      <a:gradFill rotWithShape="1">
                        <a:gsLst>
                          <a:gs pos="0">
                            <a:schemeClr val="accent2"/>
                          </a:gs>
                          <a:gs pos="100000">
                            <a:schemeClr val="accent2">
                              <a:gamma/>
                              <a:shade val="33333"/>
                              <a:invGamma/>
                            </a:schemeClr>
                          </a:gs>
                        </a:gsLst>
                        <a:lin ang="5400000" scaled="1"/>
                      </a:gradFill>
                      <a:ln w="9525">
                        <a:solidFill>
                          <a:schemeClr val="tx1"/>
                        </a:solidFill>
                        <a:round/>
                        <a:headEnd/>
                        <a:tailEnd/>
                      </a:ln>
                      <a:effectLst/>
                    </p:spPr>
                    <p:txBody>
                      <a:bodyPr wrap="none" anchor="ctr"/>
                      <a:lstStyle/>
                      <a:p>
                        <a:pPr defTabSz="914400" fontAlgn="base">
                          <a:spcBef>
                            <a:spcPct val="0"/>
                          </a:spcBef>
                          <a:spcAft>
                            <a:spcPct val="0"/>
                          </a:spcAft>
                          <a:defRPr/>
                        </a:pPr>
                        <a:endParaRPr lang="el-GR" sz="2400">
                          <a:solidFill>
                            <a:srgbClr val="000000"/>
                          </a:solidFill>
                          <a:effectLst>
                            <a:outerShdw blurRad="38100" dist="38100" dir="2700000" algn="tl">
                              <a:srgbClr val="000000">
                                <a:alpha val="43137"/>
                              </a:srgbClr>
                            </a:outerShdw>
                          </a:effectLst>
                        </a:endParaRPr>
                      </a:p>
                    </p:txBody>
                  </p:sp>
                </p:grpSp>
                <p:grpSp>
                  <p:nvGrpSpPr>
                    <p:cNvPr id="10" name="Group 67"/>
                    <p:cNvGrpSpPr>
                      <a:grpSpLocks/>
                    </p:cNvGrpSpPr>
                    <p:nvPr/>
                  </p:nvGrpSpPr>
                  <p:grpSpPr bwMode="auto">
                    <a:xfrm>
                      <a:off x="3210" y="2311"/>
                      <a:ext cx="226" cy="155"/>
                      <a:chOff x="431" y="3203"/>
                      <a:chExt cx="181" cy="109"/>
                    </a:xfrm>
                  </p:grpSpPr>
                  <p:sp>
                    <p:nvSpPr>
                      <p:cNvPr id="64" name="Oval 68"/>
                      <p:cNvSpPr>
                        <a:spLocks noChangeArrowheads="1"/>
                      </p:cNvSpPr>
                      <p:nvPr/>
                    </p:nvSpPr>
                    <p:spPr bwMode="auto">
                      <a:xfrm>
                        <a:off x="468" y="3203"/>
                        <a:ext cx="46" cy="109"/>
                      </a:xfrm>
                      <a:prstGeom prst="ellipse">
                        <a:avLst/>
                      </a:prstGeom>
                      <a:gradFill rotWithShape="1">
                        <a:gsLst>
                          <a:gs pos="0">
                            <a:schemeClr val="accent2"/>
                          </a:gs>
                          <a:gs pos="100000">
                            <a:schemeClr val="accent2">
                              <a:gamma/>
                              <a:shade val="33333"/>
                              <a:invGamma/>
                            </a:schemeClr>
                          </a:gs>
                        </a:gsLst>
                        <a:lin ang="5400000" scaled="1"/>
                      </a:gradFill>
                      <a:ln w="9525">
                        <a:solidFill>
                          <a:schemeClr val="tx1"/>
                        </a:solidFill>
                        <a:round/>
                        <a:headEnd/>
                        <a:tailEnd/>
                      </a:ln>
                      <a:effectLst/>
                    </p:spPr>
                    <p:txBody>
                      <a:bodyPr wrap="none" anchor="ctr"/>
                      <a:lstStyle/>
                      <a:p>
                        <a:pPr defTabSz="914400" fontAlgn="base">
                          <a:spcBef>
                            <a:spcPct val="0"/>
                          </a:spcBef>
                          <a:spcAft>
                            <a:spcPct val="0"/>
                          </a:spcAft>
                          <a:defRPr/>
                        </a:pPr>
                        <a:endParaRPr lang="el-GR" sz="2400">
                          <a:solidFill>
                            <a:srgbClr val="000000"/>
                          </a:solidFill>
                          <a:effectLst>
                            <a:outerShdw blurRad="38100" dist="38100" dir="2700000" algn="tl">
                              <a:srgbClr val="000000">
                                <a:alpha val="43137"/>
                              </a:srgbClr>
                            </a:outerShdw>
                          </a:effectLst>
                        </a:endParaRPr>
                      </a:p>
                    </p:txBody>
                  </p:sp>
                  <p:sp>
                    <p:nvSpPr>
                      <p:cNvPr id="65" name="Oval 69"/>
                      <p:cNvSpPr>
                        <a:spLocks noChangeArrowheads="1"/>
                      </p:cNvSpPr>
                      <p:nvPr/>
                    </p:nvSpPr>
                    <p:spPr bwMode="auto">
                      <a:xfrm>
                        <a:off x="509" y="3203"/>
                        <a:ext cx="46" cy="109"/>
                      </a:xfrm>
                      <a:prstGeom prst="ellipse">
                        <a:avLst/>
                      </a:prstGeom>
                      <a:gradFill rotWithShape="1">
                        <a:gsLst>
                          <a:gs pos="0">
                            <a:schemeClr val="accent2"/>
                          </a:gs>
                          <a:gs pos="100000">
                            <a:schemeClr val="accent2">
                              <a:gamma/>
                              <a:shade val="33333"/>
                              <a:invGamma/>
                            </a:schemeClr>
                          </a:gs>
                        </a:gsLst>
                        <a:lin ang="5400000" scaled="1"/>
                      </a:gradFill>
                      <a:ln w="9525">
                        <a:solidFill>
                          <a:schemeClr val="tx1"/>
                        </a:solidFill>
                        <a:round/>
                        <a:headEnd/>
                        <a:tailEnd/>
                      </a:ln>
                      <a:effectLst/>
                    </p:spPr>
                    <p:txBody>
                      <a:bodyPr wrap="none" anchor="ctr"/>
                      <a:lstStyle/>
                      <a:p>
                        <a:pPr defTabSz="914400" fontAlgn="base">
                          <a:spcBef>
                            <a:spcPct val="0"/>
                          </a:spcBef>
                          <a:spcAft>
                            <a:spcPct val="0"/>
                          </a:spcAft>
                          <a:defRPr/>
                        </a:pPr>
                        <a:endParaRPr lang="el-GR" sz="2400">
                          <a:solidFill>
                            <a:srgbClr val="000000"/>
                          </a:solidFill>
                          <a:effectLst>
                            <a:outerShdw blurRad="38100" dist="38100" dir="2700000" algn="tl">
                              <a:srgbClr val="000000">
                                <a:alpha val="43137"/>
                              </a:srgbClr>
                            </a:outerShdw>
                          </a:effectLst>
                        </a:endParaRPr>
                      </a:p>
                    </p:txBody>
                  </p:sp>
                  <p:sp>
                    <p:nvSpPr>
                      <p:cNvPr id="66" name="Oval 70"/>
                      <p:cNvSpPr>
                        <a:spLocks noChangeArrowheads="1"/>
                      </p:cNvSpPr>
                      <p:nvPr/>
                    </p:nvSpPr>
                    <p:spPr bwMode="auto">
                      <a:xfrm>
                        <a:off x="555" y="3203"/>
                        <a:ext cx="46" cy="109"/>
                      </a:xfrm>
                      <a:prstGeom prst="ellipse">
                        <a:avLst/>
                      </a:prstGeom>
                      <a:gradFill rotWithShape="1">
                        <a:gsLst>
                          <a:gs pos="0">
                            <a:schemeClr val="accent2"/>
                          </a:gs>
                          <a:gs pos="100000">
                            <a:schemeClr val="accent2">
                              <a:gamma/>
                              <a:shade val="33333"/>
                              <a:invGamma/>
                            </a:schemeClr>
                          </a:gs>
                        </a:gsLst>
                        <a:lin ang="5400000" scaled="1"/>
                      </a:gradFill>
                      <a:ln w="9525">
                        <a:solidFill>
                          <a:schemeClr val="tx1"/>
                        </a:solidFill>
                        <a:round/>
                        <a:headEnd/>
                        <a:tailEnd/>
                      </a:ln>
                      <a:effectLst/>
                    </p:spPr>
                    <p:txBody>
                      <a:bodyPr wrap="none" anchor="ctr"/>
                      <a:lstStyle/>
                      <a:p>
                        <a:pPr defTabSz="914400" fontAlgn="base">
                          <a:spcBef>
                            <a:spcPct val="0"/>
                          </a:spcBef>
                          <a:spcAft>
                            <a:spcPct val="0"/>
                          </a:spcAft>
                          <a:defRPr/>
                        </a:pPr>
                        <a:endParaRPr lang="el-GR" sz="2400">
                          <a:solidFill>
                            <a:srgbClr val="000000"/>
                          </a:solidFill>
                          <a:effectLst>
                            <a:outerShdw blurRad="38100" dist="38100" dir="2700000" algn="tl">
                              <a:srgbClr val="000000">
                                <a:alpha val="43137"/>
                              </a:srgbClr>
                            </a:outerShdw>
                          </a:effectLst>
                        </a:endParaRPr>
                      </a:p>
                    </p:txBody>
                  </p:sp>
                  <p:sp>
                    <p:nvSpPr>
                      <p:cNvPr id="67" name="Oval 71"/>
                      <p:cNvSpPr>
                        <a:spLocks noChangeArrowheads="1"/>
                      </p:cNvSpPr>
                      <p:nvPr/>
                    </p:nvSpPr>
                    <p:spPr bwMode="auto">
                      <a:xfrm>
                        <a:off x="600" y="3203"/>
                        <a:ext cx="46" cy="109"/>
                      </a:xfrm>
                      <a:prstGeom prst="ellipse">
                        <a:avLst/>
                      </a:prstGeom>
                      <a:gradFill rotWithShape="1">
                        <a:gsLst>
                          <a:gs pos="0">
                            <a:schemeClr val="accent2"/>
                          </a:gs>
                          <a:gs pos="100000">
                            <a:schemeClr val="accent2">
                              <a:gamma/>
                              <a:shade val="33333"/>
                              <a:invGamma/>
                            </a:schemeClr>
                          </a:gs>
                        </a:gsLst>
                        <a:lin ang="5400000" scaled="1"/>
                      </a:gradFill>
                      <a:ln w="9525">
                        <a:solidFill>
                          <a:schemeClr val="tx1"/>
                        </a:solidFill>
                        <a:round/>
                        <a:headEnd/>
                        <a:tailEnd/>
                      </a:ln>
                      <a:effectLst/>
                    </p:spPr>
                    <p:txBody>
                      <a:bodyPr wrap="none" anchor="ctr"/>
                      <a:lstStyle/>
                      <a:p>
                        <a:pPr defTabSz="914400" fontAlgn="base">
                          <a:spcBef>
                            <a:spcPct val="0"/>
                          </a:spcBef>
                          <a:spcAft>
                            <a:spcPct val="0"/>
                          </a:spcAft>
                          <a:defRPr/>
                        </a:pPr>
                        <a:endParaRPr lang="el-GR" sz="2400">
                          <a:solidFill>
                            <a:srgbClr val="000000"/>
                          </a:solidFill>
                          <a:effectLst>
                            <a:outerShdw blurRad="38100" dist="38100" dir="2700000" algn="tl">
                              <a:srgbClr val="000000">
                                <a:alpha val="43137"/>
                              </a:srgbClr>
                            </a:outerShdw>
                          </a:effectLst>
                        </a:endParaRPr>
                      </a:p>
                    </p:txBody>
                  </p:sp>
                </p:grpSp>
              </p:grpSp>
            </p:grpSp>
            <p:sp>
              <p:nvSpPr>
                <p:cNvPr id="57" name="Rectangle 72"/>
                <p:cNvSpPr>
                  <a:spLocks noChangeArrowheads="1"/>
                </p:cNvSpPr>
                <p:nvPr/>
              </p:nvSpPr>
              <p:spPr bwMode="auto">
                <a:xfrm>
                  <a:off x="1428" y="2383"/>
                  <a:ext cx="1128" cy="174"/>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200" b="1" dirty="0" smtClean="0">
                      <a:solidFill>
                        <a:srgbClr val="000000"/>
                      </a:solidFill>
                      <a:latin typeface="Verdana" pitchFamily="34" charset="0"/>
                    </a:rPr>
                    <a:t>NALP3</a:t>
                  </a:r>
                  <a:r>
                    <a:rPr lang="el-GR" sz="1200" b="1" dirty="0" smtClean="0">
                      <a:solidFill>
                        <a:srgbClr val="000000"/>
                      </a:solidFill>
                      <a:latin typeface="Verdana" pitchFamily="34" charset="0"/>
                    </a:rPr>
                    <a:t> (</a:t>
                  </a:r>
                  <a:r>
                    <a:rPr lang="en-US" sz="1200" b="1" dirty="0" err="1" smtClean="0">
                      <a:solidFill>
                        <a:srgbClr val="000000"/>
                      </a:solidFill>
                      <a:latin typeface="Verdana" pitchFamily="34" charset="0"/>
                    </a:rPr>
                    <a:t>cryopyrin</a:t>
                  </a:r>
                  <a:r>
                    <a:rPr lang="el-GR" sz="1200" b="1" dirty="0" smtClean="0">
                      <a:solidFill>
                        <a:srgbClr val="000000"/>
                      </a:solidFill>
                      <a:latin typeface="Verdana" pitchFamily="34" charset="0"/>
                    </a:rPr>
                    <a:t>)</a:t>
                  </a:r>
                  <a:endParaRPr lang="el-GR" sz="1200" b="1" dirty="0">
                    <a:solidFill>
                      <a:srgbClr val="000000"/>
                    </a:solidFill>
                    <a:latin typeface="Verdana" pitchFamily="34" charset="0"/>
                  </a:endParaRPr>
                </a:p>
              </p:txBody>
            </p:sp>
          </p:grpSp>
          <p:grpSp>
            <p:nvGrpSpPr>
              <p:cNvPr id="11" name="Group 73"/>
              <p:cNvGrpSpPr>
                <a:grpSpLocks/>
              </p:cNvGrpSpPr>
              <p:nvPr/>
            </p:nvGrpSpPr>
            <p:grpSpPr bwMode="auto">
              <a:xfrm>
                <a:off x="3997325" y="3135313"/>
                <a:ext cx="1611313" cy="922337"/>
                <a:chOff x="2518" y="1975"/>
                <a:chExt cx="1015" cy="581"/>
              </a:xfrm>
            </p:grpSpPr>
            <p:grpSp>
              <p:nvGrpSpPr>
                <p:cNvPr id="12" name="Group 74"/>
                <p:cNvGrpSpPr>
                  <a:grpSpLocks/>
                </p:cNvGrpSpPr>
                <p:nvPr/>
              </p:nvGrpSpPr>
              <p:grpSpPr bwMode="auto">
                <a:xfrm>
                  <a:off x="2880" y="2141"/>
                  <a:ext cx="653" cy="197"/>
                  <a:chOff x="3043" y="1946"/>
                  <a:chExt cx="789" cy="184"/>
                </a:xfrm>
              </p:grpSpPr>
              <p:sp>
                <p:nvSpPr>
                  <p:cNvPr id="53" name="Line 75"/>
                  <p:cNvSpPr>
                    <a:spLocks noChangeShapeType="1"/>
                  </p:cNvSpPr>
                  <p:nvPr/>
                </p:nvSpPr>
                <p:spPr bwMode="auto">
                  <a:xfrm>
                    <a:off x="3335" y="2038"/>
                    <a:ext cx="366" cy="0"/>
                  </a:xfrm>
                  <a:prstGeom prst="line">
                    <a:avLst/>
                  </a:prstGeom>
                  <a:noFill/>
                  <a:ln w="76200">
                    <a:solidFill>
                      <a:schemeClr val="tx1"/>
                    </a:solidFill>
                    <a:round/>
                    <a:headEnd/>
                    <a:tailEnd/>
                  </a:ln>
                  <a:effectLst/>
                </p:spPr>
                <p:txBody>
                  <a:bodyPr/>
                  <a:lstStyle/>
                  <a:p>
                    <a:pPr defTabSz="914400" fontAlgn="base">
                      <a:spcBef>
                        <a:spcPct val="0"/>
                      </a:spcBef>
                      <a:spcAft>
                        <a:spcPct val="0"/>
                      </a:spcAft>
                      <a:defRPr/>
                    </a:pPr>
                    <a:endParaRPr lang="el-GR" sz="2400">
                      <a:solidFill>
                        <a:srgbClr val="000000"/>
                      </a:solidFill>
                      <a:effectLst>
                        <a:outerShdw blurRad="38100" dist="38100" dir="2700000" algn="tl">
                          <a:srgbClr val="000000">
                            <a:alpha val="43137"/>
                          </a:srgbClr>
                        </a:outerShdw>
                      </a:effectLst>
                    </a:endParaRPr>
                  </a:p>
                </p:txBody>
              </p:sp>
              <p:sp>
                <p:nvSpPr>
                  <p:cNvPr id="54" name="Oval 76"/>
                  <p:cNvSpPr>
                    <a:spLocks noChangeArrowheads="1"/>
                  </p:cNvSpPr>
                  <p:nvPr/>
                </p:nvSpPr>
                <p:spPr bwMode="auto">
                  <a:xfrm>
                    <a:off x="3466" y="1946"/>
                    <a:ext cx="366" cy="184"/>
                  </a:xfrm>
                  <a:prstGeom prst="ellipse">
                    <a:avLst/>
                  </a:prstGeom>
                  <a:gradFill rotWithShape="1">
                    <a:gsLst>
                      <a:gs pos="0">
                        <a:srgbClr val="FF6600"/>
                      </a:gs>
                      <a:gs pos="100000">
                        <a:srgbClr val="FF6600">
                          <a:gamma/>
                          <a:shade val="36078"/>
                          <a:invGamma/>
                        </a:srgbClr>
                      </a:gs>
                    </a:gsLst>
                    <a:lin ang="5400000" scaled="1"/>
                  </a:gradFill>
                  <a:ln w="9525">
                    <a:solidFill>
                      <a:schemeClr val="tx1"/>
                    </a:solidFill>
                    <a:round/>
                    <a:headEnd/>
                    <a:tailEnd/>
                  </a:ln>
                  <a:effectLst/>
                </p:spPr>
                <p:txBody>
                  <a:bodyPr wrap="none" anchor="ctr"/>
                  <a:lstStyle/>
                  <a:p>
                    <a:pPr defTabSz="914400" fontAlgn="base">
                      <a:spcBef>
                        <a:spcPct val="0"/>
                      </a:spcBef>
                      <a:spcAft>
                        <a:spcPct val="0"/>
                      </a:spcAft>
                      <a:defRPr/>
                    </a:pPr>
                    <a:endParaRPr lang="el-GR" sz="2400">
                      <a:solidFill>
                        <a:srgbClr val="000000"/>
                      </a:solidFill>
                      <a:effectLst>
                        <a:outerShdw blurRad="38100" dist="38100" dir="2700000" algn="tl">
                          <a:srgbClr val="000000">
                            <a:alpha val="43137"/>
                          </a:srgbClr>
                        </a:outerShdw>
                      </a:effectLst>
                    </a:endParaRPr>
                  </a:p>
                </p:txBody>
              </p:sp>
              <p:sp>
                <p:nvSpPr>
                  <p:cNvPr id="55" name="AutoShape 77"/>
                  <p:cNvSpPr>
                    <a:spLocks noChangeArrowheads="1"/>
                  </p:cNvSpPr>
                  <p:nvPr/>
                </p:nvSpPr>
                <p:spPr bwMode="auto">
                  <a:xfrm>
                    <a:off x="3043" y="1947"/>
                    <a:ext cx="367" cy="183"/>
                  </a:xfrm>
                  <a:prstGeom prst="octagon">
                    <a:avLst>
                      <a:gd name="adj" fmla="val 29287"/>
                    </a:avLst>
                  </a:prstGeom>
                  <a:gradFill rotWithShape="1">
                    <a:gsLst>
                      <a:gs pos="0">
                        <a:schemeClr val="folHlink"/>
                      </a:gs>
                      <a:gs pos="100000">
                        <a:schemeClr val="folHlink">
                          <a:gamma/>
                          <a:shade val="38039"/>
                          <a:invGamma/>
                        </a:schemeClr>
                      </a:gs>
                    </a:gsLst>
                    <a:lin ang="540000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l-GR" sz="2400">
                      <a:solidFill>
                        <a:srgbClr val="000000"/>
                      </a:solidFill>
                      <a:effectLst>
                        <a:outerShdw blurRad="38100" dist="38100" dir="2700000" algn="tl">
                          <a:srgbClr val="000000">
                            <a:alpha val="43137"/>
                          </a:srgbClr>
                        </a:outerShdw>
                      </a:effectLst>
                    </a:endParaRPr>
                  </a:p>
                </p:txBody>
              </p:sp>
            </p:grpSp>
            <p:sp>
              <p:nvSpPr>
                <p:cNvPr id="51" name="AutoShape 78"/>
                <p:cNvSpPr>
                  <a:spLocks/>
                </p:cNvSpPr>
                <p:nvPr/>
              </p:nvSpPr>
              <p:spPr bwMode="auto">
                <a:xfrm rot="16200000" flipV="1">
                  <a:off x="2752" y="1741"/>
                  <a:ext cx="91" cy="498"/>
                </a:xfrm>
                <a:prstGeom prst="rightBracket">
                  <a:avLst>
                    <a:gd name="adj" fmla="val 22574"/>
                  </a:avLst>
                </a:prstGeom>
                <a:noFill/>
                <a:ln w="15875">
                  <a:solidFill>
                    <a:schemeClr val="tx1"/>
                  </a:solidFill>
                  <a:round/>
                  <a:headEnd/>
                  <a:tailEnd/>
                </a:ln>
                <a:effectLst/>
              </p:spPr>
              <p:txBody>
                <a:bodyPr wrap="none" anchor="ctr"/>
                <a:lstStyle/>
                <a:p>
                  <a:pPr defTabSz="914400" fontAlgn="base">
                    <a:spcBef>
                      <a:spcPct val="0"/>
                    </a:spcBef>
                    <a:spcAft>
                      <a:spcPct val="0"/>
                    </a:spcAft>
                    <a:defRPr/>
                  </a:pPr>
                  <a:endParaRPr lang="el-GR" sz="2400">
                    <a:solidFill>
                      <a:srgbClr val="000000"/>
                    </a:solidFill>
                    <a:effectLst>
                      <a:outerShdw blurRad="38100" dist="38100" dir="2700000" algn="tl">
                        <a:srgbClr val="000000">
                          <a:alpha val="43137"/>
                        </a:srgbClr>
                      </a:outerShdw>
                    </a:effectLst>
                  </a:endParaRPr>
                </a:p>
              </p:txBody>
            </p:sp>
            <p:sp>
              <p:nvSpPr>
                <p:cNvPr id="52" name="Rectangle 79"/>
                <p:cNvSpPr>
                  <a:spLocks noChangeArrowheads="1"/>
                </p:cNvSpPr>
                <p:nvPr/>
              </p:nvSpPr>
              <p:spPr bwMode="auto">
                <a:xfrm>
                  <a:off x="3013" y="2383"/>
                  <a:ext cx="328" cy="173"/>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200" b="1">
                      <a:solidFill>
                        <a:srgbClr val="000000"/>
                      </a:solidFill>
                      <a:latin typeface="Verdana" pitchFamily="34" charset="0"/>
                    </a:rPr>
                    <a:t>ASC</a:t>
                  </a:r>
                  <a:endParaRPr lang="el-GR" sz="1200" b="1">
                    <a:solidFill>
                      <a:srgbClr val="000000"/>
                    </a:solidFill>
                    <a:latin typeface="Verdana" pitchFamily="34" charset="0"/>
                  </a:endParaRPr>
                </a:p>
              </p:txBody>
            </p:sp>
          </p:grpSp>
        </p:grpSp>
        <p:sp>
          <p:nvSpPr>
            <p:cNvPr id="43" name="Rectangle 72"/>
            <p:cNvSpPr>
              <a:spLocks noChangeArrowheads="1"/>
            </p:cNvSpPr>
            <p:nvPr/>
          </p:nvSpPr>
          <p:spPr bwMode="auto">
            <a:xfrm>
              <a:off x="2411760" y="3068960"/>
              <a:ext cx="484428" cy="276999"/>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200" dirty="0" smtClean="0">
                  <a:solidFill>
                    <a:srgbClr val="000000"/>
                  </a:solidFill>
                  <a:latin typeface="Verdana" pitchFamily="34" charset="0"/>
                </a:rPr>
                <a:t>LRR</a:t>
              </a:r>
              <a:endParaRPr lang="el-GR" sz="1200" dirty="0">
                <a:solidFill>
                  <a:srgbClr val="000000"/>
                </a:solidFill>
                <a:latin typeface="Verdana" pitchFamily="34" charset="0"/>
              </a:endParaRPr>
            </a:p>
          </p:txBody>
        </p:sp>
      </p:grpSp>
      <p:pic>
        <p:nvPicPr>
          <p:cNvPr id="78" name="Picture 2"/>
          <p:cNvPicPr>
            <a:picLocks noChangeAspect="1" noChangeArrowheads="1"/>
          </p:cNvPicPr>
          <p:nvPr/>
        </p:nvPicPr>
        <p:blipFill>
          <a:blip r:embed="rId4" cstate="print"/>
          <a:srcRect/>
          <a:stretch>
            <a:fillRect/>
          </a:stretch>
        </p:blipFill>
        <p:spPr bwMode="auto">
          <a:xfrm>
            <a:off x="7956376" y="3833515"/>
            <a:ext cx="584958" cy="603597"/>
          </a:xfrm>
          <a:prstGeom prst="rect">
            <a:avLst/>
          </a:prstGeom>
          <a:noFill/>
          <a:ln w="9525">
            <a:noFill/>
            <a:miter lim="800000"/>
            <a:headEnd/>
            <a:tailEnd/>
          </a:ln>
          <a:effectLst/>
        </p:spPr>
      </p:pic>
      <p:sp>
        <p:nvSpPr>
          <p:cNvPr id="45" name="44 - Ορθογώνιο"/>
          <p:cNvSpPr/>
          <p:nvPr/>
        </p:nvSpPr>
        <p:spPr>
          <a:xfrm>
            <a:off x="539552" y="1124744"/>
            <a:ext cx="8223448" cy="400110"/>
          </a:xfrm>
          <a:prstGeom prst="rect">
            <a:avLst/>
          </a:prstGeom>
        </p:spPr>
        <p:txBody>
          <a:bodyPr wrap="square">
            <a:spAutoFit/>
          </a:bodyPr>
          <a:lstStyle/>
          <a:p>
            <a:pPr defTabSz="914400"/>
            <a:r>
              <a:rPr lang="en-US" sz="2000" b="1" dirty="0" smtClean="0">
                <a:solidFill>
                  <a:prstClr val="black"/>
                </a:solidFill>
              </a:rPr>
              <a:t>NOD-like receptor (NLR) family, </a:t>
            </a:r>
            <a:r>
              <a:rPr lang="en-US" sz="2000" b="1" dirty="0" err="1" smtClean="0">
                <a:solidFill>
                  <a:prstClr val="black"/>
                </a:solidFill>
              </a:rPr>
              <a:t>pyrin</a:t>
            </a:r>
            <a:r>
              <a:rPr lang="en-US" sz="2000" b="1" dirty="0" smtClean="0">
                <a:solidFill>
                  <a:prstClr val="black"/>
                </a:solidFill>
              </a:rPr>
              <a:t> domain–containing protein 3 (NLRP3) </a:t>
            </a:r>
            <a:endParaRPr lang="el-GR" sz="2000" dirty="0">
              <a:solidFill>
                <a:prstClr val="black"/>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Inflammasome_review.jpg"/>
          <p:cNvPicPr>
            <a:picLocks noChangeAspect="1"/>
          </p:cNvPicPr>
          <p:nvPr/>
        </p:nvPicPr>
        <p:blipFill>
          <a:blip r:embed="rId3" cstate="print"/>
          <a:stretch>
            <a:fillRect/>
          </a:stretch>
        </p:blipFill>
        <p:spPr>
          <a:xfrm>
            <a:off x="467544" y="18234"/>
            <a:ext cx="6984775" cy="6795142"/>
          </a:xfrm>
          <a:prstGeom prst="rect">
            <a:avLst/>
          </a:prstGeom>
        </p:spPr>
      </p:pic>
      <p:sp>
        <p:nvSpPr>
          <p:cNvPr id="4" name="3 - Ορθογώνιο"/>
          <p:cNvSpPr/>
          <p:nvPr/>
        </p:nvSpPr>
        <p:spPr>
          <a:xfrm>
            <a:off x="4572000" y="98629"/>
            <a:ext cx="4572000" cy="954107"/>
          </a:xfrm>
          <a:prstGeom prst="rect">
            <a:avLst/>
          </a:prstGeom>
        </p:spPr>
        <p:txBody>
          <a:bodyPr>
            <a:spAutoFit/>
          </a:bodyPr>
          <a:lstStyle/>
          <a:p>
            <a:pPr algn="ctr"/>
            <a:r>
              <a:rPr lang="el-GR" sz="2800" b="1" dirty="0" smtClean="0">
                <a:solidFill>
                  <a:srgbClr val="003399"/>
                </a:solidFill>
              </a:rPr>
              <a:t>Δύο σήματα χρειάζονται για την παραγωγή της </a:t>
            </a:r>
            <a:r>
              <a:rPr lang="en-US" sz="2800" b="1" dirty="0" smtClean="0">
                <a:solidFill>
                  <a:srgbClr val="003399"/>
                </a:solidFill>
              </a:rPr>
              <a:t>IL</a:t>
            </a:r>
            <a:r>
              <a:rPr lang="el-GR" sz="2800" b="1" dirty="0" smtClean="0">
                <a:solidFill>
                  <a:srgbClr val="003399"/>
                </a:solidFill>
              </a:rPr>
              <a:t>-1β</a:t>
            </a:r>
            <a:endParaRPr lang="el-GR" sz="2800" b="1" dirty="0">
              <a:solidFill>
                <a:srgbClr val="003399"/>
              </a:solidFill>
            </a:endParaRPr>
          </a:p>
        </p:txBody>
      </p:sp>
      <p:sp>
        <p:nvSpPr>
          <p:cNvPr id="7" name="6 - Αριστερό βέλος"/>
          <p:cNvSpPr/>
          <p:nvPr/>
        </p:nvSpPr>
        <p:spPr>
          <a:xfrm>
            <a:off x="5220072" y="2564904"/>
            <a:ext cx="1008112"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Στρογγυλεμένο ορθογώνιο"/>
          <p:cNvSpPr/>
          <p:nvPr/>
        </p:nvSpPr>
        <p:spPr>
          <a:xfrm>
            <a:off x="1403648" y="1700808"/>
            <a:ext cx="2016224" cy="4680520"/>
          </a:xfrm>
          <a:prstGeom prst="roundRect">
            <a:avLst/>
          </a:prstGeom>
          <a:solidFill>
            <a:schemeClr val="accent1">
              <a:alpha val="2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Στρογγυλεμένο ορθογώνιο"/>
          <p:cNvSpPr/>
          <p:nvPr/>
        </p:nvSpPr>
        <p:spPr>
          <a:xfrm>
            <a:off x="3419872" y="2420888"/>
            <a:ext cx="1800200" cy="4032448"/>
          </a:xfrm>
          <a:prstGeom prst="roundRect">
            <a:avLst/>
          </a:prstGeom>
          <a:solidFill>
            <a:schemeClr val="accent1">
              <a:alpha val="2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TextBox"/>
          <p:cNvSpPr txBox="1"/>
          <p:nvPr/>
        </p:nvSpPr>
        <p:spPr>
          <a:xfrm>
            <a:off x="1619672" y="548680"/>
            <a:ext cx="1136850" cy="369332"/>
          </a:xfrm>
          <a:prstGeom prst="rect">
            <a:avLst/>
          </a:prstGeom>
          <a:solidFill>
            <a:schemeClr val="bg1"/>
          </a:solidFill>
        </p:spPr>
        <p:txBody>
          <a:bodyPr wrap="none" rtlCol="0">
            <a:spAutoFit/>
          </a:bodyPr>
          <a:lstStyle/>
          <a:p>
            <a:r>
              <a:rPr lang="en-US" b="1" dirty="0" smtClean="0"/>
              <a:t>                  </a:t>
            </a:r>
            <a:endParaRPr lang="el-GR" b="1" dirty="0"/>
          </a:p>
        </p:txBody>
      </p:sp>
      <p:sp>
        <p:nvSpPr>
          <p:cNvPr id="5" name="4 - Δεξιό βέλος"/>
          <p:cNvSpPr/>
          <p:nvPr/>
        </p:nvSpPr>
        <p:spPr>
          <a:xfrm>
            <a:off x="1008112" y="620688"/>
            <a:ext cx="97160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2" presetClass="entr" presetSubtype="1"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descr="http://www.hopkinsarthritis.org/wp-content/uploads/2011/04/il1_9.gif"/>
          <p:cNvPicPr>
            <a:picLocks noChangeAspect="1" noChangeArrowheads="1"/>
          </p:cNvPicPr>
          <p:nvPr/>
        </p:nvPicPr>
        <p:blipFill>
          <a:blip r:embed="rId2" cstate="print"/>
          <a:srcRect/>
          <a:stretch>
            <a:fillRect/>
          </a:stretch>
        </p:blipFill>
        <p:spPr bwMode="auto">
          <a:xfrm>
            <a:off x="539553" y="1536253"/>
            <a:ext cx="8208912" cy="4925349"/>
          </a:xfrm>
          <a:prstGeom prst="rect">
            <a:avLst/>
          </a:prstGeom>
          <a:noFill/>
        </p:spPr>
      </p:pic>
      <p:sp>
        <p:nvSpPr>
          <p:cNvPr id="5" name="1 - Τίτλος"/>
          <p:cNvSpPr>
            <a:spLocks noGrp="1"/>
          </p:cNvSpPr>
          <p:nvPr>
            <p:ph type="title"/>
          </p:nvPr>
        </p:nvSpPr>
        <p:spPr>
          <a:xfrm>
            <a:off x="518864" y="332656"/>
            <a:ext cx="8229600" cy="1008112"/>
          </a:xfrm>
        </p:spPr>
        <p:txBody>
          <a:bodyPr>
            <a:noAutofit/>
          </a:bodyPr>
          <a:lstStyle/>
          <a:p>
            <a:r>
              <a:rPr lang="en-US" sz="3200" b="1" dirty="0" smtClean="0">
                <a:solidFill>
                  <a:srgbClr val="990000"/>
                </a:solidFill>
              </a:rPr>
              <a:t>IL-1/IL-1R/IL-1Ra</a:t>
            </a:r>
            <a:r>
              <a:rPr lang="el-GR" sz="3200" b="1" dirty="0" smtClean="0">
                <a:solidFill>
                  <a:srgbClr val="990000"/>
                </a:solidFill>
              </a:rPr>
              <a:t> </a:t>
            </a:r>
            <a:r>
              <a:rPr lang="en-US" sz="3200" b="1" dirty="0" smtClean="0">
                <a:solidFill>
                  <a:srgbClr val="990000"/>
                </a:solidFill>
              </a:rPr>
              <a:t/>
            </a:r>
            <a:br>
              <a:rPr lang="en-US" sz="3200" b="1" dirty="0" smtClean="0">
                <a:solidFill>
                  <a:srgbClr val="990000"/>
                </a:solidFill>
              </a:rPr>
            </a:br>
            <a:r>
              <a:rPr lang="en-US" sz="3200" b="1" dirty="0" smtClean="0">
                <a:solidFill>
                  <a:srgbClr val="990000"/>
                </a:solidFill>
              </a:rPr>
              <a:t>system</a:t>
            </a:r>
            <a:endParaRPr lang="el-GR" sz="3200" b="1" dirty="0">
              <a:solidFill>
                <a:srgbClr val="99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46856" y="116632"/>
            <a:ext cx="8229600" cy="1584176"/>
          </a:xfrm>
        </p:spPr>
        <p:txBody>
          <a:bodyPr>
            <a:noAutofit/>
          </a:bodyPr>
          <a:lstStyle/>
          <a:p>
            <a:r>
              <a:rPr lang="el-GR" sz="3600" dirty="0" smtClean="0">
                <a:solidFill>
                  <a:srgbClr val="003399"/>
                </a:solidFill>
              </a:rPr>
              <a:t>Μεταφραστική έρευνα στην Ιατρική</a:t>
            </a:r>
            <a:br>
              <a:rPr lang="el-GR" sz="3600" dirty="0" smtClean="0">
                <a:solidFill>
                  <a:srgbClr val="003399"/>
                </a:solidFill>
              </a:rPr>
            </a:br>
            <a:r>
              <a:rPr lang="el-GR" sz="3600" dirty="0" smtClean="0">
                <a:solidFill>
                  <a:srgbClr val="003399"/>
                </a:solidFill>
              </a:rPr>
              <a:t>Εφαρμοσμένη ιατρική έρευνα</a:t>
            </a:r>
            <a:br>
              <a:rPr lang="el-GR" sz="3600" dirty="0" smtClean="0">
                <a:solidFill>
                  <a:srgbClr val="003399"/>
                </a:solidFill>
              </a:rPr>
            </a:br>
            <a:r>
              <a:rPr lang="en-US" sz="3600" dirty="0" smtClean="0">
                <a:solidFill>
                  <a:srgbClr val="003399"/>
                </a:solidFill>
              </a:rPr>
              <a:t> </a:t>
            </a:r>
            <a:r>
              <a:rPr lang="en-US" sz="3600" b="1" dirty="0" smtClean="0">
                <a:solidFill>
                  <a:srgbClr val="003399"/>
                </a:solidFill>
              </a:rPr>
              <a:t>Translation Medicine</a:t>
            </a:r>
            <a:r>
              <a:rPr lang="el-GR" sz="3600" b="1" dirty="0" smtClean="0">
                <a:solidFill>
                  <a:srgbClr val="003399"/>
                </a:solidFill>
              </a:rPr>
              <a:t> </a:t>
            </a:r>
            <a:r>
              <a:rPr lang="en-US" sz="3600" b="1" dirty="0" smtClean="0">
                <a:solidFill>
                  <a:srgbClr val="003399"/>
                </a:solidFill>
              </a:rPr>
              <a:t>Research</a:t>
            </a:r>
            <a:endParaRPr lang="el-GR" sz="3600" b="1" dirty="0">
              <a:solidFill>
                <a:srgbClr val="003399"/>
              </a:solidFill>
            </a:endParaRPr>
          </a:p>
        </p:txBody>
      </p:sp>
      <p:grpSp>
        <p:nvGrpSpPr>
          <p:cNvPr id="3" name="11 - Ομάδα"/>
          <p:cNvGrpSpPr/>
          <p:nvPr/>
        </p:nvGrpSpPr>
        <p:grpSpPr>
          <a:xfrm>
            <a:off x="245018" y="1772816"/>
            <a:ext cx="8719470" cy="3950804"/>
            <a:chOff x="245018" y="1772816"/>
            <a:chExt cx="8719470" cy="3950804"/>
          </a:xfrm>
        </p:grpSpPr>
        <p:sp>
          <p:nvSpPr>
            <p:cNvPr id="4" name="3 - Ορθογώνιο"/>
            <p:cNvSpPr/>
            <p:nvPr/>
          </p:nvSpPr>
          <p:spPr>
            <a:xfrm>
              <a:off x="245018" y="1772816"/>
              <a:ext cx="8678465" cy="923330"/>
            </a:xfrm>
            <a:prstGeom prst="rect">
              <a:avLst/>
            </a:prstGeom>
          </p:spPr>
          <p:txBody>
            <a:bodyPr wrap="none">
              <a:spAutoFit/>
            </a:bodyPr>
            <a:lstStyle/>
            <a:p>
              <a:pPr algn="ctr"/>
              <a:r>
                <a:rPr lang="en-US" sz="3200" dirty="0" smtClean="0">
                  <a:solidFill>
                    <a:srgbClr val="000000"/>
                  </a:solidFill>
                  <a:latin typeface="Times New Roman"/>
                </a:rPr>
                <a:t>“from bench to bedside”</a:t>
              </a:r>
            </a:p>
            <a:p>
              <a:pPr algn="ctr"/>
              <a:r>
                <a:rPr lang="el-GR" sz="2200" i="1" dirty="0" smtClean="0">
                  <a:solidFill>
                    <a:srgbClr val="000000"/>
                  </a:solidFill>
                  <a:latin typeface="Times New Roman"/>
                </a:rPr>
                <a:t>από τον </a:t>
              </a:r>
              <a:r>
                <a:rPr lang="el-GR" sz="2200" b="1" i="1" dirty="0" smtClean="0">
                  <a:solidFill>
                    <a:srgbClr val="C00000"/>
                  </a:solidFill>
                  <a:latin typeface="Times New Roman"/>
                </a:rPr>
                <a:t>κλινικό φαινότυπο</a:t>
              </a:r>
              <a:r>
                <a:rPr lang="el-GR" sz="2200" i="1" dirty="0" smtClean="0">
                  <a:solidFill>
                    <a:srgbClr val="C00000"/>
                  </a:solidFill>
                  <a:latin typeface="Times New Roman"/>
                </a:rPr>
                <a:t> </a:t>
              </a:r>
              <a:r>
                <a:rPr lang="el-GR" sz="2200" i="1" dirty="0" smtClean="0">
                  <a:solidFill>
                    <a:srgbClr val="000000"/>
                  </a:solidFill>
                  <a:latin typeface="Times New Roman"/>
                </a:rPr>
                <a:t>στο εργαστήριο και πίσω στην κλινική εφαρμογή</a:t>
              </a:r>
              <a:endParaRPr lang="el-GR" sz="2200" i="1" dirty="0">
                <a:solidFill>
                  <a:srgbClr val="000000"/>
                </a:solidFill>
                <a:latin typeface="Times New Roman"/>
              </a:endParaRPr>
            </a:p>
          </p:txBody>
        </p:sp>
        <p:pic>
          <p:nvPicPr>
            <p:cNvPr id="294921" name="Picture 9" descr="http://www.inflathrace.gr/sites/default/files/P4060041.jpg"/>
            <p:cNvPicPr>
              <a:picLocks noChangeAspect="1" noChangeArrowheads="1"/>
            </p:cNvPicPr>
            <p:nvPr/>
          </p:nvPicPr>
          <p:blipFill>
            <a:blip r:embed="rId3" cstate="print"/>
            <a:srcRect/>
            <a:stretch>
              <a:fillRect/>
            </a:stretch>
          </p:blipFill>
          <p:spPr bwMode="auto">
            <a:xfrm>
              <a:off x="5376936" y="3032956"/>
              <a:ext cx="3587552" cy="2690664"/>
            </a:xfrm>
            <a:prstGeom prst="rect">
              <a:avLst/>
            </a:prstGeom>
            <a:noFill/>
          </p:spPr>
        </p:pic>
        <p:sp>
          <p:nvSpPr>
            <p:cNvPr id="11" name="10 - Αριστερό-δεξιό βέλος"/>
            <p:cNvSpPr/>
            <p:nvPr/>
          </p:nvSpPr>
          <p:spPr>
            <a:xfrm>
              <a:off x="4211960" y="4149080"/>
              <a:ext cx="1008112" cy="2880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FFFFFF"/>
                </a:solidFill>
              </a:endParaRPr>
            </a:p>
          </p:txBody>
        </p:sp>
      </p:grpSp>
      <p:pic>
        <p:nvPicPr>
          <p:cNvPr id="10242" name="Picture 2" descr="http://www.thehealthculture.com/wp-content/uploads/img/laennec-examines-patient-with-stethoscope.jpg"/>
          <p:cNvPicPr>
            <a:picLocks noChangeAspect="1" noChangeArrowheads="1"/>
          </p:cNvPicPr>
          <p:nvPr/>
        </p:nvPicPr>
        <p:blipFill>
          <a:blip r:embed="rId4" cstate="print"/>
          <a:srcRect/>
          <a:stretch>
            <a:fillRect/>
          </a:stretch>
        </p:blipFill>
        <p:spPr bwMode="auto">
          <a:xfrm>
            <a:off x="395536" y="2780928"/>
            <a:ext cx="3600400" cy="3233343"/>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 Εικόνα" descr="Fire.jpg"/>
          <p:cNvPicPr>
            <a:picLocks noChangeAspect="1"/>
          </p:cNvPicPr>
          <p:nvPr/>
        </p:nvPicPr>
        <p:blipFill>
          <a:blip r:embed="rId2" cstate="print"/>
          <a:stretch>
            <a:fillRect/>
          </a:stretch>
        </p:blipFill>
        <p:spPr>
          <a:xfrm>
            <a:off x="251520" y="3935700"/>
            <a:ext cx="1751517" cy="1437516"/>
          </a:xfrm>
          <a:prstGeom prst="rect">
            <a:avLst/>
          </a:prstGeom>
        </p:spPr>
      </p:pic>
      <p:sp>
        <p:nvSpPr>
          <p:cNvPr id="2" name="1 - Τίτλος"/>
          <p:cNvSpPr>
            <a:spLocks noGrp="1"/>
          </p:cNvSpPr>
          <p:nvPr>
            <p:ph type="title"/>
          </p:nvPr>
        </p:nvSpPr>
        <p:spPr/>
        <p:txBody>
          <a:bodyPr>
            <a:noAutofit/>
          </a:bodyPr>
          <a:lstStyle/>
          <a:p>
            <a:r>
              <a:rPr lang="el-GR" sz="3600" dirty="0" smtClean="0"/>
              <a:t>Παρέμβαση στην ισορροπία </a:t>
            </a:r>
            <a:r>
              <a:rPr lang="en-US" sz="3600" dirty="0" smtClean="0"/>
              <a:t>IL-1</a:t>
            </a:r>
            <a:r>
              <a:rPr lang="el-GR" sz="3600" dirty="0" smtClean="0"/>
              <a:t>/</a:t>
            </a:r>
            <a:r>
              <a:rPr lang="en-US" sz="3600" dirty="0" smtClean="0"/>
              <a:t>IL-1Ra</a:t>
            </a:r>
            <a:endParaRPr lang="el-GR" sz="3600" dirty="0"/>
          </a:p>
        </p:txBody>
      </p:sp>
      <p:pic>
        <p:nvPicPr>
          <p:cNvPr id="5" name="Picture 2" descr="http://www.mikrosanagnostis.gr/images/thema_athina/dielk.jpg"/>
          <p:cNvPicPr>
            <a:picLocks noGrp="1" noChangeAspect="1" noChangeArrowheads="1"/>
          </p:cNvPicPr>
          <p:nvPr>
            <p:ph idx="1"/>
          </p:nvPr>
        </p:nvPicPr>
        <p:blipFill>
          <a:blip r:embed="rId3" cstate="print"/>
          <a:srcRect/>
          <a:stretch>
            <a:fillRect/>
          </a:stretch>
        </p:blipFill>
        <p:spPr bwMode="auto">
          <a:xfrm>
            <a:off x="1691680" y="2060848"/>
            <a:ext cx="5849265" cy="3456384"/>
          </a:xfrm>
          <a:prstGeom prst="rect">
            <a:avLst/>
          </a:prstGeom>
          <a:noFill/>
        </p:spPr>
      </p:pic>
      <p:sp>
        <p:nvSpPr>
          <p:cNvPr id="6" name="5 - TextBox"/>
          <p:cNvSpPr txBox="1"/>
          <p:nvPr/>
        </p:nvSpPr>
        <p:spPr>
          <a:xfrm>
            <a:off x="2699792" y="5157192"/>
            <a:ext cx="1152128" cy="461665"/>
          </a:xfrm>
          <a:prstGeom prst="rect">
            <a:avLst/>
          </a:prstGeom>
          <a:noFill/>
        </p:spPr>
        <p:txBody>
          <a:bodyPr wrap="square" rtlCol="0">
            <a:spAutoFit/>
          </a:bodyPr>
          <a:lstStyle/>
          <a:p>
            <a:pPr algn="ctr"/>
            <a:r>
              <a:rPr lang="en-US" sz="2400" b="1" dirty="0" smtClean="0">
                <a:effectLst>
                  <a:outerShdw blurRad="38100" dist="38100" dir="2700000" algn="tl">
                    <a:srgbClr val="000000">
                      <a:alpha val="43137"/>
                    </a:srgbClr>
                  </a:outerShdw>
                </a:effectLst>
              </a:rPr>
              <a:t>IL-1</a:t>
            </a:r>
            <a:r>
              <a:rPr lang="el-GR" sz="2400" b="1" dirty="0" smtClean="0">
                <a:effectLst>
                  <a:outerShdw blurRad="38100" dist="38100" dir="2700000" algn="tl">
                    <a:srgbClr val="000000">
                      <a:alpha val="43137"/>
                    </a:srgbClr>
                  </a:outerShdw>
                </a:effectLst>
              </a:rPr>
              <a:t>β</a:t>
            </a:r>
            <a:endParaRPr lang="el-GR" sz="2400" b="1" dirty="0">
              <a:effectLst>
                <a:outerShdw blurRad="38100" dist="38100" dir="2700000" algn="tl">
                  <a:srgbClr val="000000">
                    <a:alpha val="43137"/>
                  </a:srgbClr>
                </a:outerShdw>
              </a:effectLst>
            </a:endParaRPr>
          </a:p>
        </p:txBody>
      </p:sp>
      <p:sp>
        <p:nvSpPr>
          <p:cNvPr id="7" name="6 - TextBox"/>
          <p:cNvSpPr txBox="1"/>
          <p:nvPr/>
        </p:nvSpPr>
        <p:spPr>
          <a:xfrm>
            <a:off x="6012160" y="5157192"/>
            <a:ext cx="1152128" cy="461665"/>
          </a:xfrm>
          <a:prstGeom prst="rect">
            <a:avLst/>
          </a:prstGeom>
          <a:noFill/>
        </p:spPr>
        <p:txBody>
          <a:bodyPr wrap="square" rtlCol="0">
            <a:spAutoFit/>
          </a:bodyPr>
          <a:lstStyle/>
          <a:p>
            <a:pPr algn="ctr"/>
            <a:r>
              <a:rPr lang="en-US" sz="2400" b="1" dirty="0" smtClean="0">
                <a:effectLst>
                  <a:outerShdw blurRad="38100" dist="38100" dir="2700000" algn="tl">
                    <a:srgbClr val="000000">
                      <a:alpha val="43137"/>
                    </a:srgbClr>
                  </a:outerShdw>
                </a:effectLst>
              </a:rPr>
              <a:t>IL-1R</a:t>
            </a:r>
            <a:r>
              <a:rPr lang="el-GR" sz="2400" b="1" dirty="0" smtClean="0">
                <a:effectLst>
                  <a:outerShdw blurRad="38100" dist="38100" dir="2700000" algn="tl">
                    <a:srgbClr val="000000">
                      <a:alpha val="43137"/>
                    </a:srgbClr>
                  </a:outerShdw>
                </a:effectLst>
              </a:rPr>
              <a:t>α</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83568" y="188640"/>
            <a:ext cx="7907642" cy="6336704"/>
          </a:xfrm>
          <a:prstGeom prst="rect">
            <a:avLst/>
          </a:prstGeom>
          <a:noFill/>
          <a:ln w="9525">
            <a:noFill/>
            <a:miter lim="800000"/>
            <a:headEnd/>
            <a:tailEnd/>
          </a:ln>
        </p:spPr>
      </p:pic>
      <p:sp>
        <p:nvSpPr>
          <p:cNvPr id="4" name="3 - Ορθογώνιο"/>
          <p:cNvSpPr/>
          <p:nvPr/>
        </p:nvSpPr>
        <p:spPr>
          <a:xfrm>
            <a:off x="5580112" y="6453336"/>
            <a:ext cx="3402632" cy="307777"/>
          </a:xfrm>
          <a:prstGeom prst="rect">
            <a:avLst/>
          </a:prstGeom>
        </p:spPr>
        <p:txBody>
          <a:bodyPr wrap="square">
            <a:spAutoFit/>
          </a:bodyPr>
          <a:lstStyle/>
          <a:p>
            <a:pPr algn="r"/>
            <a:r>
              <a:rPr lang="en-US" sz="1400" dirty="0" err="1" smtClean="0">
                <a:solidFill>
                  <a:prstClr val="black"/>
                </a:solidFill>
              </a:rPr>
              <a:t>Ozen</a:t>
            </a:r>
            <a:r>
              <a:rPr lang="en-US" sz="1400" dirty="0" smtClean="0">
                <a:solidFill>
                  <a:prstClr val="black"/>
                </a:solidFill>
              </a:rPr>
              <a:t> &amp; </a:t>
            </a:r>
            <a:r>
              <a:rPr lang="en-US" sz="1400" dirty="0" err="1" smtClean="0">
                <a:solidFill>
                  <a:prstClr val="black"/>
                </a:solidFill>
              </a:rPr>
              <a:t>Bilginer</a:t>
            </a:r>
            <a:r>
              <a:rPr lang="en-US" sz="1400" dirty="0" smtClean="0">
                <a:solidFill>
                  <a:prstClr val="black"/>
                </a:solidFill>
              </a:rPr>
              <a:t>. </a:t>
            </a:r>
            <a:r>
              <a:rPr lang="en-US" sz="1400" i="1" dirty="0" smtClean="0">
                <a:solidFill>
                  <a:prstClr val="black"/>
                </a:solidFill>
              </a:rPr>
              <a:t>Nat Rev </a:t>
            </a:r>
            <a:r>
              <a:rPr lang="en-US" sz="1400" i="1" dirty="0" err="1" smtClean="0">
                <a:solidFill>
                  <a:prstClr val="black"/>
                </a:solidFill>
              </a:rPr>
              <a:t>Rheumatol</a:t>
            </a:r>
            <a:r>
              <a:rPr lang="en-US" sz="1400" i="1" dirty="0" smtClean="0">
                <a:solidFill>
                  <a:prstClr val="black"/>
                </a:solidFill>
              </a:rPr>
              <a:t>. 2014 </a:t>
            </a:r>
            <a:endParaRPr lang="el-GR" sz="1400" dirty="0">
              <a:solidFill>
                <a:prstClr val="black"/>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7" name="Picture 3"/>
          <p:cNvPicPr>
            <a:picLocks noChangeAspect="1" noChangeArrowheads="1"/>
          </p:cNvPicPr>
          <p:nvPr/>
        </p:nvPicPr>
        <p:blipFill>
          <a:blip r:embed="rId2" cstate="print"/>
          <a:srcRect/>
          <a:stretch>
            <a:fillRect/>
          </a:stretch>
        </p:blipFill>
        <p:spPr bwMode="auto">
          <a:xfrm>
            <a:off x="152400" y="352425"/>
            <a:ext cx="8839200" cy="615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827584" y="476672"/>
            <a:ext cx="7864141" cy="6186309"/>
          </a:xfrm>
          <a:prstGeom prst="rect">
            <a:avLst/>
          </a:prstGeom>
          <a:noFill/>
        </p:spPr>
        <p:txBody>
          <a:bodyPr wrap="none" rtlCol="0">
            <a:spAutoFit/>
          </a:bodyPr>
          <a:lstStyle/>
          <a:p>
            <a:pPr>
              <a:lnSpc>
                <a:spcPct val="150000"/>
              </a:lnSpc>
            </a:pPr>
            <a:r>
              <a:rPr lang="el-GR" sz="2400" b="1" dirty="0" smtClean="0"/>
              <a:t>Γυναίκα 22 ετών, λευκό ατομικό/οικογενειακό αναμνηστικό</a:t>
            </a:r>
          </a:p>
          <a:p>
            <a:pPr>
              <a:lnSpc>
                <a:spcPct val="150000"/>
              </a:lnSpc>
              <a:buFont typeface="Arial" pitchFamily="34" charset="0"/>
              <a:buChar char="•"/>
            </a:pPr>
            <a:r>
              <a:rPr lang="el-GR" sz="2400" dirty="0" smtClean="0"/>
              <a:t> 10 ημέρες αιχμές πυρετού καθημερινά έως 39</a:t>
            </a:r>
            <a:r>
              <a:rPr lang="en-US" sz="2400" baseline="30000" dirty="0" err="1" smtClean="0"/>
              <a:t>o</a:t>
            </a:r>
            <a:r>
              <a:rPr lang="en-US" sz="2400" dirty="0" err="1" smtClean="0"/>
              <a:t>C</a:t>
            </a:r>
            <a:endParaRPr lang="en-US" sz="2400" dirty="0" smtClean="0"/>
          </a:p>
          <a:p>
            <a:pPr>
              <a:lnSpc>
                <a:spcPct val="150000"/>
              </a:lnSpc>
              <a:buFont typeface="Arial" pitchFamily="34" charset="0"/>
              <a:buChar char="•"/>
            </a:pPr>
            <a:r>
              <a:rPr lang="el-GR" sz="2400" dirty="0" smtClean="0"/>
              <a:t> Κυνάγχη</a:t>
            </a:r>
          </a:p>
          <a:p>
            <a:pPr>
              <a:lnSpc>
                <a:spcPct val="150000"/>
              </a:lnSpc>
              <a:buFont typeface="Arial" pitchFamily="34" charset="0"/>
              <a:buChar char="•"/>
            </a:pPr>
            <a:r>
              <a:rPr lang="el-GR" sz="2400" dirty="0" smtClean="0"/>
              <a:t> Τραχηλική λεμφαδενίτιδα, </a:t>
            </a:r>
            <a:r>
              <a:rPr lang="el-GR" sz="2400" dirty="0" err="1" smtClean="0"/>
              <a:t>ηπατοσπληνομεγαλία</a:t>
            </a:r>
            <a:endParaRPr lang="el-GR" sz="2400" dirty="0" smtClean="0"/>
          </a:p>
          <a:p>
            <a:pPr>
              <a:lnSpc>
                <a:spcPct val="150000"/>
              </a:lnSpc>
              <a:buFont typeface="Arial" pitchFamily="34" charset="0"/>
              <a:buChar char="•"/>
            </a:pPr>
            <a:r>
              <a:rPr lang="el-GR" sz="2400" dirty="0" smtClean="0"/>
              <a:t> Αρθρίτιδα αγκώνα, γόνατος</a:t>
            </a:r>
            <a:r>
              <a:rPr lang="en-US" sz="2400" dirty="0" smtClean="0"/>
              <a:t>, </a:t>
            </a:r>
            <a:r>
              <a:rPr lang="el-GR" sz="2400" dirty="0" smtClean="0"/>
              <a:t>ΠΔΚ, ΜΤΦ</a:t>
            </a:r>
          </a:p>
          <a:p>
            <a:pPr>
              <a:lnSpc>
                <a:spcPct val="150000"/>
              </a:lnSpc>
              <a:buFont typeface="Arial" pitchFamily="34" charset="0"/>
              <a:buChar char="•"/>
            </a:pPr>
            <a:r>
              <a:rPr lang="el-GR" sz="2400" dirty="0" smtClean="0"/>
              <a:t> Παροδικό εξάνθημα </a:t>
            </a:r>
            <a:r>
              <a:rPr lang="el-GR" sz="2400" dirty="0" err="1" smtClean="0"/>
              <a:t>κηλιδοβλατιδώδες</a:t>
            </a:r>
            <a:r>
              <a:rPr lang="el-GR" sz="2400" dirty="0" smtClean="0"/>
              <a:t>, μη κνησμώδες</a:t>
            </a:r>
          </a:p>
          <a:p>
            <a:pPr>
              <a:lnSpc>
                <a:spcPct val="150000"/>
              </a:lnSpc>
              <a:buFont typeface="Arial" pitchFamily="34" charset="0"/>
              <a:buChar char="•"/>
            </a:pPr>
            <a:r>
              <a:rPr lang="el-GR" sz="2400" dirty="0" smtClean="0"/>
              <a:t> </a:t>
            </a:r>
            <a:r>
              <a:rPr lang="en-US" sz="2400" dirty="0" smtClean="0"/>
              <a:t>WBC: 23.580 (94% PMNs</a:t>
            </a:r>
            <a:r>
              <a:rPr lang="el-GR" sz="2400" dirty="0" smtClean="0"/>
              <a:t>), </a:t>
            </a:r>
            <a:r>
              <a:rPr lang="en-US" sz="2400" dirty="0" smtClean="0"/>
              <a:t>Ht: 28,7/</a:t>
            </a:r>
            <a:r>
              <a:rPr lang="en-US" sz="2400" dirty="0" err="1" smtClean="0"/>
              <a:t>Hb</a:t>
            </a:r>
            <a:r>
              <a:rPr lang="en-US" sz="2400" dirty="0" smtClean="0"/>
              <a:t>: 9,2, MCV: 85,4</a:t>
            </a:r>
          </a:p>
          <a:p>
            <a:pPr>
              <a:lnSpc>
                <a:spcPct val="150000"/>
              </a:lnSpc>
              <a:buFont typeface="Arial" pitchFamily="34" charset="0"/>
              <a:buChar char="•"/>
            </a:pPr>
            <a:r>
              <a:rPr lang="en-US" sz="2400" dirty="0" smtClean="0"/>
              <a:t> CRP 35,74 (&lt;1)</a:t>
            </a:r>
            <a:r>
              <a:rPr lang="el-GR" sz="2400" dirty="0" smtClean="0"/>
              <a:t>, </a:t>
            </a:r>
            <a:r>
              <a:rPr lang="en-US" sz="2400" dirty="0" smtClean="0"/>
              <a:t>PCT: </a:t>
            </a:r>
            <a:r>
              <a:rPr lang="el-GR" sz="2400" dirty="0" smtClean="0"/>
              <a:t>1,5</a:t>
            </a:r>
            <a:r>
              <a:rPr lang="en-US" sz="2400" dirty="0" smtClean="0"/>
              <a:t> (&lt;0,5)</a:t>
            </a:r>
          </a:p>
          <a:p>
            <a:pPr>
              <a:lnSpc>
                <a:spcPct val="150000"/>
              </a:lnSpc>
              <a:buFont typeface="Arial" pitchFamily="34" charset="0"/>
              <a:buChar char="•"/>
            </a:pPr>
            <a:r>
              <a:rPr lang="en-US" sz="2400" dirty="0" smtClean="0"/>
              <a:t> </a:t>
            </a:r>
            <a:r>
              <a:rPr lang="el-GR" sz="2400" dirty="0" smtClean="0"/>
              <a:t>κ/α αίματος/ούρων (-), </a:t>
            </a:r>
            <a:r>
              <a:rPr lang="el-GR" sz="2400" dirty="0" err="1" smtClean="0"/>
              <a:t>αυτοαντισώματα</a:t>
            </a:r>
            <a:r>
              <a:rPr lang="el-GR" sz="2400" dirty="0" smtClean="0"/>
              <a:t> (-)</a:t>
            </a:r>
            <a:r>
              <a:rPr lang="en-US" sz="2400" dirty="0" smtClean="0"/>
              <a:t>, CT </a:t>
            </a:r>
            <a:r>
              <a:rPr lang="el-GR" sz="2400" dirty="0" smtClean="0"/>
              <a:t>ΘΑΚΟ (-)</a:t>
            </a:r>
          </a:p>
          <a:p>
            <a:pPr>
              <a:lnSpc>
                <a:spcPct val="150000"/>
              </a:lnSpc>
              <a:buFont typeface="Arial" pitchFamily="34" charset="0"/>
              <a:buChar char="•"/>
            </a:pPr>
            <a:r>
              <a:rPr lang="el-GR" sz="2400" dirty="0" smtClean="0"/>
              <a:t> Αντιβιοτικά, </a:t>
            </a:r>
            <a:r>
              <a:rPr lang="el-GR" sz="2400" dirty="0" err="1" smtClean="0"/>
              <a:t>μεθυλπρεδνιζολόνη</a:t>
            </a:r>
            <a:r>
              <a:rPr lang="el-GR" sz="2400" dirty="0" smtClean="0"/>
              <a:t> 16 </a:t>
            </a:r>
            <a:r>
              <a:rPr lang="en-US" sz="2400" dirty="0" smtClean="0"/>
              <a:t>mg</a:t>
            </a:r>
            <a:endParaRPr lang="el-GR" sz="2400" dirty="0" smtClean="0"/>
          </a:p>
          <a:p>
            <a:pPr>
              <a:lnSpc>
                <a:spcPct val="150000"/>
              </a:lnSpc>
              <a:buFont typeface="Arial" pitchFamily="34" charset="0"/>
              <a:buChar char="•"/>
            </a:pPr>
            <a:r>
              <a:rPr lang="el-GR" sz="2400" dirty="0" smtClean="0"/>
              <a:t>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2" cstate="print"/>
          <a:srcRect/>
          <a:stretch>
            <a:fillRect/>
          </a:stretch>
        </p:blipFill>
        <p:spPr bwMode="auto">
          <a:xfrm>
            <a:off x="0" y="476672"/>
            <a:ext cx="4957693" cy="3702968"/>
          </a:xfrm>
          <a:prstGeom prst="rect">
            <a:avLst/>
          </a:prstGeom>
          <a:noFill/>
          <a:ln w="9525">
            <a:noFill/>
            <a:miter lim="800000"/>
            <a:headEnd/>
            <a:tailEnd/>
          </a:ln>
        </p:spPr>
      </p:pic>
      <p:pic>
        <p:nvPicPr>
          <p:cNvPr id="58370" name="Picture 2"/>
          <p:cNvPicPr>
            <a:picLocks noChangeAspect="1" noChangeArrowheads="1"/>
          </p:cNvPicPr>
          <p:nvPr/>
        </p:nvPicPr>
        <p:blipFill>
          <a:blip r:embed="rId3" cstate="print"/>
          <a:srcRect/>
          <a:stretch>
            <a:fillRect/>
          </a:stretch>
        </p:blipFill>
        <p:spPr bwMode="auto">
          <a:xfrm>
            <a:off x="4360293" y="2636912"/>
            <a:ext cx="4783707" cy="35730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Nikolaidis fever_18_9_16.JPG"/>
          <p:cNvPicPr>
            <a:picLocks noChangeAspect="1"/>
          </p:cNvPicPr>
          <p:nvPr/>
        </p:nvPicPr>
        <p:blipFill>
          <a:blip r:embed="rId2" cstate="print"/>
          <a:stretch>
            <a:fillRect/>
          </a:stretch>
        </p:blipFill>
        <p:spPr>
          <a:xfrm>
            <a:off x="0" y="0"/>
            <a:ext cx="9144000" cy="6829778"/>
          </a:xfrm>
          <a:prstGeom prst="rect">
            <a:avLst/>
          </a:prstGeom>
        </p:spPr>
      </p:pic>
      <p:cxnSp>
        <p:nvCxnSpPr>
          <p:cNvPr id="12" name="11 - Ευθεία γραμμή σύνδεσης"/>
          <p:cNvCxnSpPr/>
          <p:nvPr/>
        </p:nvCxnSpPr>
        <p:spPr>
          <a:xfrm>
            <a:off x="251520" y="5589240"/>
            <a:ext cx="8892480" cy="0"/>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0" name="9 - Ορθογώνιο"/>
          <p:cNvSpPr/>
          <p:nvPr/>
        </p:nvSpPr>
        <p:spPr>
          <a:xfrm>
            <a:off x="1547664" y="1196752"/>
            <a:ext cx="2448272" cy="4320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Ορθογώνιο"/>
          <p:cNvSpPr/>
          <p:nvPr/>
        </p:nvSpPr>
        <p:spPr>
          <a:xfrm>
            <a:off x="4572000" y="1196752"/>
            <a:ext cx="2592288" cy="4320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13 - TextBox"/>
          <p:cNvSpPr txBox="1"/>
          <p:nvPr/>
        </p:nvSpPr>
        <p:spPr>
          <a:xfrm>
            <a:off x="251520" y="-27384"/>
            <a:ext cx="1919115" cy="461665"/>
          </a:xfrm>
          <a:prstGeom prst="rect">
            <a:avLst/>
          </a:prstGeom>
          <a:noFill/>
        </p:spPr>
        <p:txBody>
          <a:bodyPr wrap="none" rtlCol="0">
            <a:spAutoFit/>
          </a:bodyPr>
          <a:lstStyle/>
          <a:p>
            <a:r>
              <a:rPr lang="el-GR" sz="2400" b="1" dirty="0" smtClean="0">
                <a:solidFill>
                  <a:srgbClr val="FF0000"/>
                </a:solidFill>
              </a:rPr>
              <a:t>ΠΕΡΙΠΤΩΣΗ-</a:t>
            </a:r>
            <a:r>
              <a:rPr lang="en-US" sz="2400" b="1" dirty="0" smtClean="0">
                <a:solidFill>
                  <a:srgbClr val="FF0000"/>
                </a:solidFill>
              </a:rPr>
              <a:t>3</a:t>
            </a:r>
            <a:endParaRPr lang="el-GR" sz="2400" b="1" dirty="0">
              <a:solidFill>
                <a:srgbClr val="FF0000"/>
              </a:solidFill>
            </a:endParaRPr>
          </a:p>
        </p:txBody>
      </p:sp>
      <p:grpSp>
        <p:nvGrpSpPr>
          <p:cNvPr id="13" name="15 - Ομάδα"/>
          <p:cNvGrpSpPr/>
          <p:nvPr/>
        </p:nvGrpSpPr>
        <p:grpSpPr>
          <a:xfrm>
            <a:off x="3995937" y="3284984"/>
            <a:ext cx="1080119" cy="864096"/>
            <a:chOff x="3995936" y="3284984"/>
            <a:chExt cx="1080119" cy="864096"/>
          </a:xfrm>
        </p:grpSpPr>
        <p:sp>
          <p:nvSpPr>
            <p:cNvPr id="15" name="14 - TextBox"/>
            <p:cNvSpPr txBox="1"/>
            <p:nvPr/>
          </p:nvSpPr>
          <p:spPr>
            <a:xfrm>
              <a:off x="3995936" y="3284984"/>
              <a:ext cx="1080119" cy="369332"/>
            </a:xfrm>
            <a:prstGeom prst="rect">
              <a:avLst/>
            </a:prstGeom>
            <a:noFill/>
          </p:spPr>
          <p:txBody>
            <a:bodyPr wrap="square" rtlCol="0">
              <a:spAutoFit/>
            </a:bodyPr>
            <a:lstStyle/>
            <a:p>
              <a:pPr algn="ctr"/>
              <a:r>
                <a:rPr lang="en-US" b="1" dirty="0" err="1" smtClean="0"/>
                <a:t>Anakinra</a:t>
              </a:r>
              <a:endParaRPr lang="el-GR" b="1" dirty="0"/>
            </a:p>
          </p:txBody>
        </p:sp>
        <p:cxnSp>
          <p:nvCxnSpPr>
            <p:cNvPr id="16" name="15 - Ευθύγραμμο βέλος σύνδεσης"/>
            <p:cNvCxnSpPr/>
            <p:nvPr/>
          </p:nvCxnSpPr>
          <p:spPr>
            <a:xfrm rot="240000">
              <a:off x="4535996" y="3654316"/>
              <a:ext cx="36004" cy="494764"/>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p:cNvPicPr>
            <a:picLocks noChangeAspect="1" noChangeArrowheads="1"/>
          </p:cNvPicPr>
          <p:nvPr/>
        </p:nvPicPr>
        <p:blipFill>
          <a:blip r:embed="rId3" cstate="print"/>
          <a:srcRect/>
          <a:stretch>
            <a:fillRect/>
          </a:stretch>
        </p:blipFill>
        <p:spPr bwMode="auto">
          <a:xfrm>
            <a:off x="251520" y="908720"/>
            <a:ext cx="8437672" cy="1800200"/>
          </a:xfrm>
          <a:prstGeom prst="rect">
            <a:avLst/>
          </a:prstGeom>
          <a:noFill/>
          <a:ln w="9525">
            <a:noFill/>
            <a:miter lim="800000"/>
            <a:headEnd/>
            <a:tailEnd/>
          </a:ln>
        </p:spPr>
      </p:pic>
      <p:sp>
        <p:nvSpPr>
          <p:cNvPr id="5" name="4 - Ορθογώνιο"/>
          <p:cNvSpPr/>
          <p:nvPr/>
        </p:nvSpPr>
        <p:spPr>
          <a:xfrm>
            <a:off x="539552" y="3645024"/>
            <a:ext cx="8280920" cy="830997"/>
          </a:xfrm>
          <a:prstGeom prst="rect">
            <a:avLst/>
          </a:prstGeom>
        </p:spPr>
        <p:txBody>
          <a:bodyPr wrap="square">
            <a:spAutoFit/>
          </a:bodyPr>
          <a:lstStyle/>
          <a:p>
            <a:pPr algn="ctr"/>
            <a:r>
              <a:rPr lang="en-US" sz="2400" b="1" i="1" dirty="0" smtClean="0">
                <a:solidFill>
                  <a:srgbClr val="002060"/>
                </a:solidFill>
              </a:rPr>
              <a:t>NLRP3 </a:t>
            </a:r>
            <a:r>
              <a:rPr lang="en-US" sz="2400" b="1" i="1" dirty="0" err="1" smtClean="0">
                <a:solidFill>
                  <a:srgbClr val="002060"/>
                </a:solidFill>
              </a:rPr>
              <a:t>inflammasome</a:t>
            </a:r>
            <a:r>
              <a:rPr lang="en-US" sz="2400" b="1" i="1" dirty="0" smtClean="0">
                <a:solidFill>
                  <a:srgbClr val="002060"/>
                </a:solidFill>
              </a:rPr>
              <a:t> contributes to the pathogenesis of </a:t>
            </a:r>
            <a:r>
              <a:rPr lang="en-US" sz="2400" b="1" i="1" dirty="0" smtClean="0">
                <a:solidFill>
                  <a:srgbClr val="990000"/>
                </a:solidFill>
              </a:rPr>
              <a:t>T2DM </a:t>
            </a:r>
            <a:r>
              <a:rPr lang="en-US" sz="2400" b="1" i="1" dirty="0" smtClean="0">
                <a:solidFill>
                  <a:srgbClr val="002060"/>
                </a:solidFill>
              </a:rPr>
              <a:t>and</a:t>
            </a:r>
            <a:r>
              <a:rPr lang="en-US" sz="2400" b="1" i="1" dirty="0" smtClean="0">
                <a:solidFill>
                  <a:srgbClr val="990000"/>
                </a:solidFill>
              </a:rPr>
              <a:t> gout </a:t>
            </a:r>
            <a:r>
              <a:rPr lang="en-US" sz="2400" b="1" i="1" dirty="0" smtClean="0">
                <a:solidFill>
                  <a:srgbClr val="002060"/>
                </a:solidFill>
              </a:rPr>
              <a:t>by functioning as a sensor for metabolic stress</a:t>
            </a:r>
            <a:endParaRPr lang="el-GR" sz="2400" b="1" i="1" dirty="0">
              <a:solidFill>
                <a:srgbClr val="00206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p:cNvPicPr>
            <a:picLocks noChangeAspect="1" noChangeArrowheads="1"/>
          </p:cNvPicPr>
          <p:nvPr/>
        </p:nvPicPr>
        <p:blipFill>
          <a:blip r:embed="rId2" cstate="print"/>
          <a:srcRect/>
          <a:stretch>
            <a:fillRect/>
          </a:stretch>
        </p:blipFill>
        <p:spPr bwMode="auto">
          <a:xfrm>
            <a:off x="179512" y="116632"/>
            <a:ext cx="8748463" cy="3317027"/>
          </a:xfrm>
          <a:prstGeom prst="rect">
            <a:avLst/>
          </a:prstGeom>
          <a:noFill/>
          <a:ln w="9525">
            <a:noFill/>
            <a:miter lim="800000"/>
            <a:headEnd/>
            <a:tailEnd/>
          </a:ln>
        </p:spPr>
      </p:pic>
      <p:pic>
        <p:nvPicPr>
          <p:cNvPr id="103425" name="Picture 1"/>
          <p:cNvPicPr>
            <a:picLocks noChangeAspect="1" noChangeArrowheads="1"/>
          </p:cNvPicPr>
          <p:nvPr/>
        </p:nvPicPr>
        <p:blipFill>
          <a:blip r:embed="rId3" cstate="print"/>
          <a:srcRect/>
          <a:stretch>
            <a:fillRect/>
          </a:stretch>
        </p:blipFill>
        <p:spPr bwMode="auto">
          <a:xfrm>
            <a:off x="4283968" y="3302959"/>
            <a:ext cx="2736304" cy="3555041"/>
          </a:xfrm>
          <a:prstGeom prst="rect">
            <a:avLst/>
          </a:prstGeom>
          <a:noFill/>
          <a:ln w="9525">
            <a:noFill/>
            <a:miter lim="800000"/>
            <a:headEnd/>
            <a:tailEnd/>
          </a:ln>
        </p:spPr>
      </p:pic>
      <p:pic>
        <p:nvPicPr>
          <p:cNvPr id="103427" name="Picture 3"/>
          <p:cNvPicPr>
            <a:picLocks noChangeAspect="1" noChangeArrowheads="1"/>
          </p:cNvPicPr>
          <p:nvPr/>
        </p:nvPicPr>
        <p:blipFill>
          <a:blip r:embed="rId4" cstate="print"/>
          <a:srcRect/>
          <a:stretch>
            <a:fillRect/>
          </a:stretch>
        </p:blipFill>
        <p:spPr bwMode="auto">
          <a:xfrm>
            <a:off x="899593" y="3312368"/>
            <a:ext cx="2540914"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p:cNvPicPr>
            <a:picLocks noChangeAspect="1" noChangeArrowheads="1"/>
          </p:cNvPicPr>
          <p:nvPr/>
        </p:nvPicPr>
        <p:blipFill>
          <a:blip r:embed="rId3" cstate="print"/>
          <a:srcRect/>
          <a:stretch>
            <a:fillRect/>
          </a:stretch>
        </p:blipFill>
        <p:spPr bwMode="auto">
          <a:xfrm>
            <a:off x="112489" y="116632"/>
            <a:ext cx="9031512" cy="2880320"/>
          </a:xfrm>
          <a:prstGeom prst="rect">
            <a:avLst/>
          </a:prstGeom>
          <a:noFill/>
          <a:ln w="9525">
            <a:noFill/>
            <a:miter lim="800000"/>
            <a:headEnd/>
            <a:tailEnd/>
          </a:ln>
        </p:spPr>
      </p:pic>
      <p:pic>
        <p:nvPicPr>
          <p:cNvPr id="206851" name="Picture 3"/>
          <p:cNvPicPr>
            <a:picLocks noChangeAspect="1" noChangeArrowheads="1"/>
          </p:cNvPicPr>
          <p:nvPr/>
        </p:nvPicPr>
        <p:blipFill>
          <a:blip r:embed="rId4" cstate="print"/>
          <a:srcRect/>
          <a:stretch>
            <a:fillRect/>
          </a:stretch>
        </p:blipFill>
        <p:spPr bwMode="auto">
          <a:xfrm>
            <a:off x="179512" y="3212975"/>
            <a:ext cx="3888432" cy="3598149"/>
          </a:xfrm>
          <a:prstGeom prst="rect">
            <a:avLst/>
          </a:prstGeom>
          <a:noFill/>
          <a:ln w="9525">
            <a:noFill/>
            <a:miter lim="800000"/>
            <a:headEnd/>
            <a:tailEnd/>
          </a:ln>
        </p:spPr>
      </p:pic>
      <p:pic>
        <p:nvPicPr>
          <p:cNvPr id="206852" name="Picture 4"/>
          <p:cNvPicPr>
            <a:picLocks noChangeAspect="1" noChangeArrowheads="1"/>
          </p:cNvPicPr>
          <p:nvPr/>
        </p:nvPicPr>
        <p:blipFill>
          <a:blip r:embed="rId5" cstate="print"/>
          <a:srcRect/>
          <a:stretch>
            <a:fillRect/>
          </a:stretch>
        </p:blipFill>
        <p:spPr bwMode="auto">
          <a:xfrm>
            <a:off x="4139952" y="3789040"/>
            <a:ext cx="4720048" cy="21968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23528" y="476672"/>
            <a:ext cx="7344816" cy="2492948"/>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395536" y="3140968"/>
            <a:ext cx="7907556" cy="3528392"/>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7320970" y="1"/>
            <a:ext cx="1823029" cy="10527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5013" name="Rectangle 5"/>
          <p:cNvSpPr>
            <a:spLocks noChangeArrowheads="1"/>
          </p:cNvSpPr>
          <p:nvPr/>
        </p:nvSpPr>
        <p:spPr bwMode="auto">
          <a:xfrm>
            <a:off x="755650" y="1628775"/>
            <a:ext cx="2232025" cy="3600450"/>
          </a:xfrm>
          <a:prstGeom prst="rect">
            <a:avLst/>
          </a:prstGeom>
          <a:solidFill>
            <a:schemeClr val="folHlink"/>
          </a:solidFill>
          <a:ln w="9525">
            <a:noFill/>
            <a:miter lim="800000"/>
            <a:headEnd/>
            <a:tailEnd/>
          </a:ln>
          <a:effectLst/>
        </p:spPr>
        <p:txBody>
          <a:bodyPr wrap="none" anchor="ctr"/>
          <a:lstStyle/>
          <a:p>
            <a:pPr fontAlgn="base">
              <a:spcBef>
                <a:spcPct val="0"/>
              </a:spcBef>
              <a:spcAft>
                <a:spcPct val="0"/>
              </a:spcAft>
            </a:pPr>
            <a:endParaRPr lang="en-US" b="1">
              <a:solidFill>
                <a:srgbClr val="000000"/>
              </a:solidFill>
              <a:latin typeface="Arial Narrow" pitchFamily="34" charset="0"/>
              <a:ea typeface="ＭＳ Ｐゴシック" pitchFamily="34" charset="-128"/>
            </a:endParaRPr>
          </a:p>
          <a:p>
            <a:pPr fontAlgn="base">
              <a:spcBef>
                <a:spcPct val="0"/>
              </a:spcBef>
              <a:spcAft>
                <a:spcPct val="0"/>
              </a:spcAft>
            </a:pPr>
            <a:endParaRPr lang="en-US" b="1">
              <a:solidFill>
                <a:srgbClr val="000000"/>
              </a:solidFill>
              <a:latin typeface="Arial Narrow" pitchFamily="34" charset="0"/>
              <a:ea typeface="ＭＳ Ｐゴシック" pitchFamily="34" charset="-128"/>
            </a:endParaRPr>
          </a:p>
          <a:p>
            <a:pPr fontAlgn="base">
              <a:spcBef>
                <a:spcPct val="0"/>
              </a:spcBef>
              <a:spcAft>
                <a:spcPct val="0"/>
              </a:spcAft>
            </a:pPr>
            <a:endParaRPr lang="en-US" b="1">
              <a:solidFill>
                <a:srgbClr val="000000"/>
              </a:solidFill>
              <a:latin typeface="Arial Narrow" pitchFamily="34" charset="0"/>
              <a:ea typeface="ＭＳ Ｐゴシック" pitchFamily="34" charset="-128"/>
            </a:endParaRPr>
          </a:p>
          <a:p>
            <a:pPr fontAlgn="base">
              <a:spcBef>
                <a:spcPct val="0"/>
              </a:spcBef>
              <a:spcAft>
                <a:spcPct val="0"/>
              </a:spcAft>
            </a:pPr>
            <a:endParaRPr lang="en-US" b="1">
              <a:solidFill>
                <a:srgbClr val="000000"/>
              </a:solidFill>
              <a:latin typeface="Arial Narrow" pitchFamily="34" charset="0"/>
              <a:ea typeface="ＭＳ Ｐゴシック" pitchFamily="34" charset="-128"/>
            </a:endParaRPr>
          </a:p>
          <a:p>
            <a:pPr fontAlgn="base">
              <a:spcBef>
                <a:spcPct val="0"/>
              </a:spcBef>
              <a:spcAft>
                <a:spcPct val="0"/>
              </a:spcAft>
            </a:pPr>
            <a:endParaRPr lang="en-US" b="1">
              <a:solidFill>
                <a:srgbClr val="000000"/>
              </a:solidFill>
              <a:latin typeface="Arial Narrow" pitchFamily="34" charset="0"/>
              <a:ea typeface="ＭＳ Ｐゴシック" pitchFamily="34" charset="-128"/>
            </a:endParaRPr>
          </a:p>
          <a:p>
            <a:pPr fontAlgn="base">
              <a:spcBef>
                <a:spcPct val="0"/>
              </a:spcBef>
              <a:spcAft>
                <a:spcPct val="0"/>
              </a:spcAft>
            </a:pPr>
            <a:endParaRPr lang="en-US" b="1">
              <a:solidFill>
                <a:srgbClr val="000000"/>
              </a:solidFill>
              <a:latin typeface="Arial Narrow" pitchFamily="34" charset="0"/>
              <a:ea typeface="ＭＳ Ｐゴシック" pitchFamily="34" charset="-128"/>
            </a:endParaRPr>
          </a:p>
          <a:p>
            <a:pPr fontAlgn="base">
              <a:spcBef>
                <a:spcPct val="0"/>
              </a:spcBef>
              <a:spcAft>
                <a:spcPct val="0"/>
              </a:spcAft>
            </a:pPr>
            <a:endParaRPr lang="en-US" b="1">
              <a:solidFill>
                <a:srgbClr val="000000"/>
              </a:solidFill>
              <a:latin typeface="Arial Narrow" pitchFamily="34" charset="0"/>
              <a:ea typeface="ＭＳ Ｐゴシック" pitchFamily="34" charset="-128"/>
            </a:endParaRPr>
          </a:p>
          <a:p>
            <a:pPr fontAlgn="base">
              <a:spcBef>
                <a:spcPct val="0"/>
              </a:spcBef>
              <a:spcAft>
                <a:spcPct val="0"/>
              </a:spcAft>
            </a:pPr>
            <a:endParaRPr lang="en-US" b="1">
              <a:solidFill>
                <a:srgbClr val="000000"/>
              </a:solidFill>
              <a:latin typeface="Arial Narrow" pitchFamily="34" charset="0"/>
              <a:ea typeface="ＭＳ Ｐゴシック" pitchFamily="34" charset="-128"/>
            </a:endParaRPr>
          </a:p>
          <a:p>
            <a:pPr fontAlgn="base">
              <a:spcBef>
                <a:spcPct val="0"/>
              </a:spcBef>
              <a:spcAft>
                <a:spcPct val="0"/>
              </a:spcAft>
            </a:pPr>
            <a:endParaRPr lang="en-US" b="1">
              <a:solidFill>
                <a:srgbClr val="000000"/>
              </a:solidFill>
              <a:latin typeface="Arial Narrow" pitchFamily="34" charset="0"/>
              <a:ea typeface="ＭＳ Ｐゴシック" pitchFamily="34" charset="-128"/>
            </a:endParaRPr>
          </a:p>
          <a:p>
            <a:pPr fontAlgn="base">
              <a:spcBef>
                <a:spcPct val="0"/>
              </a:spcBef>
              <a:spcAft>
                <a:spcPct val="0"/>
              </a:spcAft>
            </a:pPr>
            <a:endParaRPr lang="en-US" b="1">
              <a:solidFill>
                <a:srgbClr val="000000"/>
              </a:solidFill>
              <a:latin typeface="Arial Narrow" pitchFamily="34" charset="0"/>
              <a:ea typeface="ＭＳ Ｐゴシック" pitchFamily="34" charset="-128"/>
            </a:endParaRPr>
          </a:p>
          <a:p>
            <a:pPr fontAlgn="base">
              <a:spcBef>
                <a:spcPct val="0"/>
              </a:spcBef>
              <a:spcAft>
                <a:spcPct val="0"/>
              </a:spcAft>
            </a:pPr>
            <a:r>
              <a:rPr lang="el-GR" sz="2000" b="1">
                <a:solidFill>
                  <a:srgbClr val="CC0000"/>
                </a:solidFill>
                <a:latin typeface="Arial Narrow" pitchFamily="34" charset="0"/>
                <a:ea typeface="ＭＳ Ｐゴシック" pitchFamily="34" charset="-128"/>
              </a:rPr>
              <a:t>ΒΙΟ-ΠΛΗΡΟΦΟΡΙΕΣ</a:t>
            </a:r>
          </a:p>
        </p:txBody>
      </p:sp>
      <p:sp>
        <p:nvSpPr>
          <p:cNvPr id="555014" name="Rectangle 6"/>
          <p:cNvSpPr>
            <a:spLocks noChangeArrowheads="1"/>
          </p:cNvSpPr>
          <p:nvPr/>
        </p:nvSpPr>
        <p:spPr bwMode="auto">
          <a:xfrm>
            <a:off x="5651500" y="1628775"/>
            <a:ext cx="2233613" cy="3600450"/>
          </a:xfrm>
          <a:prstGeom prst="rect">
            <a:avLst/>
          </a:prstGeom>
          <a:solidFill>
            <a:schemeClr val="folHlink"/>
          </a:solidFill>
          <a:ln w="9525">
            <a:noFill/>
            <a:miter lim="800000"/>
            <a:headEnd/>
            <a:tailEnd/>
          </a:ln>
          <a:effectLst/>
        </p:spPr>
        <p:txBody>
          <a:bodyPr wrap="none" anchor="ctr"/>
          <a:lstStyle/>
          <a:p>
            <a:pPr algn="r" fontAlgn="base">
              <a:spcBef>
                <a:spcPct val="0"/>
              </a:spcBef>
              <a:spcAft>
                <a:spcPct val="0"/>
              </a:spcAft>
            </a:pPr>
            <a:endParaRPr lang="en-US" b="1">
              <a:solidFill>
                <a:srgbClr val="000000"/>
              </a:solidFill>
              <a:latin typeface="Arial Narrow" pitchFamily="34" charset="0"/>
              <a:ea typeface="ＭＳ Ｐゴシック" pitchFamily="34" charset="-128"/>
            </a:endParaRPr>
          </a:p>
          <a:p>
            <a:pPr algn="r" fontAlgn="base">
              <a:spcBef>
                <a:spcPct val="0"/>
              </a:spcBef>
              <a:spcAft>
                <a:spcPct val="0"/>
              </a:spcAft>
            </a:pPr>
            <a:endParaRPr lang="en-US" b="1">
              <a:solidFill>
                <a:srgbClr val="000000"/>
              </a:solidFill>
              <a:latin typeface="Arial Narrow" pitchFamily="34" charset="0"/>
              <a:ea typeface="ＭＳ Ｐゴシック" pitchFamily="34" charset="-128"/>
            </a:endParaRPr>
          </a:p>
          <a:p>
            <a:pPr algn="r" fontAlgn="base">
              <a:spcBef>
                <a:spcPct val="0"/>
              </a:spcBef>
              <a:spcAft>
                <a:spcPct val="0"/>
              </a:spcAft>
            </a:pPr>
            <a:endParaRPr lang="en-US" b="1">
              <a:solidFill>
                <a:srgbClr val="000000"/>
              </a:solidFill>
              <a:latin typeface="Arial Narrow" pitchFamily="34" charset="0"/>
              <a:ea typeface="ＭＳ Ｐゴシック" pitchFamily="34" charset="-128"/>
            </a:endParaRPr>
          </a:p>
          <a:p>
            <a:pPr algn="r" fontAlgn="base">
              <a:spcBef>
                <a:spcPct val="0"/>
              </a:spcBef>
              <a:spcAft>
                <a:spcPct val="0"/>
              </a:spcAft>
            </a:pPr>
            <a:endParaRPr lang="en-US" b="1">
              <a:solidFill>
                <a:srgbClr val="000000"/>
              </a:solidFill>
              <a:latin typeface="Arial Narrow" pitchFamily="34" charset="0"/>
              <a:ea typeface="ＭＳ Ｐゴシック" pitchFamily="34" charset="-128"/>
            </a:endParaRPr>
          </a:p>
          <a:p>
            <a:pPr algn="r" fontAlgn="base">
              <a:spcBef>
                <a:spcPct val="0"/>
              </a:spcBef>
              <a:spcAft>
                <a:spcPct val="0"/>
              </a:spcAft>
            </a:pPr>
            <a:endParaRPr lang="en-US" b="1">
              <a:solidFill>
                <a:srgbClr val="000000"/>
              </a:solidFill>
              <a:latin typeface="Arial Narrow" pitchFamily="34" charset="0"/>
              <a:ea typeface="ＭＳ Ｐゴシック" pitchFamily="34" charset="-128"/>
            </a:endParaRPr>
          </a:p>
          <a:p>
            <a:pPr algn="r" fontAlgn="base">
              <a:spcBef>
                <a:spcPct val="0"/>
              </a:spcBef>
              <a:spcAft>
                <a:spcPct val="0"/>
              </a:spcAft>
            </a:pPr>
            <a:endParaRPr lang="en-US" b="1">
              <a:solidFill>
                <a:srgbClr val="000000"/>
              </a:solidFill>
              <a:latin typeface="Arial Narrow" pitchFamily="34" charset="0"/>
              <a:ea typeface="ＭＳ Ｐゴシック" pitchFamily="34" charset="-128"/>
            </a:endParaRPr>
          </a:p>
          <a:p>
            <a:pPr algn="r" fontAlgn="base">
              <a:spcBef>
                <a:spcPct val="0"/>
              </a:spcBef>
              <a:spcAft>
                <a:spcPct val="0"/>
              </a:spcAft>
            </a:pPr>
            <a:endParaRPr lang="en-US" b="1">
              <a:solidFill>
                <a:srgbClr val="000000"/>
              </a:solidFill>
              <a:latin typeface="Arial Narrow" pitchFamily="34" charset="0"/>
              <a:ea typeface="ＭＳ Ｐゴシック" pitchFamily="34" charset="-128"/>
            </a:endParaRPr>
          </a:p>
          <a:p>
            <a:pPr algn="r" fontAlgn="base">
              <a:spcBef>
                <a:spcPct val="0"/>
              </a:spcBef>
              <a:spcAft>
                <a:spcPct val="0"/>
              </a:spcAft>
            </a:pPr>
            <a:endParaRPr lang="en-US" b="1">
              <a:solidFill>
                <a:srgbClr val="000000"/>
              </a:solidFill>
              <a:latin typeface="Arial Narrow" pitchFamily="34" charset="0"/>
              <a:ea typeface="ＭＳ Ｐゴシック" pitchFamily="34" charset="-128"/>
            </a:endParaRPr>
          </a:p>
          <a:p>
            <a:pPr algn="r" fontAlgn="base">
              <a:spcBef>
                <a:spcPct val="0"/>
              </a:spcBef>
              <a:spcAft>
                <a:spcPct val="0"/>
              </a:spcAft>
            </a:pPr>
            <a:endParaRPr lang="en-US" b="1">
              <a:solidFill>
                <a:srgbClr val="000000"/>
              </a:solidFill>
              <a:latin typeface="Arial Narrow" pitchFamily="34" charset="0"/>
              <a:ea typeface="ＭＳ Ｐゴシック" pitchFamily="34" charset="-128"/>
            </a:endParaRPr>
          </a:p>
          <a:p>
            <a:pPr algn="r" fontAlgn="base">
              <a:spcBef>
                <a:spcPct val="0"/>
              </a:spcBef>
              <a:spcAft>
                <a:spcPct val="0"/>
              </a:spcAft>
            </a:pPr>
            <a:endParaRPr lang="en-US" b="1">
              <a:solidFill>
                <a:srgbClr val="000000"/>
              </a:solidFill>
              <a:latin typeface="Arial Narrow" pitchFamily="34" charset="0"/>
              <a:ea typeface="ＭＳ Ｐゴシック" pitchFamily="34" charset="-128"/>
            </a:endParaRPr>
          </a:p>
          <a:p>
            <a:pPr algn="r" fontAlgn="base">
              <a:spcBef>
                <a:spcPct val="0"/>
              </a:spcBef>
              <a:spcAft>
                <a:spcPct val="0"/>
              </a:spcAft>
            </a:pPr>
            <a:r>
              <a:rPr lang="el-GR" sz="2000" b="1">
                <a:solidFill>
                  <a:srgbClr val="CC0000"/>
                </a:solidFill>
                <a:latin typeface="Arial Narrow" pitchFamily="34" charset="0"/>
                <a:ea typeface="ＭＳ Ｐゴシック" pitchFamily="34" charset="-128"/>
              </a:rPr>
              <a:t>ΚΛΙΝΙΚΗ ΙΑΤΡΙΚΗ</a:t>
            </a:r>
          </a:p>
        </p:txBody>
      </p:sp>
      <p:pic>
        <p:nvPicPr>
          <p:cNvPr id="555015" name="Picture 7" descr="m0026"/>
          <p:cNvPicPr>
            <a:picLocks noChangeAspect="1" noChangeArrowheads="1"/>
          </p:cNvPicPr>
          <p:nvPr/>
        </p:nvPicPr>
        <p:blipFill>
          <a:blip r:embed="rId2" cstate="print"/>
          <a:srcRect/>
          <a:stretch>
            <a:fillRect/>
          </a:stretch>
        </p:blipFill>
        <p:spPr bwMode="auto">
          <a:xfrm>
            <a:off x="1674813" y="2705100"/>
            <a:ext cx="881062" cy="1371600"/>
          </a:xfrm>
          <a:prstGeom prst="rect">
            <a:avLst/>
          </a:prstGeom>
          <a:solidFill>
            <a:srgbClr val="CCFFCC"/>
          </a:solidFill>
        </p:spPr>
      </p:pic>
      <p:pic>
        <p:nvPicPr>
          <p:cNvPr id="555017" name="Picture 9" descr="hm00192_"/>
          <p:cNvPicPr>
            <a:picLocks noChangeAspect="1" noChangeArrowheads="1"/>
          </p:cNvPicPr>
          <p:nvPr/>
        </p:nvPicPr>
        <p:blipFill>
          <a:blip r:embed="rId3" cstate="print"/>
          <a:srcRect/>
          <a:stretch>
            <a:fillRect/>
          </a:stretch>
        </p:blipFill>
        <p:spPr bwMode="auto">
          <a:xfrm>
            <a:off x="5940425" y="2492375"/>
            <a:ext cx="1136650" cy="1627188"/>
          </a:xfrm>
          <a:prstGeom prst="rect">
            <a:avLst/>
          </a:prstGeom>
          <a:noFill/>
        </p:spPr>
      </p:pic>
      <p:sp>
        <p:nvSpPr>
          <p:cNvPr id="555018" name="Oval 10"/>
          <p:cNvSpPr>
            <a:spLocks noChangeArrowheads="1"/>
          </p:cNvSpPr>
          <p:nvPr/>
        </p:nvSpPr>
        <p:spPr bwMode="auto">
          <a:xfrm>
            <a:off x="1187450" y="1916113"/>
            <a:ext cx="6408738" cy="2808287"/>
          </a:xfrm>
          <a:prstGeom prst="ellipse">
            <a:avLst/>
          </a:prstGeom>
          <a:solidFill>
            <a:srgbClr val="DDDDDD"/>
          </a:solidFill>
          <a:ln w="19050">
            <a:solidFill>
              <a:schemeClr val="tx1"/>
            </a:solidFill>
            <a:round/>
            <a:headEnd/>
            <a:tailEnd/>
          </a:ln>
          <a:effectLst/>
        </p:spPr>
        <p:txBody>
          <a:bodyPr wrap="none" anchor="ctr"/>
          <a:lstStyle/>
          <a:p>
            <a:pPr algn="ctr" fontAlgn="base">
              <a:spcBef>
                <a:spcPct val="0"/>
              </a:spcBef>
              <a:spcAft>
                <a:spcPct val="0"/>
              </a:spcAft>
            </a:pPr>
            <a:endParaRPr lang="el-GR">
              <a:solidFill>
                <a:srgbClr val="000000"/>
              </a:solidFill>
              <a:latin typeface="Arial Narrow" pitchFamily="34" charset="0"/>
              <a:ea typeface="ＭＳ Ｐゴシック" pitchFamily="34" charset="-128"/>
            </a:endParaRPr>
          </a:p>
        </p:txBody>
      </p:sp>
      <p:sp>
        <p:nvSpPr>
          <p:cNvPr id="555019" name="Oval 11"/>
          <p:cNvSpPr>
            <a:spLocks noChangeArrowheads="1"/>
          </p:cNvSpPr>
          <p:nvPr/>
        </p:nvSpPr>
        <p:spPr bwMode="auto">
          <a:xfrm>
            <a:off x="1403350" y="2997200"/>
            <a:ext cx="1584325" cy="719138"/>
          </a:xfrm>
          <a:prstGeom prst="ellipse">
            <a:avLst/>
          </a:prstGeom>
          <a:solidFill>
            <a:srgbClr val="DDDDDD"/>
          </a:solidFill>
          <a:ln w="19050">
            <a:solidFill>
              <a:schemeClr val="tx1"/>
            </a:solidFill>
            <a:round/>
            <a:headEnd/>
            <a:tailEnd/>
          </a:ln>
          <a:effectLst/>
        </p:spPr>
        <p:txBody>
          <a:bodyPr wrap="none" anchor="ctr"/>
          <a:lstStyle/>
          <a:p>
            <a:pPr algn="ctr" fontAlgn="base">
              <a:spcBef>
                <a:spcPct val="0"/>
              </a:spcBef>
              <a:spcAft>
                <a:spcPct val="0"/>
              </a:spcAft>
            </a:pPr>
            <a:r>
              <a:rPr lang="el-GR" b="1">
                <a:solidFill>
                  <a:srgbClr val="000000"/>
                </a:solidFill>
                <a:latin typeface="Comic Sans MS" pitchFamily="66" charset="0"/>
                <a:ea typeface="ＭＳ Ｐゴシック" pitchFamily="34" charset="-128"/>
              </a:rPr>
              <a:t>γενομική</a:t>
            </a:r>
          </a:p>
          <a:p>
            <a:pPr algn="ctr" fontAlgn="base">
              <a:spcBef>
                <a:spcPct val="0"/>
              </a:spcBef>
              <a:spcAft>
                <a:spcPct val="0"/>
              </a:spcAft>
            </a:pPr>
            <a:r>
              <a:rPr lang="el-GR" b="1">
                <a:solidFill>
                  <a:srgbClr val="000000"/>
                </a:solidFill>
                <a:latin typeface="Comic Sans MS" pitchFamily="66" charset="0"/>
                <a:ea typeface="ＭＳ Ｐゴシック" pitchFamily="34" charset="-128"/>
              </a:rPr>
              <a:t>(</a:t>
            </a:r>
            <a:r>
              <a:rPr lang="en-US" b="1">
                <a:solidFill>
                  <a:srgbClr val="000000"/>
                </a:solidFill>
                <a:latin typeface="Comic Sans MS" pitchFamily="66" charset="0"/>
                <a:ea typeface="ＭＳ Ｐゴシック" pitchFamily="34" charset="-128"/>
              </a:rPr>
              <a:t>genome</a:t>
            </a:r>
            <a:r>
              <a:rPr lang="en-US" sz="2000" b="1">
                <a:solidFill>
                  <a:srgbClr val="000000"/>
                </a:solidFill>
                <a:latin typeface="Comic Sans MS" pitchFamily="66" charset="0"/>
                <a:ea typeface="ＭＳ Ｐゴシック" pitchFamily="34" charset="-128"/>
              </a:rPr>
              <a:t>)</a:t>
            </a:r>
            <a:endParaRPr lang="el-GR" sz="2000" b="1">
              <a:solidFill>
                <a:srgbClr val="000000"/>
              </a:solidFill>
              <a:latin typeface="Comic Sans MS" pitchFamily="66" charset="0"/>
              <a:ea typeface="ＭＳ Ｐゴシック" pitchFamily="34" charset="-128"/>
            </a:endParaRPr>
          </a:p>
        </p:txBody>
      </p:sp>
      <p:sp>
        <p:nvSpPr>
          <p:cNvPr id="555020" name="Oval 12"/>
          <p:cNvSpPr>
            <a:spLocks noChangeArrowheads="1"/>
          </p:cNvSpPr>
          <p:nvPr/>
        </p:nvSpPr>
        <p:spPr bwMode="auto">
          <a:xfrm>
            <a:off x="2843213" y="2997200"/>
            <a:ext cx="2016125" cy="719138"/>
          </a:xfrm>
          <a:prstGeom prst="ellipse">
            <a:avLst/>
          </a:prstGeom>
          <a:solidFill>
            <a:srgbClr val="DDDDDD"/>
          </a:solidFill>
          <a:ln w="19050">
            <a:solidFill>
              <a:schemeClr val="tx1"/>
            </a:solidFill>
            <a:round/>
            <a:headEnd/>
            <a:tailEnd/>
          </a:ln>
          <a:effectLst/>
        </p:spPr>
        <p:txBody>
          <a:bodyPr wrap="none" anchor="ctr"/>
          <a:lstStyle/>
          <a:p>
            <a:pPr algn="ctr" fontAlgn="base">
              <a:spcBef>
                <a:spcPct val="0"/>
              </a:spcBef>
              <a:spcAft>
                <a:spcPct val="0"/>
              </a:spcAft>
            </a:pPr>
            <a:r>
              <a:rPr lang="el-GR" b="1">
                <a:solidFill>
                  <a:srgbClr val="000000"/>
                </a:solidFill>
                <a:latin typeface="Comic Sans MS" pitchFamily="66" charset="0"/>
                <a:ea typeface="ＭＳ Ｐゴシック" pitchFamily="34" charset="-128"/>
              </a:rPr>
              <a:t>πρωτεομική</a:t>
            </a:r>
          </a:p>
          <a:p>
            <a:pPr algn="ctr" fontAlgn="base">
              <a:spcBef>
                <a:spcPct val="0"/>
              </a:spcBef>
              <a:spcAft>
                <a:spcPct val="0"/>
              </a:spcAft>
            </a:pPr>
            <a:r>
              <a:rPr lang="el-GR" b="1">
                <a:solidFill>
                  <a:srgbClr val="000000"/>
                </a:solidFill>
                <a:latin typeface="Comic Sans MS" pitchFamily="66" charset="0"/>
                <a:ea typeface="ＭＳ Ｐゴシック" pitchFamily="34" charset="-128"/>
              </a:rPr>
              <a:t>(</a:t>
            </a:r>
            <a:r>
              <a:rPr lang="en-US" b="1">
                <a:solidFill>
                  <a:srgbClr val="000000"/>
                </a:solidFill>
                <a:latin typeface="Comic Sans MS" pitchFamily="66" charset="0"/>
                <a:ea typeface="ＭＳ Ｐゴシック" pitchFamily="34" charset="-128"/>
              </a:rPr>
              <a:t>proteome</a:t>
            </a:r>
            <a:r>
              <a:rPr lang="en-US" sz="2000" b="1">
                <a:solidFill>
                  <a:srgbClr val="000000"/>
                </a:solidFill>
                <a:latin typeface="Arial Narrow" pitchFamily="34" charset="0"/>
                <a:ea typeface="ＭＳ Ｐゴシック" pitchFamily="34" charset="-128"/>
              </a:rPr>
              <a:t>)</a:t>
            </a:r>
            <a:endParaRPr lang="el-GR" sz="2000" b="1">
              <a:solidFill>
                <a:srgbClr val="000000"/>
              </a:solidFill>
              <a:latin typeface="Arial Narrow" pitchFamily="34" charset="0"/>
              <a:ea typeface="ＭＳ Ｐゴシック" pitchFamily="34" charset="-128"/>
            </a:endParaRPr>
          </a:p>
        </p:txBody>
      </p:sp>
      <p:sp>
        <p:nvSpPr>
          <p:cNvPr id="555022" name="Oval 14"/>
          <p:cNvSpPr>
            <a:spLocks noChangeArrowheads="1"/>
          </p:cNvSpPr>
          <p:nvPr/>
        </p:nvSpPr>
        <p:spPr bwMode="auto">
          <a:xfrm>
            <a:off x="4643438" y="2852738"/>
            <a:ext cx="2736850" cy="936625"/>
          </a:xfrm>
          <a:prstGeom prst="ellipse">
            <a:avLst/>
          </a:prstGeom>
          <a:solidFill>
            <a:srgbClr val="DDDDDD"/>
          </a:solidFill>
          <a:ln w="19050">
            <a:solidFill>
              <a:schemeClr val="tx1"/>
            </a:solidFill>
            <a:round/>
            <a:headEnd/>
            <a:tailEnd/>
          </a:ln>
          <a:effectLst/>
        </p:spPr>
        <p:txBody>
          <a:bodyPr wrap="none" anchor="ctr"/>
          <a:lstStyle/>
          <a:p>
            <a:pPr algn="ctr" fontAlgn="base">
              <a:spcBef>
                <a:spcPct val="0"/>
              </a:spcBef>
              <a:spcAft>
                <a:spcPct val="0"/>
              </a:spcAft>
            </a:pPr>
            <a:r>
              <a:rPr lang="el-GR" b="1">
                <a:solidFill>
                  <a:srgbClr val="000000"/>
                </a:solidFill>
                <a:latin typeface="Comic Sans MS" pitchFamily="66" charset="0"/>
                <a:ea typeface="ＭＳ Ｐゴシック" pitchFamily="34" charset="-128"/>
              </a:rPr>
              <a:t>κυτταρομική</a:t>
            </a:r>
          </a:p>
          <a:p>
            <a:pPr algn="ctr" fontAlgn="base">
              <a:spcBef>
                <a:spcPct val="0"/>
              </a:spcBef>
              <a:spcAft>
                <a:spcPct val="0"/>
              </a:spcAft>
            </a:pPr>
            <a:r>
              <a:rPr lang="el-GR" b="1">
                <a:solidFill>
                  <a:srgbClr val="000000"/>
                </a:solidFill>
                <a:latin typeface="Comic Sans MS" pitchFamily="66" charset="0"/>
                <a:ea typeface="ＭＳ Ｐゴシック" pitchFamily="34" charset="-128"/>
              </a:rPr>
              <a:t>(</a:t>
            </a:r>
            <a:r>
              <a:rPr lang="en-US" b="1">
                <a:solidFill>
                  <a:srgbClr val="000000"/>
                </a:solidFill>
                <a:latin typeface="Comic Sans MS" pitchFamily="66" charset="0"/>
                <a:ea typeface="ＭＳ Ｐゴシック" pitchFamily="34" charset="-128"/>
              </a:rPr>
              <a:t>cytomics</a:t>
            </a:r>
            <a:r>
              <a:rPr lang="en-US" sz="2000" b="1">
                <a:solidFill>
                  <a:srgbClr val="000000"/>
                </a:solidFill>
                <a:latin typeface="Comic Sans MS" pitchFamily="66" charset="0"/>
                <a:ea typeface="ＭＳ Ｐゴシック" pitchFamily="34" charset="-128"/>
              </a:rPr>
              <a:t>)</a:t>
            </a:r>
            <a:endParaRPr lang="el-GR" sz="2000" b="1">
              <a:solidFill>
                <a:srgbClr val="000000"/>
              </a:solidFill>
              <a:latin typeface="Comic Sans MS" pitchFamily="66" charset="0"/>
              <a:ea typeface="ＭＳ Ｐゴシック" pitchFamily="34" charset="-128"/>
            </a:endParaRPr>
          </a:p>
        </p:txBody>
      </p:sp>
      <p:sp>
        <p:nvSpPr>
          <p:cNvPr id="12" name="11 - TextBox"/>
          <p:cNvSpPr txBox="1"/>
          <p:nvPr/>
        </p:nvSpPr>
        <p:spPr>
          <a:xfrm>
            <a:off x="1979712" y="5661248"/>
            <a:ext cx="5213543" cy="954107"/>
          </a:xfrm>
          <a:prstGeom prst="rect">
            <a:avLst/>
          </a:prstGeom>
          <a:noFill/>
        </p:spPr>
        <p:txBody>
          <a:bodyPr wrap="none" rtlCol="0">
            <a:spAutoFit/>
          </a:bodyPr>
          <a:lstStyle/>
          <a:p>
            <a:pPr algn="ctr" fontAlgn="base">
              <a:spcBef>
                <a:spcPct val="0"/>
              </a:spcBef>
              <a:spcAft>
                <a:spcPct val="0"/>
              </a:spcAft>
            </a:pPr>
            <a:r>
              <a:rPr lang="en-US" sz="2800" dirty="0" smtClean="0">
                <a:solidFill>
                  <a:srgbClr val="000000"/>
                </a:solidFill>
                <a:ea typeface="ＭＳ Ｐゴシック" pitchFamily="34" charset="-128"/>
              </a:rPr>
              <a:t>System biology approach</a:t>
            </a:r>
          </a:p>
          <a:p>
            <a:pPr algn="ctr" fontAlgn="base">
              <a:spcBef>
                <a:spcPct val="0"/>
              </a:spcBef>
              <a:spcAft>
                <a:spcPct val="0"/>
              </a:spcAft>
            </a:pPr>
            <a:r>
              <a:rPr lang="el-GR" sz="2800" dirty="0" smtClean="0">
                <a:solidFill>
                  <a:srgbClr val="000000"/>
                </a:solidFill>
                <a:ea typeface="ＭＳ Ｐゴシック" pitchFamily="34" charset="-128"/>
              </a:rPr>
              <a:t>Μέθοδοι βιολογίας συστημάτων</a:t>
            </a:r>
            <a:endParaRPr lang="el-GR" sz="2800" dirty="0">
              <a:solidFill>
                <a:srgbClr val="000000"/>
              </a:solidFill>
              <a:ea typeface="ＭＳ Ｐゴシック" pitchFamily="34" charset="-128"/>
            </a:endParaRPr>
          </a:p>
        </p:txBody>
      </p:sp>
      <p:sp>
        <p:nvSpPr>
          <p:cNvPr id="13" name="Rectangle 8"/>
          <p:cNvSpPr>
            <a:spLocks noChangeArrowheads="1"/>
          </p:cNvSpPr>
          <p:nvPr/>
        </p:nvSpPr>
        <p:spPr bwMode="auto">
          <a:xfrm>
            <a:off x="0" y="402610"/>
            <a:ext cx="9288120" cy="523220"/>
          </a:xfrm>
          <a:prstGeom prst="rect">
            <a:avLst/>
          </a:prstGeom>
          <a:noFill/>
          <a:ln w="9525">
            <a:noFill/>
            <a:miter lim="800000"/>
            <a:headEnd/>
            <a:tailEnd/>
          </a:ln>
          <a:effectLst/>
        </p:spPr>
        <p:txBody>
          <a:bodyPr wrap="none" anchor="ctr">
            <a:spAutoFit/>
          </a:bodyPr>
          <a:lstStyle/>
          <a:p>
            <a:r>
              <a:rPr lang="el-GR" sz="2800" dirty="0">
                <a:solidFill>
                  <a:srgbClr val="C00000"/>
                </a:solidFill>
                <a:latin typeface="Comic Sans MS" pitchFamily="66" charset="0"/>
              </a:rPr>
              <a:t>Από την μοριακή ανάλυση της νόσου, στην κλινική πράξη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55018"/>
                                        </p:tgtEl>
                                        <p:attrNameLst>
                                          <p:attrName>style.visibility</p:attrName>
                                        </p:attrNameLst>
                                      </p:cBhvr>
                                      <p:to>
                                        <p:strVal val="visible"/>
                                      </p:to>
                                    </p:set>
                                    <p:animEffect transition="in" filter="wipe(left)">
                                      <p:cBhvr>
                                        <p:cTn id="7" dur="500"/>
                                        <p:tgtEl>
                                          <p:spTgt spid="5550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55019"/>
                                        </p:tgtEl>
                                        <p:attrNameLst>
                                          <p:attrName>style.visibility</p:attrName>
                                        </p:attrNameLst>
                                      </p:cBhvr>
                                      <p:to>
                                        <p:strVal val="visible"/>
                                      </p:to>
                                    </p:set>
                                    <p:animEffect transition="in" filter="wipe(left)">
                                      <p:cBhvr>
                                        <p:cTn id="10" dur="500"/>
                                        <p:tgtEl>
                                          <p:spTgt spid="55501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55020"/>
                                        </p:tgtEl>
                                        <p:attrNameLst>
                                          <p:attrName>style.visibility</p:attrName>
                                        </p:attrNameLst>
                                      </p:cBhvr>
                                      <p:to>
                                        <p:strVal val="visible"/>
                                      </p:to>
                                    </p:set>
                                    <p:animEffect transition="in" filter="wipe(left)">
                                      <p:cBhvr>
                                        <p:cTn id="13" dur="500"/>
                                        <p:tgtEl>
                                          <p:spTgt spid="55502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55022"/>
                                        </p:tgtEl>
                                        <p:attrNameLst>
                                          <p:attrName>style.visibility</p:attrName>
                                        </p:attrNameLst>
                                      </p:cBhvr>
                                      <p:to>
                                        <p:strVal val="visible"/>
                                      </p:to>
                                    </p:set>
                                    <p:animEffect transition="in" filter="wipe(left)">
                                      <p:cBhvr>
                                        <p:cTn id="16" dur="500"/>
                                        <p:tgtEl>
                                          <p:spTgt spid="5550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5018" grpId="0" animBg="1" autoUpdateAnimBg="0"/>
      <p:bldP spid="555019" grpId="0" animBg="1" autoUpdateAnimBg="0"/>
      <p:bldP spid="555020" grpId="0" animBg="1" autoUpdateAnimBg="0"/>
      <p:bldP spid="555022"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157038" y="188640"/>
            <a:ext cx="8807450" cy="5111750"/>
          </a:xfrm>
          <a:prstGeom prst="rect">
            <a:avLst/>
          </a:prstGeom>
          <a:noFill/>
          <a:ln w="9525">
            <a:noFill/>
            <a:miter lim="800000"/>
            <a:headEnd/>
            <a:tailEnd/>
          </a:ln>
        </p:spPr>
      </p:pic>
      <p:sp>
        <p:nvSpPr>
          <p:cNvPr id="37891" name="2 - Ορθογώνιο"/>
          <p:cNvSpPr>
            <a:spLocks noChangeArrowheads="1"/>
          </p:cNvSpPr>
          <p:nvPr/>
        </p:nvSpPr>
        <p:spPr bwMode="auto">
          <a:xfrm>
            <a:off x="251520" y="4941168"/>
            <a:ext cx="8569325" cy="1262063"/>
          </a:xfrm>
          <a:prstGeom prst="rect">
            <a:avLst/>
          </a:prstGeom>
          <a:solidFill>
            <a:schemeClr val="bg1"/>
          </a:solidFill>
          <a:ln w="9525">
            <a:noFill/>
            <a:miter lim="800000"/>
            <a:headEnd/>
            <a:tailEnd/>
          </a:ln>
        </p:spPr>
        <p:txBody>
          <a:bodyPr>
            <a:spAutoFit/>
          </a:bodyPr>
          <a:lstStyle/>
          <a:p>
            <a:pPr fontAlgn="base">
              <a:spcBef>
                <a:spcPct val="0"/>
              </a:spcBef>
              <a:spcAft>
                <a:spcPct val="0"/>
              </a:spcAft>
              <a:defRPr/>
            </a:pPr>
            <a:r>
              <a:rPr lang="en-US" sz="2800" b="1" dirty="0">
                <a:solidFill>
                  <a:srgbClr val="002060"/>
                </a:solidFill>
              </a:rPr>
              <a:t>The NLRP3 </a:t>
            </a:r>
            <a:r>
              <a:rPr lang="en-US" sz="2800" b="1" dirty="0" err="1">
                <a:solidFill>
                  <a:srgbClr val="002060"/>
                </a:solidFill>
              </a:rPr>
              <a:t>inflammasome</a:t>
            </a:r>
            <a:r>
              <a:rPr lang="en-US" sz="2800" b="1" dirty="0">
                <a:solidFill>
                  <a:srgbClr val="002060"/>
                </a:solidFill>
              </a:rPr>
              <a:t> instigates obesity-induced inflammation and insulin resistance </a:t>
            </a:r>
          </a:p>
          <a:p>
            <a:pPr fontAlgn="base">
              <a:spcBef>
                <a:spcPct val="0"/>
              </a:spcBef>
              <a:spcAft>
                <a:spcPct val="0"/>
              </a:spcAft>
              <a:defRPr/>
            </a:pPr>
            <a:r>
              <a:rPr lang="en-US" sz="2000" b="1" dirty="0" err="1">
                <a:solidFill>
                  <a:srgbClr val="002060"/>
                </a:solidFill>
              </a:rPr>
              <a:t>Vandanmagsar</a:t>
            </a:r>
            <a:r>
              <a:rPr lang="en-US" sz="2000" b="1" dirty="0">
                <a:solidFill>
                  <a:srgbClr val="002060"/>
                </a:solidFill>
              </a:rPr>
              <a:t> et al</a:t>
            </a:r>
            <a:r>
              <a:rPr lang="en-US" sz="2000" dirty="0">
                <a:solidFill>
                  <a:srgbClr val="002060"/>
                </a:solidFill>
              </a:rPr>
              <a:t> </a:t>
            </a:r>
            <a:r>
              <a:rPr lang="en-US" sz="2000" b="1" i="1" dirty="0">
                <a:solidFill>
                  <a:srgbClr val="002060"/>
                </a:solidFill>
              </a:rPr>
              <a:t>Nature Medicine </a:t>
            </a:r>
            <a:r>
              <a:rPr lang="en-US" sz="2000" b="1" dirty="0">
                <a:solidFill>
                  <a:srgbClr val="002060"/>
                </a:solidFill>
              </a:rPr>
              <a:t>VOL 17 ; 2 | FEBRUARY</a:t>
            </a:r>
            <a:r>
              <a:rPr lang="en-US" sz="2000" b="1" dirty="0">
                <a:solidFill>
                  <a:srgbClr val="000000"/>
                </a:solidFill>
              </a:rPr>
              <a:t>,</a:t>
            </a:r>
            <a:r>
              <a:rPr lang="en-US" sz="2000" b="1" dirty="0">
                <a:solidFill>
                  <a:srgbClr val="002060"/>
                </a:solidFill>
              </a:rPr>
              <a:t> 2011</a:t>
            </a:r>
            <a:endParaRPr lang="el-GR" sz="2000" dirty="0">
              <a:solidFill>
                <a:srgbClr val="00206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23528" y="798934"/>
            <a:ext cx="8439150" cy="4286250"/>
          </a:xfrm>
          <a:prstGeom prst="rect">
            <a:avLst/>
          </a:prstGeom>
          <a:noFill/>
          <a:ln w="9525">
            <a:noFill/>
            <a:miter lim="800000"/>
            <a:headEnd/>
            <a:tailEnd/>
          </a:ln>
        </p:spPr>
      </p:pic>
      <p:sp>
        <p:nvSpPr>
          <p:cNvPr id="5" name="4 - TextBox"/>
          <p:cNvSpPr txBox="1"/>
          <p:nvPr/>
        </p:nvSpPr>
        <p:spPr>
          <a:xfrm>
            <a:off x="0" y="332656"/>
            <a:ext cx="4772781" cy="400110"/>
          </a:xfrm>
          <a:prstGeom prst="rect">
            <a:avLst/>
          </a:prstGeom>
          <a:noFill/>
        </p:spPr>
        <p:txBody>
          <a:bodyPr wrap="none" rtlCol="0">
            <a:spAutoFit/>
          </a:bodyPr>
          <a:lstStyle/>
          <a:p>
            <a:r>
              <a:rPr lang="en-US" sz="2000" b="1" dirty="0" smtClean="0"/>
              <a:t>The New England Journal of Medicine 1999</a:t>
            </a:r>
            <a:endParaRPr lang="el-GR" sz="2000" b="1" dirty="0"/>
          </a:p>
        </p:txBody>
      </p:sp>
      <p:pic>
        <p:nvPicPr>
          <p:cNvPr id="1028" name="Picture 4"/>
          <p:cNvPicPr>
            <a:picLocks noChangeAspect="1" noChangeArrowheads="1"/>
          </p:cNvPicPr>
          <p:nvPr/>
        </p:nvPicPr>
        <p:blipFill>
          <a:blip r:embed="rId3" cstate="print"/>
          <a:srcRect/>
          <a:stretch>
            <a:fillRect/>
          </a:stretch>
        </p:blipFill>
        <p:spPr bwMode="auto">
          <a:xfrm>
            <a:off x="1547664" y="4373717"/>
            <a:ext cx="6473067" cy="18635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755576" y="332656"/>
            <a:ext cx="7562850" cy="3914775"/>
          </a:xfrm>
          <a:prstGeom prst="rect">
            <a:avLst/>
          </a:prstGeom>
          <a:noFill/>
          <a:ln w="9525">
            <a:noFill/>
            <a:miter lim="800000"/>
            <a:headEnd/>
            <a:tailEnd/>
          </a:ln>
        </p:spPr>
      </p:pic>
      <p:pic>
        <p:nvPicPr>
          <p:cNvPr id="2053" name="Picture 5"/>
          <p:cNvPicPr>
            <a:picLocks noChangeAspect="1" noChangeArrowheads="1"/>
          </p:cNvPicPr>
          <p:nvPr/>
        </p:nvPicPr>
        <p:blipFill>
          <a:blip r:embed="rId4" cstate="print"/>
          <a:srcRect/>
          <a:stretch>
            <a:fillRect/>
          </a:stretch>
        </p:blipFill>
        <p:spPr bwMode="auto">
          <a:xfrm>
            <a:off x="216843" y="5112800"/>
            <a:ext cx="8819653" cy="1700576"/>
          </a:xfrm>
          <a:prstGeom prst="rect">
            <a:avLst/>
          </a:prstGeom>
          <a:noFill/>
          <a:ln w="9525">
            <a:noFill/>
            <a:miter lim="800000"/>
            <a:headEnd/>
            <a:tailEnd/>
          </a:ln>
        </p:spPr>
      </p:pic>
      <p:sp>
        <p:nvSpPr>
          <p:cNvPr id="8" name="7 - Ορθογώνιο"/>
          <p:cNvSpPr/>
          <p:nvPr/>
        </p:nvSpPr>
        <p:spPr>
          <a:xfrm>
            <a:off x="4644008" y="4305870"/>
            <a:ext cx="3384376" cy="923330"/>
          </a:xfrm>
          <a:prstGeom prst="rect">
            <a:avLst/>
          </a:prstGeom>
        </p:spPr>
        <p:txBody>
          <a:bodyPr wrap="square">
            <a:spAutoFit/>
          </a:bodyPr>
          <a:lstStyle/>
          <a:p>
            <a:pPr>
              <a:buFont typeface="Arial" pitchFamily="34" charset="0"/>
              <a:buChar char="•"/>
            </a:pPr>
            <a:r>
              <a:rPr lang="en-US" b="1" dirty="0" smtClean="0"/>
              <a:t> 10,061 patients</a:t>
            </a:r>
          </a:p>
          <a:p>
            <a:pPr>
              <a:buFont typeface="Arial" pitchFamily="34" charset="0"/>
              <a:buChar char="•"/>
            </a:pPr>
            <a:r>
              <a:rPr lang="en-US" b="1" dirty="0" smtClean="0"/>
              <a:t> Previous myocardial infarction </a:t>
            </a:r>
          </a:p>
          <a:p>
            <a:pPr>
              <a:buFont typeface="Arial" pitchFamily="34" charset="0"/>
              <a:buChar char="•"/>
            </a:pPr>
            <a:r>
              <a:rPr lang="en-US" b="1" dirty="0" smtClean="0"/>
              <a:t> CRP&gt; 2m/dl</a:t>
            </a:r>
            <a:endParaRPr lang="el-GR" b="1" dirty="0"/>
          </a:p>
        </p:txBody>
      </p:sp>
      <p:sp>
        <p:nvSpPr>
          <p:cNvPr id="5" name="4 - TextBox"/>
          <p:cNvSpPr txBox="1"/>
          <p:nvPr/>
        </p:nvSpPr>
        <p:spPr>
          <a:xfrm>
            <a:off x="7236296" y="260648"/>
            <a:ext cx="806631" cy="461665"/>
          </a:xfrm>
          <a:prstGeom prst="rect">
            <a:avLst/>
          </a:prstGeom>
          <a:noFill/>
        </p:spPr>
        <p:txBody>
          <a:bodyPr wrap="none" rtlCol="0">
            <a:spAutoFit/>
          </a:bodyPr>
          <a:lstStyle/>
          <a:p>
            <a:r>
              <a:rPr lang="el-GR" sz="2400" b="1" dirty="0" smtClean="0"/>
              <a:t>2017</a:t>
            </a:r>
            <a:endParaRPr lang="el-GR" sz="2400" b="1"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506" y="137819"/>
            <a:ext cx="8225843" cy="830997"/>
          </a:xfrm>
          <a:prstGeom prst="rect">
            <a:avLst/>
          </a:prstGeom>
        </p:spPr>
        <p:txBody>
          <a:bodyPr wrap="square">
            <a:spAutoFit/>
          </a:bodyPr>
          <a:lstStyle/>
          <a:p>
            <a:r>
              <a:rPr lang="en-US" sz="2400" b="1" dirty="0" smtClean="0">
                <a:solidFill>
                  <a:srgbClr val="800000"/>
                </a:solidFill>
              </a:rPr>
              <a:t>Disorders that are associated with </a:t>
            </a:r>
            <a:r>
              <a:rPr lang="en-US" sz="2400" b="1" dirty="0" err="1" smtClean="0">
                <a:solidFill>
                  <a:srgbClr val="800000"/>
                </a:solidFill>
              </a:rPr>
              <a:t>dysregulation</a:t>
            </a:r>
            <a:r>
              <a:rPr lang="en-US" sz="2400" b="1" dirty="0" smtClean="0">
                <a:solidFill>
                  <a:srgbClr val="800000"/>
                </a:solidFill>
              </a:rPr>
              <a:t> of NLRP3 </a:t>
            </a:r>
            <a:r>
              <a:rPr lang="en-US" sz="2400" b="1" dirty="0" err="1" smtClean="0">
                <a:solidFill>
                  <a:srgbClr val="800000"/>
                </a:solidFill>
              </a:rPr>
              <a:t>inflammasome</a:t>
            </a:r>
            <a:r>
              <a:rPr lang="el-GR" sz="2400" b="1" dirty="0" smtClean="0">
                <a:solidFill>
                  <a:srgbClr val="800000"/>
                </a:solidFill>
              </a:rPr>
              <a:t> </a:t>
            </a:r>
            <a:r>
              <a:rPr lang="en-US" sz="2400" b="1" dirty="0" smtClean="0">
                <a:solidFill>
                  <a:srgbClr val="800000"/>
                </a:solidFill>
              </a:rPr>
              <a:t>and increased production of IL-1</a:t>
            </a:r>
            <a:r>
              <a:rPr lang="el-GR" sz="2400" b="1" dirty="0" smtClean="0">
                <a:solidFill>
                  <a:srgbClr val="800000"/>
                </a:solidFill>
              </a:rPr>
              <a:t>β</a:t>
            </a:r>
            <a:endParaRPr lang="en-US" sz="2400" b="1" dirty="0">
              <a:solidFill>
                <a:srgbClr val="800000"/>
              </a:solidFill>
            </a:endParaRPr>
          </a:p>
        </p:txBody>
      </p:sp>
      <p:pic>
        <p:nvPicPr>
          <p:cNvPr id="6" name="Picture 5"/>
          <p:cNvPicPr>
            <a:picLocks noChangeAspect="1"/>
          </p:cNvPicPr>
          <p:nvPr/>
        </p:nvPicPr>
        <p:blipFill>
          <a:blip r:embed="rId2" cstate="print"/>
          <a:stretch>
            <a:fillRect/>
          </a:stretch>
        </p:blipFill>
        <p:spPr>
          <a:xfrm>
            <a:off x="179512" y="1124744"/>
            <a:ext cx="8782805" cy="5233154"/>
          </a:xfrm>
          <a:prstGeom prst="rect">
            <a:avLst/>
          </a:prstGeom>
        </p:spPr>
      </p:pic>
      <p:sp>
        <p:nvSpPr>
          <p:cNvPr id="7" name="Rectangle 6"/>
          <p:cNvSpPr/>
          <p:nvPr/>
        </p:nvSpPr>
        <p:spPr>
          <a:xfrm>
            <a:off x="4380112" y="6381328"/>
            <a:ext cx="4656384" cy="338554"/>
          </a:xfrm>
          <a:prstGeom prst="rect">
            <a:avLst/>
          </a:prstGeom>
        </p:spPr>
        <p:txBody>
          <a:bodyPr wrap="square">
            <a:spAutoFit/>
          </a:bodyPr>
          <a:lstStyle/>
          <a:p>
            <a:r>
              <a:rPr lang="en-US" sz="1600" b="1" i="1" dirty="0" err="1" smtClean="0">
                <a:solidFill>
                  <a:prstClr val="black"/>
                </a:solidFill>
              </a:rPr>
              <a:t>Mitroulis</a:t>
            </a:r>
            <a:r>
              <a:rPr lang="en-US" sz="1600" b="1" i="1" dirty="0" smtClean="0">
                <a:solidFill>
                  <a:prstClr val="black"/>
                </a:solidFill>
              </a:rPr>
              <a:t> I, </a:t>
            </a:r>
            <a:r>
              <a:rPr lang="en-US" sz="1600" b="1" i="1" dirty="0" err="1" smtClean="0">
                <a:solidFill>
                  <a:prstClr val="black"/>
                </a:solidFill>
              </a:rPr>
              <a:t>Skendros</a:t>
            </a:r>
            <a:r>
              <a:rPr lang="en-US" sz="1600" b="1" i="1" dirty="0" smtClean="0">
                <a:solidFill>
                  <a:prstClr val="black"/>
                </a:solidFill>
              </a:rPr>
              <a:t> P, </a:t>
            </a:r>
            <a:r>
              <a:rPr lang="en-US" sz="1600" b="1" i="1" dirty="0" err="1" smtClean="0">
                <a:solidFill>
                  <a:prstClr val="black"/>
                </a:solidFill>
              </a:rPr>
              <a:t>Ritis</a:t>
            </a:r>
            <a:r>
              <a:rPr lang="en-US" sz="1600" b="1" i="1" dirty="0" smtClean="0">
                <a:solidFill>
                  <a:prstClr val="black"/>
                </a:solidFill>
              </a:rPr>
              <a:t> K. </a:t>
            </a:r>
            <a:r>
              <a:rPr lang="en-US" sz="1600" b="1" i="1" dirty="0" err="1" smtClean="0">
                <a:solidFill>
                  <a:prstClr val="black"/>
                </a:solidFill>
              </a:rPr>
              <a:t>Eur</a:t>
            </a:r>
            <a:r>
              <a:rPr lang="en-US" sz="1600" b="1" i="1" dirty="0" smtClean="0">
                <a:solidFill>
                  <a:prstClr val="black"/>
                </a:solidFill>
              </a:rPr>
              <a:t> J Intern Med. 2010 </a:t>
            </a:r>
            <a:endParaRPr lang="en-US" sz="1600" b="1" i="1" dirty="0">
              <a:solidFill>
                <a:prstClr val="black"/>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51520" y="188640"/>
            <a:ext cx="8676456" cy="461665"/>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400" b="1" dirty="0" smtClean="0"/>
              <a:t>Balancing the IL-1β system and its contributions to human disease</a:t>
            </a:r>
          </a:p>
        </p:txBody>
      </p:sp>
      <p:pic>
        <p:nvPicPr>
          <p:cNvPr id="2051" name="Picture 3"/>
          <p:cNvPicPr>
            <a:picLocks noChangeAspect="1" noChangeArrowheads="1"/>
          </p:cNvPicPr>
          <p:nvPr/>
        </p:nvPicPr>
        <p:blipFill>
          <a:blip r:embed="rId2" cstate="print"/>
          <a:srcRect/>
          <a:stretch>
            <a:fillRect/>
          </a:stretch>
        </p:blipFill>
        <p:spPr bwMode="auto">
          <a:xfrm>
            <a:off x="364033" y="764704"/>
            <a:ext cx="8384431" cy="5628984"/>
          </a:xfrm>
          <a:prstGeom prst="rect">
            <a:avLst/>
          </a:prstGeom>
          <a:noFill/>
          <a:ln w="9525">
            <a:noFill/>
            <a:miter lim="800000"/>
            <a:headEnd/>
            <a:tailEnd/>
          </a:ln>
        </p:spPr>
      </p:pic>
      <p:sp>
        <p:nvSpPr>
          <p:cNvPr id="4" name="3 - Ορθογώνιο"/>
          <p:cNvSpPr/>
          <p:nvPr/>
        </p:nvSpPr>
        <p:spPr>
          <a:xfrm>
            <a:off x="755576" y="6525344"/>
            <a:ext cx="6984776" cy="338554"/>
          </a:xfrm>
          <a:prstGeom prst="rect">
            <a:avLst/>
          </a:prstGeom>
        </p:spPr>
        <p:txBody>
          <a:bodyPr wrap="square">
            <a:spAutoFit/>
          </a:bodyPr>
          <a:lstStyle/>
          <a:p>
            <a:r>
              <a:rPr lang="en-US" sz="1600" dirty="0" smtClean="0"/>
              <a:t>C.A. </a:t>
            </a:r>
            <a:r>
              <a:rPr lang="en-US" sz="1600" dirty="0" err="1" smtClean="0"/>
              <a:t>Dinarello</a:t>
            </a:r>
            <a:r>
              <a:rPr lang="en-US" sz="1600" dirty="0" smtClean="0"/>
              <a:t>, J.W.M. van </a:t>
            </a:r>
            <a:r>
              <a:rPr lang="en-US" sz="1600" dirty="0" err="1" smtClean="0"/>
              <a:t>der</a:t>
            </a:r>
            <a:r>
              <a:rPr lang="en-US" sz="1600" dirty="0" smtClean="0"/>
              <a:t> Meer / Seminars in Immunology </a:t>
            </a:r>
            <a:r>
              <a:rPr lang="en-US" sz="1600" i="1" dirty="0" smtClean="0"/>
              <a:t>25 (2013) 469– 484 </a:t>
            </a:r>
            <a:endParaRPr lang="el-GR" sz="16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385834" y="0"/>
            <a:ext cx="7969552" cy="263691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35497" y="2924944"/>
            <a:ext cx="5832648" cy="2100233"/>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3331926" y="4731153"/>
            <a:ext cx="5812074" cy="21268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38100" y="1871663"/>
            <a:ext cx="9067800" cy="3114675"/>
          </a:xfrm>
          <a:prstGeom prst="rect">
            <a:avLst/>
          </a:prstGeom>
          <a:noFill/>
          <a:ln w="9525">
            <a:noFill/>
            <a:miter lim="800000"/>
            <a:headEnd/>
            <a:tailEnd/>
          </a:ln>
        </p:spPr>
      </p:pic>
      <p:sp>
        <p:nvSpPr>
          <p:cNvPr id="3" name="2 - Ορθογώνιο"/>
          <p:cNvSpPr/>
          <p:nvPr/>
        </p:nvSpPr>
        <p:spPr>
          <a:xfrm>
            <a:off x="6948264" y="6021288"/>
            <a:ext cx="1668534" cy="369332"/>
          </a:xfrm>
          <a:prstGeom prst="rect">
            <a:avLst/>
          </a:prstGeom>
        </p:spPr>
        <p:txBody>
          <a:bodyPr wrap="none">
            <a:spAutoFit/>
          </a:bodyPr>
          <a:lstStyle/>
          <a:p>
            <a:r>
              <a:rPr lang="en-US" b="1" i="1" dirty="0" smtClean="0">
                <a:solidFill>
                  <a:prstClr val="black"/>
                </a:solidFill>
              </a:rPr>
              <a:t>JCI Insight 2016</a:t>
            </a:r>
            <a:endParaRPr lang="el-GR" b="1" dirty="0">
              <a:solidFill>
                <a:prstClr val="black"/>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323528" y="1412776"/>
            <a:ext cx="8568952" cy="4524315"/>
          </a:xfrm>
          <a:prstGeom prst="rect">
            <a:avLst/>
          </a:prstGeom>
        </p:spPr>
        <p:txBody>
          <a:bodyPr wrap="square">
            <a:spAutoFit/>
          </a:bodyPr>
          <a:lstStyle/>
          <a:p>
            <a:pPr>
              <a:lnSpc>
                <a:spcPct val="150000"/>
              </a:lnSpc>
              <a:buFont typeface="Arial" pitchFamily="34" charset="0"/>
              <a:buChar char="•"/>
            </a:pPr>
            <a:r>
              <a:rPr lang="en-US" sz="2400" b="1" dirty="0" smtClean="0">
                <a:solidFill>
                  <a:prstClr val="black"/>
                </a:solidFill>
              </a:rPr>
              <a:t> </a:t>
            </a:r>
            <a:r>
              <a:rPr lang="el-GR" sz="2400" b="1" dirty="0" smtClean="0">
                <a:solidFill>
                  <a:prstClr val="black"/>
                </a:solidFill>
              </a:rPr>
              <a:t>Συστηματικά φλεγμονώδη νοσήματα / Ουδετεροφιλία </a:t>
            </a:r>
          </a:p>
          <a:p>
            <a:pPr>
              <a:lnSpc>
                <a:spcPct val="150000"/>
              </a:lnSpc>
              <a:buFont typeface="Arial" pitchFamily="34" charset="0"/>
              <a:buChar char="•"/>
            </a:pPr>
            <a:r>
              <a:rPr lang="en-US" sz="2400" b="1" dirty="0" smtClean="0">
                <a:solidFill>
                  <a:prstClr val="black"/>
                </a:solidFill>
              </a:rPr>
              <a:t> </a:t>
            </a:r>
            <a:r>
              <a:rPr lang="el-GR" sz="2400" b="1" dirty="0" smtClean="0">
                <a:solidFill>
                  <a:prstClr val="black"/>
                </a:solidFill>
              </a:rPr>
              <a:t>Διαταραχή του μηχανισμού φυσικής ανοσίας</a:t>
            </a:r>
          </a:p>
          <a:p>
            <a:pPr>
              <a:lnSpc>
                <a:spcPct val="150000"/>
              </a:lnSpc>
              <a:buFont typeface="Arial" pitchFamily="34" charset="0"/>
              <a:buChar char="•"/>
            </a:pPr>
            <a:r>
              <a:rPr lang="en-US" sz="2400" b="1" dirty="0" smtClean="0">
                <a:solidFill>
                  <a:prstClr val="black"/>
                </a:solidFill>
              </a:rPr>
              <a:t> </a:t>
            </a:r>
            <a:r>
              <a:rPr lang="el-GR" sz="2400" b="1" dirty="0" smtClean="0">
                <a:solidFill>
                  <a:prstClr val="black"/>
                </a:solidFill>
              </a:rPr>
              <a:t>Απουσία </a:t>
            </a:r>
            <a:r>
              <a:rPr lang="el-GR" sz="2400" b="1" dirty="0" err="1" smtClean="0">
                <a:solidFill>
                  <a:prstClr val="black"/>
                </a:solidFill>
              </a:rPr>
              <a:t>αυτοαντισωμάτων</a:t>
            </a:r>
            <a:r>
              <a:rPr lang="el-GR" sz="2400" b="1" dirty="0" smtClean="0">
                <a:solidFill>
                  <a:prstClr val="black"/>
                </a:solidFill>
              </a:rPr>
              <a:t> /</a:t>
            </a:r>
            <a:r>
              <a:rPr lang="el-GR" sz="2400" b="1" dirty="0" err="1" smtClean="0">
                <a:solidFill>
                  <a:prstClr val="black"/>
                </a:solidFill>
              </a:rPr>
              <a:t>αυτοαντιδραστικών</a:t>
            </a:r>
            <a:r>
              <a:rPr lang="el-GR" sz="2400" b="1" dirty="0" smtClean="0">
                <a:solidFill>
                  <a:prstClr val="black"/>
                </a:solidFill>
              </a:rPr>
              <a:t> Τ-κυττάρων</a:t>
            </a:r>
          </a:p>
          <a:p>
            <a:pPr>
              <a:lnSpc>
                <a:spcPct val="150000"/>
              </a:lnSpc>
              <a:buFont typeface="Arial" pitchFamily="34" charset="0"/>
              <a:buChar char="•"/>
            </a:pPr>
            <a:r>
              <a:rPr lang="en-US" sz="2400" b="1" dirty="0" smtClean="0">
                <a:solidFill>
                  <a:prstClr val="black"/>
                </a:solidFill>
              </a:rPr>
              <a:t> </a:t>
            </a:r>
            <a:r>
              <a:rPr lang="el-GR" sz="2400" b="1" dirty="0" smtClean="0">
                <a:solidFill>
                  <a:prstClr val="black"/>
                </a:solidFill>
              </a:rPr>
              <a:t>Απουσία ενεργού λοίμωξης</a:t>
            </a:r>
          </a:p>
          <a:p>
            <a:pPr>
              <a:lnSpc>
                <a:spcPct val="150000"/>
              </a:lnSpc>
              <a:buFont typeface="Arial" pitchFamily="34" charset="0"/>
              <a:buChar char="•"/>
            </a:pPr>
            <a:r>
              <a:rPr lang="en-US" sz="2400" b="1" dirty="0" smtClean="0">
                <a:solidFill>
                  <a:prstClr val="black"/>
                </a:solidFill>
              </a:rPr>
              <a:t> </a:t>
            </a:r>
            <a:r>
              <a:rPr lang="el-GR" sz="2400" b="1" dirty="0" smtClean="0"/>
              <a:t>Σπάνια </a:t>
            </a:r>
            <a:r>
              <a:rPr lang="el-GR" sz="2400" b="1" dirty="0" err="1" smtClean="0">
                <a:solidFill>
                  <a:srgbClr val="990000"/>
                </a:solidFill>
              </a:rPr>
              <a:t>μονογονοδιακά</a:t>
            </a:r>
            <a:r>
              <a:rPr lang="el-GR" sz="2400" b="1" dirty="0" smtClean="0">
                <a:solidFill>
                  <a:srgbClr val="990000"/>
                </a:solidFill>
              </a:rPr>
              <a:t> σύνδρομα περιοδικού πυρετού (</a:t>
            </a:r>
            <a:r>
              <a:rPr lang="en-US" sz="2400" b="1" i="1" dirty="0" smtClean="0">
                <a:solidFill>
                  <a:srgbClr val="990000"/>
                </a:solidFill>
              </a:rPr>
              <a:t>periodic fever syndromes</a:t>
            </a:r>
            <a:r>
              <a:rPr lang="el-GR" sz="2400" b="1" dirty="0" smtClean="0">
                <a:solidFill>
                  <a:srgbClr val="990000"/>
                </a:solidFill>
              </a:rPr>
              <a:t>) </a:t>
            </a:r>
            <a:r>
              <a:rPr lang="el-GR" sz="2400" b="1" dirty="0" smtClean="0"/>
              <a:t>έως</a:t>
            </a:r>
            <a:r>
              <a:rPr lang="el-GR" sz="2400" b="1" dirty="0" smtClean="0">
                <a:solidFill>
                  <a:srgbClr val="990000"/>
                </a:solidFill>
              </a:rPr>
              <a:t> </a:t>
            </a:r>
            <a:r>
              <a:rPr lang="el-GR" sz="2400" b="1" dirty="0" smtClean="0"/>
              <a:t>συχνότερες</a:t>
            </a:r>
            <a:r>
              <a:rPr lang="el-GR" sz="2400" b="1" dirty="0" smtClean="0">
                <a:solidFill>
                  <a:srgbClr val="990000"/>
                </a:solidFill>
              </a:rPr>
              <a:t> </a:t>
            </a:r>
            <a:r>
              <a:rPr lang="el-GR" sz="2400" b="1" dirty="0" err="1" smtClean="0">
                <a:solidFill>
                  <a:srgbClr val="990000"/>
                </a:solidFill>
              </a:rPr>
              <a:t>πολυγονιδιακές</a:t>
            </a:r>
            <a:r>
              <a:rPr lang="el-GR" sz="2400" b="1" dirty="0" smtClean="0">
                <a:solidFill>
                  <a:srgbClr val="990000"/>
                </a:solidFill>
              </a:rPr>
              <a:t> νόσοι</a:t>
            </a:r>
            <a:r>
              <a:rPr lang="en-US" sz="2400" b="1" dirty="0" smtClean="0">
                <a:solidFill>
                  <a:srgbClr val="990000"/>
                </a:solidFill>
              </a:rPr>
              <a:t> </a:t>
            </a:r>
            <a:r>
              <a:rPr lang="el-GR" sz="2400" b="1" dirty="0" smtClean="0">
                <a:solidFill>
                  <a:srgbClr val="990000"/>
                </a:solidFill>
              </a:rPr>
              <a:t>ή σύνδρομα απροσδιόριστης αιτιολογίας</a:t>
            </a:r>
            <a:endParaRPr lang="en-US" sz="2400" b="1" dirty="0" smtClean="0">
              <a:solidFill>
                <a:srgbClr val="990000"/>
              </a:solidFill>
            </a:endParaRPr>
          </a:p>
          <a:p>
            <a:pPr>
              <a:lnSpc>
                <a:spcPct val="150000"/>
              </a:lnSpc>
              <a:buFont typeface="Arial" pitchFamily="34" charset="0"/>
              <a:buChar char="•"/>
            </a:pPr>
            <a:r>
              <a:rPr lang="en-US" sz="2400" b="1" dirty="0" smtClean="0">
                <a:solidFill>
                  <a:srgbClr val="008000"/>
                </a:solidFill>
                <a:ea typeface="Calibri"/>
                <a:cs typeface="Arial" pitchFamily="34" charset="0"/>
              </a:rPr>
              <a:t> </a:t>
            </a:r>
            <a:r>
              <a:rPr lang="el-GR" sz="2400" b="1" dirty="0" smtClean="0">
                <a:solidFill>
                  <a:srgbClr val="008000"/>
                </a:solidFill>
                <a:ea typeface="Calibri"/>
                <a:cs typeface="Arial" pitchFamily="34" charset="0"/>
              </a:rPr>
              <a:t>Ανταπόκριση στην θεραπεία αναστολής της </a:t>
            </a:r>
            <a:r>
              <a:rPr lang="en-US" sz="2400" b="1" dirty="0" smtClean="0">
                <a:solidFill>
                  <a:srgbClr val="008000"/>
                </a:solidFill>
                <a:ea typeface="Calibri"/>
                <a:cs typeface="Arial" pitchFamily="34" charset="0"/>
              </a:rPr>
              <a:t>IL-1</a:t>
            </a:r>
            <a:endParaRPr lang="el-GR" sz="2400" b="1" dirty="0">
              <a:solidFill>
                <a:srgbClr val="008000"/>
              </a:solidFill>
              <a:ea typeface="Calibri"/>
              <a:cs typeface="Arial" pitchFamily="34" charset="0"/>
            </a:endParaRPr>
          </a:p>
        </p:txBody>
      </p:sp>
      <p:grpSp>
        <p:nvGrpSpPr>
          <p:cNvPr id="2" name="5 - Ομάδα"/>
          <p:cNvGrpSpPr/>
          <p:nvPr/>
        </p:nvGrpSpPr>
        <p:grpSpPr>
          <a:xfrm>
            <a:off x="0" y="188640"/>
            <a:ext cx="9144000" cy="954107"/>
            <a:chOff x="0" y="188640"/>
            <a:chExt cx="9144000" cy="954107"/>
          </a:xfrm>
        </p:grpSpPr>
        <p:cxnSp>
          <p:nvCxnSpPr>
            <p:cNvPr id="7" name="6 - Ευθεία γραμμή σύνδεσης"/>
            <p:cNvCxnSpPr/>
            <p:nvPr/>
          </p:nvCxnSpPr>
          <p:spPr>
            <a:xfrm>
              <a:off x="0" y="1124744"/>
              <a:ext cx="9144000" cy="0"/>
            </a:xfrm>
            <a:prstGeom prst="line">
              <a:avLst/>
            </a:prstGeom>
            <a:ln w="38100">
              <a:solidFill>
                <a:srgbClr val="990000"/>
              </a:solidFill>
            </a:ln>
          </p:spPr>
          <p:style>
            <a:lnRef idx="1">
              <a:schemeClr val="accent1"/>
            </a:lnRef>
            <a:fillRef idx="0">
              <a:schemeClr val="accent1"/>
            </a:fillRef>
            <a:effectRef idx="0">
              <a:schemeClr val="accent1"/>
            </a:effectRef>
            <a:fontRef idx="minor">
              <a:schemeClr val="tx1"/>
            </a:fontRef>
          </p:style>
        </p:cxnSp>
        <p:sp>
          <p:nvSpPr>
            <p:cNvPr id="8" name="7 - Ορθογώνιο"/>
            <p:cNvSpPr/>
            <p:nvPr/>
          </p:nvSpPr>
          <p:spPr>
            <a:xfrm>
              <a:off x="505475" y="188640"/>
              <a:ext cx="8144666" cy="954107"/>
            </a:xfrm>
            <a:prstGeom prst="rect">
              <a:avLst/>
            </a:prstGeom>
          </p:spPr>
          <p:txBody>
            <a:bodyPr wrap="none">
              <a:spAutoFit/>
            </a:bodyPr>
            <a:lstStyle/>
            <a:p>
              <a:pPr algn="ctr"/>
              <a:r>
                <a:rPr lang="el-GR" sz="2800" b="1" dirty="0" smtClean="0">
                  <a:solidFill>
                    <a:srgbClr val="990000"/>
                  </a:solidFill>
                  <a:ea typeface="Calibri"/>
                  <a:cs typeface="Arial" pitchFamily="34" charset="0"/>
                </a:rPr>
                <a:t>Γενικά χαρακτηριστικά των </a:t>
              </a:r>
              <a:r>
                <a:rPr lang="en-US" sz="2800" b="1" dirty="0" smtClean="0">
                  <a:solidFill>
                    <a:srgbClr val="990000"/>
                  </a:solidFill>
                  <a:ea typeface="Calibri"/>
                  <a:cs typeface="Arial" pitchFamily="34" charset="0"/>
                </a:rPr>
                <a:t>IL-1 </a:t>
              </a:r>
              <a:r>
                <a:rPr lang="el-GR" sz="2800" b="1" dirty="0" err="1" smtClean="0">
                  <a:solidFill>
                    <a:srgbClr val="990000"/>
                  </a:solidFill>
                  <a:ea typeface="Calibri"/>
                  <a:cs typeface="Arial" pitchFamily="34" charset="0"/>
                </a:rPr>
                <a:t>διαμεσολαβούμενων</a:t>
              </a:r>
              <a:endParaRPr lang="el-GR" sz="2800" b="1" dirty="0" smtClean="0">
                <a:solidFill>
                  <a:srgbClr val="990000"/>
                </a:solidFill>
                <a:ea typeface="Calibri"/>
                <a:cs typeface="Arial" pitchFamily="34" charset="0"/>
              </a:endParaRPr>
            </a:p>
            <a:p>
              <a:pPr algn="ctr"/>
              <a:r>
                <a:rPr lang="el-GR" sz="2800" b="1" dirty="0" err="1" smtClean="0">
                  <a:solidFill>
                    <a:srgbClr val="990000"/>
                  </a:solidFill>
                  <a:ea typeface="Calibri"/>
                  <a:cs typeface="Arial" pitchFamily="34" charset="0"/>
                </a:rPr>
                <a:t>αυτοφλεγμονωδών</a:t>
              </a:r>
              <a:r>
                <a:rPr lang="el-GR" sz="2800" b="1" dirty="0" smtClean="0">
                  <a:solidFill>
                    <a:srgbClr val="990000"/>
                  </a:solidFill>
                  <a:ea typeface="Calibri"/>
                  <a:cs typeface="Arial" pitchFamily="34" charset="0"/>
                </a:rPr>
                <a:t> νοσημάτων</a:t>
              </a:r>
              <a:endParaRPr lang="el-GR" sz="2800" b="1" dirty="0">
                <a:solidFill>
                  <a:srgbClr val="990000"/>
                </a:solidFill>
                <a:ea typeface="Calibri"/>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 calcmode="lin" valueType="num">
                                      <p:cBhvr additive="base">
                                        <p:cTn id="7"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4" name="Picture 2" descr="Figure 2"/>
          <p:cNvPicPr>
            <a:picLocks noChangeAspect="1" noChangeArrowheads="1"/>
          </p:cNvPicPr>
          <p:nvPr/>
        </p:nvPicPr>
        <p:blipFill>
          <a:blip r:embed="rId2" cstate="print"/>
          <a:srcRect/>
          <a:stretch>
            <a:fillRect/>
          </a:stretch>
        </p:blipFill>
        <p:spPr bwMode="auto">
          <a:xfrm>
            <a:off x="1405255" y="44624"/>
            <a:ext cx="6615864" cy="6727826"/>
          </a:xfrm>
          <a:prstGeom prst="rect">
            <a:avLst/>
          </a:prstGeom>
          <a:noFill/>
        </p:spPr>
      </p:pic>
      <p:sp>
        <p:nvSpPr>
          <p:cNvPr id="4"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000" b="0" i="0" u="none" strike="noStrike" cap="none" normalizeH="0" baseline="0" dirty="0" err="1" smtClean="0">
                <a:ln>
                  <a:noFill/>
                </a:ln>
                <a:solidFill>
                  <a:srgbClr val="000000"/>
                </a:solidFill>
                <a:effectLst/>
                <a:latin typeface="Arial Unicode MS" pitchFamily="34" charset="-128"/>
                <a:cs typeface="Arial" pitchFamily="34" charset="0"/>
              </a:rPr>
              <a:t>Biochemistry</a:t>
            </a:r>
            <a:r>
              <a:rPr kumimoji="0" lang="el-GR" sz="1000" b="0" i="0" u="none" strike="noStrike" cap="none" normalizeH="0" baseline="0" dirty="0" smtClean="0">
                <a:ln>
                  <a:noFill/>
                </a:ln>
                <a:solidFill>
                  <a:srgbClr val="000000"/>
                </a:solidFill>
                <a:effectLst/>
                <a:latin typeface="Arial Unicode MS" pitchFamily="34" charset="-128"/>
                <a:cs typeface="Arial" pitchFamily="34" charset="0"/>
              </a:rPr>
              <a:t> (</a:t>
            </a:r>
            <a:r>
              <a:rPr kumimoji="0" lang="el-GR" sz="1000" b="0" i="0" u="none" strike="noStrike" cap="none" normalizeH="0" baseline="0" dirty="0" err="1" smtClean="0">
                <a:ln>
                  <a:noFill/>
                </a:ln>
                <a:solidFill>
                  <a:srgbClr val="000000"/>
                </a:solidFill>
                <a:effectLst/>
                <a:latin typeface="Arial Unicode MS" pitchFamily="34" charset="-128"/>
                <a:cs typeface="Arial" pitchFamily="34" charset="0"/>
              </a:rPr>
              <a:t>Mosc</a:t>
            </a:r>
            <a:r>
              <a:rPr kumimoji="0" lang="el-GR" sz="1000" b="0" i="0" u="none" strike="noStrike" cap="none" normalizeH="0" baseline="0" dirty="0" smtClean="0">
                <a:ln>
                  <a:noFill/>
                </a:ln>
                <a:solidFill>
                  <a:srgbClr val="000000"/>
                </a:solidFill>
                <a:effectLst/>
                <a:latin typeface="Arial Unicode MS" pitchFamily="34" charset="-128"/>
                <a:cs typeface="Arial" pitchFamily="34" charset="0"/>
              </a:rPr>
              <a:t>). 2014 Dec;79(12):1308-21</a:t>
            </a:r>
            <a:r>
              <a:rPr kumimoji="0" lang="el-GR" sz="800" b="0" i="0" u="none" strike="noStrike" cap="none" normalizeH="0" baseline="0" dirty="0" smtClean="0">
                <a:ln>
                  <a:noFill/>
                </a:ln>
                <a:solidFill>
                  <a:schemeClr val="tx1"/>
                </a:solidFill>
                <a:effectLst/>
                <a:latin typeface="Arial" pitchFamily="34" charset="0"/>
                <a:cs typeface="Arial" pitchFamily="34" charset="0"/>
              </a:rPr>
              <a:t> </a:t>
            </a:r>
            <a:endParaRPr kumimoji="0" lang="el-G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4 - TextBox"/>
          <p:cNvSpPr txBox="1"/>
          <p:nvPr/>
        </p:nvSpPr>
        <p:spPr>
          <a:xfrm>
            <a:off x="210407" y="680740"/>
            <a:ext cx="1818639" cy="646331"/>
          </a:xfrm>
          <a:prstGeom prst="rect">
            <a:avLst/>
          </a:prstGeom>
          <a:noFill/>
        </p:spPr>
        <p:txBody>
          <a:bodyPr wrap="none" rtlCol="0">
            <a:spAutoFit/>
          </a:bodyPr>
          <a:lstStyle/>
          <a:p>
            <a:r>
              <a:rPr lang="en-US" sz="3600" b="1" dirty="0" smtClean="0"/>
              <a:t>Anti-IL-1</a:t>
            </a:r>
            <a:endParaRPr lang="el-GR" sz="3600" b="1"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cstate="print"/>
          <a:srcRect/>
          <a:stretch>
            <a:fillRect/>
          </a:stretch>
        </p:blipFill>
        <p:spPr bwMode="auto">
          <a:xfrm>
            <a:off x="107504" y="116632"/>
            <a:ext cx="8894320" cy="4137447"/>
          </a:xfrm>
          <a:prstGeom prst="rect">
            <a:avLst/>
          </a:prstGeom>
          <a:noFill/>
          <a:ln w="9525">
            <a:noFill/>
            <a:miter lim="800000"/>
            <a:headEnd/>
            <a:tailEnd/>
          </a:ln>
        </p:spPr>
      </p:pic>
      <p:pic>
        <p:nvPicPr>
          <p:cNvPr id="24578" name="Picture 2"/>
          <p:cNvPicPr>
            <a:picLocks noChangeAspect="1" noChangeArrowheads="1"/>
          </p:cNvPicPr>
          <p:nvPr/>
        </p:nvPicPr>
        <p:blipFill>
          <a:blip r:embed="rId4" cstate="print"/>
          <a:srcRect/>
          <a:stretch>
            <a:fillRect/>
          </a:stretch>
        </p:blipFill>
        <p:spPr bwMode="auto">
          <a:xfrm>
            <a:off x="0" y="476672"/>
            <a:ext cx="4638675" cy="457200"/>
          </a:xfrm>
          <a:prstGeom prst="rect">
            <a:avLst/>
          </a:prstGeom>
          <a:noFill/>
          <a:ln w="9525">
            <a:noFill/>
            <a:miter lim="800000"/>
            <a:headEnd/>
            <a:tailEnd/>
          </a:ln>
        </p:spPr>
      </p:pic>
      <p:sp>
        <p:nvSpPr>
          <p:cNvPr id="5" name="4 - Ορθογώνιο"/>
          <p:cNvSpPr/>
          <p:nvPr/>
        </p:nvSpPr>
        <p:spPr>
          <a:xfrm>
            <a:off x="251520" y="4509120"/>
            <a:ext cx="8640960" cy="1938992"/>
          </a:xfrm>
          <a:prstGeom prst="rect">
            <a:avLst/>
          </a:prstGeom>
        </p:spPr>
        <p:txBody>
          <a:bodyPr wrap="square">
            <a:spAutoFit/>
          </a:bodyPr>
          <a:lstStyle/>
          <a:p>
            <a:pPr algn="just"/>
            <a:r>
              <a:rPr lang="en-US" sz="2400" b="1" dirty="0" smtClean="0"/>
              <a:t>sulfonylurea MCC950 </a:t>
            </a:r>
            <a:r>
              <a:rPr lang="en-US" sz="2400" dirty="0" smtClean="0"/>
              <a:t>is a specific and potent synthetic inhibitor of NLRP3 </a:t>
            </a:r>
            <a:r>
              <a:rPr lang="en-US" sz="2400" dirty="0" err="1" smtClean="0"/>
              <a:t>inflammasome</a:t>
            </a:r>
            <a:r>
              <a:rPr lang="en-US" sz="2400" dirty="0" smtClean="0"/>
              <a:t> activation</a:t>
            </a:r>
            <a:endParaRPr lang="el-GR" sz="2400" dirty="0" smtClean="0"/>
          </a:p>
          <a:p>
            <a:pPr algn="just"/>
            <a:r>
              <a:rPr lang="el-GR" sz="2400" b="1" dirty="0" smtClean="0"/>
              <a:t>- </a:t>
            </a:r>
            <a:r>
              <a:rPr lang="en-US" sz="2400" b="1" dirty="0" smtClean="0"/>
              <a:t>mouse models</a:t>
            </a:r>
            <a:endParaRPr lang="el-GR" sz="2400" dirty="0" smtClean="0"/>
          </a:p>
          <a:p>
            <a:r>
              <a:rPr lang="el-GR" sz="2400" dirty="0" smtClean="0"/>
              <a:t>- </a:t>
            </a:r>
            <a:r>
              <a:rPr lang="en-US" sz="2400" b="1" i="1" dirty="0" smtClean="0"/>
              <a:t>ex vivo samples from individuals with </a:t>
            </a:r>
            <a:r>
              <a:rPr lang="en-US" sz="2400" b="1" i="1" dirty="0" err="1" smtClean="0"/>
              <a:t>Muckle</a:t>
            </a:r>
            <a:r>
              <a:rPr lang="en-US" sz="2400" b="1" i="1" dirty="0" smtClean="0"/>
              <a:t>–Wells syndrome (CAPS)</a:t>
            </a:r>
            <a:endParaRPr lang="el-GR" sz="2400"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Image"/>
          <p:cNvPicPr>
            <a:picLocks noChangeAspect="1" noChangeArrowheads="1"/>
          </p:cNvPicPr>
          <p:nvPr/>
        </p:nvPicPr>
        <p:blipFill>
          <a:blip r:embed="rId3" cstate="print"/>
          <a:srcRect/>
          <a:stretch>
            <a:fillRect/>
          </a:stretch>
        </p:blipFill>
        <p:spPr bwMode="auto">
          <a:xfrm>
            <a:off x="1" y="525954"/>
            <a:ext cx="9144000" cy="5204925"/>
          </a:xfrm>
          <a:prstGeom prst="rect">
            <a:avLst/>
          </a:prstGeom>
          <a:noFill/>
          <a:ln w="9525">
            <a:noFill/>
            <a:miter lim="800000"/>
            <a:headEnd/>
            <a:tailEnd/>
          </a:ln>
        </p:spPr>
      </p:pic>
      <p:sp>
        <p:nvSpPr>
          <p:cNvPr id="3" name="2 - Ορθογώνιο"/>
          <p:cNvSpPr/>
          <p:nvPr/>
        </p:nvSpPr>
        <p:spPr>
          <a:xfrm>
            <a:off x="2123728" y="548682"/>
            <a:ext cx="5472608" cy="954107"/>
          </a:xfrm>
          <a:prstGeom prst="rect">
            <a:avLst/>
          </a:prstGeom>
        </p:spPr>
        <p:txBody>
          <a:bodyPr wrap="square">
            <a:spAutoFit/>
          </a:bodyPr>
          <a:lstStyle/>
          <a:p>
            <a:pPr algn="ctr"/>
            <a:r>
              <a:rPr lang="en-US" sz="2800" b="1" dirty="0" smtClean="0">
                <a:effectLst/>
                <a:latin typeface="Calibri" pitchFamily="34" charset="0"/>
              </a:rPr>
              <a:t>Percentage of patients with </a:t>
            </a:r>
          </a:p>
          <a:p>
            <a:pPr algn="ctr"/>
            <a:r>
              <a:rPr lang="en-US" sz="2800" b="1" dirty="0" smtClean="0">
                <a:solidFill>
                  <a:srgbClr val="FF0000"/>
                </a:solidFill>
                <a:effectLst/>
                <a:latin typeface="Calibri" pitchFamily="34" charset="0"/>
              </a:rPr>
              <a:t>fever of unknown origin (FUO)</a:t>
            </a:r>
            <a:endParaRPr lang="el-GR" sz="2800" dirty="0">
              <a:effectLst/>
              <a:latin typeface="Calibri" pitchFamily="34" charset="0"/>
            </a:endParaRPr>
          </a:p>
        </p:txBody>
      </p:sp>
      <p:sp>
        <p:nvSpPr>
          <p:cNvPr id="4" name="3 - Ορθογώνιο"/>
          <p:cNvSpPr/>
          <p:nvPr/>
        </p:nvSpPr>
        <p:spPr>
          <a:xfrm>
            <a:off x="4535488" y="5879594"/>
            <a:ext cx="4608512" cy="830997"/>
          </a:xfrm>
          <a:prstGeom prst="rect">
            <a:avLst/>
          </a:prstGeom>
        </p:spPr>
        <p:txBody>
          <a:bodyPr wrap="square">
            <a:spAutoFit/>
          </a:bodyPr>
          <a:lstStyle/>
          <a:p>
            <a:pPr>
              <a:buFont typeface="Arial" pitchFamily="34" charset="0"/>
              <a:buChar char="•"/>
            </a:pPr>
            <a:r>
              <a:rPr lang="en-US" sz="1600" dirty="0" smtClean="0"/>
              <a:t> </a:t>
            </a:r>
            <a:r>
              <a:rPr lang="en-US" sz="1600" dirty="0" err="1" smtClean="0"/>
              <a:t>Vanderschueren</a:t>
            </a:r>
            <a:r>
              <a:rPr lang="en-US" sz="1600" dirty="0" smtClean="0"/>
              <a:t> S, et al. Arch Intern Med 2003</a:t>
            </a:r>
          </a:p>
          <a:p>
            <a:pPr>
              <a:buFont typeface="Arial" pitchFamily="34" charset="0"/>
              <a:buChar char="•"/>
            </a:pPr>
            <a:r>
              <a:rPr lang="en-US" sz="1600" dirty="0" smtClean="0"/>
              <a:t> </a:t>
            </a:r>
            <a:r>
              <a:rPr lang="en-US" sz="1600" dirty="0" err="1" smtClean="0"/>
              <a:t>Bleeker</a:t>
            </a:r>
            <a:r>
              <a:rPr lang="en-US" sz="1600" dirty="0" smtClean="0"/>
              <a:t>-Rovers CP, et al. Medicine (Baltimore) 2007</a:t>
            </a:r>
          </a:p>
          <a:p>
            <a:pPr>
              <a:buFont typeface="Arial" pitchFamily="34" charset="0"/>
              <a:buChar char="•"/>
            </a:pPr>
            <a:r>
              <a:rPr lang="en-US" sz="1600" dirty="0" smtClean="0"/>
              <a:t> Horowitz HW. N </a:t>
            </a:r>
            <a:r>
              <a:rPr lang="en-US" sz="1600" dirty="0" err="1" smtClean="0"/>
              <a:t>Engl</a:t>
            </a:r>
            <a:r>
              <a:rPr lang="en-US" sz="1600" dirty="0" smtClean="0"/>
              <a:t> J Med 2013</a:t>
            </a:r>
            <a:endParaRPr lang="el-GR" sz="1600" dirty="0" smtClean="0"/>
          </a:p>
        </p:txBody>
      </p:sp>
      <p:sp>
        <p:nvSpPr>
          <p:cNvPr id="6" name="5 - Στρογγυλεμένο ορθογώνιο"/>
          <p:cNvSpPr/>
          <p:nvPr/>
        </p:nvSpPr>
        <p:spPr>
          <a:xfrm>
            <a:off x="4211960" y="1988840"/>
            <a:ext cx="1512168" cy="3456384"/>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Στρογγυλεμένο ορθογώνιο"/>
          <p:cNvSpPr/>
          <p:nvPr/>
        </p:nvSpPr>
        <p:spPr>
          <a:xfrm>
            <a:off x="7236296" y="1124744"/>
            <a:ext cx="1512168" cy="4248472"/>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467545" y="211030"/>
          <a:ext cx="8352927" cy="6386322"/>
        </p:xfrm>
        <a:graphic>
          <a:graphicData uri="http://schemas.openxmlformats.org/drawingml/2006/table">
            <a:tbl>
              <a:tblPr/>
              <a:tblGrid>
                <a:gridCol w="8352927"/>
              </a:tblGrid>
              <a:tr h="140829">
                <a:tc>
                  <a:txBody>
                    <a:bodyPr/>
                    <a:lstStyle/>
                    <a:p>
                      <a:pPr>
                        <a:lnSpc>
                          <a:spcPct val="115000"/>
                        </a:lnSpc>
                        <a:spcBef>
                          <a:spcPts val="600"/>
                        </a:spcBef>
                        <a:spcAft>
                          <a:spcPts val="600"/>
                        </a:spcAft>
                      </a:pPr>
                      <a:r>
                        <a:rPr lang="el-GR" sz="1800" b="1" dirty="0" err="1" smtClean="0">
                          <a:solidFill>
                            <a:srgbClr val="990000"/>
                          </a:solidFill>
                          <a:latin typeface="+mn-lt"/>
                          <a:ea typeface="Calibri"/>
                          <a:cs typeface="Times New Roman"/>
                        </a:rPr>
                        <a:t>Αυτοφλεγμονώδεις</a:t>
                      </a:r>
                      <a:r>
                        <a:rPr lang="el-GR" sz="1800" b="1" dirty="0" smtClean="0">
                          <a:solidFill>
                            <a:srgbClr val="990000"/>
                          </a:solidFill>
                          <a:latin typeface="+mn-lt"/>
                          <a:ea typeface="Calibri"/>
                          <a:cs typeface="Times New Roman"/>
                        </a:rPr>
                        <a:t> </a:t>
                      </a:r>
                      <a:r>
                        <a:rPr lang="el-GR" sz="1800" b="1" dirty="0">
                          <a:solidFill>
                            <a:srgbClr val="990000"/>
                          </a:solidFill>
                          <a:latin typeface="+mn-lt"/>
                          <a:ea typeface="Calibri"/>
                          <a:cs typeface="Times New Roman"/>
                        </a:rPr>
                        <a:t>διαταραχές στις οποίες χορηγούνται αναστολείς της IL-1</a:t>
                      </a:r>
                    </a:p>
                  </a:txBody>
                  <a:tcPr marL="50097" marR="5009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23171">
                <a:tc>
                  <a:txBody>
                    <a:bodyPr/>
                    <a:lstStyle/>
                    <a:p>
                      <a:pPr marL="342900" lvl="0" indent="-342900">
                        <a:lnSpc>
                          <a:spcPct val="115000"/>
                        </a:lnSpc>
                        <a:spcBef>
                          <a:spcPts val="0"/>
                        </a:spcBef>
                        <a:spcAft>
                          <a:spcPts val="0"/>
                        </a:spcAft>
                        <a:buFont typeface="Times New Roman"/>
                        <a:buNone/>
                      </a:pPr>
                      <a:endParaRPr lang="el-GR" sz="500" b="1" dirty="0" smtClean="0">
                        <a:latin typeface="+mn-lt"/>
                        <a:ea typeface="Calibri"/>
                        <a:cs typeface="Times New Roman"/>
                      </a:endParaRPr>
                    </a:p>
                    <a:p>
                      <a:pPr marL="342900" lvl="0" indent="-342900">
                        <a:lnSpc>
                          <a:spcPct val="115000"/>
                        </a:lnSpc>
                        <a:spcBef>
                          <a:spcPts val="600"/>
                        </a:spcBef>
                        <a:spcAft>
                          <a:spcPts val="600"/>
                        </a:spcAft>
                        <a:buFont typeface="Times New Roman"/>
                        <a:buChar char="•"/>
                      </a:pPr>
                      <a:r>
                        <a:rPr lang="el-GR" sz="1600" b="1" dirty="0" smtClean="0">
                          <a:latin typeface="+mn-lt"/>
                          <a:ea typeface="Calibri"/>
                          <a:cs typeface="Times New Roman"/>
                        </a:rPr>
                        <a:t>Σχετιζόμενα </a:t>
                      </a:r>
                      <a:r>
                        <a:rPr lang="el-GR" sz="1600" b="1" dirty="0">
                          <a:latin typeface="+mn-lt"/>
                          <a:ea typeface="Calibri"/>
                          <a:cs typeface="Times New Roman"/>
                        </a:rPr>
                        <a:t>με την </a:t>
                      </a:r>
                      <a:r>
                        <a:rPr lang="el-GR" sz="1600" b="1" dirty="0" err="1">
                          <a:latin typeface="+mn-lt"/>
                          <a:ea typeface="Calibri"/>
                          <a:cs typeface="Times New Roman"/>
                        </a:rPr>
                        <a:t>κρυοπυρίνη</a:t>
                      </a:r>
                      <a:r>
                        <a:rPr lang="el-GR" sz="1600" b="1" dirty="0">
                          <a:latin typeface="+mn-lt"/>
                          <a:ea typeface="Calibri"/>
                          <a:cs typeface="Times New Roman"/>
                        </a:rPr>
                        <a:t> περιοδικά σύνδρομα (CAPS)</a:t>
                      </a:r>
                    </a:p>
                    <a:p>
                      <a:pPr marL="342900" lvl="0" indent="-342900">
                        <a:lnSpc>
                          <a:spcPct val="115000"/>
                        </a:lnSpc>
                        <a:spcBef>
                          <a:spcPts val="600"/>
                        </a:spcBef>
                        <a:spcAft>
                          <a:spcPts val="600"/>
                        </a:spcAft>
                        <a:buFont typeface="Times New Roman"/>
                        <a:buChar char="•"/>
                      </a:pPr>
                      <a:r>
                        <a:rPr lang="el-GR" sz="1600" b="1" dirty="0" err="1" smtClean="0">
                          <a:latin typeface="+mn-lt"/>
                          <a:ea typeface="Calibri"/>
                          <a:cs typeface="Times New Roman"/>
                        </a:rPr>
                        <a:t>Οικογενής</a:t>
                      </a:r>
                      <a:r>
                        <a:rPr lang="el-GR" sz="1600" b="1" dirty="0" smtClean="0">
                          <a:latin typeface="+mn-lt"/>
                          <a:ea typeface="Calibri"/>
                          <a:cs typeface="Times New Roman"/>
                        </a:rPr>
                        <a:t> </a:t>
                      </a:r>
                      <a:r>
                        <a:rPr lang="el-GR" sz="1600" b="1" dirty="0">
                          <a:latin typeface="+mn-lt"/>
                          <a:ea typeface="Calibri"/>
                          <a:cs typeface="Times New Roman"/>
                        </a:rPr>
                        <a:t>μεσογειακός πυρετός (FMF)</a:t>
                      </a:r>
                    </a:p>
                    <a:p>
                      <a:pPr marL="342900" lvl="0" indent="-342900">
                        <a:lnSpc>
                          <a:spcPct val="115000"/>
                        </a:lnSpc>
                        <a:spcBef>
                          <a:spcPts val="600"/>
                        </a:spcBef>
                        <a:spcAft>
                          <a:spcPts val="600"/>
                        </a:spcAft>
                        <a:buFont typeface="Times New Roman"/>
                        <a:buChar char="•"/>
                      </a:pPr>
                      <a:r>
                        <a:rPr lang="el-GR" sz="1600" b="1" dirty="0">
                          <a:latin typeface="+mn-lt"/>
                          <a:ea typeface="Calibri"/>
                          <a:cs typeface="Times New Roman"/>
                        </a:rPr>
                        <a:t>Σύνδρομο </a:t>
                      </a:r>
                      <a:r>
                        <a:rPr lang="el-GR" sz="1600" b="1" dirty="0" err="1">
                          <a:latin typeface="+mn-lt"/>
                          <a:ea typeface="Calibri"/>
                          <a:cs typeface="Times New Roman"/>
                        </a:rPr>
                        <a:t>πυογενούς</a:t>
                      </a:r>
                      <a:r>
                        <a:rPr lang="el-GR" sz="1600" b="1" dirty="0">
                          <a:latin typeface="+mn-lt"/>
                          <a:ea typeface="Calibri"/>
                          <a:cs typeface="Times New Roman"/>
                        </a:rPr>
                        <a:t> αρθρίτιδας, γαγγραινώδους </a:t>
                      </a:r>
                      <a:r>
                        <a:rPr lang="el-GR" sz="1600" b="1" dirty="0" err="1">
                          <a:latin typeface="+mn-lt"/>
                          <a:ea typeface="Calibri"/>
                          <a:cs typeface="Times New Roman"/>
                        </a:rPr>
                        <a:t>πυοδέρματος</a:t>
                      </a:r>
                      <a:r>
                        <a:rPr lang="el-GR" sz="1600" b="1" dirty="0">
                          <a:latin typeface="+mn-lt"/>
                          <a:ea typeface="Calibri"/>
                          <a:cs typeface="Times New Roman"/>
                        </a:rPr>
                        <a:t> και ακμής (</a:t>
                      </a:r>
                      <a:r>
                        <a:rPr lang="en-US" sz="1600" b="1" dirty="0">
                          <a:latin typeface="+mn-lt"/>
                          <a:ea typeface="Calibri"/>
                          <a:cs typeface="Times New Roman"/>
                        </a:rPr>
                        <a:t>PAPA</a:t>
                      </a:r>
                      <a:r>
                        <a:rPr lang="el-GR" sz="1600" b="1" dirty="0">
                          <a:latin typeface="+mn-lt"/>
                          <a:ea typeface="Calibri"/>
                          <a:cs typeface="Times New Roman"/>
                        </a:rPr>
                        <a:t>)</a:t>
                      </a:r>
                    </a:p>
                    <a:p>
                      <a:pPr marL="342900" lvl="0" indent="-342900">
                        <a:lnSpc>
                          <a:spcPct val="115000"/>
                        </a:lnSpc>
                        <a:spcBef>
                          <a:spcPts val="600"/>
                        </a:spcBef>
                        <a:spcAft>
                          <a:spcPts val="600"/>
                        </a:spcAft>
                        <a:buFont typeface="Times New Roman"/>
                        <a:buChar char="•"/>
                      </a:pPr>
                      <a:r>
                        <a:rPr lang="el-GR" sz="1600" b="1" dirty="0">
                          <a:latin typeface="+mn-lt"/>
                          <a:ea typeface="Calibri"/>
                          <a:cs typeface="Times New Roman"/>
                        </a:rPr>
                        <a:t>Περιοδικό σύνδρομο που συνοδεύεται από </a:t>
                      </a:r>
                      <a:r>
                        <a:rPr lang="el-GR" sz="1600" b="1" dirty="0" err="1">
                          <a:latin typeface="+mn-lt"/>
                          <a:ea typeface="Calibri"/>
                          <a:cs typeface="Times New Roman"/>
                        </a:rPr>
                        <a:t>υπεργαμμασφαιριναιμία</a:t>
                      </a:r>
                      <a:r>
                        <a:rPr lang="el-GR" sz="1600" b="1" dirty="0">
                          <a:latin typeface="+mn-lt"/>
                          <a:ea typeface="Calibri"/>
                          <a:cs typeface="Times New Roman"/>
                        </a:rPr>
                        <a:t> D (HIDS)</a:t>
                      </a:r>
                    </a:p>
                    <a:p>
                      <a:pPr marL="342900" lvl="0" indent="-342900">
                        <a:lnSpc>
                          <a:spcPct val="115000"/>
                        </a:lnSpc>
                        <a:spcBef>
                          <a:spcPts val="600"/>
                        </a:spcBef>
                        <a:spcAft>
                          <a:spcPts val="600"/>
                        </a:spcAft>
                        <a:buFont typeface="Times New Roman"/>
                        <a:buChar char="•"/>
                      </a:pPr>
                      <a:r>
                        <a:rPr lang="el-GR" sz="1600" b="1" dirty="0">
                          <a:latin typeface="+mn-lt"/>
                          <a:ea typeface="Calibri"/>
                          <a:cs typeface="Times New Roman"/>
                        </a:rPr>
                        <a:t>Περιοδικό σύνδρομο που σχετίζεται με τον υποδοχέα του </a:t>
                      </a:r>
                      <a:r>
                        <a:rPr lang="el-GR" sz="1600" b="1" dirty="0" err="1">
                          <a:latin typeface="+mn-lt"/>
                          <a:ea typeface="Calibri"/>
                          <a:cs typeface="Times New Roman"/>
                        </a:rPr>
                        <a:t>TNFα</a:t>
                      </a:r>
                      <a:r>
                        <a:rPr lang="el-GR" sz="1600" b="1" dirty="0">
                          <a:latin typeface="+mn-lt"/>
                          <a:ea typeface="Calibri"/>
                          <a:cs typeface="Times New Roman"/>
                        </a:rPr>
                        <a:t> (TRAPS)</a:t>
                      </a:r>
                    </a:p>
                    <a:p>
                      <a:pPr marL="342900" lvl="0" indent="-342900">
                        <a:lnSpc>
                          <a:spcPct val="115000"/>
                        </a:lnSpc>
                        <a:spcBef>
                          <a:spcPts val="600"/>
                        </a:spcBef>
                        <a:spcAft>
                          <a:spcPts val="600"/>
                        </a:spcAft>
                        <a:buFont typeface="Times New Roman"/>
                        <a:buChar char="•"/>
                      </a:pPr>
                      <a:r>
                        <a:rPr lang="el-GR" sz="1600" b="1" dirty="0">
                          <a:latin typeface="+mn-lt"/>
                          <a:ea typeface="Calibri"/>
                          <a:cs typeface="Times New Roman"/>
                        </a:rPr>
                        <a:t>Σύνδρομο ανεπάρκειας του ανταγωνιστή του υποδοχέα της </a:t>
                      </a:r>
                      <a:r>
                        <a:rPr lang="en-US" sz="1600" b="1" dirty="0">
                          <a:latin typeface="+mn-lt"/>
                          <a:ea typeface="Calibri"/>
                          <a:cs typeface="Times New Roman"/>
                        </a:rPr>
                        <a:t>IL</a:t>
                      </a:r>
                      <a:r>
                        <a:rPr lang="el-GR" sz="1600" b="1" dirty="0">
                          <a:latin typeface="+mn-lt"/>
                          <a:ea typeface="Calibri"/>
                          <a:cs typeface="Times New Roman"/>
                        </a:rPr>
                        <a:t>-1 (</a:t>
                      </a:r>
                      <a:r>
                        <a:rPr lang="en-US" sz="1600" b="1" dirty="0">
                          <a:latin typeface="+mn-lt"/>
                          <a:ea typeface="Calibri"/>
                          <a:cs typeface="Times New Roman"/>
                        </a:rPr>
                        <a:t>DIRA</a:t>
                      </a:r>
                      <a:r>
                        <a:rPr lang="el-GR" sz="1600" b="1" dirty="0" smtClean="0">
                          <a:latin typeface="+mn-lt"/>
                          <a:ea typeface="Calibri"/>
                          <a:cs typeface="Times New Roman"/>
                        </a:rPr>
                        <a:t>)</a:t>
                      </a:r>
                      <a:r>
                        <a:rPr lang="en-US" sz="1600" b="1" dirty="0" smtClean="0">
                          <a:latin typeface="+mn-lt"/>
                          <a:ea typeface="Calibri"/>
                          <a:cs typeface="Times New Roman"/>
                        </a:rPr>
                        <a:t> </a:t>
                      </a:r>
                      <a:r>
                        <a:rPr lang="el-GR" sz="1600" b="1" dirty="0" smtClean="0">
                          <a:latin typeface="+mn-lt"/>
                          <a:ea typeface="Calibri"/>
                          <a:cs typeface="Times New Roman"/>
                        </a:rPr>
                        <a:t>και</a:t>
                      </a:r>
                      <a:r>
                        <a:rPr lang="el-GR" sz="1600" b="1" baseline="0" dirty="0" smtClean="0">
                          <a:latin typeface="+mn-lt"/>
                          <a:ea typeface="Calibri"/>
                          <a:cs typeface="Times New Roman"/>
                        </a:rPr>
                        <a:t> </a:t>
                      </a:r>
                      <a:r>
                        <a:rPr lang="el-GR" sz="1600" b="1" dirty="0" smtClean="0">
                          <a:latin typeface="+mn-lt"/>
                          <a:ea typeface="Calibri"/>
                          <a:cs typeface="Times New Roman"/>
                        </a:rPr>
                        <a:t>της IL-36 (DITRA</a:t>
                      </a:r>
                      <a:r>
                        <a:rPr lang="el-GR" sz="1600" b="1" baseline="0" dirty="0" smtClean="0">
                          <a:latin typeface="+mn-lt"/>
                          <a:ea typeface="Calibri"/>
                          <a:cs typeface="Times New Roman"/>
                        </a:rPr>
                        <a:t>) </a:t>
                      </a:r>
                      <a:endParaRPr lang="el-GR" sz="1600" b="1" dirty="0">
                        <a:latin typeface="+mn-lt"/>
                        <a:ea typeface="Calibri"/>
                        <a:cs typeface="Times New Roman"/>
                      </a:endParaRPr>
                    </a:p>
                    <a:p>
                      <a:pPr marL="342900" marR="0" lvl="0" indent="-342900" algn="l" defTabSz="914400" rtl="0" eaLnBrk="1" fontAlgn="auto" latinLnBrk="0" hangingPunct="1">
                        <a:lnSpc>
                          <a:spcPct val="115000"/>
                        </a:lnSpc>
                        <a:spcBef>
                          <a:spcPts val="600"/>
                        </a:spcBef>
                        <a:spcAft>
                          <a:spcPts val="600"/>
                        </a:spcAft>
                        <a:buClrTx/>
                        <a:buSzTx/>
                        <a:buFont typeface="Times New Roman"/>
                        <a:buChar char="•"/>
                        <a:tabLst/>
                        <a:defRPr/>
                      </a:pPr>
                      <a:r>
                        <a:rPr lang="el-GR" sz="1600" b="1" dirty="0">
                          <a:latin typeface="+mn-lt"/>
                          <a:ea typeface="Calibri"/>
                          <a:cs typeface="Times New Roman"/>
                        </a:rPr>
                        <a:t>Σύνδρομο </a:t>
                      </a:r>
                      <a:r>
                        <a:rPr lang="el-GR" sz="1600" b="1" dirty="0" err="1" smtClean="0">
                          <a:latin typeface="+mn-lt"/>
                          <a:ea typeface="Calibri"/>
                          <a:cs typeface="Times New Roman"/>
                        </a:rPr>
                        <a:t>Schnitzler</a:t>
                      </a:r>
                      <a:r>
                        <a:rPr lang="en-US" sz="1600" b="1" dirty="0" smtClean="0">
                          <a:latin typeface="+mn-lt"/>
                          <a:ea typeface="Calibri"/>
                          <a:cs typeface="Times New Roman"/>
                        </a:rPr>
                        <a:t> (</a:t>
                      </a:r>
                      <a:r>
                        <a:rPr lang="el-GR" sz="1600" b="1" dirty="0" smtClean="0">
                          <a:latin typeface="+mn-lt"/>
                          <a:ea typeface="Calibri"/>
                          <a:cs typeface="Times New Roman"/>
                        </a:rPr>
                        <a:t>πυρετός,</a:t>
                      </a:r>
                      <a:r>
                        <a:rPr lang="el-GR" sz="1600" b="1" baseline="0" dirty="0" smtClean="0">
                          <a:latin typeface="+mn-lt"/>
                          <a:ea typeface="Calibri"/>
                          <a:cs typeface="Times New Roman"/>
                        </a:rPr>
                        <a:t> </a:t>
                      </a:r>
                      <a:r>
                        <a:rPr lang="el-GR" sz="1600" b="1" baseline="0" dirty="0" err="1" smtClean="0">
                          <a:latin typeface="+mn-lt"/>
                          <a:ea typeface="Calibri"/>
                          <a:cs typeface="Times New Roman"/>
                        </a:rPr>
                        <a:t>ουρτικάρια</a:t>
                      </a:r>
                      <a:r>
                        <a:rPr lang="el-GR" sz="1600" b="1" baseline="0" dirty="0" smtClean="0">
                          <a:latin typeface="+mn-lt"/>
                          <a:ea typeface="Calibri"/>
                          <a:cs typeface="Times New Roman"/>
                        </a:rPr>
                        <a:t>, </a:t>
                      </a:r>
                      <a:r>
                        <a:rPr lang="el-GR" sz="1600" b="1" baseline="0" dirty="0" err="1" smtClean="0">
                          <a:latin typeface="+mn-lt"/>
                          <a:ea typeface="Calibri"/>
                          <a:cs typeface="Times New Roman"/>
                        </a:rPr>
                        <a:t>μονοκλωνική</a:t>
                      </a:r>
                      <a:r>
                        <a:rPr lang="el-GR" sz="1600" b="1" baseline="0" dirty="0" smtClean="0">
                          <a:latin typeface="+mn-lt"/>
                          <a:ea typeface="Calibri"/>
                          <a:cs typeface="Times New Roman"/>
                        </a:rPr>
                        <a:t> </a:t>
                      </a:r>
                      <a:r>
                        <a:rPr lang="el-GR" sz="1600" b="1" baseline="0" dirty="0" err="1" smtClean="0">
                          <a:latin typeface="+mn-lt"/>
                          <a:ea typeface="Calibri"/>
                          <a:cs typeface="Times New Roman"/>
                        </a:rPr>
                        <a:t>γαμμαπάθεια</a:t>
                      </a:r>
                      <a:r>
                        <a:rPr lang="el-GR" sz="1600" b="1" baseline="0" dirty="0" smtClean="0">
                          <a:latin typeface="+mn-lt"/>
                          <a:ea typeface="Calibri"/>
                          <a:cs typeface="Times New Roman"/>
                        </a:rPr>
                        <a:t>)</a:t>
                      </a:r>
                      <a:endParaRPr lang="el-GR" sz="1600" b="1" dirty="0">
                        <a:latin typeface="+mn-lt"/>
                        <a:ea typeface="Calibri"/>
                        <a:cs typeface="Times New Roman"/>
                      </a:endParaRPr>
                    </a:p>
                    <a:p>
                      <a:pPr marL="342900" lvl="0" indent="-342900">
                        <a:lnSpc>
                          <a:spcPct val="115000"/>
                        </a:lnSpc>
                        <a:spcBef>
                          <a:spcPts val="600"/>
                        </a:spcBef>
                        <a:spcAft>
                          <a:spcPts val="600"/>
                        </a:spcAft>
                        <a:buFont typeface="Times New Roman"/>
                        <a:buChar char="•"/>
                      </a:pPr>
                      <a:r>
                        <a:rPr lang="el-GR" sz="1600" b="1" dirty="0" smtClean="0">
                          <a:latin typeface="+mn-lt"/>
                          <a:ea typeface="Calibri"/>
                          <a:cs typeface="Times New Roman"/>
                        </a:rPr>
                        <a:t>Συστηματική</a:t>
                      </a:r>
                      <a:r>
                        <a:rPr lang="el-GR" sz="1600" b="1" baseline="0" dirty="0" smtClean="0">
                          <a:latin typeface="+mn-lt"/>
                          <a:ea typeface="Calibri"/>
                          <a:cs typeface="Times New Roman"/>
                        </a:rPr>
                        <a:t> </a:t>
                      </a:r>
                      <a:r>
                        <a:rPr lang="el-GR" sz="1600" b="1" dirty="0" smtClean="0">
                          <a:latin typeface="+mn-lt"/>
                          <a:ea typeface="Calibri"/>
                          <a:cs typeface="Times New Roman"/>
                        </a:rPr>
                        <a:t>νεανική </a:t>
                      </a:r>
                      <a:r>
                        <a:rPr lang="el-GR" sz="1600" b="1" dirty="0">
                          <a:latin typeface="+mn-lt"/>
                          <a:ea typeface="Calibri"/>
                          <a:cs typeface="Times New Roman"/>
                        </a:rPr>
                        <a:t>ιδιοπαθής αρθρίτιδα (</a:t>
                      </a:r>
                      <a:r>
                        <a:rPr lang="el-GR" sz="1600" b="1" dirty="0" err="1">
                          <a:latin typeface="+mn-lt"/>
                          <a:ea typeface="Calibri"/>
                          <a:cs typeface="Times New Roman"/>
                        </a:rPr>
                        <a:t>SoJIA</a:t>
                      </a:r>
                      <a:r>
                        <a:rPr lang="el-GR" sz="1600" b="1" dirty="0">
                          <a:latin typeface="+mn-lt"/>
                          <a:ea typeface="Calibri"/>
                          <a:cs typeface="Times New Roman"/>
                        </a:rPr>
                        <a:t>)</a:t>
                      </a:r>
                    </a:p>
                    <a:p>
                      <a:pPr marL="342900" lvl="0" indent="-342900">
                        <a:lnSpc>
                          <a:spcPct val="115000"/>
                        </a:lnSpc>
                        <a:spcBef>
                          <a:spcPts val="600"/>
                        </a:spcBef>
                        <a:spcAft>
                          <a:spcPts val="600"/>
                        </a:spcAft>
                        <a:buFont typeface="Times New Roman"/>
                        <a:buChar char="•"/>
                      </a:pPr>
                      <a:r>
                        <a:rPr lang="el-GR" sz="1600" b="1" dirty="0">
                          <a:latin typeface="+mn-lt"/>
                          <a:ea typeface="Calibri"/>
                          <a:cs typeface="Times New Roman"/>
                        </a:rPr>
                        <a:t>Ανθεκτική νόσος </a:t>
                      </a:r>
                      <a:r>
                        <a:rPr lang="el-GR" sz="1600" b="1" dirty="0" err="1">
                          <a:latin typeface="+mn-lt"/>
                          <a:ea typeface="Calibri"/>
                          <a:cs typeface="Times New Roman"/>
                        </a:rPr>
                        <a:t>Still</a:t>
                      </a:r>
                      <a:r>
                        <a:rPr lang="el-GR" sz="1600" b="1" dirty="0">
                          <a:latin typeface="+mn-lt"/>
                          <a:ea typeface="Calibri"/>
                          <a:cs typeface="Times New Roman"/>
                        </a:rPr>
                        <a:t> των ενηλίκων (</a:t>
                      </a:r>
                      <a:r>
                        <a:rPr lang="el-GR" sz="1600" b="1" dirty="0" err="1">
                          <a:latin typeface="+mn-lt"/>
                          <a:ea typeface="Calibri"/>
                          <a:cs typeface="Times New Roman"/>
                        </a:rPr>
                        <a:t>AoSD</a:t>
                      </a:r>
                      <a:r>
                        <a:rPr lang="el-GR" sz="1600" b="1" dirty="0">
                          <a:latin typeface="+mn-lt"/>
                          <a:ea typeface="Calibri"/>
                          <a:cs typeface="Times New Roman"/>
                        </a:rPr>
                        <a:t>)</a:t>
                      </a:r>
                    </a:p>
                    <a:p>
                      <a:pPr marL="342900" lvl="0" indent="-342900">
                        <a:lnSpc>
                          <a:spcPct val="115000"/>
                        </a:lnSpc>
                        <a:spcBef>
                          <a:spcPts val="600"/>
                        </a:spcBef>
                        <a:spcAft>
                          <a:spcPts val="600"/>
                        </a:spcAft>
                        <a:buFont typeface="Times New Roman"/>
                        <a:buChar char="•"/>
                      </a:pPr>
                      <a:r>
                        <a:rPr lang="el-GR" sz="1600" b="1" dirty="0" smtClean="0">
                          <a:latin typeface="+mn-lt"/>
                          <a:ea typeface="Calibri"/>
                          <a:cs typeface="Times New Roman"/>
                        </a:rPr>
                        <a:t>Υποτροπιάζουσα </a:t>
                      </a:r>
                      <a:r>
                        <a:rPr lang="el-GR" sz="1600" b="1" dirty="0">
                          <a:latin typeface="+mn-lt"/>
                          <a:ea typeface="Calibri"/>
                          <a:cs typeface="Times New Roman"/>
                        </a:rPr>
                        <a:t>ιδιοπαθής περικαρδίτιδα</a:t>
                      </a:r>
                    </a:p>
                    <a:p>
                      <a:pPr marL="342900" lvl="0" indent="-342900">
                        <a:lnSpc>
                          <a:spcPct val="115000"/>
                        </a:lnSpc>
                        <a:spcBef>
                          <a:spcPts val="600"/>
                        </a:spcBef>
                        <a:spcAft>
                          <a:spcPts val="600"/>
                        </a:spcAft>
                        <a:buFont typeface="Times New Roman"/>
                        <a:buChar char="•"/>
                      </a:pPr>
                      <a:r>
                        <a:rPr lang="el-GR" sz="1600" b="1" dirty="0" smtClean="0">
                          <a:latin typeface="+mn-lt"/>
                          <a:ea typeface="Calibri"/>
                          <a:cs typeface="Times New Roman"/>
                        </a:rPr>
                        <a:t>Ουρική</a:t>
                      </a:r>
                      <a:r>
                        <a:rPr lang="el-GR" sz="1600" b="1" dirty="0">
                          <a:latin typeface="+mn-lt"/>
                          <a:ea typeface="Calibri"/>
                          <a:cs typeface="Times New Roman"/>
                        </a:rPr>
                        <a:t>, </a:t>
                      </a:r>
                      <a:r>
                        <a:rPr lang="el-GR" sz="1600" b="1" dirty="0" err="1">
                          <a:latin typeface="+mn-lt"/>
                          <a:ea typeface="Calibri"/>
                          <a:cs typeface="Times New Roman"/>
                        </a:rPr>
                        <a:t>ψευδουρική</a:t>
                      </a:r>
                      <a:r>
                        <a:rPr lang="el-GR" sz="1600" b="1" dirty="0">
                          <a:latin typeface="+mn-lt"/>
                          <a:ea typeface="Calibri"/>
                          <a:cs typeface="Times New Roman"/>
                        </a:rPr>
                        <a:t> </a:t>
                      </a:r>
                      <a:r>
                        <a:rPr lang="el-GR" sz="1600" b="1" dirty="0" smtClean="0">
                          <a:latin typeface="+mn-lt"/>
                          <a:ea typeface="Calibri"/>
                          <a:cs typeface="Times New Roman"/>
                        </a:rPr>
                        <a:t>αρθρίτιδα</a:t>
                      </a:r>
                    </a:p>
                    <a:p>
                      <a:pPr marL="342900" marR="0" lvl="0" indent="-342900" algn="l" defTabSz="914400" rtl="0" eaLnBrk="1" fontAlgn="auto" latinLnBrk="0" hangingPunct="1">
                        <a:lnSpc>
                          <a:spcPct val="115000"/>
                        </a:lnSpc>
                        <a:spcBef>
                          <a:spcPts val="600"/>
                        </a:spcBef>
                        <a:spcAft>
                          <a:spcPts val="600"/>
                        </a:spcAft>
                        <a:buClrTx/>
                        <a:buSzTx/>
                        <a:buFont typeface="Times New Roman"/>
                        <a:buChar char="•"/>
                        <a:tabLst/>
                        <a:defRPr/>
                      </a:pPr>
                      <a:r>
                        <a:rPr lang="el-GR" sz="1600" b="1" dirty="0" smtClean="0">
                          <a:latin typeface="+mn-lt"/>
                          <a:ea typeface="Calibri"/>
                          <a:cs typeface="Times New Roman"/>
                        </a:rPr>
                        <a:t>Νόσος </a:t>
                      </a:r>
                      <a:r>
                        <a:rPr lang="el-GR" sz="1600" b="1" dirty="0" err="1" smtClean="0">
                          <a:latin typeface="+mn-lt"/>
                          <a:ea typeface="Calibri"/>
                          <a:cs typeface="Times New Roman"/>
                        </a:rPr>
                        <a:t>Αδαμαντιάδη</a:t>
                      </a:r>
                      <a:r>
                        <a:rPr lang="el-GR" sz="1600" b="1" dirty="0" smtClean="0">
                          <a:latin typeface="+mn-lt"/>
                          <a:ea typeface="Calibri"/>
                          <a:cs typeface="Times New Roman"/>
                        </a:rPr>
                        <a:t>-</a:t>
                      </a:r>
                      <a:r>
                        <a:rPr lang="el-GR" sz="1600" b="1" dirty="0" err="1" smtClean="0">
                          <a:latin typeface="+mn-lt"/>
                          <a:ea typeface="Calibri"/>
                          <a:cs typeface="Times New Roman"/>
                        </a:rPr>
                        <a:t>Behçet</a:t>
                      </a:r>
                      <a:endParaRPr lang="el-GR" sz="1600" b="1" dirty="0">
                        <a:latin typeface="+mn-lt"/>
                        <a:ea typeface="Calibri"/>
                        <a:cs typeface="Times New Roman"/>
                      </a:endParaRPr>
                    </a:p>
                    <a:p>
                      <a:pPr marL="342900" lvl="0" indent="-342900">
                        <a:lnSpc>
                          <a:spcPct val="115000"/>
                        </a:lnSpc>
                        <a:spcBef>
                          <a:spcPts val="600"/>
                        </a:spcBef>
                        <a:spcAft>
                          <a:spcPts val="600"/>
                        </a:spcAft>
                        <a:buFont typeface="Times New Roman"/>
                        <a:buChar char="•"/>
                      </a:pPr>
                      <a:r>
                        <a:rPr lang="el-GR" sz="1600" b="1" dirty="0">
                          <a:latin typeface="+mn-lt"/>
                          <a:ea typeface="Calibri"/>
                          <a:cs typeface="Times New Roman"/>
                        </a:rPr>
                        <a:t>Σακχαρώδης διαβήτης τύπου ΙΙ (</a:t>
                      </a:r>
                      <a:r>
                        <a:rPr lang="el-GR" sz="1600" b="1" i="1" dirty="0">
                          <a:latin typeface="+mn-lt"/>
                          <a:ea typeface="Calibri"/>
                          <a:cs typeface="Times New Roman"/>
                        </a:rPr>
                        <a:t>κλινικές δοκιμές</a:t>
                      </a:r>
                      <a:r>
                        <a:rPr lang="el-GR" sz="1600" b="1" dirty="0">
                          <a:latin typeface="+mn-lt"/>
                          <a:ea typeface="Calibri"/>
                          <a:cs typeface="Times New Roman"/>
                        </a:rPr>
                        <a:t>)</a:t>
                      </a:r>
                    </a:p>
                    <a:p>
                      <a:pPr marL="342900" lvl="0" indent="-342900">
                        <a:lnSpc>
                          <a:spcPct val="115000"/>
                        </a:lnSpc>
                        <a:spcBef>
                          <a:spcPts val="600"/>
                        </a:spcBef>
                        <a:spcAft>
                          <a:spcPts val="600"/>
                        </a:spcAft>
                        <a:buFont typeface="Times New Roman"/>
                        <a:buChar char="•"/>
                      </a:pPr>
                      <a:r>
                        <a:rPr lang="el-GR" sz="1600" b="1" dirty="0">
                          <a:latin typeface="+mn-lt"/>
                          <a:ea typeface="Calibri"/>
                          <a:cs typeface="Times New Roman"/>
                        </a:rPr>
                        <a:t>Στεφανιαία νόσος </a:t>
                      </a:r>
                      <a:r>
                        <a:rPr lang="el-GR" sz="1600" b="1" dirty="0" smtClean="0">
                          <a:latin typeface="+mn-lt"/>
                          <a:ea typeface="Calibri"/>
                          <a:cs typeface="Times New Roman"/>
                        </a:rPr>
                        <a:t>/αθηροσκλήρωση (</a:t>
                      </a:r>
                      <a:r>
                        <a:rPr lang="el-GR" sz="1600" b="1" i="1" dirty="0" smtClean="0">
                          <a:latin typeface="+mn-lt"/>
                          <a:ea typeface="Calibri"/>
                          <a:cs typeface="Times New Roman"/>
                        </a:rPr>
                        <a:t>κλινικές </a:t>
                      </a:r>
                      <a:r>
                        <a:rPr lang="el-GR" sz="1600" b="1" i="1" dirty="0">
                          <a:latin typeface="+mn-lt"/>
                          <a:ea typeface="Calibri"/>
                          <a:cs typeface="Times New Roman"/>
                        </a:rPr>
                        <a:t>δοκιμές</a:t>
                      </a:r>
                      <a:r>
                        <a:rPr lang="el-GR" sz="1600" b="1" dirty="0">
                          <a:latin typeface="+mn-lt"/>
                          <a:ea typeface="Calibri"/>
                          <a:cs typeface="Times New Roman"/>
                        </a:rPr>
                        <a:t>)</a:t>
                      </a:r>
                    </a:p>
                  </a:txBody>
                  <a:tcPr marL="50097" marR="5009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216024" y="654800"/>
            <a:ext cx="8532440" cy="5942552"/>
          </a:xfrm>
          <a:prstGeom prst="rect">
            <a:avLst/>
          </a:prstGeom>
          <a:noFill/>
          <a:ln w="9525">
            <a:noFill/>
            <a:miter lim="800000"/>
            <a:headEnd/>
            <a:tailEnd/>
          </a:ln>
        </p:spPr>
      </p:pic>
      <p:sp>
        <p:nvSpPr>
          <p:cNvPr id="3" name="2 - Ορθογώνιο"/>
          <p:cNvSpPr/>
          <p:nvPr/>
        </p:nvSpPr>
        <p:spPr>
          <a:xfrm>
            <a:off x="5903074" y="6381328"/>
            <a:ext cx="3133422" cy="307777"/>
          </a:xfrm>
          <a:prstGeom prst="rect">
            <a:avLst/>
          </a:prstGeom>
        </p:spPr>
        <p:txBody>
          <a:bodyPr wrap="none">
            <a:spAutoFit/>
          </a:bodyPr>
          <a:lstStyle/>
          <a:p>
            <a:r>
              <a:rPr lang="en-US" sz="1400" dirty="0" err="1" smtClean="0">
                <a:solidFill>
                  <a:prstClr val="black"/>
                </a:solidFill>
              </a:rPr>
              <a:t>Dinarello</a:t>
            </a:r>
            <a:r>
              <a:rPr lang="en-US" sz="1400" dirty="0" smtClean="0">
                <a:solidFill>
                  <a:prstClr val="black"/>
                </a:solidFill>
              </a:rPr>
              <a:t>. </a:t>
            </a:r>
            <a:r>
              <a:rPr lang="en-US" sz="1400" i="1" dirty="0" smtClean="0">
                <a:solidFill>
                  <a:prstClr val="black"/>
                </a:solidFill>
              </a:rPr>
              <a:t>Seminars in Immunology</a:t>
            </a:r>
            <a:r>
              <a:rPr lang="en-US" sz="1400" dirty="0" smtClean="0">
                <a:solidFill>
                  <a:prstClr val="black"/>
                </a:solidFill>
              </a:rPr>
              <a:t> 2013</a:t>
            </a:r>
            <a:endParaRPr lang="el-GR" sz="1400" dirty="0">
              <a:solidFill>
                <a:prstClr val="black"/>
              </a:solidFill>
            </a:endParaRPr>
          </a:p>
        </p:txBody>
      </p:sp>
      <p:sp>
        <p:nvSpPr>
          <p:cNvPr id="4" name="3 - Ορθογώνιο"/>
          <p:cNvSpPr/>
          <p:nvPr/>
        </p:nvSpPr>
        <p:spPr>
          <a:xfrm>
            <a:off x="2915816" y="97468"/>
            <a:ext cx="3188052" cy="523220"/>
          </a:xfrm>
          <a:prstGeom prst="rect">
            <a:avLst/>
          </a:prstGeom>
        </p:spPr>
        <p:txBody>
          <a:bodyPr wrap="none">
            <a:spAutoFit/>
          </a:bodyPr>
          <a:lstStyle/>
          <a:p>
            <a:r>
              <a:rPr lang="el-GR" sz="2800" b="1" dirty="0" smtClean="0"/>
              <a:t>Ι</a:t>
            </a:r>
            <a:r>
              <a:rPr lang="en-US" sz="2800" b="1" dirty="0" smtClean="0"/>
              <a:t>nterleukin-1 family </a:t>
            </a:r>
            <a:endParaRPr lang="el-GR" sz="2800" b="1"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3" name="Content Placeholder 3"/>
          <p:cNvSpPr>
            <a:spLocks noGrp="1"/>
          </p:cNvSpPr>
          <p:nvPr>
            <p:ph idx="4294967295"/>
          </p:nvPr>
        </p:nvSpPr>
        <p:spPr>
          <a:xfrm>
            <a:off x="144016" y="1297012"/>
            <a:ext cx="8820472" cy="4940300"/>
          </a:xfrm>
          <a:noFill/>
        </p:spPr>
        <p:txBody>
          <a:bodyPr>
            <a:noAutofit/>
          </a:bodyPr>
          <a:lstStyle/>
          <a:p>
            <a:pPr>
              <a:lnSpc>
                <a:spcPct val="100000"/>
              </a:lnSpc>
              <a:spcBef>
                <a:spcPts val="600"/>
              </a:spcBef>
              <a:spcAft>
                <a:spcPts val="600"/>
              </a:spcAft>
            </a:pPr>
            <a:r>
              <a:rPr lang="el-GR" sz="2000" b="1" dirty="0"/>
              <a:t>Τ</a:t>
            </a:r>
            <a:r>
              <a:rPr lang="el-GR" sz="2000" b="1" dirty="0" smtClean="0"/>
              <a:t>ο </a:t>
            </a:r>
            <a:r>
              <a:rPr lang="el-GR" sz="2000" b="1" dirty="0"/>
              <a:t>συχνότερο </a:t>
            </a:r>
            <a:r>
              <a:rPr lang="el-GR" sz="2000" b="1" dirty="0" smtClean="0"/>
              <a:t>από τα κληρονομικά σύνδρομα</a:t>
            </a:r>
            <a:r>
              <a:rPr lang="en-US" sz="2000" b="1" dirty="0" smtClean="0"/>
              <a:t> </a:t>
            </a:r>
            <a:r>
              <a:rPr lang="el-GR" sz="2000" b="1" dirty="0" smtClean="0"/>
              <a:t>περιοδικού πυρετού</a:t>
            </a:r>
            <a:endParaRPr lang="en-US" sz="2000" b="1" dirty="0" smtClean="0"/>
          </a:p>
          <a:p>
            <a:pPr lvl="1">
              <a:lnSpc>
                <a:spcPct val="100000"/>
              </a:lnSpc>
              <a:spcBef>
                <a:spcPts val="600"/>
              </a:spcBef>
              <a:spcAft>
                <a:spcPts val="600"/>
              </a:spcAft>
            </a:pPr>
            <a:r>
              <a:rPr lang="en-US" dirty="0" smtClean="0"/>
              <a:t>TRAPS, MKD (HIDS)</a:t>
            </a:r>
            <a:endParaRPr lang="en-US" baseline="30000" dirty="0"/>
          </a:p>
          <a:p>
            <a:pPr>
              <a:lnSpc>
                <a:spcPct val="100000"/>
              </a:lnSpc>
              <a:spcBef>
                <a:spcPts val="600"/>
              </a:spcBef>
              <a:spcAft>
                <a:spcPts val="600"/>
              </a:spcAft>
            </a:pPr>
            <a:r>
              <a:rPr lang="el-GR" sz="2000" dirty="0" smtClean="0"/>
              <a:t>Συχνότερο σε χώρες της ανατολικής Μεσογείου: μη-</a:t>
            </a:r>
            <a:r>
              <a:rPr lang="el-GR" sz="2000" dirty="0" err="1" smtClean="0"/>
              <a:t>Ασκενάζι</a:t>
            </a:r>
            <a:r>
              <a:rPr lang="el-GR" sz="2000" dirty="0" smtClean="0"/>
              <a:t> </a:t>
            </a:r>
            <a:r>
              <a:rPr lang="el-GR" sz="2000" dirty="0"/>
              <a:t>Εβραίους, Αρμένιους, </a:t>
            </a:r>
            <a:r>
              <a:rPr lang="el-GR" sz="2000" dirty="0" err="1" smtClean="0"/>
              <a:t>Tούρκους</a:t>
            </a:r>
            <a:r>
              <a:rPr lang="el-GR" sz="2000" dirty="0" smtClean="0"/>
              <a:t>,  Άραβες</a:t>
            </a:r>
          </a:p>
          <a:p>
            <a:pPr>
              <a:lnSpc>
                <a:spcPct val="100000"/>
              </a:lnSpc>
              <a:spcBef>
                <a:spcPts val="600"/>
              </a:spcBef>
              <a:spcAft>
                <a:spcPts val="600"/>
              </a:spcAft>
            </a:pPr>
            <a:r>
              <a:rPr lang="el-GR" sz="2000" b="1" dirty="0" err="1" smtClean="0"/>
              <a:t>Επιπολασμός</a:t>
            </a:r>
            <a:endParaRPr lang="en-US" sz="2000" b="1" baseline="30000" dirty="0"/>
          </a:p>
          <a:p>
            <a:pPr lvl="1">
              <a:lnSpc>
                <a:spcPct val="100000"/>
              </a:lnSpc>
              <a:spcBef>
                <a:spcPts val="600"/>
              </a:spcBef>
              <a:spcAft>
                <a:spcPts val="600"/>
              </a:spcAft>
            </a:pPr>
            <a:r>
              <a:rPr lang="el-GR" dirty="0" smtClean="0"/>
              <a:t>Τουρκία: </a:t>
            </a:r>
            <a:r>
              <a:rPr lang="en-US" dirty="0" smtClean="0"/>
              <a:t>1/1000 – 1/400, </a:t>
            </a:r>
            <a:r>
              <a:rPr lang="en-US" dirty="0"/>
              <a:t>&gt;</a:t>
            </a:r>
            <a:r>
              <a:rPr lang="en-US" dirty="0" smtClean="0"/>
              <a:t>100,000</a:t>
            </a:r>
            <a:r>
              <a:rPr lang="el-GR" dirty="0" smtClean="0"/>
              <a:t> ασθενείς</a:t>
            </a:r>
            <a:endParaRPr lang="en-US" dirty="0"/>
          </a:p>
          <a:p>
            <a:pPr lvl="1">
              <a:lnSpc>
                <a:spcPct val="100000"/>
              </a:lnSpc>
              <a:spcBef>
                <a:spcPts val="600"/>
              </a:spcBef>
              <a:spcAft>
                <a:spcPts val="600"/>
              </a:spcAft>
            </a:pPr>
            <a:r>
              <a:rPr lang="el-GR" dirty="0" smtClean="0"/>
              <a:t>Ισραήλ </a:t>
            </a:r>
            <a:r>
              <a:rPr lang="en-US" dirty="0" smtClean="0"/>
              <a:t>: 1/1000 , ~10,000</a:t>
            </a:r>
            <a:r>
              <a:rPr lang="el-GR" dirty="0" smtClean="0"/>
              <a:t> ασθενείς</a:t>
            </a:r>
            <a:endParaRPr lang="en-US" dirty="0"/>
          </a:p>
          <a:p>
            <a:pPr lvl="1">
              <a:lnSpc>
                <a:spcPct val="100000"/>
              </a:lnSpc>
              <a:spcBef>
                <a:spcPts val="600"/>
              </a:spcBef>
              <a:spcAft>
                <a:spcPts val="600"/>
              </a:spcAft>
            </a:pPr>
            <a:r>
              <a:rPr lang="el-GR" dirty="0" smtClean="0"/>
              <a:t>Αρμενία</a:t>
            </a:r>
            <a:r>
              <a:rPr lang="en-US" dirty="0" smtClean="0"/>
              <a:t>: 1/500 </a:t>
            </a:r>
            <a:r>
              <a:rPr lang="en-US" dirty="0"/>
              <a:t>~</a:t>
            </a:r>
            <a:r>
              <a:rPr lang="en-US" dirty="0" smtClean="0"/>
              <a:t>6,000</a:t>
            </a:r>
            <a:r>
              <a:rPr lang="el-GR" dirty="0" smtClean="0"/>
              <a:t> ασθενείς</a:t>
            </a:r>
          </a:p>
          <a:p>
            <a:pPr>
              <a:lnSpc>
                <a:spcPct val="100000"/>
              </a:lnSpc>
              <a:spcBef>
                <a:spcPts val="600"/>
              </a:spcBef>
              <a:spcAft>
                <a:spcPts val="600"/>
              </a:spcAft>
            </a:pPr>
            <a:r>
              <a:rPr lang="el-GR" sz="2000" dirty="0" smtClean="0"/>
              <a:t>Σπανιότερο νόσημα στον υπόλοιπο κόσμο παρότι έχουν αναφερθεί περιστατικά στην Γαλλία, Γερμανία, Ιταλία, Ισπανία, ΗΠΑ, Αυστραλία και Ιαπωνία</a:t>
            </a:r>
            <a:endParaRPr lang="en-US" sz="2000" baseline="30000" dirty="0"/>
          </a:p>
          <a:p>
            <a:pPr>
              <a:lnSpc>
                <a:spcPct val="100000"/>
              </a:lnSpc>
              <a:spcBef>
                <a:spcPts val="600"/>
              </a:spcBef>
              <a:spcAft>
                <a:spcPts val="600"/>
              </a:spcAft>
            </a:pPr>
            <a:r>
              <a:rPr lang="en-US" sz="2000" b="1" dirty="0" smtClean="0"/>
              <a:t>~</a:t>
            </a:r>
            <a:r>
              <a:rPr lang="en-US" sz="2000" b="1" dirty="0"/>
              <a:t>80% </a:t>
            </a:r>
            <a:r>
              <a:rPr lang="el-GR" sz="2000" b="1" dirty="0" smtClean="0"/>
              <a:t>των ασθενών εκδηλώνουν τη νόσο μέχρι την ηλικία των </a:t>
            </a:r>
            <a:r>
              <a:rPr lang="en-US" sz="2000" b="1" dirty="0" smtClean="0"/>
              <a:t>10 </a:t>
            </a:r>
            <a:r>
              <a:rPr lang="el-GR" sz="2000" b="1" dirty="0" smtClean="0"/>
              <a:t>ετών</a:t>
            </a:r>
            <a:r>
              <a:rPr lang="en-US" sz="2000" b="1" dirty="0" smtClean="0"/>
              <a:t>, </a:t>
            </a:r>
            <a:r>
              <a:rPr lang="el-GR" sz="2000" b="1" dirty="0" smtClean="0"/>
              <a:t>και</a:t>
            </a:r>
            <a:r>
              <a:rPr lang="en-US" sz="2000" b="1" dirty="0" smtClean="0"/>
              <a:t> </a:t>
            </a:r>
            <a:r>
              <a:rPr lang="en-US" sz="2000" b="1" dirty="0"/>
              <a:t>90% </a:t>
            </a:r>
            <a:r>
              <a:rPr lang="el-GR" sz="2000" b="1" dirty="0" smtClean="0"/>
              <a:t>μέχρι</a:t>
            </a:r>
            <a:r>
              <a:rPr lang="en-US" sz="2000" b="1" dirty="0" smtClean="0"/>
              <a:t> </a:t>
            </a:r>
            <a:r>
              <a:rPr lang="en-US" sz="2000" b="1" dirty="0"/>
              <a:t>&lt;</a:t>
            </a:r>
            <a:r>
              <a:rPr lang="tr-TR" sz="2000" b="1" dirty="0"/>
              <a:t>18</a:t>
            </a:r>
            <a:r>
              <a:rPr lang="en-US" sz="2000" b="1" dirty="0"/>
              <a:t> </a:t>
            </a:r>
            <a:r>
              <a:rPr lang="el-GR" sz="2000" b="1" dirty="0" smtClean="0"/>
              <a:t>ετών</a:t>
            </a:r>
            <a:endParaRPr lang="en-US" sz="2000" b="1" baseline="30000" dirty="0"/>
          </a:p>
        </p:txBody>
      </p:sp>
      <p:sp>
        <p:nvSpPr>
          <p:cNvPr id="68611" name="Text Placeholder 8"/>
          <p:cNvSpPr>
            <a:spLocks noGrp="1"/>
          </p:cNvSpPr>
          <p:nvPr>
            <p:ph type="body" sz="half" idx="4294967295"/>
          </p:nvPr>
        </p:nvSpPr>
        <p:spPr>
          <a:xfrm>
            <a:off x="849312" y="6165304"/>
            <a:ext cx="8294688" cy="648072"/>
          </a:xfrm>
        </p:spPr>
        <p:txBody>
          <a:bodyPr>
            <a:noAutofit/>
          </a:bodyPr>
          <a:lstStyle/>
          <a:p>
            <a:pPr marL="0" indent="0" algn="r">
              <a:lnSpc>
                <a:spcPct val="100000"/>
              </a:lnSpc>
              <a:buNone/>
            </a:pPr>
            <a:r>
              <a:rPr lang="en-US" sz="1200" i="1" dirty="0" err="1" smtClean="0">
                <a:solidFill>
                  <a:schemeClr val="tx1"/>
                </a:solidFill>
                <a:cs typeface="Arial" pitchFamily="34" charset="0"/>
              </a:rPr>
              <a:t>Curr</a:t>
            </a:r>
            <a:r>
              <a:rPr lang="en-US" sz="1200" i="1" dirty="0" smtClean="0">
                <a:solidFill>
                  <a:schemeClr val="tx1"/>
                </a:solidFill>
                <a:cs typeface="Arial" pitchFamily="34" charset="0"/>
              </a:rPr>
              <a:t> </a:t>
            </a:r>
            <a:r>
              <a:rPr lang="en-US" sz="1200" i="1" dirty="0" err="1">
                <a:solidFill>
                  <a:schemeClr val="tx1"/>
                </a:solidFill>
                <a:cs typeface="Arial" pitchFamily="34" charset="0"/>
              </a:rPr>
              <a:t>Opin</a:t>
            </a:r>
            <a:r>
              <a:rPr lang="en-US" sz="1200" i="1" dirty="0">
                <a:solidFill>
                  <a:schemeClr val="tx1"/>
                </a:solidFill>
                <a:cs typeface="Arial" pitchFamily="34" charset="0"/>
              </a:rPr>
              <a:t> </a:t>
            </a:r>
            <a:r>
              <a:rPr lang="en-US" sz="1200" i="1" dirty="0" err="1">
                <a:cs typeface="Arial" pitchFamily="34" charset="0"/>
              </a:rPr>
              <a:t>Rheumatol</a:t>
            </a:r>
            <a:r>
              <a:rPr lang="en-US" sz="1200" i="1" dirty="0">
                <a:cs typeface="Arial" pitchFamily="34" charset="0"/>
              </a:rPr>
              <a:t>. </a:t>
            </a:r>
            <a:r>
              <a:rPr lang="en-US" sz="1200" i="1" dirty="0" smtClean="0">
                <a:cs typeface="Arial" pitchFamily="34" charset="0"/>
              </a:rPr>
              <a:t>2006;18:108-117</a:t>
            </a:r>
            <a:r>
              <a:rPr lang="el-GR" sz="1200" i="1" dirty="0" smtClean="0">
                <a:cs typeface="Arial" pitchFamily="34" charset="0"/>
              </a:rPr>
              <a:t>, </a:t>
            </a:r>
            <a:r>
              <a:rPr lang="en-US" sz="1200" i="1" dirty="0" smtClean="0">
                <a:cs typeface="Arial" pitchFamily="34" charset="0"/>
              </a:rPr>
              <a:t>Arthritis </a:t>
            </a:r>
            <a:r>
              <a:rPr lang="en-US" sz="1200" i="1" dirty="0">
                <a:cs typeface="Arial" pitchFamily="34" charset="0"/>
              </a:rPr>
              <a:t>Rheum. </a:t>
            </a:r>
            <a:r>
              <a:rPr lang="en-US" sz="1200" i="1" dirty="0" smtClean="0">
                <a:cs typeface="Arial" pitchFamily="34" charset="0"/>
              </a:rPr>
              <a:t>2009;61:1447-53</a:t>
            </a:r>
            <a:r>
              <a:rPr lang="el-GR" sz="1200" i="1" dirty="0" smtClean="0">
                <a:cs typeface="Arial" pitchFamily="34" charset="0"/>
              </a:rPr>
              <a:t>, </a:t>
            </a:r>
            <a:r>
              <a:rPr lang="en-US" sz="1200" i="1" dirty="0" err="1" smtClean="0">
                <a:cs typeface="Arial" pitchFamily="34" charset="0"/>
              </a:rPr>
              <a:t>Pediatr</a:t>
            </a:r>
            <a:r>
              <a:rPr lang="en-US" sz="1200" i="1" dirty="0" smtClean="0">
                <a:cs typeface="Arial" pitchFamily="34" charset="0"/>
              </a:rPr>
              <a:t> </a:t>
            </a:r>
            <a:r>
              <a:rPr lang="en-US" sz="1200" i="1" dirty="0" err="1" smtClean="0">
                <a:cs typeface="Arial" pitchFamily="34" charset="0"/>
              </a:rPr>
              <a:t>Rheumatol</a:t>
            </a:r>
            <a:r>
              <a:rPr lang="en-US" sz="1200" i="1" dirty="0" smtClean="0">
                <a:cs typeface="Arial" pitchFamily="34" charset="0"/>
              </a:rPr>
              <a:t>. 2013;11(</a:t>
            </a:r>
            <a:r>
              <a:rPr lang="en-US" sz="1200" i="1" dirty="0" err="1" smtClean="0">
                <a:cs typeface="Arial" pitchFamily="34" charset="0"/>
              </a:rPr>
              <a:t>suppl</a:t>
            </a:r>
            <a:r>
              <a:rPr lang="en-US" sz="1200" i="1" dirty="0" smtClean="0">
                <a:cs typeface="Arial" pitchFamily="34" charset="0"/>
              </a:rPr>
              <a:t> 1):A147</a:t>
            </a:r>
            <a:endParaRPr lang="el-GR" sz="1200" i="1" dirty="0" smtClean="0">
              <a:cs typeface="Arial" pitchFamily="34" charset="0"/>
            </a:endParaRPr>
          </a:p>
          <a:p>
            <a:pPr marL="0" indent="0" algn="r">
              <a:lnSpc>
                <a:spcPct val="100000"/>
              </a:lnSpc>
              <a:buNone/>
            </a:pPr>
            <a:r>
              <a:rPr lang="en-US" sz="1200" i="1" dirty="0" smtClean="0">
                <a:cs typeface="Arial" pitchFamily="34" charset="0"/>
              </a:rPr>
              <a:t>Genet </a:t>
            </a:r>
            <a:r>
              <a:rPr lang="en-US" sz="1200" i="1" dirty="0">
                <a:cs typeface="Arial" pitchFamily="34" charset="0"/>
              </a:rPr>
              <a:t>Med. </a:t>
            </a:r>
            <a:r>
              <a:rPr lang="en-US" sz="1200" i="1" dirty="0" smtClean="0">
                <a:cs typeface="Arial" pitchFamily="34" charset="0"/>
              </a:rPr>
              <a:t>2011;13:263-9</a:t>
            </a:r>
            <a:r>
              <a:rPr lang="el-GR" sz="1200" i="1" dirty="0" smtClean="0">
                <a:cs typeface="Arial" pitchFamily="34" charset="0"/>
              </a:rPr>
              <a:t>, </a:t>
            </a:r>
            <a:r>
              <a:rPr lang="tr-TR" sz="1200" i="1" dirty="0" smtClean="0">
                <a:cs typeface="Arial" pitchFamily="34" charset="0"/>
              </a:rPr>
              <a:t>Eur </a:t>
            </a:r>
            <a:r>
              <a:rPr lang="tr-TR" sz="1200" i="1" dirty="0">
                <a:cs typeface="Arial" pitchFamily="34" charset="0"/>
              </a:rPr>
              <a:t>J Pediatr</a:t>
            </a:r>
            <a:r>
              <a:rPr lang="en-US" sz="1200" i="1" dirty="0">
                <a:cs typeface="Arial" pitchFamily="34" charset="0"/>
              </a:rPr>
              <a:t>.</a:t>
            </a:r>
            <a:r>
              <a:rPr lang="tr-TR" sz="1200" i="1" dirty="0">
                <a:cs typeface="Arial" pitchFamily="34" charset="0"/>
              </a:rPr>
              <a:t> </a:t>
            </a:r>
            <a:r>
              <a:rPr lang="tr-TR" sz="1200" i="1" dirty="0" smtClean="0">
                <a:cs typeface="Arial" pitchFamily="34" charset="0"/>
              </a:rPr>
              <a:t>1997;156:619-23</a:t>
            </a:r>
            <a:endParaRPr lang="en-US" sz="1200" i="1" dirty="0" smtClean="0">
              <a:cs typeface="Arial" pitchFamily="34" charset="0"/>
            </a:endParaRPr>
          </a:p>
        </p:txBody>
      </p:sp>
      <p:sp>
        <p:nvSpPr>
          <p:cNvPr id="5" name="4 - Ορθογώνιο"/>
          <p:cNvSpPr/>
          <p:nvPr/>
        </p:nvSpPr>
        <p:spPr>
          <a:xfrm>
            <a:off x="0" y="332656"/>
            <a:ext cx="7437120" cy="830997"/>
          </a:xfrm>
          <a:prstGeom prst="rect">
            <a:avLst/>
          </a:prstGeom>
        </p:spPr>
        <p:txBody>
          <a:bodyPr wrap="square">
            <a:spAutoFit/>
          </a:bodyPr>
          <a:lstStyle/>
          <a:p>
            <a:pPr defTabSz="457200"/>
            <a:r>
              <a:rPr lang="el-GR" sz="2400" b="1" dirty="0" err="1" smtClean="0">
                <a:solidFill>
                  <a:srgbClr val="C00000"/>
                </a:solidFill>
              </a:rPr>
              <a:t>Ο</a:t>
            </a:r>
            <a:r>
              <a:rPr lang="en-US" sz="2400" b="1" dirty="0" err="1" smtClean="0">
                <a:solidFill>
                  <a:srgbClr val="C00000"/>
                </a:solidFill>
              </a:rPr>
              <a:t>ικογενής</a:t>
            </a:r>
            <a:r>
              <a:rPr lang="en-US" sz="2400" b="1" dirty="0" smtClean="0">
                <a:solidFill>
                  <a:srgbClr val="C00000"/>
                </a:solidFill>
              </a:rPr>
              <a:t> </a:t>
            </a:r>
            <a:r>
              <a:rPr lang="en-US" sz="2400" b="1" dirty="0" err="1" smtClean="0">
                <a:solidFill>
                  <a:srgbClr val="C00000"/>
                </a:solidFill>
              </a:rPr>
              <a:t>Μεσογειακός</a:t>
            </a:r>
            <a:r>
              <a:rPr lang="en-US" sz="2400" b="1" dirty="0" smtClean="0">
                <a:solidFill>
                  <a:srgbClr val="C00000"/>
                </a:solidFill>
              </a:rPr>
              <a:t> </a:t>
            </a:r>
            <a:r>
              <a:rPr lang="en-US" sz="2400" b="1" dirty="0" err="1" smtClean="0">
                <a:solidFill>
                  <a:srgbClr val="C00000"/>
                </a:solidFill>
              </a:rPr>
              <a:t>πυρετός</a:t>
            </a:r>
            <a:r>
              <a:rPr lang="en-US" sz="2400" b="1" dirty="0" smtClean="0">
                <a:solidFill>
                  <a:srgbClr val="C00000"/>
                </a:solidFill>
              </a:rPr>
              <a:t> </a:t>
            </a:r>
          </a:p>
          <a:p>
            <a:pPr defTabSz="457200"/>
            <a:r>
              <a:rPr lang="en-US" sz="2400" b="1" dirty="0" smtClean="0">
                <a:solidFill>
                  <a:srgbClr val="C00000"/>
                </a:solidFill>
              </a:rPr>
              <a:t>(Familial Mediterranean fever, FMF)</a:t>
            </a:r>
            <a:endParaRPr lang="el-GR" sz="2400" b="1" dirty="0">
              <a:solidFill>
                <a:srgbClr val="C00000"/>
              </a:solidFill>
            </a:endParaRPr>
          </a:p>
        </p:txBody>
      </p:sp>
      <p:sp>
        <p:nvSpPr>
          <p:cNvPr id="6" name="5 - Ορθογώνιο"/>
          <p:cNvSpPr/>
          <p:nvPr/>
        </p:nvSpPr>
        <p:spPr>
          <a:xfrm>
            <a:off x="5687616" y="188640"/>
            <a:ext cx="3456384" cy="830997"/>
          </a:xfrm>
          <a:prstGeom prst="rect">
            <a:avLst/>
          </a:prstGeom>
        </p:spPr>
        <p:txBody>
          <a:bodyPr wrap="square">
            <a:spAutoFit/>
          </a:bodyPr>
          <a:lstStyle/>
          <a:p>
            <a:r>
              <a:rPr lang="en-US" sz="2400" b="1" dirty="0" smtClean="0">
                <a:solidFill>
                  <a:srgbClr val="0070C0"/>
                </a:solidFill>
              </a:rPr>
              <a:t>FMF: The prototype </a:t>
            </a:r>
            <a:r>
              <a:rPr lang="en-US" sz="2400" b="1" dirty="0" err="1" smtClean="0">
                <a:solidFill>
                  <a:srgbClr val="0070C0"/>
                </a:solidFill>
              </a:rPr>
              <a:t>autoinfammatory</a:t>
            </a:r>
            <a:r>
              <a:rPr lang="en-US" sz="2400" b="1" dirty="0" smtClean="0">
                <a:solidFill>
                  <a:srgbClr val="0070C0"/>
                </a:solidFill>
              </a:rPr>
              <a:t> disease</a:t>
            </a:r>
            <a:endParaRPr lang="el-GR" sz="2400" dirty="0">
              <a:solidFill>
                <a:srgbClr val="0070C0"/>
              </a:solidFill>
            </a:endParaRPr>
          </a:p>
        </p:txBody>
      </p:sp>
    </p:spTree>
    <p:extLst>
      <p:ext uri="{BB962C8B-B14F-4D97-AF65-F5344CB8AC3E}">
        <p14:creationId xmlns="" xmlns:p14="http://schemas.microsoft.com/office/powerpoint/2010/main" val="3336489874"/>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3 - TextBox"/>
          <p:cNvSpPr txBox="1"/>
          <p:nvPr/>
        </p:nvSpPr>
        <p:spPr>
          <a:xfrm>
            <a:off x="611560" y="836712"/>
            <a:ext cx="2736304" cy="3970318"/>
          </a:xfrm>
          <a:prstGeom prst="rect">
            <a:avLst/>
          </a:prstGeom>
          <a:noFill/>
        </p:spPr>
        <p:txBody>
          <a:bodyPr wrap="square" rtlCol="0">
            <a:spAutoFit/>
          </a:bodyPr>
          <a:lstStyle/>
          <a:p>
            <a:pPr>
              <a:lnSpc>
                <a:spcPct val="150000"/>
              </a:lnSpc>
              <a:buFont typeface="Arial" pitchFamily="34" charset="0"/>
              <a:buChar char="•"/>
            </a:pPr>
            <a:r>
              <a:rPr lang="el-GR" sz="2400" b="1" dirty="0" smtClean="0">
                <a:solidFill>
                  <a:prstClr val="black"/>
                </a:solidFill>
              </a:rPr>
              <a:t> Γαστρεντερολόγος</a:t>
            </a:r>
            <a:endParaRPr lang="en-US" sz="2400" b="1" dirty="0" smtClean="0">
              <a:solidFill>
                <a:prstClr val="black"/>
              </a:solidFill>
            </a:endParaRPr>
          </a:p>
          <a:p>
            <a:pPr>
              <a:lnSpc>
                <a:spcPct val="150000"/>
              </a:lnSpc>
              <a:buFont typeface="Arial" pitchFamily="34" charset="0"/>
              <a:buChar char="•"/>
            </a:pPr>
            <a:r>
              <a:rPr lang="el-GR" sz="2400" b="1" dirty="0" smtClean="0">
                <a:solidFill>
                  <a:prstClr val="black"/>
                </a:solidFill>
              </a:rPr>
              <a:t> Γυναικολόγος</a:t>
            </a:r>
          </a:p>
          <a:p>
            <a:pPr>
              <a:lnSpc>
                <a:spcPct val="150000"/>
              </a:lnSpc>
              <a:buFont typeface="Arial" pitchFamily="34" charset="0"/>
              <a:buChar char="•"/>
            </a:pPr>
            <a:r>
              <a:rPr lang="el-GR" sz="2400" b="1" dirty="0" smtClean="0">
                <a:solidFill>
                  <a:prstClr val="black"/>
                </a:solidFill>
              </a:rPr>
              <a:t> Ορθοπεδικός</a:t>
            </a:r>
          </a:p>
          <a:p>
            <a:pPr>
              <a:lnSpc>
                <a:spcPct val="150000"/>
              </a:lnSpc>
              <a:buFont typeface="Arial" pitchFamily="34" charset="0"/>
              <a:buChar char="•"/>
            </a:pPr>
            <a:r>
              <a:rPr lang="el-GR" sz="2400" b="1" dirty="0" smtClean="0">
                <a:solidFill>
                  <a:prstClr val="black"/>
                </a:solidFill>
              </a:rPr>
              <a:t> Παθολόγος</a:t>
            </a:r>
          </a:p>
          <a:p>
            <a:pPr>
              <a:lnSpc>
                <a:spcPct val="150000"/>
              </a:lnSpc>
              <a:buFont typeface="Arial" pitchFamily="34" charset="0"/>
              <a:buChar char="•"/>
            </a:pPr>
            <a:r>
              <a:rPr lang="el-GR" sz="2400" b="1" dirty="0" smtClean="0">
                <a:solidFill>
                  <a:prstClr val="black"/>
                </a:solidFill>
              </a:rPr>
              <a:t> Ρευματολόγος</a:t>
            </a:r>
          </a:p>
          <a:p>
            <a:pPr>
              <a:lnSpc>
                <a:spcPct val="150000"/>
              </a:lnSpc>
              <a:buFont typeface="Arial" pitchFamily="34" charset="0"/>
              <a:buChar char="•"/>
            </a:pPr>
            <a:r>
              <a:rPr lang="el-GR" sz="2400" b="1" dirty="0" smtClean="0">
                <a:solidFill>
                  <a:prstClr val="black"/>
                </a:solidFill>
              </a:rPr>
              <a:t> Χειρουργός</a:t>
            </a:r>
          </a:p>
          <a:p>
            <a:pPr>
              <a:lnSpc>
                <a:spcPct val="150000"/>
              </a:lnSpc>
              <a:buFont typeface="Arial" pitchFamily="34" charset="0"/>
              <a:buChar char="•"/>
            </a:pPr>
            <a:r>
              <a:rPr lang="el-GR" sz="2400" b="1" dirty="0" smtClean="0">
                <a:solidFill>
                  <a:prstClr val="black"/>
                </a:solidFill>
              </a:rPr>
              <a:t> Ψυχίατρος</a:t>
            </a:r>
          </a:p>
        </p:txBody>
      </p:sp>
      <p:sp>
        <p:nvSpPr>
          <p:cNvPr id="3" name="2 - TextBox"/>
          <p:cNvSpPr txBox="1"/>
          <p:nvPr/>
        </p:nvSpPr>
        <p:spPr>
          <a:xfrm>
            <a:off x="292686" y="188640"/>
            <a:ext cx="8383770" cy="523220"/>
          </a:xfrm>
          <a:prstGeom prst="rect">
            <a:avLst/>
          </a:prstGeom>
          <a:noFill/>
        </p:spPr>
        <p:txBody>
          <a:bodyPr wrap="none" rtlCol="0">
            <a:spAutoFit/>
          </a:bodyPr>
          <a:lstStyle/>
          <a:p>
            <a:r>
              <a:rPr lang="el-GR" sz="2800" b="1" dirty="0" smtClean="0">
                <a:solidFill>
                  <a:srgbClr val="0000FF"/>
                </a:solidFill>
              </a:rPr>
              <a:t>7 Ειδικότητες (αλφαβητικά) και 11 Πιθανές Διαγνώσεις</a:t>
            </a:r>
            <a:endParaRPr lang="el-GR" sz="2800" b="1" dirty="0">
              <a:solidFill>
                <a:srgbClr val="0000FF"/>
              </a:solidFill>
            </a:endParaRPr>
          </a:p>
        </p:txBody>
      </p:sp>
      <p:sp>
        <p:nvSpPr>
          <p:cNvPr id="5" name="4 - TextBox"/>
          <p:cNvSpPr txBox="1"/>
          <p:nvPr/>
        </p:nvSpPr>
        <p:spPr>
          <a:xfrm>
            <a:off x="4572000" y="620688"/>
            <a:ext cx="4176464" cy="6186309"/>
          </a:xfrm>
          <a:prstGeom prst="rect">
            <a:avLst/>
          </a:prstGeom>
          <a:noFill/>
        </p:spPr>
        <p:txBody>
          <a:bodyPr wrap="square" rtlCol="0">
            <a:spAutoFit/>
          </a:bodyPr>
          <a:lstStyle/>
          <a:p>
            <a:pPr>
              <a:lnSpc>
                <a:spcPct val="150000"/>
              </a:lnSpc>
              <a:buFont typeface="Arial" pitchFamily="34" charset="0"/>
              <a:buChar char="•"/>
            </a:pPr>
            <a:r>
              <a:rPr lang="el-GR" sz="2400" b="1" dirty="0" smtClean="0">
                <a:solidFill>
                  <a:prstClr val="black"/>
                </a:solidFill>
              </a:rPr>
              <a:t> </a:t>
            </a:r>
            <a:r>
              <a:rPr lang="el-GR" sz="2400" dirty="0" smtClean="0">
                <a:solidFill>
                  <a:prstClr val="black"/>
                </a:solidFill>
              </a:rPr>
              <a:t>Γαστρεντερίτιδα</a:t>
            </a:r>
          </a:p>
          <a:p>
            <a:pPr>
              <a:lnSpc>
                <a:spcPct val="150000"/>
              </a:lnSpc>
              <a:buFont typeface="Arial" pitchFamily="34" charset="0"/>
              <a:buChar char="•"/>
            </a:pPr>
            <a:r>
              <a:rPr lang="el-GR" sz="2400" dirty="0" smtClean="0">
                <a:solidFill>
                  <a:prstClr val="black"/>
                </a:solidFill>
              </a:rPr>
              <a:t> Ουρολοίμωξη</a:t>
            </a:r>
            <a:endParaRPr lang="en-US" sz="2400" dirty="0" smtClean="0">
              <a:solidFill>
                <a:prstClr val="black"/>
              </a:solidFill>
            </a:endParaRPr>
          </a:p>
          <a:p>
            <a:pPr>
              <a:lnSpc>
                <a:spcPct val="150000"/>
              </a:lnSpc>
              <a:buFont typeface="Arial" pitchFamily="34" charset="0"/>
              <a:buChar char="•"/>
            </a:pPr>
            <a:r>
              <a:rPr lang="el-GR" sz="2400" dirty="0" smtClean="0">
                <a:solidFill>
                  <a:prstClr val="black"/>
                </a:solidFill>
              </a:rPr>
              <a:t> Περιτονίτιδα/</a:t>
            </a:r>
            <a:r>
              <a:rPr lang="el-GR" sz="2400" dirty="0" err="1" smtClean="0">
                <a:solidFill>
                  <a:prstClr val="black"/>
                </a:solidFill>
              </a:rPr>
              <a:t>Εξαρτηματίτιδα</a:t>
            </a:r>
            <a:endParaRPr lang="el-GR" sz="2400" dirty="0" smtClean="0">
              <a:solidFill>
                <a:prstClr val="black"/>
              </a:solidFill>
            </a:endParaRPr>
          </a:p>
          <a:p>
            <a:pPr>
              <a:lnSpc>
                <a:spcPct val="150000"/>
              </a:lnSpc>
              <a:buFont typeface="Arial" pitchFamily="34" charset="0"/>
              <a:buChar char="•"/>
            </a:pPr>
            <a:r>
              <a:rPr lang="el-GR" sz="2400" dirty="0" smtClean="0">
                <a:solidFill>
                  <a:prstClr val="black"/>
                </a:solidFill>
              </a:rPr>
              <a:t> Χρόνιο πυελικό άλγος</a:t>
            </a:r>
          </a:p>
          <a:p>
            <a:pPr>
              <a:lnSpc>
                <a:spcPct val="150000"/>
              </a:lnSpc>
              <a:buFont typeface="Arial" pitchFamily="34" charset="0"/>
              <a:buChar char="•"/>
            </a:pPr>
            <a:r>
              <a:rPr lang="el-GR" sz="2400" dirty="0" smtClean="0">
                <a:solidFill>
                  <a:prstClr val="black"/>
                </a:solidFill>
              </a:rPr>
              <a:t> Κωλικός ουρητήρα</a:t>
            </a:r>
          </a:p>
          <a:p>
            <a:pPr>
              <a:lnSpc>
                <a:spcPct val="150000"/>
              </a:lnSpc>
              <a:buFont typeface="Arial" pitchFamily="34" charset="0"/>
              <a:buChar char="•"/>
            </a:pPr>
            <a:r>
              <a:rPr lang="el-GR" sz="2400" dirty="0" smtClean="0">
                <a:solidFill>
                  <a:prstClr val="black"/>
                </a:solidFill>
              </a:rPr>
              <a:t> </a:t>
            </a:r>
            <a:r>
              <a:rPr lang="el-GR" sz="2400" dirty="0" err="1" smtClean="0">
                <a:solidFill>
                  <a:prstClr val="black"/>
                </a:solidFill>
              </a:rPr>
              <a:t>Οροαρνητική</a:t>
            </a:r>
            <a:r>
              <a:rPr lang="el-GR" sz="2400" dirty="0" smtClean="0">
                <a:solidFill>
                  <a:prstClr val="black"/>
                </a:solidFill>
              </a:rPr>
              <a:t> αρθρίτιδα</a:t>
            </a:r>
          </a:p>
          <a:p>
            <a:pPr>
              <a:lnSpc>
                <a:spcPct val="150000"/>
              </a:lnSpc>
              <a:buFont typeface="Arial" pitchFamily="34" charset="0"/>
              <a:buChar char="•"/>
            </a:pPr>
            <a:r>
              <a:rPr lang="el-GR" sz="2400" dirty="0" smtClean="0">
                <a:solidFill>
                  <a:prstClr val="black"/>
                </a:solidFill>
              </a:rPr>
              <a:t> Κάκωση μηνίσκου</a:t>
            </a:r>
          </a:p>
          <a:p>
            <a:pPr>
              <a:lnSpc>
                <a:spcPct val="150000"/>
              </a:lnSpc>
              <a:buFont typeface="Arial" pitchFamily="34" charset="0"/>
              <a:buChar char="•"/>
            </a:pPr>
            <a:r>
              <a:rPr lang="el-GR" sz="2400" dirty="0" smtClean="0">
                <a:solidFill>
                  <a:prstClr val="black"/>
                </a:solidFill>
              </a:rPr>
              <a:t> Λοίμωξη αναπνευστικού</a:t>
            </a:r>
          </a:p>
          <a:p>
            <a:pPr>
              <a:lnSpc>
                <a:spcPct val="150000"/>
              </a:lnSpc>
              <a:buFont typeface="Arial" pitchFamily="34" charset="0"/>
              <a:buChar char="•"/>
            </a:pPr>
            <a:r>
              <a:rPr lang="el-GR" sz="2400" dirty="0" smtClean="0">
                <a:solidFill>
                  <a:prstClr val="black"/>
                </a:solidFill>
              </a:rPr>
              <a:t> ΙΦΝΕ</a:t>
            </a:r>
          </a:p>
          <a:p>
            <a:pPr>
              <a:lnSpc>
                <a:spcPct val="150000"/>
              </a:lnSpc>
              <a:buFont typeface="Arial" pitchFamily="34" charset="0"/>
              <a:buChar char="•"/>
            </a:pPr>
            <a:r>
              <a:rPr lang="el-GR" sz="2400" dirty="0" smtClean="0">
                <a:solidFill>
                  <a:prstClr val="black"/>
                </a:solidFill>
              </a:rPr>
              <a:t> Ευερέθιστο έντερο</a:t>
            </a:r>
          </a:p>
          <a:p>
            <a:pPr>
              <a:lnSpc>
                <a:spcPct val="150000"/>
              </a:lnSpc>
              <a:buFont typeface="Arial" pitchFamily="34" charset="0"/>
              <a:buChar char="•"/>
            </a:pPr>
            <a:r>
              <a:rPr lang="el-GR" sz="2400" dirty="0" smtClean="0">
                <a:solidFill>
                  <a:prstClr val="black"/>
                </a:solidFill>
              </a:rPr>
              <a:t> Άγχος/Σωματοποίηση</a:t>
            </a:r>
          </a:p>
        </p:txBody>
      </p:sp>
      <p:pic>
        <p:nvPicPr>
          <p:cNvPr id="2050" name="Picture 2" descr="Αποτέλεσμα εικόνας για ;θεστιον μαρκ"/>
          <p:cNvPicPr>
            <a:picLocks noChangeAspect="1" noChangeArrowheads="1"/>
          </p:cNvPicPr>
          <p:nvPr/>
        </p:nvPicPr>
        <p:blipFill>
          <a:blip r:embed="rId3" cstate="print"/>
          <a:srcRect/>
          <a:stretch>
            <a:fillRect/>
          </a:stretch>
        </p:blipFill>
        <p:spPr bwMode="auto">
          <a:xfrm rot="1077976">
            <a:off x="2833663" y="5205233"/>
            <a:ext cx="1136024" cy="1514484"/>
          </a:xfrm>
          <a:prstGeom prst="rect">
            <a:avLst/>
          </a:prstGeom>
          <a:noFill/>
        </p:spPr>
      </p:pic>
      <p:pic>
        <p:nvPicPr>
          <p:cNvPr id="6" name="Picture 5" descr="vlcsnap-3124949.png"/>
          <p:cNvPicPr>
            <a:picLocks noChangeAspect="1"/>
          </p:cNvPicPr>
          <p:nvPr/>
        </p:nvPicPr>
        <p:blipFill>
          <a:blip r:embed="rId4" cstate="print"/>
          <a:stretch>
            <a:fillRect/>
          </a:stretch>
        </p:blipFill>
        <p:spPr>
          <a:xfrm>
            <a:off x="0" y="5375659"/>
            <a:ext cx="2627784" cy="1482341"/>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Κριτήρια </a:t>
            </a:r>
            <a:r>
              <a:rPr lang="en-US" dirty="0" smtClean="0"/>
              <a:t>Tel </a:t>
            </a:r>
            <a:r>
              <a:rPr lang="en-US" dirty="0" err="1" smtClean="0"/>
              <a:t>Hashomer</a:t>
            </a:r>
            <a:r>
              <a:rPr lang="en-US" dirty="0" smtClean="0"/>
              <a:t> </a:t>
            </a:r>
            <a:r>
              <a:rPr lang="el-GR" dirty="0" smtClean="0"/>
              <a:t>για τη διάγνωση του </a:t>
            </a:r>
            <a:r>
              <a:rPr lang="en-US" dirty="0" smtClean="0"/>
              <a:t>FMF</a:t>
            </a:r>
            <a:endParaRPr lang="el-GR" dirty="0"/>
          </a:p>
        </p:txBody>
      </p:sp>
      <p:graphicFrame>
        <p:nvGraphicFramePr>
          <p:cNvPr id="4" name="3 - Θέση περιεχομένου"/>
          <p:cNvGraphicFramePr>
            <a:graphicFrameLocks noGrp="1"/>
          </p:cNvGraphicFramePr>
          <p:nvPr>
            <p:ph idx="1"/>
          </p:nvPr>
        </p:nvGraphicFramePr>
        <p:xfrm>
          <a:off x="457200" y="836712"/>
          <a:ext cx="8229600" cy="5440680"/>
        </p:xfrm>
        <a:graphic>
          <a:graphicData uri="http://schemas.openxmlformats.org/drawingml/2006/table">
            <a:tbl>
              <a:tblPr firstRow="1" bandRow="1">
                <a:tableStyleId>{5C22544A-7EE6-4342-B048-85BDC9FD1C3A}</a:tableStyleId>
              </a:tblPr>
              <a:tblGrid>
                <a:gridCol w="8229600"/>
              </a:tblGrid>
              <a:tr h="370840">
                <a:tc>
                  <a:txBody>
                    <a:bodyPr/>
                    <a:lstStyle/>
                    <a:p>
                      <a:pPr>
                        <a:lnSpc>
                          <a:spcPct val="150000"/>
                        </a:lnSpc>
                      </a:pPr>
                      <a:r>
                        <a:rPr lang="el-GR" dirty="0" smtClean="0"/>
                        <a:t>Μείζονα Κριτήρια</a:t>
                      </a:r>
                      <a:endParaRPr lang="el-GR" dirty="0"/>
                    </a:p>
                  </a:txBody>
                  <a:tcPr/>
                </a:tc>
              </a:tr>
              <a:tr h="370840">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dirty="0" smtClean="0"/>
                        <a:t>1. </a:t>
                      </a:r>
                      <a:r>
                        <a:rPr lang="el-GR" dirty="0" smtClean="0"/>
                        <a:t>Υποτροπιάζοντα εμπύρετα επεισόδια συνοδευόμενα από περιτονίτιδα, αρθρίτιδα</a:t>
                      </a:r>
                      <a:r>
                        <a:rPr lang="el-GR" baseline="0" dirty="0" smtClean="0"/>
                        <a:t> ή </a:t>
                      </a:r>
                      <a:r>
                        <a:rPr lang="el-GR" dirty="0" smtClean="0"/>
                        <a:t>πλευρίτιδα</a:t>
                      </a:r>
                      <a:endParaRPr lang="el-GR" dirty="0"/>
                    </a:p>
                  </a:txBody>
                  <a:tcPr/>
                </a:tc>
              </a:tr>
              <a:tr h="370840">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dirty="0" smtClean="0"/>
                        <a:t>2. </a:t>
                      </a:r>
                      <a:r>
                        <a:rPr lang="el-GR" dirty="0" smtClean="0"/>
                        <a:t>Αμυλοείδωση τύπου ΑΑ χωρίς νόσο</a:t>
                      </a:r>
                      <a:r>
                        <a:rPr lang="el-GR" baseline="0" dirty="0" smtClean="0"/>
                        <a:t> που να προδιαθέτει σε αυτήν</a:t>
                      </a:r>
                      <a:endParaRPr lang="el-GR" dirty="0"/>
                    </a:p>
                  </a:txBody>
                  <a:tcPr/>
                </a:tc>
              </a:tr>
              <a:tr h="370840">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dirty="0" smtClean="0"/>
                        <a:t>3. </a:t>
                      </a:r>
                      <a:r>
                        <a:rPr lang="el-GR" dirty="0" smtClean="0"/>
                        <a:t>Καλή</a:t>
                      </a:r>
                      <a:r>
                        <a:rPr lang="el-GR" baseline="0" dirty="0" smtClean="0"/>
                        <a:t> ανταπόκριση σε συνεχή θεραπεία με κολχικίνη</a:t>
                      </a:r>
                      <a:endParaRPr lang="el-GR" dirty="0"/>
                    </a:p>
                  </a:txBody>
                  <a:tcPr/>
                </a:tc>
              </a:tr>
              <a:tr h="370840">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l-GR" b="1" dirty="0" smtClean="0">
                          <a:solidFill>
                            <a:schemeClr val="bg1"/>
                          </a:solidFill>
                        </a:rPr>
                        <a:t>Ελάσσονα Κριτήρια</a:t>
                      </a:r>
                      <a:endParaRPr lang="el-GR" b="1" dirty="0">
                        <a:solidFill>
                          <a:schemeClr val="bg1"/>
                        </a:solidFill>
                      </a:endParaRPr>
                    </a:p>
                  </a:txBody>
                  <a:tcPr>
                    <a:solidFill>
                      <a:schemeClr val="accent1"/>
                    </a:solidFill>
                  </a:tcPr>
                </a:tc>
              </a:tr>
              <a:tr h="370840">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dirty="0" smtClean="0"/>
                        <a:t>1. </a:t>
                      </a:r>
                      <a:r>
                        <a:rPr lang="el-GR" dirty="0" smtClean="0"/>
                        <a:t>Υποτροπιάζοντα εμπύρετα επεισόδια </a:t>
                      </a:r>
                      <a:endParaRPr lang="el-GR" dirty="0"/>
                    </a:p>
                  </a:txBody>
                  <a:tcPr/>
                </a:tc>
              </a:tr>
              <a:tr h="370840">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dirty="0" smtClean="0"/>
                        <a:t>2. </a:t>
                      </a:r>
                      <a:r>
                        <a:rPr lang="el-GR" dirty="0" smtClean="0"/>
                        <a:t>Ερυσιπελατοειδές ερύθημα</a:t>
                      </a:r>
                    </a:p>
                  </a:txBody>
                  <a:tcPr/>
                </a:tc>
              </a:tr>
              <a:tr h="370840">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dirty="0" smtClean="0"/>
                        <a:t>3. FMF </a:t>
                      </a:r>
                      <a:r>
                        <a:rPr lang="el-GR" dirty="0" smtClean="0"/>
                        <a:t>σε συγγενή 1</a:t>
                      </a:r>
                      <a:r>
                        <a:rPr lang="el-GR" baseline="30000" dirty="0" smtClean="0"/>
                        <a:t>ου</a:t>
                      </a:r>
                      <a:r>
                        <a:rPr lang="el-GR" dirty="0" smtClean="0"/>
                        <a:t> βαθμού</a:t>
                      </a:r>
                    </a:p>
                  </a:txBody>
                  <a:tcPr/>
                </a:tc>
              </a:tr>
              <a:tr h="370840">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l-GR" sz="1800" b="1" i="1" kern="1200" dirty="0" smtClean="0">
                          <a:solidFill>
                            <a:schemeClr val="bg1"/>
                          </a:solidFill>
                          <a:latin typeface="+mn-lt"/>
                          <a:ea typeface="+mn-ea"/>
                          <a:cs typeface="+mn-cs"/>
                        </a:rPr>
                        <a:t>Βέβαιη διάγνωση: 2 μείζονα κριτήρια ή 1 μείζον και 2 ελάσσονα κριτήρια</a:t>
                      </a:r>
                    </a:p>
                  </a:txBody>
                  <a:tcPr>
                    <a:solidFill>
                      <a:schemeClr val="accent1"/>
                    </a:solidFill>
                  </a:tcPr>
                </a:tc>
              </a:tr>
              <a:tr h="370840">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l-GR" sz="1800" b="1" i="1" kern="1200" dirty="0" smtClean="0">
                          <a:solidFill>
                            <a:schemeClr val="bg1"/>
                          </a:solidFill>
                          <a:latin typeface="+mn-lt"/>
                          <a:ea typeface="+mn-ea"/>
                          <a:cs typeface="+mn-cs"/>
                        </a:rPr>
                        <a:t>Πιθανή διάγνωση: 1 μείζον και 1 έλασσον κριτήριο</a:t>
                      </a:r>
                    </a:p>
                  </a:txBody>
                  <a:tcPr>
                    <a:solidFill>
                      <a:schemeClr val="accent1"/>
                    </a:solidFill>
                  </a:tcPr>
                </a:tc>
              </a:tr>
            </a:tbl>
          </a:graphicData>
        </a:graphic>
      </p:graphicFrame>
      <p:pic>
        <p:nvPicPr>
          <p:cNvPr id="5" name="Picture 2"/>
          <p:cNvPicPr>
            <a:picLocks noChangeAspect="1" noChangeArrowheads="1"/>
          </p:cNvPicPr>
          <p:nvPr/>
        </p:nvPicPr>
        <p:blipFill>
          <a:blip r:embed="rId2" cstate="print"/>
          <a:srcRect/>
          <a:stretch>
            <a:fillRect/>
          </a:stretch>
        </p:blipFill>
        <p:spPr bwMode="auto">
          <a:xfrm>
            <a:off x="4139952" y="6381328"/>
            <a:ext cx="4505325" cy="3619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8" name="Title 1"/>
          <p:cNvSpPr>
            <a:spLocks noGrp="1"/>
          </p:cNvSpPr>
          <p:nvPr>
            <p:ph type="title" idx="4294967295"/>
          </p:nvPr>
        </p:nvSpPr>
        <p:spPr>
          <a:xfrm>
            <a:off x="191072" y="0"/>
            <a:ext cx="8952928" cy="1112838"/>
          </a:xfrm>
          <a:prstGeom prst="rect">
            <a:avLst/>
          </a:prstGeom>
        </p:spPr>
        <p:txBody>
          <a:bodyPr/>
          <a:lstStyle/>
          <a:p>
            <a:pPr algn="ctr"/>
            <a:r>
              <a:rPr lang="en-US" sz="3200" b="1" dirty="0" smtClean="0">
                <a:solidFill>
                  <a:srgbClr val="C00000"/>
                </a:solidFill>
                <a:effectLst/>
              </a:rPr>
              <a:t>FMF </a:t>
            </a:r>
            <a:r>
              <a:rPr lang="el-GR" sz="3200" b="1" dirty="0" smtClean="0">
                <a:solidFill>
                  <a:srgbClr val="C00000"/>
                </a:solidFill>
                <a:effectLst/>
              </a:rPr>
              <a:t>και </a:t>
            </a:r>
            <a:r>
              <a:rPr lang="el-GR" sz="3200" b="1" dirty="0" err="1" smtClean="0">
                <a:solidFill>
                  <a:srgbClr val="C00000"/>
                </a:solidFill>
                <a:effectLst/>
              </a:rPr>
              <a:t>υποκλινική</a:t>
            </a:r>
            <a:r>
              <a:rPr lang="el-GR" sz="3200" b="1" dirty="0" smtClean="0">
                <a:solidFill>
                  <a:srgbClr val="C00000"/>
                </a:solidFill>
                <a:effectLst/>
              </a:rPr>
              <a:t> φλεγμονή</a:t>
            </a:r>
            <a:endParaRPr lang="en-US" sz="3200" b="1" dirty="0">
              <a:solidFill>
                <a:srgbClr val="C00000"/>
              </a:solidFill>
              <a:effectLst/>
            </a:endParaRPr>
          </a:p>
        </p:txBody>
      </p:sp>
      <p:sp>
        <p:nvSpPr>
          <p:cNvPr id="86019" name="Text Placeholder 3"/>
          <p:cNvSpPr>
            <a:spLocks noGrp="1"/>
          </p:cNvSpPr>
          <p:nvPr>
            <p:ph type="body" sz="half" idx="4294967295"/>
          </p:nvPr>
        </p:nvSpPr>
        <p:spPr>
          <a:xfrm>
            <a:off x="525784" y="6502400"/>
            <a:ext cx="8294688" cy="196850"/>
          </a:xfrm>
        </p:spPr>
        <p:txBody>
          <a:bodyPr>
            <a:noAutofit/>
          </a:bodyPr>
          <a:lstStyle/>
          <a:p>
            <a:pPr marL="0" indent="0" algn="r">
              <a:buNone/>
            </a:pPr>
            <a:r>
              <a:rPr lang="en-US" sz="1600" i="1" dirty="0" err="1"/>
              <a:t>Korkmaz</a:t>
            </a:r>
            <a:r>
              <a:rPr lang="en-US" sz="1600" i="1" dirty="0"/>
              <a:t> C, et al. Ann Rheum Dis. 2002;61:79-81.</a:t>
            </a:r>
          </a:p>
        </p:txBody>
      </p:sp>
      <p:graphicFrame>
        <p:nvGraphicFramePr>
          <p:cNvPr id="2" name="Chart 9"/>
          <p:cNvGraphicFramePr>
            <a:graphicFrameLocks/>
          </p:cNvGraphicFramePr>
          <p:nvPr>
            <p:extLst>
              <p:ext uri="{D42A27DB-BD31-4B8C-83A1-F6EECF244321}">
                <p14:modId xmlns="" xmlns:p14="http://schemas.microsoft.com/office/powerpoint/2010/main" val="953223433"/>
              </p:ext>
            </p:extLst>
          </p:nvPr>
        </p:nvGraphicFramePr>
        <p:xfrm>
          <a:off x="1178547" y="2077720"/>
          <a:ext cx="6911503" cy="4198938"/>
        </p:xfrm>
        <a:graphic>
          <a:graphicData uri="http://schemas.openxmlformats.org/drawingml/2006/chart">
            <c:chart xmlns:c="http://schemas.openxmlformats.org/drawingml/2006/chart" xmlns:r="http://schemas.openxmlformats.org/officeDocument/2006/relationships" r:id="rId3"/>
          </a:graphicData>
        </a:graphic>
      </p:graphicFrame>
      <p:sp>
        <p:nvSpPr>
          <p:cNvPr id="86021" name="TextBox 17"/>
          <p:cNvSpPr txBox="1">
            <a:spLocks noChangeArrowheads="1"/>
          </p:cNvSpPr>
          <p:nvPr/>
        </p:nvSpPr>
        <p:spPr bwMode="auto">
          <a:xfrm rot="16200000">
            <a:off x="-77921" y="4027467"/>
            <a:ext cx="2266711"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sz="1400" dirty="0">
                <a:solidFill>
                  <a:srgbClr val="000000"/>
                </a:solidFill>
              </a:rPr>
              <a:t>Patients Above Normal, %</a:t>
            </a:r>
          </a:p>
        </p:txBody>
      </p:sp>
      <p:cxnSp>
        <p:nvCxnSpPr>
          <p:cNvPr id="86022" name="Straight Connector 4"/>
          <p:cNvCxnSpPr>
            <a:cxnSpLocks noChangeShapeType="1"/>
          </p:cNvCxnSpPr>
          <p:nvPr/>
        </p:nvCxnSpPr>
        <p:spPr bwMode="auto">
          <a:xfrm>
            <a:off x="1405767" y="6071454"/>
            <a:ext cx="3276185" cy="0"/>
          </a:xfrm>
          <a:prstGeom prst="line">
            <a:avLst/>
          </a:prstGeom>
          <a:noFill/>
          <a:ln w="9525" algn="ctr">
            <a:solidFill>
              <a:schemeClr val="tx1"/>
            </a:solidFill>
            <a:round/>
            <a:headEnd/>
            <a:tailEnd/>
          </a:ln>
          <a:extLst>
            <a:ext uri="{909E8E84-426E-40DD-AFC4-6F175D3DCCD1}">
              <a14:hiddenFill xmlns="" xmlns:a14="http://schemas.microsoft.com/office/drawing/2010/main">
                <a:noFill/>
              </a14:hiddenFill>
            </a:ext>
          </a:extLst>
        </p:spPr>
      </p:cxnSp>
      <p:cxnSp>
        <p:nvCxnSpPr>
          <p:cNvPr id="86023" name="Straight Connector 23"/>
          <p:cNvCxnSpPr>
            <a:cxnSpLocks noChangeShapeType="1"/>
          </p:cNvCxnSpPr>
          <p:nvPr/>
        </p:nvCxnSpPr>
        <p:spPr bwMode="auto">
          <a:xfrm>
            <a:off x="4924018" y="6071454"/>
            <a:ext cx="3276185" cy="0"/>
          </a:xfrm>
          <a:prstGeom prst="line">
            <a:avLst/>
          </a:prstGeom>
          <a:noFill/>
          <a:ln w="9525" algn="ctr">
            <a:solidFill>
              <a:schemeClr val="tx1"/>
            </a:solidFill>
            <a:round/>
            <a:headEnd/>
            <a:tailEnd/>
          </a:ln>
          <a:extLst>
            <a:ext uri="{909E8E84-426E-40DD-AFC4-6F175D3DCCD1}">
              <a14:hiddenFill xmlns="" xmlns:a14="http://schemas.microsoft.com/office/drawing/2010/main">
                <a:noFill/>
              </a14:hiddenFill>
            </a:ext>
          </a:extLst>
        </p:spPr>
      </p:cxnSp>
      <p:sp>
        <p:nvSpPr>
          <p:cNvPr id="86024" name="TextBox 6"/>
          <p:cNvSpPr txBox="1">
            <a:spLocks noChangeArrowheads="1"/>
          </p:cNvSpPr>
          <p:nvPr/>
        </p:nvSpPr>
        <p:spPr bwMode="auto">
          <a:xfrm>
            <a:off x="2956628" y="6107966"/>
            <a:ext cx="606256"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1600" b="1">
                <a:solidFill>
                  <a:srgbClr val="000000"/>
                </a:solidFill>
              </a:rPr>
              <a:t>FMF</a:t>
            </a:r>
          </a:p>
        </p:txBody>
      </p:sp>
      <p:sp>
        <p:nvSpPr>
          <p:cNvPr id="86025" name="TextBox 24"/>
          <p:cNvSpPr txBox="1">
            <a:spLocks noChangeArrowheads="1"/>
          </p:cNvSpPr>
          <p:nvPr/>
        </p:nvSpPr>
        <p:spPr bwMode="auto">
          <a:xfrm>
            <a:off x="5979222" y="6107966"/>
            <a:ext cx="102784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1600" b="1">
                <a:solidFill>
                  <a:srgbClr val="000000"/>
                </a:solidFill>
              </a:rPr>
              <a:t>Controls</a:t>
            </a:r>
          </a:p>
        </p:txBody>
      </p:sp>
      <p:cxnSp>
        <p:nvCxnSpPr>
          <p:cNvPr id="6" name="Straight Connector 5"/>
          <p:cNvCxnSpPr/>
          <p:nvPr/>
        </p:nvCxnSpPr>
        <p:spPr bwMode="auto">
          <a:xfrm flipV="1">
            <a:off x="4783083" y="2526566"/>
            <a:ext cx="0" cy="2971800"/>
          </a:xfrm>
          <a:prstGeom prst="line">
            <a:avLst/>
          </a:prstGeom>
          <a:solidFill>
            <a:schemeClr val="accent1"/>
          </a:solidFill>
          <a:ln w="9525" cap="flat" cmpd="sng" algn="ctr">
            <a:solidFill>
              <a:schemeClr val="bg1">
                <a:lumMod val="65000"/>
              </a:schemeClr>
            </a:solidFill>
            <a:prstDash val="dash"/>
            <a:round/>
            <a:headEnd type="none" w="med" len="med"/>
            <a:tailEnd type="none" w="med" len="med"/>
          </a:ln>
          <a:effectLst/>
        </p:spPr>
      </p:cxnSp>
      <p:sp>
        <p:nvSpPr>
          <p:cNvPr id="13" name="Rounded Rectangle 12"/>
          <p:cNvSpPr>
            <a:spLocks noChangeArrowheads="1"/>
          </p:cNvSpPr>
          <p:nvPr/>
        </p:nvSpPr>
        <p:spPr bwMode="auto">
          <a:xfrm>
            <a:off x="827584" y="1268760"/>
            <a:ext cx="7463223" cy="792088"/>
          </a:xfrm>
          <a:prstGeom prst="roundRect">
            <a:avLst>
              <a:gd name="adj" fmla="val 16667"/>
            </a:avLst>
          </a:prstGeom>
          <a:ln>
            <a:headEnd/>
            <a:tailEnd/>
          </a:ln>
        </p:spPr>
        <p:style>
          <a:lnRef idx="2">
            <a:schemeClr val="accent2"/>
          </a:lnRef>
          <a:fillRef idx="1">
            <a:schemeClr val="lt1"/>
          </a:fillRef>
          <a:effectRef idx="0">
            <a:schemeClr val="accent2"/>
          </a:effectRef>
          <a:fontRef idx="minor">
            <a:schemeClr val="dk1"/>
          </a:fontRef>
        </p:style>
        <p:txBody>
          <a:bodyPr anchor="ctr"/>
          <a:lstStyle/>
          <a:p>
            <a:pPr algn="ctr">
              <a:lnSpc>
                <a:spcPct val="150000"/>
              </a:lnSpc>
            </a:pPr>
            <a:r>
              <a:rPr lang="el-GR" b="1" dirty="0" smtClean="0">
                <a:solidFill>
                  <a:prstClr val="black"/>
                </a:solidFill>
              </a:rPr>
              <a:t>Ακόμη και σε περιόδους φαινομενικής κλινικής ύφεσης τα επίπεδα </a:t>
            </a:r>
            <a:r>
              <a:rPr lang="en-US" b="1" dirty="0" smtClean="0">
                <a:solidFill>
                  <a:prstClr val="black"/>
                </a:solidFill>
              </a:rPr>
              <a:t>CRP </a:t>
            </a:r>
            <a:r>
              <a:rPr lang="el-GR" b="1" dirty="0" smtClean="0">
                <a:solidFill>
                  <a:prstClr val="black"/>
                </a:solidFill>
              </a:rPr>
              <a:t>και </a:t>
            </a:r>
            <a:r>
              <a:rPr lang="en-US" b="1" dirty="0" smtClean="0">
                <a:solidFill>
                  <a:prstClr val="black"/>
                </a:solidFill>
              </a:rPr>
              <a:t> </a:t>
            </a:r>
            <a:r>
              <a:rPr lang="en-US" b="1" dirty="0">
                <a:solidFill>
                  <a:prstClr val="black"/>
                </a:solidFill>
              </a:rPr>
              <a:t>ESR </a:t>
            </a:r>
            <a:r>
              <a:rPr lang="el-GR" b="1" dirty="0" smtClean="0">
                <a:solidFill>
                  <a:prstClr val="black"/>
                </a:solidFill>
              </a:rPr>
              <a:t>ήταν αυξημένα, άνω των φυσιολογικών ορίων</a:t>
            </a:r>
            <a:endParaRPr lang="en-US" b="1" dirty="0">
              <a:solidFill>
                <a:prstClr val="black"/>
              </a:solidFill>
            </a:endParaRPr>
          </a:p>
        </p:txBody>
      </p:sp>
    </p:spTree>
    <p:extLst>
      <p:ext uri="{BB962C8B-B14F-4D97-AF65-F5344CB8AC3E}">
        <p14:creationId xmlns="" xmlns:p14="http://schemas.microsoft.com/office/powerpoint/2010/main" val="10678087"/>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79515" y="188642"/>
            <a:ext cx="5001939" cy="3094253"/>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68141" y="3501016"/>
            <a:ext cx="8896350" cy="2638425"/>
          </a:xfrm>
          <a:prstGeom prst="rect">
            <a:avLst/>
          </a:prstGeom>
          <a:noFill/>
          <a:ln w="9525">
            <a:noFill/>
            <a:miter lim="800000"/>
            <a:headEnd/>
            <a:tailEnd/>
          </a:ln>
        </p:spPr>
      </p:pic>
      <p:sp>
        <p:nvSpPr>
          <p:cNvPr id="4" name="3 - TextBox"/>
          <p:cNvSpPr txBox="1"/>
          <p:nvPr/>
        </p:nvSpPr>
        <p:spPr>
          <a:xfrm>
            <a:off x="7110633" y="1167135"/>
            <a:ext cx="1042273" cy="523220"/>
          </a:xfrm>
          <a:prstGeom prst="rect">
            <a:avLst/>
          </a:prstGeom>
          <a:noFill/>
        </p:spPr>
        <p:txBody>
          <a:bodyPr wrap="none" rtlCol="0">
            <a:spAutoFit/>
          </a:bodyPr>
          <a:lstStyle/>
          <a:p>
            <a:r>
              <a:rPr lang="en-US" sz="2800" b="1" dirty="0" err="1" smtClean="0">
                <a:solidFill>
                  <a:srgbClr val="000000"/>
                </a:solidFill>
              </a:rPr>
              <a:t>Pyrin</a:t>
            </a:r>
            <a:endParaRPr lang="el-GR" sz="2800" b="1" dirty="0">
              <a:solidFill>
                <a:srgbClr val="000000"/>
              </a:solidFill>
            </a:endParaRPr>
          </a:p>
        </p:txBody>
      </p:sp>
      <p:sp>
        <p:nvSpPr>
          <p:cNvPr id="5" name="4 - TextBox"/>
          <p:cNvSpPr txBox="1"/>
          <p:nvPr/>
        </p:nvSpPr>
        <p:spPr>
          <a:xfrm>
            <a:off x="6588224" y="5199583"/>
            <a:ext cx="2111412" cy="523220"/>
          </a:xfrm>
          <a:prstGeom prst="rect">
            <a:avLst/>
          </a:prstGeom>
          <a:noFill/>
        </p:spPr>
        <p:txBody>
          <a:bodyPr wrap="none" rtlCol="0">
            <a:spAutoFit/>
          </a:bodyPr>
          <a:lstStyle/>
          <a:p>
            <a:r>
              <a:rPr lang="en-US" sz="2800" b="1" dirty="0" err="1" smtClean="0">
                <a:solidFill>
                  <a:srgbClr val="000000"/>
                </a:solidFill>
              </a:rPr>
              <a:t>Marenostrin</a:t>
            </a:r>
            <a:endParaRPr lang="el-GR" sz="2800" b="1" dirty="0">
              <a:solidFill>
                <a:srgbClr val="000000"/>
              </a:solidFill>
            </a:endParaRPr>
          </a:p>
        </p:txBody>
      </p:sp>
    </p:spTree>
    <p:extLst>
      <p:ext uri="{BB962C8B-B14F-4D97-AF65-F5344CB8AC3E}">
        <p14:creationId xmlns="" xmlns:p14="http://schemas.microsoft.com/office/powerpoint/2010/main" val="3378652071"/>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1 - Εικόνα" descr="MEFVGeneInfevers14OCTOBER2014.png"/>
          <p:cNvPicPr>
            <a:picLocks noChangeAspect="1"/>
          </p:cNvPicPr>
          <p:nvPr/>
        </p:nvPicPr>
        <p:blipFill>
          <a:blip r:embed="rId4" cstate="print"/>
          <a:stretch>
            <a:fillRect/>
          </a:stretch>
        </p:blipFill>
        <p:spPr>
          <a:xfrm>
            <a:off x="707570" y="260648"/>
            <a:ext cx="8256918" cy="6192687"/>
          </a:xfrm>
          <a:prstGeom prst="rect">
            <a:avLst/>
          </a:prstGeom>
        </p:spPr>
      </p:pic>
      <p:sp>
        <p:nvSpPr>
          <p:cNvPr id="3" name="2 - TextBox"/>
          <p:cNvSpPr txBox="1"/>
          <p:nvPr/>
        </p:nvSpPr>
        <p:spPr>
          <a:xfrm>
            <a:off x="7236296" y="1556792"/>
            <a:ext cx="1512168"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b="1" dirty="0" smtClean="0">
                <a:solidFill>
                  <a:srgbClr val="FF0000"/>
                </a:solidFill>
              </a:rPr>
              <a:t>M</a:t>
            </a:r>
            <a:r>
              <a:rPr lang="el-GR" sz="1600" b="1" dirty="0" smtClean="0">
                <a:solidFill>
                  <a:srgbClr val="FF0000"/>
                </a:solidFill>
              </a:rPr>
              <a:t>694</a:t>
            </a:r>
            <a:r>
              <a:rPr lang="en-US" sz="1600" b="1" dirty="0" smtClean="0">
                <a:solidFill>
                  <a:srgbClr val="FF0000"/>
                </a:solidFill>
              </a:rPr>
              <a:t>V (38.1%)</a:t>
            </a:r>
            <a:endParaRPr lang="el-GR" sz="1600" b="1" dirty="0">
              <a:solidFill>
                <a:srgbClr val="FF0000"/>
              </a:solidFill>
            </a:endParaRPr>
          </a:p>
        </p:txBody>
      </p:sp>
      <p:sp>
        <p:nvSpPr>
          <p:cNvPr id="4" name="3 - TextBox"/>
          <p:cNvSpPr txBox="1"/>
          <p:nvPr/>
        </p:nvSpPr>
        <p:spPr>
          <a:xfrm>
            <a:off x="6660232" y="3356992"/>
            <a:ext cx="1440160"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b="1" dirty="0" smtClean="0">
                <a:solidFill>
                  <a:srgbClr val="FF0000"/>
                </a:solidFill>
              </a:rPr>
              <a:t>M680I (19.7%)</a:t>
            </a:r>
            <a:endParaRPr lang="el-GR" sz="1600" b="1" dirty="0">
              <a:solidFill>
                <a:srgbClr val="FF0000"/>
              </a:solidFill>
            </a:endParaRPr>
          </a:p>
        </p:txBody>
      </p:sp>
      <p:sp>
        <p:nvSpPr>
          <p:cNvPr id="5" name="4 - TextBox"/>
          <p:cNvSpPr txBox="1"/>
          <p:nvPr/>
        </p:nvSpPr>
        <p:spPr>
          <a:xfrm>
            <a:off x="7380312" y="620688"/>
            <a:ext cx="1440160"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b="1" dirty="0" smtClean="0">
                <a:solidFill>
                  <a:srgbClr val="FF0000"/>
                </a:solidFill>
              </a:rPr>
              <a:t>V726A (12.2%)</a:t>
            </a:r>
            <a:endParaRPr lang="el-GR" sz="1600" b="1" dirty="0">
              <a:solidFill>
                <a:srgbClr val="FF0000"/>
              </a:solidFill>
            </a:endParaRPr>
          </a:p>
        </p:txBody>
      </p:sp>
      <p:sp>
        <p:nvSpPr>
          <p:cNvPr id="6" name="5 - TextBox"/>
          <p:cNvSpPr txBox="1"/>
          <p:nvPr/>
        </p:nvSpPr>
        <p:spPr>
          <a:xfrm>
            <a:off x="827584" y="1938318"/>
            <a:ext cx="1440160"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b="1" dirty="0" smtClean="0">
                <a:solidFill>
                  <a:srgbClr val="FF0000"/>
                </a:solidFill>
              </a:rPr>
              <a:t>E148Q (10.9%) </a:t>
            </a:r>
            <a:endParaRPr lang="el-GR" sz="1600" b="1" dirty="0">
              <a:solidFill>
                <a:srgbClr val="FF0000"/>
              </a:solidFill>
            </a:endParaRPr>
          </a:p>
        </p:txBody>
      </p:sp>
      <p:sp>
        <p:nvSpPr>
          <p:cNvPr id="7" name="6 - TextBox"/>
          <p:cNvSpPr txBox="1"/>
          <p:nvPr/>
        </p:nvSpPr>
        <p:spPr>
          <a:xfrm>
            <a:off x="2627784" y="1362254"/>
            <a:ext cx="1440160"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b="1" dirty="0" smtClean="0">
                <a:solidFill>
                  <a:srgbClr val="FF0000"/>
                </a:solidFill>
              </a:rPr>
              <a:t>E230K (6.1%)</a:t>
            </a:r>
            <a:endParaRPr lang="el-GR" sz="1600" b="1" dirty="0">
              <a:solidFill>
                <a:srgbClr val="FF0000"/>
              </a:solidFill>
            </a:endParaRPr>
          </a:p>
        </p:txBody>
      </p:sp>
      <p:sp>
        <p:nvSpPr>
          <p:cNvPr id="8" name="7 - Ορθογώνιο"/>
          <p:cNvSpPr/>
          <p:nvPr/>
        </p:nvSpPr>
        <p:spPr>
          <a:xfrm>
            <a:off x="4834038" y="6488668"/>
            <a:ext cx="4309962" cy="369332"/>
          </a:xfrm>
          <a:prstGeom prst="rect">
            <a:avLst/>
          </a:prstGeom>
        </p:spPr>
        <p:txBody>
          <a:bodyPr wrap="none">
            <a:spAutoFit/>
          </a:bodyPr>
          <a:lstStyle/>
          <a:p>
            <a:pPr algn="r"/>
            <a:r>
              <a:rPr lang="de-DE" i="1" dirty="0" err="1" smtClean="0">
                <a:solidFill>
                  <a:prstClr val="black"/>
                </a:solidFill>
              </a:rPr>
              <a:t>Giaglis</a:t>
            </a:r>
            <a:r>
              <a:rPr lang="de-DE" i="1" dirty="0" smtClean="0">
                <a:solidFill>
                  <a:prstClr val="black"/>
                </a:solidFill>
              </a:rPr>
              <a:t> S et al. </a:t>
            </a:r>
            <a:r>
              <a:rPr lang="de-DE" i="1" dirty="0" err="1" smtClean="0">
                <a:solidFill>
                  <a:prstClr val="black"/>
                </a:solidFill>
              </a:rPr>
              <a:t>Clin</a:t>
            </a:r>
            <a:r>
              <a:rPr lang="de-DE" i="1" dirty="0" smtClean="0">
                <a:solidFill>
                  <a:prstClr val="black"/>
                </a:solidFill>
              </a:rPr>
              <a:t> Genet 2007: 71: 458–467</a:t>
            </a:r>
            <a:endParaRPr lang="el-GR" i="1" dirty="0">
              <a:solidFill>
                <a:prstClr val="black"/>
              </a:solidFill>
            </a:endParaRPr>
          </a:p>
        </p:txBody>
      </p:sp>
      <p:sp>
        <p:nvSpPr>
          <p:cNvPr id="9" name="8 - TextBox"/>
          <p:cNvSpPr txBox="1"/>
          <p:nvPr/>
        </p:nvSpPr>
        <p:spPr>
          <a:xfrm>
            <a:off x="1691680" y="1628800"/>
            <a:ext cx="1440160"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b="1" dirty="0" smtClean="0">
                <a:solidFill>
                  <a:srgbClr val="FF0000"/>
                </a:solidFill>
              </a:rPr>
              <a:t>R202Q</a:t>
            </a:r>
            <a:r>
              <a:rPr lang="el-GR" sz="1600" b="1" dirty="0" smtClean="0">
                <a:solidFill>
                  <a:srgbClr val="FF0000"/>
                </a:solidFill>
              </a:rPr>
              <a:t> (9,2%)</a:t>
            </a:r>
            <a:endParaRPr lang="el-GR" sz="1600" b="1" dirty="0">
              <a:solidFill>
                <a:srgbClr val="FF0000"/>
              </a:solidFill>
            </a:endParaRPr>
          </a:p>
        </p:txBody>
      </p:sp>
    </p:spTree>
    <p:custDataLst>
      <p:tags r:id="rId1"/>
    </p:custData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Γενετικό «φορτίο» και Φαινότυπος</a:t>
            </a:r>
            <a:endParaRPr lang="el-GR" dirty="0"/>
          </a:p>
        </p:txBody>
      </p:sp>
      <p:graphicFrame>
        <p:nvGraphicFramePr>
          <p:cNvPr id="4" name="3 - Θέση περιεχομένου"/>
          <p:cNvGraphicFramePr>
            <a:graphicFrameLocks noGrp="1"/>
          </p:cNvGraphicFramePr>
          <p:nvPr>
            <p:ph sz="half" idx="1"/>
          </p:nvPr>
        </p:nvGraphicFramePr>
        <p:xfrm>
          <a:off x="323528" y="2482718"/>
          <a:ext cx="4038361" cy="2098410"/>
        </p:xfrm>
        <a:graphic>
          <a:graphicData uri="http://schemas.openxmlformats.org/drawingml/2006/table">
            <a:tbl>
              <a:tblPr firstRow="1" bandRow="1">
                <a:tableStyleId>{5C22544A-7EE6-4342-B048-85BDC9FD1C3A}</a:tableStyleId>
              </a:tblPr>
              <a:tblGrid>
                <a:gridCol w="1462164"/>
                <a:gridCol w="1230077"/>
                <a:gridCol w="1346120"/>
              </a:tblGrid>
              <a:tr h="486110">
                <a:tc>
                  <a:txBody>
                    <a:bodyPr/>
                    <a:lstStyle/>
                    <a:p>
                      <a:pPr algn="ctr"/>
                      <a:r>
                        <a:rPr lang="el-GR" dirty="0" smtClean="0"/>
                        <a:t>Μεταλλάξεις στο </a:t>
                      </a:r>
                      <a:r>
                        <a:rPr lang="en-US" i="1" dirty="0" smtClean="0"/>
                        <a:t>MEFV</a:t>
                      </a:r>
                      <a:endParaRPr lang="el-GR" dirty="0"/>
                    </a:p>
                  </a:txBody>
                  <a:tcPr marL="88416" marR="88416" anchor="ctr"/>
                </a:tc>
                <a:tc>
                  <a:txBody>
                    <a:bodyPr/>
                    <a:lstStyle/>
                    <a:p>
                      <a:pPr algn="ctr"/>
                      <a:r>
                        <a:rPr lang="el-GR" dirty="0" smtClean="0"/>
                        <a:t>Ασθενείς</a:t>
                      </a:r>
                      <a:r>
                        <a:rPr lang="en-US" dirty="0" smtClean="0"/>
                        <a:t> (N=152)</a:t>
                      </a:r>
                      <a:endParaRPr lang="el-GR" dirty="0"/>
                    </a:p>
                  </a:txBody>
                  <a:tcPr marL="88416" marR="88416" anchor="ctr"/>
                </a:tc>
                <a:tc>
                  <a:txBody>
                    <a:bodyPr/>
                    <a:lstStyle/>
                    <a:p>
                      <a:pPr algn="ctr"/>
                      <a:r>
                        <a:rPr lang="el-GR" dirty="0" smtClean="0"/>
                        <a:t>Υγιείς</a:t>
                      </a:r>
                      <a:r>
                        <a:rPr lang="en-US" dirty="0" smtClean="0"/>
                        <a:t> (N=140)</a:t>
                      </a:r>
                      <a:endParaRPr lang="el-GR" dirty="0"/>
                    </a:p>
                  </a:txBody>
                  <a:tcPr marL="88416" marR="88416" anchor="ctr"/>
                </a:tc>
              </a:tr>
              <a:tr h="486110">
                <a:tc>
                  <a:txBody>
                    <a:bodyPr/>
                    <a:lstStyle/>
                    <a:p>
                      <a:pPr algn="ctr"/>
                      <a:r>
                        <a:rPr lang="el-GR" b="1" dirty="0" smtClean="0"/>
                        <a:t>Καμία </a:t>
                      </a:r>
                      <a:endParaRPr lang="el-GR" b="1" dirty="0"/>
                    </a:p>
                  </a:txBody>
                  <a:tcPr marL="88416" marR="88416" anchor="ctr"/>
                </a:tc>
                <a:tc>
                  <a:txBody>
                    <a:bodyPr/>
                    <a:lstStyle/>
                    <a:p>
                      <a:pPr algn="ctr"/>
                      <a:r>
                        <a:rPr lang="en-US" b="1" dirty="0" smtClean="0"/>
                        <a:t>16.4%</a:t>
                      </a:r>
                    </a:p>
                  </a:txBody>
                  <a:tcPr marL="88416" marR="88416" anchor="ctr"/>
                </a:tc>
                <a:tc>
                  <a:txBody>
                    <a:bodyPr/>
                    <a:lstStyle/>
                    <a:p>
                      <a:pPr algn="ctr"/>
                      <a:r>
                        <a:rPr lang="en-US" b="1" dirty="0" smtClean="0"/>
                        <a:t>98.6%</a:t>
                      </a:r>
                      <a:endParaRPr lang="el-GR" b="1" dirty="0"/>
                    </a:p>
                  </a:txBody>
                  <a:tcPr marL="88416" marR="88416" anchor="ctr"/>
                </a:tc>
              </a:tr>
              <a:tr h="486110">
                <a:tc>
                  <a:txBody>
                    <a:bodyPr/>
                    <a:lstStyle/>
                    <a:p>
                      <a:pPr algn="ctr"/>
                      <a:r>
                        <a:rPr lang="en-US" b="1" dirty="0" smtClean="0"/>
                        <a:t>1</a:t>
                      </a:r>
                      <a:endParaRPr lang="el-GR" b="1" dirty="0"/>
                    </a:p>
                  </a:txBody>
                  <a:tcPr marL="88416" marR="88416"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40.8</a:t>
                      </a:r>
                      <a:endParaRPr lang="el-GR" b="1" dirty="0" smtClean="0"/>
                    </a:p>
                  </a:txBody>
                  <a:tcPr marL="88416" marR="88416" anchor="ctr"/>
                </a:tc>
                <a:tc>
                  <a:txBody>
                    <a:bodyPr/>
                    <a:lstStyle/>
                    <a:p>
                      <a:pPr algn="ctr"/>
                      <a:r>
                        <a:rPr lang="en-US" b="1" dirty="0" smtClean="0"/>
                        <a:t>1.4%</a:t>
                      </a:r>
                      <a:endParaRPr lang="el-GR" b="1" dirty="0"/>
                    </a:p>
                  </a:txBody>
                  <a:tcPr marL="88416" marR="88416" anchor="ctr"/>
                </a:tc>
              </a:tr>
              <a:tr h="486110">
                <a:tc>
                  <a:txBody>
                    <a:bodyPr/>
                    <a:lstStyle/>
                    <a:p>
                      <a:pPr algn="ctr"/>
                      <a:r>
                        <a:rPr lang="en-US" b="1" dirty="0" smtClean="0"/>
                        <a:t>2</a:t>
                      </a:r>
                      <a:endParaRPr lang="el-GR" b="1" dirty="0"/>
                    </a:p>
                  </a:txBody>
                  <a:tcPr marL="88416" marR="88416"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42.8</a:t>
                      </a:r>
                      <a:endParaRPr lang="el-GR" b="1" dirty="0"/>
                    </a:p>
                  </a:txBody>
                  <a:tcPr marL="88416" marR="88416" anchor="ctr"/>
                </a:tc>
                <a:tc>
                  <a:txBody>
                    <a:bodyPr/>
                    <a:lstStyle/>
                    <a:p>
                      <a:pPr algn="ctr"/>
                      <a:r>
                        <a:rPr lang="en-US" b="1" dirty="0" smtClean="0"/>
                        <a:t>0</a:t>
                      </a:r>
                      <a:endParaRPr lang="el-GR" b="1" dirty="0"/>
                    </a:p>
                  </a:txBody>
                  <a:tcPr marL="88416" marR="88416" anchor="ctr"/>
                </a:tc>
              </a:tr>
            </a:tbl>
          </a:graphicData>
        </a:graphic>
      </p:graphicFrame>
      <p:graphicFrame>
        <p:nvGraphicFramePr>
          <p:cNvPr id="7" name="6 - Θέση περιεχομένου"/>
          <p:cNvGraphicFramePr>
            <a:graphicFrameLocks noGrp="1"/>
          </p:cNvGraphicFramePr>
          <p:nvPr>
            <p:ph sz="half" idx="2"/>
          </p:nvPr>
        </p:nvGraphicFramePr>
        <p:xfrm>
          <a:off x="4648200" y="1052512"/>
          <a:ext cx="4495800" cy="5256807"/>
        </p:xfrm>
        <a:graphic>
          <a:graphicData uri="http://schemas.openxmlformats.org/drawingml/2006/chart">
            <c:chart xmlns:c="http://schemas.openxmlformats.org/drawingml/2006/chart" xmlns:r="http://schemas.openxmlformats.org/officeDocument/2006/relationships" r:id="rId3"/>
          </a:graphicData>
        </a:graphic>
      </p:graphicFrame>
      <p:sp>
        <p:nvSpPr>
          <p:cNvPr id="8" name="7 - Ορθογώνιο"/>
          <p:cNvSpPr/>
          <p:nvPr/>
        </p:nvSpPr>
        <p:spPr>
          <a:xfrm>
            <a:off x="6876256" y="1628800"/>
            <a:ext cx="1000595" cy="369332"/>
          </a:xfrm>
          <a:prstGeom prst="rect">
            <a:avLst/>
          </a:prstGeom>
        </p:spPr>
        <p:txBody>
          <a:bodyPr wrap="none">
            <a:spAutoFit/>
          </a:bodyPr>
          <a:lstStyle/>
          <a:p>
            <a:r>
              <a:rPr lang="en-US" b="1" dirty="0" smtClean="0">
                <a:solidFill>
                  <a:srgbClr val="FF0000"/>
                </a:solidFill>
              </a:rPr>
              <a:t>p </a:t>
            </a:r>
            <a:r>
              <a:rPr lang="el-GR" b="1" dirty="0" smtClean="0">
                <a:solidFill>
                  <a:srgbClr val="FF0000"/>
                </a:solidFill>
              </a:rPr>
              <a:t>&lt;</a:t>
            </a:r>
            <a:r>
              <a:rPr lang="en-US" b="1" dirty="0" smtClean="0">
                <a:solidFill>
                  <a:srgbClr val="FF0000"/>
                </a:solidFill>
              </a:rPr>
              <a:t>0.048</a:t>
            </a:r>
            <a:endParaRPr lang="el-GR" b="1" dirty="0">
              <a:solidFill>
                <a:srgbClr val="FF0000"/>
              </a:solidFill>
            </a:endParaRPr>
          </a:p>
        </p:txBody>
      </p:sp>
      <p:sp>
        <p:nvSpPr>
          <p:cNvPr id="6" name="5 - Ορθογώνιο"/>
          <p:cNvSpPr/>
          <p:nvPr/>
        </p:nvSpPr>
        <p:spPr>
          <a:xfrm>
            <a:off x="4834038" y="6381328"/>
            <a:ext cx="4309962" cy="369332"/>
          </a:xfrm>
          <a:prstGeom prst="rect">
            <a:avLst/>
          </a:prstGeom>
        </p:spPr>
        <p:txBody>
          <a:bodyPr wrap="none">
            <a:spAutoFit/>
          </a:bodyPr>
          <a:lstStyle/>
          <a:p>
            <a:pPr algn="r"/>
            <a:r>
              <a:rPr lang="de-DE" i="1" dirty="0" err="1" smtClean="0">
                <a:solidFill>
                  <a:prstClr val="black"/>
                </a:solidFill>
              </a:rPr>
              <a:t>Giaglis</a:t>
            </a:r>
            <a:r>
              <a:rPr lang="de-DE" i="1" dirty="0" smtClean="0">
                <a:solidFill>
                  <a:prstClr val="black"/>
                </a:solidFill>
              </a:rPr>
              <a:t> S et al. </a:t>
            </a:r>
            <a:r>
              <a:rPr lang="de-DE" i="1" dirty="0" err="1" smtClean="0">
                <a:solidFill>
                  <a:prstClr val="black"/>
                </a:solidFill>
              </a:rPr>
              <a:t>Clin</a:t>
            </a:r>
            <a:r>
              <a:rPr lang="de-DE" i="1" dirty="0" smtClean="0">
                <a:solidFill>
                  <a:prstClr val="black"/>
                </a:solidFill>
              </a:rPr>
              <a:t> Genet 2007: 71: 458–467</a:t>
            </a:r>
            <a:endParaRPr lang="el-GR" i="1" dirty="0">
              <a:solidFill>
                <a:prstClr val="black"/>
              </a:solidFill>
            </a:endParaRPr>
          </a:p>
        </p:txBody>
      </p:sp>
      <p:sp>
        <p:nvSpPr>
          <p:cNvPr id="9" name="8 - TextBox"/>
          <p:cNvSpPr txBox="1"/>
          <p:nvPr/>
        </p:nvSpPr>
        <p:spPr>
          <a:xfrm>
            <a:off x="1043608" y="5517232"/>
            <a:ext cx="2422394" cy="400110"/>
          </a:xfrm>
          <a:prstGeom prst="rect">
            <a:avLst/>
          </a:prstGeom>
          <a:noFill/>
        </p:spPr>
        <p:txBody>
          <a:bodyPr wrap="none" rtlCol="0">
            <a:spAutoFit/>
          </a:bodyPr>
          <a:lstStyle/>
          <a:p>
            <a:r>
              <a:rPr lang="en-US" sz="2000" i="1" dirty="0" smtClean="0">
                <a:solidFill>
                  <a:prstClr val="black"/>
                </a:solidFill>
              </a:rPr>
              <a:t>“Genetic dose effect”</a:t>
            </a:r>
            <a:endParaRPr lang="el-GR" sz="2000" i="1" dirty="0">
              <a:solidFill>
                <a:prstClr val="black"/>
              </a:solidFill>
            </a:endParaRPr>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251520" y="142528"/>
            <a:ext cx="8640960" cy="838200"/>
          </a:xfrm>
          <a:prstGeom prst="rect">
            <a:avLst/>
          </a:prstGeom>
          <a:noFill/>
          <a:ln w="9525">
            <a:noFill/>
            <a:miter lim="800000"/>
            <a:headEnd/>
            <a:tailEnd/>
          </a:ln>
        </p:spPr>
        <p:txBody>
          <a:bodyPr anchor="ctr"/>
          <a:lstStyle/>
          <a:p>
            <a:pPr algn="ctr" fontAlgn="base">
              <a:spcBef>
                <a:spcPct val="0"/>
              </a:spcBef>
              <a:spcAft>
                <a:spcPct val="0"/>
              </a:spcAft>
            </a:pPr>
            <a:r>
              <a:rPr lang="en-US" sz="3200" b="1" dirty="0" smtClean="0">
                <a:solidFill>
                  <a:srgbClr val="C00000"/>
                </a:solidFill>
              </a:rPr>
              <a:t>FMF</a:t>
            </a:r>
            <a:r>
              <a:rPr lang="el-GR" sz="3200" b="1" dirty="0" smtClean="0">
                <a:solidFill>
                  <a:srgbClr val="C00000"/>
                </a:solidFill>
              </a:rPr>
              <a:t> περιβάλλον και </a:t>
            </a:r>
            <a:r>
              <a:rPr lang="el-GR" sz="3200" b="1" dirty="0" err="1" smtClean="0">
                <a:solidFill>
                  <a:srgbClr val="C00000"/>
                </a:solidFill>
              </a:rPr>
              <a:t>επιγενετικοί</a:t>
            </a:r>
            <a:r>
              <a:rPr lang="el-GR" sz="3200" b="1" dirty="0" smtClean="0">
                <a:solidFill>
                  <a:srgbClr val="C00000"/>
                </a:solidFill>
              </a:rPr>
              <a:t> παράγοντες</a:t>
            </a:r>
            <a:endParaRPr lang="el-GR" sz="3600" b="1" dirty="0">
              <a:solidFill>
                <a:srgbClr val="C00000"/>
              </a:solidFill>
            </a:endParaRPr>
          </a:p>
        </p:txBody>
      </p:sp>
      <p:sp>
        <p:nvSpPr>
          <p:cNvPr id="4" name="3 - TextBox"/>
          <p:cNvSpPr txBox="1"/>
          <p:nvPr/>
        </p:nvSpPr>
        <p:spPr>
          <a:xfrm>
            <a:off x="611560" y="980728"/>
            <a:ext cx="7848872" cy="6186309"/>
          </a:xfrm>
          <a:prstGeom prst="rect">
            <a:avLst/>
          </a:prstGeom>
          <a:noFill/>
        </p:spPr>
        <p:txBody>
          <a:bodyPr wrap="square" rtlCol="0">
            <a:spAutoFit/>
          </a:bodyPr>
          <a:lstStyle/>
          <a:p>
            <a:pPr algn="just">
              <a:spcBef>
                <a:spcPts val="600"/>
              </a:spcBef>
              <a:spcAft>
                <a:spcPts val="600"/>
              </a:spcAft>
              <a:buClr>
                <a:srgbClr val="C00000"/>
              </a:buClr>
              <a:buFont typeface="Wingdings" pitchFamily="2" charset="2"/>
              <a:buChar char="ü"/>
            </a:pPr>
            <a:r>
              <a:rPr lang="el-GR" sz="2400" b="1" dirty="0" smtClean="0">
                <a:solidFill>
                  <a:prstClr val="black"/>
                </a:solidFill>
              </a:rPr>
              <a:t> Η εκδήλωση των κρίσεων σχετίζεται με σωματικό και συναισθηματικό </a:t>
            </a:r>
            <a:r>
              <a:rPr lang="en-US" sz="2400" b="1" dirty="0" smtClean="0">
                <a:solidFill>
                  <a:prstClr val="black"/>
                </a:solidFill>
              </a:rPr>
              <a:t>stress</a:t>
            </a:r>
            <a:endParaRPr lang="el-GR" sz="2400" b="1" dirty="0" smtClean="0">
              <a:solidFill>
                <a:prstClr val="black"/>
              </a:solidFill>
            </a:endParaRPr>
          </a:p>
          <a:p>
            <a:pPr algn="just">
              <a:spcBef>
                <a:spcPts val="600"/>
              </a:spcBef>
              <a:spcAft>
                <a:spcPts val="600"/>
              </a:spcAft>
              <a:buClr>
                <a:srgbClr val="C00000"/>
              </a:buClr>
              <a:buFont typeface="Wingdings" pitchFamily="2" charset="2"/>
              <a:buChar char="ü"/>
            </a:pPr>
            <a:r>
              <a:rPr lang="el-GR" sz="2400" b="1" dirty="0" smtClean="0">
                <a:solidFill>
                  <a:prstClr val="black"/>
                </a:solidFill>
              </a:rPr>
              <a:t> Δυτική Ευρώπη ηπιότερος φαινότυπος από Ανατολική Μεσόγειο</a:t>
            </a:r>
          </a:p>
          <a:p>
            <a:pPr algn="just">
              <a:spcBef>
                <a:spcPts val="600"/>
              </a:spcBef>
              <a:spcAft>
                <a:spcPts val="600"/>
              </a:spcAft>
              <a:buClr>
                <a:srgbClr val="C00000"/>
              </a:buClr>
              <a:buFont typeface="Wingdings" pitchFamily="2" charset="2"/>
              <a:buChar char="ü"/>
            </a:pPr>
            <a:r>
              <a:rPr lang="el-GR" sz="2400" b="1" dirty="0" smtClean="0">
                <a:solidFill>
                  <a:prstClr val="black"/>
                </a:solidFill>
              </a:rPr>
              <a:t> Λιγότερο σοβαρή νόσος σε άτομα με συγκεκριμένη καταγωγή και μεταλλάξεις όταν μεταναστεύουν </a:t>
            </a:r>
            <a:endParaRPr lang="en-US" sz="2400" b="1" dirty="0" smtClean="0">
              <a:solidFill>
                <a:prstClr val="black"/>
              </a:solidFill>
            </a:endParaRPr>
          </a:p>
          <a:p>
            <a:pPr algn="just">
              <a:spcBef>
                <a:spcPts val="600"/>
              </a:spcBef>
              <a:spcAft>
                <a:spcPts val="600"/>
              </a:spcAft>
              <a:buClr>
                <a:srgbClr val="C00000"/>
              </a:buClr>
              <a:buFont typeface="Wingdings" pitchFamily="2" charset="2"/>
              <a:buChar char="ü"/>
            </a:pPr>
            <a:r>
              <a:rPr lang="en-US" sz="2400" b="1" dirty="0" smtClean="0">
                <a:solidFill>
                  <a:prstClr val="black"/>
                </a:solidFill>
              </a:rPr>
              <a:t> </a:t>
            </a:r>
            <a:r>
              <a:rPr lang="el-GR" sz="2400" b="1" dirty="0" smtClean="0">
                <a:solidFill>
                  <a:prstClr val="black"/>
                </a:solidFill>
              </a:rPr>
              <a:t>Ανεξάρτητα από τις μεταλλάξεις ο κίνδυνος εκδήλωσης ΑΑ </a:t>
            </a:r>
            <a:r>
              <a:rPr lang="el-GR" sz="2400" b="1" dirty="0" err="1" smtClean="0">
                <a:solidFill>
                  <a:prstClr val="black"/>
                </a:solidFill>
              </a:rPr>
              <a:t>αμυλοείδωσης</a:t>
            </a:r>
            <a:r>
              <a:rPr lang="el-GR" sz="2400" b="1" dirty="0" smtClean="0">
                <a:solidFill>
                  <a:prstClr val="black"/>
                </a:solidFill>
              </a:rPr>
              <a:t> σχετίζεται με την καταγωγή (Αρμένιοι, Τούρκοι, Άραβες)</a:t>
            </a:r>
          </a:p>
          <a:p>
            <a:pPr algn="just">
              <a:spcBef>
                <a:spcPts val="600"/>
              </a:spcBef>
              <a:spcAft>
                <a:spcPts val="600"/>
              </a:spcAft>
              <a:buClr>
                <a:srgbClr val="C00000"/>
              </a:buClr>
              <a:buFont typeface="Wingdings" pitchFamily="2" charset="2"/>
              <a:buChar char="ü"/>
            </a:pPr>
            <a:r>
              <a:rPr lang="el-GR" sz="2400" b="1" dirty="0" smtClean="0">
                <a:solidFill>
                  <a:prstClr val="black"/>
                </a:solidFill>
              </a:rPr>
              <a:t> Σε ασθενείς με 1 μετάλλαξη δεν ανιχνεύεται δεύτερη μετάλλαξη παρά την ευρεία ανάλυση </a:t>
            </a:r>
            <a:r>
              <a:rPr lang="en-US" sz="2400" b="1" dirty="0" smtClean="0">
                <a:solidFill>
                  <a:prstClr val="black"/>
                </a:solidFill>
              </a:rPr>
              <a:t>(sequencing) </a:t>
            </a:r>
            <a:r>
              <a:rPr lang="el-GR" sz="2400" b="1" dirty="0" smtClean="0">
                <a:solidFill>
                  <a:prstClr val="black"/>
                </a:solidFill>
              </a:rPr>
              <a:t>όλων των </a:t>
            </a:r>
            <a:r>
              <a:rPr lang="en-US" sz="2400" b="1" i="1" dirty="0" smtClean="0">
                <a:solidFill>
                  <a:prstClr val="black"/>
                </a:solidFill>
              </a:rPr>
              <a:t>MEFV</a:t>
            </a:r>
            <a:r>
              <a:rPr lang="en-US" sz="2400" b="1" dirty="0" smtClean="0">
                <a:solidFill>
                  <a:prstClr val="black"/>
                </a:solidFill>
              </a:rPr>
              <a:t> </a:t>
            </a:r>
            <a:r>
              <a:rPr lang="el-GR" sz="2400" b="1" dirty="0" err="1" smtClean="0">
                <a:solidFill>
                  <a:prstClr val="black"/>
                </a:solidFill>
              </a:rPr>
              <a:t>εξονίων</a:t>
            </a:r>
            <a:r>
              <a:rPr lang="el-GR" sz="2400" b="1" dirty="0" smtClean="0">
                <a:solidFill>
                  <a:prstClr val="black"/>
                </a:solidFill>
              </a:rPr>
              <a:t>.</a:t>
            </a:r>
          </a:p>
          <a:p>
            <a:pPr algn="just">
              <a:spcBef>
                <a:spcPts val="600"/>
              </a:spcBef>
              <a:spcAft>
                <a:spcPts val="600"/>
              </a:spcAft>
              <a:buClr>
                <a:srgbClr val="C00000"/>
              </a:buClr>
              <a:buFont typeface="Wingdings" pitchFamily="2" charset="2"/>
              <a:buChar char="ü"/>
            </a:pPr>
            <a:r>
              <a:rPr lang="en-US" sz="2400" b="1" dirty="0" smtClean="0">
                <a:solidFill>
                  <a:prstClr val="black"/>
                </a:solidFill>
              </a:rPr>
              <a:t> </a:t>
            </a:r>
            <a:r>
              <a:rPr lang="el-GR" sz="2400" b="1" dirty="0" smtClean="0">
                <a:solidFill>
                  <a:prstClr val="black"/>
                </a:solidFill>
              </a:rPr>
              <a:t>Άλλο γονίδιο ή </a:t>
            </a:r>
            <a:r>
              <a:rPr lang="el-GR" sz="2400" b="1" dirty="0" err="1" smtClean="0">
                <a:solidFill>
                  <a:prstClr val="black"/>
                </a:solidFill>
              </a:rPr>
              <a:t>επιγενετικές</a:t>
            </a:r>
            <a:r>
              <a:rPr lang="el-GR" sz="2400" b="1" dirty="0" smtClean="0">
                <a:solidFill>
                  <a:prstClr val="black"/>
                </a:solidFill>
              </a:rPr>
              <a:t> επιδράσεις </a:t>
            </a:r>
            <a:r>
              <a:rPr lang="en-US" sz="2400" b="1" dirty="0" smtClean="0">
                <a:solidFill>
                  <a:prstClr val="black"/>
                </a:solidFill>
              </a:rPr>
              <a:t>MEFV</a:t>
            </a:r>
            <a:r>
              <a:rPr lang="el-GR" sz="2400" b="1" dirty="0" smtClean="0">
                <a:solidFill>
                  <a:prstClr val="black"/>
                </a:solidFill>
              </a:rPr>
              <a:t>;;; </a:t>
            </a:r>
          </a:p>
          <a:p>
            <a:pPr algn="just">
              <a:spcBef>
                <a:spcPts val="600"/>
              </a:spcBef>
              <a:spcAft>
                <a:spcPts val="600"/>
              </a:spcAft>
              <a:buClr>
                <a:srgbClr val="C00000"/>
              </a:buClr>
              <a:buFont typeface="Wingdings" pitchFamily="2" charset="2"/>
              <a:buChar char="ü"/>
            </a:pPr>
            <a:endParaRPr lang="el-GR" sz="2400" b="1" dirty="0">
              <a:solidFill>
                <a:prstClr val="black"/>
              </a:solidFill>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611560" y="2128788"/>
            <a:ext cx="7776864" cy="2492990"/>
          </a:xfrm>
          <a:prstGeom prst="rect">
            <a:avLst/>
          </a:prstGeom>
        </p:spPr>
        <p:txBody>
          <a:bodyPr wrap="square">
            <a:spAutoFit/>
          </a:bodyPr>
          <a:lstStyle/>
          <a:p>
            <a:pPr algn="ctr">
              <a:lnSpc>
                <a:spcPct val="150000"/>
              </a:lnSpc>
            </a:pPr>
            <a:r>
              <a:rPr lang="en-US" sz="2600" b="1" dirty="0" smtClean="0"/>
              <a:t>In developing countries infections remain the most common cause of FUO, </a:t>
            </a:r>
            <a:r>
              <a:rPr lang="en-US" sz="2600" b="1" i="1" dirty="0" smtClean="0"/>
              <a:t>while </a:t>
            </a:r>
            <a:r>
              <a:rPr lang="en-US" sz="2600" b="1" i="1" dirty="0" smtClean="0">
                <a:solidFill>
                  <a:srgbClr val="FF0000"/>
                </a:solidFill>
              </a:rPr>
              <a:t>non-infectious inflammatory diseases (NIID)</a:t>
            </a:r>
            <a:r>
              <a:rPr lang="en-US" sz="2600" b="1" i="1" dirty="0" smtClean="0"/>
              <a:t> or </a:t>
            </a:r>
            <a:r>
              <a:rPr lang="en-US" sz="2600" b="1" i="1" dirty="0" smtClean="0">
                <a:solidFill>
                  <a:srgbClr val="FF0000"/>
                </a:solidFill>
              </a:rPr>
              <a:t>no diagnosis </a:t>
            </a:r>
            <a:r>
              <a:rPr lang="en-US" sz="2600" b="1" i="1" dirty="0" smtClean="0"/>
              <a:t>cause FUO in the majority of patients in developed countries</a:t>
            </a:r>
            <a:endParaRPr lang="el-GR" sz="2600" b="1" i="1" dirty="0"/>
          </a:p>
        </p:txBody>
      </p:sp>
      <p:pic>
        <p:nvPicPr>
          <p:cNvPr id="2052" name="Picture 4"/>
          <p:cNvPicPr>
            <a:picLocks noChangeAspect="1" noChangeArrowheads="1"/>
          </p:cNvPicPr>
          <p:nvPr/>
        </p:nvPicPr>
        <p:blipFill>
          <a:blip r:embed="rId2" cstate="print"/>
          <a:srcRect/>
          <a:stretch>
            <a:fillRect/>
          </a:stretch>
        </p:blipFill>
        <p:spPr bwMode="auto">
          <a:xfrm>
            <a:off x="323528" y="764704"/>
            <a:ext cx="1790700" cy="542925"/>
          </a:xfrm>
          <a:prstGeom prst="rect">
            <a:avLst/>
          </a:prstGeom>
          <a:noFill/>
          <a:ln w="9525">
            <a:noFill/>
            <a:miter lim="800000"/>
            <a:headEnd/>
            <a:tailEnd/>
          </a:ln>
        </p:spPr>
      </p:pic>
      <p:pic>
        <p:nvPicPr>
          <p:cNvPr id="4" name="Picture 3"/>
          <p:cNvPicPr>
            <a:picLocks noChangeAspect="1" noChangeArrowheads="1"/>
          </p:cNvPicPr>
          <p:nvPr/>
        </p:nvPicPr>
        <p:blipFill>
          <a:blip r:embed="rId3" cstate="print"/>
          <a:srcRect/>
          <a:stretch>
            <a:fillRect/>
          </a:stretch>
        </p:blipFill>
        <p:spPr bwMode="auto">
          <a:xfrm>
            <a:off x="5940470" y="5949280"/>
            <a:ext cx="2846888" cy="6480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3 - TextBox"/>
          <p:cNvSpPr txBox="1"/>
          <p:nvPr/>
        </p:nvSpPr>
        <p:spPr>
          <a:xfrm>
            <a:off x="62567" y="1772816"/>
            <a:ext cx="9045937" cy="2985433"/>
          </a:xfrm>
          <a:prstGeom prst="rect">
            <a:avLst/>
          </a:prstGeom>
          <a:noFill/>
        </p:spPr>
        <p:txBody>
          <a:bodyPr wrap="square" rtlCol="0">
            <a:spAutoFit/>
          </a:bodyPr>
          <a:lstStyle/>
          <a:p>
            <a:pPr>
              <a:buFont typeface="Arial" pitchFamily="34" charset="0"/>
              <a:buChar char="•"/>
            </a:pPr>
            <a:r>
              <a:rPr lang="el-GR" sz="2400" b="1" dirty="0" smtClean="0">
                <a:solidFill>
                  <a:prstClr val="black"/>
                </a:solidFill>
              </a:rPr>
              <a:t> Αναστολέας του </a:t>
            </a:r>
            <a:r>
              <a:rPr lang="en-US" sz="2400" b="1" dirty="0" smtClean="0">
                <a:solidFill>
                  <a:prstClr val="black"/>
                </a:solidFill>
              </a:rPr>
              <a:t>NALP3 </a:t>
            </a:r>
            <a:r>
              <a:rPr lang="el-GR" sz="2400" b="1" dirty="0" err="1" smtClean="0">
                <a:solidFill>
                  <a:prstClr val="black"/>
                </a:solidFill>
              </a:rPr>
              <a:t>φλεγμονοσώματος</a:t>
            </a:r>
            <a:endParaRPr lang="en-US" sz="2400" b="1" dirty="0" smtClean="0">
              <a:solidFill>
                <a:prstClr val="black"/>
              </a:solidFill>
            </a:endParaRPr>
          </a:p>
          <a:p>
            <a:r>
              <a:rPr lang="el-GR" sz="2000" i="1" dirty="0" smtClean="0">
                <a:solidFill>
                  <a:prstClr val="black"/>
                </a:solidFill>
              </a:rPr>
              <a:t>Μεταλλάξεις </a:t>
            </a:r>
            <a:r>
              <a:rPr lang="en-US" sz="2000" i="1" dirty="0" smtClean="0">
                <a:solidFill>
                  <a:prstClr val="black"/>
                </a:solidFill>
              </a:rPr>
              <a:t>(loss-of-function</a:t>
            </a:r>
            <a:r>
              <a:rPr lang="el-GR" sz="2000" i="1" dirty="0" smtClean="0">
                <a:solidFill>
                  <a:prstClr val="black"/>
                </a:solidFill>
              </a:rPr>
              <a:t>) αλληλεπιδρούν με την ανασταλτική δράση της </a:t>
            </a:r>
            <a:r>
              <a:rPr lang="el-GR" sz="2000" i="1" dirty="0" err="1" smtClean="0">
                <a:solidFill>
                  <a:prstClr val="black"/>
                </a:solidFill>
              </a:rPr>
              <a:t>πυρίνης</a:t>
            </a:r>
            <a:r>
              <a:rPr lang="el-GR" sz="2000" i="1" dirty="0" smtClean="0">
                <a:solidFill>
                  <a:prstClr val="black"/>
                </a:solidFill>
              </a:rPr>
              <a:t> στο </a:t>
            </a:r>
            <a:r>
              <a:rPr lang="el-GR" sz="2000" i="1" dirty="0" err="1" smtClean="0">
                <a:solidFill>
                  <a:prstClr val="black"/>
                </a:solidFill>
              </a:rPr>
              <a:t>φλεγμονόσωμα</a:t>
            </a:r>
            <a:r>
              <a:rPr lang="el-GR" sz="2000" i="1" dirty="0" smtClean="0">
                <a:solidFill>
                  <a:prstClr val="black"/>
                </a:solidFill>
              </a:rPr>
              <a:t> με αποτέλεσμα την αυξημένη ενεργοποίηση και παραγωγή Ι</a:t>
            </a:r>
            <a:r>
              <a:rPr lang="en-US" sz="2000" i="1" dirty="0" smtClean="0">
                <a:solidFill>
                  <a:prstClr val="black"/>
                </a:solidFill>
              </a:rPr>
              <a:t>L-1</a:t>
            </a:r>
            <a:r>
              <a:rPr lang="el-GR" sz="2000" i="1" dirty="0" smtClean="0">
                <a:solidFill>
                  <a:prstClr val="black"/>
                </a:solidFill>
              </a:rPr>
              <a:t>β</a:t>
            </a:r>
            <a:r>
              <a:rPr lang="en-US" sz="2000" i="1" dirty="0" smtClean="0">
                <a:solidFill>
                  <a:prstClr val="black"/>
                </a:solidFill>
              </a:rPr>
              <a:t> </a:t>
            </a:r>
            <a:endParaRPr lang="el-GR" sz="2000" i="1" dirty="0" smtClean="0">
              <a:solidFill>
                <a:prstClr val="black"/>
              </a:solidFill>
            </a:endParaRPr>
          </a:p>
          <a:p>
            <a:endParaRPr lang="el-GR" sz="2000" i="1" dirty="0" smtClean="0">
              <a:solidFill>
                <a:prstClr val="black"/>
              </a:solidFill>
            </a:endParaRPr>
          </a:p>
          <a:p>
            <a:pPr>
              <a:buFont typeface="Arial" pitchFamily="34" charset="0"/>
              <a:buChar char="•"/>
            </a:pPr>
            <a:r>
              <a:rPr lang="el-GR" sz="2400" b="1" dirty="0" smtClean="0">
                <a:solidFill>
                  <a:prstClr val="black"/>
                </a:solidFill>
              </a:rPr>
              <a:t> </a:t>
            </a:r>
            <a:r>
              <a:rPr lang="el-GR" sz="2400" b="1" dirty="0" err="1" smtClean="0">
                <a:solidFill>
                  <a:prstClr val="black"/>
                </a:solidFill>
              </a:rPr>
              <a:t>Φλεγμονόσωμα</a:t>
            </a:r>
            <a:r>
              <a:rPr lang="el-GR" sz="2400" b="1" dirty="0" smtClean="0">
                <a:solidFill>
                  <a:prstClr val="black"/>
                </a:solidFill>
              </a:rPr>
              <a:t> της </a:t>
            </a:r>
            <a:r>
              <a:rPr lang="el-GR" sz="2400" b="1" dirty="0" err="1" smtClean="0">
                <a:solidFill>
                  <a:prstClr val="black"/>
                </a:solidFill>
              </a:rPr>
              <a:t>πυρίνης</a:t>
            </a:r>
            <a:endParaRPr lang="en-US" sz="2400" b="1" dirty="0" smtClean="0">
              <a:solidFill>
                <a:prstClr val="black"/>
              </a:solidFill>
            </a:endParaRPr>
          </a:p>
          <a:p>
            <a:pPr marL="58720" eaLnBrk="0" hangingPunct="0">
              <a:defRPr/>
            </a:pPr>
            <a:r>
              <a:rPr lang="el-GR" sz="2000" i="1" dirty="0" smtClean="0">
                <a:solidFill>
                  <a:prstClr val="black"/>
                </a:solidFill>
              </a:rPr>
              <a:t>Η </a:t>
            </a:r>
            <a:r>
              <a:rPr lang="el-GR" sz="2000" i="1" dirty="0" err="1" smtClean="0">
                <a:solidFill>
                  <a:prstClr val="black"/>
                </a:solidFill>
              </a:rPr>
              <a:t>πυρίνη</a:t>
            </a:r>
            <a:r>
              <a:rPr lang="el-GR" sz="2000" i="1" dirty="0" smtClean="0">
                <a:solidFill>
                  <a:prstClr val="black"/>
                </a:solidFill>
              </a:rPr>
              <a:t> σχηματίζει το δικό της </a:t>
            </a:r>
            <a:r>
              <a:rPr lang="el-GR" sz="2000" i="1" dirty="0" err="1" smtClean="0">
                <a:solidFill>
                  <a:prstClr val="black"/>
                </a:solidFill>
              </a:rPr>
              <a:t>φλεγμονόσωμα</a:t>
            </a:r>
            <a:r>
              <a:rPr lang="el-GR" sz="2000" i="1" dirty="0" smtClean="0">
                <a:solidFill>
                  <a:prstClr val="black"/>
                </a:solidFill>
              </a:rPr>
              <a:t> το οποίο </a:t>
            </a:r>
            <a:r>
              <a:rPr lang="el-GR" sz="2000" i="1" dirty="0" err="1" smtClean="0">
                <a:solidFill>
                  <a:prstClr val="black"/>
                </a:solidFill>
              </a:rPr>
              <a:t>δρά</a:t>
            </a:r>
            <a:r>
              <a:rPr lang="el-GR" sz="2000" i="1" dirty="0" smtClean="0">
                <a:solidFill>
                  <a:prstClr val="black"/>
                </a:solidFill>
              </a:rPr>
              <a:t> ως</a:t>
            </a:r>
            <a:r>
              <a:rPr lang="en-US" sz="2000" i="1" dirty="0" smtClean="0">
                <a:solidFill>
                  <a:prstClr val="black"/>
                </a:solidFill>
              </a:rPr>
              <a:t> </a:t>
            </a:r>
            <a:r>
              <a:rPr lang="el-GR" sz="2000" i="1" dirty="0" smtClean="0">
                <a:solidFill>
                  <a:prstClr val="black"/>
                </a:solidFill>
              </a:rPr>
              <a:t>υποδοχέας φυσικής ανοσίας (</a:t>
            </a:r>
            <a:r>
              <a:rPr lang="en-US" sz="2000" i="1" dirty="0" smtClean="0">
                <a:solidFill>
                  <a:prstClr val="black"/>
                </a:solidFill>
              </a:rPr>
              <a:t>PRR</a:t>
            </a:r>
            <a:r>
              <a:rPr lang="el-GR" sz="2000" i="1" dirty="0" smtClean="0">
                <a:solidFill>
                  <a:prstClr val="black"/>
                </a:solidFill>
              </a:rPr>
              <a:t>)</a:t>
            </a:r>
            <a:r>
              <a:rPr lang="en-US" sz="2000" i="1" dirty="0" smtClean="0">
                <a:solidFill>
                  <a:prstClr val="black"/>
                </a:solidFill>
              </a:rPr>
              <a:t> </a:t>
            </a:r>
            <a:r>
              <a:rPr lang="el-GR" sz="2000" i="1" dirty="0" smtClean="0">
                <a:solidFill>
                  <a:prstClr val="black"/>
                </a:solidFill>
              </a:rPr>
              <a:t>αναγνωρίζοντας τροποποιημένες από </a:t>
            </a:r>
            <a:r>
              <a:rPr lang="el-GR" sz="2000" i="1" dirty="0" err="1" smtClean="0">
                <a:solidFill>
                  <a:prstClr val="black"/>
                </a:solidFill>
              </a:rPr>
              <a:t>βακτηριακές</a:t>
            </a:r>
            <a:r>
              <a:rPr lang="el-GR" sz="2000" i="1" dirty="0" smtClean="0">
                <a:solidFill>
                  <a:prstClr val="black"/>
                </a:solidFill>
              </a:rPr>
              <a:t> τοξίνες πρωτεΐνες (</a:t>
            </a:r>
            <a:r>
              <a:rPr lang="en-US" sz="2000" i="1" dirty="0" smtClean="0">
                <a:solidFill>
                  <a:prstClr val="black"/>
                </a:solidFill>
              </a:rPr>
              <a:t>Rho </a:t>
            </a:r>
            <a:r>
              <a:rPr lang="en-US" sz="2000" i="1" dirty="0" err="1" smtClean="0">
                <a:solidFill>
                  <a:prstClr val="black"/>
                </a:solidFill>
              </a:rPr>
              <a:t>GTPases</a:t>
            </a:r>
            <a:r>
              <a:rPr lang="en-US" sz="2000" i="1" dirty="0" smtClean="0">
                <a:solidFill>
                  <a:prstClr val="black"/>
                </a:solidFill>
              </a:rPr>
              <a:t>)</a:t>
            </a:r>
            <a:r>
              <a:rPr lang="el-GR" sz="2000" i="1" dirty="0" smtClean="0">
                <a:solidFill>
                  <a:prstClr val="black"/>
                </a:solidFill>
              </a:rPr>
              <a:t> οδηγώντας σε υπερπαραγωγή της </a:t>
            </a:r>
            <a:r>
              <a:rPr lang="en-US" sz="2000" i="1" dirty="0" smtClean="0">
                <a:solidFill>
                  <a:prstClr val="black"/>
                </a:solidFill>
              </a:rPr>
              <a:t>IL-</a:t>
            </a:r>
            <a:r>
              <a:rPr lang="el-GR" sz="2000" i="1" dirty="0" smtClean="0">
                <a:solidFill>
                  <a:prstClr val="black"/>
                </a:solidFill>
              </a:rPr>
              <a:t>β</a:t>
            </a:r>
          </a:p>
        </p:txBody>
      </p:sp>
      <p:sp>
        <p:nvSpPr>
          <p:cNvPr id="5" name="Rectangle 3"/>
          <p:cNvSpPr>
            <a:spLocks noChangeArrowheads="1"/>
          </p:cNvSpPr>
          <p:nvPr/>
        </p:nvSpPr>
        <p:spPr bwMode="auto">
          <a:xfrm>
            <a:off x="323528" y="476672"/>
            <a:ext cx="5868144" cy="838200"/>
          </a:xfrm>
          <a:prstGeom prst="rect">
            <a:avLst/>
          </a:prstGeom>
          <a:noFill/>
          <a:ln w="9525">
            <a:noFill/>
            <a:miter lim="800000"/>
            <a:headEnd/>
            <a:tailEnd/>
          </a:ln>
        </p:spPr>
        <p:txBody>
          <a:bodyPr anchor="ctr"/>
          <a:lstStyle/>
          <a:p>
            <a:pPr fontAlgn="base">
              <a:spcBef>
                <a:spcPct val="0"/>
              </a:spcBef>
              <a:spcAft>
                <a:spcPct val="0"/>
              </a:spcAft>
            </a:pPr>
            <a:r>
              <a:rPr lang="el-GR" sz="2800" b="1" dirty="0" smtClean="0">
                <a:solidFill>
                  <a:srgbClr val="C00000"/>
                </a:solidFill>
              </a:rPr>
              <a:t>Ο ρόλος της  </a:t>
            </a:r>
            <a:r>
              <a:rPr lang="el-GR" sz="2800" b="1" dirty="0" err="1" smtClean="0">
                <a:solidFill>
                  <a:srgbClr val="C00000"/>
                </a:solidFill>
              </a:rPr>
              <a:t>πυρίνης</a:t>
            </a:r>
            <a:r>
              <a:rPr lang="el-GR" sz="2800" b="1" dirty="0" smtClean="0">
                <a:solidFill>
                  <a:srgbClr val="C00000"/>
                </a:solidFill>
              </a:rPr>
              <a:t>;;;</a:t>
            </a:r>
            <a:r>
              <a:rPr lang="en-US" sz="2800" b="1" dirty="0" smtClean="0">
                <a:solidFill>
                  <a:srgbClr val="C00000"/>
                </a:solidFill>
              </a:rPr>
              <a:t> (debate…)</a:t>
            </a:r>
            <a:endParaRPr lang="el-GR" sz="3200" b="1" dirty="0">
              <a:solidFill>
                <a:srgbClr val="C00000"/>
              </a:solidFill>
            </a:endParaRPr>
          </a:p>
        </p:txBody>
      </p:sp>
      <p:sp>
        <p:nvSpPr>
          <p:cNvPr id="7" name="6 - Ορθογώνιο"/>
          <p:cNvSpPr/>
          <p:nvPr/>
        </p:nvSpPr>
        <p:spPr>
          <a:xfrm>
            <a:off x="3347864" y="5085184"/>
            <a:ext cx="5544616" cy="1600438"/>
          </a:xfrm>
          <a:prstGeom prst="rect">
            <a:avLst/>
          </a:prstGeom>
        </p:spPr>
        <p:txBody>
          <a:bodyPr wrap="square">
            <a:spAutoFit/>
          </a:bodyPr>
          <a:lstStyle/>
          <a:p>
            <a:pPr>
              <a:spcBef>
                <a:spcPct val="20000"/>
              </a:spcBef>
              <a:buFont typeface="Arial" pitchFamily="34" charset="0"/>
              <a:buChar char="•"/>
              <a:defRPr/>
            </a:pPr>
            <a:r>
              <a:rPr lang="en-US" sz="1400" i="1" dirty="0" smtClean="0">
                <a:solidFill>
                  <a:srgbClr val="000000"/>
                </a:solidFill>
              </a:rPr>
              <a:t> </a:t>
            </a:r>
            <a:r>
              <a:rPr lang="en-US" sz="1400" i="1" dirty="0" err="1" smtClean="0">
                <a:solidFill>
                  <a:srgbClr val="000000"/>
                </a:solidFill>
              </a:rPr>
              <a:t>Chae</a:t>
            </a:r>
            <a:r>
              <a:rPr lang="en-US" sz="1400" i="1" dirty="0" smtClean="0">
                <a:solidFill>
                  <a:srgbClr val="000000"/>
                </a:solidFill>
              </a:rPr>
              <a:t> JJ, et al. Proc </a:t>
            </a:r>
            <a:r>
              <a:rPr lang="en-US" sz="1400" i="1" dirty="0" err="1" smtClean="0">
                <a:solidFill>
                  <a:srgbClr val="000000"/>
                </a:solidFill>
              </a:rPr>
              <a:t>Natl</a:t>
            </a:r>
            <a:r>
              <a:rPr lang="en-US" sz="1400" i="1" dirty="0" smtClean="0">
                <a:solidFill>
                  <a:srgbClr val="000000"/>
                </a:solidFill>
              </a:rPr>
              <a:t> </a:t>
            </a:r>
            <a:r>
              <a:rPr lang="en-US" sz="1400" i="1" dirty="0" err="1" smtClean="0">
                <a:solidFill>
                  <a:srgbClr val="000000"/>
                </a:solidFill>
              </a:rPr>
              <a:t>Acad</a:t>
            </a:r>
            <a:r>
              <a:rPr lang="en-US" sz="1400" i="1" dirty="0" smtClean="0">
                <a:solidFill>
                  <a:srgbClr val="000000"/>
                </a:solidFill>
              </a:rPr>
              <a:t> </a:t>
            </a:r>
            <a:r>
              <a:rPr lang="en-US" sz="1400" i="1" dirty="0" err="1" smtClean="0">
                <a:solidFill>
                  <a:srgbClr val="000000"/>
                </a:solidFill>
              </a:rPr>
              <a:t>Sci</a:t>
            </a:r>
            <a:r>
              <a:rPr lang="en-US" sz="1400" i="1" dirty="0" smtClean="0">
                <a:solidFill>
                  <a:srgbClr val="000000"/>
                </a:solidFill>
              </a:rPr>
              <a:t> USA. 2006</a:t>
            </a:r>
          </a:p>
          <a:p>
            <a:pPr>
              <a:spcBef>
                <a:spcPct val="20000"/>
              </a:spcBef>
              <a:buFont typeface="Arial" pitchFamily="34" charset="0"/>
              <a:buChar char="•"/>
              <a:defRPr/>
            </a:pPr>
            <a:r>
              <a:rPr lang="en-US" sz="1400" i="1" dirty="0" smtClean="0">
                <a:solidFill>
                  <a:srgbClr val="000000"/>
                </a:solidFill>
              </a:rPr>
              <a:t> Simon A, van de Meer JW. Am J </a:t>
            </a:r>
            <a:r>
              <a:rPr lang="en-US" sz="1400" i="1" dirty="0" err="1" smtClean="0">
                <a:solidFill>
                  <a:srgbClr val="000000"/>
                </a:solidFill>
              </a:rPr>
              <a:t>Physiol</a:t>
            </a:r>
            <a:r>
              <a:rPr lang="en-US" sz="1400" i="1" dirty="0" smtClean="0">
                <a:solidFill>
                  <a:srgbClr val="000000"/>
                </a:solidFill>
              </a:rPr>
              <a:t> </a:t>
            </a:r>
            <a:r>
              <a:rPr lang="en-US" sz="1400" i="1" dirty="0" err="1" smtClean="0">
                <a:solidFill>
                  <a:srgbClr val="000000"/>
                </a:solidFill>
              </a:rPr>
              <a:t>Regul</a:t>
            </a:r>
            <a:r>
              <a:rPr lang="en-US" sz="1400" i="1" dirty="0" smtClean="0">
                <a:solidFill>
                  <a:srgbClr val="000000"/>
                </a:solidFill>
              </a:rPr>
              <a:t> </a:t>
            </a:r>
            <a:r>
              <a:rPr lang="en-US" sz="1400" i="1" dirty="0" err="1" smtClean="0">
                <a:solidFill>
                  <a:srgbClr val="000000"/>
                </a:solidFill>
              </a:rPr>
              <a:t>Integr</a:t>
            </a:r>
            <a:r>
              <a:rPr lang="en-US" sz="1400" i="1" dirty="0" smtClean="0">
                <a:solidFill>
                  <a:srgbClr val="000000"/>
                </a:solidFill>
              </a:rPr>
              <a:t> Comp Physiol. 2007</a:t>
            </a:r>
          </a:p>
          <a:p>
            <a:pPr>
              <a:spcBef>
                <a:spcPct val="20000"/>
              </a:spcBef>
              <a:buFont typeface="Arial" pitchFamily="34" charset="0"/>
              <a:buChar char="•"/>
            </a:pPr>
            <a:r>
              <a:rPr lang="en-US" sz="1400" i="1" dirty="0" smtClean="0">
                <a:solidFill>
                  <a:srgbClr val="000000"/>
                </a:solidFill>
              </a:rPr>
              <a:t> </a:t>
            </a:r>
            <a:r>
              <a:rPr lang="en-US" sz="1400" i="1" dirty="0" err="1" smtClean="0">
                <a:solidFill>
                  <a:prstClr val="black"/>
                </a:solidFill>
              </a:rPr>
              <a:t>Papin</a:t>
            </a:r>
            <a:r>
              <a:rPr lang="en-US" sz="1400" i="1" dirty="0" smtClean="0">
                <a:solidFill>
                  <a:prstClr val="black"/>
                </a:solidFill>
              </a:rPr>
              <a:t> S, et al Cell Death Differ 2007</a:t>
            </a:r>
            <a:r>
              <a:rPr lang="en-US" sz="1400" i="1" dirty="0" smtClean="0">
                <a:solidFill>
                  <a:srgbClr val="000000"/>
                </a:solidFill>
              </a:rPr>
              <a:t> </a:t>
            </a:r>
          </a:p>
          <a:p>
            <a:pPr>
              <a:spcBef>
                <a:spcPct val="20000"/>
              </a:spcBef>
              <a:buFont typeface="Arial" pitchFamily="34" charset="0"/>
              <a:buChar char="•"/>
            </a:pPr>
            <a:r>
              <a:rPr lang="en-US" sz="1400" i="1" dirty="0" smtClean="0">
                <a:solidFill>
                  <a:srgbClr val="000000"/>
                </a:solidFill>
              </a:rPr>
              <a:t> </a:t>
            </a:r>
            <a:r>
              <a:rPr lang="en-US" sz="1400" i="1" dirty="0" err="1" smtClean="0">
                <a:solidFill>
                  <a:prstClr val="black"/>
                </a:solidFill>
              </a:rPr>
              <a:t>Hesker</a:t>
            </a:r>
            <a:r>
              <a:rPr lang="en-US" sz="1400" i="1" dirty="0" smtClean="0">
                <a:solidFill>
                  <a:prstClr val="black"/>
                </a:solidFill>
              </a:rPr>
              <a:t> PR, et al. </a:t>
            </a:r>
            <a:r>
              <a:rPr lang="en-US" sz="1400" i="1" dirty="0" err="1" smtClean="0">
                <a:solidFill>
                  <a:prstClr val="black"/>
                </a:solidFill>
              </a:rPr>
              <a:t>PLoS</a:t>
            </a:r>
            <a:r>
              <a:rPr lang="en-US" sz="1400" i="1" dirty="0" smtClean="0">
                <a:solidFill>
                  <a:prstClr val="black"/>
                </a:solidFill>
              </a:rPr>
              <a:t> One 2012</a:t>
            </a:r>
            <a:r>
              <a:rPr lang="en-US" sz="1400" dirty="0" smtClean="0">
                <a:solidFill>
                  <a:prstClr val="black"/>
                </a:solidFill>
              </a:rPr>
              <a:t> </a:t>
            </a:r>
            <a:endParaRPr lang="en-US" sz="1400" i="1" dirty="0" smtClean="0">
              <a:solidFill>
                <a:prstClr val="black"/>
              </a:solidFill>
            </a:endParaRPr>
          </a:p>
          <a:p>
            <a:pPr>
              <a:spcBef>
                <a:spcPct val="20000"/>
              </a:spcBef>
              <a:buFont typeface="Arial" pitchFamily="34" charset="0"/>
              <a:buChar char="•"/>
            </a:pPr>
            <a:r>
              <a:rPr lang="en-US" sz="1400" i="1" dirty="0" smtClean="0">
                <a:solidFill>
                  <a:prstClr val="black"/>
                </a:solidFill>
              </a:rPr>
              <a:t> </a:t>
            </a:r>
            <a:r>
              <a:rPr lang="en-US" sz="1400" i="1" dirty="0" err="1" smtClean="0">
                <a:solidFill>
                  <a:prstClr val="black"/>
                </a:solidFill>
              </a:rPr>
              <a:t>Xu</a:t>
            </a:r>
            <a:r>
              <a:rPr lang="en-US" sz="1400" i="1" dirty="0" smtClean="0">
                <a:solidFill>
                  <a:prstClr val="black"/>
                </a:solidFill>
              </a:rPr>
              <a:t> H, et al. Nature 2014 </a:t>
            </a:r>
          </a:p>
          <a:p>
            <a:pPr>
              <a:spcBef>
                <a:spcPct val="20000"/>
              </a:spcBef>
              <a:buFont typeface="Arial" pitchFamily="34" charset="0"/>
              <a:buChar char="•"/>
            </a:pPr>
            <a:r>
              <a:rPr lang="en-US" sz="1400" i="1" dirty="0" smtClean="0">
                <a:solidFill>
                  <a:prstClr val="black"/>
                </a:solidFill>
              </a:rPr>
              <a:t> Park YH et al. Nat </a:t>
            </a:r>
            <a:r>
              <a:rPr lang="en-US" sz="1400" i="1" dirty="0" err="1" smtClean="0">
                <a:solidFill>
                  <a:prstClr val="black"/>
                </a:solidFill>
              </a:rPr>
              <a:t>Immunol</a:t>
            </a:r>
            <a:r>
              <a:rPr lang="en-US" sz="1400" i="1" dirty="0" smtClean="0">
                <a:solidFill>
                  <a:prstClr val="black"/>
                </a:solidFill>
              </a:rPr>
              <a:t> 2016</a:t>
            </a:r>
            <a:endParaRPr lang="el-GR" sz="1400" i="1" dirty="0" smtClean="0">
              <a:solidFill>
                <a:prstClr val="black"/>
              </a:solidFill>
            </a:endParaRPr>
          </a:p>
        </p:txBody>
      </p:sp>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cstate="print"/>
          <a:srcRect/>
          <a:stretch>
            <a:fillRect/>
          </a:stretch>
        </p:blipFill>
        <p:spPr bwMode="auto">
          <a:xfrm>
            <a:off x="249367" y="260648"/>
            <a:ext cx="8571110" cy="6466556"/>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2 - Θέση περιεχομένου"/>
          <p:cNvSpPr>
            <a:spLocks noGrp="1"/>
          </p:cNvSpPr>
          <p:nvPr>
            <p:ph idx="1"/>
          </p:nvPr>
        </p:nvSpPr>
        <p:spPr>
          <a:xfrm>
            <a:off x="323528" y="2564904"/>
            <a:ext cx="8442391" cy="2818155"/>
          </a:xfrm>
        </p:spPr>
        <p:txBody>
          <a:bodyPr>
            <a:noAutofit/>
          </a:bodyPr>
          <a:lstStyle/>
          <a:p>
            <a:pPr eaLnBrk="1" hangingPunct="1">
              <a:lnSpc>
                <a:spcPct val="120000"/>
              </a:lnSpc>
            </a:pPr>
            <a:r>
              <a:rPr lang="el-GR" sz="2800" dirty="0" smtClean="0"/>
              <a:t>Αποτελούν το 50-70% των κυκλοφορούντων λευκών </a:t>
            </a:r>
          </a:p>
          <a:p>
            <a:pPr eaLnBrk="1" hangingPunct="1">
              <a:lnSpc>
                <a:spcPct val="120000"/>
              </a:lnSpc>
            </a:pPr>
            <a:r>
              <a:rPr lang="el-GR" sz="2800" dirty="0" smtClean="0"/>
              <a:t>Έλκονται χημειοτακτικά (</a:t>
            </a:r>
            <a:r>
              <a:rPr lang="en-US" sz="2800" b="1" dirty="0" smtClean="0"/>
              <a:t>C5</a:t>
            </a:r>
            <a:r>
              <a:rPr lang="el-GR" sz="2800" b="1" dirty="0" smtClean="0"/>
              <a:t>α</a:t>
            </a:r>
            <a:r>
              <a:rPr lang="en-US" sz="2800" b="1" dirty="0" smtClean="0"/>
              <a:t>, IL-8</a:t>
            </a:r>
            <a:r>
              <a:rPr lang="en-US" sz="2800" dirty="0" smtClean="0"/>
              <a:t>) </a:t>
            </a:r>
            <a:r>
              <a:rPr lang="el-GR" sz="2800" dirty="0" smtClean="0"/>
              <a:t>στη περιοχή της φλεγμονής</a:t>
            </a:r>
            <a:endParaRPr lang="en-US" sz="2800" dirty="0" smtClean="0"/>
          </a:p>
          <a:p>
            <a:pPr>
              <a:lnSpc>
                <a:spcPct val="120000"/>
              </a:lnSpc>
            </a:pPr>
            <a:r>
              <a:rPr lang="el-GR" sz="2800" dirty="0" smtClean="0"/>
              <a:t>Βραχύβια κύτταρα (</a:t>
            </a:r>
            <a:r>
              <a:rPr lang="en-US" sz="2800" b="1" dirty="0" smtClean="0"/>
              <a:t>6 –8 </a:t>
            </a:r>
            <a:r>
              <a:rPr lang="el-GR" sz="2800" b="1" dirty="0" smtClean="0"/>
              <a:t>ώρες </a:t>
            </a:r>
            <a:r>
              <a:rPr lang="en-US" sz="2800" b="1" i="1" dirty="0" smtClean="0"/>
              <a:t>in vivo)</a:t>
            </a:r>
            <a:endParaRPr lang="el-GR" sz="2800" dirty="0" smtClean="0"/>
          </a:p>
        </p:txBody>
      </p:sp>
      <p:pic>
        <p:nvPicPr>
          <p:cNvPr id="5" name="25 - Θέση περιεχομένου" descr="09123011.JPG"/>
          <p:cNvPicPr>
            <a:picLocks noChangeAspect="1"/>
          </p:cNvPicPr>
          <p:nvPr/>
        </p:nvPicPr>
        <p:blipFill>
          <a:blip r:embed="rId2" cstate="print"/>
          <a:srcRect l="34656" t="24460" r="26443" b="16602"/>
          <a:stretch>
            <a:fillRect/>
          </a:stretch>
        </p:blipFill>
        <p:spPr>
          <a:xfrm>
            <a:off x="6876256" y="0"/>
            <a:ext cx="2253368" cy="2086452"/>
          </a:xfrm>
          <a:prstGeom prst="rect">
            <a:avLst/>
          </a:prstGeom>
        </p:spPr>
      </p:pic>
      <p:sp>
        <p:nvSpPr>
          <p:cNvPr id="7" name="1 - Τίτλος"/>
          <p:cNvSpPr txBox="1">
            <a:spLocks/>
          </p:cNvSpPr>
          <p:nvPr/>
        </p:nvSpPr>
        <p:spPr>
          <a:xfrm>
            <a:off x="205328" y="620688"/>
            <a:ext cx="6598920" cy="1143000"/>
          </a:xfrm>
          <a:prstGeom prst="rect">
            <a:avLst/>
          </a:prstGeom>
        </p:spPr>
        <p:txBody>
          <a:bodyPr vert="horz" lIns="91440" tIns="45720" rIns="91440" bIns="45720" rtlCol="0" anchor="ctr">
            <a:noAutofit/>
          </a:bodyPr>
          <a:lstStyle/>
          <a:p>
            <a:pPr marL="0" marR="0" lvl="0" indent="0" algn="ctr" defTabSz="457200" rtl="0" eaLnBrk="1" fontAlgn="auto" latinLnBrk="0" hangingPunct="1">
              <a:spcBef>
                <a:spcPct val="0"/>
              </a:spcBef>
              <a:spcAft>
                <a:spcPts val="0"/>
              </a:spcAft>
              <a:buClrTx/>
              <a:buSzTx/>
              <a:buFontTx/>
              <a:buNone/>
              <a:tabLst/>
              <a:defRPr/>
            </a:pPr>
            <a:r>
              <a:rPr kumimoji="0" lang="el-GR" sz="3200" b="1" i="0" u="none" strike="noStrike" kern="1200" cap="none" spc="0" normalizeH="0" baseline="0" noProof="0" dirty="0" err="1" smtClean="0">
                <a:ln>
                  <a:noFill/>
                </a:ln>
                <a:solidFill>
                  <a:schemeClr val="tx2">
                    <a:lumMod val="75000"/>
                  </a:schemeClr>
                </a:solidFill>
                <a:effectLst/>
                <a:uLnTx/>
                <a:uFillTx/>
                <a:latin typeface="+mj-lt"/>
                <a:ea typeface="+mj-ea"/>
                <a:cs typeface="+mj-cs"/>
              </a:rPr>
              <a:t>Ουδετερόφιλ</a:t>
            </a:r>
            <a:r>
              <a:rPr kumimoji="0" lang="en-US" sz="3200" b="1" i="0" u="none" strike="noStrike" kern="1200" cap="none" spc="0" normalizeH="0" baseline="0" noProof="0" dirty="0" smtClean="0">
                <a:ln>
                  <a:noFill/>
                </a:ln>
                <a:solidFill>
                  <a:schemeClr val="tx2">
                    <a:lumMod val="75000"/>
                  </a:schemeClr>
                </a:solidFill>
                <a:effectLst/>
                <a:uLnTx/>
                <a:uFillTx/>
                <a:latin typeface="+mj-lt"/>
                <a:ea typeface="+mj-ea"/>
                <a:cs typeface="+mj-cs"/>
              </a:rPr>
              <a:t>o</a:t>
            </a:r>
            <a:r>
              <a:rPr kumimoji="0" lang="en-US" sz="3200" b="1" i="0" u="none" strike="noStrike" kern="1200" cap="none" spc="0" normalizeH="0" noProof="0" dirty="0" smtClean="0">
                <a:ln>
                  <a:noFill/>
                </a:ln>
                <a:solidFill>
                  <a:schemeClr val="tx2">
                    <a:lumMod val="75000"/>
                  </a:schemeClr>
                </a:solidFill>
                <a:effectLst/>
                <a:uLnTx/>
                <a:uFillTx/>
                <a:latin typeface="+mj-lt"/>
                <a:ea typeface="+mj-ea"/>
                <a:cs typeface="+mj-cs"/>
              </a:rPr>
              <a:t> </a:t>
            </a:r>
            <a:r>
              <a:rPr kumimoji="0" lang="en-US" sz="3200" b="1" i="0" u="none" strike="noStrike" kern="1200" cap="none" spc="0" normalizeH="0" baseline="0" noProof="0" dirty="0" smtClean="0">
                <a:ln>
                  <a:noFill/>
                </a:ln>
                <a:solidFill>
                  <a:schemeClr val="tx2">
                    <a:lumMod val="75000"/>
                  </a:schemeClr>
                </a:solidFill>
                <a:effectLst/>
                <a:uLnTx/>
                <a:uFillTx/>
                <a:latin typeface="+mj-lt"/>
                <a:ea typeface="+mj-ea"/>
                <a:cs typeface="+mj-cs"/>
              </a:rPr>
              <a:t>(</a:t>
            </a:r>
            <a:r>
              <a:rPr lang="en-US" sz="3200" b="1" dirty="0" err="1" smtClean="0">
                <a:solidFill>
                  <a:schemeClr val="tx2">
                    <a:lumMod val="75000"/>
                  </a:schemeClr>
                </a:solidFill>
                <a:latin typeface="+mj-lt"/>
                <a:ea typeface="+mj-ea"/>
                <a:cs typeface="+mj-cs"/>
              </a:rPr>
              <a:t>neutrophil</a:t>
            </a:r>
            <a:r>
              <a:rPr kumimoji="0" lang="en-US" sz="3200" b="1" i="0" u="none" strike="noStrike" kern="1200" cap="none" spc="0" normalizeH="0" baseline="0" noProof="0" dirty="0" smtClean="0">
                <a:ln>
                  <a:noFill/>
                </a:ln>
                <a:solidFill>
                  <a:schemeClr val="tx2">
                    <a:lumMod val="75000"/>
                  </a:schemeClr>
                </a:solidFill>
                <a:effectLst/>
                <a:uLnTx/>
                <a:uFillTx/>
                <a:latin typeface="+mj-lt"/>
                <a:ea typeface="+mj-ea"/>
                <a:cs typeface="+mj-cs"/>
              </a:rPr>
              <a:t>):</a:t>
            </a:r>
            <a:r>
              <a:rPr kumimoji="0" lang="en-US" sz="3200" b="1" i="0" u="none" strike="noStrike" kern="1200" cap="none" spc="0" normalizeH="0" noProof="0" dirty="0" smtClean="0">
                <a:ln>
                  <a:noFill/>
                </a:ln>
                <a:solidFill>
                  <a:schemeClr val="tx2">
                    <a:lumMod val="75000"/>
                  </a:schemeClr>
                </a:solidFill>
                <a:effectLst/>
                <a:uLnTx/>
                <a:uFillTx/>
                <a:latin typeface="+mj-lt"/>
                <a:ea typeface="+mj-ea"/>
                <a:cs typeface="+mj-cs"/>
              </a:rPr>
              <a:t> </a:t>
            </a:r>
            <a:endParaRPr kumimoji="0" lang="el-GR" sz="3200" b="1" i="0" u="none" strike="noStrike" kern="1200" cap="none" spc="0" normalizeH="0" noProof="0" dirty="0" smtClean="0">
              <a:ln>
                <a:noFill/>
              </a:ln>
              <a:solidFill>
                <a:schemeClr val="tx2">
                  <a:lumMod val="75000"/>
                </a:schemeClr>
              </a:solidFill>
              <a:effectLst/>
              <a:uLnTx/>
              <a:uFillTx/>
              <a:latin typeface="+mj-lt"/>
              <a:ea typeface="+mj-ea"/>
              <a:cs typeface="+mj-cs"/>
            </a:endParaRPr>
          </a:p>
          <a:p>
            <a:pPr marL="0" marR="0" lvl="0" indent="0" algn="ctr" defTabSz="457200" rtl="0" eaLnBrk="1" fontAlgn="auto" latinLnBrk="0" hangingPunct="1">
              <a:spcBef>
                <a:spcPct val="0"/>
              </a:spcBef>
              <a:spcAft>
                <a:spcPts val="0"/>
              </a:spcAft>
              <a:buClrTx/>
              <a:buSzTx/>
              <a:buFontTx/>
              <a:buNone/>
              <a:tabLst/>
              <a:defRPr/>
            </a:pPr>
            <a:r>
              <a:rPr kumimoji="0" lang="el-GR" sz="3200" b="1" i="0" u="none" strike="noStrike" kern="1200" cap="none" spc="0" normalizeH="0" noProof="0" dirty="0" smtClean="0">
                <a:ln>
                  <a:noFill/>
                </a:ln>
                <a:solidFill>
                  <a:schemeClr val="tx2">
                    <a:lumMod val="75000"/>
                  </a:schemeClr>
                </a:solidFill>
                <a:effectLst/>
                <a:uLnTx/>
                <a:uFillTx/>
                <a:latin typeface="+mj-lt"/>
                <a:ea typeface="+mj-ea"/>
                <a:cs typeface="+mj-cs"/>
              </a:rPr>
              <a:t>το ένοχο κ</a:t>
            </a:r>
            <a:r>
              <a:rPr lang="el-GR" sz="3200" b="1" dirty="0" err="1" smtClean="0">
                <a:solidFill>
                  <a:schemeClr val="tx2">
                    <a:lumMod val="75000"/>
                  </a:schemeClr>
                </a:solidFill>
                <a:latin typeface="+mj-lt"/>
                <a:ea typeface="+mj-ea"/>
                <a:cs typeface="+mj-cs"/>
              </a:rPr>
              <a:t>ύτταρο</a:t>
            </a:r>
            <a:r>
              <a:rPr lang="el-GR" sz="3200" b="1" dirty="0" smtClean="0">
                <a:solidFill>
                  <a:schemeClr val="tx2">
                    <a:lumMod val="75000"/>
                  </a:schemeClr>
                </a:solidFill>
                <a:latin typeface="+mj-lt"/>
                <a:ea typeface="+mj-ea"/>
                <a:cs typeface="+mj-cs"/>
              </a:rPr>
              <a:t> της </a:t>
            </a:r>
            <a:r>
              <a:rPr lang="el-GR" sz="3200" b="1" dirty="0" err="1" smtClean="0">
                <a:solidFill>
                  <a:schemeClr val="tx2">
                    <a:lumMod val="75000"/>
                  </a:schemeClr>
                </a:solidFill>
                <a:latin typeface="+mj-lt"/>
                <a:ea typeface="+mj-ea"/>
                <a:cs typeface="+mj-cs"/>
              </a:rPr>
              <a:t>αυτοφλεγμονής</a:t>
            </a:r>
            <a:endParaRPr kumimoji="0" lang="el-GR" sz="3200" b="1" i="0" u="none" strike="noStrike" kern="1200" cap="none" spc="0" normalizeH="0" baseline="0" noProof="0" dirty="0" smtClean="0">
              <a:ln>
                <a:noFill/>
              </a:ln>
              <a:solidFill>
                <a:schemeClr val="tx2">
                  <a:lumMod val="75000"/>
                </a:schemeClr>
              </a:solidFill>
              <a:effectLst/>
              <a:uLnTx/>
              <a:uFillTx/>
              <a:latin typeface="+mj-lt"/>
              <a:ea typeface="+mj-ea"/>
              <a:cs typeface="+mj-cs"/>
            </a:endParaRPr>
          </a:p>
        </p:txBody>
      </p:sp>
    </p:spTree>
    <p:extLst>
      <p:ext uri="{BB962C8B-B14F-4D97-AF65-F5344CB8AC3E}">
        <p14:creationId xmlns="" xmlns:p14="http://schemas.microsoft.com/office/powerpoint/2010/main" val="422914962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l="4298" t="23206" r="24483" b="43620"/>
          <a:stretch>
            <a:fillRect/>
          </a:stretch>
        </p:blipFill>
        <p:spPr bwMode="auto">
          <a:xfrm>
            <a:off x="467543" y="44624"/>
            <a:ext cx="8672382" cy="1944216"/>
          </a:xfrm>
          <a:prstGeom prst="rect">
            <a:avLst/>
          </a:prstGeom>
          <a:noFill/>
          <a:ln w="9525">
            <a:noFill/>
            <a:miter lim="800000"/>
            <a:headEnd/>
            <a:tailEnd/>
          </a:ln>
        </p:spPr>
      </p:pic>
      <p:pic>
        <p:nvPicPr>
          <p:cNvPr id="4099" name="Picture 4"/>
          <p:cNvPicPr>
            <a:picLocks noChangeAspect="1" noChangeArrowheads="1"/>
          </p:cNvPicPr>
          <p:nvPr/>
        </p:nvPicPr>
        <p:blipFill>
          <a:blip r:embed="rId4" cstate="print"/>
          <a:srcRect l="24506" t="10355" r="6044" b="7523"/>
          <a:stretch>
            <a:fillRect/>
          </a:stretch>
        </p:blipFill>
        <p:spPr bwMode="auto">
          <a:xfrm>
            <a:off x="251520" y="92394"/>
            <a:ext cx="3563888" cy="2616526"/>
          </a:xfrm>
          <a:prstGeom prst="rect">
            <a:avLst/>
          </a:prstGeom>
          <a:noFill/>
          <a:ln w="9525">
            <a:noFill/>
            <a:miter lim="800000"/>
            <a:headEnd/>
            <a:tailEnd/>
          </a:ln>
        </p:spPr>
      </p:pic>
      <p:pic>
        <p:nvPicPr>
          <p:cNvPr id="4" name="Picture 2"/>
          <p:cNvPicPr>
            <a:picLocks noChangeAspect="1" noChangeArrowheads="1"/>
          </p:cNvPicPr>
          <p:nvPr/>
        </p:nvPicPr>
        <p:blipFill>
          <a:blip r:embed="rId5" cstate="print"/>
          <a:srcRect/>
          <a:stretch>
            <a:fillRect/>
          </a:stretch>
        </p:blipFill>
        <p:spPr bwMode="auto">
          <a:xfrm>
            <a:off x="251520" y="2847289"/>
            <a:ext cx="3600400" cy="3318015"/>
          </a:xfrm>
          <a:prstGeom prst="rect">
            <a:avLst/>
          </a:prstGeom>
          <a:noFill/>
          <a:ln w="9525">
            <a:noFill/>
            <a:miter lim="800000"/>
            <a:headEnd/>
            <a:tailEnd/>
          </a:ln>
        </p:spPr>
      </p:pic>
      <p:sp>
        <p:nvSpPr>
          <p:cNvPr id="5" name="Rectangle 4"/>
          <p:cNvSpPr>
            <a:spLocks noChangeArrowheads="1"/>
          </p:cNvSpPr>
          <p:nvPr/>
        </p:nvSpPr>
        <p:spPr bwMode="auto">
          <a:xfrm>
            <a:off x="291330" y="6309320"/>
            <a:ext cx="3560590"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err="1" smtClean="0">
                <a:ln>
                  <a:noFill/>
                </a:ln>
                <a:solidFill>
                  <a:srgbClr val="000000"/>
                </a:solidFill>
                <a:effectLst/>
                <a:latin typeface="Arial Unicode MS" pitchFamily="34" charset="-128"/>
                <a:cs typeface="Arial" pitchFamily="34" charset="0"/>
              </a:rPr>
              <a:t>Barnado</a:t>
            </a:r>
            <a:r>
              <a:rPr kumimoji="0" lang="el-GR" sz="1600" b="0" i="0" u="none" strike="noStrike" cap="none" normalizeH="0" baseline="0" dirty="0" smtClean="0">
                <a:ln>
                  <a:noFill/>
                </a:ln>
                <a:solidFill>
                  <a:srgbClr val="000000"/>
                </a:solidFill>
                <a:effectLst/>
                <a:latin typeface="Arial Unicode MS" pitchFamily="34" charset="-128"/>
                <a:cs typeface="Arial" pitchFamily="34" charset="0"/>
              </a:rPr>
              <a:t> A,</a:t>
            </a:r>
            <a:r>
              <a:rPr kumimoji="0" lang="en-US" sz="1600" b="0" i="0" u="none" strike="noStrike" cap="none" normalizeH="0" dirty="0" smtClean="0">
                <a:ln>
                  <a:noFill/>
                </a:ln>
                <a:solidFill>
                  <a:srgbClr val="000000"/>
                </a:solidFill>
                <a:effectLst/>
                <a:latin typeface="Arial Unicode MS" pitchFamily="34" charset="-128"/>
                <a:cs typeface="Arial" pitchFamily="34" charset="0"/>
              </a:rPr>
              <a:t> et al </a:t>
            </a:r>
            <a:r>
              <a:rPr kumimoji="0" lang="el-GR" sz="1600" b="0" i="0" u="none" strike="noStrike" cap="none" normalizeH="0" baseline="0" dirty="0" smtClean="0">
                <a:ln>
                  <a:noFill/>
                </a:ln>
                <a:solidFill>
                  <a:srgbClr val="000000"/>
                </a:solidFill>
                <a:effectLst/>
                <a:latin typeface="Arial Unicode MS" pitchFamily="34" charset="-128"/>
                <a:cs typeface="Arial" pitchFamily="34" charset="0"/>
              </a:rPr>
              <a:t>J </a:t>
            </a:r>
            <a:r>
              <a:rPr kumimoji="0" lang="el-GR" sz="1600" b="0" i="0" u="none" strike="noStrike" cap="none" normalizeH="0" baseline="0" dirty="0" err="1" smtClean="0">
                <a:ln>
                  <a:noFill/>
                </a:ln>
                <a:solidFill>
                  <a:srgbClr val="000000"/>
                </a:solidFill>
                <a:effectLst/>
                <a:latin typeface="Arial Unicode MS" pitchFamily="34" charset="-128"/>
                <a:cs typeface="Arial" pitchFamily="34" charset="0"/>
              </a:rPr>
              <a:t>Leukoc</a:t>
            </a:r>
            <a:r>
              <a:rPr kumimoji="0" lang="el-GR" sz="1600" b="0" i="0" u="none" strike="noStrike" cap="none" normalizeH="0" baseline="0" dirty="0" smtClean="0">
                <a:ln>
                  <a:noFill/>
                </a:ln>
                <a:solidFill>
                  <a:srgbClr val="000000"/>
                </a:solidFill>
                <a:effectLst/>
                <a:latin typeface="Arial Unicode MS" pitchFamily="34" charset="-128"/>
                <a:cs typeface="Arial" pitchFamily="34" charset="0"/>
              </a:rPr>
              <a:t> </a:t>
            </a:r>
            <a:r>
              <a:rPr kumimoji="0" lang="el-GR" sz="1600" b="0" i="0" u="none" strike="noStrike" cap="none" normalizeH="0" baseline="0" dirty="0" err="1" smtClean="0">
                <a:ln>
                  <a:noFill/>
                </a:ln>
                <a:solidFill>
                  <a:srgbClr val="000000"/>
                </a:solidFill>
                <a:effectLst/>
                <a:latin typeface="Arial Unicode MS" pitchFamily="34" charset="-128"/>
                <a:cs typeface="Arial" pitchFamily="34" charset="0"/>
              </a:rPr>
              <a:t>Biol</a:t>
            </a:r>
            <a:r>
              <a:rPr kumimoji="0" lang="el-GR" sz="1600" b="0" i="0" u="none" strike="noStrike" cap="none" normalizeH="0" baseline="0" dirty="0" smtClean="0">
                <a:ln>
                  <a:noFill/>
                </a:ln>
                <a:solidFill>
                  <a:srgbClr val="000000"/>
                </a:solidFill>
                <a:effectLst/>
                <a:latin typeface="Arial Unicode MS" pitchFamily="34" charset="-128"/>
                <a:cs typeface="Arial" pitchFamily="34" charset="0"/>
              </a:rPr>
              <a:t>. 2016 </a:t>
            </a:r>
            <a:endParaRPr kumimoji="0" lang="el-GR" sz="3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Picture 3"/>
          <p:cNvPicPr>
            <a:picLocks noChangeAspect="1" noChangeArrowheads="1"/>
          </p:cNvPicPr>
          <p:nvPr/>
        </p:nvPicPr>
        <p:blipFill>
          <a:blip r:embed="rId6" cstate="print"/>
          <a:srcRect l="66225" t="2254" b="75124"/>
          <a:stretch>
            <a:fillRect/>
          </a:stretch>
        </p:blipFill>
        <p:spPr bwMode="auto">
          <a:xfrm>
            <a:off x="4644008" y="2852936"/>
            <a:ext cx="3957947" cy="3312368"/>
          </a:xfrm>
          <a:prstGeom prst="rect">
            <a:avLst/>
          </a:prstGeom>
          <a:noFill/>
          <a:ln w="9525">
            <a:noFill/>
            <a:miter lim="800000"/>
            <a:headEnd/>
            <a:tailEnd/>
          </a:ln>
        </p:spPr>
      </p:pic>
      <p:sp>
        <p:nvSpPr>
          <p:cNvPr id="7" name="6 - TextBox"/>
          <p:cNvSpPr txBox="1"/>
          <p:nvPr/>
        </p:nvSpPr>
        <p:spPr>
          <a:xfrm>
            <a:off x="4716016" y="6165304"/>
            <a:ext cx="3735382" cy="646331"/>
          </a:xfrm>
          <a:prstGeom prst="rect">
            <a:avLst/>
          </a:prstGeom>
          <a:noFill/>
        </p:spPr>
        <p:txBody>
          <a:bodyPr wrap="none" rtlCol="0">
            <a:spAutoFit/>
          </a:bodyPr>
          <a:lstStyle/>
          <a:p>
            <a:r>
              <a:rPr lang="en-US" i="1" dirty="0" smtClean="0"/>
              <a:t>Laboratory of Molecular Hematology, </a:t>
            </a:r>
          </a:p>
          <a:p>
            <a:r>
              <a:rPr lang="en-US" i="1" dirty="0" smtClean="0"/>
              <a:t>DUTH, </a:t>
            </a:r>
            <a:r>
              <a:rPr lang="en-US" i="1" dirty="0" err="1" smtClean="0"/>
              <a:t>Alexandroupolis</a:t>
            </a:r>
            <a:r>
              <a:rPr lang="en-US" i="1" dirty="0" smtClean="0"/>
              <a:t>, Greece</a:t>
            </a:r>
            <a:endParaRPr lang="el-GR" i="1"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0962" name="Picture 2"/>
          <p:cNvPicPr>
            <a:picLocks noChangeAspect="1" noChangeArrowheads="1"/>
          </p:cNvPicPr>
          <p:nvPr/>
        </p:nvPicPr>
        <p:blipFill>
          <a:blip r:embed="rId2" cstate="print"/>
          <a:srcRect/>
          <a:stretch>
            <a:fillRect/>
          </a:stretch>
        </p:blipFill>
        <p:spPr bwMode="auto">
          <a:xfrm>
            <a:off x="179512" y="1340768"/>
            <a:ext cx="8668040" cy="40324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6" name="Picture 4" descr="Figure 2: Model for the regulation of NETosis. Bacterial DAMPs, such as LPS, are known triggers of autophagy in many cell lines,68 including neutrophils.76 However, purified LPS does not activate NADPH oxidase directly, but only sensitizes for a more powerful NADPH oxidase-derived oxidative burst induced by a subsequent trigger of NADPH oxidase. Formylated peptides are potent triggers of NADPH oxidase. Consequently, fMLP activates NADPH oxidase as well as Histone H3 citrullination. However, fMLP does not induce NETosis. The fMLP induces signaling through Akt/PI3K as well. This cascade PI3K/Akt/mTOR may inhibit autophagy and thereby prevent NETosis. Both ROS production and Histone H3 citrullination are insufficient to mediate the collapse of the nuclear membrane. Accordingly, H2O2 only accelerates neutrophil apoptosis. Induction of autophagy without NADPH oxidase activity, which is observed in CGD neutrophils, also results in enhanced apoptosis with no signs of NETosis. However, ROS (which are sufficient to induce consequent histone H3 citrullination) in combination with induced autophagy leads to chromatin decondensation and collapse of the nuclear membrane and prevents the activity of executioner caspases. This Figure was produced using Servier Medical Art: www.servier.com"/>
          <p:cNvPicPr>
            <a:picLocks noChangeAspect="1" noChangeArrowheads="1"/>
          </p:cNvPicPr>
          <p:nvPr/>
        </p:nvPicPr>
        <p:blipFill>
          <a:blip r:embed="rId2" cstate="print"/>
          <a:srcRect/>
          <a:stretch>
            <a:fillRect/>
          </a:stretch>
        </p:blipFill>
        <p:spPr bwMode="auto">
          <a:xfrm>
            <a:off x="2181599" y="44666"/>
            <a:ext cx="4828801" cy="6741618"/>
          </a:xfrm>
          <a:prstGeom prst="rect">
            <a:avLst/>
          </a:prstGeom>
          <a:noFill/>
        </p:spPr>
      </p:pic>
      <p:sp>
        <p:nvSpPr>
          <p:cNvPr id="4" name="3 - Ορθογώνιο"/>
          <p:cNvSpPr/>
          <p:nvPr/>
        </p:nvSpPr>
        <p:spPr>
          <a:xfrm>
            <a:off x="6300192" y="6381328"/>
            <a:ext cx="2798267" cy="307777"/>
          </a:xfrm>
          <a:prstGeom prst="rect">
            <a:avLst/>
          </a:prstGeom>
        </p:spPr>
        <p:txBody>
          <a:bodyPr wrap="none">
            <a:spAutoFit/>
          </a:bodyPr>
          <a:lstStyle/>
          <a:p>
            <a:r>
              <a:rPr lang="en-US" sz="1400" i="1" dirty="0" smtClean="0">
                <a:solidFill>
                  <a:prstClr val="black"/>
                </a:solidFill>
              </a:rPr>
              <a:t>Cell Death and Differentiation</a:t>
            </a:r>
            <a:r>
              <a:rPr lang="en-US" sz="1400" dirty="0" smtClean="0">
                <a:solidFill>
                  <a:prstClr val="black"/>
                </a:solidFill>
              </a:rPr>
              <a:t> 2011 </a:t>
            </a:r>
            <a:endParaRPr lang="el-GR" sz="1400" dirty="0">
              <a:solidFill>
                <a:prstClr val="black"/>
              </a:solidFill>
            </a:endParaRPr>
          </a:p>
        </p:txBody>
      </p:sp>
      <p:pic>
        <p:nvPicPr>
          <p:cNvPr id="5" name="4 - Εικόνα" descr="neutrophil strategies 4.jpg"/>
          <p:cNvPicPr>
            <a:picLocks noChangeAspect="1"/>
          </p:cNvPicPr>
          <p:nvPr/>
        </p:nvPicPr>
        <p:blipFill>
          <a:blip r:embed="rId3" cstate="print"/>
          <a:stretch>
            <a:fillRect/>
          </a:stretch>
        </p:blipFill>
        <p:spPr>
          <a:xfrm>
            <a:off x="3275856" y="5733256"/>
            <a:ext cx="2232248" cy="1124744"/>
          </a:xfrm>
          <a:prstGeom prst="rect">
            <a:avLst/>
          </a:prstGeom>
        </p:spPr>
      </p:pic>
      <p:sp>
        <p:nvSpPr>
          <p:cNvPr id="7" name="6 - TextBox"/>
          <p:cNvSpPr txBox="1"/>
          <p:nvPr/>
        </p:nvSpPr>
        <p:spPr>
          <a:xfrm>
            <a:off x="2108343" y="6156012"/>
            <a:ext cx="1023497" cy="369332"/>
          </a:xfrm>
          <a:prstGeom prst="rect">
            <a:avLst/>
          </a:prstGeom>
          <a:noFill/>
          <a:ln>
            <a:solidFill>
              <a:schemeClr val="tx1"/>
            </a:solidFill>
          </a:ln>
        </p:spPr>
        <p:txBody>
          <a:bodyPr wrap="square" rtlCol="0">
            <a:spAutoFit/>
          </a:bodyPr>
          <a:lstStyle/>
          <a:p>
            <a:pPr algn="ctr"/>
            <a:r>
              <a:rPr lang="en-US" b="1" dirty="0" err="1" smtClean="0">
                <a:solidFill>
                  <a:prstClr val="black"/>
                </a:solidFill>
              </a:rPr>
              <a:t>NETosis</a:t>
            </a:r>
            <a:endParaRPr lang="el-GR" b="1" dirty="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66276"/>
                                        </p:tgtEl>
                                        <p:attrNameLst>
                                          <p:attrName>style.visibility</p:attrName>
                                        </p:attrNameLst>
                                      </p:cBhvr>
                                      <p:to>
                                        <p:strVal val="visible"/>
                                      </p:to>
                                    </p:set>
                                    <p:animEffect transition="in" filter="wipe(up)">
                                      <p:cBhvr>
                                        <p:cTn id="7" dur="500"/>
                                        <p:tgtEl>
                                          <p:spTgt spid="566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134938" y="765175"/>
            <a:ext cx="8901112" cy="5040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likeable.com/wp-content/uploads/2011/01/question2-724662.jpg">
            <a:hlinkClick r:id="rId3"/>
          </p:cNvPr>
          <p:cNvPicPr>
            <a:picLocks noChangeAspect="1" noChangeArrowheads="1"/>
          </p:cNvPicPr>
          <p:nvPr/>
        </p:nvPicPr>
        <p:blipFill>
          <a:blip r:embed="rId4" cstate="print"/>
          <a:srcRect/>
          <a:stretch>
            <a:fillRect/>
          </a:stretch>
        </p:blipFill>
        <p:spPr bwMode="auto">
          <a:xfrm>
            <a:off x="3594039" y="2780928"/>
            <a:ext cx="1944687" cy="2433637"/>
          </a:xfrm>
          <a:prstGeom prst="rect">
            <a:avLst/>
          </a:prstGeom>
          <a:noFill/>
          <a:ln w="9525">
            <a:noFill/>
            <a:miter lim="800000"/>
            <a:headEnd/>
            <a:tailEnd/>
          </a:ln>
        </p:spPr>
      </p:pic>
      <p:sp>
        <p:nvSpPr>
          <p:cNvPr id="26627" name="2 - TextBox"/>
          <p:cNvSpPr txBox="1">
            <a:spLocks noChangeArrowheads="1"/>
          </p:cNvSpPr>
          <p:nvPr/>
        </p:nvSpPr>
        <p:spPr bwMode="auto">
          <a:xfrm>
            <a:off x="469596" y="1052736"/>
            <a:ext cx="8261813" cy="1477328"/>
          </a:xfrm>
          <a:prstGeom prst="rect">
            <a:avLst/>
          </a:prstGeom>
          <a:noFill/>
          <a:ln w="9525">
            <a:noFill/>
            <a:miter lim="800000"/>
            <a:headEnd/>
            <a:tailEnd/>
          </a:ln>
        </p:spPr>
        <p:txBody>
          <a:bodyPr wrap="none">
            <a:spAutoFit/>
          </a:bodyPr>
          <a:lstStyle/>
          <a:p>
            <a:pPr algn="ctr" fontAlgn="base">
              <a:spcBef>
                <a:spcPct val="0"/>
              </a:spcBef>
              <a:spcAft>
                <a:spcPct val="0"/>
              </a:spcAft>
            </a:pPr>
            <a:r>
              <a:rPr lang="en-US" sz="3000" b="1" i="1" dirty="0" smtClean="0">
                <a:solidFill>
                  <a:schemeClr val="accent1">
                    <a:lumMod val="50000"/>
                  </a:schemeClr>
                </a:solidFill>
                <a:latin typeface="Calibri" pitchFamily="34" charset="0"/>
              </a:rPr>
              <a:t>Autophagy/NETosis </a:t>
            </a:r>
          </a:p>
          <a:p>
            <a:pPr algn="ctr" fontAlgn="base">
              <a:spcBef>
                <a:spcPct val="0"/>
              </a:spcBef>
              <a:spcAft>
                <a:spcPct val="0"/>
              </a:spcAft>
            </a:pPr>
            <a:r>
              <a:rPr lang="en-US" sz="3000" b="1" i="1" dirty="0" smtClean="0">
                <a:solidFill>
                  <a:schemeClr val="accent1">
                    <a:lumMod val="50000"/>
                  </a:schemeClr>
                </a:solidFill>
                <a:latin typeface="Calibri" pitchFamily="34" charset="0"/>
              </a:rPr>
              <a:t>markers of PMN activation or </a:t>
            </a:r>
            <a:r>
              <a:rPr lang="en-US" sz="3000" b="1" i="1" dirty="0" err="1" smtClean="0">
                <a:solidFill>
                  <a:schemeClr val="accent1">
                    <a:lumMod val="50000"/>
                  </a:schemeClr>
                </a:solidFill>
                <a:latin typeface="Calibri" pitchFamily="34" charset="0"/>
              </a:rPr>
              <a:t>theurapeutic</a:t>
            </a:r>
            <a:r>
              <a:rPr lang="en-US" sz="3000" b="1" i="1" dirty="0" smtClean="0">
                <a:solidFill>
                  <a:schemeClr val="accent1">
                    <a:lumMod val="50000"/>
                  </a:schemeClr>
                </a:solidFill>
                <a:latin typeface="Calibri" pitchFamily="34" charset="0"/>
              </a:rPr>
              <a:t> targets</a:t>
            </a:r>
          </a:p>
          <a:p>
            <a:pPr algn="ctr" fontAlgn="base">
              <a:spcBef>
                <a:spcPct val="0"/>
              </a:spcBef>
              <a:spcAft>
                <a:spcPct val="0"/>
              </a:spcAft>
            </a:pPr>
            <a:r>
              <a:rPr lang="en-US" sz="3000" b="1" i="1" dirty="0" smtClean="0">
                <a:solidFill>
                  <a:schemeClr val="accent1">
                    <a:lumMod val="50000"/>
                  </a:schemeClr>
                </a:solidFill>
                <a:latin typeface="Calibri" pitchFamily="34" charset="0"/>
              </a:rPr>
              <a:t> in IL-1-driven auto-inflammation</a:t>
            </a:r>
            <a:endParaRPr lang="el-GR" sz="3000" dirty="0" smtClean="0">
              <a:solidFill>
                <a:prstClr val="black"/>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1986" name="Picture 2"/>
          <p:cNvPicPr>
            <a:picLocks noChangeAspect="1" noChangeArrowheads="1"/>
          </p:cNvPicPr>
          <p:nvPr/>
        </p:nvPicPr>
        <p:blipFill>
          <a:blip r:embed="rId2" cstate="print"/>
          <a:srcRect/>
          <a:stretch>
            <a:fillRect/>
          </a:stretch>
        </p:blipFill>
        <p:spPr bwMode="auto">
          <a:xfrm>
            <a:off x="169872" y="1628800"/>
            <a:ext cx="8794616" cy="33524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 Τίτλος"/>
          <p:cNvSpPr>
            <a:spLocks noGrp="1"/>
          </p:cNvSpPr>
          <p:nvPr>
            <p:ph type="title"/>
          </p:nvPr>
        </p:nvSpPr>
        <p:spPr>
          <a:xfrm>
            <a:off x="518864" y="404664"/>
            <a:ext cx="8229600" cy="1066800"/>
          </a:xfrm>
        </p:spPr>
        <p:txBody>
          <a:bodyPr>
            <a:normAutofit/>
          </a:bodyPr>
          <a:lstStyle/>
          <a:p>
            <a:r>
              <a:rPr lang="el-GR" sz="2800" b="1" dirty="0" smtClean="0"/>
              <a:t>Ελαττωμένα επίπεδα βασικής </a:t>
            </a:r>
            <a:r>
              <a:rPr lang="el-GR" sz="2800" b="1" dirty="0" err="1" smtClean="0"/>
              <a:t>αυτοφαγίας</a:t>
            </a:r>
            <a:r>
              <a:rPr lang="el-GR" sz="2800" b="1" dirty="0" smtClean="0"/>
              <a:t> στα ουδετερόφιλα </a:t>
            </a:r>
            <a:r>
              <a:rPr lang="en-US" sz="2800" b="1" dirty="0" smtClean="0"/>
              <a:t>FMF</a:t>
            </a:r>
            <a:endParaRPr lang="el-GR" sz="2800" b="1" dirty="0" smtClean="0"/>
          </a:p>
        </p:txBody>
      </p:sp>
      <p:pic>
        <p:nvPicPr>
          <p:cNvPr id="22531" name="Picture 2" descr="C:\Users\Γιάννης\Documents\HP\Didaktoriko\basal autophagy 2.jpg"/>
          <p:cNvPicPr>
            <a:picLocks noGrp="1" noChangeAspect="1" noChangeArrowheads="1"/>
          </p:cNvPicPr>
          <p:nvPr>
            <p:ph idx="1"/>
          </p:nvPr>
        </p:nvPicPr>
        <p:blipFill>
          <a:blip r:embed="rId2" cstate="print"/>
          <a:srcRect l="197" t="6367" r="56604"/>
          <a:stretch>
            <a:fillRect/>
          </a:stretch>
        </p:blipFill>
        <p:spPr>
          <a:xfrm>
            <a:off x="1323975" y="1988840"/>
            <a:ext cx="2374900" cy="4049712"/>
          </a:xfrm>
        </p:spPr>
      </p:pic>
      <p:sp>
        <p:nvSpPr>
          <p:cNvPr id="5" name="4 - Ορθογώνιο"/>
          <p:cNvSpPr/>
          <p:nvPr/>
        </p:nvSpPr>
        <p:spPr>
          <a:xfrm>
            <a:off x="1473200" y="3828876"/>
            <a:ext cx="341313" cy="258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pic>
        <p:nvPicPr>
          <p:cNvPr id="22533" name="Picture 2" descr="C:\Users\Γιάννης\Documents\HP\Didaktoriko\basal autophagy 2.jpg"/>
          <p:cNvPicPr>
            <a:picLocks noChangeAspect="1" noChangeArrowheads="1"/>
          </p:cNvPicPr>
          <p:nvPr/>
        </p:nvPicPr>
        <p:blipFill>
          <a:blip r:embed="rId2" cstate="print"/>
          <a:srcRect l="42857" t="6367"/>
          <a:stretch>
            <a:fillRect/>
          </a:stretch>
        </p:blipFill>
        <p:spPr bwMode="auto">
          <a:xfrm>
            <a:off x="4503738" y="1829147"/>
            <a:ext cx="3141662" cy="4048125"/>
          </a:xfrm>
          <a:prstGeom prst="rect">
            <a:avLst/>
          </a:prstGeom>
          <a:noFill/>
          <a:ln w="9525">
            <a:noFill/>
            <a:miter lim="800000"/>
            <a:headEnd/>
            <a:tailEnd/>
          </a:ln>
        </p:spPr>
      </p:pic>
      <p:sp>
        <p:nvSpPr>
          <p:cNvPr id="7" name="6 - Ορθογώνιο"/>
          <p:cNvSpPr/>
          <p:nvPr/>
        </p:nvSpPr>
        <p:spPr>
          <a:xfrm>
            <a:off x="3616325" y="4374976"/>
            <a:ext cx="246063" cy="1677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v</a:t>
            </a:r>
            <a:endParaRPr lang="el-GR" dirty="0"/>
          </a:p>
        </p:txBody>
      </p:sp>
      <p:sp>
        <p:nvSpPr>
          <p:cNvPr id="8" name="7 - Ορθογώνιο"/>
          <p:cNvSpPr/>
          <p:nvPr/>
        </p:nvSpPr>
        <p:spPr>
          <a:xfrm>
            <a:off x="4408488" y="3487564"/>
            <a:ext cx="285750" cy="312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384763" y="694437"/>
            <a:ext cx="8291693" cy="646331"/>
          </a:xfrm>
          <a:prstGeom prst="rect">
            <a:avLst/>
          </a:prstGeom>
        </p:spPr>
        <p:txBody>
          <a:bodyPr wrap="none">
            <a:spAutoFit/>
          </a:bodyPr>
          <a:lstStyle/>
          <a:p>
            <a:r>
              <a:rPr lang="el-GR" sz="3600" b="1" dirty="0" smtClean="0">
                <a:solidFill>
                  <a:srgbClr val="C00000"/>
                </a:solidFill>
              </a:rPr>
              <a:t>Μη</a:t>
            </a:r>
            <a:r>
              <a:rPr lang="en-US" sz="3600" b="1" dirty="0" smtClean="0">
                <a:solidFill>
                  <a:srgbClr val="C00000"/>
                </a:solidFill>
              </a:rPr>
              <a:t>-</a:t>
            </a:r>
            <a:r>
              <a:rPr lang="el-GR" sz="3600" b="1" dirty="0" smtClean="0">
                <a:solidFill>
                  <a:srgbClr val="C00000"/>
                </a:solidFill>
              </a:rPr>
              <a:t>λοιμώδεις</a:t>
            </a:r>
            <a:r>
              <a:rPr lang="en-US" sz="3600" b="1" dirty="0" smtClean="0">
                <a:solidFill>
                  <a:srgbClr val="C00000"/>
                </a:solidFill>
              </a:rPr>
              <a:t> </a:t>
            </a:r>
            <a:r>
              <a:rPr lang="el-GR" sz="3600" b="1" dirty="0" smtClean="0">
                <a:solidFill>
                  <a:srgbClr val="C00000"/>
                </a:solidFill>
              </a:rPr>
              <a:t>φλεγμονώδεις νόσοι (</a:t>
            </a:r>
            <a:r>
              <a:rPr lang="en-US" sz="3600" b="1" dirty="0" smtClean="0">
                <a:solidFill>
                  <a:srgbClr val="C00000"/>
                </a:solidFill>
              </a:rPr>
              <a:t>NIID)</a:t>
            </a:r>
            <a:endParaRPr lang="el-GR" sz="3600" b="1" dirty="0">
              <a:solidFill>
                <a:srgbClr val="C00000"/>
              </a:solidFill>
            </a:endParaRPr>
          </a:p>
        </p:txBody>
      </p:sp>
      <p:sp>
        <p:nvSpPr>
          <p:cNvPr id="5" name="4 - TextBox"/>
          <p:cNvSpPr txBox="1"/>
          <p:nvPr/>
        </p:nvSpPr>
        <p:spPr>
          <a:xfrm>
            <a:off x="1331640" y="2564904"/>
            <a:ext cx="5985741" cy="1754326"/>
          </a:xfrm>
          <a:prstGeom prst="rect">
            <a:avLst/>
          </a:prstGeom>
          <a:noFill/>
        </p:spPr>
        <p:txBody>
          <a:bodyPr wrap="none" rtlCol="0">
            <a:spAutoFit/>
          </a:bodyPr>
          <a:lstStyle/>
          <a:p>
            <a:pPr>
              <a:lnSpc>
                <a:spcPct val="150000"/>
              </a:lnSpc>
              <a:buFont typeface="Arial" pitchFamily="34" charset="0"/>
              <a:buChar char="•"/>
            </a:pPr>
            <a:r>
              <a:rPr lang="el-GR" sz="3600" b="1" dirty="0" smtClean="0"/>
              <a:t> </a:t>
            </a:r>
            <a:r>
              <a:rPr lang="el-GR" sz="3600" b="1" dirty="0" err="1" smtClean="0"/>
              <a:t>Αυτοάνοσα</a:t>
            </a:r>
            <a:r>
              <a:rPr lang="el-GR" sz="3600" b="1" dirty="0" smtClean="0"/>
              <a:t> νοσήματα</a:t>
            </a:r>
          </a:p>
          <a:p>
            <a:pPr>
              <a:lnSpc>
                <a:spcPct val="150000"/>
              </a:lnSpc>
              <a:buFont typeface="Arial" pitchFamily="34" charset="0"/>
              <a:buChar char="•"/>
            </a:pPr>
            <a:r>
              <a:rPr lang="el-GR" sz="3600" b="1" dirty="0" smtClean="0"/>
              <a:t> </a:t>
            </a:r>
            <a:r>
              <a:rPr lang="el-GR" sz="3600" b="1" dirty="0" err="1" smtClean="0"/>
              <a:t>Αυτοφλεγμονώδη</a:t>
            </a:r>
            <a:r>
              <a:rPr lang="el-GR" sz="3600" b="1" dirty="0" smtClean="0"/>
              <a:t> νοσήματα</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p:cNvPicPr>
            <a:picLocks noChangeAspect="1" noChangeArrowheads="1"/>
          </p:cNvPicPr>
          <p:nvPr/>
        </p:nvPicPr>
        <p:blipFill>
          <a:blip r:embed="rId2" cstate="print"/>
          <a:srcRect/>
          <a:stretch>
            <a:fillRect/>
          </a:stretch>
        </p:blipFill>
        <p:spPr bwMode="auto">
          <a:xfrm>
            <a:off x="119063" y="1728788"/>
            <a:ext cx="8905875" cy="3400425"/>
          </a:xfrm>
          <a:prstGeom prst="rect">
            <a:avLst/>
          </a:prstGeom>
          <a:noFill/>
          <a:ln w="9525">
            <a:noFill/>
            <a:miter lim="800000"/>
            <a:headEnd/>
            <a:tailEnd/>
          </a:ln>
        </p:spPr>
      </p:pic>
      <p:sp>
        <p:nvSpPr>
          <p:cNvPr id="3" name="2 - TextBox"/>
          <p:cNvSpPr txBox="1"/>
          <p:nvPr/>
        </p:nvSpPr>
        <p:spPr>
          <a:xfrm>
            <a:off x="395536" y="548680"/>
            <a:ext cx="2824235" cy="584775"/>
          </a:xfrm>
          <a:prstGeom prst="rect">
            <a:avLst/>
          </a:prstGeom>
          <a:noFill/>
        </p:spPr>
        <p:txBody>
          <a:bodyPr wrap="none" rtlCol="0">
            <a:spAutoFit/>
          </a:bodyPr>
          <a:lstStyle/>
          <a:p>
            <a:r>
              <a:rPr lang="en-US" sz="3200" b="1" dirty="0" smtClean="0"/>
              <a:t>TRIM 20 (</a:t>
            </a:r>
            <a:r>
              <a:rPr lang="en-US" sz="3200" b="1" dirty="0" err="1" smtClean="0"/>
              <a:t>pyrin</a:t>
            </a:r>
            <a:r>
              <a:rPr lang="en-US" sz="3200" b="1" dirty="0" smtClean="0"/>
              <a:t>)</a:t>
            </a:r>
            <a:endParaRPr lang="el-GR" sz="3200" b="1"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p:cNvPicPr>
            <a:picLocks noChangeAspect="1" noChangeArrowheads="1"/>
          </p:cNvPicPr>
          <p:nvPr/>
        </p:nvPicPr>
        <p:blipFill>
          <a:blip r:embed="rId2" cstate="print"/>
          <a:srcRect/>
          <a:stretch>
            <a:fillRect/>
          </a:stretch>
        </p:blipFill>
        <p:spPr bwMode="auto">
          <a:xfrm>
            <a:off x="290513" y="876300"/>
            <a:ext cx="8562975" cy="5105400"/>
          </a:xfrm>
          <a:prstGeom prst="rect">
            <a:avLst/>
          </a:prstGeom>
          <a:noFill/>
          <a:ln w="9525">
            <a:noFill/>
            <a:miter lim="800000"/>
            <a:headEnd/>
            <a:tailEnd/>
          </a:ln>
        </p:spPr>
      </p:pic>
      <p:sp>
        <p:nvSpPr>
          <p:cNvPr id="3" name="2 - Ορθογώνιο"/>
          <p:cNvSpPr/>
          <p:nvPr/>
        </p:nvSpPr>
        <p:spPr>
          <a:xfrm>
            <a:off x="4716016" y="764704"/>
            <a:ext cx="3744416" cy="7920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33157"/>
            <a:ext cx="9144000" cy="3467851"/>
          </a:xfrm>
          <a:prstGeom prst="rect">
            <a:avLst/>
          </a:prstGeom>
          <a:noFill/>
          <a:ln w="9525">
            <a:noFill/>
            <a:miter lim="800000"/>
            <a:headEnd/>
            <a:tailEnd/>
          </a:ln>
        </p:spPr>
      </p:pic>
      <p:pic>
        <p:nvPicPr>
          <p:cNvPr id="5" name="Picture 5"/>
          <p:cNvPicPr>
            <a:picLocks noChangeAspect="1" noChangeArrowheads="1"/>
          </p:cNvPicPr>
          <p:nvPr/>
        </p:nvPicPr>
        <p:blipFill>
          <a:blip r:embed="rId3" cstate="print"/>
          <a:srcRect/>
          <a:stretch>
            <a:fillRect/>
          </a:stretch>
        </p:blipFill>
        <p:spPr bwMode="auto">
          <a:xfrm>
            <a:off x="3593829" y="3356992"/>
            <a:ext cx="5550172" cy="3501008"/>
          </a:xfrm>
          <a:prstGeom prst="rect">
            <a:avLst/>
          </a:prstGeom>
          <a:noFill/>
          <a:ln w="9525">
            <a:noFill/>
            <a:miter lim="800000"/>
            <a:headEnd/>
            <a:tailEnd/>
          </a:ln>
        </p:spPr>
      </p:pic>
      <p:sp>
        <p:nvSpPr>
          <p:cNvPr id="8" name="7 - TextBox"/>
          <p:cNvSpPr txBox="1"/>
          <p:nvPr/>
        </p:nvSpPr>
        <p:spPr>
          <a:xfrm>
            <a:off x="354836" y="2780928"/>
            <a:ext cx="1120820" cy="369332"/>
          </a:xfrm>
          <a:prstGeom prst="rect">
            <a:avLst/>
          </a:prstGeom>
          <a:noFill/>
        </p:spPr>
        <p:txBody>
          <a:bodyPr wrap="none" rtlCol="0">
            <a:spAutoFit/>
          </a:bodyPr>
          <a:lstStyle/>
          <a:p>
            <a:r>
              <a:rPr lang="en-US" b="1" dirty="0" smtClean="0">
                <a:solidFill>
                  <a:prstClr val="black"/>
                </a:solidFill>
              </a:rPr>
              <a:t>ARD 2014</a:t>
            </a:r>
            <a:endParaRPr lang="el-GR" b="1" dirty="0">
              <a:solidFill>
                <a:prstClr val="black"/>
              </a:solidFill>
            </a:endParaRPr>
          </a:p>
        </p:txBody>
      </p:sp>
      <p:pic>
        <p:nvPicPr>
          <p:cNvPr id="9" name="Picture 8" descr="Cover image expansion"/>
          <p:cNvPicPr>
            <a:picLocks noChangeAspect="1" noChangeArrowheads="1"/>
          </p:cNvPicPr>
          <p:nvPr/>
        </p:nvPicPr>
        <p:blipFill>
          <a:blip r:embed="rId4" cstate="print"/>
          <a:srcRect/>
          <a:stretch>
            <a:fillRect/>
          </a:stretch>
        </p:blipFill>
        <p:spPr bwMode="auto">
          <a:xfrm>
            <a:off x="215008" y="812033"/>
            <a:ext cx="1476672" cy="1968897"/>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07505" y="860910"/>
            <a:ext cx="8064895" cy="5952466"/>
          </a:xfrm>
          <a:prstGeom prst="rect">
            <a:avLst/>
          </a:prstGeom>
          <a:noFill/>
          <a:ln w="9525">
            <a:noFill/>
            <a:miter lim="800000"/>
            <a:headEnd/>
            <a:tailEnd/>
          </a:ln>
        </p:spPr>
      </p:pic>
      <p:sp>
        <p:nvSpPr>
          <p:cNvPr id="3" name="2 - Ορθογώνιο"/>
          <p:cNvSpPr/>
          <p:nvPr/>
        </p:nvSpPr>
        <p:spPr>
          <a:xfrm>
            <a:off x="323528" y="-27384"/>
            <a:ext cx="8640960" cy="830997"/>
          </a:xfrm>
          <a:prstGeom prst="rect">
            <a:avLst/>
          </a:prstGeom>
        </p:spPr>
        <p:txBody>
          <a:bodyPr wrap="square">
            <a:spAutoFit/>
          </a:bodyPr>
          <a:lstStyle/>
          <a:p>
            <a:pPr algn="ctr"/>
            <a:r>
              <a:rPr lang="en-US" sz="2400" b="1" dirty="0" err="1" smtClean="0">
                <a:solidFill>
                  <a:srgbClr val="000000"/>
                </a:solidFill>
                <a:latin typeface="Calibri" pitchFamily="34" charset="0"/>
                <a:cs typeface="Calibri" pitchFamily="34" charset="0"/>
              </a:rPr>
              <a:t>Neutrophils</a:t>
            </a:r>
            <a:r>
              <a:rPr lang="en-US" sz="2400" b="1" dirty="0" smtClean="0">
                <a:solidFill>
                  <a:srgbClr val="000000"/>
                </a:solidFill>
                <a:latin typeface="Calibri" pitchFamily="34" charset="0"/>
                <a:cs typeface="Calibri" pitchFamily="34" charset="0"/>
              </a:rPr>
              <a:t> from FMF patients in remission are resistant to induction of NET release due to reduced basal </a:t>
            </a:r>
            <a:r>
              <a:rPr lang="en-US" sz="2400" b="1" dirty="0" err="1" smtClean="0">
                <a:solidFill>
                  <a:srgbClr val="000000"/>
                </a:solidFill>
                <a:latin typeface="Calibri" pitchFamily="34" charset="0"/>
                <a:cs typeface="Calibri" pitchFamily="34" charset="0"/>
              </a:rPr>
              <a:t>autophagy</a:t>
            </a:r>
            <a:r>
              <a:rPr lang="en-US" sz="2400" b="1" dirty="0" smtClean="0">
                <a:solidFill>
                  <a:srgbClr val="000000"/>
                </a:solidFill>
                <a:latin typeface="Calibri" pitchFamily="34" charset="0"/>
                <a:cs typeface="Calibri" pitchFamily="34" charset="0"/>
              </a:rPr>
              <a:t> levels </a:t>
            </a:r>
            <a:endParaRPr lang="el-GR" sz="2400" b="1" dirty="0">
              <a:solidFill>
                <a:srgbClr val="000000"/>
              </a:solidFill>
              <a:latin typeface="Calibri" pitchFamily="34" charset="0"/>
              <a:cs typeface="Calibri" pitchFamily="34" charset="0"/>
            </a:endParaRPr>
          </a:p>
        </p:txBody>
      </p:sp>
      <p:sp>
        <p:nvSpPr>
          <p:cNvPr id="5" name="4 - Ορθογώνιο"/>
          <p:cNvSpPr/>
          <p:nvPr/>
        </p:nvSpPr>
        <p:spPr>
          <a:xfrm>
            <a:off x="0" y="6488668"/>
            <a:ext cx="5724128" cy="307777"/>
          </a:xfrm>
          <a:prstGeom prst="rect">
            <a:avLst/>
          </a:prstGeom>
        </p:spPr>
        <p:txBody>
          <a:bodyPr wrap="square">
            <a:spAutoFit/>
          </a:bodyPr>
          <a:lstStyle/>
          <a:p>
            <a:r>
              <a:rPr lang="en-US" sz="1400" i="1" dirty="0" err="1" smtClean="0">
                <a:solidFill>
                  <a:srgbClr val="000000"/>
                </a:solidFill>
                <a:latin typeface="Calibri" pitchFamily="34" charset="0"/>
                <a:cs typeface="Calibri" pitchFamily="34" charset="0"/>
              </a:rPr>
              <a:t>Apostolidou</a:t>
            </a:r>
            <a:r>
              <a:rPr lang="en-US" sz="1400" i="1" dirty="0" smtClean="0">
                <a:solidFill>
                  <a:srgbClr val="000000"/>
                </a:solidFill>
                <a:latin typeface="Calibri" pitchFamily="34" charset="0"/>
                <a:cs typeface="Calibri" pitchFamily="34" charset="0"/>
              </a:rPr>
              <a:t> E  </a:t>
            </a:r>
            <a:r>
              <a:rPr lang="en-US" sz="1400" i="1" dirty="0" err="1" smtClean="0">
                <a:solidFill>
                  <a:srgbClr val="000000"/>
                </a:solidFill>
                <a:latin typeface="Calibri" pitchFamily="34" charset="0"/>
                <a:cs typeface="Calibri" pitchFamily="34" charset="0"/>
              </a:rPr>
              <a:t>Skendros</a:t>
            </a:r>
            <a:r>
              <a:rPr lang="en-US" sz="1400" i="1" dirty="0" smtClean="0">
                <a:solidFill>
                  <a:srgbClr val="000000"/>
                </a:solidFill>
                <a:latin typeface="Calibri" pitchFamily="34" charset="0"/>
                <a:cs typeface="Calibri" pitchFamily="34" charset="0"/>
              </a:rPr>
              <a:t>  P, </a:t>
            </a:r>
            <a:r>
              <a:rPr lang="en-US" sz="1400" i="1" dirty="0" err="1" smtClean="0">
                <a:solidFill>
                  <a:srgbClr val="000000"/>
                </a:solidFill>
                <a:latin typeface="Calibri" pitchFamily="34" charset="0"/>
                <a:cs typeface="Calibri" pitchFamily="34" charset="0"/>
              </a:rPr>
              <a:t>Kambas</a:t>
            </a:r>
            <a:r>
              <a:rPr lang="en-US" sz="1400" i="1" dirty="0" smtClean="0">
                <a:solidFill>
                  <a:srgbClr val="000000"/>
                </a:solidFill>
                <a:latin typeface="Calibri" pitchFamily="34" charset="0"/>
                <a:cs typeface="Calibri" pitchFamily="34" charset="0"/>
              </a:rPr>
              <a:t> K et al. Ann Rheum </a:t>
            </a:r>
            <a:r>
              <a:rPr lang="en-US" sz="1400" i="1" dirty="0" err="1" smtClean="0">
                <a:solidFill>
                  <a:srgbClr val="000000"/>
                </a:solidFill>
                <a:latin typeface="Calibri" pitchFamily="34" charset="0"/>
                <a:cs typeface="Calibri" pitchFamily="34" charset="0"/>
              </a:rPr>
              <a:t>Dis</a:t>
            </a:r>
            <a:r>
              <a:rPr lang="en-US" sz="1400" i="1" dirty="0" smtClean="0">
                <a:solidFill>
                  <a:srgbClr val="000000"/>
                </a:solidFill>
                <a:latin typeface="Calibri" pitchFamily="34" charset="0"/>
                <a:cs typeface="Calibri" pitchFamily="34" charset="0"/>
              </a:rPr>
              <a:t> 2016</a:t>
            </a:r>
            <a:endParaRPr lang="el-GR" sz="1400" i="1" dirty="0">
              <a:solidFill>
                <a:srgbClr val="000000"/>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179512" y="980728"/>
            <a:ext cx="8936554" cy="5760640"/>
          </a:xfrm>
          <a:prstGeom prst="rect">
            <a:avLst/>
          </a:prstGeom>
          <a:noFill/>
          <a:ln w="9525">
            <a:noFill/>
            <a:miter lim="800000"/>
            <a:headEnd/>
            <a:tailEnd/>
          </a:ln>
        </p:spPr>
      </p:pic>
      <p:sp>
        <p:nvSpPr>
          <p:cNvPr id="3" name="2 - Ορθογώνιο"/>
          <p:cNvSpPr/>
          <p:nvPr/>
        </p:nvSpPr>
        <p:spPr>
          <a:xfrm>
            <a:off x="611560" y="128826"/>
            <a:ext cx="8064896" cy="830997"/>
          </a:xfrm>
          <a:prstGeom prst="rect">
            <a:avLst/>
          </a:prstGeom>
        </p:spPr>
        <p:txBody>
          <a:bodyPr wrap="square">
            <a:spAutoFit/>
          </a:bodyPr>
          <a:lstStyle/>
          <a:p>
            <a:pPr algn="ctr"/>
            <a:r>
              <a:rPr lang="en-US" sz="2400" b="1" dirty="0" err="1" smtClean="0">
                <a:solidFill>
                  <a:srgbClr val="008000"/>
                </a:solidFill>
                <a:latin typeface="Calibri" pitchFamily="34" charset="0"/>
              </a:rPr>
              <a:t>Colchicine</a:t>
            </a:r>
            <a:r>
              <a:rPr lang="en-US" sz="2400" b="1" dirty="0" smtClean="0">
                <a:solidFill>
                  <a:srgbClr val="000000"/>
                </a:solidFill>
                <a:latin typeface="Calibri" pitchFamily="34" charset="0"/>
              </a:rPr>
              <a:t> do not </a:t>
            </a:r>
            <a:r>
              <a:rPr lang="en-US" sz="2400" b="1" dirty="0" err="1" smtClean="0">
                <a:solidFill>
                  <a:srgbClr val="000000"/>
                </a:solidFill>
                <a:latin typeface="Calibri" pitchFamily="34" charset="0"/>
              </a:rPr>
              <a:t>inhibt</a:t>
            </a:r>
            <a:r>
              <a:rPr lang="en-US" sz="2400" b="1" dirty="0" smtClean="0">
                <a:solidFill>
                  <a:srgbClr val="000000"/>
                </a:solidFill>
                <a:latin typeface="Calibri" pitchFamily="34" charset="0"/>
              </a:rPr>
              <a:t> </a:t>
            </a:r>
            <a:r>
              <a:rPr lang="en-US" sz="2400" b="1" dirty="0" err="1" smtClean="0">
                <a:solidFill>
                  <a:srgbClr val="000000"/>
                </a:solidFill>
                <a:latin typeface="Calibri" pitchFamily="34" charset="0"/>
              </a:rPr>
              <a:t>NETosis</a:t>
            </a:r>
            <a:endParaRPr lang="en-US" sz="2400" b="1" dirty="0" smtClean="0">
              <a:solidFill>
                <a:srgbClr val="000000"/>
              </a:solidFill>
              <a:latin typeface="Calibri" pitchFamily="34" charset="0"/>
            </a:endParaRPr>
          </a:p>
          <a:p>
            <a:pPr algn="ctr"/>
            <a:r>
              <a:rPr lang="en-US" sz="2400" b="1" dirty="0" smtClean="0">
                <a:solidFill>
                  <a:srgbClr val="000000"/>
                </a:solidFill>
                <a:latin typeface="Calibri" pitchFamily="34" charset="0"/>
              </a:rPr>
              <a:t>BUT </a:t>
            </a:r>
            <a:r>
              <a:rPr lang="en-US" sz="2400" b="1" dirty="0" smtClean="0">
                <a:solidFill>
                  <a:srgbClr val="008000"/>
                </a:solidFill>
                <a:latin typeface="Calibri" pitchFamily="34" charset="0"/>
              </a:rPr>
              <a:t>reduces IL-1β production by </a:t>
            </a:r>
            <a:r>
              <a:rPr lang="en-US" sz="2400" b="1" dirty="0" err="1" smtClean="0">
                <a:solidFill>
                  <a:srgbClr val="008000"/>
                </a:solidFill>
                <a:latin typeface="Calibri" pitchFamily="34" charset="0"/>
              </a:rPr>
              <a:t>neutrophils</a:t>
            </a:r>
            <a:r>
              <a:rPr lang="en-US" sz="2400" b="1" dirty="0" smtClean="0">
                <a:solidFill>
                  <a:srgbClr val="000000"/>
                </a:solidFill>
                <a:latin typeface="Calibri" pitchFamily="34" charset="0"/>
              </a:rPr>
              <a:t> </a:t>
            </a:r>
            <a:endParaRPr lang="el-GR" sz="2400" b="1" dirty="0">
              <a:solidFill>
                <a:srgbClr val="000000"/>
              </a:solidFill>
              <a:latin typeface="Calibri" pitchFamily="34" charset="0"/>
            </a:endParaRPr>
          </a:p>
        </p:txBody>
      </p:sp>
      <p:sp>
        <p:nvSpPr>
          <p:cNvPr id="4" name="3 - Ορθογώνιο"/>
          <p:cNvSpPr/>
          <p:nvPr/>
        </p:nvSpPr>
        <p:spPr>
          <a:xfrm>
            <a:off x="-36512" y="6488668"/>
            <a:ext cx="5724128" cy="246221"/>
          </a:xfrm>
          <a:prstGeom prst="rect">
            <a:avLst/>
          </a:prstGeom>
        </p:spPr>
        <p:txBody>
          <a:bodyPr wrap="square">
            <a:spAutoFit/>
          </a:bodyPr>
          <a:lstStyle/>
          <a:p>
            <a:r>
              <a:rPr lang="en-US" sz="1000" i="1" dirty="0" err="1" smtClean="0">
                <a:solidFill>
                  <a:srgbClr val="000000"/>
                </a:solidFill>
                <a:latin typeface="Calibri" pitchFamily="34" charset="0"/>
                <a:cs typeface="Calibri" pitchFamily="34" charset="0"/>
              </a:rPr>
              <a:t>Apostolidou</a:t>
            </a:r>
            <a:r>
              <a:rPr lang="en-US" sz="1000" i="1" dirty="0" smtClean="0">
                <a:solidFill>
                  <a:srgbClr val="000000"/>
                </a:solidFill>
                <a:latin typeface="Calibri" pitchFamily="34" charset="0"/>
                <a:cs typeface="Calibri" pitchFamily="34" charset="0"/>
              </a:rPr>
              <a:t> E  </a:t>
            </a:r>
            <a:r>
              <a:rPr lang="en-US" sz="1000" i="1" dirty="0" err="1" smtClean="0">
                <a:solidFill>
                  <a:srgbClr val="000000"/>
                </a:solidFill>
                <a:latin typeface="Calibri" pitchFamily="34" charset="0"/>
                <a:cs typeface="Calibri" pitchFamily="34" charset="0"/>
              </a:rPr>
              <a:t>Skendros</a:t>
            </a:r>
            <a:r>
              <a:rPr lang="en-US" sz="1000" i="1" dirty="0" smtClean="0">
                <a:solidFill>
                  <a:srgbClr val="000000"/>
                </a:solidFill>
                <a:latin typeface="Calibri" pitchFamily="34" charset="0"/>
                <a:cs typeface="Calibri" pitchFamily="34" charset="0"/>
              </a:rPr>
              <a:t>  P, </a:t>
            </a:r>
            <a:r>
              <a:rPr lang="en-US" sz="1000" i="1" dirty="0" err="1" smtClean="0">
                <a:solidFill>
                  <a:srgbClr val="000000"/>
                </a:solidFill>
                <a:latin typeface="Calibri" pitchFamily="34" charset="0"/>
                <a:cs typeface="Calibri" pitchFamily="34" charset="0"/>
              </a:rPr>
              <a:t>Kambas</a:t>
            </a:r>
            <a:r>
              <a:rPr lang="en-US" sz="1000" i="1" dirty="0" smtClean="0">
                <a:solidFill>
                  <a:srgbClr val="000000"/>
                </a:solidFill>
                <a:latin typeface="Calibri" pitchFamily="34" charset="0"/>
                <a:cs typeface="Calibri" pitchFamily="34" charset="0"/>
              </a:rPr>
              <a:t> K et al. Ann Rheum </a:t>
            </a:r>
            <a:r>
              <a:rPr lang="en-US" sz="1000" i="1" dirty="0" err="1" smtClean="0">
                <a:solidFill>
                  <a:srgbClr val="000000"/>
                </a:solidFill>
                <a:latin typeface="Calibri" pitchFamily="34" charset="0"/>
                <a:cs typeface="Calibri" pitchFamily="34" charset="0"/>
              </a:rPr>
              <a:t>Dis</a:t>
            </a:r>
            <a:r>
              <a:rPr lang="en-US" sz="1000" i="1" dirty="0" smtClean="0">
                <a:solidFill>
                  <a:srgbClr val="000000"/>
                </a:solidFill>
                <a:latin typeface="Calibri" pitchFamily="34" charset="0"/>
                <a:cs typeface="Calibri" pitchFamily="34" charset="0"/>
              </a:rPr>
              <a:t> 2016</a:t>
            </a:r>
            <a:endParaRPr lang="el-GR" sz="1000" i="1" dirty="0">
              <a:solidFill>
                <a:srgbClr val="000000"/>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108520" y="1628800"/>
            <a:ext cx="8855968" cy="2677656"/>
          </a:xfrm>
          <a:prstGeom prst="rect">
            <a:avLst/>
          </a:prstGeom>
        </p:spPr>
        <p:txBody>
          <a:bodyPr wrap="square">
            <a:spAutoFit/>
          </a:bodyPr>
          <a:lstStyle/>
          <a:p>
            <a:pPr algn="ctr" fontAlgn="base">
              <a:spcBef>
                <a:spcPct val="0"/>
              </a:spcBef>
              <a:spcAft>
                <a:spcPct val="0"/>
              </a:spcAft>
            </a:pPr>
            <a:r>
              <a:rPr lang="en-US" sz="2800" b="1" dirty="0" smtClean="0">
                <a:solidFill>
                  <a:srgbClr val="C00000"/>
                </a:solidFill>
                <a:latin typeface="Calibri" pitchFamily="34" charset="0"/>
                <a:cs typeface="Calibri" pitchFamily="34" charset="0"/>
              </a:rPr>
              <a:t>FMF</a:t>
            </a:r>
            <a:r>
              <a:rPr lang="en-US" sz="2800" b="1" dirty="0" smtClean="0">
                <a:solidFill>
                  <a:srgbClr val="002060"/>
                </a:solidFill>
                <a:latin typeface="Calibri" pitchFamily="34" charset="0"/>
                <a:cs typeface="Calibri" pitchFamily="34" charset="0"/>
              </a:rPr>
              <a:t>: </a:t>
            </a:r>
            <a:r>
              <a:rPr lang="el-GR" sz="2800" b="1" dirty="0" smtClean="0">
                <a:solidFill>
                  <a:srgbClr val="002060"/>
                </a:solidFill>
                <a:latin typeface="Calibri" pitchFamily="34" charset="0"/>
                <a:cs typeface="Calibri" pitchFamily="34" charset="0"/>
              </a:rPr>
              <a:t>μοντέλο φλεγμονώδους νόσου που χαρακτηρίζεται από διαταραχή στην ρύθμιση της </a:t>
            </a:r>
            <a:r>
              <a:rPr lang="el-GR" sz="2800" b="1" dirty="0" err="1" smtClean="0">
                <a:solidFill>
                  <a:srgbClr val="002060"/>
                </a:solidFill>
                <a:latin typeface="Calibri" pitchFamily="34" charset="0"/>
                <a:cs typeface="Calibri" pitchFamily="34" charset="0"/>
              </a:rPr>
              <a:t>αυτοφαγίας</a:t>
            </a:r>
            <a:r>
              <a:rPr lang="el-GR" sz="2800" b="1" dirty="0" smtClean="0">
                <a:solidFill>
                  <a:srgbClr val="002060"/>
                </a:solidFill>
                <a:latin typeface="Calibri" pitchFamily="34" charset="0"/>
                <a:cs typeface="Calibri" pitchFamily="34" charset="0"/>
              </a:rPr>
              <a:t> και στην </a:t>
            </a:r>
            <a:r>
              <a:rPr lang="el-GR" sz="2800" b="1" dirty="0" err="1" smtClean="0">
                <a:solidFill>
                  <a:srgbClr val="002060"/>
                </a:solidFill>
                <a:latin typeface="Calibri" pitchFamily="34" charset="0"/>
                <a:cs typeface="Calibri" pitchFamily="34" charset="0"/>
              </a:rPr>
              <a:t>διαμεσολαβούμενη</a:t>
            </a:r>
            <a:r>
              <a:rPr lang="el-GR" sz="2800" b="1" dirty="0" smtClean="0">
                <a:solidFill>
                  <a:srgbClr val="002060"/>
                </a:solidFill>
                <a:latin typeface="Calibri" pitchFamily="34" charset="0"/>
                <a:cs typeface="Calibri" pitchFamily="34" charset="0"/>
              </a:rPr>
              <a:t> από την </a:t>
            </a:r>
            <a:r>
              <a:rPr lang="el-GR" sz="2800" b="1" dirty="0" err="1" smtClean="0">
                <a:solidFill>
                  <a:srgbClr val="002060"/>
                </a:solidFill>
                <a:latin typeface="Calibri" pitchFamily="34" charset="0"/>
                <a:cs typeface="Calibri" pitchFamily="34" charset="0"/>
              </a:rPr>
              <a:t>αυτοφαγία</a:t>
            </a:r>
            <a:r>
              <a:rPr lang="el-GR" sz="2800" b="1" dirty="0" smtClean="0">
                <a:solidFill>
                  <a:srgbClr val="002060"/>
                </a:solidFill>
                <a:latin typeface="Calibri" pitchFamily="34" charset="0"/>
                <a:cs typeface="Calibri" pitchFamily="34" charset="0"/>
              </a:rPr>
              <a:t> </a:t>
            </a:r>
            <a:r>
              <a:rPr lang="el-GR" sz="2800" b="1" dirty="0" err="1" smtClean="0">
                <a:solidFill>
                  <a:srgbClr val="002060"/>
                </a:solidFill>
                <a:latin typeface="Calibri" pitchFamily="34" charset="0"/>
                <a:cs typeface="Calibri" pitchFamily="34" charset="0"/>
              </a:rPr>
              <a:t>ΝΕΤωσης</a:t>
            </a:r>
            <a:endParaRPr lang="el-GR" sz="2800" b="1" dirty="0" smtClean="0">
              <a:solidFill>
                <a:srgbClr val="002060"/>
              </a:solidFill>
              <a:latin typeface="Calibri" pitchFamily="34" charset="0"/>
              <a:cs typeface="Calibri" pitchFamily="34" charset="0"/>
            </a:endParaRPr>
          </a:p>
          <a:p>
            <a:pPr algn="ctr" fontAlgn="base">
              <a:spcBef>
                <a:spcPct val="0"/>
              </a:spcBef>
              <a:spcAft>
                <a:spcPct val="0"/>
              </a:spcAft>
            </a:pPr>
            <a:r>
              <a:rPr lang="el-GR" sz="2800" b="1" dirty="0" smtClean="0">
                <a:solidFill>
                  <a:srgbClr val="C00000"/>
                </a:solidFill>
                <a:latin typeface="Calibri" pitchFamily="34" charset="0"/>
                <a:cs typeface="Calibri" pitchFamily="34" charset="0"/>
              </a:rPr>
              <a:t>Επεισόδια νόσου: </a:t>
            </a:r>
            <a:r>
              <a:rPr lang="en-US" sz="2800" b="1" dirty="0" smtClean="0">
                <a:solidFill>
                  <a:srgbClr val="C00000"/>
                </a:solidFill>
                <a:latin typeface="Calibri" pitchFamily="34" charset="0"/>
                <a:cs typeface="Calibri" pitchFamily="34" charset="0"/>
              </a:rPr>
              <a:t>NETs </a:t>
            </a:r>
            <a:r>
              <a:rPr lang="el-GR" sz="2800" b="1" dirty="0" smtClean="0">
                <a:solidFill>
                  <a:srgbClr val="C00000"/>
                </a:solidFill>
                <a:latin typeface="Calibri" pitchFamily="34" charset="0"/>
                <a:cs typeface="Calibri" pitchFamily="34" charset="0"/>
              </a:rPr>
              <a:t>που εκφράζουν </a:t>
            </a:r>
            <a:r>
              <a:rPr lang="el-GR" sz="2800" b="1" dirty="0" err="1" smtClean="0">
                <a:solidFill>
                  <a:srgbClr val="C00000"/>
                </a:solidFill>
                <a:latin typeface="Calibri" pitchFamily="34" charset="0"/>
                <a:cs typeface="Calibri" pitchFamily="34" charset="0"/>
              </a:rPr>
              <a:t>βιοδραστική</a:t>
            </a:r>
            <a:r>
              <a:rPr lang="el-GR" sz="2800" b="1" dirty="0" smtClean="0">
                <a:solidFill>
                  <a:srgbClr val="C00000"/>
                </a:solidFill>
                <a:latin typeface="Calibri" pitchFamily="34" charset="0"/>
                <a:cs typeface="Calibri" pitchFamily="34" charset="0"/>
              </a:rPr>
              <a:t> </a:t>
            </a:r>
            <a:r>
              <a:rPr lang="en-US" sz="2800" b="1" dirty="0" smtClean="0">
                <a:solidFill>
                  <a:srgbClr val="C00000"/>
                </a:solidFill>
                <a:latin typeface="Calibri" pitchFamily="34" charset="0"/>
                <a:cs typeface="Calibri" pitchFamily="34" charset="0"/>
              </a:rPr>
              <a:t>IL-</a:t>
            </a:r>
            <a:r>
              <a:rPr lang="el-GR" sz="2800" b="1" dirty="0" smtClean="0">
                <a:solidFill>
                  <a:srgbClr val="C00000"/>
                </a:solidFill>
                <a:latin typeface="Calibri" pitchFamily="34" charset="0"/>
                <a:cs typeface="Calibri" pitchFamily="34" charset="0"/>
              </a:rPr>
              <a:t>β</a:t>
            </a:r>
          </a:p>
          <a:p>
            <a:pPr algn="ctr" fontAlgn="base">
              <a:spcBef>
                <a:spcPct val="0"/>
              </a:spcBef>
              <a:spcAft>
                <a:spcPct val="0"/>
              </a:spcAft>
            </a:pPr>
            <a:endParaRPr lang="el-GR" sz="2800" b="1" dirty="0" smtClean="0">
              <a:solidFill>
                <a:srgbClr val="002060"/>
              </a:solidFill>
              <a:latin typeface="Calibri" pitchFamily="34" charset="0"/>
              <a:cs typeface="Calibri" pitchFamily="34" charset="0"/>
            </a:endParaRPr>
          </a:p>
          <a:p>
            <a:pPr algn="ctr" fontAlgn="base">
              <a:spcBef>
                <a:spcPct val="0"/>
              </a:spcBef>
              <a:spcAft>
                <a:spcPct val="0"/>
              </a:spcAft>
            </a:pPr>
            <a:r>
              <a:rPr lang="el-GR" sz="2800" b="1" dirty="0" smtClean="0">
                <a:solidFill>
                  <a:srgbClr val="008000"/>
                </a:solidFill>
                <a:latin typeface="Calibri" pitchFamily="34" charset="0"/>
                <a:cs typeface="Calibri" pitchFamily="34" charset="0"/>
              </a:rPr>
              <a:t>Πως προκαλούνται τα φλεγμονώδη επεισόδια;;;</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202630"/>
            <a:ext cx="8229600" cy="778098"/>
          </a:xfrm>
        </p:spPr>
        <p:txBody>
          <a:bodyPr>
            <a:noAutofit/>
          </a:bodyPr>
          <a:lstStyle/>
          <a:p>
            <a:r>
              <a:rPr lang="el-GR" sz="2400" b="1" dirty="0" smtClean="0"/>
              <a:t>Σε ασθενείς με </a:t>
            </a:r>
            <a:r>
              <a:rPr lang="en-US" sz="2400" b="1" dirty="0" smtClean="0"/>
              <a:t>FMF </a:t>
            </a:r>
            <a:r>
              <a:rPr lang="el-GR" sz="2400" b="1" dirty="0" smtClean="0"/>
              <a:t>που βρίσκονται σε κρίση αυξάνεται η </a:t>
            </a:r>
            <a:r>
              <a:rPr lang="el-GR" sz="2400" b="1" dirty="0" err="1" smtClean="0"/>
              <a:t>ουδετεροφιλική</a:t>
            </a:r>
            <a:r>
              <a:rPr lang="el-GR" sz="2400" b="1" dirty="0" smtClean="0"/>
              <a:t> </a:t>
            </a:r>
            <a:r>
              <a:rPr lang="el-GR" sz="2400" b="1" dirty="0" smtClean="0"/>
              <a:t>έκφραση </a:t>
            </a:r>
            <a:r>
              <a:rPr lang="el-GR" sz="2400" b="1" dirty="0" smtClean="0"/>
              <a:t>του γονιδίου </a:t>
            </a:r>
            <a:r>
              <a:rPr lang="en-US" sz="2400" b="1" i="1" dirty="0" smtClean="0"/>
              <a:t>DDIT4/REDD1</a:t>
            </a:r>
            <a:endParaRPr lang="el-GR" sz="2400" b="1" dirty="0"/>
          </a:p>
        </p:txBody>
      </p:sp>
      <p:sp>
        <p:nvSpPr>
          <p:cNvPr id="5" name="4 - TextBox"/>
          <p:cNvSpPr txBox="1"/>
          <p:nvPr/>
        </p:nvSpPr>
        <p:spPr>
          <a:xfrm>
            <a:off x="4499992" y="6453336"/>
            <a:ext cx="4536504" cy="369332"/>
          </a:xfrm>
          <a:prstGeom prst="rect">
            <a:avLst/>
          </a:prstGeom>
          <a:noFill/>
        </p:spPr>
        <p:txBody>
          <a:bodyPr wrap="square" rtlCol="0">
            <a:spAutoFit/>
          </a:bodyPr>
          <a:lstStyle/>
          <a:p>
            <a:r>
              <a:rPr lang="en-US" b="1" dirty="0" err="1" smtClean="0">
                <a:solidFill>
                  <a:prstClr val="black"/>
                </a:solidFill>
              </a:rPr>
              <a:t>Skendros</a:t>
            </a:r>
            <a:r>
              <a:rPr lang="en-US" b="1" dirty="0" smtClean="0">
                <a:solidFill>
                  <a:prstClr val="black"/>
                </a:solidFill>
              </a:rPr>
              <a:t> </a:t>
            </a:r>
            <a:r>
              <a:rPr lang="en-US" b="1" dirty="0" smtClean="0">
                <a:solidFill>
                  <a:prstClr val="black"/>
                </a:solidFill>
              </a:rPr>
              <a:t>P</a:t>
            </a:r>
            <a:r>
              <a:rPr lang="el-GR" b="1" dirty="0" smtClean="0">
                <a:solidFill>
                  <a:prstClr val="black"/>
                </a:solidFill>
              </a:rPr>
              <a:t> </a:t>
            </a:r>
            <a:r>
              <a:rPr lang="en-US" b="1" dirty="0" smtClean="0">
                <a:solidFill>
                  <a:prstClr val="black"/>
                </a:solidFill>
              </a:rPr>
              <a:t>et </a:t>
            </a:r>
            <a:r>
              <a:rPr lang="en-US" b="1" dirty="0" smtClean="0">
                <a:solidFill>
                  <a:prstClr val="black"/>
                </a:solidFill>
              </a:rPr>
              <a:t>al. J Allergy </a:t>
            </a:r>
            <a:r>
              <a:rPr lang="en-US" b="1" dirty="0" err="1" smtClean="0">
                <a:solidFill>
                  <a:prstClr val="black"/>
                </a:solidFill>
              </a:rPr>
              <a:t>Clin</a:t>
            </a:r>
            <a:r>
              <a:rPr lang="en-US" b="1" dirty="0" smtClean="0">
                <a:solidFill>
                  <a:prstClr val="black"/>
                </a:solidFill>
              </a:rPr>
              <a:t> </a:t>
            </a:r>
            <a:r>
              <a:rPr lang="en-US" b="1" dirty="0" err="1" smtClean="0">
                <a:solidFill>
                  <a:prstClr val="black"/>
                </a:solidFill>
              </a:rPr>
              <a:t>Immunol</a:t>
            </a:r>
            <a:r>
              <a:rPr lang="en-US" b="1" dirty="0" smtClean="0">
                <a:solidFill>
                  <a:prstClr val="black"/>
                </a:solidFill>
              </a:rPr>
              <a:t>. 2017</a:t>
            </a:r>
            <a:endParaRPr lang="el-GR" b="1" dirty="0">
              <a:solidFill>
                <a:prstClr val="black"/>
              </a:solidFill>
            </a:endParaRPr>
          </a:p>
        </p:txBody>
      </p:sp>
      <p:pic>
        <p:nvPicPr>
          <p:cNvPr id="1028" name="Picture 4"/>
          <p:cNvPicPr>
            <a:picLocks noChangeAspect="1" noChangeArrowheads="1"/>
          </p:cNvPicPr>
          <p:nvPr/>
        </p:nvPicPr>
        <p:blipFill>
          <a:blip r:embed="rId2" cstate="print"/>
          <a:srcRect/>
          <a:stretch>
            <a:fillRect/>
          </a:stretch>
        </p:blipFill>
        <p:spPr bwMode="auto">
          <a:xfrm>
            <a:off x="35496" y="1379175"/>
            <a:ext cx="4503777" cy="4456226"/>
          </a:xfrm>
          <a:prstGeom prst="rect">
            <a:avLst/>
          </a:prstGeom>
          <a:noFill/>
          <a:ln w="9525">
            <a:noFill/>
            <a:miter lim="800000"/>
            <a:headEnd/>
            <a:tailEnd/>
          </a:ln>
        </p:spPr>
      </p:pic>
      <p:sp>
        <p:nvSpPr>
          <p:cNvPr id="6" name="5 - TextBox"/>
          <p:cNvSpPr txBox="1"/>
          <p:nvPr/>
        </p:nvSpPr>
        <p:spPr>
          <a:xfrm>
            <a:off x="1115616" y="5877272"/>
            <a:ext cx="1101584" cy="400110"/>
          </a:xfrm>
          <a:prstGeom prst="rect">
            <a:avLst/>
          </a:prstGeom>
          <a:noFill/>
        </p:spPr>
        <p:txBody>
          <a:bodyPr wrap="none" rtlCol="0">
            <a:spAutoFit/>
          </a:bodyPr>
          <a:lstStyle/>
          <a:p>
            <a:r>
              <a:rPr lang="en-US" sz="2000" b="1" dirty="0" smtClean="0">
                <a:solidFill>
                  <a:prstClr val="black"/>
                </a:solidFill>
              </a:rPr>
              <a:t>RNA-</a:t>
            </a:r>
            <a:r>
              <a:rPr lang="en-US" sz="2000" b="1" dirty="0" err="1" smtClean="0">
                <a:solidFill>
                  <a:prstClr val="black"/>
                </a:solidFill>
              </a:rPr>
              <a:t>seq</a:t>
            </a:r>
            <a:endParaRPr lang="el-GR" sz="2000" b="1" dirty="0">
              <a:solidFill>
                <a:prstClr val="black"/>
              </a:solidFill>
            </a:endParaRPr>
          </a:p>
        </p:txBody>
      </p:sp>
      <p:pic>
        <p:nvPicPr>
          <p:cNvPr id="1026" name="Picture 2"/>
          <p:cNvPicPr>
            <a:picLocks noChangeAspect="1" noChangeArrowheads="1"/>
          </p:cNvPicPr>
          <p:nvPr/>
        </p:nvPicPr>
        <p:blipFill>
          <a:blip r:embed="rId3" cstate="print"/>
          <a:srcRect/>
          <a:stretch>
            <a:fillRect/>
          </a:stretch>
        </p:blipFill>
        <p:spPr bwMode="auto">
          <a:xfrm>
            <a:off x="4504535" y="1268760"/>
            <a:ext cx="4639466" cy="2088232"/>
          </a:xfrm>
          <a:prstGeom prst="rect">
            <a:avLst/>
          </a:prstGeom>
          <a:noFill/>
          <a:ln w="9525">
            <a:noFill/>
            <a:miter lim="800000"/>
            <a:headEnd/>
            <a:tailEnd/>
          </a:ln>
        </p:spPr>
      </p:pic>
      <p:pic>
        <p:nvPicPr>
          <p:cNvPr id="3" name="Picture 3"/>
          <p:cNvPicPr>
            <a:picLocks noChangeAspect="1" noChangeArrowheads="1"/>
          </p:cNvPicPr>
          <p:nvPr/>
        </p:nvPicPr>
        <p:blipFill>
          <a:blip r:embed="rId4" cstate="print"/>
          <a:srcRect/>
          <a:stretch>
            <a:fillRect/>
          </a:stretch>
        </p:blipFill>
        <p:spPr bwMode="auto">
          <a:xfrm>
            <a:off x="5796136" y="3228135"/>
            <a:ext cx="1944216" cy="308118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a:stretch>
            <a:fillRect/>
          </a:stretch>
        </p:blipFill>
        <p:spPr bwMode="auto">
          <a:xfrm>
            <a:off x="4827738" y="1052736"/>
            <a:ext cx="4280766" cy="3203625"/>
          </a:xfrm>
          <a:prstGeom prst="rect">
            <a:avLst/>
          </a:prstGeom>
          <a:noFill/>
          <a:ln w="9525">
            <a:noFill/>
            <a:miter lim="800000"/>
            <a:headEnd/>
            <a:tailEnd/>
          </a:ln>
        </p:spPr>
      </p:pic>
      <p:sp>
        <p:nvSpPr>
          <p:cNvPr id="4" name="3 - Ορθογώνιο"/>
          <p:cNvSpPr/>
          <p:nvPr/>
        </p:nvSpPr>
        <p:spPr>
          <a:xfrm>
            <a:off x="144016" y="44624"/>
            <a:ext cx="8964488" cy="707886"/>
          </a:xfrm>
          <a:prstGeom prst="rect">
            <a:avLst/>
          </a:prstGeom>
        </p:spPr>
        <p:txBody>
          <a:bodyPr wrap="square">
            <a:spAutoFit/>
          </a:bodyPr>
          <a:lstStyle/>
          <a:p>
            <a:pPr algn="ctr"/>
            <a:r>
              <a:rPr lang="el-GR" sz="2000" b="1" dirty="0" smtClean="0">
                <a:solidFill>
                  <a:prstClr val="black"/>
                </a:solidFill>
              </a:rPr>
              <a:t>Η επαγωγή του </a:t>
            </a:r>
            <a:r>
              <a:rPr lang="en-US" sz="2000" b="1" dirty="0" smtClean="0">
                <a:solidFill>
                  <a:prstClr val="black"/>
                </a:solidFill>
              </a:rPr>
              <a:t>REDD1 </a:t>
            </a:r>
            <a:r>
              <a:rPr lang="el-GR" sz="2000" b="1" dirty="0" smtClean="0">
                <a:solidFill>
                  <a:prstClr val="black"/>
                </a:solidFill>
              </a:rPr>
              <a:t>οδηγεί σε απελευθέρωση </a:t>
            </a:r>
            <a:r>
              <a:rPr lang="en-US" sz="2000" b="1" dirty="0" smtClean="0">
                <a:solidFill>
                  <a:prstClr val="black"/>
                </a:solidFill>
              </a:rPr>
              <a:t>NETs</a:t>
            </a:r>
            <a:r>
              <a:rPr lang="el-GR" sz="2000" b="1" dirty="0" smtClean="0">
                <a:solidFill>
                  <a:prstClr val="black"/>
                </a:solidFill>
              </a:rPr>
              <a:t> από τα ουδετερόφιλα των ασθενών με </a:t>
            </a:r>
            <a:r>
              <a:rPr lang="en-US" sz="2000" b="1" dirty="0" smtClean="0">
                <a:solidFill>
                  <a:prstClr val="black"/>
                </a:solidFill>
              </a:rPr>
              <a:t>FMF</a:t>
            </a:r>
            <a:r>
              <a:rPr lang="el-GR" sz="2000" b="1" dirty="0" smtClean="0">
                <a:solidFill>
                  <a:prstClr val="black"/>
                </a:solidFill>
              </a:rPr>
              <a:t> μέσω αύξησης των επιπέδων της </a:t>
            </a:r>
            <a:r>
              <a:rPr lang="el-GR" sz="2000" b="1" dirty="0" err="1" smtClean="0">
                <a:solidFill>
                  <a:prstClr val="black"/>
                </a:solidFill>
              </a:rPr>
              <a:t>αυτοφαγίας</a:t>
            </a:r>
            <a:r>
              <a:rPr lang="el-GR" sz="2000" b="1" dirty="0" smtClean="0">
                <a:solidFill>
                  <a:prstClr val="black"/>
                </a:solidFill>
              </a:rPr>
              <a:t> </a:t>
            </a:r>
            <a:endParaRPr lang="en-US" sz="2000" b="1" dirty="0" smtClean="0">
              <a:solidFill>
                <a:prstClr val="black"/>
              </a:solidFill>
            </a:endParaRPr>
          </a:p>
        </p:txBody>
      </p:sp>
      <p:pic>
        <p:nvPicPr>
          <p:cNvPr id="1026" name="Picture 2"/>
          <p:cNvPicPr>
            <a:picLocks noChangeAspect="1" noChangeArrowheads="1"/>
          </p:cNvPicPr>
          <p:nvPr/>
        </p:nvPicPr>
        <p:blipFill>
          <a:blip r:embed="rId3" cstate="print"/>
          <a:srcRect/>
          <a:stretch>
            <a:fillRect/>
          </a:stretch>
        </p:blipFill>
        <p:spPr bwMode="auto">
          <a:xfrm>
            <a:off x="107504" y="2447841"/>
            <a:ext cx="4968552" cy="4410159"/>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179512" y="692696"/>
            <a:ext cx="4860032" cy="1631836"/>
          </a:xfrm>
          <a:prstGeom prst="rect">
            <a:avLst/>
          </a:prstGeom>
          <a:noFill/>
          <a:ln w="9525">
            <a:noFill/>
            <a:miter lim="800000"/>
            <a:headEnd/>
            <a:tailEnd/>
          </a:ln>
        </p:spPr>
      </p:pic>
      <p:sp>
        <p:nvSpPr>
          <p:cNvPr id="6" name="5 - TextBox"/>
          <p:cNvSpPr txBox="1"/>
          <p:nvPr/>
        </p:nvSpPr>
        <p:spPr>
          <a:xfrm>
            <a:off x="5039544" y="6309320"/>
            <a:ext cx="4104456" cy="338554"/>
          </a:xfrm>
          <a:prstGeom prst="rect">
            <a:avLst/>
          </a:prstGeom>
          <a:noFill/>
        </p:spPr>
        <p:txBody>
          <a:bodyPr wrap="square" rtlCol="0">
            <a:spAutoFit/>
          </a:bodyPr>
          <a:lstStyle/>
          <a:p>
            <a:r>
              <a:rPr lang="en-US" sz="1600" b="1" dirty="0" err="1" smtClean="0">
                <a:solidFill>
                  <a:prstClr val="black"/>
                </a:solidFill>
              </a:rPr>
              <a:t>Skendros</a:t>
            </a:r>
            <a:r>
              <a:rPr lang="en-US" sz="1600" b="1" dirty="0" smtClean="0">
                <a:solidFill>
                  <a:prstClr val="black"/>
                </a:solidFill>
              </a:rPr>
              <a:t> </a:t>
            </a:r>
            <a:r>
              <a:rPr lang="en-US" sz="1600" b="1" dirty="0" smtClean="0">
                <a:solidFill>
                  <a:prstClr val="black"/>
                </a:solidFill>
              </a:rPr>
              <a:t>P</a:t>
            </a:r>
            <a:r>
              <a:rPr lang="el-GR" sz="1600" b="1" dirty="0" smtClean="0">
                <a:solidFill>
                  <a:prstClr val="black"/>
                </a:solidFill>
              </a:rPr>
              <a:t> </a:t>
            </a:r>
            <a:r>
              <a:rPr lang="en-US" sz="1600" b="1" dirty="0" smtClean="0">
                <a:solidFill>
                  <a:prstClr val="black"/>
                </a:solidFill>
              </a:rPr>
              <a:t>et </a:t>
            </a:r>
            <a:r>
              <a:rPr lang="en-US" sz="1600" b="1" dirty="0" smtClean="0">
                <a:solidFill>
                  <a:prstClr val="black"/>
                </a:solidFill>
              </a:rPr>
              <a:t>al. J Allergy </a:t>
            </a:r>
            <a:r>
              <a:rPr lang="en-US" sz="1600" b="1" dirty="0" err="1" smtClean="0">
                <a:solidFill>
                  <a:prstClr val="black"/>
                </a:solidFill>
              </a:rPr>
              <a:t>Clin</a:t>
            </a:r>
            <a:r>
              <a:rPr lang="en-US" sz="1600" b="1" dirty="0" smtClean="0">
                <a:solidFill>
                  <a:prstClr val="black"/>
                </a:solidFill>
              </a:rPr>
              <a:t> </a:t>
            </a:r>
            <a:r>
              <a:rPr lang="en-US" sz="1600" b="1" dirty="0" err="1" smtClean="0">
                <a:solidFill>
                  <a:prstClr val="black"/>
                </a:solidFill>
              </a:rPr>
              <a:t>Immunol</a:t>
            </a:r>
            <a:r>
              <a:rPr lang="en-US" sz="1600" b="1" dirty="0" smtClean="0">
                <a:solidFill>
                  <a:prstClr val="black"/>
                </a:solidFill>
              </a:rPr>
              <a:t>. 2017</a:t>
            </a:r>
            <a:endParaRPr lang="el-GR" sz="1600" b="1" dirty="0">
              <a:solidFill>
                <a:prstClr val="black"/>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5 - Τίτλος"/>
          <p:cNvSpPr>
            <a:spLocks noGrp="1"/>
          </p:cNvSpPr>
          <p:nvPr>
            <p:ph type="title"/>
          </p:nvPr>
        </p:nvSpPr>
        <p:spPr>
          <a:xfrm>
            <a:off x="144016" y="72008"/>
            <a:ext cx="8964488" cy="1484784"/>
          </a:xfrm>
        </p:spPr>
        <p:txBody>
          <a:bodyPr/>
          <a:lstStyle/>
          <a:p>
            <a:r>
              <a:rPr lang="en-US" sz="2400" b="1" dirty="0" smtClean="0">
                <a:solidFill>
                  <a:srgbClr val="00B050"/>
                </a:solidFill>
                <a:effectLst/>
              </a:rPr>
              <a:t>REDD1 </a:t>
            </a:r>
            <a:r>
              <a:rPr lang="el-GR" sz="2400" b="1" dirty="0" err="1" smtClean="0">
                <a:solidFill>
                  <a:srgbClr val="00B050"/>
                </a:solidFill>
                <a:effectLst/>
              </a:rPr>
              <a:t>αυτολυσόσωμα</a:t>
            </a:r>
            <a:r>
              <a:rPr lang="el-GR" sz="2400" b="1" dirty="0" smtClean="0">
                <a:solidFill>
                  <a:srgbClr val="00B050"/>
                </a:solidFill>
                <a:effectLst/>
              </a:rPr>
              <a:t>: τόπος αποδόμησης του </a:t>
            </a:r>
            <a:r>
              <a:rPr lang="el-GR" sz="2400" b="1" dirty="0" err="1" smtClean="0">
                <a:solidFill>
                  <a:srgbClr val="00B050"/>
                </a:solidFill>
                <a:effectLst/>
              </a:rPr>
              <a:t>φλεγμονοσώματος</a:t>
            </a:r>
            <a:r>
              <a:rPr lang="el-GR" sz="2400" b="1" dirty="0" smtClean="0">
                <a:solidFill>
                  <a:srgbClr val="FF0000"/>
                </a:solidFill>
                <a:effectLst/>
              </a:rPr>
              <a:t/>
            </a:r>
            <a:br>
              <a:rPr lang="el-GR" sz="2400" b="1" dirty="0" smtClean="0">
                <a:solidFill>
                  <a:srgbClr val="FF0000"/>
                </a:solidFill>
                <a:effectLst/>
              </a:rPr>
            </a:br>
            <a:r>
              <a:rPr lang="el-GR" sz="2400" b="1" dirty="0" smtClean="0">
                <a:solidFill>
                  <a:srgbClr val="FF0000"/>
                </a:solidFill>
                <a:effectLst/>
              </a:rPr>
              <a:t>Στον </a:t>
            </a:r>
            <a:r>
              <a:rPr lang="en-US" sz="2400" b="1" dirty="0" smtClean="0">
                <a:solidFill>
                  <a:srgbClr val="FF0000"/>
                </a:solidFill>
                <a:effectLst/>
              </a:rPr>
              <a:t>FMF </a:t>
            </a:r>
            <a:r>
              <a:rPr lang="el-GR" sz="2400" b="1" dirty="0" smtClean="0">
                <a:solidFill>
                  <a:srgbClr val="FF0000"/>
                </a:solidFill>
                <a:effectLst/>
              </a:rPr>
              <a:t>η </a:t>
            </a:r>
            <a:r>
              <a:rPr lang="en-US" sz="2400" b="1" dirty="0" smtClean="0">
                <a:solidFill>
                  <a:srgbClr val="FF0000"/>
                </a:solidFill>
                <a:effectLst/>
              </a:rPr>
              <a:t>REDD1 </a:t>
            </a:r>
            <a:r>
              <a:rPr lang="el-GR" sz="2400" b="1" dirty="0" smtClean="0">
                <a:solidFill>
                  <a:srgbClr val="FF0000"/>
                </a:solidFill>
                <a:effectLst/>
              </a:rPr>
              <a:t>αποτυγχάνει να </a:t>
            </a:r>
            <a:r>
              <a:rPr lang="el-GR" sz="2400" b="1" dirty="0" err="1" smtClean="0">
                <a:solidFill>
                  <a:srgbClr val="FF0000"/>
                </a:solidFill>
                <a:effectLst/>
              </a:rPr>
              <a:t>αποδομήσει</a:t>
            </a:r>
            <a:r>
              <a:rPr lang="el-GR" sz="2400" b="1" dirty="0" smtClean="0">
                <a:solidFill>
                  <a:srgbClr val="FF0000"/>
                </a:solidFill>
                <a:effectLst/>
              </a:rPr>
              <a:t> το </a:t>
            </a:r>
            <a:r>
              <a:rPr lang="el-GR" sz="2400" b="1" dirty="0" err="1" smtClean="0">
                <a:solidFill>
                  <a:srgbClr val="FF0000"/>
                </a:solidFill>
                <a:effectLst/>
              </a:rPr>
              <a:t>φλεγμονόσωμα</a:t>
            </a:r>
            <a:endParaRPr lang="el-GR" sz="2400" b="1" dirty="0">
              <a:solidFill>
                <a:srgbClr val="FF0000"/>
              </a:solidFill>
              <a:effectLst/>
            </a:endParaRPr>
          </a:p>
        </p:txBody>
      </p:sp>
      <p:sp>
        <p:nvSpPr>
          <p:cNvPr id="7" name="6 - Θέση κειμένου"/>
          <p:cNvSpPr>
            <a:spLocks noGrp="1"/>
          </p:cNvSpPr>
          <p:nvPr>
            <p:ph type="body" idx="1"/>
          </p:nvPr>
        </p:nvSpPr>
        <p:spPr>
          <a:xfrm>
            <a:off x="459804" y="1484784"/>
            <a:ext cx="4040188" cy="639762"/>
          </a:xfrm>
        </p:spPr>
        <p:txBody>
          <a:bodyPr>
            <a:normAutofit lnSpcReduction="10000"/>
          </a:bodyPr>
          <a:lstStyle/>
          <a:p>
            <a:pPr algn="ctr"/>
            <a:r>
              <a:rPr lang="el-GR" dirty="0" smtClean="0"/>
              <a:t>Φυσιολογικό ουδετερόφιλο</a:t>
            </a:r>
            <a:endParaRPr lang="el-GR" dirty="0"/>
          </a:p>
        </p:txBody>
      </p:sp>
      <p:sp>
        <p:nvSpPr>
          <p:cNvPr id="9" name="8 - Θέση κειμένου"/>
          <p:cNvSpPr>
            <a:spLocks noGrp="1"/>
          </p:cNvSpPr>
          <p:nvPr>
            <p:ph type="body" sz="quarter" idx="3"/>
          </p:nvPr>
        </p:nvSpPr>
        <p:spPr>
          <a:xfrm>
            <a:off x="5066729" y="1484784"/>
            <a:ext cx="4041775" cy="639762"/>
          </a:xfrm>
        </p:spPr>
        <p:txBody>
          <a:bodyPr>
            <a:normAutofit lnSpcReduction="10000"/>
          </a:bodyPr>
          <a:lstStyle/>
          <a:p>
            <a:pPr algn="ctr"/>
            <a:r>
              <a:rPr lang="en-US" dirty="0" smtClean="0"/>
              <a:t>FMF</a:t>
            </a:r>
            <a:r>
              <a:rPr lang="el-GR" dirty="0" smtClean="0"/>
              <a:t> ουδετερόφιλο</a:t>
            </a:r>
            <a:endParaRPr lang="el-GR" dirty="0"/>
          </a:p>
        </p:txBody>
      </p:sp>
      <p:pic>
        <p:nvPicPr>
          <p:cNvPr id="5123" name="Picture 3"/>
          <p:cNvPicPr>
            <a:picLocks noChangeAspect="1" noChangeArrowheads="1"/>
          </p:cNvPicPr>
          <p:nvPr/>
        </p:nvPicPr>
        <p:blipFill>
          <a:blip r:embed="rId2" cstate="print"/>
          <a:srcRect/>
          <a:stretch>
            <a:fillRect/>
          </a:stretch>
        </p:blipFill>
        <p:spPr bwMode="auto">
          <a:xfrm>
            <a:off x="42863" y="2058888"/>
            <a:ext cx="9058275" cy="3962400"/>
          </a:xfrm>
          <a:prstGeom prst="rect">
            <a:avLst/>
          </a:prstGeom>
          <a:noFill/>
          <a:ln w="9525">
            <a:noFill/>
            <a:miter lim="800000"/>
            <a:headEnd/>
            <a:tailEnd/>
          </a:ln>
        </p:spPr>
      </p:pic>
      <p:sp>
        <p:nvSpPr>
          <p:cNvPr id="8" name="7 - TextBox"/>
          <p:cNvSpPr txBox="1"/>
          <p:nvPr/>
        </p:nvSpPr>
        <p:spPr>
          <a:xfrm>
            <a:off x="3779912" y="6413266"/>
            <a:ext cx="5149080" cy="400110"/>
          </a:xfrm>
          <a:prstGeom prst="rect">
            <a:avLst/>
          </a:prstGeom>
          <a:noFill/>
        </p:spPr>
        <p:txBody>
          <a:bodyPr wrap="square" rtlCol="0">
            <a:spAutoFit/>
          </a:bodyPr>
          <a:lstStyle/>
          <a:p>
            <a:r>
              <a:rPr lang="en-US" sz="2000" b="1" dirty="0" err="1" smtClean="0">
                <a:solidFill>
                  <a:prstClr val="black"/>
                </a:solidFill>
              </a:rPr>
              <a:t>Skendros</a:t>
            </a:r>
            <a:r>
              <a:rPr lang="en-US" sz="2000" b="1" dirty="0" smtClean="0">
                <a:solidFill>
                  <a:prstClr val="black"/>
                </a:solidFill>
              </a:rPr>
              <a:t> </a:t>
            </a:r>
            <a:r>
              <a:rPr lang="en-US" sz="2000" b="1" dirty="0" smtClean="0">
                <a:solidFill>
                  <a:prstClr val="black"/>
                </a:solidFill>
              </a:rPr>
              <a:t>P</a:t>
            </a:r>
            <a:r>
              <a:rPr lang="el-GR" sz="2000" b="1" dirty="0" smtClean="0">
                <a:solidFill>
                  <a:prstClr val="black"/>
                </a:solidFill>
              </a:rPr>
              <a:t> </a:t>
            </a:r>
            <a:r>
              <a:rPr lang="en-US" sz="2000" b="1" dirty="0" smtClean="0">
                <a:solidFill>
                  <a:prstClr val="black"/>
                </a:solidFill>
              </a:rPr>
              <a:t>et </a:t>
            </a:r>
            <a:r>
              <a:rPr lang="en-US" sz="2000" b="1" dirty="0" smtClean="0">
                <a:solidFill>
                  <a:prstClr val="black"/>
                </a:solidFill>
              </a:rPr>
              <a:t>al. J Allergy </a:t>
            </a:r>
            <a:r>
              <a:rPr lang="en-US" sz="2000" b="1" dirty="0" err="1" smtClean="0">
                <a:solidFill>
                  <a:prstClr val="black"/>
                </a:solidFill>
              </a:rPr>
              <a:t>Clin</a:t>
            </a:r>
            <a:r>
              <a:rPr lang="en-US" sz="2000" b="1" dirty="0" smtClean="0">
                <a:solidFill>
                  <a:prstClr val="black"/>
                </a:solidFill>
              </a:rPr>
              <a:t> </a:t>
            </a:r>
            <a:r>
              <a:rPr lang="en-US" sz="2000" b="1" dirty="0" err="1" smtClean="0">
                <a:solidFill>
                  <a:prstClr val="black"/>
                </a:solidFill>
              </a:rPr>
              <a:t>Immunol</a:t>
            </a:r>
            <a:r>
              <a:rPr lang="en-US" sz="2000" b="1" dirty="0" smtClean="0">
                <a:solidFill>
                  <a:prstClr val="black"/>
                </a:solidFill>
              </a:rPr>
              <a:t>. 2017</a:t>
            </a:r>
            <a:endParaRPr lang="el-GR" sz="2000" b="1" dirty="0">
              <a:solidFill>
                <a:prstClr val="black"/>
              </a:solidFill>
            </a:endParaRPr>
          </a:p>
        </p:txBody>
      </p:sp>
    </p:spTree>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 y="1583035"/>
            <a:ext cx="9090169" cy="3070101"/>
          </a:xfrm>
          <a:prstGeom prst="rect">
            <a:avLst/>
          </a:prstGeom>
          <a:noFill/>
          <a:ln w="9525">
            <a:noFill/>
            <a:miter lim="800000"/>
            <a:headEnd/>
            <a:tailEnd/>
          </a:ln>
        </p:spPr>
      </p:pic>
      <p:sp>
        <p:nvSpPr>
          <p:cNvPr id="8" name="7 - TextBox"/>
          <p:cNvSpPr txBox="1"/>
          <p:nvPr/>
        </p:nvSpPr>
        <p:spPr>
          <a:xfrm>
            <a:off x="395536" y="476672"/>
            <a:ext cx="8562024" cy="461665"/>
          </a:xfrm>
          <a:prstGeom prst="rect">
            <a:avLst/>
          </a:prstGeom>
          <a:noFill/>
        </p:spPr>
        <p:txBody>
          <a:bodyPr wrap="none" rtlCol="0">
            <a:spAutoFit/>
          </a:bodyPr>
          <a:lstStyle/>
          <a:p>
            <a:r>
              <a:rPr lang="el-GR" sz="2400" b="1" dirty="0" smtClean="0">
                <a:solidFill>
                  <a:prstClr val="black"/>
                </a:solidFill>
              </a:rPr>
              <a:t>Η </a:t>
            </a:r>
            <a:r>
              <a:rPr lang="el-GR" sz="2400" b="1" dirty="0" smtClean="0">
                <a:solidFill>
                  <a:srgbClr val="FF0000"/>
                </a:solidFill>
              </a:rPr>
              <a:t>αδρεναλίνη</a:t>
            </a:r>
            <a:r>
              <a:rPr lang="el-GR" sz="2400" b="1" dirty="0" smtClean="0">
                <a:solidFill>
                  <a:prstClr val="black"/>
                </a:solidFill>
              </a:rPr>
              <a:t> επάγει την έκφραση του </a:t>
            </a:r>
            <a:r>
              <a:rPr lang="en-US" sz="2400" b="1" dirty="0" smtClean="0">
                <a:solidFill>
                  <a:prstClr val="black"/>
                </a:solidFill>
              </a:rPr>
              <a:t>REDD1 </a:t>
            </a:r>
            <a:r>
              <a:rPr lang="el-GR" sz="2400" b="1" dirty="0" smtClean="0">
                <a:solidFill>
                  <a:prstClr val="black"/>
                </a:solidFill>
              </a:rPr>
              <a:t>στα ουδετερόφιλα</a:t>
            </a:r>
            <a:endParaRPr lang="el-GR" sz="2400" b="1" dirty="0">
              <a:solidFill>
                <a:prstClr val="black"/>
              </a:solidFill>
            </a:endParaRPr>
          </a:p>
        </p:txBody>
      </p:sp>
      <p:sp>
        <p:nvSpPr>
          <p:cNvPr id="5" name="4 - TextBox"/>
          <p:cNvSpPr txBox="1"/>
          <p:nvPr/>
        </p:nvSpPr>
        <p:spPr>
          <a:xfrm>
            <a:off x="3923928" y="6237312"/>
            <a:ext cx="5149080" cy="400110"/>
          </a:xfrm>
          <a:prstGeom prst="rect">
            <a:avLst/>
          </a:prstGeom>
          <a:noFill/>
        </p:spPr>
        <p:txBody>
          <a:bodyPr wrap="square" rtlCol="0">
            <a:spAutoFit/>
          </a:bodyPr>
          <a:lstStyle/>
          <a:p>
            <a:r>
              <a:rPr lang="en-US" sz="2000" b="1" dirty="0" err="1" smtClean="0">
                <a:solidFill>
                  <a:prstClr val="black"/>
                </a:solidFill>
              </a:rPr>
              <a:t>Skendros</a:t>
            </a:r>
            <a:r>
              <a:rPr lang="en-US" sz="2000" b="1" dirty="0" smtClean="0">
                <a:solidFill>
                  <a:prstClr val="black"/>
                </a:solidFill>
              </a:rPr>
              <a:t> </a:t>
            </a:r>
            <a:r>
              <a:rPr lang="en-US" sz="2000" b="1" dirty="0" smtClean="0">
                <a:solidFill>
                  <a:prstClr val="black"/>
                </a:solidFill>
              </a:rPr>
              <a:t>P</a:t>
            </a:r>
            <a:r>
              <a:rPr lang="el-GR" sz="2000" b="1" dirty="0" smtClean="0">
                <a:solidFill>
                  <a:prstClr val="black"/>
                </a:solidFill>
              </a:rPr>
              <a:t> </a:t>
            </a:r>
            <a:r>
              <a:rPr lang="en-US" sz="2000" b="1" dirty="0" smtClean="0">
                <a:solidFill>
                  <a:prstClr val="black"/>
                </a:solidFill>
              </a:rPr>
              <a:t>et </a:t>
            </a:r>
            <a:r>
              <a:rPr lang="en-US" sz="2000" b="1" dirty="0" smtClean="0">
                <a:solidFill>
                  <a:prstClr val="black"/>
                </a:solidFill>
              </a:rPr>
              <a:t>al. J Allergy </a:t>
            </a:r>
            <a:r>
              <a:rPr lang="en-US" sz="2000" b="1" dirty="0" err="1" smtClean="0">
                <a:solidFill>
                  <a:prstClr val="black"/>
                </a:solidFill>
              </a:rPr>
              <a:t>Clin</a:t>
            </a:r>
            <a:r>
              <a:rPr lang="en-US" sz="2000" b="1" dirty="0" smtClean="0">
                <a:solidFill>
                  <a:prstClr val="black"/>
                </a:solidFill>
              </a:rPr>
              <a:t> </a:t>
            </a:r>
            <a:r>
              <a:rPr lang="en-US" sz="2000" b="1" dirty="0" err="1" smtClean="0">
                <a:solidFill>
                  <a:prstClr val="black"/>
                </a:solidFill>
              </a:rPr>
              <a:t>Immunol</a:t>
            </a:r>
            <a:r>
              <a:rPr lang="en-US" sz="2000" b="1" dirty="0" smtClean="0">
                <a:solidFill>
                  <a:prstClr val="black"/>
                </a:solidFill>
              </a:rPr>
              <a:t>. 2017</a:t>
            </a:r>
            <a:endParaRPr lang="el-GR" sz="2000" b="1" dirty="0">
              <a:solidFill>
                <a:prstClr val="black"/>
              </a:solidFill>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50800" y="15025"/>
            <a:ext cx="9093200" cy="2006600"/>
          </a:xfrm>
          <a:prstGeom prst="rect">
            <a:avLst/>
          </a:prstGeom>
        </p:spPr>
      </p:pic>
      <p:sp>
        <p:nvSpPr>
          <p:cNvPr id="5" name="Rectangle 4"/>
          <p:cNvSpPr/>
          <p:nvPr/>
        </p:nvSpPr>
        <p:spPr>
          <a:xfrm>
            <a:off x="107504" y="3068960"/>
            <a:ext cx="8892480" cy="1830758"/>
          </a:xfrm>
          <a:prstGeom prst="rect">
            <a:avLst/>
          </a:prstGeom>
        </p:spPr>
        <p:txBody>
          <a:bodyPr wrap="square">
            <a:spAutoFit/>
          </a:bodyPr>
          <a:lstStyle/>
          <a:p>
            <a:pPr algn="ctr" defTabSz="457200">
              <a:lnSpc>
                <a:spcPct val="150000"/>
              </a:lnSpc>
              <a:spcAft>
                <a:spcPts val="600"/>
              </a:spcAft>
            </a:pPr>
            <a:r>
              <a:rPr lang="el-GR" sz="2600" b="1" dirty="0" smtClean="0">
                <a:solidFill>
                  <a:prstClr val="black"/>
                </a:solidFill>
              </a:rPr>
              <a:t> </a:t>
            </a:r>
            <a:r>
              <a:rPr lang="en-US" sz="2600" b="1" dirty="0" err="1" smtClean="0">
                <a:solidFill>
                  <a:srgbClr val="800000"/>
                </a:solidFill>
              </a:rPr>
              <a:t>autoinflammation</a:t>
            </a:r>
            <a:r>
              <a:rPr lang="en-US" sz="2600" b="1" dirty="0" smtClean="0">
                <a:solidFill>
                  <a:srgbClr val="800000"/>
                </a:solidFill>
              </a:rPr>
              <a:t> </a:t>
            </a:r>
            <a:r>
              <a:rPr lang="en-US" sz="2600" dirty="0" smtClean="0">
                <a:solidFill>
                  <a:srgbClr val="800000"/>
                </a:solidFill>
              </a:rPr>
              <a:t>and </a:t>
            </a:r>
            <a:r>
              <a:rPr lang="en-US" sz="2600" b="1" dirty="0" smtClean="0">
                <a:solidFill>
                  <a:srgbClr val="800000"/>
                </a:solidFill>
              </a:rPr>
              <a:t>autoimmunity</a:t>
            </a:r>
            <a:r>
              <a:rPr lang="el-GR" sz="2600" dirty="0" smtClean="0">
                <a:solidFill>
                  <a:srgbClr val="800000"/>
                </a:solidFill>
              </a:rPr>
              <a:t> </a:t>
            </a:r>
            <a:r>
              <a:rPr lang="en-US" sz="2600" dirty="0" smtClean="0">
                <a:solidFill>
                  <a:srgbClr val="800000"/>
                </a:solidFill>
              </a:rPr>
              <a:t>are the two opposite poles of the same spectrum disorders that are characterized by immune response </a:t>
            </a:r>
            <a:r>
              <a:rPr lang="en-US" sz="2600" dirty="0" err="1" smtClean="0">
                <a:solidFill>
                  <a:srgbClr val="800000"/>
                </a:solidFill>
              </a:rPr>
              <a:t>dysregulation</a:t>
            </a:r>
            <a:r>
              <a:rPr lang="en-US" sz="2600" dirty="0" smtClean="0">
                <a:solidFill>
                  <a:srgbClr val="800000"/>
                </a:solidFill>
              </a:rPr>
              <a:t> and chronic inflammation</a:t>
            </a:r>
            <a:endParaRPr lang="en-US" sz="2600" b="1" dirty="0">
              <a:solidFill>
                <a:srgbClr val="800000"/>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5 - TextBox"/>
          <p:cNvSpPr txBox="1"/>
          <p:nvPr/>
        </p:nvSpPr>
        <p:spPr>
          <a:xfrm>
            <a:off x="107504" y="404664"/>
            <a:ext cx="9016314" cy="430887"/>
          </a:xfrm>
          <a:prstGeom prst="rect">
            <a:avLst/>
          </a:prstGeom>
          <a:noFill/>
        </p:spPr>
        <p:txBody>
          <a:bodyPr wrap="none" rtlCol="0">
            <a:spAutoFit/>
          </a:bodyPr>
          <a:lstStyle/>
          <a:p>
            <a:r>
              <a:rPr lang="el-GR" sz="2200" b="1" dirty="0" smtClean="0">
                <a:solidFill>
                  <a:srgbClr val="C00000"/>
                </a:solidFill>
              </a:rPr>
              <a:t>Προτεινόμενος μηχανισμός επαγωγής της φλεγμονώδους κρίσης στον </a:t>
            </a:r>
            <a:r>
              <a:rPr lang="en-US" sz="2200" b="1" dirty="0" smtClean="0">
                <a:solidFill>
                  <a:srgbClr val="C00000"/>
                </a:solidFill>
              </a:rPr>
              <a:t>FMF</a:t>
            </a:r>
            <a:endParaRPr lang="el-GR" sz="2200" b="1" dirty="0">
              <a:solidFill>
                <a:srgbClr val="C00000"/>
              </a:solidFill>
            </a:endParaRPr>
          </a:p>
        </p:txBody>
      </p:sp>
      <p:pic>
        <p:nvPicPr>
          <p:cNvPr id="3076" name="Picture 4"/>
          <p:cNvPicPr>
            <a:picLocks noChangeAspect="1" noChangeArrowheads="1"/>
          </p:cNvPicPr>
          <p:nvPr/>
        </p:nvPicPr>
        <p:blipFill>
          <a:blip r:embed="rId3" cstate="print"/>
          <a:srcRect/>
          <a:stretch>
            <a:fillRect/>
          </a:stretch>
        </p:blipFill>
        <p:spPr bwMode="auto">
          <a:xfrm>
            <a:off x="0" y="1652772"/>
            <a:ext cx="9144000" cy="3605027"/>
          </a:xfrm>
          <a:prstGeom prst="rect">
            <a:avLst/>
          </a:prstGeom>
          <a:noFill/>
          <a:ln w="9525">
            <a:noFill/>
            <a:miter lim="800000"/>
            <a:headEnd/>
            <a:tailEnd/>
          </a:ln>
        </p:spPr>
      </p:pic>
      <p:pic>
        <p:nvPicPr>
          <p:cNvPr id="5" name="Picture 4" descr="Journal of Allergy and Clinical Immunology Home"/>
          <p:cNvPicPr>
            <a:picLocks noChangeAspect="1" noChangeArrowheads="1"/>
          </p:cNvPicPr>
          <p:nvPr/>
        </p:nvPicPr>
        <p:blipFill>
          <a:blip r:embed="rId4" cstate="print"/>
          <a:srcRect/>
          <a:stretch>
            <a:fillRect/>
          </a:stretch>
        </p:blipFill>
        <p:spPr bwMode="auto">
          <a:xfrm>
            <a:off x="0" y="5905500"/>
            <a:ext cx="2619375" cy="952500"/>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8131" name="Picture 3"/>
          <p:cNvPicPr>
            <a:picLocks noChangeAspect="1" noChangeArrowheads="1"/>
          </p:cNvPicPr>
          <p:nvPr/>
        </p:nvPicPr>
        <p:blipFill>
          <a:blip r:embed="rId2" cstate="print"/>
          <a:srcRect/>
          <a:stretch>
            <a:fillRect/>
          </a:stretch>
        </p:blipFill>
        <p:spPr bwMode="auto">
          <a:xfrm>
            <a:off x="2411760" y="332656"/>
            <a:ext cx="4346996" cy="2454322"/>
          </a:xfrm>
          <a:prstGeom prst="rect">
            <a:avLst/>
          </a:prstGeom>
          <a:noFill/>
          <a:ln w="9525">
            <a:noFill/>
            <a:miter lim="800000"/>
            <a:headEnd/>
            <a:tailEnd/>
          </a:ln>
        </p:spPr>
      </p:pic>
      <p:pic>
        <p:nvPicPr>
          <p:cNvPr id="688132" name="Picture 4"/>
          <p:cNvPicPr>
            <a:picLocks noChangeAspect="1" noChangeArrowheads="1"/>
          </p:cNvPicPr>
          <p:nvPr/>
        </p:nvPicPr>
        <p:blipFill>
          <a:blip r:embed="rId3" cstate="print"/>
          <a:srcRect/>
          <a:stretch>
            <a:fillRect/>
          </a:stretch>
        </p:blipFill>
        <p:spPr bwMode="auto">
          <a:xfrm>
            <a:off x="467544" y="2636912"/>
            <a:ext cx="3996146" cy="2448272"/>
          </a:xfrm>
          <a:prstGeom prst="rect">
            <a:avLst/>
          </a:prstGeom>
          <a:noFill/>
          <a:ln w="9525">
            <a:noFill/>
            <a:miter lim="800000"/>
            <a:headEnd/>
            <a:tailEnd/>
          </a:ln>
        </p:spPr>
      </p:pic>
      <p:pic>
        <p:nvPicPr>
          <p:cNvPr id="688133" name="Picture 5"/>
          <p:cNvPicPr>
            <a:picLocks noChangeAspect="1" noChangeArrowheads="1"/>
          </p:cNvPicPr>
          <p:nvPr/>
        </p:nvPicPr>
        <p:blipFill>
          <a:blip r:embed="rId4" cstate="print"/>
          <a:srcRect/>
          <a:stretch>
            <a:fillRect/>
          </a:stretch>
        </p:blipFill>
        <p:spPr bwMode="auto">
          <a:xfrm>
            <a:off x="4932040" y="2780928"/>
            <a:ext cx="3891533" cy="2251460"/>
          </a:xfrm>
          <a:prstGeom prst="rect">
            <a:avLst/>
          </a:prstGeom>
          <a:noFill/>
          <a:ln w="9525">
            <a:noFill/>
            <a:miter lim="800000"/>
            <a:headEnd/>
            <a:tailEnd/>
          </a:ln>
        </p:spPr>
      </p:pic>
      <p:sp>
        <p:nvSpPr>
          <p:cNvPr id="6" name="5 - TextBox"/>
          <p:cNvSpPr txBox="1"/>
          <p:nvPr/>
        </p:nvSpPr>
        <p:spPr>
          <a:xfrm>
            <a:off x="3275856" y="5517232"/>
            <a:ext cx="2448042" cy="523220"/>
          </a:xfrm>
          <a:prstGeom prst="rect">
            <a:avLst/>
          </a:prstGeom>
          <a:noFill/>
        </p:spPr>
        <p:txBody>
          <a:bodyPr wrap="none" rtlCol="0">
            <a:spAutoFit/>
          </a:bodyPr>
          <a:lstStyle/>
          <a:p>
            <a:r>
              <a:rPr lang="en-US" sz="2800" b="1" dirty="0" smtClean="0"/>
              <a:t>CYTONET assay</a:t>
            </a:r>
            <a:endParaRPr lang="el-GR" sz="2800" b="1"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9154" name="Picture 2"/>
          <p:cNvPicPr>
            <a:picLocks noChangeAspect="1" noChangeArrowheads="1"/>
          </p:cNvPicPr>
          <p:nvPr/>
        </p:nvPicPr>
        <p:blipFill>
          <a:blip r:embed="rId2" cstate="print"/>
          <a:srcRect/>
          <a:stretch>
            <a:fillRect/>
          </a:stretch>
        </p:blipFill>
        <p:spPr bwMode="auto">
          <a:xfrm>
            <a:off x="342900" y="260648"/>
            <a:ext cx="8458200" cy="5753100"/>
          </a:xfrm>
          <a:prstGeom prst="rect">
            <a:avLst/>
          </a:prstGeom>
          <a:noFill/>
          <a:ln w="9525">
            <a:noFill/>
            <a:miter lim="800000"/>
            <a:headEnd/>
            <a:tailEnd/>
          </a:ln>
        </p:spPr>
      </p:pic>
      <p:sp>
        <p:nvSpPr>
          <p:cNvPr id="3" name="2 - TextBox"/>
          <p:cNvSpPr txBox="1"/>
          <p:nvPr/>
        </p:nvSpPr>
        <p:spPr>
          <a:xfrm>
            <a:off x="4211960" y="6309320"/>
            <a:ext cx="4217245" cy="369332"/>
          </a:xfrm>
          <a:prstGeom prst="rect">
            <a:avLst/>
          </a:prstGeom>
          <a:noFill/>
        </p:spPr>
        <p:txBody>
          <a:bodyPr wrap="none" rtlCol="0">
            <a:spAutoFit/>
          </a:bodyPr>
          <a:lstStyle/>
          <a:p>
            <a:r>
              <a:rPr lang="en-US" b="1" dirty="0" err="1" smtClean="0"/>
              <a:t>Skendros</a:t>
            </a:r>
            <a:r>
              <a:rPr lang="en-US" b="1" dirty="0" smtClean="0"/>
              <a:t> et al J Allergy </a:t>
            </a:r>
            <a:r>
              <a:rPr lang="en-US" b="1" dirty="0" err="1" smtClean="0"/>
              <a:t>Clin</a:t>
            </a:r>
            <a:r>
              <a:rPr lang="en-US" b="1" dirty="0" smtClean="0"/>
              <a:t> </a:t>
            </a:r>
            <a:r>
              <a:rPr lang="en-US" b="1" dirty="0" err="1" smtClean="0"/>
              <a:t>Immunol</a:t>
            </a:r>
            <a:r>
              <a:rPr lang="en-US" b="1" dirty="0" smtClean="0"/>
              <a:t> 2017</a:t>
            </a:r>
            <a:endParaRPr lang="el-GR" b="1"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116632"/>
            <a:ext cx="8568952" cy="1200329"/>
          </a:xfrm>
          <a:prstGeom prst="rect">
            <a:avLst/>
          </a:prstGeom>
          <a:noFill/>
        </p:spPr>
        <p:txBody>
          <a:bodyPr wrap="square" rtlCol="0">
            <a:spAutoFit/>
          </a:bodyPr>
          <a:lstStyle/>
          <a:p>
            <a:r>
              <a:rPr lang="el-GR" sz="2400" b="1" dirty="0" smtClean="0">
                <a:solidFill>
                  <a:srgbClr val="C00000"/>
                </a:solidFill>
                <a:latin typeface="Calibri" panose="020F0502020204030204" pitchFamily="34" charset="0"/>
                <a:ea typeface="+mj-ea"/>
                <a:cs typeface="+mj-cs"/>
              </a:rPr>
              <a:t>Ουδετερόφιλα και ΝΕΤ</a:t>
            </a:r>
            <a:r>
              <a:rPr lang="en-US" sz="2400" b="1" dirty="0">
                <a:solidFill>
                  <a:srgbClr val="C00000"/>
                </a:solidFill>
                <a:latin typeface="Calibri" panose="020F0502020204030204" pitchFamily="34" charset="0"/>
                <a:ea typeface="+mj-ea"/>
                <a:cs typeface="+mj-cs"/>
              </a:rPr>
              <a:t>s</a:t>
            </a:r>
            <a:r>
              <a:rPr lang="el-GR" sz="2400" b="1" dirty="0">
                <a:solidFill>
                  <a:srgbClr val="C00000"/>
                </a:solidFill>
                <a:latin typeface="Calibri" panose="020F0502020204030204" pitchFamily="34" charset="0"/>
                <a:ea typeface="+mj-ea"/>
                <a:cs typeface="+mj-cs"/>
              </a:rPr>
              <a:t>:</a:t>
            </a:r>
            <a:r>
              <a:rPr lang="en-US" sz="2400" b="1" dirty="0">
                <a:solidFill>
                  <a:srgbClr val="C00000"/>
                </a:solidFill>
                <a:latin typeface="Calibri" panose="020F0502020204030204" pitchFamily="34" charset="0"/>
                <a:ea typeface="+mj-ea"/>
                <a:cs typeface="+mj-cs"/>
              </a:rPr>
              <a:t> </a:t>
            </a:r>
            <a:endParaRPr lang="el-GR" sz="2400" b="1" dirty="0" smtClean="0">
              <a:solidFill>
                <a:srgbClr val="C00000"/>
              </a:solidFill>
              <a:latin typeface="Calibri" panose="020F0502020204030204" pitchFamily="34" charset="0"/>
              <a:ea typeface="+mj-ea"/>
              <a:cs typeface="+mj-cs"/>
            </a:endParaRPr>
          </a:p>
          <a:p>
            <a:r>
              <a:rPr lang="el-GR" sz="2400" b="1" dirty="0" smtClean="0">
                <a:latin typeface="Calibri" panose="020F0502020204030204" pitchFamily="34" charset="0"/>
                <a:ea typeface="+mj-ea"/>
                <a:cs typeface="+mj-cs"/>
              </a:rPr>
              <a:t>Αναδυόμενοι θεραπευτικοί στόχοι στην </a:t>
            </a:r>
            <a:r>
              <a:rPr lang="en-US" sz="2400" b="1" dirty="0" smtClean="0">
                <a:latin typeface="Calibri" panose="020F0502020204030204" pitchFamily="34" charset="0"/>
                <a:ea typeface="+mj-ea"/>
                <a:cs typeface="+mj-cs"/>
              </a:rPr>
              <a:t>IL-1</a:t>
            </a:r>
            <a:r>
              <a:rPr lang="el-GR" sz="2400" b="1" dirty="0" smtClean="0">
                <a:latin typeface="Calibri" panose="020F0502020204030204" pitchFamily="34" charset="0"/>
                <a:ea typeface="+mj-ea"/>
                <a:cs typeface="+mj-cs"/>
              </a:rPr>
              <a:t>β-</a:t>
            </a:r>
            <a:r>
              <a:rPr lang="el-GR" sz="2400" b="1" dirty="0" err="1" smtClean="0">
                <a:latin typeface="Calibri" panose="020F0502020204030204" pitchFamily="34" charset="0"/>
                <a:ea typeface="+mj-ea"/>
                <a:cs typeface="+mj-cs"/>
              </a:rPr>
              <a:t>διαμεσολαβούμενη</a:t>
            </a:r>
            <a:r>
              <a:rPr lang="el-GR" sz="2400" b="1" dirty="0" smtClean="0">
                <a:latin typeface="Calibri" panose="020F0502020204030204" pitchFamily="34" charset="0"/>
                <a:ea typeface="+mj-ea"/>
                <a:cs typeface="+mj-cs"/>
              </a:rPr>
              <a:t> </a:t>
            </a:r>
            <a:r>
              <a:rPr lang="el-GR" sz="2400" b="1" dirty="0" err="1" smtClean="0">
                <a:latin typeface="Calibri" panose="020F0502020204030204" pitchFamily="34" charset="0"/>
                <a:ea typeface="+mj-ea"/>
                <a:cs typeface="+mj-cs"/>
              </a:rPr>
              <a:t>αυτοφλεγμονή</a:t>
            </a:r>
            <a:endParaRPr lang="el-GR" sz="2400" b="1" dirty="0">
              <a:latin typeface="Calibri" panose="020F0502020204030204" pitchFamily="34" charset="0"/>
              <a:ea typeface="+mj-ea"/>
              <a:cs typeface="+mj-cs"/>
            </a:endParaRPr>
          </a:p>
        </p:txBody>
      </p:sp>
      <p:grpSp>
        <p:nvGrpSpPr>
          <p:cNvPr id="3" name="19 - Ομάδα"/>
          <p:cNvGrpSpPr/>
          <p:nvPr/>
        </p:nvGrpSpPr>
        <p:grpSpPr>
          <a:xfrm>
            <a:off x="472081" y="1449548"/>
            <a:ext cx="8276383" cy="5049439"/>
            <a:chOff x="1022797" y="1682543"/>
            <a:chExt cx="7581651" cy="4698785"/>
          </a:xfrm>
        </p:grpSpPr>
        <p:pic>
          <p:nvPicPr>
            <p:cNvPr id="5" name="Picture 2"/>
            <p:cNvPicPr>
              <a:picLocks noChangeAspect="1" noChangeArrowheads="1"/>
            </p:cNvPicPr>
            <p:nvPr/>
          </p:nvPicPr>
          <p:blipFill rotWithShape="1">
            <a:blip r:embed="rId2" cstate="print"/>
            <a:srcRect l="4631" t="35584" r="-235"/>
            <a:stretch/>
          </p:blipFill>
          <p:spPr bwMode="auto">
            <a:xfrm>
              <a:off x="1028330" y="1682543"/>
              <a:ext cx="7576118" cy="2754569"/>
            </a:xfrm>
            <a:prstGeom prst="rect">
              <a:avLst/>
            </a:prstGeom>
            <a:noFill/>
            <a:ln w="28575">
              <a:solidFill>
                <a:srgbClr val="0070C0"/>
              </a:solidFill>
              <a:miter lim="800000"/>
              <a:headEnd/>
              <a:tailEnd/>
            </a:ln>
          </p:spPr>
        </p:pic>
        <p:pic>
          <p:nvPicPr>
            <p:cNvPr id="9" name="Picture 2"/>
            <p:cNvPicPr>
              <a:picLocks noChangeAspect="1" noChangeArrowheads="1"/>
            </p:cNvPicPr>
            <p:nvPr/>
          </p:nvPicPr>
          <p:blipFill rotWithShape="1">
            <a:blip r:embed="rId2" cstate="print"/>
            <a:srcRect l="44507" t="5589" r="20362" b="67116"/>
            <a:stretch/>
          </p:blipFill>
          <p:spPr bwMode="auto">
            <a:xfrm>
              <a:off x="1022797" y="4523662"/>
              <a:ext cx="4430715" cy="1857666"/>
            </a:xfrm>
            <a:prstGeom prst="rect">
              <a:avLst/>
            </a:prstGeom>
            <a:noFill/>
            <a:ln w="28575">
              <a:solidFill>
                <a:srgbClr val="0070C0"/>
              </a:solidFill>
              <a:miter lim="800000"/>
              <a:headEnd/>
              <a:tailEnd/>
            </a:ln>
          </p:spPr>
        </p:pic>
        <p:cxnSp>
          <p:nvCxnSpPr>
            <p:cNvPr id="10" name="Ευθύγραμμο βέλος σύνδεσης 9"/>
            <p:cNvCxnSpPr/>
            <p:nvPr/>
          </p:nvCxnSpPr>
          <p:spPr>
            <a:xfrm flipV="1">
              <a:off x="7524328" y="3131835"/>
              <a:ext cx="432048" cy="225157"/>
            </a:xfrm>
            <a:prstGeom prst="straightConnector1">
              <a:avLst/>
            </a:prstGeom>
            <a:ln w="317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3" name="Οδοντωτό δεξιό βέλος 12"/>
            <p:cNvSpPr/>
            <p:nvPr/>
          </p:nvSpPr>
          <p:spPr>
            <a:xfrm>
              <a:off x="5652120" y="5193195"/>
              <a:ext cx="648072" cy="259300"/>
            </a:xfrm>
            <a:prstGeom prst="notchedRightArrow">
              <a:avLst/>
            </a:prstGeom>
            <a:solidFill>
              <a:schemeClr val="accent1">
                <a:lumMod val="40000"/>
                <a:lumOff val="60000"/>
                <a:alpha val="99000"/>
              </a:schemeClr>
            </a:solidFill>
            <a:ln>
              <a:solidFill>
                <a:srgbClr val="0070C0">
                  <a:alpha val="8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TextBox 13"/>
            <p:cNvSpPr txBox="1"/>
            <p:nvPr/>
          </p:nvSpPr>
          <p:spPr>
            <a:xfrm>
              <a:off x="6444208" y="5157192"/>
              <a:ext cx="2016224" cy="338554"/>
            </a:xfrm>
            <a:prstGeom prst="rect">
              <a:avLst/>
            </a:prstGeom>
            <a:noFill/>
          </p:spPr>
          <p:txBody>
            <a:bodyPr wrap="square" rtlCol="0">
              <a:spAutoFit/>
            </a:bodyPr>
            <a:lstStyle/>
            <a:p>
              <a:r>
                <a:rPr lang="el-GR" sz="1600" b="1" dirty="0" smtClean="0"/>
                <a:t>ΝΕΤ</a:t>
              </a:r>
              <a:r>
                <a:rPr lang="en-US" sz="1600" b="1" dirty="0" smtClean="0"/>
                <a:t>s </a:t>
              </a:r>
              <a:r>
                <a:rPr lang="el-GR" sz="1600" b="1" dirty="0" smtClean="0"/>
                <a:t>χωρίς </a:t>
              </a:r>
              <a:r>
                <a:rPr lang="en-US" sz="1600" b="1" dirty="0" smtClean="0"/>
                <a:t>IL-1</a:t>
              </a:r>
              <a:r>
                <a:rPr lang="el-GR" sz="1600" b="1" dirty="0" smtClean="0"/>
                <a:t>β</a:t>
              </a:r>
              <a:endParaRPr lang="el-GR" sz="1600" b="1" dirty="0"/>
            </a:p>
          </p:txBody>
        </p:sp>
        <p:sp>
          <p:nvSpPr>
            <p:cNvPr id="4" name="Στρογγυλεμένο ορθογώνιο 3"/>
            <p:cNvSpPr/>
            <p:nvPr/>
          </p:nvSpPr>
          <p:spPr>
            <a:xfrm>
              <a:off x="6444208" y="5013176"/>
              <a:ext cx="2016224" cy="648072"/>
            </a:xfrm>
            <a:prstGeom prst="round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4 - Ορθογώνιο"/>
            <p:cNvSpPr/>
            <p:nvPr/>
          </p:nvSpPr>
          <p:spPr>
            <a:xfrm>
              <a:off x="2915817" y="4005064"/>
              <a:ext cx="3168351"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tx1"/>
                </a:solidFill>
              </a:endParaRPr>
            </a:p>
          </p:txBody>
        </p:sp>
        <p:sp>
          <p:nvSpPr>
            <p:cNvPr id="17" name="16 - Ορθογώνιο"/>
            <p:cNvSpPr/>
            <p:nvPr/>
          </p:nvSpPr>
          <p:spPr>
            <a:xfrm>
              <a:off x="1043608" y="2132856"/>
              <a:ext cx="561662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17 - Ορθογώνιο"/>
            <p:cNvSpPr/>
            <p:nvPr/>
          </p:nvSpPr>
          <p:spPr>
            <a:xfrm>
              <a:off x="5228456" y="2348880"/>
              <a:ext cx="495672"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a:t>
              </a:r>
              <a:endParaRPr lang="el-GR" dirty="0"/>
            </a:p>
          </p:txBody>
        </p:sp>
        <p:sp>
          <p:nvSpPr>
            <p:cNvPr id="19" name="18 - Ορθογώνιο"/>
            <p:cNvSpPr/>
            <p:nvPr/>
          </p:nvSpPr>
          <p:spPr>
            <a:xfrm>
              <a:off x="2987824" y="2348880"/>
              <a:ext cx="495672"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a:t>
              </a:r>
              <a:endParaRPr lang="el-GR" dirty="0"/>
            </a:p>
          </p:txBody>
        </p:sp>
      </p:grpSp>
      <p:sp>
        <p:nvSpPr>
          <p:cNvPr id="21" name="20 - Ορθογώνιο"/>
          <p:cNvSpPr/>
          <p:nvPr/>
        </p:nvSpPr>
        <p:spPr>
          <a:xfrm>
            <a:off x="107504" y="4272113"/>
            <a:ext cx="8784976" cy="2304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i="1" dirty="0">
              <a:solidFill>
                <a:schemeClr val="tx1"/>
              </a:solidFill>
            </a:endParaRPr>
          </a:p>
        </p:txBody>
      </p:sp>
      <p:cxnSp>
        <p:nvCxnSpPr>
          <p:cNvPr id="25" name="24 - Ευθύγραμμο βέλος σύνδεσης"/>
          <p:cNvCxnSpPr/>
          <p:nvPr/>
        </p:nvCxnSpPr>
        <p:spPr>
          <a:xfrm flipH="1">
            <a:off x="7020272" y="3768057"/>
            <a:ext cx="576064" cy="1461143"/>
          </a:xfrm>
          <a:prstGeom prst="straightConnector1">
            <a:avLst/>
          </a:prstGeom>
          <a:ln w="38100">
            <a:prstDash val="sysDot"/>
            <a:tailEnd type="arrow"/>
          </a:ln>
        </p:spPr>
        <p:style>
          <a:lnRef idx="1">
            <a:schemeClr val="accent1"/>
          </a:lnRef>
          <a:fillRef idx="0">
            <a:schemeClr val="accent1"/>
          </a:fillRef>
          <a:effectRef idx="0">
            <a:schemeClr val="accent1"/>
          </a:effectRef>
          <a:fontRef idx="minor">
            <a:schemeClr val="tx1"/>
          </a:fontRef>
        </p:style>
      </p:cxnSp>
      <p:pic>
        <p:nvPicPr>
          <p:cNvPr id="132098" name="Picture 2" descr="https://upload.wikimedia.org/wikipedia/commons/thumb/6/6d/Macrophage.svg/2000px-Macrophage.svg.png"/>
          <p:cNvPicPr>
            <a:picLocks noChangeAspect="1" noChangeArrowheads="1"/>
          </p:cNvPicPr>
          <p:nvPr/>
        </p:nvPicPr>
        <p:blipFill>
          <a:blip r:embed="rId3" cstate="print"/>
          <a:srcRect/>
          <a:stretch>
            <a:fillRect/>
          </a:stretch>
        </p:blipFill>
        <p:spPr bwMode="auto">
          <a:xfrm>
            <a:off x="5796136" y="5136209"/>
            <a:ext cx="1649145" cy="1461143"/>
          </a:xfrm>
          <a:prstGeom prst="rect">
            <a:avLst/>
          </a:prstGeom>
          <a:noFill/>
        </p:spPr>
      </p:pic>
      <p:sp>
        <p:nvSpPr>
          <p:cNvPr id="26" name="25 - TextBox"/>
          <p:cNvSpPr txBox="1"/>
          <p:nvPr/>
        </p:nvSpPr>
        <p:spPr>
          <a:xfrm>
            <a:off x="7308304" y="5877272"/>
            <a:ext cx="588623" cy="400110"/>
          </a:xfrm>
          <a:prstGeom prst="rect">
            <a:avLst/>
          </a:prstGeom>
          <a:noFill/>
        </p:spPr>
        <p:txBody>
          <a:bodyPr wrap="none" rtlCol="0">
            <a:spAutoFit/>
          </a:bodyPr>
          <a:lstStyle/>
          <a:p>
            <a:r>
              <a:rPr lang="en-US" sz="2000" b="1" dirty="0" smtClean="0"/>
              <a:t>M</a:t>
            </a:r>
            <a:r>
              <a:rPr lang="el-GR" sz="2000" b="1" dirty="0" smtClean="0"/>
              <a:t>φ</a:t>
            </a:r>
            <a:endParaRPr lang="el-GR" sz="2000" b="1" dirty="0"/>
          </a:p>
        </p:txBody>
      </p:sp>
      <p:cxnSp>
        <p:nvCxnSpPr>
          <p:cNvPr id="30" name="29 - Ευθύγραμμο βέλος σύνδεσης"/>
          <p:cNvCxnSpPr/>
          <p:nvPr/>
        </p:nvCxnSpPr>
        <p:spPr>
          <a:xfrm flipH="1" flipV="1">
            <a:off x="3563888" y="4272113"/>
            <a:ext cx="2304256" cy="1317127"/>
          </a:xfrm>
          <a:prstGeom prst="straightConnector1">
            <a:avLst/>
          </a:prstGeom>
          <a:ln w="25400">
            <a:prstDash val="solid"/>
            <a:tailEnd type="arrow"/>
          </a:ln>
        </p:spPr>
        <p:style>
          <a:lnRef idx="1">
            <a:schemeClr val="accent1"/>
          </a:lnRef>
          <a:fillRef idx="0">
            <a:schemeClr val="accent1"/>
          </a:fillRef>
          <a:effectRef idx="0">
            <a:schemeClr val="accent1"/>
          </a:effectRef>
          <a:fontRef idx="minor">
            <a:schemeClr val="tx1"/>
          </a:fontRef>
        </p:style>
      </p:cxnSp>
      <p:sp>
        <p:nvSpPr>
          <p:cNvPr id="34" name="33 - TextBox"/>
          <p:cNvSpPr txBox="1"/>
          <p:nvPr/>
        </p:nvSpPr>
        <p:spPr>
          <a:xfrm>
            <a:off x="2213528" y="3708321"/>
            <a:ext cx="1421287" cy="523220"/>
          </a:xfrm>
          <a:prstGeom prst="rect">
            <a:avLst/>
          </a:prstGeom>
          <a:noFill/>
        </p:spPr>
        <p:txBody>
          <a:bodyPr wrap="none" rtlCol="0">
            <a:spAutoFit/>
          </a:bodyPr>
          <a:lstStyle/>
          <a:p>
            <a:pPr algn="ctr"/>
            <a:r>
              <a:rPr lang="en-US" sz="1400" b="1" i="1" dirty="0" smtClean="0">
                <a:solidFill>
                  <a:srgbClr val="C00000"/>
                </a:solidFill>
              </a:rPr>
              <a:t>INFLAMMATORY</a:t>
            </a:r>
          </a:p>
          <a:p>
            <a:pPr algn="ctr"/>
            <a:r>
              <a:rPr lang="en-US" sz="1400" b="1" i="1" dirty="0" smtClean="0">
                <a:solidFill>
                  <a:srgbClr val="C00000"/>
                </a:solidFill>
              </a:rPr>
              <a:t>ENVIROMENT</a:t>
            </a:r>
            <a:endParaRPr lang="el-GR" sz="1400" b="1" i="1" dirty="0" smtClean="0">
              <a:solidFill>
                <a:srgbClr val="C00000"/>
              </a:solidFill>
            </a:endParaRPr>
          </a:p>
        </p:txBody>
      </p:sp>
      <p:sp>
        <p:nvSpPr>
          <p:cNvPr id="39" name="Ορθογώνιο 11"/>
          <p:cNvSpPr/>
          <p:nvPr/>
        </p:nvSpPr>
        <p:spPr>
          <a:xfrm>
            <a:off x="5004048" y="4725144"/>
            <a:ext cx="819881" cy="330745"/>
          </a:xfrm>
          <a:prstGeom prst="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IL-1</a:t>
            </a:r>
            <a:r>
              <a:rPr lang="el-GR" b="1" dirty="0" smtClean="0">
                <a:solidFill>
                  <a:srgbClr val="C00000"/>
                </a:solidFill>
              </a:rPr>
              <a:t>β</a:t>
            </a:r>
            <a:endParaRPr lang="el-GR" b="1" dirty="0">
              <a:solidFill>
                <a:srgbClr val="C00000"/>
              </a:solidFill>
            </a:endParaRPr>
          </a:p>
        </p:txBody>
      </p:sp>
      <p:sp>
        <p:nvSpPr>
          <p:cNvPr id="40" name="Ορθογώνιο 11"/>
          <p:cNvSpPr/>
          <p:nvPr/>
        </p:nvSpPr>
        <p:spPr>
          <a:xfrm>
            <a:off x="7236296" y="3336009"/>
            <a:ext cx="819881" cy="330745"/>
          </a:xfrm>
          <a:prstGeom prst="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IL-1</a:t>
            </a:r>
            <a:r>
              <a:rPr lang="el-GR" b="1" dirty="0" smtClean="0">
                <a:solidFill>
                  <a:srgbClr val="C00000"/>
                </a:solidFill>
              </a:rPr>
              <a:t>β</a:t>
            </a:r>
            <a:endParaRPr lang="el-GR" b="1" dirty="0">
              <a:solidFill>
                <a:srgbClr val="C00000"/>
              </a:solidFill>
            </a:endParaRPr>
          </a:p>
        </p:txBody>
      </p:sp>
      <p:sp>
        <p:nvSpPr>
          <p:cNvPr id="41" name="TextBox 6"/>
          <p:cNvSpPr txBox="1"/>
          <p:nvPr/>
        </p:nvSpPr>
        <p:spPr>
          <a:xfrm>
            <a:off x="323528" y="5013176"/>
            <a:ext cx="2708361" cy="1200329"/>
          </a:xfrm>
          <a:prstGeom prst="rect">
            <a:avLst/>
          </a:prstGeom>
          <a:noFill/>
        </p:spPr>
        <p:txBody>
          <a:bodyPr wrap="square" rtlCol="0">
            <a:spAutoFit/>
          </a:bodyPr>
          <a:lstStyle/>
          <a:p>
            <a:pPr algn="ctr"/>
            <a:r>
              <a:rPr lang="en-US" sz="2400" b="1" i="1" dirty="0" smtClean="0">
                <a:solidFill>
                  <a:srgbClr val="C00000"/>
                </a:solidFill>
                <a:latin typeface="Calibri" panose="020F0502020204030204" pitchFamily="34" charset="0"/>
              </a:rPr>
              <a:t>“IL-1 </a:t>
            </a:r>
            <a:r>
              <a:rPr lang="el-GR" sz="2400" b="1" i="1" dirty="0" smtClean="0">
                <a:solidFill>
                  <a:srgbClr val="C00000"/>
                </a:solidFill>
                <a:latin typeface="Calibri" panose="020F0502020204030204" pitchFamily="34" charset="0"/>
              </a:rPr>
              <a:t>σχετιζόμενα</a:t>
            </a:r>
          </a:p>
          <a:p>
            <a:pPr algn="ctr"/>
            <a:r>
              <a:rPr lang="el-GR" sz="2400" b="1" i="1" dirty="0" smtClean="0">
                <a:solidFill>
                  <a:srgbClr val="C00000"/>
                </a:solidFill>
                <a:latin typeface="Calibri" panose="020F0502020204030204" pitchFamily="34" charset="0"/>
              </a:rPr>
              <a:t>αυτοφλεγμονώδη </a:t>
            </a:r>
          </a:p>
          <a:p>
            <a:pPr algn="ctr"/>
            <a:r>
              <a:rPr lang="el-GR" sz="2400" b="1" i="1" dirty="0" smtClean="0">
                <a:solidFill>
                  <a:srgbClr val="C00000"/>
                </a:solidFill>
                <a:latin typeface="Calibri" panose="020F0502020204030204" pitchFamily="34" charset="0"/>
              </a:rPr>
              <a:t>νοσήματα</a:t>
            </a:r>
            <a:r>
              <a:rPr lang="en-US" sz="2400" b="1" i="1" dirty="0" smtClean="0">
                <a:solidFill>
                  <a:srgbClr val="C00000"/>
                </a:solidFill>
                <a:latin typeface="Calibri" panose="020F0502020204030204" pitchFamily="34" charset="0"/>
              </a:rPr>
              <a:t>”</a:t>
            </a:r>
            <a:endParaRPr lang="el-GR" sz="2400" b="1" i="1" dirty="0">
              <a:solidFill>
                <a:srgbClr val="C00000"/>
              </a:solidFill>
              <a:latin typeface="Calibri" panose="020F0502020204030204" pitchFamily="34" charset="0"/>
            </a:endParaRPr>
          </a:p>
        </p:txBody>
      </p:sp>
      <p:pic>
        <p:nvPicPr>
          <p:cNvPr id="45" name="Picture 2" descr="https://pixabay.com/static/uploads/photo/2014/05/27/10/25/stop-355294_640.png"/>
          <p:cNvPicPr>
            <a:picLocks noChangeAspect="1" noChangeArrowheads="1"/>
          </p:cNvPicPr>
          <p:nvPr/>
        </p:nvPicPr>
        <p:blipFill>
          <a:blip r:embed="rId4" cstate="print"/>
          <a:srcRect/>
          <a:stretch>
            <a:fillRect/>
          </a:stretch>
        </p:blipFill>
        <p:spPr bwMode="auto">
          <a:xfrm>
            <a:off x="6372200" y="1124744"/>
            <a:ext cx="360040" cy="720080"/>
          </a:xfrm>
          <a:prstGeom prst="rect">
            <a:avLst/>
          </a:prstGeom>
          <a:noFill/>
        </p:spPr>
      </p:pic>
      <p:pic>
        <p:nvPicPr>
          <p:cNvPr id="46" name="Picture 2" descr="https://pixabay.com/static/uploads/photo/2014/05/27/10/25/stop-355294_640.png"/>
          <p:cNvPicPr>
            <a:picLocks noChangeAspect="1" noChangeArrowheads="1"/>
          </p:cNvPicPr>
          <p:nvPr/>
        </p:nvPicPr>
        <p:blipFill>
          <a:blip r:embed="rId4" cstate="print"/>
          <a:srcRect/>
          <a:stretch>
            <a:fillRect/>
          </a:stretch>
        </p:blipFill>
        <p:spPr bwMode="auto">
          <a:xfrm>
            <a:off x="7956376" y="1844824"/>
            <a:ext cx="360040" cy="720080"/>
          </a:xfrm>
          <a:prstGeom prst="rect">
            <a:avLst/>
          </a:prstGeom>
          <a:noFill/>
        </p:spPr>
      </p:pic>
      <p:pic>
        <p:nvPicPr>
          <p:cNvPr id="47" name="Picture 2" descr="https://pixabay.com/static/uploads/photo/2014/05/27/10/25/stop-355294_640.png"/>
          <p:cNvPicPr>
            <a:picLocks noChangeAspect="1" noChangeArrowheads="1"/>
          </p:cNvPicPr>
          <p:nvPr/>
        </p:nvPicPr>
        <p:blipFill>
          <a:blip r:embed="rId4" cstate="print"/>
          <a:srcRect/>
          <a:stretch>
            <a:fillRect/>
          </a:stretch>
        </p:blipFill>
        <p:spPr bwMode="auto">
          <a:xfrm>
            <a:off x="5220072" y="4077072"/>
            <a:ext cx="360040" cy="720080"/>
          </a:xfrm>
          <a:prstGeom prst="rect">
            <a:avLst/>
          </a:prstGeom>
          <a:noFill/>
        </p:spPr>
      </p:pic>
      <p:sp>
        <p:nvSpPr>
          <p:cNvPr id="27" name="26 - Ορθογώνιο"/>
          <p:cNvSpPr/>
          <p:nvPr/>
        </p:nvSpPr>
        <p:spPr>
          <a:xfrm>
            <a:off x="3635896" y="3284984"/>
            <a:ext cx="1224136"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 name="50 - TextBox"/>
          <p:cNvSpPr txBox="1"/>
          <p:nvPr/>
        </p:nvSpPr>
        <p:spPr>
          <a:xfrm>
            <a:off x="5724128" y="1700808"/>
            <a:ext cx="1296144" cy="646331"/>
          </a:xfrm>
          <a:prstGeom prst="rect">
            <a:avLst/>
          </a:prstGeom>
          <a:noFill/>
          <a:ln>
            <a:solidFill>
              <a:schemeClr val="tx1"/>
            </a:solidFill>
          </a:ln>
        </p:spPr>
        <p:txBody>
          <a:bodyPr wrap="square" rtlCol="0">
            <a:spAutoFit/>
          </a:bodyPr>
          <a:lstStyle/>
          <a:p>
            <a:pPr algn="ctr"/>
            <a:r>
              <a:rPr lang="en-US" b="1" i="1" dirty="0" smtClean="0">
                <a:solidFill>
                  <a:srgbClr val="C00000"/>
                </a:solidFill>
              </a:rPr>
              <a:t>Autophagy </a:t>
            </a:r>
          </a:p>
          <a:p>
            <a:pPr algn="ctr"/>
            <a:r>
              <a:rPr lang="en-US" b="1" i="1" dirty="0" smtClean="0">
                <a:solidFill>
                  <a:srgbClr val="C00000"/>
                </a:solidFill>
              </a:rPr>
              <a:t>induction</a:t>
            </a:r>
            <a:endParaRPr lang="el-GR" b="1" i="1" dirty="0" smtClean="0">
              <a:solidFill>
                <a:srgbClr val="C00000"/>
              </a:solidFill>
            </a:endParaRPr>
          </a:p>
        </p:txBody>
      </p:sp>
      <p:sp>
        <p:nvSpPr>
          <p:cNvPr id="28" name="27 - TextBox"/>
          <p:cNvSpPr txBox="1"/>
          <p:nvPr/>
        </p:nvSpPr>
        <p:spPr>
          <a:xfrm>
            <a:off x="3563888" y="1764105"/>
            <a:ext cx="1368152" cy="584775"/>
          </a:xfrm>
          <a:prstGeom prst="rect">
            <a:avLst/>
          </a:prstGeom>
          <a:noFill/>
          <a:ln>
            <a:solidFill>
              <a:schemeClr val="tx1"/>
            </a:solidFill>
          </a:ln>
        </p:spPr>
        <p:txBody>
          <a:bodyPr wrap="square" rtlCol="0">
            <a:spAutoFit/>
          </a:bodyPr>
          <a:lstStyle/>
          <a:p>
            <a:pPr algn="ctr"/>
            <a:r>
              <a:rPr lang="en-US" sz="1600" b="1" i="1" dirty="0" smtClean="0">
                <a:solidFill>
                  <a:srgbClr val="C00000"/>
                </a:solidFill>
                <a:latin typeface="Arial" pitchFamily="34" charset="0"/>
                <a:cs typeface="Arial" pitchFamily="34" charset="0"/>
              </a:rPr>
              <a:t>IL-1</a:t>
            </a:r>
            <a:r>
              <a:rPr lang="el-GR" sz="1600" b="1" i="1" dirty="0" smtClean="0">
                <a:solidFill>
                  <a:srgbClr val="C00000"/>
                </a:solidFill>
                <a:latin typeface="Arial" pitchFamily="34" charset="0"/>
                <a:cs typeface="Arial" pitchFamily="34" charset="0"/>
              </a:rPr>
              <a:t>β </a:t>
            </a:r>
            <a:endParaRPr lang="en-US" sz="1600" b="1" i="1" dirty="0" smtClean="0">
              <a:solidFill>
                <a:srgbClr val="C00000"/>
              </a:solidFill>
              <a:latin typeface="Arial" pitchFamily="34" charset="0"/>
              <a:cs typeface="Arial" pitchFamily="34" charset="0"/>
            </a:endParaRPr>
          </a:p>
          <a:p>
            <a:pPr algn="ctr"/>
            <a:r>
              <a:rPr lang="en-US" sz="1600" b="1" i="1" dirty="0" smtClean="0">
                <a:solidFill>
                  <a:srgbClr val="C00000"/>
                </a:solidFill>
                <a:latin typeface="Arial" pitchFamily="34" charset="0"/>
                <a:cs typeface="Arial" pitchFamily="34" charset="0"/>
              </a:rPr>
              <a:t>production</a:t>
            </a:r>
            <a:endParaRPr lang="el-GR" sz="1600" b="1" i="1" dirty="0" smtClean="0">
              <a:solidFill>
                <a:srgbClr val="C00000"/>
              </a:solidFill>
              <a:latin typeface="Arial" pitchFamily="34" charset="0"/>
              <a:cs typeface="Arial" pitchFamily="34" charset="0"/>
            </a:endParaRPr>
          </a:p>
        </p:txBody>
      </p:sp>
      <p:sp>
        <p:nvSpPr>
          <p:cNvPr id="29" name="28 - Ορθογώνιο"/>
          <p:cNvSpPr/>
          <p:nvPr/>
        </p:nvSpPr>
        <p:spPr>
          <a:xfrm>
            <a:off x="539552" y="3284984"/>
            <a:ext cx="1224136"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30 - TextBox"/>
          <p:cNvSpPr txBox="1"/>
          <p:nvPr/>
        </p:nvSpPr>
        <p:spPr>
          <a:xfrm>
            <a:off x="3707904" y="4869160"/>
            <a:ext cx="1403648" cy="646331"/>
          </a:xfrm>
          <a:prstGeom prst="rect">
            <a:avLst/>
          </a:prstGeom>
          <a:noFill/>
        </p:spPr>
        <p:txBody>
          <a:bodyPr wrap="square" rtlCol="0">
            <a:spAutoFit/>
          </a:bodyPr>
          <a:lstStyle/>
          <a:p>
            <a:pPr algn="ctr"/>
            <a:r>
              <a:rPr lang="en-US" b="1" i="1" dirty="0" smtClean="0"/>
              <a:t>Other </a:t>
            </a:r>
          </a:p>
          <a:p>
            <a:pPr algn="ctr"/>
            <a:r>
              <a:rPr lang="en-US" b="1" i="1" dirty="0" smtClean="0"/>
              <a:t>cytokines</a:t>
            </a:r>
            <a:endParaRPr lang="el-GR" b="1" i="1" dirty="0" smtClean="0"/>
          </a:p>
        </p:txBody>
      </p:sp>
      <p:pic>
        <p:nvPicPr>
          <p:cNvPr id="32" name="Picture 2" descr="https://pixabay.com/static/uploads/photo/2014/05/27/10/25/stop-355294_640.png"/>
          <p:cNvPicPr>
            <a:picLocks noChangeAspect="1" noChangeArrowheads="1"/>
          </p:cNvPicPr>
          <p:nvPr/>
        </p:nvPicPr>
        <p:blipFill>
          <a:blip r:embed="rId4" cstate="print"/>
          <a:srcRect/>
          <a:stretch>
            <a:fillRect/>
          </a:stretch>
        </p:blipFill>
        <p:spPr bwMode="auto">
          <a:xfrm>
            <a:off x="4499992" y="1196752"/>
            <a:ext cx="360040" cy="720080"/>
          </a:xfrm>
          <a:prstGeom prst="rect">
            <a:avLst/>
          </a:prstGeom>
          <a:noFill/>
        </p:spPr>
      </p:pic>
    </p:spTree>
    <p:extLst>
      <p:ext uri="{BB962C8B-B14F-4D97-AF65-F5344CB8AC3E}">
        <p14:creationId xmlns:p14="http://schemas.microsoft.com/office/powerpoint/2010/main" xmlns="" val="60594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additive="base">
                                        <p:cTn id="13" dur="500" fill="hold"/>
                                        <p:tgtEl>
                                          <p:spTgt spid="45"/>
                                        </p:tgtEl>
                                        <p:attrNameLst>
                                          <p:attrName>ppt_x</p:attrName>
                                        </p:attrNameLst>
                                      </p:cBhvr>
                                      <p:tavLst>
                                        <p:tav tm="0">
                                          <p:val>
                                            <p:strVal val="#ppt_x"/>
                                          </p:val>
                                        </p:tav>
                                        <p:tav tm="100000">
                                          <p:val>
                                            <p:strVal val="#ppt_x"/>
                                          </p:val>
                                        </p:tav>
                                      </p:tavLst>
                                    </p:anim>
                                    <p:anim calcmode="lin" valueType="num">
                                      <p:cBhvr additive="base">
                                        <p:cTn id="14"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fill="hold"/>
                                        <p:tgtEl>
                                          <p:spTgt spid="46"/>
                                        </p:tgtEl>
                                        <p:attrNameLst>
                                          <p:attrName>ppt_x</p:attrName>
                                        </p:attrNameLst>
                                      </p:cBhvr>
                                      <p:tavLst>
                                        <p:tav tm="0">
                                          <p:val>
                                            <p:strVal val="#ppt_x"/>
                                          </p:val>
                                        </p:tav>
                                        <p:tav tm="100000">
                                          <p:val>
                                            <p:strVal val="#ppt_x"/>
                                          </p:val>
                                        </p:tav>
                                      </p:tavLst>
                                    </p:anim>
                                    <p:anim calcmode="lin" valueType="num">
                                      <p:cBhvr additive="base">
                                        <p:cTn id="20"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500" fill="hold"/>
                                        <p:tgtEl>
                                          <p:spTgt spid="47"/>
                                        </p:tgtEl>
                                        <p:attrNameLst>
                                          <p:attrName>ppt_x</p:attrName>
                                        </p:attrNameLst>
                                      </p:cBhvr>
                                      <p:tavLst>
                                        <p:tav tm="0">
                                          <p:val>
                                            <p:strVal val="#ppt_x"/>
                                          </p:val>
                                        </p:tav>
                                        <p:tav tm="100000">
                                          <p:val>
                                            <p:strVal val="#ppt_x"/>
                                          </p:val>
                                        </p:tav>
                                      </p:tavLst>
                                    </p:anim>
                                    <p:anim calcmode="lin" valueType="num">
                                      <p:cBhvr additive="base">
                                        <p:cTn id="26" dur="500" fill="hold"/>
                                        <p:tgtEl>
                                          <p:spTgt spid="4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313064" y="23598"/>
            <a:ext cx="4723432" cy="6717770"/>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345684" y="404664"/>
            <a:ext cx="3290212" cy="1296144"/>
          </a:xfrm>
          <a:prstGeom prst="rect">
            <a:avLst/>
          </a:prstGeom>
          <a:noFill/>
          <a:ln w="9525">
            <a:noFill/>
            <a:miter lim="800000"/>
            <a:headEnd/>
            <a:tailEnd/>
          </a:ln>
        </p:spPr>
      </p:pic>
      <p:sp>
        <p:nvSpPr>
          <p:cNvPr id="7" name="6 - Ορθογώνιο"/>
          <p:cNvSpPr/>
          <p:nvPr/>
        </p:nvSpPr>
        <p:spPr>
          <a:xfrm>
            <a:off x="107504" y="5818038"/>
            <a:ext cx="4392488" cy="923330"/>
          </a:xfrm>
          <a:prstGeom prst="rect">
            <a:avLst/>
          </a:prstGeom>
        </p:spPr>
        <p:txBody>
          <a:bodyPr wrap="square">
            <a:spAutoFit/>
          </a:bodyPr>
          <a:lstStyle/>
          <a:p>
            <a:r>
              <a:rPr lang="en-US" b="1" dirty="0" err="1" smtClean="0"/>
              <a:t>Papagoras</a:t>
            </a:r>
            <a:r>
              <a:rPr lang="en-US" b="1" dirty="0" smtClean="0"/>
              <a:t> C, </a:t>
            </a:r>
            <a:r>
              <a:rPr lang="en-US" b="1" dirty="0" err="1" smtClean="0"/>
              <a:t>Chrysanthopoulou</a:t>
            </a:r>
            <a:r>
              <a:rPr lang="en-US" b="1" dirty="0" smtClean="0"/>
              <a:t> A, </a:t>
            </a:r>
            <a:r>
              <a:rPr lang="en-US" b="1" dirty="0" err="1" smtClean="0"/>
              <a:t>Mitsios</a:t>
            </a:r>
            <a:r>
              <a:rPr lang="en-US" b="1" dirty="0" smtClean="0"/>
              <a:t> A, </a:t>
            </a:r>
            <a:r>
              <a:rPr lang="en-US" b="1" dirty="0" err="1" smtClean="0"/>
              <a:t>Arampatzioglou</a:t>
            </a:r>
            <a:r>
              <a:rPr lang="en-US" b="1" dirty="0" smtClean="0"/>
              <a:t> A, </a:t>
            </a:r>
            <a:r>
              <a:rPr lang="en-US" b="1" dirty="0" err="1" smtClean="0"/>
              <a:t>Ritis</a:t>
            </a:r>
            <a:r>
              <a:rPr lang="en-US" b="1" dirty="0" smtClean="0"/>
              <a:t> K, </a:t>
            </a:r>
            <a:r>
              <a:rPr lang="en-US" b="1" dirty="0" err="1" smtClean="0"/>
              <a:t>Skendros</a:t>
            </a:r>
            <a:r>
              <a:rPr lang="en-US" b="1" dirty="0" smtClean="0"/>
              <a:t> P. </a:t>
            </a:r>
          </a:p>
          <a:p>
            <a:r>
              <a:rPr lang="en-US" b="1" i="1" dirty="0" err="1" smtClean="0"/>
              <a:t>Clin</a:t>
            </a:r>
            <a:r>
              <a:rPr lang="en-US" b="1" i="1" dirty="0" smtClean="0"/>
              <a:t> Exp </a:t>
            </a:r>
            <a:r>
              <a:rPr lang="en-US" b="1" i="1" dirty="0" err="1" smtClean="0"/>
              <a:t>Rheumatol</a:t>
            </a:r>
            <a:r>
              <a:rPr lang="en-US" b="1" i="1" dirty="0" smtClean="0"/>
              <a:t> </a:t>
            </a:r>
            <a:r>
              <a:rPr lang="en-US" b="1" dirty="0" smtClean="0"/>
              <a:t>2017 (in press)</a:t>
            </a:r>
            <a:endParaRPr lang="el-GR" b="1"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4162425" y="0"/>
            <a:ext cx="4981575" cy="3400425"/>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a:stretch>
            <a:fillRect/>
          </a:stretch>
        </p:blipFill>
        <p:spPr bwMode="auto">
          <a:xfrm>
            <a:off x="0" y="1124744"/>
            <a:ext cx="9082564" cy="49814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Αποτέλεσμα εικόνας για infusion cartoon"/>
          <p:cNvPicPr>
            <a:picLocks noChangeAspect="1" noChangeArrowheads="1"/>
          </p:cNvPicPr>
          <p:nvPr/>
        </p:nvPicPr>
        <p:blipFill>
          <a:blip r:embed="rId3" cstate="print"/>
          <a:srcRect/>
          <a:stretch>
            <a:fillRect/>
          </a:stretch>
        </p:blipFill>
        <p:spPr bwMode="auto">
          <a:xfrm>
            <a:off x="2735142" y="1335594"/>
            <a:ext cx="2232394" cy="2272497"/>
          </a:xfrm>
          <a:prstGeom prst="rect">
            <a:avLst/>
          </a:prstGeom>
          <a:noFill/>
        </p:spPr>
      </p:pic>
      <p:pic>
        <p:nvPicPr>
          <p:cNvPr id="3" name="Picture 2" descr="Αποτέλεσμα εικόνας για human"/>
          <p:cNvPicPr>
            <a:picLocks noChangeAspect="1" noChangeArrowheads="1"/>
          </p:cNvPicPr>
          <p:nvPr/>
        </p:nvPicPr>
        <p:blipFill>
          <a:blip r:embed="rId4" cstate="print">
            <a:lum/>
          </a:blip>
          <a:srcRect/>
          <a:stretch>
            <a:fillRect/>
          </a:stretch>
        </p:blipFill>
        <p:spPr bwMode="auto">
          <a:xfrm>
            <a:off x="4967535" y="297738"/>
            <a:ext cx="2376265" cy="6443630"/>
          </a:xfrm>
          <a:prstGeom prst="rect">
            <a:avLst/>
          </a:prstGeom>
          <a:noFill/>
        </p:spPr>
      </p:pic>
      <p:sp>
        <p:nvSpPr>
          <p:cNvPr id="4" name="3 - TextBox"/>
          <p:cNvSpPr txBox="1"/>
          <p:nvPr/>
        </p:nvSpPr>
        <p:spPr>
          <a:xfrm>
            <a:off x="1547664" y="513762"/>
            <a:ext cx="3312367" cy="830997"/>
          </a:xfrm>
          <a:prstGeom prst="rect">
            <a:avLst/>
          </a:prstGeom>
          <a:noFill/>
        </p:spPr>
        <p:txBody>
          <a:bodyPr wrap="square" rtlCol="0">
            <a:spAutoFit/>
          </a:bodyPr>
          <a:lstStyle/>
          <a:p>
            <a:pPr algn="ctr"/>
            <a:r>
              <a:rPr lang="el-GR" sz="2400" b="1" dirty="0" err="1" smtClean="0"/>
              <a:t>Δομιμασία</a:t>
            </a:r>
            <a:r>
              <a:rPr lang="el-GR" sz="2400" b="1" dirty="0" smtClean="0"/>
              <a:t> </a:t>
            </a:r>
            <a:r>
              <a:rPr lang="en-US" sz="2400" b="1" dirty="0" err="1" smtClean="0"/>
              <a:t>metaraminol</a:t>
            </a:r>
            <a:endParaRPr lang="el-GR" sz="2400" b="1" dirty="0" smtClean="0"/>
          </a:p>
          <a:p>
            <a:pPr algn="ctr"/>
            <a:r>
              <a:rPr lang="el-GR" sz="2400" b="1" dirty="0" smtClean="0"/>
              <a:t>(</a:t>
            </a:r>
            <a:r>
              <a:rPr lang="en-US" sz="2400" b="1" dirty="0" smtClean="0"/>
              <a:t>stress analogue)</a:t>
            </a:r>
          </a:p>
        </p:txBody>
      </p:sp>
      <p:sp>
        <p:nvSpPr>
          <p:cNvPr id="5" name="4 - TextBox"/>
          <p:cNvSpPr txBox="1"/>
          <p:nvPr/>
        </p:nvSpPr>
        <p:spPr>
          <a:xfrm>
            <a:off x="5641558" y="2721114"/>
            <a:ext cx="838691" cy="707886"/>
          </a:xfrm>
          <a:prstGeom prst="rect">
            <a:avLst/>
          </a:prstGeom>
          <a:noFill/>
        </p:spPr>
        <p:txBody>
          <a:bodyPr wrap="none" rtlCol="0">
            <a:spAutoFit/>
          </a:bodyPr>
          <a:lstStyle/>
          <a:p>
            <a:pPr algn="ctr"/>
            <a:r>
              <a:rPr lang="en-US" sz="2000" b="1" dirty="0" smtClean="0">
                <a:solidFill>
                  <a:srgbClr val="FF0000"/>
                </a:solidFill>
              </a:rPr>
              <a:t>NETs</a:t>
            </a:r>
            <a:endParaRPr lang="el-GR" sz="2000" b="1" dirty="0" smtClean="0">
              <a:solidFill>
                <a:srgbClr val="FF0000"/>
              </a:solidFill>
            </a:endParaRPr>
          </a:p>
          <a:p>
            <a:pPr algn="ctr"/>
            <a:r>
              <a:rPr lang="en-US" sz="2000" b="1" dirty="0" smtClean="0">
                <a:solidFill>
                  <a:srgbClr val="FF0000"/>
                </a:solidFill>
              </a:rPr>
              <a:t>IL-1</a:t>
            </a:r>
            <a:r>
              <a:rPr lang="el-GR" sz="2000" b="1" dirty="0" smtClean="0">
                <a:solidFill>
                  <a:srgbClr val="FF0000"/>
                </a:solidFill>
              </a:rPr>
              <a:t>β+</a:t>
            </a:r>
            <a:endParaRPr lang="en-US" sz="2000" b="1" dirty="0" smtClean="0">
              <a:solidFill>
                <a:srgbClr val="FF0000"/>
              </a:solidFill>
            </a:endParaRPr>
          </a:p>
        </p:txBody>
      </p:sp>
      <p:pic>
        <p:nvPicPr>
          <p:cNvPr id="6" name="Picture 2"/>
          <p:cNvPicPr>
            <a:picLocks noChangeAspect="1" noChangeArrowheads="1"/>
          </p:cNvPicPr>
          <p:nvPr/>
        </p:nvPicPr>
        <p:blipFill>
          <a:blip r:embed="rId5" cstate="print"/>
          <a:srcRect/>
          <a:stretch>
            <a:fillRect/>
          </a:stretch>
        </p:blipFill>
        <p:spPr bwMode="auto">
          <a:xfrm rot="16200000">
            <a:off x="5687615" y="1891236"/>
            <a:ext cx="926782" cy="926782"/>
          </a:xfrm>
          <a:prstGeom prst="rect">
            <a:avLst/>
          </a:prstGeom>
          <a:noFill/>
          <a:ln w="9525">
            <a:noFill/>
            <a:miter lim="800000"/>
            <a:headEnd/>
            <a:tailEnd/>
          </a:ln>
        </p:spPr>
      </p:pic>
      <p:grpSp>
        <p:nvGrpSpPr>
          <p:cNvPr id="7" name="10 - Ομάδα"/>
          <p:cNvGrpSpPr/>
          <p:nvPr/>
        </p:nvGrpSpPr>
        <p:grpSpPr>
          <a:xfrm>
            <a:off x="5572083" y="1556792"/>
            <a:ext cx="1023699" cy="544150"/>
            <a:chOff x="5796136" y="1340744"/>
            <a:chExt cx="1023699" cy="544150"/>
          </a:xfrm>
        </p:grpSpPr>
        <p:sp>
          <p:nvSpPr>
            <p:cNvPr id="8" name="7 - Βέλος προς τα κάτω"/>
            <p:cNvSpPr/>
            <p:nvPr/>
          </p:nvSpPr>
          <p:spPr>
            <a:xfrm rot="10800000">
              <a:off x="5796136" y="1340744"/>
              <a:ext cx="180000" cy="504000"/>
            </a:xfrm>
            <a:prstGeom prst="downArrow">
              <a:avLst>
                <a:gd name="adj1" fmla="val 50000"/>
                <a:gd name="adj2" fmla="val 11275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TextBox"/>
            <p:cNvSpPr txBox="1"/>
            <p:nvPr/>
          </p:nvSpPr>
          <p:spPr>
            <a:xfrm>
              <a:off x="5912214" y="1484784"/>
              <a:ext cx="907621" cy="400110"/>
            </a:xfrm>
            <a:prstGeom prst="rect">
              <a:avLst/>
            </a:prstGeom>
            <a:noFill/>
          </p:spPr>
          <p:txBody>
            <a:bodyPr wrap="none" rtlCol="0">
              <a:spAutoFit/>
            </a:bodyPr>
            <a:lstStyle/>
            <a:p>
              <a:r>
                <a:rPr lang="en-US" sz="2000" b="1" i="1" dirty="0" smtClean="0">
                  <a:solidFill>
                    <a:srgbClr val="FF0000"/>
                  </a:solidFill>
                </a:rPr>
                <a:t>REDD1</a:t>
              </a:r>
              <a:endParaRPr lang="el-GR" sz="2000" b="1" i="1" dirty="0">
                <a:solidFill>
                  <a:srgbClr val="FF0000"/>
                </a:solidFill>
              </a:endParaRPr>
            </a:p>
          </p:txBody>
        </p:sp>
      </p:grpSp>
      <p:pic>
        <p:nvPicPr>
          <p:cNvPr id="10" name="9 - Εικόνα" descr="temperature_new.tif"/>
          <p:cNvPicPr>
            <a:picLocks noChangeAspect="1"/>
          </p:cNvPicPr>
          <p:nvPr/>
        </p:nvPicPr>
        <p:blipFill>
          <a:blip r:embed="rId6" cstate="print"/>
          <a:stretch>
            <a:fillRect/>
          </a:stretch>
        </p:blipFill>
        <p:spPr>
          <a:xfrm>
            <a:off x="2051720" y="3789040"/>
            <a:ext cx="2940536" cy="2880320"/>
          </a:xfrm>
          <a:prstGeom prst="rect">
            <a:avLst/>
          </a:prstGeom>
        </p:spPr>
      </p:pic>
      <p:sp>
        <p:nvSpPr>
          <p:cNvPr id="11" name="10 - Ορθογώνιο"/>
          <p:cNvSpPr/>
          <p:nvPr/>
        </p:nvSpPr>
        <p:spPr>
          <a:xfrm>
            <a:off x="5616153" y="2746010"/>
            <a:ext cx="1008112" cy="72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Ορθογώνιο"/>
          <p:cNvSpPr/>
          <p:nvPr/>
        </p:nvSpPr>
        <p:spPr>
          <a:xfrm rot="5400000">
            <a:off x="6048201" y="2241954"/>
            <a:ext cx="1008112" cy="1440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ssolv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179512" y="1052736"/>
            <a:ext cx="8640960" cy="5256213"/>
          </a:xfrm>
          <a:prstGeom prst="rect">
            <a:avLst/>
          </a:prstGeom>
          <a:noFill/>
          <a:ln w="9525">
            <a:noFill/>
            <a:miter lim="800000"/>
            <a:headEnd/>
            <a:tailEnd/>
          </a:ln>
        </p:spPr>
        <p:txBody>
          <a:bodyPr/>
          <a:lstStyle/>
          <a:p>
            <a:pPr marL="742950" lvl="1" indent="-285750">
              <a:lnSpc>
                <a:spcPct val="90000"/>
              </a:lnSpc>
              <a:spcBef>
                <a:spcPct val="20000"/>
              </a:spcBef>
              <a:buFontTx/>
              <a:buChar char="–"/>
            </a:pPr>
            <a:r>
              <a:rPr lang="en-US" sz="2800" b="1" i="1" dirty="0">
                <a:solidFill>
                  <a:schemeClr val="accent2"/>
                </a:solidFill>
                <a:effectLst/>
                <a:latin typeface="Calibri" pitchFamily="34" charset="0"/>
                <a:cs typeface="Calibri" pitchFamily="34" charset="0"/>
              </a:rPr>
              <a:t> </a:t>
            </a:r>
            <a:r>
              <a:rPr lang="el-GR" sz="2800" b="1" i="1" dirty="0">
                <a:solidFill>
                  <a:schemeClr val="accent2"/>
                </a:solidFill>
                <a:effectLst/>
                <a:latin typeface="Calibri" pitchFamily="34" charset="0"/>
                <a:cs typeface="Calibri" pitchFamily="34" charset="0"/>
              </a:rPr>
              <a:t>Ευαισθητοποίηση σύνδεσης </a:t>
            </a:r>
            <a:r>
              <a:rPr lang="el-GR" sz="2800" b="1" i="1" dirty="0" err="1">
                <a:solidFill>
                  <a:schemeClr val="accent2"/>
                </a:solidFill>
                <a:effectLst/>
                <a:latin typeface="Calibri" pitchFamily="34" charset="0"/>
                <a:cs typeface="Calibri" pitchFamily="34" charset="0"/>
              </a:rPr>
              <a:t>αυτοφλεγμονής</a:t>
            </a:r>
            <a:r>
              <a:rPr lang="el-GR" sz="2800" b="1" i="1" dirty="0">
                <a:solidFill>
                  <a:schemeClr val="accent2"/>
                </a:solidFill>
                <a:effectLst/>
                <a:latin typeface="Calibri" pitchFamily="34" charset="0"/>
                <a:cs typeface="Calibri" pitchFamily="34" charset="0"/>
              </a:rPr>
              <a:t> με όλο και μεγαλύτερη ποικιλία  κλινικών φαινοτύπων</a:t>
            </a:r>
          </a:p>
          <a:p>
            <a:pPr marL="742950" lvl="1" indent="-285750">
              <a:lnSpc>
                <a:spcPct val="90000"/>
              </a:lnSpc>
              <a:spcBef>
                <a:spcPct val="20000"/>
              </a:spcBef>
              <a:buFontTx/>
              <a:buChar char="–"/>
            </a:pPr>
            <a:endParaRPr lang="el-GR" sz="2000" b="1" i="1" dirty="0">
              <a:solidFill>
                <a:schemeClr val="accent2"/>
              </a:solidFill>
              <a:effectLst/>
              <a:latin typeface="Calibri" pitchFamily="34" charset="0"/>
              <a:cs typeface="Calibri" pitchFamily="34" charset="0"/>
            </a:endParaRPr>
          </a:p>
          <a:p>
            <a:pPr marL="742950" lvl="1" indent="-285750">
              <a:lnSpc>
                <a:spcPct val="90000"/>
              </a:lnSpc>
              <a:spcBef>
                <a:spcPct val="20000"/>
              </a:spcBef>
              <a:buFontTx/>
              <a:buChar char="–"/>
            </a:pPr>
            <a:r>
              <a:rPr lang="el-GR" sz="2800" b="1" i="1" dirty="0" smtClean="0">
                <a:solidFill>
                  <a:schemeClr val="accent2"/>
                </a:solidFill>
                <a:latin typeface="Calibri" pitchFamily="34" charset="0"/>
                <a:cs typeface="Calibri" pitchFamily="34" charset="0"/>
              </a:rPr>
              <a:t>Μοριακή διάγνωση στην κλινική πράξη, σχέση κόστους-αποτελέσματος</a:t>
            </a:r>
            <a:endParaRPr lang="el-GR" sz="2800" b="1" i="1" dirty="0">
              <a:solidFill>
                <a:schemeClr val="accent2"/>
              </a:solidFill>
              <a:effectLst/>
              <a:latin typeface="Calibri" pitchFamily="34" charset="0"/>
              <a:cs typeface="Calibri" pitchFamily="34" charset="0"/>
            </a:endParaRPr>
          </a:p>
          <a:p>
            <a:pPr marL="742950" lvl="1" indent="-285750">
              <a:lnSpc>
                <a:spcPct val="90000"/>
              </a:lnSpc>
              <a:spcBef>
                <a:spcPct val="20000"/>
              </a:spcBef>
              <a:buFontTx/>
              <a:buChar char="–"/>
            </a:pPr>
            <a:endParaRPr lang="el-GR" sz="2000" b="1" i="1" dirty="0">
              <a:solidFill>
                <a:schemeClr val="accent2"/>
              </a:solidFill>
              <a:effectLst/>
              <a:latin typeface="Calibri" pitchFamily="34" charset="0"/>
              <a:cs typeface="Calibri" pitchFamily="34" charset="0"/>
            </a:endParaRPr>
          </a:p>
          <a:p>
            <a:pPr marL="742950" lvl="1" indent="-285750">
              <a:lnSpc>
                <a:spcPct val="90000"/>
              </a:lnSpc>
              <a:spcBef>
                <a:spcPct val="20000"/>
              </a:spcBef>
              <a:buFontTx/>
              <a:buChar char="–"/>
            </a:pPr>
            <a:r>
              <a:rPr lang="el-GR" sz="2800" b="1" i="1" dirty="0">
                <a:solidFill>
                  <a:schemeClr val="accent2"/>
                </a:solidFill>
                <a:effectLst/>
                <a:latin typeface="Calibri" pitchFamily="34" charset="0"/>
                <a:cs typeface="Calibri" pitchFamily="34" charset="0"/>
              </a:rPr>
              <a:t>Ποιο είναι το κλινικό εύρος και εφαρμογές αναστολής </a:t>
            </a:r>
            <a:r>
              <a:rPr lang="el-GR" sz="2800" b="1" i="1" dirty="0" smtClean="0">
                <a:solidFill>
                  <a:schemeClr val="accent2"/>
                </a:solidFill>
                <a:effectLst/>
                <a:latin typeface="Calibri" pitchFamily="34" charset="0"/>
                <a:cs typeface="Calibri" pitchFamily="34" charset="0"/>
              </a:rPr>
              <a:t>μοριακών </a:t>
            </a:r>
            <a:r>
              <a:rPr lang="el-GR" sz="2800" b="1" i="1" dirty="0">
                <a:solidFill>
                  <a:schemeClr val="accent2"/>
                </a:solidFill>
                <a:effectLst/>
                <a:latin typeface="Calibri" pitchFamily="34" charset="0"/>
                <a:cs typeface="Calibri" pitchFamily="34" charset="0"/>
              </a:rPr>
              <a:t>στόχων των </a:t>
            </a:r>
            <a:r>
              <a:rPr lang="el-GR" sz="2800" b="1" i="1" dirty="0" err="1" smtClean="0">
                <a:solidFill>
                  <a:schemeClr val="accent2"/>
                </a:solidFill>
                <a:effectLst/>
                <a:latin typeface="Calibri" pitchFamily="34" charset="0"/>
                <a:cs typeface="Calibri" pitchFamily="34" charset="0"/>
              </a:rPr>
              <a:t>φλεγμονοσωμάτων</a:t>
            </a:r>
            <a:r>
              <a:rPr lang="en-US" sz="2800" b="1" i="1" dirty="0" smtClean="0">
                <a:solidFill>
                  <a:schemeClr val="accent2"/>
                </a:solidFill>
                <a:effectLst/>
                <a:latin typeface="Calibri" pitchFamily="34" charset="0"/>
                <a:cs typeface="Calibri" pitchFamily="34" charset="0"/>
              </a:rPr>
              <a:t>/</a:t>
            </a:r>
            <a:r>
              <a:rPr lang="el-GR" sz="2800" b="1" i="1" dirty="0" smtClean="0">
                <a:solidFill>
                  <a:schemeClr val="accent2"/>
                </a:solidFill>
                <a:effectLst/>
                <a:latin typeface="Calibri" pitchFamily="34" charset="0"/>
                <a:cs typeface="Calibri" pitchFamily="34" charset="0"/>
              </a:rPr>
              <a:t>ουδετεροφίλων/ΝΕΤ</a:t>
            </a:r>
            <a:r>
              <a:rPr lang="en-US" sz="2800" b="1" i="1" dirty="0" smtClean="0">
                <a:solidFill>
                  <a:schemeClr val="accent2"/>
                </a:solidFill>
                <a:effectLst/>
                <a:latin typeface="Calibri" pitchFamily="34" charset="0"/>
                <a:cs typeface="Calibri" pitchFamily="34" charset="0"/>
              </a:rPr>
              <a:t>s</a:t>
            </a:r>
            <a:r>
              <a:rPr lang="el-GR" sz="2800" b="1" i="1" dirty="0" smtClean="0">
                <a:solidFill>
                  <a:schemeClr val="accent2"/>
                </a:solidFill>
                <a:effectLst/>
                <a:latin typeface="Calibri" pitchFamily="34" charset="0"/>
                <a:cs typeface="Calibri" pitchFamily="34" charset="0"/>
              </a:rPr>
              <a:t>?  </a:t>
            </a:r>
            <a:endParaRPr lang="en-US" sz="2800" b="1" i="1" dirty="0">
              <a:solidFill>
                <a:schemeClr val="accent2"/>
              </a:solidFill>
              <a:effectLst/>
              <a:latin typeface="Calibri" pitchFamily="34" charset="0"/>
              <a:cs typeface="Calibri" pitchFamily="34" charset="0"/>
            </a:endParaRPr>
          </a:p>
          <a:p>
            <a:pPr marL="742950" lvl="1" indent="-285750">
              <a:lnSpc>
                <a:spcPct val="90000"/>
              </a:lnSpc>
              <a:spcBef>
                <a:spcPct val="20000"/>
              </a:spcBef>
            </a:pPr>
            <a:endParaRPr lang="en-US" sz="3200" b="1" u="sng" dirty="0">
              <a:solidFill>
                <a:schemeClr val="accent2"/>
              </a:solidFill>
              <a:effectLst/>
              <a:latin typeface="Calibri" pitchFamily="34" charset="0"/>
              <a:cs typeface="Calibri" pitchFamily="34" charset="0"/>
            </a:endParaRPr>
          </a:p>
          <a:p>
            <a:pPr marL="742950" lvl="1" indent="-285750">
              <a:lnSpc>
                <a:spcPct val="90000"/>
              </a:lnSpc>
              <a:spcBef>
                <a:spcPct val="20000"/>
              </a:spcBef>
            </a:pPr>
            <a:endParaRPr lang="en-US" sz="3200" b="1" u="sng" dirty="0">
              <a:solidFill>
                <a:schemeClr val="accent2"/>
              </a:solidFill>
              <a:effectLst/>
              <a:latin typeface="Calibri" pitchFamily="34" charset="0"/>
              <a:cs typeface="Calibri" pitchFamily="34" charset="0"/>
            </a:endParaRPr>
          </a:p>
          <a:p>
            <a:pPr marL="742950" lvl="1" indent="-285750">
              <a:lnSpc>
                <a:spcPct val="90000"/>
              </a:lnSpc>
              <a:spcBef>
                <a:spcPct val="20000"/>
              </a:spcBef>
            </a:pPr>
            <a:endParaRPr lang="en-US" sz="3200" b="1" u="sng" dirty="0">
              <a:solidFill>
                <a:schemeClr val="accent2"/>
              </a:solidFill>
              <a:effectLst/>
              <a:latin typeface="Calibri" pitchFamily="34" charset="0"/>
              <a:cs typeface="Calibri" pitchFamily="34" charset="0"/>
            </a:endParaRPr>
          </a:p>
          <a:p>
            <a:pPr marL="342900" indent="-342900">
              <a:lnSpc>
                <a:spcPct val="90000"/>
              </a:lnSpc>
              <a:spcBef>
                <a:spcPct val="20000"/>
              </a:spcBef>
            </a:pPr>
            <a:endParaRPr lang="en-US" sz="3200" b="1" dirty="0">
              <a:solidFill>
                <a:schemeClr val="accent2"/>
              </a:solidFill>
              <a:effectLst/>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2" descr="http://www.inflathrace.gr/sites/default/files/imagecache/meli_thumb/ritis.jpg">
            <a:hlinkClick r:id="rId2"/>
          </p:cNvPr>
          <p:cNvPicPr>
            <a:picLocks noChangeAspect="1" noChangeArrowheads="1"/>
          </p:cNvPicPr>
          <p:nvPr/>
        </p:nvPicPr>
        <p:blipFill>
          <a:blip r:embed="rId3" cstate="print"/>
          <a:srcRect/>
          <a:stretch>
            <a:fillRect/>
          </a:stretch>
        </p:blipFill>
        <p:spPr bwMode="auto">
          <a:xfrm>
            <a:off x="51371" y="188913"/>
            <a:ext cx="952500" cy="1143000"/>
          </a:xfrm>
          <a:prstGeom prst="rect">
            <a:avLst/>
          </a:prstGeom>
          <a:noFill/>
          <a:ln w="9525">
            <a:noFill/>
            <a:miter lim="800000"/>
            <a:headEnd/>
            <a:tailEnd/>
          </a:ln>
        </p:spPr>
      </p:pic>
      <p:pic>
        <p:nvPicPr>
          <p:cNvPr id="56324" name="Picture 3" descr="http://www.inflathrace.gr/sites/default/files/imagecache/meli_thumb/skendros.jpg">
            <a:hlinkClick r:id="rId4"/>
          </p:cNvPr>
          <p:cNvPicPr>
            <a:picLocks noChangeAspect="1" noChangeArrowheads="1"/>
          </p:cNvPicPr>
          <p:nvPr/>
        </p:nvPicPr>
        <p:blipFill>
          <a:blip r:embed="rId5" cstate="print"/>
          <a:srcRect/>
          <a:stretch>
            <a:fillRect/>
          </a:stretch>
        </p:blipFill>
        <p:spPr bwMode="auto">
          <a:xfrm>
            <a:off x="1131615" y="5373216"/>
            <a:ext cx="952500" cy="1143000"/>
          </a:xfrm>
          <a:prstGeom prst="rect">
            <a:avLst/>
          </a:prstGeom>
          <a:noFill/>
          <a:ln w="9525">
            <a:noFill/>
            <a:miter lim="800000"/>
            <a:headEnd/>
            <a:tailEnd/>
          </a:ln>
        </p:spPr>
      </p:pic>
      <p:pic>
        <p:nvPicPr>
          <p:cNvPr id="56325" name="Picture 4" descr="http://www.inflathrace.gr/sites/default/files/imagecache/meli_thumb/mitroulis.jpg">
            <a:hlinkClick r:id="rId6"/>
          </p:cNvPr>
          <p:cNvPicPr>
            <a:picLocks noChangeAspect="1" noChangeArrowheads="1"/>
          </p:cNvPicPr>
          <p:nvPr/>
        </p:nvPicPr>
        <p:blipFill>
          <a:blip r:embed="rId7" cstate="print"/>
          <a:srcRect/>
          <a:stretch>
            <a:fillRect/>
          </a:stretch>
        </p:blipFill>
        <p:spPr bwMode="auto">
          <a:xfrm>
            <a:off x="91108" y="5382344"/>
            <a:ext cx="952500" cy="1143000"/>
          </a:xfrm>
          <a:prstGeom prst="rect">
            <a:avLst/>
          </a:prstGeom>
          <a:noFill/>
          <a:ln w="9525">
            <a:noFill/>
            <a:miter lim="800000"/>
            <a:headEnd/>
            <a:tailEnd/>
          </a:ln>
        </p:spPr>
      </p:pic>
      <p:pic>
        <p:nvPicPr>
          <p:cNvPr id="56326" name="Picture 5" descr="http://www.inflathrace.gr/sites/default/files/imagecache/meli_thumb/kambas.jpg">
            <a:hlinkClick r:id="rId8"/>
          </p:cNvPr>
          <p:cNvPicPr>
            <a:picLocks noChangeAspect="1" noChangeArrowheads="1"/>
          </p:cNvPicPr>
          <p:nvPr/>
        </p:nvPicPr>
        <p:blipFill>
          <a:blip r:embed="rId9" cstate="print"/>
          <a:srcRect/>
          <a:stretch>
            <a:fillRect/>
          </a:stretch>
        </p:blipFill>
        <p:spPr bwMode="auto">
          <a:xfrm>
            <a:off x="1203623" y="188640"/>
            <a:ext cx="952500" cy="1143000"/>
          </a:xfrm>
          <a:prstGeom prst="rect">
            <a:avLst/>
          </a:prstGeom>
          <a:noFill/>
          <a:ln w="9525">
            <a:noFill/>
            <a:miter lim="800000"/>
            <a:headEnd/>
            <a:tailEnd/>
          </a:ln>
        </p:spPr>
      </p:pic>
      <p:pic>
        <p:nvPicPr>
          <p:cNvPr id="56328" name="Picture 7" descr="http://www.inflathrace.gr/sites/default/files/imagecache/meli_thumb/apostolidou.jpg">
            <a:hlinkClick r:id="rId10"/>
          </p:cNvPr>
          <p:cNvPicPr>
            <a:picLocks noChangeAspect="1" noChangeArrowheads="1"/>
          </p:cNvPicPr>
          <p:nvPr/>
        </p:nvPicPr>
        <p:blipFill>
          <a:blip r:embed="rId11" cstate="print"/>
          <a:srcRect/>
          <a:stretch>
            <a:fillRect/>
          </a:stretch>
        </p:blipFill>
        <p:spPr bwMode="auto">
          <a:xfrm>
            <a:off x="35496" y="1565275"/>
            <a:ext cx="952500" cy="1143000"/>
          </a:xfrm>
          <a:prstGeom prst="rect">
            <a:avLst/>
          </a:prstGeom>
          <a:noFill/>
          <a:ln w="9525">
            <a:noFill/>
            <a:miter lim="800000"/>
            <a:headEnd/>
            <a:tailEnd/>
          </a:ln>
        </p:spPr>
      </p:pic>
      <p:pic>
        <p:nvPicPr>
          <p:cNvPr id="56329" name="Picture 8" descr="http://www.inflathrace.gr/sites/default/files/imagecache/meli_thumb/tsironidou.jpg">
            <a:hlinkClick r:id="rId12"/>
          </p:cNvPr>
          <p:cNvPicPr>
            <a:picLocks noChangeAspect="1" noChangeArrowheads="1"/>
          </p:cNvPicPr>
          <p:nvPr/>
        </p:nvPicPr>
        <p:blipFill>
          <a:blip r:embed="rId13" cstate="print"/>
          <a:srcRect/>
          <a:stretch>
            <a:fillRect/>
          </a:stretch>
        </p:blipFill>
        <p:spPr bwMode="auto">
          <a:xfrm>
            <a:off x="1131615" y="1556792"/>
            <a:ext cx="952500" cy="1143000"/>
          </a:xfrm>
          <a:prstGeom prst="rect">
            <a:avLst/>
          </a:prstGeom>
          <a:noFill/>
          <a:ln w="9525">
            <a:noFill/>
            <a:miter lim="800000"/>
            <a:headEnd/>
            <a:tailEnd/>
          </a:ln>
        </p:spPr>
      </p:pic>
      <p:pic>
        <p:nvPicPr>
          <p:cNvPr id="56330" name="Picture 9" descr="http://www.inflathrace.gr/sites/default/files/imagecache/meli_thumb/arelaki.jpg">
            <a:hlinkClick r:id="rId14"/>
          </p:cNvPr>
          <p:cNvPicPr>
            <a:picLocks noChangeAspect="1" noChangeArrowheads="1"/>
          </p:cNvPicPr>
          <p:nvPr/>
        </p:nvPicPr>
        <p:blipFill>
          <a:blip r:embed="rId15" cstate="print"/>
          <a:srcRect/>
          <a:stretch>
            <a:fillRect/>
          </a:stretch>
        </p:blipFill>
        <p:spPr bwMode="auto">
          <a:xfrm>
            <a:off x="51495" y="2780928"/>
            <a:ext cx="952500" cy="1143000"/>
          </a:xfrm>
          <a:prstGeom prst="rect">
            <a:avLst/>
          </a:prstGeom>
          <a:noFill/>
          <a:ln w="9525">
            <a:noFill/>
            <a:miter lim="800000"/>
            <a:headEnd/>
            <a:tailEnd/>
          </a:ln>
        </p:spPr>
      </p:pic>
      <p:pic>
        <p:nvPicPr>
          <p:cNvPr id="32770" name="Picture 2" descr="http://www.inflathrace.gr/sites/default/files/imagecache/meli_thumb/Charis_0.png"/>
          <p:cNvPicPr>
            <a:picLocks noChangeAspect="1" noChangeArrowheads="1"/>
          </p:cNvPicPr>
          <p:nvPr/>
        </p:nvPicPr>
        <p:blipFill>
          <a:blip r:embed="rId16" cstate="print"/>
          <a:srcRect/>
          <a:stretch>
            <a:fillRect/>
          </a:stretch>
        </p:blipFill>
        <p:spPr bwMode="auto">
          <a:xfrm>
            <a:off x="2179340" y="4077072"/>
            <a:ext cx="952500" cy="1143001"/>
          </a:xfrm>
          <a:prstGeom prst="rect">
            <a:avLst/>
          </a:prstGeom>
          <a:noFill/>
        </p:spPr>
      </p:pic>
      <p:pic>
        <p:nvPicPr>
          <p:cNvPr id="32772" name="Picture 4" descr="http://www.inflathrace.gr/sites/default/files/imagecache/meli_thumb/Konstantinidis%20T.jpg"/>
          <p:cNvPicPr>
            <a:picLocks noChangeAspect="1" noChangeArrowheads="1"/>
          </p:cNvPicPr>
          <p:nvPr/>
        </p:nvPicPr>
        <p:blipFill>
          <a:blip r:embed="rId17" cstate="print"/>
          <a:srcRect/>
          <a:stretch>
            <a:fillRect/>
          </a:stretch>
        </p:blipFill>
        <p:spPr bwMode="auto">
          <a:xfrm>
            <a:off x="2211735" y="1556792"/>
            <a:ext cx="952500" cy="1143001"/>
          </a:xfrm>
          <a:prstGeom prst="rect">
            <a:avLst/>
          </a:prstGeom>
          <a:noFill/>
        </p:spPr>
      </p:pic>
      <p:pic>
        <p:nvPicPr>
          <p:cNvPr id="16" name="Picture 2"/>
          <p:cNvPicPr>
            <a:picLocks noChangeAspect="1" noChangeArrowheads="1"/>
          </p:cNvPicPr>
          <p:nvPr/>
        </p:nvPicPr>
        <p:blipFill>
          <a:blip r:embed="rId18" cstate="print"/>
          <a:srcRect/>
          <a:stretch>
            <a:fillRect/>
          </a:stretch>
        </p:blipFill>
        <p:spPr bwMode="auto">
          <a:xfrm>
            <a:off x="3324952" y="1312193"/>
            <a:ext cx="5711544" cy="3989015"/>
          </a:xfrm>
          <a:prstGeom prst="rect">
            <a:avLst/>
          </a:prstGeom>
          <a:noFill/>
          <a:ln w="9525">
            <a:noFill/>
            <a:miter lim="800000"/>
            <a:headEnd/>
            <a:tailEnd/>
          </a:ln>
        </p:spPr>
      </p:pic>
      <p:sp>
        <p:nvSpPr>
          <p:cNvPr id="21" name="20 - TextBox"/>
          <p:cNvSpPr txBox="1"/>
          <p:nvPr/>
        </p:nvSpPr>
        <p:spPr>
          <a:xfrm>
            <a:off x="4499992" y="476672"/>
            <a:ext cx="3136821" cy="523220"/>
          </a:xfrm>
          <a:prstGeom prst="rect">
            <a:avLst/>
          </a:prstGeom>
          <a:noFill/>
        </p:spPr>
        <p:txBody>
          <a:bodyPr wrap="none" rtlCol="0">
            <a:spAutoFit/>
          </a:bodyPr>
          <a:lstStyle/>
          <a:p>
            <a:r>
              <a:rPr lang="en-US" sz="2800" b="1" u="sng" dirty="0" smtClean="0">
                <a:solidFill>
                  <a:srgbClr val="003399"/>
                </a:solidFill>
              </a:rPr>
              <a:t>www.inflathrace.gr</a:t>
            </a:r>
            <a:endParaRPr lang="el-GR" sz="2800" b="1" u="sng" dirty="0">
              <a:solidFill>
                <a:srgbClr val="003399"/>
              </a:solidFill>
            </a:endParaRPr>
          </a:p>
        </p:txBody>
      </p:sp>
      <p:pic>
        <p:nvPicPr>
          <p:cNvPr id="109570" name="Picture 2" descr="http://www.inflathrace.gr/sites/default/files/imagecache/meli_thumb/11902264_10203338903792671_2508674917445926573_n.jpg"/>
          <p:cNvPicPr>
            <a:picLocks noChangeAspect="1" noChangeArrowheads="1"/>
          </p:cNvPicPr>
          <p:nvPr/>
        </p:nvPicPr>
        <p:blipFill>
          <a:blip r:embed="rId19" cstate="print"/>
          <a:srcRect/>
          <a:stretch>
            <a:fillRect/>
          </a:stretch>
        </p:blipFill>
        <p:spPr bwMode="auto">
          <a:xfrm>
            <a:off x="2211735" y="2780928"/>
            <a:ext cx="952500" cy="1143001"/>
          </a:xfrm>
          <a:prstGeom prst="rect">
            <a:avLst/>
          </a:prstGeom>
          <a:noFill/>
        </p:spPr>
      </p:pic>
      <p:pic>
        <p:nvPicPr>
          <p:cNvPr id="109572" name="Picture 4" descr="http://www.inflathrace.gr/sites/default/files/imagecache/meli_thumb/Mitsios.jpg"/>
          <p:cNvPicPr>
            <a:picLocks noChangeAspect="1" noChangeArrowheads="1"/>
          </p:cNvPicPr>
          <p:nvPr/>
        </p:nvPicPr>
        <p:blipFill>
          <a:blip r:embed="rId20" cstate="print"/>
          <a:srcRect/>
          <a:stretch>
            <a:fillRect/>
          </a:stretch>
        </p:blipFill>
        <p:spPr bwMode="auto">
          <a:xfrm>
            <a:off x="1131615" y="2780928"/>
            <a:ext cx="952500" cy="1143001"/>
          </a:xfrm>
          <a:prstGeom prst="rect">
            <a:avLst/>
          </a:prstGeom>
          <a:noFill/>
        </p:spPr>
      </p:pic>
      <p:pic>
        <p:nvPicPr>
          <p:cNvPr id="109574" name="Picture 6" descr="http://www.inflathrace.gr/sites/default/files/imagecache/meli_thumb/Angelidou.jpg"/>
          <p:cNvPicPr>
            <a:picLocks noChangeAspect="1" noChangeArrowheads="1"/>
          </p:cNvPicPr>
          <p:nvPr/>
        </p:nvPicPr>
        <p:blipFill>
          <a:blip r:embed="rId21" cstate="print"/>
          <a:srcRect/>
          <a:stretch>
            <a:fillRect/>
          </a:stretch>
        </p:blipFill>
        <p:spPr bwMode="auto">
          <a:xfrm>
            <a:off x="51495" y="4005064"/>
            <a:ext cx="952500" cy="1143001"/>
          </a:xfrm>
          <a:prstGeom prst="rect">
            <a:avLst/>
          </a:prstGeom>
          <a:noFill/>
        </p:spPr>
      </p:pic>
      <p:pic>
        <p:nvPicPr>
          <p:cNvPr id="109576" name="Picture 8" descr="http://www.inflathrace.gr/sites/default/files/imagecache/meli_thumb/stakos.png"/>
          <p:cNvPicPr>
            <a:picLocks noChangeAspect="1" noChangeArrowheads="1"/>
          </p:cNvPicPr>
          <p:nvPr/>
        </p:nvPicPr>
        <p:blipFill>
          <a:blip r:embed="rId22" cstate="print"/>
          <a:srcRect/>
          <a:stretch>
            <a:fillRect/>
          </a:stretch>
        </p:blipFill>
        <p:spPr bwMode="auto">
          <a:xfrm>
            <a:off x="1115616" y="4077072"/>
            <a:ext cx="952500" cy="1143001"/>
          </a:xfrm>
          <a:prstGeom prst="rect">
            <a:avLst/>
          </a:prstGeom>
          <a:noFill/>
        </p:spPr>
      </p:pic>
      <p:pic>
        <p:nvPicPr>
          <p:cNvPr id="109578" name="Picture 10" descr="http://www.inflathrace.gr/sites/default/files/imagecache/meli_thumb/Akrivi%20photo_inflathrace.jpg"/>
          <p:cNvPicPr>
            <a:picLocks noChangeAspect="1" noChangeArrowheads="1"/>
          </p:cNvPicPr>
          <p:nvPr/>
        </p:nvPicPr>
        <p:blipFill>
          <a:blip r:embed="rId23" cstate="print"/>
          <a:srcRect/>
          <a:stretch>
            <a:fillRect/>
          </a:stretch>
        </p:blipFill>
        <p:spPr bwMode="auto">
          <a:xfrm>
            <a:off x="2211735" y="188640"/>
            <a:ext cx="952500" cy="1143001"/>
          </a:xfrm>
          <a:prstGeom prst="rect">
            <a:avLst/>
          </a:prstGeom>
          <a:noFill/>
        </p:spPr>
      </p:pic>
      <p:sp>
        <p:nvSpPr>
          <p:cNvPr id="19" name="18 - Ορθογώνιο"/>
          <p:cNvSpPr/>
          <p:nvPr/>
        </p:nvSpPr>
        <p:spPr>
          <a:xfrm>
            <a:off x="2483768" y="5733256"/>
            <a:ext cx="6408712" cy="707886"/>
          </a:xfrm>
          <a:prstGeom prst="rect">
            <a:avLst/>
          </a:prstGeom>
        </p:spPr>
        <p:txBody>
          <a:bodyPr wrap="square">
            <a:spAutoFit/>
          </a:bodyPr>
          <a:lstStyle/>
          <a:p>
            <a:pPr>
              <a:buFont typeface="Arial" pitchFamily="34" charset="0"/>
              <a:buChar char="•"/>
            </a:pPr>
            <a:r>
              <a:rPr lang="el-GR" sz="2000" b="1" dirty="0" smtClean="0">
                <a:solidFill>
                  <a:srgbClr val="003399"/>
                </a:solidFill>
              </a:rPr>
              <a:t> </a:t>
            </a:r>
            <a:r>
              <a:rPr lang="en-US" sz="2000" b="1" dirty="0" smtClean="0">
                <a:solidFill>
                  <a:srgbClr val="003399"/>
                </a:solidFill>
              </a:rPr>
              <a:t>E.I </a:t>
            </a:r>
            <a:r>
              <a:rPr lang="el-GR" sz="2000" b="1" dirty="0" smtClean="0">
                <a:solidFill>
                  <a:srgbClr val="003399"/>
                </a:solidFill>
              </a:rPr>
              <a:t>Παθολογίας </a:t>
            </a:r>
            <a:r>
              <a:rPr lang="el-GR" sz="2000" b="1" i="1" dirty="0" smtClean="0">
                <a:solidFill>
                  <a:srgbClr val="003399"/>
                </a:solidFill>
              </a:rPr>
              <a:t>&amp;</a:t>
            </a:r>
            <a:r>
              <a:rPr lang="el-GR" sz="2000" b="1" dirty="0" smtClean="0">
                <a:solidFill>
                  <a:srgbClr val="003399"/>
                </a:solidFill>
              </a:rPr>
              <a:t> </a:t>
            </a:r>
            <a:r>
              <a:rPr lang="el-GR" sz="2000" b="1" dirty="0" err="1" smtClean="0">
                <a:solidFill>
                  <a:srgbClr val="003399"/>
                </a:solidFill>
              </a:rPr>
              <a:t>Αυτοάνοσων</a:t>
            </a:r>
            <a:r>
              <a:rPr lang="el-GR" sz="2000" b="1" dirty="0" smtClean="0">
                <a:solidFill>
                  <a:srgbClr val="003399"/>
                </a:solidFill>
              </a:rPr>
              <a:t> Νοσημάτων Α’ ΠΠ, ΠΓΝΑ </a:t>
            </a:r>
          </a:p>
          <a:p>
            <a:pPr>
              <a:buFont typeface="Arial" pitchFamily="34" charset="0"/>
              <a:buChar char="•"/>
            </a:pPr>
            <a:r>
              <a:rPr lang="el-GR" sz="2000" b="1" dirty="0" smtClean="0">
                <a:solidFill>
                  <a:srgbClr val="003399"/>
                </a:solidFill>
              </a:rPr>
              <a:t> Εργαστήριο Μοριακής Αιματολογίας Δ.Π.Θ</a:t>
            </a:r>
            <a:endParaRPr lang="el-GR" sz="2000" b="1" dirty="0">
              <a:solidFill>
                <a:srgbClr val="003399"/>
              </a:solidFill>
            </a:endParaRP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immulab.fr/cms/images/Logo/Logo_Standard_CIMI.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5496" y="5517232"/>
            <a:ext cx="2932793" cy="913916"/>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8" descr="http://www.ipsit.ifr141.u-psud.fr/fr/download/fichiers/12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987824" y="6122725"/>
            <a:ext cx="1503915" cy="618643"/>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10" descr="http://www.impmc.upmc.fr/skins/labo-impmc/upmc/logo2-upmc.gif"/>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042673" y="5436644"/>
            <a:ext cx="1601335" cy="800668"/>
          </a:xfrm>
          <a:prstGeom prst="rect">
            <a:avLst/>
          </a:prstGeom>
          <a:noFill/>
          <a:extLst>
            <a:ext uri="{909E8E84-426E-40DD-AFC4-6F175D3DCCD1}">
              <a14:hiddenFill xmlns="" xmlns:a14="http://schemas.microsoft.com/office/drawing/2010/main">
                <a:solidFill>
                  <a:srgbClr val="FFFFFF"/>
                </a:solidFill>
              </a14:hiddenFill>
            </a:ext>
          </a:extLst>
        </p:spPr>
      </p:pic>
      <p:sp>
        <p:nvSpPr>
          <p:cNvPr id="5" name="4 - Ορθογώνιο"/>
          <p:cNvSpPr/>
          <p:nvPr/>
        </p:nvSpPr>
        <p:spPr>
          <a:xfrm>
            <a:off x="35496" y="212447"/>
            <a:ext cx="5328592" cy="1384995"/>
          </a:xfrm>
          <a:prstGeom prst="rect">
            <a:avLst/>
          </a:prstGeom>
        </p:spPr>
        <p:txBody>
          <a:bodyPr wrap="square">
            <a:spAutoFit/>
          </a:bodyPr>
          <a:lstStyle/>
          <a:p>
            <a:r>
              <a:rPr lang="el-GR" sz="2400" b="1" dirty="0" err="1" smtClean="0"/>
              <a:t>Pr</a:t>
            </a:r>
            <a:r>
              <a:rPr lang="el-GR" sz="2400" b="1" dirty="0" smtClean="0"/>
              <a:t>. Ioannis THEODOROU </a:t>
            </a:r>
            <a:r>
              <a:rPr lang="en-US" sz="2400" b="1" dirty="0" smtClean="0"/>
              <a:t> Group</a:t>
            </a:r>
          </a:p>
          <a:p>
            <a:r>
              <a:rPr lang="el-GR" sz="2000" dirty="0" smtClean="0"/>
              <a:t>UF </a:t>
            </a:r>
            <a:r>
              <a:rPr lang="el-GR" sz="2000" dirty="0" err="1" smtClean="0"/>
              <a:t>d'Histocompatibilité</a:t>
            </a:r>
            <a:r>
              <a:rPr lang="el-GR" sz="2000" dirty="0" smtClean="0"/>
              <a:t> </a:t>
            </a:r>
            <a:r>
              <a:rPr lang="el-GR" sz="2000" dirty="0" err="1" smtClean="0"/>
              <a:t>et</a:t>
            </a:r>
            <a:r>
              <a:rPr lang="el-GR" sz="2000" dirty="0" smtClean="0"/>
              <a:t> </a:t>
            </a:r>
            <a:r>
              <a:rPr lang="el-GR" sz="2000" dirty="0" err="1" smtClean="0"/>
              <a:t>Immunogénétique</a:t>
            </a:r>
            <a:r>
              <a:rPr lang="el-GR" sz="2000" dirty="0" smtClean="0"/>
              <a:t> </a:t>
            </a:r>
            <a:r>
              <a:rPr lang="el-GR" sz="2000" dirty="0" err="1" smtClean="0"/>
              <a:t>Département</a:t>
            </a:r>
            <a:r>
              <a:rPr lang="el-GR" sz="2000" dirty="0" smtClean="0"/>
              <a:t> </a:t>
            </a:r>
            <a:r>
              <a:rPr lang="el-GR" sz="2000" dirty="0" err="1" smtClean="0"/>
              <a:t>d'Immunologie</a:t>
            </a:r>
            <a:r>
              <a:rPr lang="el-GR" sz="2000" dirty="0" smtClean="0"/>
              <a:t>.</a:t>
            </a:r>
          </a:p>
          <a:p>
            <a:r>
              <a:rPr lang="el-GR" sz="2000" dirty="0" err="1" smtClean="0"/>
              <a:t>Groupe</a:t>
            </a:r>
            <a:r>
              <a:rPr lang="el-GR" sz="2000" dirty="0" smtClean="0"/>
              <a:t> </a:t>
            </a:r>
            <a:r>
              <a:rPr lang="el-GR" sz="2000" dirty="0" err="1" smtClean="0"/>
              <a:t>Hospitalier</a:t>
            </a:r>
            <a:r>
              <a:rPr lang="el-GR" sz="2000" dirty="0" smtClean="0"/>
              <a:t> </a:t>
            </a:r>
            <a:r>
              <a:rPr lang="el-GR" sz="2000" dirty="0" err="1" smtClean="0"/>
              <a:t>Pitié</a:t>
            </a:r>
            <a:r>
              <a:rPr lang="el-GR" sz="2000" dirty="0" smtClean="0"/>
              <a:t> </a:t>
            </a:r>
            <a:r>
              <a:rPr lang="el-GR" sz="2000" dirty="0" err="1" smtClean="0"/>
              <a:t>Salpêtrière</a:t>
            </a:r>
            <a:r>
              <a:rPr lang="el-GR" sz="2000" dirty="0" smtClean="0"/>
              <a:t> </a:t>
            </a:r>
            <a:r>
              <a:rPr lang="el-GR" sz="2000" dirty="0" err="1" smtClean="0"/>
              <a:t>Charles</a:t>
            </a:r>
            <a:r>
              <a:rPr lang="el-GR" sz="2000" dirty="0" smtClean="0"/>
              <a:t> </a:t>
            </a:r>
            <a:r>
              <a:rPr lang="el-GR" sz="2000" dirty="0" err="1" smtClean="0"/>
              <a:t>Foix</a:t>
            </a:r>
            <a:r>
              <a:rPr lang="el-GR" sz="2000" dirty="0" smtClean="0"/>
              <a:t>.</a:t>
            </a:r>
            <a:endParaRPr lang="el-GR" sz="2000" dirty="0"/>
          </a:p>
        </p:txBody>
      </p:sp>
      <p:pic>
        <p:nvPicPr>
          <p:cNvPr id="1026" name="Picture 2"/>
          <p:cNvPicPr>
            <a:picLocks noChangeAspect="1" noChangeArrowheads="1"/>
          </p:cNvPicPr>
          <p:nvPr/>
        </p:nvPicPr>
        <p:blipFill>
          <a:blip r:embed="rId5" cstate="print"/>
          <a:srcRect/>
          <a:stretch>
            <a:fillRect/>
          </a:stretch>
        </p:blipFill>
        <p:spPr bwMode="auto">
          <a:xfrm>
            <a:off x="51116" y="1628799"/>
            <a:ext cx="4808916" cy="3591844"/>
          </a:xfrm>
          <a:prstGeom prst="rect">
            <a:avLst/>
          </a:prstGeom>
          <a:noFill/>
          <a:ln w="9525">
            <a:noFill/>
            <a:miter lim="800000"/>
            <a:headEnd/>
            <a:tailEnd/>
          </a:ln>
        </p:spPr>
      </p:pic>
      <p:pic>
        <p:nvPicPr>
          <p:cNvPr id="6" name="Picture 2"/>
          <p:cNvPicPr>
            <a:picLocks noChangeAspect="1" noChangeArrowheads="1"/>
          </p:cNvPicPr>
          <p:nvPr/>
        </p:nvPicPr>
        <p:blipFill>
          <a:blip r:embed="rId6" cstate="print"/>
          <a:srcRect/>
          <a:stretch>
            <a:fillRect/>
          </a:stretch>
        </p:blipFill>
        <p:spPr bwMode="auto">
          <a:xfrm>
            <a:off x="5076056" y="1628800"/>
            <a:ext cx="2892978" cy="2160240"/>
          </a:xfrm>
          <a:prstGeom prst="rect">
            <a:avLst/>
          </a:prstGeom>
          <a:noFill/>
          <a:ln w="9525">
            <a:noFill/>
            <a:miter lim="800000"/>
            <a:headEnd/>
            <a:tailEnd/>
          </a:ln>
        </p:spPr>
      </p:pic>
      <p:pic>
        <p:nvPicPr>
          <p:cNvPr id="8" name="7 - Εικόνα" descr="IMG_2020.JPG"/>
          <p:cNvPicPr>
            <a:picLocks noChangeAspect="1"/>
          </p:cNvPicPr>
          <p:nvPr/>
        </p:nvPicPr>
        <p:blipFill>
          <a:blip r:embed="rId7" cstate="print"/>
          <a:stretch>
            <a:fillRect/>
          </a:stretch>
        </p:blipFill>
        <p:spPr>
          <a:xfrm>
            <a:off x="5076056" y="4149080"/>
            <a:ext cx="3720413" cy="2232248"/>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Evolution"/>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5650" y="922418"/>
            <a:ext cx="7802563" cy="585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2 - Ορθογώνιο"/>
          <p:cNvSpPr/>
          <p:nvPr/>
        </p:nvSpPr>
        <p:spPr>
          <a:xfrm>
            <a:off x="497305" y="163793"/>
            <a:ext cx="8189244" cy="769441"/>
          </a:xfrm>
          <a:prstGeom prst="rect">
            <a:avLst/>
          </a:prstGeom>
        </p:spPr>
        <p:txBody>
          <a:bodyPr wrap="square">
            <a:spAutoFit/>
          </a:bodyPr>
          <a:lstStyle/>
          <a:p>
            <a:pPr algn="ctr"/>
            <a:r>
              <a:rPr lang="en-US" sz="2200" b="1" dirty="0" smtClean="0">
                <a:solidFill>
                  <a:prstClr val="black"/>
                </a:solidFill>
              </a:rPr>
              <a:t>What remains remarkable conserved during evolution in humans???</a:t>
            </a:r>
            <a:endParaRPr lang="el-GR" sz="2200" b="1" dirty="0" smtClean="0">
              <a:solidFill>
                <a:prstClr val="black"/>
              </a:solidFill>
            </a:endParaRPr>
          </a:p>
          <a:p>
            <a:pPr algn="ctr"/>
            <a:r>
              <a:rPr lang="en-US" sz="2200" b="1" dirty="0" smtClean="0">
                <a:solidFill>
                  <a:srgbClr val="C00000"/>
                </a:solidFill>
              </a:rPr>
              <a:t>Innate immune system (</a:t>
            </a:r>
            <a:r>
              <a:rPr lang="el-GR" sz="2200" b="1" dirty="0" smtClean="0">
                <a:solidFill>
                  <a:srgbClr val="C00000"/>
                </a:solidFill>
              </a:rPr>
              <a:t>σύστημα </a:t>
            </a:r>
            <a:r>
              <a:rPr lang="el-GR" sz="2200" b="1" dirty="0" err="1" smtClean="0">
                <a:solidFill>
                  <a:srgbClr val="C00000"/>
                </a:solidFill>
              </a:rPr>
              <a:t>εμφυτης</a:t>
            </a:r>
            <a:r>
              <a:rPr lang="el-GR" sz="2200" b="1" dirty="0" smtClean="0">
                <a:solidFill>
                  <a:srgbClr val="C00000"/>
                </a:solidFill>
              </a:rPr>
              <a:t>/φυσικής ανοσίας)</a:t>
            </a:r>
            <a:endParaRPr lang="en-US" sz="2200" b="1" dirty="0" smtClean="0">
              <a:solidFill>
                <a:prstClr val="black"/>
              </a:solidFill>
            </a:endParaRPr>
          </a:p>
        </p:txBody>
      </p:sp>
    </p:spTree>
    <p:extLst>
      <p:ext uri="{BB962C8B-B14F-4D97-AF65-F5344CB8AC3E}">
        <p14:creationId xmlns="" xmlns:p14="http://schemas.microsoft.com/office/powerpoint/2010/main" val="293426574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3490" name="Picture 2" descr="Αποτέλεσμα εικόνας για map of greece"/>
          <p:cNvPicPr>
            <a:picLocks noChangeAspect="1" noChangeArrowheads="1"/>
          </p:cNvPicPr>
          <p:nvPr/>
        </p:nvPicPr>
        <p:blipFill>
          <a:blip r:embed="rId2" cstate="print"/>
          <a:srcRect/>
          <a:stretch>
            <a:fillRect/>
          </a:stretch>
        </p:blipFill>
        <p:spPr bwMode="auto">
          <a:xfrm>
            <a:off x="971600" y="116632"/>
            <a:ext cx="7231380" cy="6587490"/>
          </a:xfrm>
          <a:prstGeom prst="rect">
            <a:avLst/>
          </a:prstGeom>
          <a:noFill/>
        </p:spPr>
      </p:pic>
      <p:cxnSp>
        <p:nvCxnSpPr>
          <p:cNvPr id="4" name="3 - Ευθύγραμμο βέλος σύνδεσης"/>
          <p:cNvCxnSpPr/>
          <p:nvPr/>
        </p:nvCxnSpPr>
        <p:spPr>
          <a:xfrm flipH="1">
            <a:off x="5580112" y="1044000"/>
            <a:ext cx="72008" cy="5148000"/>
          </a:xfrm>
          <a:prstGeom prst="straightConnector1">
            <a:avLst/>
          </a:prstGeom>
          <a:ln w="5715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0.2"/>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1_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8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0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4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2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Προεπιλεγμένη σχεδίαση">
  <a:themeElements>
    <a:clrScheme name="Προεπιλεγμένη σχεδίαση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Προεπιλεγμένη σχεδίαση">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Προεπιλεγμένη σχεδίαση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Προεπιλεγμένη σχεδίαση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8126</TotalTime>
  <Words>4722</Words>
  <Application>Microsoft Office PowerPoint</Application>
  <PresentationFormat>Προβολή στην οθόνη (4:3)</PresentationFormat>
  <Paragraphs>494</Paragraphs>
  <Slides>90</Slides>
  <Notes>34</Notes>
  <HiddenSlides>0</HiddenSlides>
  <MMClips>0</MMClips>
  <ScaleCrop>false</ScaleCrop>
  <HeadingPairs>
    <vt:vector size="4" baseType="variant">
      <vt:variant>
        <vt:lpstr>Θέμα</vt:lpstr>
      </vt:variant>
      <vt:variant>
        <vt:i4>18</vt:i4>
      </vt:variant>
      <vt:variant>
        <vt:lpstr>Τίτλοι διαφανειών</vt:lpstr>
      </vt:variant>
      <vt:variant>
        <vt:i4>90</vt:i4>
      </vt:variant>
    </vt:vector>
  </HeadingPairs>
  <TitlesOfParts>
    <vt:vector size="108" baseType="lpstr">
      <vt:lpstr>Θέμα του Office</vt:lpstr>
      <vt:lpstr>Custom Design</vt:lpstr>
      <vt:lpstr>1_Custom Design</vt:lpstr>
      <vt:lpstr>2_Custom Design</vt:lpstr>
      <vt:lpstr>3_Custom Design</vt:lpstr>
      <vt:lpstr>4_Custom Design</vt:lpstr>
      <vt:lpstr>5_Custom Design</vt:lpstr>
      <vt:lpstr>6_Custom Design</vt:lpstr>
      <vt:lpstr>2_Προεπιλεγμένη σχεδίαση</vt:lpstr>
      <vt:lpstr>11_Προεπιλεγμένη σχεδίαση</vt:lpstr>
      <vt:lpstr>1_Default Design</vt:lpstr>
      <vt:lpstr>5_Θέμα του Office</vt:lpstr>
      <vt:lpstr>8_Θέμα του Office</vt:lpstr>
      <vt:lpstr>10_Θέμα του Office</vt:lpstr>
      <vt:lpstr>4_Θέμα του Office</vt:lpstr>
      <vt:lpstr>11_Θέμα του Office</vt:lpstr>
      <vt:lpstr>Office Theme</vt:lpstr>
      <vt:lpstr>2_Θέμα του Office</vt:lpstr>
      <vt:lpstr>Διαφάνεια 1</vt:lpstr>
      <vt:lpstr>Διαφάνεια 2</vt:lpstr>
      <vt:lpstr>Μεταφραστική έρευνα στην Ιατρική Εφαρμοσμένη ιατρική έρευνα  Translation Medicine Research</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IL-β-mediated autoinflammation Importance of IL-1 as a master cytokine in inflammation ?</vt:lpstr>
      <vt:lpstr>Hereditary Periodic Fever Syndromes (HPFs): Genetically Diverse But Clinically Similar Group of Conditions</vt:lpstr>
      <vt:lpstr>Διαφάνεια 22</vt:lpstr>
      <vt:lpstr>Διαφάνεια 23</vt:lpstr>
      <vt:lpstr>Διαφάνεια 24</vt:lpstr>
      <vt:lpstr>Διαφάνεια 25</vt:lpstr>
      <vt:lpstr>Διαφάνεια 26</vt:lpstr>
      <vt:lpstr>Διαφάνεια 27</vt:lpstr>
      <vt:lpstr>Διαφάνεια 28</vt:lpstr>
      <vt:lpstr>IL-1/IL-1R/IL-1Ra  system</vt:lpstr>
      <vt:lpstr>Παρέμβαση στην ισορροπία IL-1/IL-1Ra</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Κριτήρια Tel Hashomer για τη διάγνωση του FMF</vt:lpstr>
      <vt:lpstr>FMF και υποκλινική φλεγμονή</vt:lpstr>
      <vt:lpstr>Διαφάνεια 56</vt:lpstr>
      <vt:lpstr>Διαφάνεια 57</vt:lpstr>
      <vt:lpstr>Γενετικό «φορτίο» και Φαινότυπος</vt:lpstr>
      <vt:lpstr>Διαφάνεια 59</vt:lpstr>
      <vt:lpstr>Διαφάνεια 60</vt:lpstr>
      <vt:lpstr>Διαφάνεια 61</vt:lpstr>
      <vt:lpstr>Διαφάνεια 62</vt:lpstr>
      <vt:lpstr>Διαφάνεια 63</vt:lpstr>
      <vt:lpstr>Διαφάνεια 64</vt:lpstr>
      <vt:lpstr>Διαφάνεια 65</vt:lpstr>
      <vt:lpstr>Διαφάνεια 66</vt:lpstr>
      <vt:lpstr>Διαφάνεια 67</vt:lpstr>
      <vt:lpstr>Διαφάνεια 68</vt:lpstr>
      <vt:lpstr>Ελαττωμένα επίπεδα βασικής αυτοφαγίας στα ουδετερόφιλα FMF</vt:lpstr>
      <vt:lpstr>Διαφάνεια 70</vt:lpstr>
      <vt:lpstr>Διαφάνεια 71</vt:lpstr>
      <vt:lpstr>Διαφάνεια 72</vt:lpstr>
      <vt:lpstr>Διαφάνεια 73</vt:lpstr>
      <vt:lpstr>Διαφάνεια 74</vt:lpstr>
      <vt:lpstr>Διαφάνεια 75</vt:lpstr>
      <vt:lpstr>Σε ασθενείς με FMF που βρίσκονται σε κρίση αυξάνεται η ουδετεροφιλική έκφραση του γονιδίου DDIT4/REDD1</vt:lpstr>
      <vt:lpstr>Διαφάνεια 77</vt:lpstr>
      <vt:lpstr>REDD1 αυτολυσόσωμα: τόπος αποδόμησης του φλεγμονοσώματος Στον FMF η REDD1 αποτυγχάνει να αποδομήσει το φλεγμονόσωμα</vt:lpstr>
      <vt:lpstr>Διαφάνεια 79</vt:lpstr>
      <vt:lpstr>Διαφάνεια 80</vt:lpstr>
      <vt:lpstr>Διαφάνεια 81</vt:lpstr>
      <vt:lpstr>Διαφάνεια 82</vt:lpstr>
      <vt:lpstr>Διαφάνεια 83</vt:lpstr>
      <vt:lpstr>Διαφάνεια 84</vt:lpstr>
      <vt:lpstr>Διαφάνεια 85</vt:lpstr>
      <vt:lpstr>Διαφάνεια 86</vt:lpstr>
      <vt:lpstr>Διαφάνεια 87</vt:lpstr>
      <vt:lpstr>Διαφάνεια 88</vt:lpstr>
      <vt:lpstr>Διαφάνεια 89</vt:lpstr>
      <vt:lpstr>Διαφάνεια 90</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Owner</dc:creator>
  <cp:lastModifiedBy>Panagiotis</cp:lastModifiedBy>
  <cp:revision>511</cp:revision>
  <dcterms:created xsi:type="dcterms:W3CDTF">2013-02-21T11:53:36Z</dcterms:created>
  <dcterms:modified xsi:type="dcterms:W3CDTF">2017-10-07T12:47:55Z</dcterms:modified>
</cp:coreProperties>
</file>