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tif" ContentType="image/tiff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0"/>
  </p:notesMasterIdLst>
  <p:sldIdLst>
    <p:sldId id="303" r:id="rId2"/>
    <p:sldId id="258" r:id="rId3"/>
    <p:sldId id="307" r:id="rId4"/>
    <p:sldId id="259" r:id="rId5"/>
    <p:sldId id="260" r:id="rId6"/>
    <p:sldId id="261" r:id="rId7"/>
    <p:sldId id="263" r:id="rId8"/>
    <p:sldId id="311" r:id="rId9"/>
    <p:sldId id="265" r:id="rId10"/>
    <p:sldId id="266" r:id="rId11"/>
    <p:sldId id="267" r:id="rId12"/>
    <p:sldId id="268" r:id="rId13"/>
    <p:sldId id="269" r:id="rId14"/>
    <p:sldId id="270" r:id="rId15"/>
    <p:sldId id="358" r:id="rId16"/>
    <p:sldId id="272" r:id="rId17"/>
    <p:sldId id="273" r:id="rId18"/>
    <p:sldId id="274" r:id="rId19"/>
    <p:sldId id="275" r:id="rId20"/>
    <p:sldId id="276" r:id="rId21"/>
    <p:sldId id="277" r:id="rId22"/>
    <p:sldId id="312" r:id="rId23"/>
    <p:sldId id="362" r:id="rId24"/>
    <p:sldId id="363" r:id="rId25"/>
    <p:sldId id="364" r:id="rId26"/>
    <p:sldId id="365" r:id="rId27"/>
    <p:sldId id="367" r:id="rId28"/>
    <p:sldId id="368" r:id="rId29"/>
    <p:sldId id="279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313" r:id="rId40"/>
    <p:sldId id="316" r:id="rId41"/>
    <p:sldId id="317" r:id="rId42"/>
    <p:sldId id="314" r:id="rId43"/>
    <p:sldId id="319" r:id="rId44"/>
    <p:sldId id="320" r:id="rId45"/>
    <p:sldId id="321" r:id="rId46"/>
    <p:sldId id="322" r:id="rId47"/>
    <p:sldId id="323" r:id="rId48"/>
    <p:sldId id="324" r:id="rId49"/>
    <p:sldId id="325" r:id="rId50"/>
    <p:sldId id="326" r:id="rId51"/>
    <p:sldId id="327" r:id="rId52"/>
    <p:sldId id="328" r:id="rId53"/>
    <p:sldId id="329" r:id="rId54"/>
    <p:sldId id="330" r:id="rId55"/>
    <p:sldId id="331" r:id="rId56"/>
    <p:sldId id="332" r:id="rId57"/>
    <p:sldId id="355" r:id="rId58"/>
    <p:sldId id="334" r:id="rId59"/>
    <p:sldId id="351" r:id="rId60"/>
    <p:sldId id="356" r:id="rId61"/>
    <p:sldId id="360" r:id="rId62"/>
    <p:sldId id="345" r:id="rId63"/>
    <p:sldId id="344" r:id="rId64"/>
    <p:sldId id="347" r:id="rId65"/>
    <p:sldId id="338" r:id="rId66"/>
    <p:sldId id="339" r:id="rId67"/>
    <p:sldId id="340" r:id="rId68"/>
    <p:sldId id="342" r:id="rId6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599"/>
  </p:normalViewPr>
  <p:slideViewPr>
    <p:cSldViewPr snapToGrid="0" snapToObjects="1" showGuides="1">
      <p:cViewPr>
        <p:scale>
          <a:sx n="92" d="100"/>
          <a:sy n="92" d="100"/>
        </p:scale>
        <p:origin x="1224" y="5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notesMaster" Target="notesMasters/notesMaster1.xml"/><Relationship Id="rId71" Type="http://schemas.openxmlformats.org/officeDocument/2006/relationships/presProps" Target="presProps.xml"/><Relationship Id="rId72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heme" Target="theme/theme1.xml"/><Relationship Id="rId74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file://localhost//Users/ADMIN/Desktop/a-SMA_RT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oleObject" Target="file://localhost//Users/ADMIN/Downloads/MPO_SLE_C5aRa_Bosenta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layout>
        <c:manualLayout>
          <c:xMode val="edge"/>
          <c:yMode val="edge"/>
          <c:x val="0.000322044492294407"/>
          <c:y val="0.0030464538507115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0845557352961514"/>
          <c:y val="0.161736007793692"/>
          <c:w val="0.915444264703849"/>
          <c:h val="0.6841208509794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'[a-SMA_RT.xlsx]Φύλλο1'!$B$2</c:f>
              <c:strCache>
                <c:ptCount val="1"/>
                <c:pt idx="0">
                  <c:v>aSMA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'[a-SMA_RT.xlsx]Φύλλο1'!$A$3:$A$7</c:f>
              <c:strCache>
                <c:ptCount val="4"/>
                <c:pt idx="0">
                  <c:v>UNTR</c:v>
                </c:pt>
                <c:pt idx="1">
                  <c:v>ACTIVE SLE Str </c:v>
                </c:pt>
                <c:pt idx="2">
                  <c:v>REMISSION SLE Str</c:v>
                </c:pt>
                <c:pt idx="3">
                  <c:v>ACTIVE SLE Str/Dnase</c:v>
                </c:pt>
              </c:strCache>
            </c:strRef>
          </c:cat>
          <c:val>
            <c:numRef>
              <c:f>'[a-SMA_RT.xlsx]Φύλλο1'!$B$3:$B$7</c:f>
              <c:numCache>
                <c:formatCode>General</c:formatCode>
                <c:ptCount val="5"/>
                <c:pt idx="0">
                  <c:v>1.0</c:v>
                </c:pt>
                <c:pt idx="1">
                  <c:v>3.1</c:v>
                </c:pt>
                <c:pt idx="2">
                  <c:v>1.45</c:v>
                </c:pt>
                <c:pt idx="3">
                  <c:v>0.59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-925845744"/>
        <c:axId val="-766471040"/>
      </c:barChart>
      <c:catAx>
        <c:axId val="-925845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66471040"/>
        <c:crosses val="autoZero"/>
        <c:auto val="1"/>
        <c:lblAlgn val="ctr"/>
        <c:lblOffset val="100"/>
        <c:noMultiLvlLbl val="0"/>
      </c:catAx>
      <c:valAx>
        <c:axId val="-7664710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9258457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MPO-DNA</a:t>
            </a:r>
            <a:r>
              <a:rPr lang="en-US" baseline="0"/>
              <a:t> complex Elisa</a:t>
            </a:r>
          </a:p>
        </c:rich>
      </c:tx>
      <c:layout>
        <c:manualLayout>
          <c:xMode val="edge"/>
          <c:yMode val="edge"/>
          <c:x val="0.39162000466847"/>
          <c:y val="0.15877335476073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3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[MPO_SLE_C5aRa_Bosentan.xlsx]Φύλλο1!$K$3:$K$8</c:f>
              <c:strCache>
                <c:ptCount val="6"/>
                <c:pt idx="0">
                  <c:v>untreared</c:v>
                </c:pt>
                <c:pt idx="1">
                  <c:v>active SLE</c:v>
                </c:pt>
                <c:pt idx="2">
                  <c:v>_C5aRa</c:v>
                </c:pt>
                <c:pt idx="3">
                  <c:v>_Bosentan</c:v>
                </c:pt>
                <c:pt idx="4">
                  <c:v>_C5aRa_Bosentan</c:v>
                </c:pt>
                <c:pt idx="5">
                  <c:v>remission SLE</c:v>
                </c:pt>
              </c:strCache>
            </c:strRef>
          </c:cat>
          <c:val>
            <c:numRef>
              <c:f>[MPO_SLE_C5aRa_Bosentan.xlsx]Φύλλο1!$L$3:$L$8</c:f>
              <c:numCache>
                <c:formatCode>General</c:formatCode>
                <c:ptCount val="6"/>
                <c:pt idx="0">
                  <c:v>100.0</c:v>
                </c:pt>
                <c:pt idx="1">
                  <c:v>280.0</c:v>
                </c:pt>
                <c:pt idx="2" formatCode="0">
                  <c:v>183.0</c:v>
                </c:pt>
                <c:pt idx="3" formatCode="0">
                  <c:v>206.0</c:v>
                </c:pt>
                <c:pt idx="4" formatCode="0">
                  <c:v>123.0</c:v>
                </c:pt>
                <c:pt idx="5" formatCode="0">
                  <c:v>108.0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766259600"/>
        <c:axId val="-766235600"/>
      </c:barChart>
      <c:catAx>
        <c:axId val="-766259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66235600"/>
        <c:crosses val="autoZero"/>
        <c:auto val="1"/>
        <c:lblAlgn val="ctr"/>
        <c:lblOffset val="100"/>
        <c:noMultiLvlLbl val="0"/>
      </c:catAx>
      <c:valAx>
        <c:axId val="-7662356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6625960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2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Relationship Id="rId2" Type="http://schemas.openxmlformats.org/officeDocument/2006/relationships/image" Target="../media/image73.emf"/><Relationship Id="rId3" Type="http://schemas.openxmlformats.org/officeDocument/2006/relationships/image" Target="../media/image7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8649A8-685B-3C41-8E31-7ED7B5303ACD}" type="datetimeFigureOut">
              <a:rPr lang="en-US" smtClean="0"/>
              <a:t>10/6/17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8789B5-74CF-B740-AC05-DCB5FAA4D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459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B5C79-7BC3-437A-AAC6-179FB4AD5699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47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CB343-8979-0344-A166-85E45C86D995}" type="datetimeFigureOut">
              <a:rPr lang="en-US" smtClean="0"/>
              <a:t>10/6/17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C9407-5E44-7C47-BB2F-DC995DF37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58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CB343-8979-0344-A166-85E45C86D995}" type="datetimeFigureOut">
              <a:rPr lang="en-US" smtClean="0"/>
              <a:t>10/6/17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C9407-5E44-7C47-BB2F-DC995DF37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20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CB343-8979-0344-A166-85E45C86D995}" type="datetimeFigureOut">
              <a:rPr lang="en-US" smtClean="0"/>
              <a:t>10/6/17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C9407-5E44-7C47-BB2F-DC995DF37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314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CB343-8979-0344-A166-85E45C86D995}" type="datetimeFigureOut">
              <a:rPr lang="en-US" smtClean="0"/>
              <a:t>10/6/17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C9407-5E44-7C47-BB2F-DC995DF37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71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CB343-8979-0344-A166-85E45C86D995}" type="datetimeFigureOut">
              <a:rPr lang="en-US" smtClean="0"/>
              <a:t>10/6/17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C9407-5E44-7C47-BB2F-DC995DF37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139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CB343-8979-0344-A166-85E45C86D995}" type="datetimeFigureOut">
              <a:rPr lang="en-US" smtClean="0"/>
              <a:t>10/6/17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C9407-5E44-7C47-BB2F-DC995DF37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051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CB343-8979-0344-A166-85E45C86D995}" type="datetimeFigureOut">
              <a:rPr lang="en-US" smtClean="0"/>
              <a:t>10/6/17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C9407-5E44-7C47-BB2F-DC995DF37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15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CB343-8979-0344-A166-85E45C86D995}" type="datetimeFigureOut">
              <a:rPr lang="en-US" smtClean="0"/>
              <a:t>10/6/17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C9407-5E44-7C47-BB2F-DC995DF37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290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CB343-8979-0344-A166-85E45C86D995}" type="datetimeFigureOut">
              <a:rPr lang="en-US" smtClean="0"/>
              <a:t>10/6/17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C9407-5E44-7C47-BB2F-DC995DF37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60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CB343-8979-0344-A166-85E45C86D995}" type="datetimeFigureOut">
              <a:rPr lang="en-US" smtClean="0"/>
              <a:t>10/6/17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C9407-5E44-7C47-BB2F-DC995DF37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679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CB343-8979-0344-A166-85E45C86D995}" type="datetimeFigureOut">
              <a:rPr lang="en-US" smtClean="0"/>
              <a:t>10/6/17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C9407-5E44-7C47-BB2F-DC995DF37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328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4CB343-8979-0344-A166-85E45C86D995}" type="datetimeFigureOut">
              <a:rPr lang="en-US" smtClean="0"/>
              <a:t>10/6/17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FC9407-5E44-7C47-BB2F-DC995DF37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263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Relationship Id="rId3" Type="http://schemas.openxmlformats.org/officeDocument/2006/relationships/image" Target="../media/image15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Relationship Id="rId3" Type="http://schemas.openxmlformats.org/officeDocument/2006/relationships/image" Target="../media/image17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emf"/><Relationship Id="rId5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emf"/><Relationship Id="rId5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0.jpeg"/><Relationship Id="rId12" Type="http://schemas.openxmlformats.org/officeDocument/2006/relationships/image" Target="../media/image41.jpg"/><Relationship Id="rId13" Type="http://schemas.openxmlformats.org/officeDocument/2006/relationships/image" Target="../media/image42.tiff"/><Relationship Id="rId14" Type="http://schemas.openxmlformats.org/officeDocument/2006/relationships/image" Target="../media/image43.tiff"/><Relationship Id="rId15" Type="http://schemas.openxmlformats.org/officeDocument/2006/relationships/image" Target="../media/image44.png"/><Relationship Id="rId16" Type="http://schemas.openxmlformats.org/officeDocument/2006/relationships/image" Target="../media/image45.emf"/><Relationship Id="rId17" Type="http://schemas.openxmlformats.org/officeDocument/2006/relationships/image" Target="../media/image46.emf"/><Relationship Id="rId18" Type="http://schemas.openxmlformats.org/officeDocument/2006/relationships/image" Target="../media/image47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5" Type="http://schemas.openxmlformats.org/officeDocument/2006/relationships/image" Target="../media/image34.jpeg"/><Relationship Id="rId6" Type="http://schemas.openxmlformats.org/officeDocument/2006/relationships/image" Target="../media/image35.jpeg"/><Relationship Id="rId7" Type="http://schemas.openxmlformats.org/officeDocument/2006/relationships/image" Target="../media/image36.jpeg"/><Relationship Id="rId8" Type="http://schemas.openxmlformats.org/officeDocument/2006/relationships/image" Target="../media/image37.jpeg"/><Relationship Id="rId9" Type="http://schemas.openxmlformats.org/officeDocument/2006/relationships/image" Target="../media/image38.jpeg"/><Relationship Id="rId10" Type="http://schemas.openxmlformats.org/officeDocument/2006/relationships/image" Target="../media/image39.jpeg"/></Relationships>
</file>

<file path=ppt/slides/_rels/slide4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7.jpeg"/><Relationship Id="rId12" Type="http://schemas.openxmlformats.org/officeDocument/2006/relationships/image" Target="../media/image58.jpeg"/><Relationship Id="rId13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emf"/><Relationship Id="rId3" Type="http://schemas.openxmlformats.org/officeDocument/2006/relationships/image" Target="../media/image49.emf"/><Relationship Id="rId4" Type="http://schemas.openxmlformats.org/officeDocument/2006/relationships/image" Target="../media/image50.emf"/><Relationship Id="rId5" Type="http://schemas.openxmlformats.org/officeDocument/2006/relationships/image" Target="../media/image51.jpeg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8" Type="http://schemas.openxmlformats.org/officeDocument/2006/relationships/image" Target="../media/image54.jpeg"/><Relationship Id="rId9" Type="http://schemas.openxmlformats.org/officeDocument/2006/relationships/image" Target="../media/image55.jpeg"/><Relationship Id="rId10" Type="http://schemas.openxmlformats.org/officeDocument/2006/relationships/image" Target="../media/image56.jpeg"/></Relationships>
</file>

<file path=ppt/slides/_rels/slide4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9.jpeg"/><Relationship Id="rId12" Type="http://schemas.openxmlformats.org/officeDocument/2006/relationships/image" Target="../media/image70.emf"/><Relationship Id="rId13" Type="http://schemas.openxmlformats.org/officeDocument/2006/relationships/image" Target="../media/image71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jpeg"/><Relationship Id="rId3" Type="http://schemas.openxmlformats.org/officeDocument/2006/relationships/image" Target="../media/image61.jpeg"/><Relationship Id="rId4" Type="http://schemas.openxmlformats.org/officeDocument/2006/relationships/image" Target="../media/image62.jpeg"/><Relationship Id="rId5" Type="http://schemas.openxmlformats.org/officeDocument/2006/relationships/image" Target="../media/image63.jpeg"/><Relationship Id="rId6" Type="http://schemas.openxmlformats.org/officeDocument/2006/relationships/image" Target="../media/image64.jpeg"/><Relationship Id="rId7" Type="http://schemas.openxmlformats.org/officeDocument/2006/relationships/image" Target="../media/image65.jpeg"/><Relationship Id="rId8" Type="http://schemas.openxmlformats.org/officeDocument/2006/relationships/image" Target="../media/image66.jpeg"/><Relationship Id="rId9" Type="http://schemas.openxmlformats.org/officeDocument/2006/relationships/image" Target="../media/image67.jpeg"/><Relationship Id="rId10" Type="http://schemas.openxmlformats.org/officeDocument/2006/relationships/image" Target="../media/image68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4.emf"/><Relationship Id="rId12" Type="http://schemas.openxmlformats.org/officeDocument/2006/relationships/image" Target="../media/image78.tif"/><Relationship Id="rId13" Type="http://schemas.openxmlformats.org/officeDocument/2006/relationships/image" Target="../media/image79.tif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75.jpeg"/><Relationship Id="rId4" Type="http://schemas.openxmlformats.org/officeDocument/2006/relationships/image" Target="../media/image76.tiff"/><Relationship Id="rId5" Type="http://schemas.openxmlformats.org/officeDocument/2006/relationships/image" Target="../media/image77.tiff"/><Relationship Id="rId6" Type="http://schemas.openxmlformats.org/officeDocument/2006/relationships/oleObject" Target="../embeddings/oleObject1.bin"/><Relationship Id="rId7" Type="http://schemas.openxmlformats.org/officeDocument/2006/relationships/image" Target="../media/image72.emf"/><Relationship Id="rId8" Type="http://schemas.openxmlformats.org/officeDocument/2006/relationships/oleObject" Target="../embeddings/oleObject2.bin"/><Relationship Id="rId9" Type="http://schemas.openxmlformats.org/officeDocument/2006/relationships/image" Target="../media/image73.emf"/><Relationship Id="rId10" Type="http://schemas.openxmlformats.org/officeDocument/2006/relationships/oleObject" Target="../embeddings/oleObject3.bin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4" Type="http://schemas.openxmlformats.org/officeDocument/2006/relationships/image" Target="../media/image82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4" Type="http://schemas.openxmlformats.org/officeDocument/2006/relationships/image" Target="../media/image85.tiff"/><Relationship Id="rId5" Type="http://schemas.openxmlformats.org/officeDocument/2006/relationships/image" Target="../media/image86.emf"/><Relationship Id="rId6" Type="http://schemas.openxmlformats.org/officeDocument/2006/relationships/image" Target="../media/image87.t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5" Type="http://schemas.openxmlformats.org/officeDocument/2006/relationships/image" Target="../media/image91.png"/><Relationship Id="rId6" Type="http://schemas.openxmlformats.org/officeDocument/2006/relationships/image" Target="../media/image92.png"/><Relationship Id="rId7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8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4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5.png"/><Relationship Id="rId3" Type="http://schemas.openxmlformats.org/officeDocument/2006/relationships/image" Target="../media/image96.tif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7.tiff"/><Relationship Id="rId3" Type="http://schemas.openxmlformats.org/officeDocument/2006/relationships/image" Target="../media/image98.e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9.tiff"/><Relationship Id="rId3" Type="http://schemas.openxmlformats.org/officeDocument/2006/relationships/chart" Target="../charts/char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0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../media/image102.png"/><Relationship Id="rId5" Type="http://schemas.openxmlformats.org/officeDocument/2006/relationships/chart" Target="../charts/chart2.xml"/><Relationship Id="rId6" Type="http://schemas.openxmlformats.org/officeDocument/2006/relationships/image" Target="../media/image103.png"/><Relationship Id="rId7" Type="http://schemas.openxmlformats.org/officeDocument/2006/relationships/image" Target="../media/image104.png"/><Relationship Id="rId8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0.tif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6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em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em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png"/><Relationship Id="rId3" Type="http://schemas.openxmlformats.org/officeDocument/2006/relationships/image" Target="../media/image110.jp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png"/><Relationship Id="rId3" Type="http://schemas.openxmlformats.org/officeDocument/2006/relationships/image" Target="../media/image110.jp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png"/><Relationship Id="rId3" Type="http://schemas.openxmlformats.org/officeDocument/2006/relationships/image" Target="../media/image110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4" Type="http://schemas.openxmlformats.org/officeDocument/2006/relationships/image" Target="../media/image113.png"/><Relationship Id="rId5" Type="http://schemas.openxmlformats.org/officeDocument/2006/relationships/image" Target="../media/image114.png"/><Relationship Id="rId6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0" y="3429000"/>
            <a:ext cx="12192000" cy="3429000"/>
          </a:xfrm>
        </p:spPr>
        <p:txBody>
          <a:bodyPr>
            <a:normAutofit/>
          </a:bodyPr>
          <a:lstStyle/>
          <a:p>
            <a:r>
              <a:rPr lang="el-GR" sz="3200" dirty="0" smtClean="0"/>
              <a:t>ΑΝΟΣΟΠΑΘΟΓΕΝΕΙΑ </a:t>
            </a:r>
            <a:endParaRPr lang="en-US" sz="3200" dirty="0" smtClean="0"/>
          </a:p>
          <a:p>
            <a:r>
              <a:rPr lang="el-GR" sz="3200" dirty="0" smtClean="0"/>
              <a:t>ΣΥΣΤΗΜΑΤΙΚΟΥ ΕΡΥΘΗΜΑΤΩΔΟΥΣ ΛΥΚΟΥ (ΣΕΛ):</a:t>
            </a:r>
          </a:p>
          <a:p>
            <a:r>
              <a:rPr lang="el-GR" sz="3200" dirty="0" smtClean="0"/>
              <a:t>ΠΑΛΑΙΕΣ ΑΠΟΨΕΙΣ</a:t>
            </a:r>
            <a:r>
              <a:rPr lang="en-US" sz="3200" dirty="0" smtClean="0"/>
              <a:t>,</a:t>
            </a:r>
            <a:r>
              <a:rPr lang="el-GR" sz="3200" dirty="0" smtClean="0"/>
              <a:t> ΝΕΕΣ ΟΔΟΙ</a:t>
            </a:r>
          </a:p>
          <a:p>
            <a:endParaRPr lang="el-GR" sz="3200" dirty="0" smtClean="0"/>
          </a:p>
          <a:p>
            <a:r>
              <a:rPr lang="el-GR" sz="2800" dirty="0" smtClean="0"/>
              <a:t>  Φράγκου </a:t>
            </a:r>
            <a:r>
              <a:rPr lang="el-GR" sz="2800" dirty="0" smtClean="0"/>
              <a:t>Ελένη</a:t>
            </a:r>
            <a:r>
              <a:rPr lang="en-US" sz="2800" dirty="0" smtClean="0"/>
              <a:t>, </a:t>
            </a:r>
            <a:r>
              <a:rPr lang="el-GR" sz="2800" dirty="0" smtClean="0"/>
              <a:t>Νεφρολόγος</a:t>
            </a:r>
            <a:endParaRPr lang="el-GR" sz="2800" dirty="0" smtClean="0"/>
          </a:p>
          <a:p>
            <a:endParaRPr lang="el-GR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7725" t="8043" r="397" b="61905"/>
          <a:stretch/>
        </p:blipFill>
        <p:spPr>
          <a:xfrm>
            <a:off x="306794" y="406397"/>
            <a:ext cx="11578412" cy="265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08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20700" y="1084263"/>
            <a:ext cx="11150600" cy="5140325"/>
          </a:xfrm>
        </p:spPr>
        <p:txBody>
          <a:bodyPr>
            <a:noAutofit/>
          </a:bodyPr>
          <a:lstStyle/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l-GR" sz="2000" dirty="0" smtClean="0">
              <a:latin typeface="Cambria" panose="02040503050406030204" pitchFamily="18" charset="0"/>
            </a:endParaRP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l-GR" sz="2000" b="1" dirty="0" smtClean="0">
              <a:solidFill>
                <a:srgbClr val="0070C0"/>
              </a:solidFill>
              <a:latin typeface="Cambria" panose="02040503050406030204" pitchFamily="18" charset="0"/>
            </a:endParaRP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l-GR" sz="2000" b="1" dirty="0" smtClean="0">
              <a:solidFill>
                <a:srgbClr val="0070C0"/>
              </a:solidFill>
              <a:latin typeface="Cambria" panose="02040503050406030204" pitchFamily="18" charset="0"/>
            </a:endParaRP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0" y="6550025"/>
            <a:ext cx="4714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dirty="0" err="1" smtClean="0">
                <a:latin typeface="+mn-lt"/>
              </a:rPr>
              <a:t>Kono</a:t>
            </a:r>
            <a:r>
              <a:rPr lang="en-US" altLang="en-US" sz="1400" dirty="0" smtClean="0">
                <a:latin typeface="+mn-lt"/>
              </a:rPr>
              <a:t> et al. Nat Rev </a:t>
            </a:r>
            <a:r>
              <a:rPr lang="en-US" altLang="en-US" sz="1400" dirty="0" err="1" smtClean="0">
                <a:latin typeface="+mn-lt"/>
              </a:rPr>
              <a:t>Immunol</a:t>
            </a:r>
            <a:r>
              <a:rPr lang="en-US" altLang="en-US" sz="1400" dirty="0" smtClean="0">
                <a:latin typeface="+mn-lt"/>
              </a:rPr>
              <a:t> 2008</a:t>
            </a:r>
            <a:endParaRPr lang="en-US" altLang="en-US" sz="1400" dirty="0">
              <a:latin typeface="+mn-lt"/>
            </a:endParaRP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175" y="1488281"/>
            <a:ext cx="3208014" cy="4736307"/>
          </a:xfrm>
          <a:prstGeom prst="rect">
            <a:avLst/>
          </a:prstGeom>
        </p:spPr>
      </p:pic>
      <p:sp>
        <p:nvSpPr>
          <p:cNvPr id="8" name="Τίτλος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 eaLnBrk="1" hangingPunct="1"/>
            <a:r>
              <a:rPr lang="el-GR" altLang="en-US" sz="3200" dirty="0" smtClean="0">
                <a:latin typeface="+mn-lt"/>
              </a:rPr>
              <a:t>ΦΑΣΗ Ι: ΣΥΣΤΗΜΙΚΗ ΑΠΑΝΤΗΣΗ ΑΝΟΣΟΠΟΙΗΤΙΚΟΥ</a:t>
            </a:r>
            <a:endParaRPr lang="en-US" altLang="en-US" sz="32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6087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20700" y="1084263"/>
            <a:ext cx="11150600" cy="5140325"/>
          </a:xfrm>
        </p:spPr>
        <p:txBody>
          <a:bodyPr>
            <a:noAutofit/>
          </a:bodyPr>
          <a:lstStyle/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l-GR" sz="2000" dirty="0" smtClean="0">
              <a:latin typeface="Cambria" panose="02040503050406030204" pitchFamily="18" charset="0"/>
            </a:endParaRP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l-GR" sz="2000" b="1" dirty="0" smtClean="0">
              <a:solidFill>
                <a:srgbClr val="0070C0"/>
              </a:solidFill>
              <a:latin typeface="Cambria" panose="02040503050406030204" pitchFamily="18" charset="0"/>
            </a:endParaRP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l-GR" sz="2000" b="1" dirty="0" smtClean="0">
              <a:solidFill>
                <a:srgbClr val="0070C0"/>
              </a:solidFill>
              <a:latin typeface="Cambria" panose="02040503050406030204" pitchFamily="18" charset="0"/>
            </a:endParaRP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0" y="6550025"/>
            <a:ext cx="4714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dirty="0" err="1" smtClean="0">
                <a:latin typeface="+mn-lt"/>
              </a:rPr>
              <a:t>Kono</a:t>
            </a:r>
            <a:r>
              <a:rPr lang="en-US" altLang="en-US" sz="1400" dirty="0" smtClean="0">
                <a:latin typeface="+mn-lt"/>
              </a:rPr>
              <a:t> et al. Nat Rev </a:t>
            </a:r>
            <a:r>
              <a:rPr lang="en-US" altLang="en-US" sz="1400" dirty="0" err="1" smtClean="0">
                <a:latin typeface="+mn-lt"/>
              </a:rPr>
              <a:t>Immunol</a:t>
            </a:r>
            <a:r>
              <a:rPr lang="en-US" altLang="en-US" sz="1400" dirty="0" smtClean="0">
                <a:latin typeface="+mn-lt"/>
              </a:rPr>
              <a:t> 2008</a:t>
            </a:r>
            <a:endParaRPr lang="en-US" altLang="en-US" sz="1400" dirty="0">
              <a:latin typeface="+mn-lt"/>
            </a:endParaRP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175" y="1488281"/>
            <a:ext cx="3208014" cy="4736307"/>
          </a:xfrm>
          <a:prstGeom prst="rect">
            <a:avLst/>
          </a:prstGeom>
        </p:spPr>
      </p:pic>
      <p:sp>
        <p:nvSpPr>
          <p:cNvPr id="8" name="Θέση περιεχομένου 2"/>
          <p:cNvSpPr txBox="1">
            <a:spLocks/>
          </p:cNvSpPr>
          <p:nvPr/>
        </p:nvSpPr>
        <p:spPr>
          <a:xfrm>
            <a:off x="660221" y="1084262"/>
            <a:ext cx="11150600" cy="51403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  <a:defRPr/>
            </a:pPr>
            <a:r>
              <a:rPr lang="el-GR" sz="2000" b="1" dirty="0" smtClean="0">
                <a:solidFill>
                  <a:srgbClr val="FF0000"/>
                </a:solidFill>
              </a:rPr>
              <a:t>Διαταραχή της απομάκρυνσης νεκρών συγκριμάτων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l-GR" sz="2000" b="1" dirty="0" smtClean="0">
                <a:solidFill>
                  <a:srgbClr val="FF0000"/>
                </a:solidFill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l-GR" sz="2000" b="1" dirty="0" smtClean="0">
                <a:solidFill>
                  <a:srgbClr val="FF0000"/>
                </a:solidFill>
              </a:rPr>
              <a:t>ελεύθερη </a:t>
            </a:r>
            <a:r>
              <a:rPr lang="el-GR" sz="2000" b="1" dirty="0" err="1" smtClean="0">
                <a:solidFill>
                  <a:srgbClr val="FF0000"/>
                </a:solidFill>
              </a:rPr>
              <a:t>εξωκυττάρια</a:t>
            </a:r>
            <a:r>
              <a:rPr lang="el-GR" sz="2000" b="1" dirty="0" smtClean="0">
                <a:solidFill>
                  <a:srgbClr val="FF0000"/>
                </a:solidFill>
              </a:rPr>
              <a:t> χρωματίνη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l-GR" sz="2000" dirty="0" smtClean="0"/>
              <a:t>        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l-GR" sz="2000" b="1" dirty="0" smtClean="0">
              <a:solidFill>
                <a:srgbClr val="0070C0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l-GR" sz="2000" b="1" dirty="0" smtClean="0">
              <a:solidFill>
                <a:srgbClr val="0070C0"/>
              </a:solidFill>
            </a:endParaRPr>
          </a:p>
        </p:txBody>
      </p:sp>
      <p:sp>
        <p:nvSpPr>
          <p:cNvPr id="9" name="Θέση περιεχομένου 2"/>
          <p:cNvSpPr txBox="1">
            <a:spLocks/>
          </p:cNvSpPr>
          <p:nvPr/>
        </p:nvSpPr>
        <p:spPr>
          <a:xfrm>
            <a:off x="6624660" y="1488281"/>
            <a:ext cx="5325682" cy="49333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l-GR" sz="2000" dirty="0" smtClean="0"/>
          </a:p>
          <a:p>
            <a:pPr>
              <a:defRPr/>
            </a:pPr>
            <a:r>
              <a:rPr lang="el-GR" sz="2000" dirty="0" smtClean="0"/>
              <a:t>Πολυμορφισμοί γονιδίων </a:t>
            </a:r>
            <a:r>
              <a:rPr lang="el-GR" sz="2000" b="1" dirty="0" smtClean="0">
                <a:solidFill>
                  <a:srgbClr val="0070C0"/>
                </a:solidFill>
              </a:rPr>
              <a:t>απόπτωσης</a:t>
            </a:r>
            <a:endParaRPr lang="en-US" sz="2000" b="1" dirty="0" smtClean="0">
              <a:solidFill>
                <a:srgbClr val="0070C0"/>
              </a:solidFill>
            </a:endParaRPr>
          </a:p>
          <a:p>
            <a:pPr marL="0" indent="0">
              <a:buNone/>
              <a:defRPr/>
            </a:pPr>
            <a:r>
              <a:rPr lang="el-GR" sz="2000" dirty="0" smtClean="0"/>
              <a:t>     (</a:t>
            </a:r>
            <a:r>
              <a:rPr lang="en-US" sz="2000" dirty="0" err="1" smtClean="0"/>
              <a:t>Fas</a:t>
            </a:r>
            <a:r>
              <a:rPr lang="en-US" sz="2000" dirty="0" smtClean="0"/>
              <a:t>, </a:t>
            </a:r>
            <a:r>
              <a:rPr lang="en-US" sz="2000" dirty="0" err="1" smtClean="0"/>
              <a:t>Fasl</a:t>
            </a:r>
            <a:r>
              <a:rPr lang="en-US" sz="2000" dirty="0" smtClean="0"/>
              <a:t>)</a:t>
            </a:r>
          </a:p>
          <a:p>
            <a:pPr marL="0" indent="0">
              <a:buNone/>
              <a:defRPr/>
            </a:pPr>
            <a:endParaRPr lang="en-US" sz="2000" dirty="0"/>
          </a:p>
          <a:p>
            <a:pPr>
              <a:defRPr/>
            </a:pPr>
            <a:r>
              <a:rPr lang="el-GR" sz="2000" dirty="0" smtClean="0"/>
              <a:t>Πολυμορφισμοί γονιδίων </a:t>
            </a:r>
            <a:r>
              <a:rPr lang="el-GR" sz="2000" b="1" dirty="0" err="1" smtClean="0">
                <a:solidFill>
                  <a:srgbClr val="0070C0"/>
                </a:solidFill>
              </a:rPr>
              <a:t>οψωνινοποίησης</a:t>
            </a:r>
            <a:endParaRPr lang="en-US" sz="2000" b="1" dirty="0" smtClean="0">
              <a:solidFill>
                <a:srgbClr val="0070C0"/>
              </a:solidFill>
            </a:endParaRPr>
          </a:p>
          <a:p>
            <a:pPr marL="0" indent="0">
              <a:buNone/>
              <a:defRPr/>
            </a:pPr>
            <a:r>
              <a:rPr lang="en-US" sz="2000" dirty="0" smtClean="0"/>
              <a:t>    (C1q, C2, C4A/B)</a:t>
            </a:r>
          </a:p>
          <a:p>
            <a:pPr marL="0" indent="0">
              <a:buNone/>
              <a:defRPr/>
            </a:pPr>
            <a:endParaRPr lang="en-US" sz="2000" dirty="0"/>
          </a:p>
          <a:p>
            <a:pPr>
              <a:defRPr/>
            </a:pPr>
            <a:r>
              <a:rPr lang="el-GR" sz="2000" dirty="0" smtClean="0"/>
              <a:t>Πολυμορφισμοί γονιδίων  </a:t>
            </a:r>
            <a:r>
              <a:rPr lang="el-GR" sz="2000" b="1" dirty="0" smtClean="0">
                <a:solidFill>
                  <a:srgbClr val="0070C0"/>
                </a:solidFill>
              </a:rPr>
              <a:t>αποδόμησης του </a:t>
            </a:r>
            <a:r>
              <a:rPr lang="en-US" sz="2000" b="1" dirty="0" smtClean="0">
                <a:solidFill>
                  <a:srgbClr val="0070C0"/>
                </a:solidFill>
              </a:rPr>
              <a:t>DNA</a:t>
            </a:r>
          </a:p>
          <a:p>
            <a:pPr marL="0" indent="0">
              <a:buNone/>
              <a:defRPr/>
            </a:pPr>
            <a:r>
              <a:rPr lang="el-GR" sz="2000" dirty="0" smtClean="0"/>
              <a:t>    (</a:t>
            </a:r>
            <a:r>
              <a:rPr lang="en-US" sz="2000" dirty="0" smtClean="0"/>
              <a:t>TREX1, DNase)</a:t>
            </a:r>
          </a:p>
          <a:p>
            <a:pPr marL="0" indent="0">
              <a:buNone/>
              <a:defRPr/>
            </a:pPr>
            <a:endParaRPr lang="en-US" sz="2000" dirty="0" smtClean="0"/>
          </a:p>
          <a:p>
            <a:pPr>
              <a:defRPr/>
            </a:pPr>
            <a:r>
              <a:rPr lang="el-GR" sz="2000" dirty="0" smtClean="0"/>
              <a:t>Πολυμορφισμοί γονιδίων </a:t>
            </a:r>
            <a:r>
              <a:rPr lang="el-GR" sz="2000" b="1" dirty="0" smtClean="0">
                <a:solidFill>
                  <a:srgbClr val="0070C0"/>
                </a:solidFill>
              </a:rPr>
              <a:t>φαγοκυττάρωσης</a:t>
            </a:r>
          </a:p>
          <a:p>
            <a:pPr marL="0" indent="0">
              <a:buNone/>
              <a:defRPr/>
            </a:pPr>
            <a:r>
              <a:rPr lang="el-GR" sz="2000" dirty="0"/>
              <a:t> </a:t>
            </a:r>
            <a:r>
              <a:rPr lang="el-GR" sz="2000" dirty="0" smtClean="0"/>
              <a:t>   (</a:t>
            </a:r>
            <a:r>
              <a:rPr lang="en-US" sz="2000" dirty="0" smtClean="0"/>
              <a:t>MFG-E8)</a:t>
            </a:r>
            <a:endParaRPr lang="el-GR" sz="2000" dirty="0" smtClean="0"/>
          </a:p>
          <a:p>
            <a:pPr marL="0" indent="0">
              <a:buNone/>
              <a:defRPr/>
            </a:pPr>
            <a:endParaRPr lang="el-GR" sz="2000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l-GR" sz="2000" dirty="0" smtClean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l-GR" sz="2000" b="1" dirty="0" smtClean="0">
              <a:solidFill>
                <a:srgbClr val="0070C0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l-GR" sz="2000" b="1" dirty="0" smtClean="0">
              <a:solidFill>
                <a:srgbClr val="0070C0"/>
              </a:solidFill>
            </a:endParaRPr>
          </a:p>
        </p:txBody>
      </p:sp>
      <p:sp>
        <p:nvSpPr>
          <p:cNvPr id="10" name="Τίτλος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 eaLnBrk="1" hangingPunct="1"/>
            <a:r>
              <a:rPr lang="el-GR" altLang="en-US" sz="3200" dirty="0" smtClean="0">
                <a:latin typeface="+mn-lt"/>
              </a:rPr>
              <a:t>ΦΑΣΗ Ι: ΣΥΣΤΗΜΙΚΗ ΑΠΑΝΤΗΣΗ ΑΝΟΣΟΠΟΙΗΤΙΚΟΥ</a:t>
            </a:r>
            <a:endParaRPr lang="en-US" altLang="en-US" sz="32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2162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20700" y="1084263"/>
            <a:ext cx="11150600" cy="5140325"/>
          </a:xfrm>
        </p:spPr>
        <p:txBody>
          <a:bodyPr>
            <a:noAutofit/>
          </a:bodyPr>
          <a:lstStyle/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l-GR" sz="2000" dirty="0" smtClean="0">
              <a:latin typeface="Cambria" panose="02040503050406030204" pitchFamily="18" charset="0"/>
            </a:endParaRP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l-GR" sz="2000" b="1" dirty="0" smtClean="0">
              <a:solidFill>
                <a:srgbClr val="0070C0"/>
              </a:solidFill>
              <a:latin typeface="Cambria" panose="02040503050406030204" pitchFamily="18" charset="0"/>
            </a:endParaRP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l-GR" sz="2000" b="1" dirty="0" smtClean="0">
              <a:solidFill>
                <a:srgbClr val="0070C0"/>
              </a:solidFill>
              <a:latin typeface="Cambria" panose="02040503050406030204" pitchFamily="18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4554" y="1594982"/>
            <a:ext cx="7202891" cy="4792323"/>
          </a:xfrm>
          <a:prstGeom prst="rect">
            <a:avLst/>
          </a:prstGeom>
        </p:spPr>
      </p:pic>
      <p:sp>
        <p:nvSpPr>
          <p:cNvPr id="9" name="Θέση περιεχομένου 2"/>
          <p:cNvSpPr txBox="1">
            <a:spLocks/>
          </p:cNvSpPr>
          <p:nvPr/>
        </p:nvSpPr>
        <p:spPr>
          <a:xfrm>
            <a:off x="660221" y="1084262"/>
            <a:ext cx="11150600" cy="51403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  <a:defRPr/>
            </a:pPr>
            <a:r>
              <a:rPr lang="el-GR" sz="2000" b="1" dirty="0" smtClean="0">
                <a:solidFill>
                  <a:srgbClr val="FF0000"/>
                </a:solidFill>
              </a:rPr>
              <a:t>Διαταραχή της απομάκρυνσης νεκρών συγκριμάτων - ελεύθερη εξωκυττάρια χρωματίνη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l-GR" sz="2000" dirty="0" smtClean="0"/>
              <a:t>        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l-GR" sz="2000" b="1" dirty="0" smtClean="0">
              <a:solidFill>
                <a:srgbClr val="0070C0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l-GR" sz="2000" b="1" dirty="0" smtClean="0">
              <a:solidFill>
                <a:srgbClr val="0070C0"/>
              </a:solidFill>
            </a:endParaRP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0" y="6550025"/>
            <a:ext cx="4714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dirty="0" smtClean="0">
                <a:latin typeface="+mn-lt"/>
              </a:rPr>
              <a:t>Munoz LE et al. Nat Rev </a:t>
            </a:r>
            <a:r>
              <a:rPr lang="en-US" altLang="en-US" sz="1400" dirty="0" err="1" smtClean="0">
                <a:latin typeface="+mn-lt"/>
              </a:rPr>
              <a:t>Rheumatol</a:t>
            </a:r>
            <a:r>
              <a:rPr lang="en-US" altLang="en-US" sz="1400" dirty="0" smtClean="0">
                <a:latin typeface="+mn-lt"/>
              </a:rPr>
              <a:t> 2010</a:t>
            </a:r>
            <a:endParaRPr lang="en-US" altLang="en-US" sz="1400" dirty="0">
              <a:latin typeface="+mn-lt"/>
            </a:endParaRPr>
          </a:p>
        </p:txBody>
      </p:sp>
      <p:sp>
        <p:nvSpPr>
          <p:cNvPr id="11" name="Τίτλος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 eaLnBrk="1" hangingPunct="1"/>
            <a:r>
              <a:rPr lang="el-GR" altLang="en-US" sz="3200" dirty="0" smtClean="0">
                <a:latin typeface="+mn-lt"/>
              </a:rPr>
              <a:t>ΦΑΣΗ Ι: ΣΥΣΤΗΜΙΚΗ ΑΠΑΝΤΗΣΗ ΑΝΟΣΟΠΟΙΗΤΙΚΟΥ</a:t>
            </a:r>
            <a:endParaRPr lang="en-US" altLang="en-US" sz="32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2343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20700" y="1084263"/>
            <a:ext cx="11150600" cy="5140325"/>
          </a:xfrm>
        </p:spPr>
        <p:txBody>
          <a:bodyPr>
            <a:noAutofit/>
          </a:bodyPr>
          <a:lstStyle/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l-GR" sz="2000" dirty="0" smtClean="0">
              <a:latin typeface="Cambria" panose="02040503050406030204" pitchFamily="18" charset="0"/>
            </a:endParaRP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l-GR" sz="2000" b="1" dirty="0" smtClean="0">
              <a:solidFill>
                <a:srgbClr val="0070C0"/>
              </a:solidFill>
              <a:latin typeface="Cambria" panose="02040503050406030204" pitchFamily="18" charset="0"/>
            </a:endParaRP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l-GR" sz="2000" b="1" dirty="0" smtClean="0">
              <a:solidFill>
                <a:srgbClr val="0070C0"/>
              </a:solidFill>
              <a:latin typeface="Cambria" panose="02040503050406030204" pitchFamily="18" charset="0"/>
            </a:endParaRPr>
          </a:p>
        </p:txBody>
      </p:sp>
      <p:sp>
        <p:nvSpPr>
          <p:cNvPr id="11" name="Τίτλος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 eaLnBrk="1" hangingPunct="1"/>
            <a:r>
              <a:rPr lang="el-GR" altLang="en-US" sz="3200" dirty="0" smtClean="0">
                <a:latin typeface="+mn-lt"/>
              </a:rPr>
              <a:t>ΦΑΣΗ Ι: ΣΥΣΤΗΜΙΚΗ ΑΠΑΝΤΗΣΗ ΑΝΟΣΟΠΟΙΗΤΙΚΟΥ</a:t>
            </a:r>
            <a:endParaRPr lang="en-US" altLang="en-US" sz="3200" dirty="0" smtClean="0">
              <a:latin typeface="+mn-lt"/>
            </a:endParaRPr>
          </a:p>
        </p:txBody>
      </p:sp>
      <p:sp>
        <p:nvSpPr>
          <p:cNvPr id="6" name="Θέση περιεχομένου 2"/>
          <p:cNvSpPr txBox="1">
            <a:spLocks/>
          </p:cNvSpPr>
          <p:nvPr/>
        </p:nvSpPr>
        <p:spPr>
          <a:xfrm>
            <a:off x="660221" y="1084262"/>
            <a:ext cx="11150600" cy="51403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  <a:defRPr/>
            </a:pPr>
            <a:r>
              <a:rPr lang="el-GR" sz="2000" b="1" dirty="0" smtClean="0">
                <a:solidFill>
                  <a:srgbClr val="FF0000"/>
                </a:solidFill>
              </a:rPr>
              <a:t>Διαταραχή της απομάκρυνσης νεκρών συγκριμάτων - ελεύθερη εξωκυττάρια χρωματίνη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l-GR" sz="2000" dirty="0" smtClean="0"/>
              <a:t>        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l-GR" sz="2000" b="1" dirty="0" smtClean="0">
              <a:solidFill>
                <a:srgbClr val="0070C0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l-GR" sz="2000" b="1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665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20700" y="1084263"/>
            <a:ext cx="11150600" cy="5140325"/>
          </a:xfrm>
        </p:spPr>
        <p:txBody>
          <a:bodyPr>
            <a:noAutofit/>
          </a:bodyPr>
          <a:lstStyle/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l-GR" sz="2000" dirty="0" smtClean="0">
              <a:latin typeface="Cambria" panose="02040503050406030204" pitchFamily="18" charset="0"/>
            </a:endParaRP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l-GR" sz="2000" b="1" dirty="0" smtClean="0">
              <a:solidFill>
                <a:srgbClr val="0070C0"/>
              </a:solidFill>
              <a:latin typeface="Cambria" panose="02040503050406030204" pitchFamily="18" charset="0"/>
            </a:endParaRP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l-GR" sz="2000" b="1" dirty="0" smtClean="0">
              <a:solidFill>
                <a:srgbClr val="0070C0"/>
              </a:solidFill>
              <a:latin typeface="Cambria" panose="02040503050406030204" pitchFamily="18" charset="0"/>
            </a:endParaRPr>
          </a:p>
        </p:txBody>
      </p:sp>
      <p:sp>
        <p:nvSpPr>
          <p:cNvPr id="11" name="Τίτλος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 eaLnBrk="1" hangingPunct="1"/>
            <a:r>
              <a:rPr lang="el-GR" altLang="en-US" sz="3200" dirty="0" smtClean="0">
                <a:latin typeface="+mn-lt"/>
              </a:rPr>
              <a:t>ΦΑΣΗ Ι: ΣΥΣΤΗΜΙΚΗ ΑΠΑΝΤΗΣΗ ΑΝΟΣΟΠΟΙΗΤΙΚΟΥ</a:t>
            </a:r>
            <a:endParaRPr lang="en-US" altLang="en-US" sz="3200" dirty="0" smtClean="0">
              <a:latin typeface="+mn-lt"/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2"/>
          <a:srcRect l="1" r="-385" b="44898"/>
          <a:stretch/>
        </p:blipFill>
        <p:spPr>
          <a:xfrm>
            <a:off x="660221" y="1782023"/>
            <a:ext cx="6221842" cy="2196420"/>
          </a:xfrm>
          <a:prstGeom prst="rect">
            <a:avLst/>
          </a:prstGeom>
        </p:spPr>
      </p:pic>
      <p:sp>
        <p:nvSpPr>
          <p:cNvPr id="6" name="Θέση περιεχομένου 2"/>
          <p:cNvSpPr txBox="1">
            <a:spLocks/>
          </p:cNvSpPr>
          <p:nvPr/>
        </p:nvSpPr>
        <p:spPr>
          <a:xfrm>
            <a:off x="660221" y="1084262"/>
            <a:ext cx="11150600" cy="51403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  <a:defRPr/>
            </a:pPr>
            <a:r>
              <a:rPr lang="el-GR" sz="2000" b="1" dirty="0" smtClean="0">
                <a:solidFill>
                  <a:srgbClr val="FF0000"/>
                </a:solidFill>
              </a:rPr>
              <a:t>Διαταραχή της απομάκρυνσης νεκρών συγκριμάτων - ελεύθερη εξωκυττάρια χρωματίνη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l-GR" sz="2000" dirty="0" smtClean="0"/>
              <a:t>        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l-GR" sz="2000" b="1" dirty="0" smtClean="0">
              <a:solidFill>
                <a:srgbClr val="0070C0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l-GR" sz="2000" b="1" dirty="0" smtClean="0">
              <a:solidFill>
                <a:srgbClr val="0070C0"/>
              </a:solidFill>
            </a:endParaRP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0" y="6550025"/>
            <a:ext cx="4714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dirty="0" err="1" smtClean="0">
                <a:latin typeface="+mn-lt"/>
              </a:rPr>
              <a:t>Mantovani</a:t>
            </a:r>
            <a:r>
              <a:rPr lang="en-US" altLang="en-US" sz="1400" dirty="0" smtClean="0">
                <a:latin typeface="+mn-lt"/>
              </a:rPr>
              <a:t> A et al. Nat Rev </a:t>
            </a:r>
            <a:r>
              <a:rPr lang="en-US" altLang="en-US" sz="1400" dirty="0" err="1" smtClean="0">
                <a:latin typeface="+mn-lt"/>
              </a:rPr>
              <a:t>Immunol</a:t>
            </a:r>
            <a:r>
              <a:rPr lang="en-US" altLang="en-US" sz="1400" dirty="0" smtClean="0">
                <a:latin typeface="+mn-lt"/>
              </a:rPr>
              <a:t> 2011</a:t>
            </a:r>
            <a:endParaRPr lang="en-US" altLang="en-US" sz="1400" dirty="0">
              <a:latin typeface="+mn-lt"/>
            </a:endParaRPr>
          </a:p>
        </p:txBody>
      </p:sp>
      <p:sp>
        <p:nvSpPr>
          <p:cNvPr id="8" name="2 - Θέση περιεχομένου"/>
          <p:cNvSpPr txBox="1">
            <a:spLocks/>
          </p:cNvSpPr>
          <p:nvPr/>
        </p:nvSpPr>
        <p:spPr bwMode="auto">
          <a:xfrm>
            <a:off x="6951823" y="1203325"/>
            <a:ext cx="4789237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20000"/>
              </a:spcBef>
            </a:pPr>
            <a:endParaRPr lang="en-US" altLang="en-US" sz="2000" b="1" dirty="0" smtClean="0">
              <a:solidFill>
                <a:srgbClr val="0070C0"/>
              </a:solidFill>
              <a:latin typeface="+mn-lt"/>
            </a:endParaRPr>
          </a:p>
          <a:p>
            <a:pPr marL="0" indent="0" eaLnBrk="1" hangingPunct="1">
              <a:spcBef>
                <a:spcPct val="20000"/>
              </a:spcBef>
            </a:pPr>
            <a:endParaRPr lang="el-GR" altLang="en-US" sz="2000" b="1" dirty="0">
              <a:solidFill>
                <a:srgbClr val="0070C0"/>
              </a:solidFill>
              <a:latin typeface="+mn-lt"/>
            </a:endParaRP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000" b="1" dirty="0">
                <a:solidFill>
                  <a:srgbClr val="0070C0"/>
                </a:solidFill>
                <a:latin typeface="+mn-lt"/>
              </a:rPr>
              <a:t>N</a:t>
            </a:r>
            <a:r>
              <a:rPr lang="en-US" altLang="en-US" sz="2000" dirty="0">
                <a:latin typeface="+mn-lt"/>
              </a:rPr>
              <a:t>eutrophil </a:t>
            </a:r>
            <a:r>
              <a:rPr lang="en-US" altLang="en-US" sz="2000" b="1" dirty="0">
                <a:solidFill>
                  <a:srgbClr val="0070C0"/>
                </a:solidFill>
                <a:latin typeface="+mn-lt"/>
              </a:rPr>
              <a:t>E</a:t>
            </a:r>
            <a:r>
              <a:rPr lang="en-US" altLang="en-US" sz="2000" dirty="0">
                <a:latin typeface="+mn-lt"/>
              </a:rPr>
              <a:t>xtracellular </a:t>
            </a:r>
            <a:r>
              <a:rPr lang="en-US" altLang="en-US" sz="2000" b="1" dirty="0">
                <a:solidFill>
                  <a:srgbClr val="0070C0"/>
                </a:solidFill>
                <a:latin typeface="+mn-lt"/>
              </a:rPr>
              <a:t>T</a:t>
            </a:r>
            <a:r>
              <a:rPr lang="en-US" altLang="en-US" sz="2000" dirty="0">
                <a:latin typeface="+mn-lt"/>
              </a:rPr>
              <a:t>raps </a:t>
            </a:r>
            <a:r>
              <a:rPr lang="en-US" altLang="en-US" sz="2000" b="1" dirty="0">
                <a:solidFill>
                  <a:srgbClr val="0070C0"/>
                </a:solidFill>
                <a:latin typeface="+mn-lt"/>
              </a:rPr>
              <a:t>(NETs</a:t>
            </a:r>
            <a:r>
              <a:rPr lang="en-US" altLang="en-US" sz="2000" b="1" dirty="0" smtClean="0">
                <a:solidFill>
                  <a:srgbClr val="0070C0"/>
                </a:solidFill>
                <a:latin typeface="+mn-lt"/>
              </a:rPr>
              <a:t>)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altLang="en-US" sz="2000" b="1" dirty="0">
              <a:solidFill>
                <a:srgbClr val="0070C0"/>
              </a:solidFill>
              <a:latin typeface="+mn-lt"/>
            </a:endParaRP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l-GR" altLang="en-US" sz="2000" dirty="0" smtClean="0">
                <a:latin typeface="+mn-lt"/>
              </a:rPr>
              <a:t>Ινίδια χρωματίνης διακοσμημένα με πρωτεΐνες</a:t>
            </a:r>
            <a:r>
              <a:rPr lang="en-US" altLang="en-US" sz="2000" dirty="0" smtClean="0">
                <a:latin typeface="+mn-lt"/>
              </a:rPr>
              <a:t> </a:t>
            </a:r>
            <a:r>
              <a:rPr lang="el-GR" altLang="en-US" sz="2000" dirty="0" smtClean="0">
                <a:latin typeface="+mn-lt"/>
              </a:rPr>
              <a:t>που απελευθερώνονται από τα κοκκία των ουδετεροφίλων, όταν πεθάνουν με </a:t>
            </a:r>
            <a:r>
              <a:rPr lang="en-US" altLang="en-US" sz="2000" dirty="0" smtClean="0">
                <a:latin typeface="+mn-lt"/>
              </a:rPr>
              <a:t>NET</a:t>
            </a:r>
            <a:r>
              <a:rPr lang="el-GR" altLang="en-US" sz="2000" dirty="0" err="1" smtClean="0">
                <a:latin typeface="+mn-lt"/>
              </a:rPr>
              <a:t>ωση</a:t>
            </a:r>
            <a:endParaRPr lang="en-US" altLang="en-US" sz="2000" dirty="0" smtClean="0">
              <a:latin typeface="+mn-lt"/>
            </a:endParaRPr>
          </a:p>
          <a:p>
            <a:pPr marL="0" indent="0" eaLnBrk="1" hangingPunct="1">
              <a:spcBef>
                <a:spcPct val="20000"/>
              </a:spcBef>
            </a:pPr>
            <a:endParaRPr lang="en-US" altLang="en-US" sz="2000" b="1" dirty="0">
              <a:solidFill>
                <a:srgbClr val="0070C0"/>
              </a:solidFill>
              <a:latin typeface="+mn-lt"/>
            </a:endParaRPr>
          </a:p>
          <a:p>
            <a:pPr eaLnBrk="1" hangingPunct="1">
              <a:spcBef>
                <a:spcPct val="20000"/>
              </a:spcBef>
              <a:buFont typeface="Arial" charset="-95"/>
              <a:buChar char="•"/>
            </a:pPr>
            <a:r>
              <a:rPr lang="el-GR" altLang="en-US" sz="2000" b="1" dirty="0" smtClean="0">
                <a:solidFill>
                  <a:srgbClr val="0070C0"/>
                </a:solidFill>
                <a:latin typeface="+mn-lt"/>
              </a:rPr>
              <a:t>Η </a:t>
            </a:r>
            <a:r>
              <a:rPr lang="el-GR" altLang="en-US" sz="2000" b="1" dirty="0" err="1" smtClean="0">
                <a:solidFill>
                  <a:srgbClr val="0070C0"/>
                </a:solidFill>
                <a:latin typeface="+mn-lt"/>
              </a:rPr>
              <a:t>ΝΕΤωση</a:t>
            </a:r>
            <a:r>
              <a:rPr lang="el-GR" altLang="en-US" sz="2000" b="1" dirty="0" smtClean="0">
                <a:solidFill>
                  <a:srgbClr val="0070C0"/>
                </a:solidFill>
                <a:latin typeface="+mn-lt"/>
              </a:rPr>
              <a:t> αποτελεί μια νέα μορφή κυτταρικού θανάτου </a:t>
            </a:r>
            <a:r>
              <a:rPr lang="el-GR" altLang="en-US" sz="2000" dirty="0" smtClean="0">
                <a:latin typeface="+mn-lt"/>
              </a:rPr>
              <a:t>και</a:t>
            </a:r>
            <a:r>
              <a:rPr lang="en-US" altLang="en-US" sz="2000" dirty="0" smtClean="0">
                <a:latin typeface="+mn-lt"/>
              </a:rPr>
              <a:t> </a:t>
            </a:r>
            <a:r>
              <a:rPr lang="el-GR" altLang="en-US" sz="2000" dirty="0" smtClean="0">
                <a:latin typeface="+mn-lt"/>
              </a:rPr>
              <a:t>εμπλέκεται σε διάφορα νοσήματα: ΣΕΛ</a:t>
            </a:r>
            <a:endParaRPr lang="el-GR" altLang="en-US" sz="2000" b="1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5444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20700" y="1084263"/>
            <a:ext cx="11150600" cy="5140325"/>
          </a:xfrm>
        </p:spPr>
        <p:txBody>
          <a:bodyPr>
            <a:noAutofit/>
          </a:bodyPr>
          <a:lstStyle/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l-GR" sz="2000" dirty="0" smtClean="0">
              <a:latin typeface="Cambria" panose="02040503050406030204" pitchFamily="18" charset="0"/>
            </a:endParaRP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l-GR" sz="2000" b="1" dirty="0" smtClean="0">
              <a:solidFill>
                <a:srgbClr val="0070C0"/>
              </a:solidFill>
              <a:latin typeface="Cambria" panose="02040503050406030204" pitchFamily="18" charset="0"/>
            </a:endParaRP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l-GR" sz="2000" b="1" dirty="0" smtClean="0">
              <a:solidFill>
                <a:srgbClr val="0070C0"/>
              </a:solidFill>
              <a:latin typeface="Cambria" panose="02040503050406030204" pitchFamily="18" charset="0"/>
            </a:endParaRPr>
          </a:p>
        </p:txBody>
      </p:sp>
      <p:sp>
        <p:nvSpPr>
          <p:cNvPr id="11" name="Τίτλος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 eaLnBrk="1" hangingPunct="1"/>
            <a:r>
              <a:rPr lang="el-GR" altLang="en-US" sz="3200" dirty="0" smtClean="0">
                <a:latin typeface="+mn-lt"/>
              </a:rPr>
              <a:t>ΦΑΣΗ Ι: ΣΥΣΤΗΜΙΚΗ ΑΠΑΝΤΗΣΗ ΑΝΟΣΟΠΟΙΗΤΙΚΟΥ</a:t>
            </a:r>
            <a:endParaRPr lang="en-US" altLang="en-US" sz="3200" dirty="0" smtClean="0">
              <a:latin typeface="+mn-lt"/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221" y="1782022"/>
            <a:ext cx="6198004" cy="3986105"/>
          </a:xfrm>
          <a:prstGeom prst="rect">
            <a:avLst/>
          </a:prstGeom>
        </p:spPr>
      </p:pic>
      <p:sp>
        <p:nvSpPr>
          <p:cNvPr id="6" name="Θέση περιεχομένου 2"/>
          <p:cNvSpPr txBox="1">
            <a:spLocks/>
          </p:cNvSpPr>
          <p:nvPr/>
        </p:nvSpPr>
        <p:spPr>
          <a:xfrm>
            <a:off x="660221" y="1084262"/>
            <a:ext cx="11150600" cy="51403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  <a:defRPr/>
            </a:pPr>
            <a:r>
              <a:rPr lang="el-GR" sz="2000" b="1" dirty="0" smtClean="0">
                <a:solidFill>
                  <a:srgbClr val="FF0000"/>
                </a:solidFill>
              </a:rPr>
              <a:t>Διαταραχή της απομάκρυνσης νεκρών συγκριμάτων - ελεύθερη εξωκυττάρια χρωματίνη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l-GR" sz="2000" dirty="0" smtClean="0"/>
              <a:t>        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l-GR" sz="2000" b="1" dirty="0" smtClean="0">
              <a:solidFill>
                <a:srgbClr val="0070C0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l-GR" sz="2000" b="1" dirty="0" smtClean="0">
              <a:solidFill>
                <a:srgbClr val="0070C0"/>
              </a:solidFill>
            </a:endParaRP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0" y="6550025"/>
            <a:ext cx="4714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dirty="0" err="1" smtClean="0">
                <a:latin typeface="+mn-lt"/>
              </a:rPr>
              <a:t>Mantovani</a:t>
            </a:r>
            <a:r>
              <a:rPr lang="en-US" altLang="en-US" sz="1400" dirty="0" smtClean="0">
                <a:latin typeface="+mn-lt"/>
              </a:rPr>
              <a:t> A et al. Nat Rev </a:t>
            </a:r>
            <a:r>
              <a:rPr lang="en-US" altLang="en-US" sz="1400" dirty="0" err="1" smtClean="0">
                <a:latin typeface="+mn-lt"/>
              </a:rPr>
              <a:t>Immunol</a:t>
            </a:r>
            <a:r>
              <a:rPr lang="en-US" altLang="en-US" sz="1400" dirty="0" smtClean="0">
                <a:latin typeface="+mn-lt"/>
              </a:rPr>
              <a:t> 2011</a:t>
            </a:r>
            <a:endParaRPr lang="en-US" altLang="en-US" sz="1400" dirty="0">
              <a:latin typeface="+mn-lt"/>
            </a:endParaRPr>
          </a:p>
        </p:txBody>
      </p:sp>
      <p:sp>
        <p:nvSpPr>
          <p:cNvPr id="8" name="2 - Θέση περιεχομένου"/>
          <p:cNvSpPr txBox="1">
            <a:spLocks/>
          </p:cNvSpPr>
          <p:nvPr/>
        </p:nvSpPr>
        <p:spPr bwMode="auto">
          <a:xfrm>
            <a:off x="6951823" y="1203325"/>
            <a:ext cx="4789237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20000"/>
              </a:spcBef>
            </a:pPr>
            <a:endParaRPr lang="en-US" altLang="en-US" sz="2000" b="1" dirty="0" smtClean="0">
              <a:solidFill>
                <a:srgbClr val="0070C0"/>
              </a:solidFill>
              <a:latin typeface="+mn-lt"/>
            </a:endParaRP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l-GR" altLang="en-US" sz="2000" b="1" dirty="0">
              <a:solidFill>
                <a:srgbClr val="0070C0"/>
              </a:solidFill>
              <a:latin typeface="+mn-lt"/>
            </a:endParaRPr>
          </a:p>
          <a:p>
            <a:pPr marL="0" indent="0" eaLnBrk="1" hangingPunct="1">
              <a:spcBef>
                <a:spcPct val="20000"/>
              </a:spcBef>
            </a:pPr>
            <a:r>
              <a:rPr lang="el-GR" altLang="en-US" sz="2000" b="1" u="sng" dirty="0" smtClean="0">
                <a:solidFill>
                  <a:srgbClr val="0070C0"/>
                </a:solidFill>
                <a:latin typeface="+mn-lt"/>
              </a:rPr>
              <a:t>ΣΤΟ ΣΕΛ:</a:t>
            </a:r>
            <a:endParaRPr lang="en-US" altLang="en-US" sz="2000" b="1" u="sng" dirty="0" smtClean="0">
              <a:solidFill>
                <a:srgbClr val="0070C0"/>
              </a:solidFill>
              <a:latin typeface="+mn-lt"/>
            </a:endParaRP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altLang="en-US" sz="2000" b="1" dirty="0">
              <a:solidFill>
                <a:srgbClr val="0070C0"/>
              </a:solidFill>
              <a:latin typeface="+mn-lt"/>
            </a:endParaRP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latin typeface="+mn-lt"/>
              </a:rPr>
              <a:t>A</a:t>
            </a:r>
            <a:r>
              <a:rPr lang="el-GR" altLang="en-US" sz="2000" dirty="0" err="1" smtClean="0">
                <a:latin typeface="+mn-lt"/>
              </a:rPr>
              <a:t>υξημένη</a:t>
            </a:r>
            <a:r>
              <a:rPr lang="el-GR" altLang="en-US" sz="2000" dirty="0" smtClean="0">
                <a:latin typeface="+mn-lt"/>
              </a:rPr>
              <a:t> απελευθέρωση </a:t>
            </a:r>
            <a:r>
              <a:rPr lang="en-US" altLang="en-US" sz="2000" dirty="0" smtClean="0">
                <a:latin typeface="+mn-lt"/>
              </a:rPr>
              <a:t>NETs</a:t>
            </a:r>
          </a:p>
          <a:p>
            <a:pPr marL="0" indent="0" eaLnBrk="1" hangingPunct="1">
              <a:spcBef>
                <a:spcPct val="20000"/>
              </a:spcBef>
            </a:pPr>
            <a:endParaRPr lang="el-GR" altLang="en-US" sz="2000" dirty="0">
              <a:latin typeface="+mn-lt"/>
            </a:endParaRPr>
          </a:p>
          <a:p>
            <a:pPr eaLnBrk="1" hangingPunct="1">
              <a:spcBef>
                <a:spcPct val="20000"/>
              </a:spcBef>
              <a:buFont typeface="Arial" charset="-95"/>
              <a:buChar char="•"/>
            </a:pPr>
            <a:r>
              <a:rPr lang="el-GR" altLang="en-US" sz="2000" dirty="0" smtClean="0">
                <a:latin typeface="+mn-lt"/>
              </a:rPr>
              <a:t>Μειωμένη αποδόμηση ΝΕΤ</a:t>
            </a:r>
            <a:r>
              <a:rPr lang="en-US" altLang="en-US" sz="2000" dirty="0" smtClean="0">
                <a:latin typeface="+mn-lt"/>
              </a:rPr>
              <a:t>s</a:t>
            </a:r>
            <a:endParaRPr lang="en-US" alt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26934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20700" y="1084263"/>
            <a:ext cx="11150600" cy="5140325"/>
          </a:xfrm>
        </p:spPr>
        <p:txBody>
          <a:bodyPr>
            <a:noAutofit/>
          </a:bodyPr>
          <a:lstStyle/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l-GR" sz="2000" dirty="0" smtClean="0">
              <a:latin typeface="Cambria" panose="02040503050406030204" pitchFamily="18" charset="0"/>
            </a:endParaRP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l-GR" sz="2000" b="1" dirty="0" smtClean="0">
              <a:solidFill>
                <a:srgbClr val="0070C0"/>
              </a:solidFill>
              <a:latin typeface="Cambria" panose="02040503050406030204" pitchFamily="18" charset="0"/>
            </a:endParaRP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l-GR" sz="2000" b="1" dirty="0" smtClean="0">
              <a:solidFill>
                <a:srgbClr val="0070C0"/>
              </a:solidFill>
              <a:latin typeface="Cambria" panose="02040503050406030204" pitchFamily="18" charset="0"/>
            </a:endParaRPr>
          </a:p>
        </p:txBody>
      </p:sp>
      <p:sp>
        <p:nvSpPr>
          <p:cNvPr id="9" name="Θέση περιεχομένου 2"/>
          <p:cNvSpPr txBox="1">
            <a:spLocks/>
          </p:cNvSpPr>
          <p:nvPr/>
        </p:nvSpPr>
        <p:spPr>
          <a:xfrm>
            <a:off x="660221" y="1084262"/>
            <a:ext cx="11150600" cy="51403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el-GR" sz="2000" b="1" dirty="0" smtClean="0">
                <a:solidFill>
                  <a:srgbClr val="FF0000"/>
                </a:solidFill>
              </a:rPr>
              <a:t>2.   Ενεργοποίηση της μη ειδικής ανοσίας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l-GR" sz="2000" b="1" dirty="0" smtClean="0">
              <a:solidFill>
                <a:srgbClr val="0070C0"/>
              </a:solidFill>
            </a:endParaRPr>
          </a:p>
        </p:txBody>
      </p:sp>
      <p:sp>
        <p:nvSpPr>
          <p:cNvPr id="11" name="Τίτλος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 eaLnBrk="1" hangingPunct="1"/>
            <a:r>
              <a:rPr lang="el-GR" altLang="en-US" sz="3200" dirty="0" smtClean="0">
                <a:latin typeface="+mn-lt"/>
              </a:rPr>
              <a:t>ΦΑΣΗ Ι: ΣΥΣΤΗΜΙΚΗ ΑΠΑΝΤΗΣΗ ΑΝΟΣΟΠΟΙΗΤΙΚΟΥ</a:t>
            </a:r>
            <a:endParaRPr lang="en-US" altLang="en-US" sz="32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148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20700" y="1084263"/>
            <a:ext cx="11150600" cy="5140325"/>
          </a:xfrm>
        </p:spPr>
        <p:txBody>
          <a:bodyPr>
            <a:noAutofit/>
          </a:bodyPr>
          <a:lstStyle/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l-GR" sz="2000" dirty="0" smtClean="0">
              <a:latin typeface="Cambria" panose="02040503050406030204" pitchFamily="18" charset="0"/>
            </a:endParaRP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l-GR" sz="2000" b="1" dirty="0" smtClean="0">
              <a:solidFill>
                <a:srgbClr val="0070C0"/>
              </a:solidFill>
              <a:latin typeface="Cambria" panose="02040503050406030204" pitchFamily="18" charset="0"/>
            </a:endParaRP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l-GR" sz="2000" b="1" dirty="0" smtClean="0">
              <a:solidFill>
                <a:srgbClr val="0070C0"/>
              </a:solidFill>
              <a:latin typeface="Cambria" panose="02040503050406030204" pitchFamily="18" charset="0"/>
            </a:endParaRPr>
          </a:p>
        </p:txBody>
      </p:sp>
      <p:sp>
        <p:nvSpPr>
          <p:cNvPr id="9" name="Θέση περιεχομένου 2"/>
          <p:cNvSpPr txBox="1">
            <a:spLocks/>
          </p:cNvSpPr>
          <p:nvPr/>
        </p:nvSpPr>
        <p:spPr>
          <a:xfrm>
            <a:off x="660221" y="1084262"/>
            <a:ext cx="11150600" cy="51403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el-GR" sz="2000" b="1" dirty="0" smtClean="0">
                <a:solidFill>
                  <a:srgbClr val="FF0000"/>
                </a:solidFill>
              </a:rPr>
              <a:t>2.   Ενεργοποίηση της μη ειδικής ανοσίας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l-GR" sz="2000" b="1" dirty="0" smtClean="0">
              <a:solidFill>
                <a:srgbClr val="0070C0"/>
              </a:solidFill>
            </a:endParaRPr>
          </a:p>
        </p:txBody>
      </p:sp>
      <p:sp>
        <p:nvSpPr>
          <p:cNvPr id="11" name="Τίτλος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 eaLnBrk="1" hangingPunct="1"/>
            <a:r>
              <a:rPr lang="el-GR" altLang="en-US" sz="3200" dirty="0" smtClean="0">
                <a:latin typeface="+mn-lt"/>
              </a:rPr>
              <a:t>ΦΑΣΗ Ι: ΣΥΣΤΗΜΙΚΗ ΑΠΑΝΤΗΣΗ ΑΝΟΣΟΠΟΙΗΤΙΚΟΥ</a:t>
            </a:r>
            <a:endParaRPr lang="en-US" altLang="en-US" sz="3200" dirty="0" smtClean="0">
              <a:latin typeface="+mn-lt"/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16" y="1472273"/>
            <a:ext cx="6956330" cy="5183912"/>
          </a:xfrm>
          <a:prstGeom prst="rect">
            <a:avLst/>
          </a:prstGeom>
        </p:spPr>
      </p:pic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7477125" y="6550025"/>
            <a:ext cx="4714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 sz="1400" dirty="0" err="1" smtClean="0">
                <a:latin typeface="+mn-lt"/>
              </a:rPr>
              <a:t>Ganguly</a:t>
            </a:r>
            <a:r>
              <a:rPr lang="en-US" altLang="en-US" sz="1400" dirty="0" smtClean="0">
                <a:latin typeface="+mn-lt"/>
              </a:rPr>
              <a:t> et al. Nat Rev </a:t>
            </a:r>
            <a:r>
              <a:rPr lang="en-US" altLang="en-US" sz="1400" dirty="0" err="1" smtClean="0">
                <a:latin typeface="+mn-lt"/>
              </a:rPr>
              <a:t>Immunol</a:t>
            </a:r>
            <a:r>
              <a:rPr lang="en-US" altLang="en-US" sz="1400" dirty="0" smtClean="0">
                <a:latin typeface="+mn-lt"/>
              </a:rPr>
              <a:t> 2013</a:t>
            </a:r>
            <a:endParaRPr lang="en-US" alt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1608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20700" y="1084263"/>
            <a:ext cx="11150600" cy="5140325"/>
          </a:xfrm>
        </p:spPr>
        <p:txBody>
          <a:bodyPr>
            <a:noAutofit/>
          </a:bodyPr>
          <a:lstStyle/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l-GR" sz="2000" dirty="0" smtClean="0">
              <a:latin typeface="Cambria" panose="02040503050406030204" pitchFamily="18" charset="0"/>
            </a:endParaRP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l-GR" sz="2000" b="1" dirty="0" smtClean="0">
              <a:solidFill>
                <a:srgbClr val="0070C0"/>
              </a:solidFill>
              <a:latin typeface="Cambria" panose="02040503050406030204" pitchFamily="18" charset="0"/>
            </a:endParaRP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l-GR" sz="2000" b="1" dirty="0" smtClean="0">
              <a:solidFill>
                <a:srgbClr val="0070C0"/>
              </a:solidFill>
              <a:latin typeface="Cambria" panose="02040503050406030204" pitchFamily="18" charset="0"/>
            </a:endParaRPr>
          </a:p>
        </p:txBody>
      </p:sp>
      <p:sp>
        <p:nvSpPr>
          <p:cNvPr id="9" name="Θέση περιεχομένου 2"/>
          <p:cNvSpPr txBox="1">
            <a:spLocks/>
          </p:cNvSpPr>
          <p:nvPr/>
        </p:nvSpPr>
        <p:spPr>
          <a:xfrm>
            <a:off x="660221" y="1084262"/>
            <a:ext cx="11150600" cy="51403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el-GR" sz="2000" b="1" dirty="0" smtClean="0">
                <a:solidFill>
                  <a:srgbClr val="FF0000"/>
                </a:solidFill>
              </a:rPr>
              <a:t>2.   Ενεργοποίηση της μη ειδικής ανοσίας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l-GR" sz="2000" b="1" dirty="0" smtClean="0">
              <a:solidFill>
                <a:srgbClr val="0070C0"/>
              </a:solidFill>
            </a:endParaRPr>
          </a:p>
        </p:txBody>
      </p:sp>
      <p:sp>
        <p:nvSpPr>
          <p:cNvPr id="11" name="Τίτλος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 eaLnBrk="1" hangingPunct="1"/>
            <a:r>
              <a:rPr lang="el-GR" altLang="en-US" sz="3200" dirty="0" smtClean="0">
                <a:latin typeface="+mn-lt"/>
              </a:rPr>
              <a:t>ΦΑΣΗ Ι: ΣΥΣΤΗΜΙΚΗ ΑΠΑΝΤΗΣΗ ΑΝΟΣΟΠΟΙΗΤΙΚΟΥ</a:t>
            </a:r>
            <a:endParaRPr lang="en-US" altLang="en-US" sz="3200" dirty="0" smtClean="0">
              <a:latin typeface="+mn-lt"/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16" y="1472273"/>
            <a:ext cx="6956330" cy="5183912"/>
          </a:xfrm>
          <a:prstGeom prst="rect">
            <a:avLst/>
          </a:prstGeom>
        </p:spPr>
      </p:pic>
      <p:sp>
        <p:nvSpPr>
          <p:cNvPr id="8" name="Θέση περιεχομένου 2"/>
          <p:cNvSpPr txBox="1">
            <a:spLocks/>
          </p:cNvSpPr>
          <p:nvPr/>
        </p:nvSpPr>
        <p:spPr>
          <a:xfrm>
            <a:off x="7444167" y="1291285"/>
            <a:ext cx="4506175" cy="49333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l-GR" sz="2000" dirty="0" smtClean="0"/>
          </a:p>
          <a:p>
            <a:pPr>
              <a:defRPr/>
            </a:pPr>
            <a:r>
              <a:rPr lang="el-GR" sz="2000" dirty="0" smtClean="0"/>
              <a:t>Μεταλλάξεις </a:t>
            </a:r>
            <a:r>
              <a:rPr lang="en-US" sz="2000" dirty="0" smtClean="0"/>
              <a:t>TLR </a:t>
            </a:r>
            <a:r>
              <a:rPr lang="el-GR" sz="2000" dirty="0" smtClean="0"/>
              <a:t>στα </a:t>
            </a:r>
            <a:r>
              <a:rPr lang="en-US" sz="2000" dirty="0" smtClean="0"/>
              <a:t>DCs: </a:t>
            </a:r>
            <a:r>
              <a:rPr lang="el-GR" sz="2000" dirty="0" smtClean="0"/>
              <a:t>σοβαρή </a:t>
            </a:r>
            <a:r>
              <a:rPr lang="en-US" sz="2000" dirty="0" smtClean="0"/>
              <a:t>LN</a:t>
            </a:r>
            <a:endParaRPr lang="el-GR" sz="2000" dirty="0" smtClean="0"/>
          </a:p>
          <a:p>
            <a:pPr>
              <a:defRPr/>
            </a:pPr>
            <a:endParaRPr lang="el-GR" sz="2000" dirty="0"/>
          </a:p>
          <a:p>
            <a:pPr>
              <a:defRPr/>
            </a:pPr>
            <a:r>
              <a:rPr lang="el-GR" sz="2000" dirty="0" smtClean="0"/>
              <a:t>Έλλειψη </a:t>
            </a:r>
            <a:r>
              <a:rPr lang="en-US" sz="2000" dirty="0" smtClean="0"/>
              <a:t>TLR7</a:t>
            </a:r>
            <a:r>
              <a:rPr lang="el-GR" sz="2000" dirty="0" smtClean="0"/>
              <a:t>: βελτίωση </a:t>
            </a:r>
            <a:r>
              <a:rPr lang="en-US" sz="2000" dirty="0" smtClean="0"/>
              <a:t>LN</a:t>
            </a:r>
            <a:endParaRPr lang="el-GR" sz="2000" dirty="0" smtClean="0"/>
          </a:p>
          <a:p>
            <a:pPr>
              <a:defRPr/>
            </a:pPr>
            <a:endParaRPr lang="en-US" sz="2000" dirty="0"/>
          </a:p>
          <a:p>
            <a:pPr>
              <a:defRPr/>
            </a:pPr>
            <a:r>
              <a:rPr lang="el-GR" sz="2000" dirty="0" smtClean="0"/>
              <a:t>Θεραπευτική καταστολή </a:t>
            </a:r>
            <a:r>
              <a:rPr lang="en-US" sz="2000" dirty="0" smtClean="0"/>
              <a:t>TLR7/9</a:t>
            </a:r>
            <a:r>
              <a:rPr lang="el-GR" sz="2000" dirty="0" smtClean="0"/>
              <a:t>:</a:t>
            </a:r>
            <a:endParaRPr lang="en-US" sz="2000" dirty="0" smtClean="0"/>
          </a:p>
          <a:p>
            <a:pPr marL="0" indent="0">
              <a:buNone/>
              <a:defRPr/>
            </a:pPr>
            <a:r>
              <a:rPr lang="en-US" sz="2000" dirty="0"/>
              <a:t> </a:t>
            </a:r>
            <a:r>
              <a:rPr lang="en-US" sz="2000" dirty="0" smtClean="0"/>
              <a:t>   </a:t>
            </a:r>
            <a:r>
              <a:rPr lang="el-GR" sz="2000" dirty="0" smtClean="0"/>
              <a:t>Μείωση </a:t>
            </a:r>
            <a:r>
              <a:rPr lang="en-US" sz="2000" dirty="0" smtClean="0"/>
              <a:t>IFN</a:t>
            </a:r>
            <a:r>
              <a:rPr lang="el-GR" sz="2000" dirty="0" smtClean="0"/>
              <a:t>α</a:t>
            </a:r>
            <a:r>
              <a:rPr lang="en-US" sz="2000" dirty="0" smtClean="0"/>
              <a:t> </a:t>
            </a:r>
            <a:r>
              <a:rPr lang="el-GR" sz="2000" dirty="0" smtClean="0"/>
              <a:t>και βελτίωση λύκου</a:t>
            </a:r>
          </a:p>
          <a:p>
            <a:pPr>
              <a:defRPr/>
            </a:pPr>
            <a:endParaRPr lang="el-GR" sz="2000" dirty="0"/>
          </a:p>
          <a:p>
            <a:pPr>
              <a:defRPr/>
            </a:pPr>
            <a:r>
              <a:rPr lang="el-GR" sz="2000" b="1" dirty="0" err="1" smtClean="0">
                <a:solidFill>
                  <a:srgbClr val="0070C0"/>
                </a:solidFill>
              </a:rPr>
              <a:t>Υδροξυχλωρικίνη</a:t>
            </a:r>
            <a:r>
              <a:rPr lang="el-GR" sz="2000" b="1" dirty="0" smtClean="0">
                <a:solidFill>
                  <a:srgbClr val="0070C0"/>
                </a:solidFill>
              </a:rPr>
              <a:t>: </a:t>
            </a:r>
            <a:r>
              <a:rPr lang="el-GR" sz="2000" dirty="0" smtClean="0"/>
              <a:t>αναστολέας </a:t>
            </a:r>
            <a:r>
              <a:rPr lang="en-US" sz="2000" dirty="0" smtClean="0"/>
              <a:t>TLR</a:t>
            </a:r>
          </a:p>
          <a:p>
            <a:pPr marL="0" indent="0">
              <a:buNone/>
              <a:defRPr/>
            </a:pPr>
            <a:r>
              <a:rPr lang="en-US" sz="2000" dirty="0"/>
              <a:t> </a:t>
            </a:r>
            <a:r>
              <a:rPr lang="en-US" sz="2000" dirty="0" smtClean="0"/>
              <a:t>   (</a:t>
            </a:r>
            <a:r>
              <a:rPr lang="el-GR" sz="2000" dirty="0" err="1" smtClean="0"/>
              <a:t>υποκλινικό</a:t>
            </a:r>
            <a:r>
              <a:rPr lang="el-GR" sz="2000" dirty="0" smtClean="0"/>
              <a:t> στάδιο)</a:t>
            </a:r>
          </a:p>
          <a:p>
            <a:pPr marL="0" indent="0">
              <a:buNone/>
              <a:defRPr/>
            </a:pPr>
            <a:endParaRPr lang="el-GR" sz="2000" dirty="0"/>
          </a:p>
          <a:p>
            <a:pPr>
              <a:defRPr/>
            </a:pPr>
            <a:r>
              <a:rPr lang="en-US" sz="2000" b="1" dirty="0" smtClean="0">
                <a:solidFill>
                  <a:srgbClr val="FF0000"/>
                </a:solidFill>
              </a:rPr>
              <a:t>IFN signature</a:t>
            </a:r>
            <a:endParaRPr lang="el-GR" sz="2000" b="1" dirty="0" smtClean="0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endParaRPr lang="el-GR" sz="2000" dirty="0" smtClean="0"/>
          </a:p>
          <a:p>
            <a:pPr marL="0" indent="0">
              <a:buNone/>
              <a:defRPr/>
            </a:pPr>
            <a:endParaRPr lang="el-GR" sz="2000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l-GR" sz="2000" dirty="0" smtClean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l-GR" sz="2000" b="1" dirty="0" smtClean="0">
              <a:solidFill>
                <a:srgbClr val="0070C0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l-GR" sz="2000" b="1" dirty="0" smtClean="0">
              <a:solidFill>
                <a:srgbClr val="0070C0"/>
              </a:solidFill>
            </a:endParaRPr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7477125" y="6550025"/>
            <a:ext cx="4714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 sz="1400" dirty="0" err="1" smtClean="0">
                <a:latin typeface="+mn-lt"/>
              </a:rPr>
              <a:t>Ganguly</a:t>
            </a:r>
            <a:r>
              <a:rPr lang="en-US" altLang="en-US" sz="1400" dirty="0" smtClean="0">
                <a:latin typeface="+mn-lt"/>
              </a:rPr>
              <a:t> et al. Nat Rev </a:t>
            </a:r>
            <a:r>
              <a:rPr lang="en-US" altLang="en-US" sz="1400" dirty="0" err="1" smtClean="0">
                <a:latin typeface="+mn-lt"/>
              </a:rPr>
              <a:t>Immunol</a:t>
            </a:r>
            <a:r>
              <a:rPr lang="en-US" altLang="en-US" sz="1400" dirty="0" smtClean="0">
                <a:latin typeface="+mn-lt"/>
              </a:rPr>
              <a:t> 2013</a:t>
            </a:r>
            <a:endParaRPr lang="en-US" alt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9694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20700" y="1084263"/>
            <a:ext cx="11150600" cy="5140325"/>
          </a:xfrm>
        </p:spPr>
        <p:txBody>
          <a:bodyPr>
            <a:noAutofit/>
          </a:bodyPr>
          <a:lstStyle/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l-GR" sz="2000" dirty="0" smtClean="0">
              <a:latin typeface="Cambria" panose="02040503050406030204" pitchFamily="18" charset="0"/>
            </a:endParaRP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l-GR" sz="2000" b="1" dirty="0" smtClean="0">
              <a:solidFill>
                <a:srgbClr val="0070C0"/>
              </a:solidFill>
              <a:latin typeface="Cambria" panose="02040503050406030204" pitchFamily="18" charset="0"/>
            </a:endParaRP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l-GR" sz="2000" b="1" dirty="0" smtClean="0">
              <a:solidFill>
                <a:srgbClr val="0070C0"/>
              </a:solidFill>
              <a:latin typeface="Cambria" panose="02040503050406030204" pitchFamily="18" charset="0"/>
            </a:endParaRPr>
          </a:p>
        </p:txBody>
      </p:sp>
      <p:sp>
        <p:nvSpPr>
          <p:cNvPr id="9" name="Θέση περιεχομένου 2"/>
          <p:cNvSpPr txBox="1">
            <a:spLocks/>
          </p:cNvSpPr>
          <p:nvPr/>
        </p:nvSpPr>
        <p:spPr>
          <a:xfrm>
            <a:off x="660221" y="1084262"/>
            <a:ext cx="11150600" cy="51403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el-GR" sz="2000" b="1" dirty="0">
                <a:solidFill>
                  <a:srgbClr val="FF0000"/>
                </a:solidFill>
              </a:rPr>
              <a:t>3</a:t>
            </a:r>
            <a:r>
              <a:rPr lang="el-GR" sz="2000" b="1" dirty="0" smtClean="0">
                <a:solidFill>
                  <a:srgbClr val="FF0000"/>
                </a:solidFill>
              </a:rPr>
              <a:t>.   Ενεργοποίηση της ειδικής ανοσίας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l-GR" sz="2000" b="1" dirty="0" smtClean="0">
              <a:solidFill>
                <a:srgbClr val="0070C0"/>
              </a:solidFill>
            </a:endParaRPr>
          </a:p>
        </p:txBody>
      </p:sp>
      <p:sp>
        <p:nvSpPr>
          <p:cNvPr id="11" name="Τίτλος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 eaLnBrk="1" hangingPunct="1"/>
            <a:r>
              <a:rPr lang="el-GR" altLang="en-US" sz="3200" dirty="0" smtClean="0">
                <a:latin typeface="+mn-lt"/>
              </a:rPr>
              <a:t>ΦΑΣΗ Ι: ΣΥΣΤΗΜΙΚΗ ΑΠΑΝΤΗΣΗ ΑΝΟΣΟΠΟΙΗΤΙΚΟΥ</a:t>
            </a:r>
            <a:endParaRPr lang="en-US" altLang="en-US" sz="32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572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Τίτλος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 eaLnBrk="1" hangingPunct="1"/>
            <a:r>
              <a:rPr lang="el-GR" altLang="en-US" sz="3200" dirty="0" smtClean="0">
                <a:latin typeface="+mn-lt"/>
              </a:rPr>
              <a:t>ΠΕΡΙΕΧΟΜΕΝΑ</a:t>
            </a:r>
            <a:endParaRPr lang="en-US" altLang="en-US" sz="3200" dirty="0" smtClean="0">
              <a:latin typeface="+mn-lt"/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20700" y="1084263"/>
            <a:ext cx="11150600" cy="5140325"/>
          </a:xfrm>
        </p:spPr>
        <p:txBody>
          <a:bodyPr>
            <a:noAutofit/>
          </a:bodyPr>
          <a:lstStyle/>
          <a:p>
            <a:pPr marL="457200" indent="-457200" eaLnBrk="1" hangingPunct="1">
              <a:buFont typeface="Arial" panose="020B0604020202020204" pitchFamily="34" charset="0"/>
              <a:buAutoNum type="arabicPeriod"/>
              <a:defRPr/>
            </a:pPr>
            <a:r>
              <a:rPr lang="el-GR" sz="2200" b="1" dirty="0" smtClean="0">
                <a:solidFill>
                  <a:srgbClr val="0070C0"/>
                </a:solidFill>
              </a:rPr>
              <a:t>ΕΙΣΑΓΩΓΗ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l-GR" sz="2200" dirty="0">
                <a:solidFill>
                  <a:srgbClr val="0070C0"/>
                </a:solidFill>
              </a:rPr>
              <a:t> </a:t>
            </a:r>
            <a:r>
              <a:rPr lang="el-GR" sz="2200" dirty="0" smtClean="0">
                <a:solidFill>
                  <a:srgbClr val="0070C0"/>
                </a:solidFill>
              </a:rPr>
              <a:t>      </a:t>
            </a:r>
            <a:r>
              <a:rPr lang="el-GR" sz="2200" dirty="0" smtClean="0"/>
              <a:t>Ορισμοί, διάγνωση, αξιολόγηση </a:t>
            </a:r>
            <a:r>
              <a:rPr lang="el-GR" sz="2200" dirty="0" err="1" smtClean="0"/>
              <a:t>ενεργότητας</a:t>
            </a:r>
            <a:r>
              <a:rPr lang="en-US" sz="2200" dirty="0" smtClean="0"/>
              <a:t>, </a:t>
            </a:r>
            <a:r>
              <a:rPr lang="el-GR" sz="2200" dirty="0" smtClean="0"/>
              <a:t>κλινική πορεία</a:t>
            </a:r>
          </a:p>
          <a:p>
            <a:pPr marL="457200" indent="-457200" eaLnBrk="1" hangingPunct="1">
              <a:buFont typeface="Arial" panose="020B0604020202020204" pitchFamily="34" charset="0"/>
              <a:buAutoNum type="arabicPeriod" startAt="2"/>
              <a:defRPr/>
            </a:pPr>
            <a:r>
              <a:rPr lang="el-GR" sz="2200" b="1" dirty="0" smtClean="0">
                <a:solidFill>
                  <a:srgbClr val="0070C0"/>
                </a:solidFill>
              </a:rPr>
              <a:t>ΦΑΣΗ Ι: ΣΥΣΤΗΜΙΚΗ ΑΠΑΝΤΗΣΗ</a:t>
            </a:r>
            <a:r>
              <a:rPr lang="en-US" sz="2200" b="1" dirty="0" smtClean="0">
                <a:solidFill>
                  <a:srgbClr val="0070C0"/>
                </a:solidFill>
              </a:rPr>
              <a:t> </a:t>
            </a:r>
            <a:r>
              <a:rPr lang="el-GR" sz="2200" b="1" dirty="0" smtClean="0">
                <a:solidFill>
                  <a:srgbClr val="0070C0"/>
                </a:solidFill>
              </a:rPr>
              <a:t>ΑΝΟΣΟΠΟΙΗΤΙΚΟΥ </a:t>
            </a:r>
            <a:endParaRPr lang="el-GR" sz="2200" b="1" dirty="0">
              <a:solidFill>
                <a:srgbClr val="0070C0"/>
              </a:solidFill>
            </a:endParaRPr>
          </a:p>
          <a:p>
            <a:pPr marL="0" indent="0" eaLnBrk="1" hangingPunct="1">
              <a:buNone/>
              <a:defRPr/>
            </a:pPr>
            <a:r>
              <a:rPr lang="en-US" sz="2200" dirty="0" smtClean="0">
                <a:solidFill>
                  <a:srgbClr val="0070C0"/>
                </a:solidFill>
              </a:rPr>
              <a:t>       </a:t>
            </a:r>
            <a:r>
              <a:rPr lang="el-GR" sz="2200" dirty="0" smtClean="0"/>
              <a:t>Διαταραχή της απομάκρυνσης νεκρών συγκριμάτων</a:t>
            </a:r>
          </a:p>
          <a:p>
            <a:pPr marL="0" indent="0" eaLnBrk="1" hangingPunct="1">
              <a:buNone/>
              <a:defRPr/>
            </a:pPr>
            <a:r>
              <a:rPr lang="el-GR" sz="2200" dirty="0"/>
              <a:t> </a:t>
            </a:r>
            <a:r>
              <a:rPr lang="el-GR" sz="2200" dirty="0" smtClean="0"/>
              <a:t>      Ενεργοποίηση της μη ειδικής ανοσίας</a:t>
            </a:r>
            <a:endParaRPr lang="en-US" sz="2200" dirty="0" smtClean="0"/>
          </a:p>
          <a:p>
            <a:pPr marL="0" indent="0" eaLnBrk="1" hangingPunct="1">
              <a:buNone/>
              <a:defRPr/>
            </a:pPr>
            <a:r>
              <a:rPr lang="en-US" sz="2200" dirty="0"/>
              <a:t> </a:t>
            </a:r>
            <a:r>
              <a:rPr lang="en-US" sz="2200" dirty="0" smtClean="0"/>
              <a:t>      </a:t>
            </a:r>
            <a:r>
              <a:rPr lang="el-GR" sz="2200" dirty="0" smtClean="0"/>
              <a:t>Ενεργοποίησης της ειδικής ανοσίας</a:t>
            </a:r>
          </a:p>
          <a:p>
            <a:pPr marL="342900" indent="-342900" eaLnBrk="1" hangingPunct="1">
              <a:buAutoNum type="arabicPeriod" startAt="3"/>
              <a:defRPr/>
            </a:pPr>
            <a:r>
              <a:rPr lang="el-GR" sz="2200" b="1" dirty="0" smtClean="0">
                <a:solidFill>
                  <a:srgbClr val="0070C0"/>
                </a:solidFill>
              </a:rPr>
              <a:t>  ΦΑΣΗ ΙΙ: ΒΛΑΒΗ ΤΕΛΙΚΟΥ ΟΡΓΑΝΟΥ - ΙΣΤΙΚΗ ΒΛΑΒΗ (ΝΕΦΡΟΣ)</a:t>
            </a:r>
          </a:p>
          <a:p>
            <a:pPr marL="0" indent="0" eaLnBrk="1" hangingPunct="1">
              <a:buNone/>
              <a:defRPr/>
            </a:pPr>
            <a:r>
              <a:rPr lang="el-GR" sz="2200" b="1" dirty="0">
                <a:solidFill>
                  <a:srgbClr val="0070C0"/>
                </a:solidFill>
              </a:rPr>
              <a:t> </a:t>
            </a:r>
            <a:r>
              <a:rPr lang="el-GR" sz="2200" b="1" dirty="0" smtClean="0">
                <a:solidFill>
                  <a:srgbClr val="0070C0"/>
                </a:solidFill>
              </a:rPr>
              <a:t>      </a:t>
            </a:r>
            <a:r>
              <a:rPr lang="el-GR" sz="2200" dirty="0" smtClean="0"/>
              <a:t>Προσβολή ιστού από συστημική </a:t>
            </a:r>
            <a:r>
              <a:rPr lang="el-GR" sz="2200" dirty="0" err="1" smtClean="0"/>
              <a:t>αυτοανοσία</a:t>
            </a:r>
            <a:endParaRPr lang="el-GR" sz="2200" dirty="0" smtClean="0"/>
          </a:p>
          <a:p>
            <a:pPr marL="0" indent="0" eaLnBrk="1" hangingPunct="1">
              <a:buNone/>
              <a:defRPr/>
            </a:pPr>
            <a:r>
              <a:rPr lang="el-GR" sz="2200" dirty="0" smtClean="0"/>
              <a:t>       Αντίσταση και απάντηση τε</a:t>
            </a:r>
            <a:r>
              <a:rPr lang="el-GR" sz="2200" dirty="0"/>
              <a:t>λ</a:t>
            </a:r>
            <a:r>
              <a:rPr lang="el-GR" sz="2200" dirty="0" smtClean="0"/>
              <a:t>ικού οργάνου</a:t>
            </a:r>
          </a:p>
          <a:p>
            <a:pPr marL="457200" indent="-457200" eaLnBrk="1" hangingPunct="1">
              <a:buFont typeface="Arial" panose="020B0604020202020204" pitchFamily="34" charset="0"/>
              <a:buAutoNum type="arabicPeriod" startAt="4"/>
              <a:defRPr/>
            </a:pPr>
            <a:r>
              <a:rPr lang="el-GR" sz="2200" b="1" dirty="0" smtClean="0">
                <a:solidFill>
                  <a:srgbClr val="0070C0"/>
                </a:solidFill>
              </a:rPr>
              <a:t>ΝΕΕΣ ΟΔΟΙ ΣΤΗΝ ΑΝΟΣΟΠΑΘΟΓΕΝΕΙΑ ΤΟΥ ΣΕΛ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l-GR" sz="2200" b="1" dirty="0" smtClean="0">
                <a:solidFill>
                  <a:srgbClr val="0070C0"/>
                </a:solidFill>
              </a:rPr>
              <a:t>5.    ΣΥΜΠΕΡΑΣΜΑΤΑ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l-GR" sz="2200" dirty="0" smtClean="0"/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l-GR" sz="2200" b="1" dirty="0" smtClean="0">
              <a:solidFill>
                <a:srgbClr val="0070C0"/>
              </a:solidFill>
            </a:endParaRP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l-GR" sz="2200" b="1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158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20700" y="1084263"/>
            <a:ext cx="11150600" cy="5140325"/>
          </a:xfrm>
        </p:spPr>
        <p:txBody>
          <a:bodyPr>
            <a:noAutofit/>
          </a:bodyPr>
          <a:lstStyle/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l-GR" sz="2000" dirty="0" smtClean="0">
              <a:latin typeface="Cambria" panose="02040503050406030204" pitchFamily="18" charset="0"/>
            </a:endParaRP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l-GR" sz="2000" b="1" dirty="0" smtClean="0">
              <a:solidFill>
                <a:srgbClr val="0070C0"/>
              </a:solidFill>
              <a:latin typeface="Cambria" panose="02040503050406030204" pitchFamily="18" charset="0"/>
            </a:endParaRP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l-GR" sz="2000" b="1" dirty="0" smtClean="0">
              <a:solidFill>
                <a:srgbClr val="0070C0"/>
              </a:solidFill>
              <a:latin typeface="Cambria" panose="02040503050406030204" pitchFamily="18" charset="0"/>
            </a:endParaRPr>
          </a:p>
        </p:txBody>
      </p:sp>
      <p:sp>
        <p:nvSpPr>
          <p:cNvPr id="9" name="Θέση περιεχομένου 2"/>
          <p:cNvSpPr txBox="1">
            <a:spLocks/>
          </p:cNvSpPr>
          <p:nvPr/>
        </p:nvSpPr>
        <p:spPr>
          <a:xfrm>
            <a:off x="660221" y="1084262"/>
            <a:ext cx="11150600" cy="51403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el-GR" sz="2000" b="1" dirty="0">
                <a:solidFill>
                  <a:srgbClr val="FF0000"/>
                </a:solidFill>
              </a:rPr>
              <a:t>3</a:t>
            </a:r>
            <a:r>
              <a:rPr lang="el-GR" sz="2000" b="1" dirty="0" smtClean="0">
                <a:solidFill>
                  <a:srgbClr val="FF0000"/>
                </a:solidFill>
              </a:rPr>
              <a:t>.   Ενεργοποίηση της ειδικής ανοσίας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l-GR" sz="2000" b="1" dirty="0" smtClean="0">
              <a:solidFill>
                <a:srgbClr val="0070C0"/>
              </a:solidFill>
            </a:endParaRPr>
          </a:p>
        </p:txBody>
      </p:sp>
      <p:sp>
        <p:nvSpPr>
          <p:cNvPr id="11" name="Τίτλος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 eaLnBrk="1" hangingPunct="1"/>
            <a:r>
              <a:rPr lang="el-GR" altLang="en-US" sz="3200" dirty="0" smtClean="0">
                <a:latin typeface="+mn-lt"/>
              </a:rPr>
              <a:t>ΦΑΣΗ Ι: ΣΥΣΤΗΜΙΚΗ ΑΠΑΝΤΗΣΗ ΑΝΟΣΟΠΟΙΗΤΙΚΟΥ</a:t>
            </a:r>
            <a:endParaRPr lang="en-US" altLang="en-US" sz="3200" dirty="0" smtClean="0">
              <a:latin typeface="+mn-lt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0" y="6552607"/>
            <a:ext cx="4714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dirty="0" err="1" smtClean="0">
                <a:latin typeface="+mn-lt"/>
              </a:rPr>
              <a:t>Gregersen</a:t>
            </a:r>
            <a:r>
              <a:rPr lang="en-US" altLang="en-US" sz="1400" dirty="0" smtClean="0">
                <a:latin typeface="+mn-lt"/>
              </a:rPr>
              <a:t> JW et al. Nat Rev </a:t>
            </a:r>
            <a:r>
              <a:rPr lang="en-US" altLang="en-US" sz="1400" dirty="0" err="1" smtClean="0">
                <a:latin typeface="+mn-lt"/>
              </a:rPr>
              <a:t>Nephrol</a:t>
            </a:r>
            <a:r>
              <a:rPr lang="en-US" altLang="en-US" sz="1400" dirty="0" smtClean="0">
                <a:latin typeface="+mn-lt"/>
              </a:rPr>
              <a:t> 2012</a:t>
            </a:r>
            <a:endParaRPr lang="en-US" altLang="en-US" sz="1400" dirty="0">
              <a:latin typeface="+mn-lt"/>
            </a:endParaRPr>
          </a:p>
        </p:txBody>
      </p:sp>
      <p:grpSp>
        <p:nvGrpSpPr>
          <p:cNvPr id="16" name="Ομάδα 15"/>
          <p:cNvGrpSpPr/>
          <p:nvPr/>
        </p:nvGrpSpPr>
        <p:grpSpPr>
          <a:xfrm>
            <a:off x="139521" y="1828702"/>
            <a:ext cx="7897574" cy="4199120"/>
            <a:chOff x="1671847" y="1550684"/>
            <a:chExt cx="8848305" cy="4774219"/>
          </a:xfrm>
        </p:grpSpPr>
        <p:pic>
          <p:nvPicPr>
            <p:cNvPr id="2" name="Εικόνα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71847" y="1550684"/>
              <a:ext cx="8848305" cy="4774219"/>
            </a:xfrm>
            <a:prstGeom prst="rect">
              <a:avLst/>
            </a:prstGeom>
          </p:spPr>
        </p:pic>
        <p:sp>
          <p:nvSpPr>
            <p:cNvPr id="5" name="Στρογγυλεμένο ορθογώνιο 4"/>
            <p:cNvSpPr/>
            <p:nvPr/>
          </p:nvSpPr>
          <p:spPr>
            <a:xfrm>
              <a:off x="2668772" y="2434856"/>
              <a:ext cx="935665" cy="71238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Στρογγυλεμένο ορθογώνιο 6"/>
            <p:cNvSpPr/>
            <p:nvPr/>
          </p:nvSpPr>
          <p:spPr>
            <a:xfrm>
              <a:off x="1796902" y="3125972"/>
              <a:ext cx="1307805" cy="41467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Στρογγυλεμένο ορθογώνιο 7"/>
            <p:cNvSpPr/>
            <p:nvPr/>
          </p:nvSpPr>
          <p:spPr>
            <a:xfrm>
              <a:off x="1796902" y="3710763"/>
              <a:ext cx="1190847" cy="37213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Στρογγυλεμένο ορθογώνιο 9"/>
            <p:cNvSpPr/>
            <p:nvPr/>
          </p:nvSpPr>
          <p:spPr>
            <a:xfrm>
              <a:off x="1796902" y="4242391"/>
              <a:ext cx="1233377" cy="42530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Στρογγυλεμένο ορθογώνιο 12"/>
            <p:cNvSpPr/>
            <p:nvPr/>
          </p:nvSpPr>
          <p:spPr>
            <a:xfrm>
              <a:off x="2200940" y="4954772"/>
              <a:ext cx="1031358" cy="72301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Στρογγυλεμένο ορθογώνιο 13"/>
            <p:cNvSpPr/>
            <p:nvPr/>
          </p:nvSpPr>
          <p:spPr>
            <a:xfrm>
              <a:off x="5475767" y="3327991"/>
              <a:ext cx="1116419" cy="38277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Στρογγυλεμένο ορθογώνιο 14"/>
            <p:cNvSpPr/>
            <p:nvPr/>
          </p:nvSpPr>
          <p:spPr>
            <a:xfrm>
              <a:off x="6188149" y="4242391"/>
              <a:ext cx="1127051" cy="55289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3240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20700" y="1084263"/>
            <a:ext cx="11150600" cy="5140325"/>
          </a:xfrm>
        </p:spPr>
        <p:txBody>
          <a:bodyPr>
            <a:noAutofit/>
          </a:bodyPr>
          <a:lstStyle/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l-GR" sz="2000" dirty="0" smtClean="0">
              <a:latin typeface="Cambria" panose="02040503050406030204" pitchFamily="18" charset="0"/>
            </a:endParaRP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l-GR" sz="2000" b="1" dirty="0" smtClean="0">
              <a:solidFill>
                <a:srgbClr val="0070C0"/>
              </a:solidFill>
              <a:latin typeface="Cambria" panose="02040503050406030204" pitchFamily="18" charset="0"/>
            </a:endParaRP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l-GR" sz="2000" b="1" dirty="0" smtClean="0">
              <a:solidFill>
                <a:srgbClr val="0070C0"/>
              </a:solidFill>
              <a:latin typeface="Cambria" panose="02040503050406030204" pitchFamily="18" charset="0"/>
            </a:endParaRPr>
          </a:p>
        </p:txBody>
      </p:sp>
      <p:sp>
        <p:nvSpPr>
          <p:cNvPr id="9" name="Θέση περιεχομένου 2"/>
          <p:cNvSpPr txBox="1">
            <a:spLocks/>
          </p:cNvSpPr>
          <p:nvPr/>
        </p:nvSpPr>
        <p:spPr>
          <a:xfrm>
            <a:off x="660221" y="1084262"/>
            <a:ext cx="11150600" cy="51403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el-GR" sz="2000" b="1" dirty="0">
                <a:solidFill>
                  <a:srgbClr val="FF0000"/>
                </a:solidFill>
              </a:rPr>
              <a:t>3</a:t>
            </a:r>
            <a:r>
              <a:rPr lang="el-GR" sz="2000" b="1" dirty="0" smtClean="0">
                <a:solidFill>
                  <a:srgbClr val="FF0000"/>
                </a:solidFill>
              </a:rPr>
              <a:t>.   Ενεργοποίηση της ειδικής ανοσίας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l-GR" sz="2000" b="1" dirty="0" smtClean="0">
              <a:solidFill>
                <a:srgbClr val="0070C0"/>
              </a:solidFill>
            </a:endParaRPr>
          </a:p>
        </p:txBody>
      </p:sp>
      <p:sp>
        <p:nvSpPr>
          <p:cNvPr id="11" name="Τίτλος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 eaLnBrk="1" hangingPunct="1"/>
            <a:r>
              <a:rPr lang="el-GR" altLang="en-US" sz="3200" dirty="0" smtClean="0">
                <a:latin typeface="+mn-lt"/>
              </a:rPr>
              <a:t>ΦΑΣΗ Ι: ΣΥΣΤΗΜΙΚΗ ΑΠΑΝΤΗΣΗ ΑΝΟΣΟΠΟΙΗΤΙΚΟΥ</a:t>
            </a:r>
            <a:endParaRPr lang="en-US" altLang="en-US" sz="3200" dirty="0" smtClean="0">
              <a:latin typeface="+mn-lt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0" y="6552607"/>
            <a:ext cx="4714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dirty="0" err="1" smtClean="0">
                <a:latin typeface="+mn-lt"/>
              </a:rPr>
              <a:t>Gregersen</a:t>
            </a:r>
            <a:r>
              <a:rPr lang="en-US" altLang="en-US" sz="1400" dirty="0" smtClean="0">
                <a:latin typeface="+mn-lt"/>
              </a:rPr>
              <a:t> JW et al. Nat Rev </a:t>
            </a:r>
            <a:r>
              <a:rPr lang="en-US" altLang="en-US" sz="1400" dirty="0" err="1" smtClean="0">
                <a:latin typeface="+mn-lt"/>
              </a:rPr>
              <a:t>Nephrol</a:t>
            </a:r>
            <a:r>
              <a:rPr lang="en-US" altLang="en-US" sz="1400" dirty="0" smtClean="0">
                <a:latin typeface="+mn-lt"/>
              </a:rPr>
              <a:t> 2012</a:t>
            </a:r>
            <a:endParaRPr lang="en-US" altLang="en-US" sz="1400" dirty="0">
              <a:latin typeface="+mn-lt"/>
            </a:endParaRPr>
          </a:p>
        </p:txBody>
      </p:sp>
      <p:grpSp>
        <p:nvGrpSpPr>
          <p:cNvPr id="16" name="Ομάδα 15"/>
          <p:cNvGrpSpPr/>
          <p:nvPr/>
        </p:nvGrpSpPr>
        <p:grpSpPr>
          <a:xfrm>
            <a:off x="139521" y="1828702"/>
            <a:ext cx="7897574" cy="4199120"/>
            <a:chOff x="1671847" y="1550684"/>
            <a:chExt cx="8848305" cy="4774219"/>
          </a:xfrm>
        </p:grpSpPr>
        <p:pic>
          <p:nvPicPr>
            <p:cNvPr id="2" name="Εικόνα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71847" y="1550684"/>
              <a:ext cx="8848305" cy="4774219"/>
            </a:xfrm>
            <a:prstGeom prst="rect">
              <a:avLst/>
            </a:prstGeom>
          </p:spPr>
        </p:pic>
        <p:sp>
          <p:nvSpPr>
            <p:cNvPr id="5" name="Στρογγυλεμένο ορθογώνιο 4"/>
            <p:cNvSpPr/>
            <p:nvPr/>
          </p:nvSpPr>
          <p:spPr>
            <a:xfrm>
              <a:off x="2668772" y="2434856"/>
              <a:ext cx="935665" cy="71238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Στρογγυλεμένο ορθογώνιο 6"/>
            <p:cNvSpPr/>
            <p:nvPr/>
          </p:nvSpPr>
          <p:spPr>
            <a:xfrm>
              <a:off x="1796902" y="3125972"/>
              <a:ext cx="1307805" cy="41467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Στρογγυλεμένο ορθογώνιο 7"/>
            <p:cNvSpPr/>
            <p:nvPr/>
          </p:nvSpPr>
          <p:spPr>
            <a:xfrm>
              <a:off x="1796902" y="3710763"/>
              <a:ext cx="1190847" cy="37213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Στρογγυλεμένο ορθογώνιο 9"/>
            <p:cNvSpPr/>
            <p:nvPr/>
          </p:nvSpPr>
          <p:spPr>
            <a:xfrm>
              <a:off x="1796902" y="4242391"/>
              <a:ext cx="1233377" cy="42530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Στρογγυλεμένο ορθογώνιο 12"/>
            <p:cNvSpPr/>
            <p:nvPr/>
          </p:nvSpPr>
          <p:spPr>
            <a:xfrm>
              <a:off x="2200940" y="4954772"/>
              <a:ext cx="1031358" cy="72301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Στρογγυλεμένο ορθογώνιο 13"/>
            <p:cNvSpPr/>
            <p:nvPr/>
          </p:nvSpPr>
          <p:spPr>
            <a:xfrm>
              <a:off x="5475767" y="3327991"/>
              <a:ext cx="1116419" cy="38277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Στρογγυλεμένο ορθογώνιο 14"/>
            <p:cNvSpPr/>
            <p:nvPr/>
          </p:nvSpPr>
          <p:spPr>
            <a:xfrm>
              <a:off x="6188149" y="4242391"/>
              <a:ext cx="1127051" cy="55289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Θέση περιεχομένου 2"/>
          <p:cNvSpPr txBox="1">
            <a:spLocks/>
          </p:cNvSpPr>
          <p:nvPr/>
        </p:nvSpPr>
        <p:spPr>
          <a:xfrm>
            <a:off x="7892717" y="1828701"/>
            <a:ext cx="4147692" cy="43958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l-GR" sz="2000" dirty="0" smtClean="0"/>
          </a:p>
          <a:p>
            <a:pPr>
              <a:defRPr/>
            </a:pPr>
            <a:r>
              <a:rPr lang="el-GR" sz="2000" b="1" dirty="0" smtClean="0">
                <a:solidFill>
                  <a:srgbClr val="0070C0"/>
                </a:solidFill>
              </a:rPr>
              <a:t>Πολυμορφισμοί </a:t>
            </a:r>
            <a:r>
              <a:rPr lang="en-US" sz="2000" b="1" dirty="0" smtClean="0">
                <a:solidFill>
                  <a:srgbClr val="0070C0"/>
                </a:solidFill>
              </a:rPr>
              <a:t>BANK1, BLK, LYN</a:t>
            </a:r>
          </a:p>
          <a:p>
            <a:pPr marL="0" indent="0">
              <a:buNone/>
              <a:defRPr/>
            </a:pPr>
            <a:r>
              <a:rPr lang="en-US" sz="2000" dirty="0"/>
              <a:t> </a:t>
            </a:r>
            <a:r>
              <a:rPr lang="en-US" sz="2000" dirty="0" smtClean="0"/>
              <a:t>   </a:t>
            </a:r>
            <a:r>
              <a:rPr lang="el-GR" sz="2000" dirty="0" smtClean="0"/>
              <a:t>Ενεργοποίηση </a:t>
            </a:r>
            <a:r>
              <a:rPr lang="en-US" sz="2000" dirty="0" smtClean="0"/>
              <a:t>BCR signaling</a:t>
            </a:r>
            <a:endParaRPr lang="el-GR" sz="2000" dirty="0" smtClean="0"/>
          </a:p>
          <a:p>
            <a:pPr marL="0" indent="0">
              <a:buNone/>
              <a:defRPr/>
            </a:pPr>
            <a:r>
              <a:rPr lang="el-GR" sz="2000" dirty="0"/>
              <a:t> </a:t>
            </a:r>
            <a:r>
              <a:rPr lang="el-GR" sz="2000" dirty="0" smtClean="0"/>
              <a:t>    </a:t>
            </a:r>
          </a:p>
          <a:p>
            <a:pPr>
              <a:defRPr/>
            </a:pPr>
            <a:r>
              <a:rPr lang="el-GR" sz="2000" dirty="0" smtClean="0"/>
              <a:t>Μη ειδική ενεργοποίηση Β- κυττάρου</a:t>
            </a:r>
          </a:p>
          <a:p>
            <a:pPr marL="0" indent="0">
              <a:buNone/>
              <a:defRPr/>
            </a:pPr>
            <a:r>
              <a:rPr lang="el-GR" sz="2000" dirty="0"/>
              <a:t> </a:t>
            </a:r>
            <a:r>
              <a:rPr lang="el-GR" sz="2000" dirty="0" smtClean="0"/>
              <a:t>   </a:t>
            </a:r>
            <a:r>
              <a:rPr lang="el-GR" sz="2000" dirty="0" err="1" smtClean="0"/>
              <a:t>Πολυκλωνικά</a:t>
            </a:r>
            <a:r>
              <a:rPr lang="el-GR" sz="2000" dirty="0" smtClean="0"/>
              <a:t> </a:t>
            </a:r>
            <a:r>
              <a:rPr lang="el-GR" sz="2000" dirty="0" err="1" smtClean="0"/>
              <a:t>αυτοαντισώματα</a:t>
            </a:r>
            <a:endParaRPr lang="el-GR" sz="2000" dirty="0" smtClean="0"/>
          </a:p>
          <a:p>
            <a:pPr marL="0" indent="0">
              <a:buNone/>
              <a:defRPr/>
            </a:pPr>
            <a:r>
              <a:rPr lang="el-GR" sz="2000" dirty="0" smtClean="0"/>
              <a:t>    </a:t>
            </a:r>
            <a:r>
              <a:rPr lang="en-US" sz="2000" b="1" dirty="0" smtClean="0">
                <a:solidFill>
                  <a:srgbClr val="0070C0"/>
                </a:solidFill>
              </a:rPr>
              <a:t>“Full house” </a:t>
            </a:r>
            <a:r>
              <a:rPr lang="el-GR" sz="2000" b="1" dirty="0" smtClean="0">
                <a:solidFill>
                  <a:srgbClr val="0070C0"/>
                </a:solidFill>
              </a:rPr>
              <a:t>εναποθέσεις</a:t>
            </a:r>
          </a:p>
          <a:p>
            <a:pPr marL="0" indent="0">
              <a:buNone/>
              <a:defRPr/>
            </a:pPr>
            <a:endParaRPr lang="el-GR" sz="2000" dirty="0"/>
          </a:p>
          <a:p>
            <a:pPr marL="0" indent="0">
              <a:buNone/>
              <a:defRPr/>
            </a:pPr>
            <a:endParaRPr lang="el-GR" sz="2000" dirty="0" smtClean="0"/>
          </a:p>
          <a:p>
            <a:pPr marL="0" indent="0">
              <a:buNone/>
              <a:defRPr/>
            </a:pPr>
            <a:endParaRPr lang="el-GR" sz="2000" dirty="0"/>
          </a:p>
          <a:p>
            <a:pPr>
              <a:defRPr/>
            </a:pPr>
            <a:endParaRPr lang="el-GR" sz="2000" dirty="0" smtClean="0"/>
          </a:p>
          <a:p>
            <a:pPr marL="0" indent="0">
              <a:buNone/>
              <a:defRPr/>
            </a:pPr>
            <a:endParaRPr lang="el-GR" sz="2000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l-GR" sz="2000" dirty="0" smtClean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l-GR" sz="2000" b="1" dirty="0" smtClean="0">
              <a:solidFill>
                <a:srgbClr val="0070C0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l-GR" sz="2000" b="1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98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Τίτλος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 eaLnBrk="1" hangingPunct="1"/>
            <a:r>
              <a:rPr lang="el-GR" altLang="en-US" sz="3200" dirty="0" smtClean="0">
                <a:latin typeface="+mn-lt"/>
              </a:rPr>
              <a:t>ΠΕΡΙΕΧΟΜΕΝΑ</a:t>
            </a:r>
            <a:endParaRPr lang="en-US" altLang="en-US" sz="3200" dirty="0" smtClean="0">
              <a:latin typeface="+mn-lt"/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20700" y="1084263"/>
            <a:ext cx="11150600" cy="5140325"/>
          </a:xfrm>
        </p:spPr>
        <p:txBody>
          <a:bodyPr>
            <a:noAutofit/>
          </a:bodyPr>
          <a:lstStyle/>
          <a:p>
            <a:pPr marL="457200" indent="-457200" eaLnBrk="1" hangingPunct="1">
              <a:buFont typeface="Arial" panose="020B0604020202020204" pitchFamily="34" charset="0"/>
              <a:buAutoNum type="arabicPeriod"/>
              <a:defRPr/>
            </a:pPr>
            <a:r>
              <a:rPr lang="el-GR" sz="2200" b="1" dirty="0" smtClean="0">
                <a:solidFill>
                  <a:schemeClr val="bg1">
                    <a:lumMod val="75000"/>
                  </a:schemeClr>
                </a:solidFill>
              </a:rPr>
              <a:t>ΕΙΣΑΓΩΓΗ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l-GR" sz="2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l-GR" sz="2200" dirty="0" smtClean="0">
                <a:solidFill>
                  <a:schemeClr val="bg1">
                    <a:lumMod val="75000"/>
                  </a:schemeClr>
                </a:solidFill>
              </a:rPr>
              <a:t>      Ορισμοί, διάγνωση, αξιολόγηση </a:t>
            </a:r>
            <a:r>
              <a:rPr lang="el-GR" sz="2200" dirty="0" err="1" smtClean="0">
                <a:solidFill>
                  <a:schemeClr val="bg1">
                    <a:lumMod val="75000"/>
                  </a:schemeClr>
                </a:solidFill>
              </a:rPr>
              <a:t>ενεργότητας</a:t>
            </a:r>
            <a:r>
              <a:rPr lang="en-US" sz="2200" dirty="0" smtClean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l-GR" sz="2200" dirty="0" smtClean="0">
                <a:solidFill>
                  <a:schemeClr val="bg1">
                    <a:lumMod val="75000"/>
                  </a:schemeClr>
                </a:solidFill>
              </a:rPr>
              <a:t>κλινική πορεία</a:t>
            </a:r>
          </a:p>
          <a:p>
            <a:pPr marL="457200" indent="-457200" eaLnBrk="1" hangingPunct="1">
              <a:buFont typeface="Arial" panose="020B0604020202020204" pitchFamily="34" charset="0"/>
              <a:buAutoNum type="arabicPeriod" startAt="2"/>
              <a:defRPr/>
            </a:pPr>
            <a:r>
              <a:rPr lang="el-GR" sz="2200" b="1" dirty="0" smtClean="0">
                <a:solidFill>
                  <a:schemeClr val="bg1">
                    <a:lumMod val="75000"/>
                  </a:schemeClr>
                </a:solidFill>
              </a:rPr>
              <a:t>ΦΑΣΗ Ι: ΣΥΣΤΗΜΙΚΗ ΑΠΑΝΤΗΣΗ</a:t>
            </a:r>
            <a:r>
              <a:rPr lang="en-US" sz="2200" b="1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l-GR" sz="2200" b="1" dirty="0" smtClean="0">
                <a:solidFill>
                  <a:schemeClr val="bg1">
                    <a:lumMod val="75000"/>
                  </a:schemeClr>
                </a:solidFill>
              </a:rPr>
              <a:t>ΑΝΟΣΟΠΟΙΗΤΙΚΟΥ </a:t>
            </a:r>
            <a:endParaRPr lang="el-GR" sz="2200" b="1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 eaLnBrk="1" hangingPunct="1">
              <a:buNone/>
              <a:defRPr/>
            </a:pPr>
            <a:r>
              <a:rPr lang="en-US" sz="2200" dirty="0" smtClean="0">
                <a:solidFill>
                  <a:schemeClr val="bg1">
                    <a:lumMod val="75000"/>
                  </a:schemeClr>
                </a:solidFill>
              </a:rPr>
              <a:t>       </a:t>
            </a:r>
            <a:r>
              <a:rPr lang="el-GR" sz="2200" dirty="0" smtClean="0">
                <a:solidFill>
                  <a:schemeClr val="bg1">
                    <a:lumMod val="75000"/>
                  </a:schemeClr>
                </a:solidFill>
              </a:rPr>
              <a:t>Διαταραχή της απομάκρυνσης νεκρών συγκριμάτων</a:t>
            </a:r>
          </a:p>
          <a:p>
            <a:pPr marL="0" indent="0" eaLnBrk="1" hangingPunct="1">
              <a:buNone/>
              <a:defRPr/>
            </a:pPr>
            <a:r>
              <a:rPr lang="el-GR" sz="2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l-GR" sz="2200" dirty="0" smtClean="0">
                <a:solidFill>
                  <a:schemeClr val="bg1">
                    <a:lumMod val="75000"/>
                  </a:schemeClr>
                </a:solidFill>
              </a:rPr>
              <a:t>      Ενεργοποίηση της μη ειδικής ανοσίας</a:t>
            </a:r>
            <a:endParaRPr lang="en-US" sz="22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0" indent="0" eaLnBrk="1" hangingPunct="1">
              <a:buNone/>
              <a:defRPr/>
            </a:pPr>
            <a:r>
              <a:rPr lang="en-US" sz="2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2200" dirty="0" smtClean="0">
                <a:solidFill>
                  <a:schemeClr val="bg1">
                    <a:lumMod val="75000"/>
                  </a:schemeClr>
                </a:solidFill>
              </a:rPr>
              <a:t>      </a:t>
            </a:r>
            <a:r>
              <a:rPr lang="el-GR" sz="2200" dirty="0" smtClean="0">
                <a:solidFill>
                  <a:schemeClr val="bg1">
                    <a:lumMod val="75000"/>
                  </a:schemeClr>
                </a:solidFill>
              </a:rPr>
              <a:t>Ενεργοποίησης της ειδικής ανοσίας</a:t>
            </a:r>
          </a:p>
          <a:p>
            <a:pPr marL="342900" indent="-342900" eaLnBrk="1" hangingPunct="1">
              <a:buAutoNum type="arabicPeriod" startAt="3"/>
              <a:defRPr/>
            </a:pPr>
            <a:r>
              <a:rPr lang="el-GR" sz="2200" b="1" dirty="0" smtClean="0">
                <a:solidFill>
                  <a:srgbClr val="0070C0"/>
                </a:solidFill>
              </a:rPr>
              <a:t>  ΦΑΣΗ ΙΙ: ΒΛΑΒΗ ΤΕΛΙΚΟΥ ΟΡΓΑΝΟΥ - ΙΣΤΙΚΗ ΒΛΑΒΗ (ΝΕΦΡΟΣ)</a:t>
            </a:r>
          </a:p>
          <a:p>
            <a:pPr marL="0" indent="0" eaLnBrk="1" hangingPunct="1">
              <a:buNone/>
              <a:defRPr/>
            </a:pPr>
            <a:r>
              <a:rPr lang="el-GR" sz="2200" b="1" dirty="0">
                <a:solidFill>
                  <a:srgbClr val="0070C0"/>
                </a:solidFill>
              </a:rPr>
              <a:t> </a:t>
            </a:r>
            <a:r>
              <a:rPr lang="el-GR" sz="2200" b="1" dirty="0" smtClean="0">
                <a:solidFill>
                  <a:srgbClr val="0070C0"/>
                </a:solidFill>
              </a:rPr>
              <a:t>      </a:t>
            </a:r>
            <a:r>
              <a:rPr lang="el-GR" sz="2200" dirty="0" smtClean="0"/>
              <a:t>Προσβολή ιστού από συστημική </a:t>
            </a:r>
            <a:r>
              <a:rPr lang="el-GR" sz="2200" dirty="0" err="1" smtClean="0"/>
              <a:t>αυτοανοσία</a:t>
            </a:r>
            <a:endParaRPr lang="el-GR" sz="2200" dirty="0" smtClean="0"/>
          </a:p>
          <a:p>
            <a:pPr marL="0" indent="0" eaLnBrk="1" hangingPunct="1">
              <a:buNone/>
              <a:defRPr/>
            </a:pPr>
            <a:r>
              <a:rPr lang="el-GR" sz="2200" dirty="0" smtClean="0"/>
              <a:t>       Αντίσταση και απάντηση τε</a:t>
            </a:r>
            <a:r>
              <a:rPr lang="el-GR" sz="2200" dirty="0"/>
              <a:t>λ</a:t>
            </a:r>
            <a:r>
              <a:rPr lang="el-GR" sz="2200" dirty="0" smtClean="0"/>
              <a:t>ικού οργάνου</a:t>
            </a:r>
            <a:endParaRPr lang="el-GR" sz="22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457200" indent="-457200" eaLnBrk="1" hangingPunct="1">
              <a:buFont typeface="Arial" panose="020B0604020202020204" pitchFamily="34" charset="0"/>
              <a:buAutoNum type="arabicPeriod" startAt="4"/>
              <a:defRPr/>
            </a:pPr>
            <a:r>
              <a:rPr lang="el-GR" sz="2200" b="1" dirty="0" smtClean="0">
                <a:solidFill>
                  <a:schemeClr val="bg1">
                    <a:lumMod val="75000"/>
                  </a:schemeClr>
                </a:solidFill>
              </a:rPr>
              <a:t>ΝΕΕΣ ΟΔΟΙ ΣΤΗΝ ΑΝΟΣΟΠΑΘΟΓΕΝΕΙΑ ΤΟΥ ΣΕΛ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l-GR" sz="2200" b="1" dirty="0" smtClean="0">
                <a:solidFill>
                  <a:schemeClr val="bg1">
                    <a:lumMod val="75000"/>
                  </a:schemeClr>
                </a:solidFill>
              </a:rPr>
              <a:t>5.    ΣΥΜΠΕΡΑΣΜΑΤΑ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l-GR" sz="2200" dirty="0" smtClean="0"/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l-GR" sz="2200" b="1" dirty="0" smtClean="0">
              <a:solidFill>
                <a:srgbClr val="0070C0"/>
              </a:solidFill>
            </a:endParaRP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l-GR" sz="2200" b="1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36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Τίτλος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 eaLnBrk="1" hangingPunct="1"/>
            <a:r>
              <a:rPr lang="el-GR" altLang="en-US" sz="3200" dirty="0" smtClean="0">
                <a:latin typeface="+mn-lt"/>
              </a:rPr>
              <a:t>ΔΟΜΗ ΤΟΥ ΝΕΦΡΟΥ</a:t>
            </a:r>
            <a:endParaRPr lang="en-US" altLang="en-US" sz="3200" dirty="0" smtClean="0">
              <a:latin typeface="+mn-lt"/>
            </a:endParaRP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1" t="15085"/>
          <a:stretch/>
        </p:blipFill>
        <p:spPr>
          <a:xfrm>
            <a:off x="3046190" y="1584870"/>
            <a:ext cx="6099620" cy="4192067"/>
          </a:xfrm>
          <a:prstGeom prst="rect">
            <a:avLst/>
          </a:prstGeom>
        </p:spPr>
      </p:pic>
      <p:sp>
        <p:nvSpPr>
          <p:cNvPr id="7" name="Ορθογώνιο 6"/>
          <p:cNvSpPr/>
          <p:nvPr/>
        </p:nvSpPr>
        <p:spPr>
          <a:xfrm>
            <a:off x="1" y="6550223"/>
            <a:ext cx="121919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 smtClean="0"/>
              <a:t>Comprehensive Clinical Nephrology 3</a:t>
            </a:r>
            <a:r>
              <a:rPr lang="en-US" sz="1400" baseline="30000" dirty="0" smtClean="0"/>
              <a:t>rd</a:t>
            </a:r>
            <a:r>
              <a:rPr lang="en-US" sz="1400" dirty="0" smtClean="0"/>
              <a:t> edition, J. </a:t>
            </a:r>
            <a:r>
              <a:rPr lang="en-US" sz="1400" dirty="0" err="1" smtClean="0"/>
              <a:t>Feehaly</a:t>
            </a:r>
            <a:r>
              <a:rPr lang="en-US" sz="1400" dirty="0" smtClean="0"/>
              <a:t>, J. </a:t>
            </a:r>
            <a:r>
              <a:rPr lang="en-US" sz="1400" dirty="0" err="1" smtClean="0"/>
              <a:t>Floege</a:t>
            </a:r>
            <a:r>
              <a:rPr lang="en-US" sz="1400" dirty="0" smtClean="0"/>
              <a:t>, RJ Johnson, MOSBY ELSEVIER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3773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Τίτλος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 eaLnBrk="1" hangingPunct="1"/>
            <a:r>
              <a:rPr lang="el-GR" altLang="en-US" sz="3200" dirty="0" smtClean="0">
                <a:latin typeface="+mn-lt"/>
              </a:rPr>
              <a:t>ΝΕΦΡΩΝΑΣ </a:t>
            </a:r>
            <a:endParaRPr lang="en-US" altLang="en-US" sz="3200" dirty="0" smtClean="0">
              <a:latin typeface="+mn-lt"/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" t="80399" r="-1298" b="2984"/>
          <a:stretch/>
        </p:blipFill>
        <p:spPr>
          <a:xfrm>
            <a:off x="8258405" y="5315802"/>
            <a:ext cx="3843744" cy="1139589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10" t="6169" r="-1069" b="20995"/>
          <a:stretch/>
        </p:blipFill>
        <p:spPr>
          <a:xfrm>
            <a:off x="4023445" y="1160059"/>
            <a:ext cx="4145109" cy="5295332"/>
          </a:xfrm>
          <a:prstGeom prst="rect">
            <a:avLst/>
          </a:prstGeom>
        </p:spPr>
      </p:pic>
      <p:sp>
        <p:nvSpPr>
          <p:cNvPr id="7" name="Ορθογώνιο 6"/>
          <p:cNvSpPr/>
          <p:nvPr/>
        </p:nvSpPr>
        <p:spPr>
          <a:xfrm>
            <a:off x="1" y="6550223"/>
            <a:ext cx="121919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 smtClean="0"/>
              <a:t>Comprehensive Clinical Nephrology 3</a:t>
            </a:r>
            <a:r>
              <a:rPr lang="en-US" sz="1400" baseline="30000" dirty="0" smtClean="0"/>
              <a:t>rd</a:t>
            </a:r>
            <a:r>
              <a:rPr lang="en-US" sz="1400" dirty="0" smtClean="0"/>
              <a:t> edition, J. </a:t>
            </a:r>
            <a:r>
              <a:rPr lang="en-US" sz="1400" dirty="0" err="1" smtClean="0"/>
              <a:t>Feehaly</a:t>
            </a:r>
            <a:r>
              <a:rPr lang="en-US" sz="1400" dirty="0" smtClean="0"/>
              <a:t>, J. </a:t>
            </a:r>
            <a:r>
              <a:rPr lang="en-US" sz="1400" dirty="0" err="1" smtClean="0"/>
              <a:t>Floege</a:t>
            </a:r>
            <a:r>
              <a:rPr lang="en-US" sz="1400" dirty="0" smtClean="0"/>
              <a:t>, RJ Johnson, MOSBY ELSEVIER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3728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Τίτλος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 eaLnBrk="1" hangingPunct="1"/>
            <a:r>
              <a:rPr lang="el-GR" altLang="en-US" sz="3200" dirty="0" smtClean="0">
                <a:latin typeface="+mn-lt"/>
              </a:rPr>
              <a:t>ΣΠΕΙΡΑΜΑ</a:t>
            </a:r>
            <a:endParaRPr lang="en-US" altLang="en-US" sz="3200" dirty="0" smtClean="0">
              <a:latin typeface="+mn-lt"/>
            </a:endParaRPr>
          </a:p>
        </p:txBody>
      </p:sp>
      <p:grpSp>
        <p:nvGrpSpPr>
          <p:cNvPr id="6" name="Ομάδα 5"/>
          <p:cNvGrpSpPr/>
          <p:nvPr/>
        </p:nvGrpSpPr>
        <p:grpSpPr>
          <a:xfrm>
            <a:off x="2088988" y="1189085"/>
            <a:ext cx="8014024" cy="5102533"/>
            <a:chOff x="1576316" y="1148142"/>
            <a:chExt cx="8567271" cy="5430079"/>
          </a:xfrm>
        </p:grpSpPr>
        <p:pic>
          <p:nvPicPr>
            <p:cNvPr id="2" name="Εικόνα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49" t="10547" r="-649" b="4478"/>
            <a:stretch/>
          </p:blipFill>
          <p:spPr>
            <a:xfrm>
              <a:off x="1576316" y="1148142"/>
              <a:ext cx="4322703" cy="5430079"/>
            </a:xfrm>
            <a:prstGeom prst="rect">
              <a:avLst/>
            </a:prstGeom>
          </p:spPr>
        </p:pic>
        <p:pic>
          <p:nvPicPr>
            <p:cNvPr id="3" name="Εικόνα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327" b="2101"/>
            <a:stretch/>
          </p:blipFill>
          <p:spPr>
            <a:xfrm>
              <a:off x="6218830" y="1148142"/>
              <a:ext cx="3924757" cy="5430079"/>
            </a:xfrm>
            <a:prstGeom prst="rect">
              <a:avLst/>
            </a:prstGeom>
          </p:spPr>
        </p:pic>
      </p:grpSp>
      <p:sp>
        <p:nvSpPr>
          <p:cNvPr id="8" name="Ορθογώνιο 7"/>
          <p:cNvSpPr/>
          <p:nvPr/>
        </p:nvSpPr>
        <p:spPr>
          <a:xfrm>
            <a:off x="1" y="6550223"/>
            <a:ext cx="121919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 smtClean="0"/>
              <a:t>Comprehensive Clinical Nephrology 3</a:t>
            </a:r>
            <a:r>
              <a:rPr lang="en-US" sz="1400" baseline="30000" dirty="0" smtClean="0"/>
              <a:t>rd</a:t>
            </a:r>
            <a:r>
              <a:rPr lang="en-US" sz="1400" dirty="0" smtClean="0"/>
              <a:t> edition, J. </a:t>
            </a:r>
            <a:r>
              <a:rPr lang="en-US" sz="1400" dirty="0" err="1" smtClean="0"/>
              <a:t>Feehaly</a:t>
            </a:r>
            <a:r>
              <a:rPr lang="en-US" sz="1400" dirty="0" smtClean="0"/>
              <a:t>, J. </a:t>
            </a:r>
            <a:r>
              <a:rPr lang="en-US" sz="1400" dirty="0" err="1" smtClean="0"/>
              <a:t>Floege</a:t>
            </a:r>
            <a:r>
              <a:rPr lang="en-US" sz="1400" dirty="0" smtClean="0"/>
              <a:t>, RJ Johnson, MOSBY ELSEVIER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6730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Τίτλος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 eaLnBrk="1" hangingPunct="1"/>
            <a:r>
              <a:rPr lang="el-GR" altLang="en-US" sz="3200" dirty="0" smtClean="0">
                <a:latin typeface="+mn-lt"/>
              </a:rPr>
              <a:t>ΣΠΕΙΡΑΜΑΜΑΤΙΚΟ ΤΡΙΧΟΕΙΔΕΣ</a:t>
            </a:r>
            <a:endParaRPr lang="en-US" altLang="en-US" sz="3200" dirty="0" smtClean="0">
              <a:latin typeface="+mn-lt"/>
            </a:endParaRP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" t="10150" r="2" b="4080"/>
          <a:stretch/>
        </p:blipFill>
        <p:spPr>
          <a:xfrm>
            <a:off x="1407632" y="1325563"/>
            <a:ext cx="4354358" cy="4938759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83" b="2456"/>
          <a:stretch/>
        </p:blipFill>
        <p:spPr>
          <a:xfrm>
            <a:off x="5947061" y="1325563"/>
            <a:ext cx="4821024" cy="4938759"/>
          </a:xfrm>
          <a:prstGeom prst="rect">
            <a:avLst/>
          </a:prstGeom>
        </p:spPr>
      </p:pic>
      <p:sp>
        <p:nvSpPr>
          <p:cNvPr id="10" name="Ορθογώνιο 9"/>
          <p:cNvSpPr/>
          <p:nvPr/>
        </p:nvSpPr>
        <p:spPr>
          <a:xfrm>
            <a:off x="1" y="6550223"/>
            <a:ext cx="121919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 smtClean="0"/>
              <a:t>Comprehensive Clinical Nephrology 3</a:t>
            </a:r>
            <a:r>
              <a:rPr lang="en-US" sz="1400" baseline="30000" dirty="0" smtClean="0"/>
              <a:t>rd</a:t>
            </a:r>
            <a:r>
              <a:rPr lang="en-US" sz="1400" dirty="0" smtClean="0"/>
              <a:t> edition, J. </a:t>
            </a:r>
            <a:r>
              <a:rPr lang="en-US" sz="1400" dirty="0" err="1" smtClean="0"/>
              <a:t>Feehaly</a:t>
            </a:r>
            <a:r>
              <a:rPr lang="en-US" sz="1400" dirty="0" smtClean="0"/>
              <a:t>, J. </a:t>
            </a:r>
            <a:r>
              <a:rPr lang="en-US" sz="1400" dirty="0" err="1" smtClean="0"/>
              <a:t>Floege</a:t>
            </a:r>
            <a:r>
              <a:rPr lang="en-US" sz="1400" dirty="0" smtClean="0"/>
              <a:t>, RJ Johnson, MOSBY ELSEVIER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7892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Τίτλος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 eaLnBrk="1" hangingPunct="1"/>
            <a:r>
              <a:rPr lang="el-GR" altLang="en-US" sz="3200" dirty="0" smtClean="0">
                <a:latin typeface="+mn-lt"/>
              </a:rPr>
              <a:t>ΝΕΦΡΙΚΗ ΦΛΕΓΜΟΝΗ</a:t>
            </a:r>
            <a:endParaRPr lang="en-US" altLang="en-US" sz="3200" dirty="0" smtClean="0"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" r="534" b="54754"/>
          <a:stretch/>
        </p:blipFill>
        <p:spPr>
          <a:xfrm>
            <a:off x="2383560" y="1325563"/>
            <a:ext cx="7744114" cy="2103437"/>
          </a:xfrm>
          <a:prstGeom prst="rect">
            <a:avLst/>
          </a:prstGeom>
        </p:spPr>
      </p:pic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7477125" y="6550025"/>
            <a:ext cx="4714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 sz="1400" dirty="0" err="1" smtClean="0">
                <a:latin typeface="+mn-lt"/>
              </a:rPr>
              <a:t>Kurts</a:t>
            </a:r>
            <a:r>
              <a:rPr lang="en-US" altLang="en-US" sz="1400" dirty="0" smtClean="0">
                <a:latin typeface="+mn-lt"/>
              </a:rPr>
              <a:t> C et al. Nat Rev </a:t>
            </a:r>
            <a:r>
              <a:rPr lang="en-US" altLang="en-US" sz="1400" dirty="0" err="1" smtClean="0">
                <a:latin typeface="+mn-lt"/>
              </a:rPr>
              <a:t>Immunol</a:t>
            </a:r>
            <a:r>
              <a:rPr lang="en-US" altLang="en-US" sz="1400" dirty="0" smtClean="0">
                <a:latin typeface="+mn-lt"/>
              </a:rPr>
              <a:t> 2013</a:t>
            </a:r>
            <a:endParaRPr lang="en-US" alt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42861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Τίτλος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 eaLnBrk="1" hangingPunct="1"/>
            <a:r>
              <a:rPr lang="el-GR" altLang="en-US" sz="3200" dirty="0" smtClean="0">
                <a:latin typeface="+mn-lt"/>
              </a:rPr>
              <a:t>ΝΕΦΡΙΚΗ ΦΛΕΓΜΟΝΗ</a:t>
            </a:r>
            <a:endParaRPr lang="en-US" altLang="en-US" sz="3200" dirty="0" smtClean="0"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3559" y="1325563"/>
            <a:ext cx="7785677" cy="4648866"/>
          </a:xfrm>
          <a:prstGeom prst="rect">
            <a:avLst/>
          </a:prstGeom>
        </p:spPr>
      </p:pic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7477125" y="6550025"/>
            <a:ext cx="4714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 sz="1400" dirty="0" err="1" smtClean="0">
                <a:latin typeface="+mn-lt"/>
              </a:rPr>
              <a:t>Kurts</a:t>
            </a:r>
            <a:r>
              <a:rPr lang="en-US" altLang="en-US" sz="1400" dirty="0" smtClean="0">
                <a:latin typeface="+mn-lt"/>
              </a:rPr>
              <a:t> C et al. Nat Rev </a:t>
            </a:r>
            <a:r>
              <a:rPr lang="en-US" altLang="en-US" sz="1400" dirty="0" err="1" smtClean="0">
                <a:latin typeface="+mn-lt"/>
              </a:rPr>
              <a:t>Immunol</a:t>
            </a:r>
            <a:r>
              <a:rPr lang="en-US" altLang="en-US" sz="1400" dirty="0" smtClean="0">
                <a:latin typeface="+mn-lt"/>
              </a:rPr>
              <a:t> 2013</a:t>
            </a:r>
            <a:endParaRPr lang="en-US" alt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9875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Θέση περιεχομένου 2"/>
          <p:cNvSpPr txBox="1">
            <a:spLocks/>
          </p:cNvSpPr>
          <p:nvPr/>
        </p:nvSpPr>
        <p:spPr>
          <a:xfrm>
            <a:off x="660221" y="1084262"/>
            <a:ext cx="11150600" cy="51403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endParaRPr lang="el-GR" sz="1800" b="1" dirty="0" smtClean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11" name="Τίτλος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 eaLnBrk="1" hangingPunct="1"/>
            <a:r>
              <a:rPr lang="el-GR" altLang="en-US" sz="3200" dirty="0" smtClean="0">
                <a:latin typeface="+mn-lt"/>
              </a:rPr>
              <a:t>ΦΑΣΗ ΙΙ: ΒΛΑΒΗ ΤΕΛΙΚΟΥ ΟΡΓΑΝΟΥ </a:t>
            </a:r>
            <a:endParaRPr lang="en-US" altLang="en-US" sz="3200" dirty="0" smtClean="0">
              <a:latin typeface="+mn-lt"/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6230" y="1288285"/>
            <a:ext cx="5911403" cy="4973580"/>
          </a:xfrm>
          <a:prstGeom prst="rect">
            <a:avLst/>
          </a:prstGeom>
        </p:spPr>
      </p:pic>
      <p:sp>
        <p:nvSpPr>
          <p:cNvPr id="18" name="TextBox 4"/>
          <p:cNvSpPr txBox="1">
            <a:spLocks noChangeArrowheads="1"/>
          </p:cNvSpPr>
          <p:nvPr/>
        </p:nvSpPr>
        <p:spPr bwMode="auto">
          <a:xfrm>
            <a:off x="0" y="6552607"/>
            <a:ext cx="4714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dirty="0" smtClean="0">
                <a:latin typeface="+mn-lt"/>
              </a:rPr>
              <a:t>Waters ST et al. JEM 2004</a:t>
            </a:r>
            <a:endParaRPr lang="en-US" alt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6056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Τίτλος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 eaLnBrk="1" hangingPunct="1"/>
            <a:r>
              <a:rPr lang="el-GR" altLang="en-US" sz="3200" dirty="0" smtClean="0">
                <a:latin typeface="+mn-lt"/>
              </a:rPr>
              <a:t>ΠΕΡΙΕΧΟΜΕΝΑ</a:t>
            </a:r>
            <a:endParaRPr lang="en-US" altLang="en-US" sz="3200" dirty="0" smtClean="0">
              <a:latin typeface="+mn-lt"/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20700" y="1084263"/>
            <a:ext cx="11150600" cy="5140325"/>
          </a:xfrm>
        </p:spPr>
        <p:txBody>
          <a:bodyPr>
            <a:noAutofit/>
          </a:bodyPr>
          <a:lstStyle/>
          <a:p>
            <a:pPr marL="457200" indent="-457200" eaLnBrk="1" hangingPunct="1">
              <a:buFont typeface="Arial" panose="020B0604020202020204" pitchFamily="34" charset="0"/>
              <a:buAutoNum type="arabicPeriod"/>
              <a:defRPr/>
            </a:pPr>
            <a:r>
              <a:rPr lang="el-GR" sz="2200" b="1" dirty="0" smtClean="0">
                <a:solidFill>
                  <a:srgbClr val="0070C0"/>
                </a:solidFill>
              </a:rPr>
              <a:t>ΕΙΣΑΓΩΓΗ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l-GR" sz="2200" dirty="0">
                <a:solidFill>
                  <a:srgbClr val="0070C0"/>
                </a:solidFill>
              </a:rPr>
              <a:t> </a:t>
            </a:r>
            <a:r>
              <a:rPr lang="el-GR" sz="2200" dirty="0" smtClean="0">
                <a:solidFill>
                  <a:srgbClr val="0070C0"/>
                </a:solidFill>
              </a:rPr>
              <a:t>      </a:t>
            </a:r>
            <a:r>
              <a:rPr lang="el-GR" sz="2200" dirty="0" smtClean="0"/>
              <a:t>Ορισμοί, διάγνωση, αξιολόγηση </a:t>
            </a:r>
            <a:r>
              <a:rPr lang="el-GR" sz="2200" dirty="0" err="1" smtClean="0"/>
              <a:t>ενεργότητας</a:t>
            </a:r>
            <a:r>
              <a:rPr lang="el-GR" sz="2200" dirty="0" smtClean="0"/>
              <a:t>, κλινική πορεία</a:t>
            </a:r>
            <a:endParaRPr lang="el-GR" sz="22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457200" indent="-457200" eaLnBrk="1" hangingPunct="1">
              <a:buFont typeface="Arial" panose="020B0604020202020204" pitchFamily="34" charset="0"/>
              <a:buAutoNum type="arabicPeriod" startAt="2"/>
              <a:defRPr/>
            </a:pPr>
            <a:r>
              <a:rPr lang="el-GR" sz="2200" b="1" dirty="0" smtClean="0">
                <a:solidFill>
                  <a:schemeClr val="bg1">
                    <a:lumMod val="75000"/>
                  </a:schemeClr>
                </a:solidFill>
              </a:rPr>
              <a:t>ΦΑΣΗ Ι: ΣΥΣΤΗΜΙΚΗ ΑΠΑΝΤΗΣΗ</a:t>
            </a:r>
            <a:r>
              <a:rPr lang="en-US" sz="2200" b="1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l-GR" sz="2200" b="1" dirty="0" smtClean="0">
                <a:solidFill>
                  <a:schemeClr val="bg1">
                    <a:lumMod val="75000"/>
                  </a:schemeClr>
                </a:solidFill>
              </a:rPr>
              <a:t>ΑΝΟΣΟΠΟΙΗΤΙΚΟΥ </a:t>
            </a:r>
            <a:endParaRPr lang="el-GR" sz="2200" b="1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 eaLnBrk="1" hangingPunct="1">
              <a:buNone/>
              <a:defRPr/>
            </a:pPr>
            <a:r>
              <a:rPr lang="en-US" sz="2200" dirty="0" smtClean="0">
                <a:solidFill>
                  <a:schemeClr val="bg1">
                    <a:lumMod val="75000"/>
                  </a:schemeClr>
                </a:solidFill>
              </a:rPr>
              <a:t>       </a:t>
            </a:r>
            <a:r>
              <a:rPr lang="el-GR" sz="2200" dirty="0" smtClean="0">
                <a:solidFill>
                  <a:schemeClr val="bg1">
                    <a:lumMod val="75000"/>
                  </a:schemeClr>
                </a:solidFill>
              </a:rPr>
              <a:t>Διαταραχή της απομάκρυνσης νεκρών συγκριμάτων</a:t>
            </a:r>
          </a:p>
          <a:p>
            <a:pPr marL="0" indent="0" eaLnBrk="1" hangingPunct="1">
              <a:buNone/>
              <a:defRPr/>
            </a:pPr>
            <a:r>
              <a:rPr lang="el-GR" sz="2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l-GR" sz="2200" dirty="0" smtClean="0">
                <a:solidFill>
                  <a:schemeClr val="bg1">
                    <a:lumMod val="75000"/>
                  </a:schemeClr>
                </a:solidFill>
              </a:rPr>
              <a:t>      Ενεργοποίηση της μη ειδικής ανοσίας</a:t>
            </a:r>
            <a:endParaRPr lang="en-US" sz="22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0" indent="0" eaLnBrk="1" hangingPunct="1">
              <a:buNone/>
              <a:defRPr/>
            </a:pPr>
            <a:r>
              <a:rPr lang="en-US" sz="2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2200" dirty="0" smtClean="0">
                <a:solidFill>
                  <a:schemeClr val="bg1">
                    <a:lumMod val="75000"/>
                  </a:schemeClr>
                </a:solidFill>
              </a:rPr>
              <a:t>      </a:t>
            </a:r>
            <a:r>
              <a:rPr lang="el-GR" sz="2200" dirty="0" smtClean="0">
                <a:solidFill>
                  <a:schemeClr val="bg1">
                    <a:lumMod val="75000"/>
                  </a:schemeClr>
                </a:solidFill>
              </a:rPr>
              <a:t>Ενεργοποίησης της ειδικής ανοσίας</a:t>
            </a:r>
          </a:p>
          <a:p>
            <a:pPr marL="342900" indent="-342900" eaLnBrk="1" hangingPunct="1">
              <a:buAutoNum type="arabicPeriod" startAt="3"/>
              <a:defRPr/>
            </a:pPr>
            <a:r>
              <a:rPr lang="el-GR" sz="2200" b="1" dirty="0" smtClean="0">
                <a:solidFill>
                  <a:schemeClr val="bg1">
                    <a:lumMod val="75000"/>
                  </a:schemeClr>
                </a:solidFill>
              </a:rPr>
              <a:t>  ΦΑΣΗ ΙΙ: ΒΛΑΒΗ ΤΕΛΙΚΟΥ ΟΡΓΑΝΟΥ - ΙΣΤΙΚΗ ΒΛΑΒΗ (ΝΕΦΡΟΣ)</a:t>
            </a:r>
          </a:p>
          <a:p>
            <a:pPr marL="0" indent="0" eaLnBrk="1" hangingPunct="1">
              <a:buNone/>
              <a:defRPr/>
            </a:pPr>
            <a:r>
              <a:rPr lang="el-GR" sz="22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l-GR" sz="2200" b="1" dirty="0" smtClean="0">
                <a:solidFill>
                  <a:schemeClr val="bg1">
                    <a:lumMod val="75000"/>
                  </a:schemeClr>
                </a:solidFill>
              </a:rPr>
              <a:t>      </a:t>
            </a:r>
            <a:r>
              <a:rPr lang="el-GR" sz="2200" dirty="0" smtClean="0">
                <a:solidFill>
                  <a:schemeClr val="bg1">
                    <a:lumMod val="75000"/>
                  </a:schemeClr>
                </a:solidFill>
              </a:rPr>
              <a:t>Προσβολή ιστού από συστημική </a:t>
            </a:r>
            <a:r>
              <a:rPr lang="el-GR" sz="2200" dirty="0" err="1" smtClean="0">
                <a:solidFill>
                  <a:schemeClr val="bg1">
                    <a:lumMod val="75000"/>
                  </a:schemeClr>
                </a:solidFill>
              </a:rPr>
              <a:t>αυτοανοσία</a:t>
            </a:r>
            <a:endParaRPr lang="el-GR" sz="22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0" indent="0" eaLnBrk="1" hangingPunct="1">
              <a:buNone/>
              <a:defRPr/>
            </a:pPr>
            <a:r>
              <a:rPr lang="el-GR" sz="2200" dirty="0" smtClean="0">
                <a:solidFill>
                  <a:schemeClr val="bg1">
                    <a:lumMod val="75000"/>
                  </a:schemeClr>
                </a:solidFill>
              </a:rPr>
              <a:t>       Αντίσταση και απάντηση τε</a:t>
            </a:r>
            <a:r>
              <a:rPr lang="el-GR" sz="2200" dirty="0">
                <a:solidFill>
                  <a:schemeClr val="bg1">
                    <a:lumMod val="75000"/>
                  </a:schemeClr>
                </a:solidFill>
              </a:rPr>
              <a:t>λ</a:t>
            </a:r>
            <a:r>
              <a:rPr lang="el-GR" sz="2200" dirty="0" smtClean="0">
                <a:solidFill>
                  <a:schemeClr val="bg1">
                    <a:lumMod val="75000"/>
                  </a:schemeClr>
                </a:solidFill>
              </a:rPr>
              <a:t>ικού οργάνου</a:t>
            </a:r>
          </a:p>
          <a:p>
            <a:pPr marL="457200" indent="-457200" eaLnBrk="1" hangingPunct="1">
              <a:buFont typeface="Arial" panose="020B0604020202020204" pitchFamily="34" charset="0"/>
              <a:buAutoNum type="arabicPeriod" startAt="4"/>
              <a:defRPr/>
            </a:pPr>
            <a:r>
              <a:rPr lang="el-GR" sz="2200" b="1" dirty="0" smtClean="0">
                <a:solidFill>
                  <a:schemeClr val="bg1">
                    <a:lumMod val="75000"/>
                  </a:schemeClr>
                </a:solidFill>
              </a:rPr>
              <a:t>ΝΕΕΣ ΟΔΟΙ ΣΤΗΝ ΑΝΟΣΟΠΑΘΟΓΕΝΕΙΑ ΤΟΥ ΣΕΛ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l-GR" sz="2200" b="1" dirty="0" smtClean="0">
                <a:solidFill>
                  <a:schemeClr val="bg1">
                    <a:lumMod val="75000"/>
                  </a:schemeClr>
                </a:solidFill>
              </a:rPr>
              <a:t>5.    ΣΥΜΠΕΡΑΣΜΑΤΑ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l-GR" sz="2200" dirty="0" smtClean="0"/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l-GR" sz="2200" b="1" dirty="0" smtClean="0">
              <a:solidFill>
                <a:srgbClr val="0070C0"/>
              </a:solidFill>
            </a:endParaRP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l-GR" sz="2200" b="1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02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20700" y="1084263"/>
            <a:ext cx="11150600" cy="5140325"/>
          </a:xfrm>
        </p:spPr>
        <p:txBody>
          <a:bodyPr>
            <a:noAutofit/>
          </a:bodyPr>
          <a:lstStyle/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l-GR" sz="2000" dirty="0" smtClean="0">
              <a:latin typeface="Cambria" panose="02040503050406030204" pitchFamily="18" charset="0"/>
            </a:endParaRP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l-GR" sz="2000" b="1" dirty="0" smtClean="0">
              <a:solidFill>
                <a:srgbClr val="0070C0"/>
              </a:solidFill>
              <a:latin typeface="Cambria" panose="02040503050406030204" pitchFamily="18" charset="0"/>
            </a:endParaRP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l-GR" sz="2000" b="1" dirty="0" smtClean="0">
              <a:solidFill>
                <a:srgbClr val="0070C0"/>
              </a:solidFill>
              <a:latin typeface="Cambria" panose="02040503050406030204" pitchFamily="18" charset="0"/>
            </a:endParaRPr>
          </a:p>
        </p:txBody>
      </p:sp>
      <p:sp>
        <p:nvSpPr>
          <p:cNvPr id="9" name="Θέση περιεχομένου 2"/>
          <p:cNvSpPr txBox="1">
            <a:spLocks/>
          </p:cNvSpPr>
          <p:nvPr/>
        </p:nvSpPr>
        <p:spPr>
          <a:xfrm>
            <a:off x="660221" y="1084262"/>
            <a:ext cx="11150600" cy="51403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2000" b="1" dirty="0" smtClean="0">
                <a:solidFill>
                  <a:srgbClr val="FF0000"/>
                </a:solidFill>
              </a:rPr>
              <a:t>1</a:t>
            </a:r>
            <a:r>
              <a:rPr lang="el-GR" sz="2000" b="1" dirty="0" smtClean="0">
                <a:solidFill>
                  <a:srgbClr val="FF0000"/>
                </a:solidFill>
              </a:rPr>
              <a:t>.   Προσβολή νεφρού από συστημική </a:t>
            </a:r>
            <a:r>
              <a:rPr lang="el-GR" sz="2000" b="1" dirty="0" err="1" smtClean="0">
                <a:solidFill>
                  <a:srgbClr val="FF0000"/>
                </a:solidFill>
              </a:rPr>
              <a:t>αυτοανοσία</a:t>
            </a:r>
            <a:endParaRPr lang="el-GR" sz="2000" b="1" dirty="0" smtClean="0">
              <a:solidFill>
                <a:srgbClr val="FF0000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l-GR" sz="2000" b="1" dirty="0" smtClean="0">
              <a:solidFill>
                <a:srgbClr val="0070C0"/>
              </a:solidFill>
            </a:endParaRPr>
          </a:p>
        </p:txBody>
      </p:sp>
      <p:sp>
        <p:nvSpPr>
          <p:cNvPr id="18" name="Τίτλος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 eaLnBrk="1" hangingPunct="1"/>
            <a:r>
              <a:rPr lang="el-GR" altLang="en-US" sz="3200" dirty="0" smtClean="0">
                <a:latin typeface="+mn-lt"/>
              </a:rPr>
              <a:t>ΦΑΣΗ ΙΙ: ΒΛΑΒΗ ΤΕΛΙΚΟΥ ΟΡΓΑΝΟΥ (ΝΕΦΡΟΣ)</a:t>
            </a:r>
            <a:endParaRPr lang="en-US" altLang="en-US" sz="3200" dirty="0" smtClean="0">
              <a:latin typeface="+mn-lt"/>
            </a:endParaRPr>
          </a:p>
        </p:txBody>
      </p:sp>
      <p:pic>
        <p:nvPicPr>
          <p:cNvPr id="12" name="Εικόνα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140" y="1529668"/>
            <a:ext cx="5910958" cy="5174344"/>
          </a:xfrm>
          <a:prstGeom prst="rect">
            <a:avLst/>
          </a:prstGeom>
        </p:spPr>
      </p:pic>
      <p:sp>
        <p:nvSpPr>
          <p:cNvPr id="20" name="TextBox 4"/>
          <p:cNvSpPr txBox="1">
            <a:spLocks noChangeArrowheads="1"/>
          </p:cNvSpPr>
          <p:nvPr/>
        </p:nvSpPr>
        <p:spPr bwMode="auto">
          <a:xfrm>
            <a:off x="7477125" y="6550025"/>
            <a:ext cx="4714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 sz="1400" dirty="0" err="1" smtClean="0">
                <a:latin typeface="+mn-lt"/>
              </a:rPr>
              <a:t>Migliorini</a:t>
            </a:r>
            <a:r>
              <a:rPr lang="en-US" altLang="en-US" sz="1400" dirty="0" smtClean="0">
                <a:latin typeface="+mn-lt"/>
              </a:rPr>
              <a:t> A et al. Nat Rev </a:t>
            </a:r>
            <a:r>
              <a:rPr lang="en-US" altLang="en-US" sz="1400" dirty="0" err="1" smtClean="0">
                <a:latin typeface="+mn-lt"/>
              </a:rPr>
              <a:t>Nephrol</a:t>
            </a:r>
            <a:r>
              <a:rPr lang="en-US" altLang="en-US" sz="1400" dirty="0" smtClean="0">
                <a:latin typeface="+mn-lt"/>
              </a:rPr>
              <a:t> 2012</a:t>
            </a:r>
            <a:endParaRPr lang="en-US" altLang="en-US" sz="1400" dirty="0">
              <a:latin typeface="+mn-lt"/>
            </a:endParaRPr>
          </a:p>
        </p:txBody>
      </p:sp>
      <p:sp>
        <p:nvSpPr>
          <p:cNvPr id="22" name="Θέση περιεχομένου 2"/>
          <p:cNvSpPr txBox="1">
            <a:spLocks/>
          </p:cNvSpPr>
          <p:nvPr/>
        </p:nvSpPr>
        <p:spPr>
          <a:xfrm>
            <a:off x="7231210" y="1926041"/>
            <a:ext cx="4147692" cy="40828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000" b="1" i="1" dirty="0" smtClean="0">
                <a:solidFill>
                  <a:srgbClr val="0070C0"/>
                </a:solidFill>
              </a:rPr>
              <a:t>In situ</a:t>
            </a:r>
            <a:r>
              <a:rPr lang="en-US" sz="2000" b="1" dirty="0" smtClean="0">
                <a:solidFill>
                  <a:srgbClr val="0070C0"/>
                </a:solidFill>
              </a:rPr>
              <a:t> </a:t>
            </a:r>
            <a:r>
              <a:rPr lang="el-GR" sz="2000" b="1" dirty="0" err="1" smtClean="0">
                <a:solidFill>
                  <a:srgbClr val="0070C0"/>
                </a:solidFill>
              </a:rPr>
              <a:t>ανοσοσυμπλέγματα</a:t>
            </a:r>
            <a:endParaRPr lang="el-GR" sz="2000" b="1" dirty="0" smtClean="0">
              <a:solidFill>
                <a:srgbClr val="0070C0"/>
              </a:solidFill>
            </a:endParaRPr>
          </a:p>
          <a:p>
            <a:pPr marL="0" indent="0">
              <a:buNone/>
              <a:defRPr/>
            </a:pPr>
            <a:r>
              <a:rPr lang="el-GR" sz="2000" dirty="0" smtClean="0"/>
              <a:t>    </a:t>
            </a:r>
            <a:r>
              <a:rPr lang="el-GR" sz="2000" dirty="0" err="1" smtClean="0"/>
              <a:t>σπειραματικά</a:t>
            </a:r>
            <a:r>
              <a:rPr lang="el-GR" sz="2000" dirty="0" smtClean="0"/>
              <a:t> αντιγόνα</a:t>
            </a:r>
          </a:p>
          <a:p>
            <a:pPr marL="0" indent="0">
              <a:buNone/>
              <a:defRPr/>
            </a:pPr>
            <a:r>
              <a:rPr lang="el-GR" sz="2000" dirty="0"/>
              <a:t> </a:t>
            </a:r>
            <a:r>
              <a:rPr lang="el-GR" sz="2000" dirty="0" smtClean="0"/>
              <a:t>   </a:t>
            </a:r>
            <a:r>
              <a:rPr lang="el-GR" sz="2000" dirty="0" err="1" smtClean="0"/>
              <a:t>εξωκυττάρια</a:t>
            </a:r>
            <a:r>
              <a:rPr lang="el-GR" sz="2000" dirty="0" smtClean="0"/>
              <a:t> </a:t>
            </a:r>
            <a:r>
              <a:rPr lang="el-GR" sz="2000" dirty="0" err="1" smtClean="0"/>
              <a:t>νουκλεοσώματα</a:t>
            </a:r>
            <a:endParaRPr lang="el-GR" sz="2000" dirty="0" smtClean="0"/>
          </a:p>
          <a:p>
            <a:pPr marL="0" indent="0">
              <a:buNone/>
              <a:defRPr/>
            </a:pPr>
            <a:endParaRPr lang="el-GR" sz="2000" dirty="0"/>
          </a:p>
          <a:p>
            <a:pPr>
              <a:defRPr/>
            </a:pPr>
            <a:r>
              <a:rPr lang="el-GR" sz="2000" dirty="0" smtClean="0"/>
              <a:t>Ενεργοποίηση συμπληρώματος, </a:t>
            </a:r>
          </a:p>
          <a:p>
            <a:pPr marL="0" indent="0">
              <a:buNone/>
              <a:defRPr/>
            </a:pPr>
            <a:r>
              <a:rPr lang="el-GR" sz="2000" dirty="0"/>
              <a:t> </a:t>
            </a:r>
            <a:r>
              <a:rPr lang="el-GR" sz="2000" dirty="0" smtClean="0"/>
              <a:t>   νεφρικών κυττάρων, ΜΦ</a:t>
            </a:r>
            <a:r>
              <a:rPr lang="en-US" sz="2000" dirty="0"/>
              <a:t> </a:t>
            </a:r>
            <a:r>
              <a:rPr lang="el-GR" sz="2000" dirty="0" smtClean="0"/>
              <a:t>και </a:t>
            </a:r>
            <a:r>
              <a:rPr lang="en-US" sz="2000" dirty="0" smtClean="0"/>
              <a:t>DCs</a:t>
            </a:r>
            <a:endParaRPr lang="el-GR" sz="2000" dirty="0" smtClean="0"/>
          </a:p>
          <a:p>
            <a:pPr marL="0" indent="0">
              <a:buNone/>
              <a:defRPr/>
            </a:pPr>
            <a:endParaRPr lang="el-GR" sz="2000" dirty="0"/>
          </a:p>
          <a:p>
            <a:pPr>
              <a:defRPr/>
            </a:pPr>
            <a:r>
              <a:rPr lang="el-GR" sz="2000" dirty="0" smtClean="0"/>
              <a:t>Παραγωγή </a:t>
            </a:r>
            <a:r>
              <a:rPr lang="el-GR" sz="2000" dirty="0" err="1" smtClean="0"/>
              <a:t>κυτταροκινών</a:t>
            </a:r>
            <a:r>
              <a:rPr lang="el-GR" sz="2000" dirty="0" smtClean="0"/>
              <a:t>, </a:t>
            </a:r>
          </a:p>
          <a:p>
            <a:pPr marL="0" indent="0">
              <a:buNone/>
              <a:defRPr/>
            </a:pPr>
            <a:r>
              <a:rPr lang="el-GR" sz="2000" dirty="0"/>
              <a:t> </a:t>
            </a:r>
            <a:r>
              <a:rPr lang="el-GR" sz="2000" dirty="0" smtClean="0"/>
              <a:t>   </a:t>
            </a:r>
            <a:r>
              <a:rPr lang="el-GR" sz="2000" dirty="0" err="1" smtClean="0"/>
              <a:t>χυμοκινών</a:t>
            </a:r>
            <a:r>
              <a:rPr lang="el-GR" sz="2000" dirty="0" smtClean="0"/>
              <a:t> και </a:t>
            </a:r>
            <a:r>
              <a:rPr lang="en-US" sz="2000" dirty="0" smtClean="0"/>
              <a:t>IFN</a:t>
            </a:r>
            <a:r>
              <a:rPr lang="el-GR" sz="2000" dirty="0" smtClean="0"/>
              <a:t> </a:t>
            </a:r>
            <a:endParaRPr lang="el-GR" sz="2000" dirty="0"/>
          </a:p>
          <a:p>
            <a:pPr>
              <a:defRPr/>
            </a:pPr>
            <a:endParaRPr lang="el-GR" sz="2000" dirty="0" smtClean="0"/>
          </a:p>
          <a:p>
            <a:pPr marL="0" indent="0">
              <a:buNone/>
              <a:defRPr/>
            </a:pPr>
            <a:endParaRPr lang="el-GR" sz="2000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l-GR" sz="2000" dirty="0" smtClean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l-GR" sz="2000" b="1" dirty="0" smtClean="0">
              <a:solidFill>
                <a:srgbClr val="0070C0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l-GR" sz="2000" b="1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577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20700" y="1084263"/>
            <a:ext cx="11150600" cy="5140325"/>
          </a:xfrm>
        </p:spPr>
        <p:txBody>
          <a:bodyPr>
            <a:noAutofit/>
          </a:bodyPr>
          <a:lstStyle/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l-GR" sz="2000" dirty="0" smtClean="0">
              <a:latin typeface="Cambria" panose="02040503050406030204" pitchFamily="18" charset="0"/>
            </a:endParaRP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l-GR" sz="2000" b="1" dirty="0" smtClean="0">
              <a:solidFill>
                <a:srgbClr val="0070C0"/>
              </a:solidFill>
              <a:latin typeface="Cambria" panose="02040503050406030204" pitchFamily="18" charset="0"/>
            </a:endParaRP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l-GR" sz="2000" b="1" dirty="0" smtClean="0">
              <a:solidFill>
                <a:srgbClr val="0070C0"/>
              </a:solidFill>
              <a:latin typeface="Cambria" panose="02040503050406030204" pitchFamily="18" charset="0"/>
            </a:endParaRPr>
          </a:p>
        </p:txBody>
      </p:sp>
      <p:sp>
        <p:nvSpPr>
          <p:cNvPr id="9" name="Θέση περιεχομένου 2"/>
          <p:cNvSpPr txBox="1">
            <a:spLocks/>
          </p:cNvSpPr>
          <p:nvPr/>
        </p:nvSpPr>
        <p:spPr>
          <a:xfrm>
            <a:off x="660221" y="1084262"/>
            <a:ext cx="11150600" cy="51403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2000" b="1" dirty="0">
                <a:solidFill>
                  <a:srgbClr val="FF0000"/>
                </a:solidFill>
              </a:rPr>
              <a:t>1</a:t>
            </a:r>
            <a:r>
              <a:rPr lang="el-GR" sz="2000" b="1" dirty="0" smtClean="0">
                <a:solidFill>
                  <a:srgbClr val="FF0000"/>
                </a:solidFill>
              </a:rPr>
              <a:t>.   Προσβολή νεφρού από συστημική </a:t>
            </a:r>
            <a:r>
              <a:rPr lang="el-GR" sz="2000" b="1" dirty="0" err="1" smtClean="0">
                <a:solidFill>
                  <a:srgbClr val="FF0000"/>
                </a:solidFill>
              </a:rPr>
              <a:t>αυτοανοσία</a:t>
            </a:r>
            <a:endParaRPr lang="el-GR" sz="2000" b="1" dirty="0" smtClean="0">
              <a:solidFill>
                <a:srgbClr val="FF0000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l-GR" sz="2000" b="1" dirty="0" smtClean="0">
              <a:solidFill>
                <a:srgbClr val="0070C0"/>
              </a:solidFill>
            </a:endParaRPr>
          </a:p>
        </p:txBody>
      </p:sp>
      <p:sp>
        <p:nvSpPr>
          <p:cNvPr id="18" name="Τίτλος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 eaLnBrk="1" hangingPunct="1"/>
            <a:r>
              <a:rPr lang="el-GR" altLang="en-US" sz="3200" dirty="0" smtClean="0">
                <a:latin typeface="+mn-lt"/>
              </a:rPr>
              <a:t>ΦΑΣΗ ΙΙ: ΒΛΑΒΗ ΤΕΛΙΚΟΥ ΟΡΓΑΝΟΥ (ΝΕΦΡΟΣ)</a:t>
            </a:r>
            <a:endParaRPr lang="en-US" altLang="en-US" sz="3200" dirty="0" smtClean="0">
              <a:latin typeface="+mn-lt"/>
            </a:endParaRPr>
          </a:p>
        </p:txBody>
      </p:sp>
      <p:sp>
        <p:nvSpPr>
          <p:cNvPr id="8" name="Θέση περιεχομένου 2"/>
          <p:cNvSpPr txBox="1">
            <a:spLocks/>
          </p:cNvSpPr>
          <p:nvPr/>
        </p:nvSpPr>
        <p:spPr>
          <a:xfrm>
            <a:off x="7231209" y="1926041"/>
            <a:ext cx="4719133" cy="43958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000" b="1" i="1" dirty="0" smtClean="0">
                <a:solidFill>
                  <a:srgbClr val="0070C0"/>
                </a:solidFill>
              </a:rPr>
              <a:t>In situ </a:t>
            </a:r>
            <a:r>
              <a:rPr lang="el-GR" sz="2000" b="1" dirty="0" err="1" smtClean="0">
                <a:solidFill>
                  <a:srgbClr val="0070C0"/>
                </a:solidFill>
              </a:rPr>
              <a:t>ανοσοσυμπλέγματα</a:t>
            </a:r>
            <a:endParaRPr lang="el-GR" sz="2000" b="1" dirty="0" smtClean="0">
              <a:solidFill>
                <a:srgbClr val="0070C0"/>
              </a:solidFill>
            </a:endParaRPr>
          </a:p>
          <a:p>
            <a:pPr marL="0" indent="0">
              <a:buNone/>
              <a:defRPr/>
            </a:pPr>
            <a:r>
              <a:rPr lang="el-GR" sz="2000" dirty="0" smtClean="0"/>
              <a:t>    </a:t>
            </a:r>
            <a:r>
              <a:rPr lang="el-GR" sz="2000" dirty="0" err="1" smtClean="0"/>
              <a:t>σπειραματικά</a:t>
            </a:r>
            <a:r>
              <a:rPr lang="el-GR" sz="2000" dirty="0" smtClean="0"/>
              <a:t> αντιγόνα</a:t>
            </a:r>
          </a:p>
          <a:p>
            <a:pPr marL="0" indent="0">
              <a:buNone/>
              <a:defRPr/>
            </a:pPr>
            <a:r>
              <a:rPr lang="el-GR" sz="2000" dirty="0"/>
              <a:t> </a:t>
            </a:r>
            <a:r>
              <a:rPr lang="el-GR" sz="2000" dirty="0" smtClean="0"/>
              <a:t>   </a:t>
            </a:r>
            <a:r>
              <a:rPr lang="el-GR" sz="2000" dirty="0" err="1" smtClean="0"/>
              <a:t>εξωκυττάρια</a:t>
            </a:r>
            <a:r>
              <a:rPr lang="el-GR" sz="2000" dirty="0" smtClean="0"/>
              <a:t> </a:t>
            </a:r>
            <a:r>
              <a:rPr lang="el-GR" sz="2000" dirty="0" err="1" smtClean="0"/>
              <a:t>νουκλεοσώματα</a:t>
            </a:r>
            <a:endParaRPr lang="el-GR" sz="2000" dirty="0" smtClean="0"/>
          </a:p>
          <a:p>
            <a:pPr marL="0" indent="0">
              <a:buNone/>
              <a:defRPr/>
            </a:pPr>
            <a:endParaRPr lang="el-GR" sz="2000" dirty="0"/>
          </a:p>
          <a:p>
            <a:pPr>
              <a:defRPr/>
            </a:pPr>
            <a:r>
              <a:rPr lang="el-GR" sz="2000" dirty="0" smtClean="0"/>
              <a:t>Ενεργοποίηση συμπληρώματος, </a:t>
            </a:r>
          </a:p>
          <a:p>
            <a:pPr marL="0" indent="0">
              <a:buNone/>
              <a:defRPr/>
            </a:pPr>
            <a:r>
              <a:rPr lang="el-GR" sz="2000" dirty="0"/>
              <a:t> </a:t>
            </a:r>
            <a:r>
              <a:rPr lang="el-GR" sz="2000" dirty="0" smtClean="0"/>
              <a:t>   νεφρικών κυττάρων, ΜΦ</a:t>
            </a:r>
            <a:r>
              <a:rPr lang="en-US" sz="2000" dirty="0"/>
              <a:t> </a:t>
            </a:r>
            <a:r>
              <a:rPr lang="el-GR" sz="2000" dirty="0" smtClean="0"/>
              <a:t>και </a:t>
            </a:r>
            <a:r>
              <a:rPr lang="en-US" sz="2000" dirty="0" smtClean="0"/>
              <a:t>DCs</a:t>
            </a:r>
            <a:endParaRPr lang="el-GR" sz="2000" dirty="0" smtClean="0"/>
          </a:p>
          <a:p>
            <a:pPr marL="0" indent="0">
              <a:buNone/>
              <a:defRPr/>
            </a:pPr>
            <a:endParaRPr lang="el-GR" sz="2000" dirty="0"/>
          </a:p>
          <a:p>
            <a:pPr>
              <a:defRPr/>
            </a:pPr>
            <a:r>
              <a:rPr lang="el-GR" sz="2000" dirty="0" smtClean="0"/>
              <a:t>Παραγωγή </a:t>
            </a:r>
            <a:r>
              <a:rPr lang="el-GR" sz="2000" dirty="0" err="1" smtClean="0"/>
              <a:t>κυτταροκινών</a:t>
            </a:r>
            <a:r>
              <a:rPr lang="el-GR" sz="2000" dirty="0" smtClean="0"/>
              <a:t>,           </a:t>
            </a:r>
          </a:p>
          <a:p>
            <a:pPr marL="0" indent="0">
              <a:buNone/>
              <a:defRPr/>
            </a:pPr>
            <a:r>
              <a:rPr lang="el-GR" sz="2000" dirty="0"/>
              <a:t> </a:t>
            </a:r>
            <a:r>
              <a:rPr lang="el-GR" sz="2000" dirty="0" smtClean="0"/>
              <a:t>   </a:t>
            </a:r>
            <a:r>
              <a:rPr lang="el-GR" sz="2000" dirty="0" err="1" smtClean="0"/>
              <a:t>χυμοκινών</a:t>
            </a:r>
            <a:r>
              <a:rPr lang="el-GR" sz="2000" dirty="0" smtClean="0"/>
              <a:t> και </a:t>
            </a:r>
            <a:r>
              <a:rPr lang="en-US" sz="2000" dirty="0" smtClean="0"/>
              <a:t>IFN</a:t>
            </a:r>
            <a:r>
              <a:rPr lang="el-GR" sz="2000" dirty="0" smtClean="0"/>
              <a:t> </a:t>
            </a:r>
            <a:endParaRPr lang="el-GR" sz="2000" dirty="0"/>
          </a:p>
          <a:p>
            <a:pPr marL="0" indent="0">
              <a:buNone/>
              <a:defRPr/>
            </a:pPr>
            <a:endParaRPr lang="en-US" sz="2000" dirty="0"/>
          </a:p>
          <a:p>
            <a:pPr>
              <a:defRPr/>
            </a:pPr>
            <a:r>
              <a:rPr lang="en-US" sz="2000" b="1" dirty="0" err="1" smtClean="0">
                <a:solidFill>
                  <a:srgbClr val="0070C0"/>
                </a:solidFill>
              </a:rPr>
              <a:t>Tubuloreticular</a:t>
            </a:r>
            <a:r>
              <a:rPr lang="en-US" sz="2000" b="1" dirty="0" smtClean="0">
                <a:solidFill>
                  <a:srgbClr val="0070C0"/>
                </a:solidFill>
              </a:rPr>
              <a:t> inclusion </a:t>
            </a:r>
            <a:r>
              <a:rPr lang="el-GR" sz="2000" b="1" dirty="0" smtClean="0">
                <a:solidFill>
                  <a:srgbClr val="0070C0"/>
                </a:solidFill>
              </a:rPr>
              <a:t>-</a:t>
            </a:r>
            <a:r>
              <a:rPr lang="en-US" sz="2000" b="1" dirty="0" smtClean="0">
                <a:solidFill>
                  <a:srgbClr val="0070C0"/>
                </a:solidFill>
              </a:rPr>
              <a:t> “fingerprint”</a:t>
            </a:r>
          </a:p>
          <a:p>
            <a:pPr marL="0" indent="0">
              <a:buNone/>
              <a:defRPr/>
            </a:pP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smtClean="0">
                <a:solidFill>
                  <a:srgbClr val="0070C0"/>
                </a:solidFill>
              </a:rPr>
              <a:t>    </a:t>
            </a:r>
            <a:endParaRPr lang="el-GR" sz="2000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l-GR" sz="2000" dirty="0" smtClean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l-GR" sz="2000" b="1" dirty="0" smtClean="0">
              <a:solidFill>
                <a:srgbClr val="0070C0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l-GR" sz="2000" b="1" dirty="0" smtClean="0">
              <a:solidFill>
                <a:srgbClr val="0070C0"/>
              </a:solidFill>
            </a:endParaRPr>
          </a:p>
        </p:txBody>
      </p:sp>
      <p:pic>
        <p:nvPicPr>
          <p:cNvPr id="10" name="Εικόνα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21" y="1821851"/>
            <a:ext cx="6000101" cy="450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59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20700" y="1084263"/>
            <a:ext cx="11150600" cy="5140325"/>
          </a:xfrm>
        </p:spPr>
        <p:txBody>
          <a:bodyPr>
            <a:noAutofit/>
          </a:bodyPr>
          <a:lstStyle/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l-GR" sz="2000" dirty="0" smtClean="0">
              <a:latin typeface="Cambria" panose="02040503050406030204" pitchFamily="18" charset="0"/>
            </a:endParaRP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l-GR" sz="2000" b="1" dirty="0" smtClean="0">
              <a:solidFill>
                <a:srgbClr val="0070C0"/>
              </a:solidFill>
              <a:latin typeface="Cambria" panose="02040503050406030204" pitchFamily="18" charset="0"/>
            </a:endParaRP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l-GR" sz="2000" b="1" dirty="0" smtClean="0">
              <a:solidFill>
                <a:srgbClr val="0070C0"/>
              </a:solidFill>
              <a:latin typeface="Cambria" panose="02040503050406030204" pitchFamily="18" charset="0"/>
            </a:endParaRPr>
          </a:p>
        </p:txBody>
      </p:sp>
      <p:sp>
        <p:nvSpPr>
          <p:cNvPr id="9" name="Θέση περιεχομένου 2"/>
          <p:cNvSpPr txBox="1">
            <a:spLocks/>
          </p:cNvSpPr>
          <p:nvPr/>
        </p:nvSpPr>
        <p:spPr>
          <a:xfrm>
            <a:off x="660221" y="1084262"/>
            <a:ext cx="11150600" cy="51403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2000" b="1" dirty="0">
                <a:solidFill>
                  <a:srgbClr val="FF0000"/>
                </a:solidFill>
              </a:rPr>
              <a:t>1</a:t>
            </a:r>
            <a:r>
              <a:rPr lang="el-GR" sz="2000" b="1" dirty="0" smtClean="0">
                <a:solidFill>
                  <a:srgbClr val="FF0000"/>
                </a:solidFill>
              </a:rPr>
              <a:t>.   Προσβολή νεφρού από συστημική </a:t>
            </a:r>
            <a:r>
              <a:rPr lang="el-GR" sz="2000" b="1" dirty="0" err="1" smtClean="0">
                <a:solidFill>
                  <a:srgbClr val="FF0000"/>
                </a:solidFill>
              </a:rPr>
              <a:t>αυτοανοσία</a:t>
            </a:r>
            <a:endParaRPr lang="el-GR" sz="2000" b="1" dirty="0" smtClean="0">
              <a:solidFill>
                <a:srgbClr val="FF0000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l-GR" sz="2000" b="1" dirty="0" smtClean="0">
              <a:solidFill>
                <a:srgbClr val="0070C0"/>
              </a:solidFill>
            </a:endParaRPr>
          </a:p>
        </p:txBody>
      </p:sp>
      <p:sp>
        <p:nvSpPr>
          <p:cNvPr id="18" name="Τίτλος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 eaLnBrk="1" hangingPunct="1"/>
            <a:r>
              <a:rPr lang="el-GR" altLang="en-US" sz="3200" dirty="0" smtClean="0">
                <a:latin typeface="+mn-lt"/>
              </a:rPr>
              <a:t>ΦΑΣΗ ΙΙ: ΒΛΑΒΗ ΤΕΛΙΚΟΥ ΟΡΓΑΝΟΥ (ΝΕΦΡΟΣ)</a:t>
            </a:r>
            <a:endParaRPr lang="en-US" altLang="en-US" sz="3200" dirty="0" smtClean="0">
              <a:latin typeface="+mn-lt"/>
            </a:endParaRPr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7452" y="1483216"/>
            <a:ext cx="8957096" cy="4956094"/>
          </a:xfrm>
          <a:prstGeom prst="rect">
            <a:avLst/>
          </a:prstGeom>
        </p:spPr>
      </p:pic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7477125" y="6550025"/>
            <a:ext cx="4714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 sz="1400" dirty="0" smtClean="0">
                <a:latin typeface="+mn-lt"/>
              </a:rPr>
              <a:t>Davidson A et al. Nat Rev </a:t>
            </a:r>
            <a:r>
              <a:rPr lang="en-US" altLang="en-US" sz="1400" dirty="0" err="1" smtClean="0">
                <a:latin typeface="+mn-lt"/>
              </a:rPr>
              <a:t>Rheumatol</a:t>
            </a:r>
            <a:r>
              <a:rPr lang="en-US" altLang="en-US" sz="1400" dirty="0" smtClean="0">
                <a:latin typeface="+mn-lt"/>
              </a:rPr>
              <a:t> 2010</a:t>
            </a:r>
            <a:endParaRPr lang="en-US" alt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9648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20700" y="1084263"/>
            <a:ext cx="11150600" cy="5140325"/>
          </a:xfrm>
        </p:spPr>
        <p:txBody>
          <a:bodyPr>
            <a:noAutofit/>
          </a:bodyPr>
          <a:lstStyle/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l-GR" sz="2000" dirty="0" smtClean="0">
              <a:latin typeface="Cambria" panose="02040503050406030204" pitchFamily="18" charset="0"/>
            </a:endParaRP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l-GR" sz="2000" b="1" dirty="0" smtClean="0">
              <a:solidFill>
                <a:srgbClr val="0070C0"/>
              </a:solidFill>
              <a:latin typeface="Cambria" panose="02040503050406030204" pitchFamily="18" charset="0"/>
            </a:endParaRP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l-GR" sz="2000" b="1" dirty="0" smtClean="0">
              <a:solidFill>
                <a:srgbClr val="0070C0"/>
              </a:solidFill>
              <a:latin typeface="Cambria" panose="02040503050406030204" pitchFamily="18" charset="0"/>
            </a:endParaRPr>
          </a:p>
        </p:txBody>
      </p:sp>
      <p:sp>
        <p:nvSpPr>
          <p:cNvPr id="9" name="Θέση περιεχομένου 2"/>
          <p:cNvSpPr txBox="1">
            <a:spLocks/>
          </p:cNvSpPr>
          <p:nvPr/>
        </p:nvSpPr>
        <p:spPr>
          <a:xfrm>
            <a:off x="660221" y="1084262"/>
            <a:ext cx="11150600" cy="51403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2000" b="1" dirty="0">
                <a:solidFill>
                  <a:srgbClr val="FF0000"/>
                </a:solidFill>
              </a:rPr>
              <a:t>1</a:t>
            </a:r>
            <a:r>
              <a:rPr lang="el-GR" sz="2000" b="1" dirty="0" smtClean="0">
                <a:solidFill>
                  <a:srgbClr val="FF0000"/>
                </a:solidFill>
              </a:rPr>
              <a:t>.   Προσβολή νεφρού από συστημική </a:t>
            </a:r>
            <a:r>
              <a:rPr lang="el-GR" sz="2000" b="1" dirty="0" err="1" smtClean="0">
                <a:solidFill>
                  <a:srgbClr val="FF0000"/>
                </a:solidFill>
              </a:rPr>
              <a:t>αυτοανοσία</a:t>
            </a:r>
            <a:endParaRPr lang="el-GR" sz="2000" b="1" dirty="0" smtClean="0">
              <a:solidFill>
                <a:srgbClr val="FF0000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l-GR" sz="2000" b="1" dirty="0" smtClean="0">
              <a:solidFill>
                <a:srgbClr val="0070C0"/>
              </a:solidFill>
            </a:endParaRPr>
          </a:p>
        </p:txBody>
      </p:sp>
      <p:sp>
        <p:nvSpPr>
          <p:cNvPr id="18" name="Τίτλος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 eaLnBrk="1" hangingPunct="1"/>
            <a:r>
              <a:rPr lang="el-GR" altLang="en-US" sz="3200" dirty="0" smtClean="0">
                <a:latin typeface="+mn-lt"/>
              </a:rPr>
              <a:t>ΦΑΣΗ ΙΙ: ΒΛΑΒΗ ΤΕΛΙΚΟΥ ΟΡΓΑΝΟΥ (ΝΕΦΡΟΣ)</a:t>
            </a:r>
            <a:endParaRPr lang="en-US" altLang="en-US" sz="3200" dirty="0" smtClean="0">
              <a:latin typeface="+mn-lt"/>
            </a:endParaRPr>
          </a:p>
        </p:txBody>
      </p:sp>
      <p:sp>
        <p:nvSpPr>
          <p:cNvPr id="21" name="Θέση περιεχομένου 2"/>
          <p:cNvSpPr txBox="1">
            <a:spLocks/>
          </p:cNvSpPr>
          <p:nvPr/>
        </p:nvSpPr>
        <p:spPr>
          <a:xfrm>
            <a:off x="7231210" y="1926041"/>
            <a:ext cx="4147692" cy="43958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000" b="1" i="1" dirty="0" smtClean="0">
                <a:solidFill>
                  <a:srgbClr val="0070C0"/>
                </a:solidFill>
              </a:rPr>
              <a:t>In situ </a:t>
            </a:r>
            <a:r>
              <a:rPr lang="el-GR" sz="2000" b="1" dirty="0" err="1" smtClean="0">
                <a:solidFill>
                  <a:srgbClr val="0070C0"/>
                </a:solidFill>
              </a:rPr>
              <a:t>ανοσοσυμπλέγματα</a:t>
            </a:r>
            <a:endParaRPr lang="el-GR" sz="2000" b="1" dirty="0" smtClean="0">
              <a:solidFill>
                <a:srgbClr val="0070C0"/>
              </a:solidFill>
            </a:endParaRPr>
          </a:p>
          <a:p>
            <a:pPr marL="0" indent="0">
              <a:buNone/>
              <a:defRPr/>
            </a:pPr>
            <a:r>
              <a:rPr lang="el-GR" sz="2000" dirty="0" smtClean="0"/>
              <a:t>    </a:t>
            </a:r>
            <a:r>
              <a:rPr lang="el-GR" sz="2000" dirty="0" err="1" smtClean="0"/>
              <a:t>σπειραματικά</a:t>
            </a:r>
            <a:r>
              <a:rPr lang="el-GR" sz="2000" dirty="0" smtClean="0"/>
              <a:t> αντιγόνα</a:t>
            </a:r>
          </a:p>
          <a:p>
            <a:pPr marL="0" indent="0">
              <a:buNone/>
              <a:defRPr/>
            </a:pPr>
            <a:r>
              <a:rPr lang="el-GR" sz="2000" dirty="0"/>
              <a:t> </a:t>
            </a:r>
            <a:r>
              <a:rPr lang="el-GR" sz="2000" dirty="0" smtClean="0"/>
              <a:t>   εξωκυττάρια </a:t>
            </a:r>
            <a:r>
              <a:rPr lang="el-GR" sz="2000" dirty="0" err="1" smtClean="0"/>
              <a:t>νουκλεοσώματα</a:t>
            </a:r>
            <a:endParaRPr lang="el-GR" sz="2000" dirty="0"/>
          </a:p>
          <a:p>
            <a:pPr marL="0" indent="0">
              <a:buNone/>
              <a:defRPr/>
            </a:pPr>
            <a:endParaRPr lang="el-GR" sz="2000" dirty="0" smtClean="0"/>
          </a:p>
          <a:p>
            <a:pPr>
              <a:defRPr/>
            </a:pPr>
            <a:r>
              <a:rPr lang="el-GR" sz="2000" dirty="0" smtClean="0"/>
              <a:t>Ταξινόμηση </a:t>
            </a:r>
            <a:r>
              <a:rPr lang="en-US" sz="2000" dirty="0" smtClean="0"/>
              <a:t>LN </a:t>
            </a:r>
            <a:r>
              <a:rPr lang="el-GR" sz="2000" dirty="0" smtClean="0"/>
              <a:t>κατά </a:t>
            </a:r>
            <a:r>
              <a:rPr lang="en-US" sz="2000" dirty="0" smtClean="0"/>
              <a:t>ISN/RPS (2003) </a:t>
            </a:r>
            <a:endParaRPr lang="el-GR" sz="2000" dirty="0" smtClean="0"/>
          </a:p>
          <a:p>
            <a:pPr marL="0" indent="0">
              <a:buNone/>
              <a:defRPr/>
            </a:pPr>
            <a:endParaRPr lang="el-GR" sz="2000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l-GR" sz="2000" dirty="0" smtClean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l-GR" sz="2000" b="1" dirty="0" smtClean="0">
              <a:solidFill>
                <a:srgbClr val="0070C0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l-GR" sz="2000" b="1" dirty="0" smtClean="0">
              <a:solidFill>
                <a:srgbClr val="0070C0"/>
              </a:solidFill>
            </a:endParaRPr>
          </a:p>
        </p:txBody>
      </p:sp>
      <p:grpSp>
        <p:nvGrpSpPr>
          <p:cNvPr id="8" name="Ομάδα 7"/>
          <p:cNvGrpSpPr/>
          <p:nvPr/>
        </p:nvGrpSpPr>
        <p:grpSpPr>
          <a:xfrm>
            <a:off x="279042" y="1543956"/>
            <a:ext cx="6659770" cy="5160056"/>
            <a:chOff x="487245" y="1543956"/>
            <a:chExt cx="6659770" cy="5160056"/>
          </a:xfrm>
        </p:grpSpPr>
        <p:pic>
          <p:nvPicPr>
            <p:cNvPr id="2" name="Εικόνα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7245" y="1543956"/>
              <a:ext cx="6659770" cy="5160056"/>
            </a:xfrm>
            <a:prstGeom prst="rect">
              <a:avLst/>
            </a:prstGeom>
          </p:spPr>
        </p:pic>
        <p:sp>
          <p:nvSpPr>
            <p:cNvPr id="4" name="Στρογγυλεμένο ορθογώνιο 3"/>
            <p:cNvSpPr/>
            <p:nvPr/>
          </p:nvSpPr>
          <p:spPr>
            <a:xfrm>
              <a:off x="520700" y="2266682"/>
              <a:ext cx="1694466" cy="138774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Στρογγυλεμένο ορθογώνιο 4"/>
            <p:cNvSpPr/>
            <p:nvPr/>
          </p:nvSpPr>
          <p:spPr>
            <a:xfrm>
              <a:off x="520700" y="5619750"/>
              <a:ext cx="1593850" cy="108426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Στρογγυλεμένο ορθογώνιο 5"/>
            <p:cNvSpPr/>
            <p:nvPr/>
          </p:nvSpPr>
          <p:spPr>
            <a:xfrm>
              <a:off x="3944758" y="5303521"/>
              <a:ext cx="1541642" cy="140049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7477125" y="6550025"/>
            <a:ext cx="4714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 sz="1400" dirty="0" err="1" smtClean="0">
                <a:latin typeface="+mn-lt"/>
              </a:rPr>
              <a:t>Kurts</a:t>
            </a:r>
            <a:r>
              <a:rPr lang="en-US" altLang="en-US" sz="1400" dirty="0" smtClean="0">
                <a:latin typeface="+mn-lt"/>
              </a:rPr>
              <a:t> C et al. Nat Rev </a:t>
            </a:r>
            <a:r>
              <a:rPr lang="en-US" altLang="en-US" sz="1400" dirty="0" err="1" smtClean="0">
                <a:latin typeface="+mn-lt"/>
              </a:rPr>
              <a:t>Immunol</a:t>
            </a:r>
            <a:r>
              <a:rPr lang="en-US" altLang="en-US" sz="1400" dirty="0" smtClean="0">
                <a:latin typeface="+mn-lt"/>
              </a:rPr>
              <a:t> 2013</a:t>
            </a:r>
            <a:endParaRPr lang="en-US" alt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612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20700" y="1084263"/>
            <a:ext cx="11150600" cy="5140325"/>
          </a:xfrm>
        </p:spPr>
        <p:txBody>
          <a:bodyPr>
            <a:noAutofit/>
          </a:bodyPr>
          <a:lstStyle/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l-GR" sz="2000" dirty="0" smtClean="0">
              <a:latin typeface="Cambria" panose="02040503050406030204" pitchFamily="18" charset="0"/>
            </a:endParaRP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l-GR" sz="2000" b="1" dirty="0" smtClean="0">
              <a:solidFill>
                <a:srgbClr val="0070C0"/>
              </a:solidFill>
              <a:latin typeface="Cambria" panose="02040503050406030204" pitchFamily="18" charset="0"/>
            </a:endParaRP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l-GR" sz="2000" b="1" dirty="0" smtClean="0">
              <a:solidFill>
                <a:srgbClr val="0070C0"/>
              </a:solidFill>
              <a:latin typeface="Cambria" panose="02040503050406030204" pitchFamily="18" charset="0"/>
            </a:endParaRPr>
          </a:p>
        </p:txBody>
      </p:sp>
      <p:sp>
        <p:nvSpPr>
          <p:cNvPr id="9" name="Θέση περιεχομένου 2"/>
          <p:cNvSpPr txBox="1">
            <a:spLocks/>
          </p:cNvSpPr>
          <p:nvPr/>
        </p:nvSpPr>
        <p:spPr>
          <a:xfrm>
            <a:off x="660221" y="1084262"/>
            <a:ext cx="11150600" cy="51403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2000" b="1" dirty="0" smtClean="0">
                <a:solidFill>
                  <a:srgbClr val="FF0000"/>
                </a:solidFill>
              </a:rPr>
              <a:t>2.   </a:t>
            </a:r>
            <a:r>
              <a:rPr lang="el-GR" sz="2000" b="1" dirty="0" smtClean="0">
                <a:solidFill>
                  <a:srgbClr val="FF0000"/>
                </a:solidFill>
              </a:rPr>
              <a:t>Αντίσταση και απάντηση τελικού οργάνου</a:t>
            </a:r>
          </a:p>
        </p:txBody>
      </p:sp>
      <p:sp>
        <p:nvSpPr>
          <p:cNvPr id="18" name="Τίτλος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 eaLnBrk="1" hangingPunct="1"/>
            <a:r>
              <a:rPr lang="el-GR" altLang="en-US" sz="3200" dirty="0" smtClean="0">
                <a:latin typeface="+mn-lt"/>
              </a:rPr>
              <a:t>ΦΑΣΗ ΙΙ: ΒΛΑΒΗ ΤΕΛΙΚΟΥ ΟΡΓΑΝΟΥ (ΝΕΦΡΟΣ)</a:t>
            </a:r>
            <a:endParaRPr lang="en-US" altLang="en-US" sz="32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150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20700" y="1084263"/>
            <a:ext cx="11150600" cy="5140325"/>
          </a:xfrm>
        </p:spPr>
        <p:txBody>
          <a:bodyPr>
            <a:noAutofit/>
          </a:bodyPr>
          <a:lstStyle/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l-GR" sz="2000" dirty="0" smtClean="0"/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l-GR" sz="2000" b="1" dirty="0" smtClean="0">
              <a:solidFill>
                <a:srgbClr val="0070C0"/>
              </a:solidFill>
            </a:endParaRP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l-GR" sz="2000" b="1" dirty="0" smtClean="0">
              <a:solidFill>
                <a:srgbClr val="0070C0"/>
              </a:solidFill>
            </a:endParaRPr>
          </a:p>
        </p:txBody>
      </p:sp>
      <p:sp>
        <p:nvSpPr>
          <p:cNvPr id="9" name="Θέση περιεχομένου 2"/>
          <p:cNvSpPr txBox="1">
            <a:spLocks/>
          </p:cNvSpPr>
          <p:nvPr/>
        </p:nvSpPr>
        <p:spPr>
          <a:xfrm>
            <a:off x="660221" y="1084262"/>
            <a:ext cx="11150600" cy="51403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2000" b="1" dirty="0" smtClean="0">
                <a:solidFill>
                  <a:srgbClr val="FF0000"/>
                </a:solidFill>
              </a:rPr>
              <a:t>2.   </a:t>
            </a:r>
            <a:r>
              <a:rPr lang="el-GR" sz="2000" b="1" dirty="0" smtClean="0">
                <a:solidFill>
                  <a:srgbClr val="FF0000"/>
                </a:solidFill>
              </a:rPr>
              <a:t>Αντίσταση και απάντηση τελικού οργάνου</a:t>
            </a:r>
          </a:p>
        </p:txBody>
      </p:sp>
      <p:sp>
        <p:nvSpPr>
          <p:cNvPr id="18" name="Τίτλος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 eaLnBrk="1" hangingPunct="1"/>
            <a:r>
              <a:rPr lang="el-GR" altLang="en-US" sz="3200" dirty="0" smtClean="0">
                <a:latin typeface="+mn-lt"/>
              </a:rPr>
              <a:t>ΦΑΣΗ ΙΙ: ΒΛΑΒΗ ΤΕΛΙΚΟΥ ΟΡΓΑΝΟΥ (ΝΕΦΡΟΣ)</a:t>
            </a:r>
            <a:endParaRPr lang="en-US" altLang="en-US" sz="3200" dirty="0" smtClean="0">
              <a:latin typeface="+mn-lt"/>
            </a:endParaRPr>
          </a:p>
        </p:txBody>
      </p:sp>
      <p:grpSp>
        <p:nvGrpSpPr>
          <p:cNvPr id="12" name="Ομάδα 11"/>
          <p:cNvGrpSpPr/>
          <p:nvPr/>
        </p:nvGrpSpPr>
        <p:grpSpPr>
          <a:xfrm>
            <a:off x="660221" y="1834220"/>
            <a:ext cx="4859315" cy="3640407"/>
            <a:chOff x="805418" y="1889665"/>
            <a:chExt cx="4859315" cy="3640407"/>
          </a:xfrm>
        </p:grpSpPr>
        <p:pic>
          <p:nvPicPr>
            <p:cNvPr id="8" name="Εικόνα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5418" y="1889665"/>
              <a:ext cx="4859315" cy="1949700"/>
            </a:xfrm>
            <a:prstGeom prst="rect">
              <a:avLst/>
            </a:prstGeom>
          </p:spPr>
        </p:pic>
        <p:pic>
          <p:nvPicPr>
            <p:cNvPr id="2" name="Εικόνα 1"/>
            <p:cNvPicPr>
              <a:picLocks noChangeAspect="1"/>
            </p:cNvPicPr>
            <p:nvPr/>
          </p:nvPicPr>
          <p:blipFill rotWithShape="1">
            <a:blip r:embed="rId3"/>
            <a:srcRect l="19446" t="1156"/>
            <a:stretch/>
          </p:blipFill>
          <p:spPr>
            <a:xfrm>
              <a:off x="931818" y="3849189"/>
              <a:ext cx="2336942" cy="1680883"/>
            </a:xfrm>
            <a:prstGeom prst="rect">
              <a:avLst/>
            </a:prstGeom>
          </p:spPr>
        </p:pic>
        <p:pic>
          <p:nvPicPr>
            <p:cNvPr id="6" name="Εικόνα 5"/>
            <p:cNvPicPr>
              <a:picLocks noChangeAspect="1"/>
            </p:cNvPicPr>
            <p:nvPr/>
          </p:nvPicPr>
          <p:blipFill rotWithShape="1">
            <a:blip r:embed="rId4"/>
            <a:srcRect l="20398" t="-435" r="1898" b="1"/>
            <a:stretch/>
          </p:blipFill>
          <p:spPr>
            <a:xfrm>
              <a:off x="3297677" y="3814354"/>
              <a:ext cx="2310644" cy="1671405"/>
            </a:xfrm>
            <a:prstGeom prst="rect">
              <a:avLst/>
            </a:prstGeom>
          </p:spPr>
        </p:pic>
        <p:sp>
          <p:nvSpPr>
            <p:cNvPr id="11" name="Στρογγυλεμένο ορθογώνιο 10"/>
            <p:cNvSpPr/>
            <p:nvPr/>
          </p:nvSpPr>
          <p:spPr>
            <a:xfrm>
              <a:off x="931818" y="3530133"/>
              <a:ext cx="852349" cy="204038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FFC000"/>
                  </a:solidFill>
                </a:rPr>
                <a:t>ANA +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13" name="Στρογγυλεμένο ορθογώνιο 12"/>
            <p:cNvSpPr/>
            <p:nvPr/>
          </p:nvSpPr>
          <p:spPr>
            <a:xfrm>
              <a:off x="3389243" y="3503985"/>
              <a:ext cx="842728" cy="20796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FFC000"/>
                  </a:solidFill>
                </a:rPr>
                <a:t>ANA -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14" name="Στρογγυλεμένο ορθογώνιο 13"/>
            <p:cNvSpPr/>
            <p:nvPr/>
          </p:nvSpPr>
          <p:spPr>
            <a:xfrm>
              <a:off x="931818" y="3867879"/>
              <a:ext cx="547550" cy="22367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FFC000"/>
                  </a:solidFill>
                </a:rPr>
                <a:t>GN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15" name="Στρογγυλεμένο ορθογώνιο 14"/>
            <p:cNvSpPr/>
            <p:nvPr/>
          </p:nvSpPr>
          <p:spPr>
            <a:xfrm>
              <a:off x="3337187" y="3849189"/>
              <a:ext cx="712299" cy="22367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FFC000"/>
                  </a:solidFill>
                </a:rPr>
                <a:t>GN</a:t>
              </a:r>
              <a:endParaRPr lang="en-US" dirty="0">
                <a:solidFill>
                  <a:srgbClr val="FFC000"/>
                </a:solidFill>
              </a:endParaRPr>
            </a:p>
          </p:txBody>
        </p:sp>
      </p:grpSp>
      <p:sp>
        <p:nvSpPr>
          <p:cNvPr id="19" name="TextBox 4"/>
          <p:cNvSpPr txBox="1">
            <a:spLocks noChangeArrowheads="1"/>
          </p:cNvSpPr>
          <p:nvPr/>
        </p:nvSpPr>
        <p:spPr bwMode="auto">
          <a:xfrm>
            <a:off x="0" y="6545858"/>
            <a:ext cx="4714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dirty="0" smtClean="0">
                <a:latin typeface="+mn-lt"/>
              </a:rPr>
              <a:t>Waters ST et al. JEM 2004</a:t>
            </a:r>
            <a:endParaRPr lang="en-US" alt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75740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20700" y="1084263"/>
            <a:ext cx="11150600" cy="5140325"/>
          </a:xfrm>
        </p:spPr>
        <p:txBody>
          <a:bodyPr>
            <a:noAutofit/>
          </a:bodyPr>
          <a:lstStyle/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l-GR" sz="2000" dirty="0" smtClean="0">
              <a:latin typeface="Cambria" panose="02040503050406030204" pitchFamily="18" charset="0"/>
            </a:endParaRP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l-GR" sz="2000" b="1" dirty="0" smtClean="0">
              <a:solidFill>
                <a:srgbClr val="0070C0"/>
              </a:solidFill>
              <a:latin typeface="Cambria" panose="02040503050406030204" pitchFamily="18" charset="0"/>
            </a:endParaRP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l-GR" sz="2000" b="1" dirty="0" smtClean="0">
              <a:solidFill>
                <a:srgbClr val="0070C0"/>
              </a:solidFill>
              <a:latin typeface="Cambria" panose="02040503050406030204" pitchFamily="18" charset="0"/>
            </a:endParaRPr>
          </a:p>
        </p:txBody>
      </p:sp>
      <p:sp>
        <p:nvSpPr>
          <p:cNvPr id="9" name="Θέση περιεχομένου 2"/>
          <p:cNvSpPr txBox="1">
            <a:spLocks/>
          </p:cNvSpPr>
          <p:nvPr/>
        </p:nvSpPr>
        <p:spPr>
          <a:xfrm>
            <a:off x="660221" y="1084262"/>
            <a:ext cx="11150600" cy="51403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2000" b="1" dirty="0" smtClean="0">
                <a:solidFill>
                  <a:srgbClr val="FF0000"/>
                </a:solidFill>
              </a:rPr>
              <a:t>2.   </a:t>
            </a:r>
            <a:r>
              <a:rPr lang="el-GR" sz="2000" b="1" dirty="0" smtClean="0">
                <a:solidFill>
                  <a:srgbClr val="FF0000"/>
                </a:solidFill>
              </a:rPr>
              <a:t>Αντίσταση και απάντηση τελικού οργάνου</a:t>
            </a:r>
          </a:p>
        </p:txBody>
      </p:sp>
      <p:sp>
        <p:nvSpPr>
          <p:cNvPr id="18" name="Τίτλος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 eaLnBrk="1" hangingPunct="1"/>
            <a:r>
              <a:rPr lang="el-GR" altLang="en-US" sz="3200" dirty="0" smtClean="0">
                <a:latin typeface="+mn-lt"/>
              </a:rPr>
              <a:t>ΦΑΣΗ ΙΙ: ΒΛΑΒΗ ΤΕΛΙΚΟΥ ΟΡΓΑΝΟΥ (ΝΕΦΡΟΣ)</a:t>
            </a:r>
            <a:endParaRPr lang="en-US" altLang="en-US" sz="3200" dirty="0" smtClean="0">
              <a:latin typeface="+mn-lt"/>
            </a:endParaRPr>
          </a:p>
        </p:txBody>
      </p:sp>
      <p:sp>
        <p:nvSpPr>
          <p:cNvPr id="19" name="TextBox 4"/>
          <p:cNvSpPr txBox="1">
            <a:spLocks noChangeArrowheads="1"/>
          </p:cNvSpPr>
          <p:nvPr/>
        </p:nvSpPr>
        <p:spPr bwMode="auto">
          <a:xfrm>
            <a:off x="0" y="6545858"/>
            <a:ext cx="4714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dirty="0" smtClean="0">
                <a:latin typeface="+mn-lt"/>
              </a:rPr>
              <a:t>Waters ST et al. JEM 2004</a:t>
            </a:r>
            <a:endParaRPr lang="en-US" altLang="en-US" sz="1400" dirty="0">
              <a:latin typeface="+mn-lt"/>
            </a:endParaRPr>
          </a:p>
        </p:txBody>
      </p:sp>
      <p:pic>
        <p:nvPicPr>
          <p:cNvPr id="23" name="Εικόνα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4215" y="1559882"/>
            <a:ext cx="5983485" cy="4237688"/>
          </a:xfrm>
          <a:prstGeom prst="rect">
            <a:avLst/>
          </a:prstGeom>
        </p:spPr>
      </p:pic>
      <p:sp>
        <p:nvSpPr>
          <p:cNvPr id="20" name="TextBox 4"/>
          <p:cNvSpPr txBox="1">
            <a:spLocks noChangeArrowheads="1"/>
          </p:cNvSpPr>
          <p:nvPr/>
        </p:nvSpPr>
        <p:spPr bwMode="auto">
          <a:xfrm>
            <a:off x="7355305" y="6545857"/>
            <a:ext cx="4714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 sz="1400" dirty="0" smtClean="0">
                <a:latin typeface="+mn-lt"/>
              </a:rPr>
              <a:t>Ge Y et al. JEM 2004</a:t>
            </a:r>
            <a:endParaRPr lang="en-US" altLang="en-US" sz="1400" dirty="0">
              <a:latin typeface="+mn-lt"/>
            </a:endParaRPr>
          </a:p>
        </p:txBody>
      </p:sp>
      <p:grpSp>
        <p:nvGrpSpPr>
          <p:cNvPr id="21" name="Ομάδα 20"/>
          <p:cNvGrpSpPr/>
          <p:nvPr/>
        </p:nvGrpSpPr>
        <p:grpSpPr>
          <a:xfrm>
            <a:off x="660221" y="1834220"/>
            <a:ext cx="4859315" cy="3640407"/>
            <a:chOff x="805418" y="1889665"/>
            <a:chExt cx="4859315" cy="3640407"/>
          </a:xfrm>
        </p:grpSpPr>
        <p:pic>
          <p:nvPicPr>
            <p:cNvPr id="22" name="Εικόνα 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5418" y="1889665"/>
              <a:ext cx="4859315" cy="1949700"/>
            </a:xfrm>
            <a:prstGeom prst="rect">
              <a:avLst/>
            </a:prstGeom>
          </p:spPr>
        </p:pic>
        <p:pic>
          <p:nvPicPr>
            <p:cNvPr id="24" name="Εικόνα 23"/>
            <p:cNvPicPr>
              <a:picLocks noChangeAspect="1"/>
            </p:cNvPicPr>
            <p:nvPr/>
          </p:nvPicPr>
          <p:blipFill rotWithShape="1">
            <a:blip r:embed="rId4"/>
            <a:srcRect l="19446" t="1156"/>
            <a:stretch/>
          </p:blipFill>
          <p:spPr>
            <a:xfrm>
              <a:off x="931818" y="3849189"/>
              <a:ext cx="2336942" cy="1680883"/>
            </a:xfrm>
            <a:prstGeom prst="rect">
              <a:avLst/>
            </a:prstGeom>
          </p:spPr>
        </p:pic>
        <p:pic>
          <p:nvPicPr>
            <p:cNvPr id="25" name="Εικόνα 24"/>
            <p:cNvPicPr>
              <a:picLocks noChangeAspect="1"/>
            </p:cNvPicPr>
            <p:nvPr/>
          </p:nvPicPr>
          <p:blipFill rotWithShape="1">
            <a:blip r:embed="rId5"/>
            <a:srcRect l="20398" t="-435" r="1898" b="1"/>
            <a:stretch/>
          </p:blipFill>
          <p:spPr>
            <a:xfrm>
              <a:off x="3297677" y="3814354"/>
              <a:ext cx="2310644" cy="1671405"/>
            </a:xfrm>
            <a:prstGeom prst="rect">
              <a:avLst/>
            </a:prstGeom>
          </p:spPr>
        </p:pic>
        <p:sp>
          <p:nvSpPr>
            <p:cNvPr id="26" name="Στρογγυλεμένο ορθογώνιο 25"/>
            <p:cNvSpPr/>
            <p:nvPr/>
          </p:nvSpPr>
          <p:spPr>
            <a:xfrm>
              <a:off x="931818" y="3530133"/>
              <a:ext cx="852349" cy="204038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FFC000"/>
                  </a:solidFill>
                </a:rPr>
                <a:t>ANA +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27" name="Στρογγυλεμένο ορθογώνιο 26"/>
            <p:cNvSpPr/>
            <p:nvPr/>
          </p:nvSpPr>
          <p:spPr>
            <a:xfrm>
              <a:off x="3389243" y="3503985"/>
              <a:ext cx="842728" cy="20796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FFC000"/>
                  </a:solidFill>
                </a:rPr>
                <a:t>ANA -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28" name="Στρογγυλεμένο ορθογώνιο 27"/>
            <p:cNvSpPr/>
            <p:nvPr/>
          </p:nvSpPr>
          <p:spPr>
            <a:xfrm>
              <a:off x="931818" y="3867879"/>
              <a:ext cx="547550" cy="22367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FFC000"/>
                  </a:solidFill>
                </a:rPr>
                <a:t>GN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29" name="Στρογγυλεμένο ορθογώνιο 28"/>
            <p:cNvSpPr/>
            <p:nvPr/>
          </p:nvSpPr>
          <p:spPr>
            <a:xfrm>
              <a:off x="3337187" y="3849189"/>
              <a:ext cx="712299" cy="22367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FFC000"/>
                  </a:solidFill>
                </a:rPr>
                <a:t>GN</a:t>
              </a:r>
              <a:endParaRPr lang="en-US" dirty="0">
                <a:solidFill>
                  <a:srgbClr val="FFC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926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20700" y="1084263"/>
            <a:ext cx="11150600" cy="5140325"/>
          </a:xfrm>
        </p:spPr>
        <p:txBody>
          <a:bodyPr>
            <a:noAutofit/>
          </a:bodyPr>
          <a:lstStyle/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l-GR" sz="2000" dirty="0" smtClean="0"/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l-GR" sz="2000" b="1" dirty="0" smtClean="0">
              <a:solidFill>
                <a:srgbClr val="0070C0"/>
              </a:solidFill>
            </a:endParaRP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l-GR" sz="2000" b="1" dirty="0" smtClean="0">
              <a:solidFill>
                <a:srgbClr val="0070C0"/>
              </a:solidFill>
            </a:endParaRPr>
          </a:p>
        </p:txBody>
      </p:sp>
      <p:sp>
        <p:nvSpPr>
          <p:cNvPr id="9" name="Θέση περιεχομένου 2"/>
          <p:cNvSpPr txBox="1">
            <a:spLocks/>
          </p:cNvSpPr>
          <p:nvPr/>
        </p:nvSpPr>
        <p:spPr>
          <a:xfrm>
            <a:off x="660221" y="1084262"/>
            <a:ext cx="11150600" cy="51403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2000" b="1" dirty="0" smtClean="0">
                <a:solidFill>
                  <a:srgbClr val="FF0000"/>
                </a:solidFill>
              </a:rPr>
              <a:t>2.   </a:t>
            </a:r>
            <a:r>
              <a:rPr lang="el-GR" sz="2000" b="1" dirty="0" smtClean="0">
                <a:solidFill>
                  <a:srgbClr val="FF0000"/>
                </a:solidFill>
              </a:rPr>
              <a:t>Αντίσταση και απάντηση τελικού οργάνου</a:t>
            </a:r>
          </a:p>
        </p:txBody>
      </p:sp>
      <p:sp>
        <p:nvSpPr>
          <p:cNvPr id="18" name="Τίτλος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 eaLnBrk="1" hangingPunct="1"/>
            <a:r>
              <a:rPr lang="el-GR" altLang="en-US" sz="3200" dirty="0" smtClean="0">
                <a:latin typeface="+mn-lt"/>
              </a:rPr>
              <a:t>ΦΑΣΗ ΙΙ: ΒΛΑΒΗ ΤΕΛΙΚΟΥ ΟΡΓΑΝΟΥ (ΝΕΦΡΟΣ)</a:t>
            </a:r>
            <a:endParaRPr lang="en-US" altLang="en-US" sz="3200" dirty="0" smtClean="0">
              <a:latin typeface="+mn-lt"/>
            </a:endParaRPr>
          </a:p>
        </p:txBody>
      </p:sp>
      <p:sp>
        <p:nvSpPr>
          <p:cNvPr id="19" name="TextBox 4"/>
          <p:cNvSpPr txBox="1">
            <a:spLocks noChangeArrowheads="1"/>
          </p:cNvSpPr>
          <p:nvPr/>
        </p:nvSpPr>
        <p:spPr bwMode="auto">
          <a:xfrm>
            <a:off x="0" y="6545858"/>
            <a:ext cx="4714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dirty="0" smtClean="0">
                <a:latin typeface="+mn-lt"/>
              </a:rPr>
              <a:t>Waters ST et al. JEM 2004</a:t>
            </a:r>
            <a:endParaRPr lang="en-US" altLang="en-US" sz="1400" dirty="0">
              <a:latin typeface="+mn-lt"/>
            </a:endParaRPr>
          </a:p>
        </p:txBody>
      </p:sp>
      <p:pic>
        <p:nvPicPr>
          <p:cNvPr id="23" name="Εικόνα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4215" y="1559882"/>
            <a:ext cx="5983485" cy="4237688"/>
          </a:xfrm>
          <a:prstGeom prst="rect">
            <a:avLst/>
          </a:prstGeom>
        </p:spPr>
      </p:pic>
      <p:sp>
        <p:nvSpPr>
          <p:cNvPr id="20" name="TextBox 4"/>
          <p:cNvSpPr txBox="1">
            <a:spLocks noChangeArrowheads="1"/>
          </p:cNvSpPr>
          <p:nvPr/>
        </p:nvSpPr>
        <p:spPr bwMode="auto">
          <a:xfrm>
            <a:off x="7355305" y="6545857"/>
            <a:ext cx="4714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 sz="1400" dirty="0" smtClean="0">
                <a:latin typeface="+mn-lt"/>
              </a:rPr>
              <a:t>Ge Y et al. JEM 2004</a:t>
            </a:r>
            <a:endParaRPr lang="en-US" altLang="en-US" sz="1400" dirty="0">
              <a:latin typeface="+mn-lt"/>
            </a:endParaRPr>
          </a:p>
        </p:txBody>
      </p:sp>
      <p:grpSp>
        <p:nvGrpSpPr>
          <p:cNvPr id="21" name="Ομάδα 20"/>
          <p:cNvGrpSpPr/>
          <p:nvPr/>
        </p:nvGrpSpPr>
        <p:grpSpPr>
          <a:xfrm>
            <a:off x="660221" y="1834220"/>
            <a:ext cx="4859315" cy="3640407"/>
            <a:chOff x="805418" y="1889665"/>
            <a:chExt cx="4859315" cy="3640407"/>
          </a:xfrm>
        </p:grpSpPr>
        <p:pic>
          <p:nvPicPr>
            <p:cNvPr id="22" name="Εικόνα 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5418" y="1889665"/>
              <a:ext cx="4859315" cy="1949700"/>
            </a:xfrm>
            <a:prstGeom prst="rect">
              <a:avLst/>
            </a:prstGeom>
          </p:spPr>
        </p:pic>
        <p:pic>
          <p:nvPicPr>
            <p:cNvPr id="24" name="Εικόνα 23"/>
            <p:cNvPicPr>
              <a:picLocks noChangeAspect="1"/>
            </p:cNvPicPr>
            <p:nvPr/>
          </p:nvPicPr>
          <p:blipFill rotWithShape="1">
            <a:blip r:embed="rId4"/>
            <a:srcRect l="19446" t="1156"/>
            <a:stretch/>
          </p:blipFill>
          <p:spPr>
            <a:xfrm>
              <a:off x="931818" y="3849189"/>
              <a:ext cx="2336942" cy="1680883"/>
            </a:xfrm>
            <a:prstGeom prst="rect">
              <a:avLst/>
            </a:prstGeom>
          </p:spPr>
        </p:pic>
        <p:pic>
          <p:nvPicPr>
            <p:cNvPr id="25" name="Εικόνα 24"/>
            <p:cNvPicPr>
              <a:picLocks noChangeAspect="1"/>
            </p:cNvPicPr>
            <p:nvPr/>
          </p:nvPicPr>
          <p:blipFill rotWithShape="1">
            <a:blip r:embed="rId5"/>
            <a:srcRect l="20398" t="-435" r="1898" b="1"/>
            <a:stretch/>
          </p:blipFill>
          <p:spPr>
            <a:xfrm>
              <a:off x="3297677" y="3814354"/>
              <a:ext cx="2310644" cy="1671405"/>
            </a:xfrm>
            <a:prstGeom prst="rect">
              <a:avLst/>
            </a:prstGeom>
          </p:spPr>
        </p:pic>
        <p:sp>
          <p:nvSpPr>
            <p:cNvPr id="26" name="Στρογγυλεμένο ορθογώνιο 25"/>
            <p:cNvSpPr/>
            <p:nvPr/>
          </p:nvSpPr>
          <p:spPr>
            <a:xfrm>
              <a:off x="931818" y="3530133"/>
              <a:ext cx="852349" cy="204038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FFC000"/>
                  </a:solidFill>
                </a:rPr>
                <a:t>ANA +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27" name="Στρογγυλεμένο ορθογώνιο 26"/>
            <p:cNvSpPr/>
            <p:nvPr/>
          </p:nvSpPr>
          <p:spPr>
            <a:xfrm>
              <a:off x="3389243" y="3503985"/>
              <a:ext cx="842728" cy="20796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FFC000"/>
                  </a:solidFill>
                </a:rPr>
                <a:t>ANA -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28" name="Στρογγυλεμένο ορθογώνιο 27"/>
            <p:cNvSpPr/>
            <p:nvPr/>
          </p:nvSpPr>
          <p:spPr>
            <a:xfrm>
              <a:off x="931818" y="3867879"/>
              <a:ext cx="547550" cy="22367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FFC000"/>
                  </a:solidFill>
                </a:rPr>
                <a:t>GN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29" name="Στρογγυλεμένο ορθογώνιο 28"/>
            <p:cNvSpPr/>
            <p:nvPr/>
          </p:nvSpPr>
          <p:spPr>
            <a:xfrm>
              <a:off x="3337187" y="3849189"/>
              <a:ext cx="712299" cy="22367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FFC000"/>
                  </a:solidFill>
                </a:rPr>
                <a:t>GN</a:t>
              </a:r>
              <a:endParaRPr lang="en-US" dirty="0">
                <a:solidFill>
                  <a:srgbClr val="FFC000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79042" y="5822847"/>
            <a:ext cx="11489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 algn="ctr">
              <a:buFont typeface="+mj-lt"/>
              <a:buAutoNum type="romanUcPeriod"/>
            </a:pPr>
            <a:r>
              <a:rPr lang="el-GR" sz="2000" b="1" dirty="0" smtClean="0">
                <a:solidFill>
                  <a:srgbClr val="FF0000"/>
                </a:solidFill>
              </a:rPr>
              <a:t>Η απώλεια ανοχής στα πυρηνικά αντιγόνα εαυτού δεν αποτελεί</a:t>
            </a:r>
            <a:r>
              <a:rPr lang="en-US" sz="2000" b="1" dirty="0" smtClean="0">
                <a:solidFill>
                  <a:srgbClr val="FF0000"/>
                </a:solidFill>
              </a:rPr>
              <a:t>,</a:t>
            </a:r>
            <a:r>
              <a:rPr lang="el-GR" sz="2000" b="1" dirty="0" smtClean="0">
                <a:solidFill>
                  <a:srgbClr val="FF0000"/>
                </a:solidFill>
              </a:rPr>
              <a:t> απαραίτητα</a:t>
            </a:r>
            <a:r>
              <a:rPr lang="en-US" sz="2000" b="1" dirty="0" smtClean="0">
                <a:solidFill>
                  <a:srgbClr val="FF0000"/>
                </a:solidFill>
              </a:rPr>
              <a:t>,</a:t>
            </a:r>
            <a:r>
              <a:rPr lang="el-GR" sz="2000" b="1" dirty="0" smtClean="0">
                <a:solidFill>
                  <a:srgbClr val="FF0000"/>
                </a:solidFill>
              </a:rPr>
              <a:t> 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ctr"/>
            <a:r>
              <a:rPr lang="el-GR" sz="2000" b="1" dirty="0" smtClean="0">
                <a:solidFill>
                  <a:srgbClr val="FF0000"/>
                </a:solidFill>
              </a:rPr>
              <a:t>το πρώτο στάδιο στην παθογένεια της </a:t>
            </a:r>
            <a:r>
              <a:rPr lang="en-US" sz="2000" b="1" dirty="0" smtClean="0">
                <a:solidFill>
                  <a:srgbClr val="FF0000"/>
                </a:solidFill>
              </a:rPr>
              <a:t>LN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489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Θέση περιεχομένου 2"/>
          <p:cNvSpPr txBox="1">
            <a:spLocks/>
          </p:cNvSpPr>
          <p:nvPr/>
        </p:nvSpPr>
        <p:spPr>
          <a:xfrm>
            <a:off x="660221" y="1084262"/>
            <a:ext cx="11150600" cy="51403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endParaRPr lang="el-GR" sz="1800" b="1" dirty="0" smtClean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11" name="Τίτλος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 eaLnBrk="1" hangingPunct="1"/>
            <a:r>
              <a:rPr lang="el-GR" altLang="en-US" sz="3200" dirty="0" smtClean="0">
                <a:latin typeface="+mn-lt"/>
              </a:rPr>
              <a:t>ΦΑΣΗ ΙΙ: ΒΛΑΒΗ ΤΕΛΙΚΟΥ ΟΡΓΑΝΟΥ (ΝΕΦΡΟΣ)</a:t>
            </a:r>
            <a:endParaRPr lang="en-US" altLang="en-US" sz="3200" dirty="0" smtClean="0">
              <a:latin typeface="+mn-lt"/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4617" y="1000833"/>
            <a:ext cx="5911403" cy="4973580"/>
          </a:xfrm>
          <a:prstGeom prst="rect">
            <a:avLst/>
          </a:prstGeom>
        </p:spPr>
      </p:pic>
      <p:sp>
        <p:nvSpPr>
          <p:cNvPr id="18" name="TextBox 4"/>
          <p:cNvSpPr txBox="1">
            <a:spLocks noChangeArrowheads="1"/>
          </p:cNvSpPr>
          <p:nvPr/>
        </p:nvSpPr>
        <p:spPr bwMode="auto">
          <a:xfrm>
            <a:off x="0" y="6552607"/>
            <a:ext cx="4714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dirty="0" smtClean="0">
                <a:latin typeface="+mn-lt"/>
              </a:rPr>
              <a:t>Waters ST et al. JEM 2004</a:t>
            </a:r>
            <a:endParaRPr lang="en-US" altLang="en-US" sz="1400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9042" y="5906276"/>
            <a:ext cx="11489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II. </a:t>
            </a:r>
            <a:r>
              <a:rPr lang="el-GR" sz="2000" b="1" dirty="0" smtClean="0">
                <a:solidFill>
                  <a:srgbClr val="FF0000"/>
                </a:solidFill>
              </a:rPr>
              <a:t>Η ενεργοποίηση γονιδίων της συστημικής </a:t>
            </a:r>
            <a:r>
              <a:rPr lang="el-GR" sz="2000" b="1" dirty="0" err="1" smtClean="0">
                <a:solidFill>
                  <a:srgbClr val="FF0000"/>
                </a:solidFill>
              </a:rPr>
              <a:t>αυτοανοσίας</a:t>
            </a:r>
            <a:r>
              <a:rPr lang="el-GR" sz="2000" b="1" dirty="0" smtClean="0">
                <a:solidFill>
                  <a:srgbClr val="FF0000"/>
                </a:solidFill>
              </a:rPr>
              <a:t> είναι ανεξάρτητη αλλά αλληλένδετη </a:t>
            </a:r>
          </a:p>
          <a:p>
            <a:pPr algn="ctr"/>
            <a:r>
              <a:rPr lang="el-GR" sz="2000" b="1" dirty="0" smtClean="0">
                <a:solidFill>
                  <a:srgbClr val="FF0000"/>
                </a:solidFill>
              </a:rPr>
              <a:t>με την ενεργοποίηση γονιδίων της αντίστασης των οργάνων στη βλάβη  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30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Τίτλος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 eaLnBrk="1" hangingPunct="1"/>
            <a:r>
              <a:rPr lang="el-GR" altLang="en-US" sz="3200" dirty="0" smtClean="0">
                <a:latin typeface="+mn-lt"/>
              </a:rPr>
              <a:t>ΠΕΡΙΕΧΟΜΕΝΑ</a:t>
            </a:r>
            <a:endParaRPr lang="en-US" altLang="en-US" sz="3200" dirty="0" smtClean="0">
              <a:latin typeface="+mn-lt"/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20700" y="1084263"/>
            <a:ext cx="11150600" cy="5140325"/>
          </a:xfrm>
        </p:spPr>
        <p:txBody>
          <a:bodyPr>
            <a:noAutofit/>
          </a:bodyPr>
          <a:lstStyle/>
          <a:p>
            <a:pPr marL="457200" indent="-457200" eaLnBrk="1" hangingPunct="1">
              <a:buFont typeface="Arial" panose="020B0604020202020204" pitchFamily="34" charset="0"/>
              <a:buAutoNum type="arabicPeriod"/>
              <a:defRPr/>
            </a:pPr>
            <a:r>
              <a:rPr lang="el-GR" sz="2200" b="1" dirty="0" smtClean="0">
                <a:solidFill>
                  <a:schemeClr val="bg1">
                    <a:lumMod val="75000"/>
                  </a:schemeClr>
                </a:solidFill>
              </a:rPr>
              <a:t>ΕΙΣΑΓΩΓΗ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l-GR" sz="2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l-GR" sz="2200" dirty="0" smtClean="0">
                <a:solidFill>
                  <a:schemeClr val="bg1">
                    <a:lumMod val="75000"/>
                  </a:schemeClr>
                </a:solidFill>
              </a:rPr>
              <a:t>      Ορισμοί, διάγνωση, αξιολόγηση </a:t>
            </a:r>
            <a:r>
              <a:rPr lang="el-GR" sz="2200" dirty="0" err="1" smtClean="0">
                <a:solidFill>
                  <a:schemeClr val="bg1">
                    <a:lumMod val="75000"/>
                  </a:schemeClr>
                </a:solidFill>
              </a:rPr>
              <a:t>ενεργότητας</a:t>
            </a:r>
            <a:r>
              <a:rPr lang="en-US" sz="2200" dirty="0" smtClean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l-GR" sz="2200" dirty="0" smtClean="0">
                <a:solidFill>
                  <a:schemeClr val="bg1">
                    <a:lumMod val="75000"/>
                  </a:schemeClr>
                </a:solidFill>
              </a:rPr>
              <a:t>κλινική πορεία</a:t>
            </a:r>
          </a:p>
          <a:p>
            <a:pPr marL="457200" indent="-457200" eaLnBrk="1" hangingPunct="1">
              <a:buFont typeface="Arial" panose="020B0604020202020204" pitchFamily="34" charset="0"/>
              <a:buAutoNum type="arabicPeriod" startAt="2"/>
              <a:defRPr/>
            </a:pPr>
            <a:r>
              <a:rPr lang="el-GR" sz="2200" b="1" dirty="0" smtClean="0">
                <a:solidFill>
                  <a:schemeClr val="bg1">
                    <a:lumMod val="75000"/>
                  </a:schemeClr>
                </a:solidFill>
              </a:rPr>
              <a:t>ΦΑΣΗ Ι: ΣΥΣΤΗΜΙΚΗ ΑΠΑΝΤΗΣΗ</a:t>
            </a:r>
            <a:r>
              <a:rPr lang="en-US" sz="2200" b="1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l-GR" sz="2200" b="1" dirty="0" smtClean="0">
                <a:solidFill>
                  <a:schemeClr val="bg1">
                    <a:lumMod val="75000"/>
                  </a:schemeClr>
                </a:solidFill>
              </a:rPr>
              <a:t>ΑΝΟΣΟΠΟΙΗΤΙΚΟΥ </a:t>
            </a:r>
            <a:endParaRPr lang="el-GR" sz="2200" b="1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 eaLnBrk="1" hangingPunct="1">
              <a:buNone/>
              <a:defRPr/>
            </a:pPr>
            <a:r>
              <a:rPr lang="en-US" sz="2200" dirty="0" smtClean="0">
                <a:solidFill>
                  <a:schemeClr val="bg1">
                    <a:lumMod val="75000"/>
                  </a:schemeClr>
                </a:solidFill>
              </a:rPr>
              <a:t>       </a:t>
            </a:r>
            <a:r>
              <a:rPr lang="el-GR" sz="2200" dirty="0" smtClean="0">
                <a:solidFill>
                  <a:schemeClr val="bg1">
                    <a:lumMod val="75000"/>
                  </a:schemeClr>
                </a:solidFill>
              </a:rPr>
              <a:t>Διαταραχή της απομάκρυνσης νεκρών συγκριμάτων</a:t>
            </a:r>
          </a:p>
          <a:p>
            <a:pPr marL="0" indent="0" eaLnBrk="1" hangingPunct="1">
              <a:buNone/>
              <a:defRPr/>
            </a:pPr>
            <a:r>
              <a:rPr lang="el-GR" sz="2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l-GR" sz="2200" dirty="0" smtClean="0">
                <a:solidFill>
                  <a:schemeClr val="bg1">
                    <a:lumMod val="75000"/>
                  </a:schemeClr>
                </a:solidFill>
              </a:rPr>
              <a:t>      Ενεργοποίηση της μη ειδικής ανοσίας</a:t>
            </a:r>
            <a:endParaRPr lang="en-US" sz="22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0" indent="0" eaLnBrk="1" hangingPunct="1">
              <a:buNone/>
              <a:defRPr/>
            </a:pPr>
            <a:r>
              <a:rPr lang="en-US" sz="2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2200" dirty="0" smtClean="0">
                <a:solidFill>
                  <a:schemeClr val="bg1">
                    <a:lumMod val="75000"/>
                  </a:schemeClr>
                </a:solidFill>
              </a:rPr>
              <a:t>      </a:t>
            </a:r>
            <a:r>
              <a:rPr lang="el-GR" sz="2200" dirty="0" smtClean="0">
                <a:solidFill>
                  <a:schemeClr val="bg1">
                    <a:lumMod val="75000"/>
                  </a:schemeClr>
                </a:solidFill>
              </a:rPr>
              <a:t>Ενεργοποίησης της ειδικής ανοσίας</a:t>
            </a:r>
          </a:p>
          <a:p>
            <a:pPr marL="342900" indent="-342900" eaLnBrk="1" hangingPunct="1">
              <a:buAutoNum type="arabicPeriod" startAt="3"/>
              <a:defRPr/>
            </a:pPr>
            <a:r>
              <a:rPr lang="el-GR" sz="2200" b="1" dirty="0" smtClean="0">
                <a:solidFill>
                  <a:schemeClr val="bg1">
                    <a:lumMod val="75000"/>
                  </a:schemeClr>
                </a:solidFill>
              </a:rPr>
              <a:t>  ΦΑΣΗ ΙΙ: ΒΛΑΒΗ ΤΕΛΙΚΟΥ ΟΡΓΑΝΟΥ - ΙΣΤΙΚΗ ΒΛΑΒΗ (ΝΕΦΡΟΣ)</a:t>
            </a:r>
          </a:p>
          <a:p>
            <a:pPr marL="0" indent="0" eaLnBrk="1" hangingPunct="1">
              <a:buNone/>
              <a:defRPr/>
            </a:pPr>
            <a:r>
              <a:rPr lang="el-GR" sz="22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l-GR" sz="2200" b="1" dirty="0" smtClean="0">
                <a:solidFill>
                  <a:schemeClr val="bg1">
                    <a:lumMod val="75000"/>
                  </a:schemeClr>
                </a:solidFill>
              </a:rPr>
              <a:t>      </a:t>
            </a:r>
            <a:r>
              <a:rPr lang="el-GR" sz="2200" dirty="0" smtClean="0">
                <a:solidFill>
                  <a:schemeClr val="bg1">
                    <a:lumMod val="75000"/>
                  </a:schemeClr>
                </a:solidFill>
              </a:rPr>
              <a:t>Προσβολή ιστού από συστημική </a:t>
            </a:r>
            <a:r>
              <a:rPr lang="el-GR" sz="2200" dirty="0" err="1" smtClean="0">
                <a:solidFill>
                  <a:schemeClr val="bg1">
                    <a:lumMod val="75000"/>
                  </a:schemeClr>
                </a:solidFill>
              </a:rPr>
              <a:t>αυτοανοσία</a:t>
            </a:r>
            <a:endParaRPr lang="el-GR" sz="22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0" indent="0" eaLnBrk="1" hangingPunct="1">
              <a:buNone/>
              <a:defRPr/>
            </a:pPr>
            <a:r>
              <a:rPr lang="el-GR" sz="2200" dirty="0" smtClean="0">
                <a:solidFill>
                  <a:schemeClr val="bg1">
                    <a:lumMod val="75000"/>
                  </a:schemeClr>
                </a:solidFill>
              </a:rPr>
              <a:t>       Αντίσταση και απάντηση τε</a:t>
            </a:r>
            <a:r>
              <a:rPr lang="el-GR" sz="2200" dirty="0">
                <a:solidFill>
                  <a:schemeClr val="bg1">
                    <a:lumMod val="75000"/>
                  </a:schemeClr>
                </a:solidFill>
              </a:rPr>
              <a:t>λ</a:t>
            </a:r>
            <a:r>
              <a:rPr lang="el-GR" sz="2200" dirty="0" smtClean="0">
                <a:solidFill>
                  <a:schemeClr val="bg1">
                    <a:lumMod val="75000"/>
                  </a:schemeClr>
                </a:solidFill>
              </a:rPr>
              <a:t>ικού οργάνου</a:t>
            </a:r>
            <a:endParaRPr lang="el-GR" sz="2200" dirty="0" smtClean="0">
              <a:solidFill>
                <a:srgbClr val="0070C0"/>
              </a:solidFill>
            </a:endParaRPr>
          </a:p>
          <a:p>
            <a:pPr marL="457200" indent="-457200" eaLnBrk="1" hangingPunct="1">
              <a:buFont typeface="Arial" panose="020B0604020202020204" pitchFamily="34" charset="0"/>
              <a:buAutoNum type="arabicPeriod" startAt="4"/>
              <a:defRPr/>
            </a:pPr>
            <a:r>
              <a:rPr lang="el-GR" sz="2200" b="1" dirty="0" smtClean="0">
                <a:solidFill>
                  <a:srgbClr val="0070C0"/>
                </a:solidFill>
              </a:rPr>
              <a:t>ΝΕΕΣ ΟΔΟΙ ΣΤΗΝ ΑΝΟΣΟΠΑΘΟΓΕΝΕΙΑ ΤΟΥ ΣΕΛ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l-GR" sz="2200" b="1" dirty="0" smtClean="0">
                <a:solidFill>
                  <a:schemeClr val="bg1">
                    <a:lumMod val="75000"/>
                  </a:schemeClr>
                </a:solidFill>
              </a:rPr>
              <a:t>5.    ΣΥΜΠΕΡΑΣΜΑΤΑ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l-GR" sz="2200" dirty="0" smtClean="0"/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l-GR" sz="2200" b="1" dirty="0" smtClean="0">
              <a:solidFill>
                <a:srgbClr val="0070C0"/>
              </a:solidFill>
            </a:endParaRP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l-GR" sz="2200" b="1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3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Τίτλος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 eaLnBrk="1" hangingPunct="1"/>
            <a:r>
              <a:rPr lang="el-GR" altLang="en-US" sz="3200" dirty="0" smtClean="0">
                <a:latin typeface="+mn-lt"/>
              </a:rPr>
              <a:t>ΣΥΣΤΗΜΑΤΙΚΟΣ ΕΡΥΘΗΜΑΤΩΔΗΣ ΛΥΚΟΣ (ΣΕΛ)</a:t>
            </a:r>
            <a:endParaRPr lang="en-US" altLang="en-US" sz="3200" dirty="0" smtClean="0">
              <a:latin typeface="+mn-lt"/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20700" y="1325563"/>
            <a:ext cx="11150600" cy="514032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l-GR" sz="2200" b="1" dirty="0" smtClean="0">
                <a:solidFill>
                  <a:srgbClr val="FF0000"/>
                </a:solidFill>
              </a:rPr>
              <a:t>Πρωτότυπο συστημικό </a:t>
            </a:r>
            <a:r>
              <a:rPr lang="el-GR" sz="2200" b="1" dirty="0" err="1" smtClean="0">
                <a:solidFill>
                  <a:srgbClr val="FF0000"/>
                </a:solidFill>
              </a:rPr>
              <a:t>αυτοάνοσο</a:t>
            </a:r>
            <a:r>
              <a:rPr lang="el-GR" sz="2200" b="1" dirty="0" smtClean="0">
                <a:solidFill>
                  <a:srgbClr val="FF0000"/>
                </a:solidFill>
              </a:rPr>
              <a:t> νόσημα</a:t>
            </a:r>
            <a:endParaRPr lang="en-US" sz="2200" b="1" dirty="0" smtClean="0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smtClean="0">
                <a:solidFill>
                  <a:srgbClr val="FF0000"/>
                </a:solidFill>
              </a:rPr>
              <a:t>   </a:t>
            </a:r>
            <a:r>
              <a:rPr lang="el-GR" sz="2200" dirty="0" smtClean="0"/>
              <a:t>Απώλεια ανοχής στα πυρηνικά αντιγόνα εαυτού</a:t>
            </a:r>
          </a:p>
          <a:p>
            <a:pPr marL="0" indent="0">
              <a:buNone/>
              <a:defRPr/>
            </a:pPr>
            <a:r>
              <a:rPr lang="el-GR" sz="2200" dirty="0"/>
              <a:t> </a:t>
            </a:r>
            <a:r>
              <a:rPr lang="el-GR" sz="2200" dirty="0" smtClean="0"/>
              <a:t>   Παραγωγή </a:t>
            </a:r>
            <a:r>
              <a:rPr lang="el-GR" sz="2200" dirty="0" err="1" smtClean="0"/>
              <a:t>αυτοαντισωμάτων</a:t>
            </a:r>
            <a:r>
              <a:rPr lang="el-GR" sz="2200" dirty="0" smtClean="0"/>
              <a:t>     </a:t>
            </a:r>
          </a:p>
          <a:p>
            <a:pPr marL="0" indent="0">
              <a:buNone/>
              <a:defRPr/>
            </a:pPr>
            <a:r>
              <a:rPr lang="el-GR" sz="2200" dirty="0" smtClean="0"/>
              <a:t>    Εναπόθεση </a:t>
            </a:r>
            <a:r>
              <a:rPr lang="el-GR" sz="2200" dirty="0" err="1" smtClean="0"/>
              <a:t>ανοσοσυμπλεγμάτων</a:t>
            </a:r>
            <a:r>
              <a:rPr lang="el-GR" sz="2200" dirty="0" smtClean="0"/>
              <a:t> σε πολλαπλά όργανα</a:t>
            </a:r>
          </a:p>
          <a:p>
            <a:pPr marL="0" indent="0">
              <a:buNone/>
              <a:defRPr/>
            </a:pPr>
            <a:endParaRPr lang="el-GR" sz="2200" dirty="0"/>
          </a:p>
          <a:p>
            <a:pPr>
              <a:defRPr/>
            </a:pPr>
            <a:r>
              <a:rPr lang="el-GR" sz="2200" b="1" dirty="0" smtClean="0">
                <a:solidFill>
                  <a:srgbClr val="0070C0"/>
                </a:solidFill>
              </a:rPr>
              <a:t>Κλινική εικόνα</a:t>
            </a:r>
          </a:p>
          <a:p>
            <a:pPr marL="0" indent="0">
              <a:buNone/>
              <a:defRPr/>
            </a:pPr>
            <a:r>
              <a:rPr lang="el-GR" sz="2200" b="1" dirty="0">
                <a:solidFill>
                  <a:srgbClr val="0070C0"/>
                </a:solidFill>
              </a:rPr>
              <a:t> </a:t>
            </a:r>
            <a:r>
              <a:rPr lang="el-GR" sz="2200" b="1" dirty="0" smtClean="0">
                <a:solidFill>
                  <a:srgbClr val="0070C0"/>
                </a:solidFill>
              </a:rPr>
              <a:t>   </a:t>
            </a:r>
            <a:r>
              <a:rPr lang="el-GR" sz="2200" dirty="0" smtClean="0"/>
              <a:t>Εξάρσεις </a:t>
            </a:r>
            <a:r>
              <a:rPr lang="el-GR" sz="2200" dirty="0"/>
              <a:t>και </a:t>
            </a:r>
            <a:r>
              <a:rPr lang="el-GR" sz="2200" dirty="0" smtClean="0"/>
              <a:t>υφέσεις</a:t>
            </a:r>
            <a:endParaRPr lang="el-GR" sz="2200" b="1" dirty="0" smtClean="0">
              <a:solidFill>
                <a:srgbClr val="0070C0"/>
              </a:solidFill>
            </a:endParaRPr>
          </a:p>
          <a:p>
            <a:pPr marL="0" indent="0">
              <a:buNone/>
              <a:defRPr/>
            </a:pPr>
            <a:r>
              <a:rPr lang="el-GR" sz="2200" dirty="0" smtClean="0"/>
              <a:t>    Δέρμα, αρθρώσεις, νεφροί, νευρικό σύστημα κ.ά.</a:t>
            </a:r>
          </a:p>
          <a:p>
            <a:pPr marL="0" indent="0">
              <a:buNone/>
              <a:defRPr/>
            </a:pPr>
            <a:r>
              <a:rPr lang="el-GR" sz="2200" dirty="0"/>
              <a:t> </a:t>
            </a:r>
            <a:r>
              <a:rPr lang="el-GR" sz="2200" dirty="0" smtClean="0"/>
              <a:t>   Ετερογένεια στα συμπτώματα, σοβαρότητα και ανταπόκριση στη θεραπεία</a:t>
            </a:r>
          </a:p>
          <a:p>
            <a:pPr marL="0" indent="0">
              <a:buNone/>
              <a:defRPr/>
            </a:pPr>
            <a:r>
              <a:rPr lang="el-GR" sz="2200" b="1" dirty="0" smtClean="0">
                <a:solidFill>
                  <a:srgbClr val="0070C0"/>
                </a:solidFill>
              </a:rPr>
              <a:t>    </a:t>
            </a:r>
            <a:endParaRPr lang="el-GR" sz="2200" b="1" dirty="0">
              <a:solidFill>
                <a:srgbClr val="0070C0"/>
              </a:solidFill>
            </a:endParaRPr>
          </a:p>
          <a:p>
            <a:pPr>
              <a:defRPr/>
            </a:pPr>
            <a:r>
              <a:rPr lang="el-GR" sz="2200" dirty="0" smtClean="0"/>
              <a:t>Βελτίωση στη </a:t>
            </a:r>
            <a:r>
              <a:rPr lang="el-GR" sz="2200" b="1" dirty="0" smtClean="0">
                <a:solidFill>
                  <a:srgbClr val="0070C0"/>
                </a:solidFill>
              </a:rPr>
              <a:t>διάγνωση και θεραπεία </a:t>
            </a:r>
            <a:r>
              <a:rPr lang="el-GR" sz="2200" dirty="0" smtClean="0"/>
              <a:t>όμως, </a:t>
            </a:r>
            <a:r>
              <a:rPr lang="el-GR" sz="2200" b="1" dirty="0" smtClean="0">
                <a:solidFill>
                  <a:srgbClr val="0070C0"/>
                </a:solidFill>
              </a:rPr>
              <a:t>αυξημένη θνητότητα</a:t>
            </a:r>
          </a:p>
          <a:p>
            <a:pPr>
              <a:defRPr/>
            </a:pPr>
            <a:endParaRPr lang="el-GR" sz="2200" b="1" dirty="0">
              <a:solidFill>
                <a:srgbClr val="0070C0"/>
              </a:solidFill>
            </a:endParaRPr>
          </a:p>
          <a:p>
            <a:pPr marL="0" indent="0">
              <a:buNone/>
              <a:defRPr/>
            </a:pPr>
            <a:endParaRPr lang="el-GR" sz="2200" b="1" dirty="0" smtClean="0">
              <a:solidFill>
                <a:srgbClr val="0070C0"/>
              </a:solidFill>
            </a:endParaRPr>
          </a:p>
          <a:p>
            <a:pPr>
              <a:defRPr/>
            </a:pPr>
            <a:endParaRPr lang="el-GR" sz="22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l-GR" sz="2200" b="1" dirty="0" smtClean="0">
              <a:solidFill>
                <a:srgbClr val="0070C0"/>
              </a:solidFill>
            </a:endParaRP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l-GR" sz="2200" b="1" dirty="0" smtClean="0">
              <a:solidFill>
                <a:srgbClr val="0070C0"/>
              </a:solidFill>
            </a:endParaRPr>
          </a:p>
        </p:txBody>
      </p:sp>
      <p:pic>
        <p:nvPicPr>
          <p:cNvPr id="4" name="Picture 2" descr="C:\Documents and Settings\elena\Επιφάνεια εργασίας\CRETE JULY 2013\picture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5667" y="1688701"/>
            <a:ext cx="3479800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07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l-GR" altLang="en-US" sz="3000" dirty="0" smtClean="0">
                <a:latin typeface="+mn-lt"/>
                <a:ea typeface="Cambria" charset="-95"/>
                <a:cs typeface="Cambria" charset="-95"/>
              </a:rPr>
              <a:t>ΓΟΝΙΔΙΑΚΗ ΤΑΥΤΟΤΗΤΑ ΟΥΔΕΤΕΡΟΦΙΛΩΝ </a:t>
            </a:r>
            <a:br>
              <a:rPr lang="el-GR" altLang="en-US" sz="3000" dirty="0" smtClean="0">
                <a:latin typeface="+mn-lt"/>
                <a:ea typeface="Cambria" charset="-95"/>
                <a:cs typeface="Cambria" charset="-95"/>
              </a:rPr>
            </a:br>
            <a:r>
              <a:rPr lang="el-GR" altLang="en-US" sz="3000" dirty="0" smtClean="0">
                <a:latin typeface="+mn-lt"/>
                <a:ea typeface="Cambria" charset="-95"/>
                <a:cs typeface="Cambria" charset="-95"/>
              </a:rPr>
              <a:t>ΚΑΙ ΔΙΑΤΑΡΑΧΗ ΓΟΝΙΔΙΩΝ ΑΥΤΟΦΑΓΙΑΣ</a:t>
            </a:r>
            <a:endParaRPr lang="el-GR" altLang="en-US" sz="3000" dirty="0">
              <a:latin typeface="+mn-lt"/>
              <a:ea typeface="Cambria" charset="-95"/>
              <a:cs typeface="Cambria" charset="-95"/>
            </a:endParaRPr>
          </a:p>
        </p:txBody>
      </p:sp>
      <p:sp>
        <p:nvSpPr>
          <p:cNvPr id="12" name="1 - Τίτλος"/>
          <p:cNvSpPr txBox="1">
            <a:spLocks/>
          </p:cNvSpPr>
          <p:nvPr/>
        </p:nvSpPr>
        <p:spPr>
          <a:xfrm>
            <a:off x="0" y="1308496"/>
            <a:ext cx="12192000" cy="5286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 altLang="en-US" sz="2200" b="1" dirty="0" smtClean="0">
                <a:solidFill>
                  <a:srgbClr val="0070C0"/>
                </a:solidFill>
                <a:latin typeface="+mn-lt"/>
              </a:rPr>
              <a:t>Ασθενείς με ενεργό ΣΕΛ</a:t>
            </a:r>
          </a:p>
        </p:txBody>
      </p:sp>
      <p:sp>
        <p:nvSpPr>
          <p:cNvPr id="17" name="4 - TextBox"/>
          <p:cNvSpPr txBox="1">
            <a:spLocks noChangeArrowheads="1"/>
          </p:cNvSpPr>
          <p:nvPr/>
        </p:nvSpPr>
        <p:spPr bwMode="auto">
          <a:xfrm>
            <a:off x="7772401" y="6550025"/>
            <a:ext cx="4419599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el-GR" altLang="en-US" sz="1400" dirty="0" err="1">
                <a:latin typeface="+mn-lt"/>
              </a:rPr>
              <a:t>Nakou</a:t>
            </a:r>
            <a:r>
              <a:rPr lang="el-GR" altLang="en-US" sz="1400" dirty="0">
                <a:latin typeface="+mn-lt"/>
              </a:rPr>
              <a:t> </a:t>
            </a:r>
            <a:r>
              <a:rPr lang="el-GR" altLang="en-US" sz="1400" dirty="0" err="1">
                <a:latin typeface="+mn-lt"/>
              </a:rPr>
              <a:t>et</a:t>
            </a:r>
            <a:r>
              <a:rPr lang="el-GR" altLang="en-US" sz="1400" dirty="0">
                <a:latin typeface="+mn-lt"/>
              </a:rPr>
              <a:t> </a:t>
            </a:r>
            <a:r>
              <a:rPr lang="el-GR" altLang="en-US" sz="1400" dirty="0" err="1">
                <a:latin typeface="+mn-lt"/>
              </a:rPr>
              <a:t>al</a:t>
            </a:r>
            <a:r>
              <a:rPr lang="el-GR" altLang="en-US" sz="1400" dirty="0">
                <a:latin typeface="+mn-lt"/>
              </a:rPr>
              <a:t>. </a:t>
            </a:r>
            <a:r>
              <a:rPr lang="el-GR" altLang="en-US" sz="1400" dirty="0" err="1">
                <a:latin typeface="+mn-lt"/>
              </a:rPr>
              <a:t>Arthr</a:t>
            </a:r>
            <a:r>
              <a:rPr lang="el-GR" altLang="en-US" sz="1400" dirty="0">
                <a:latin typeface="+mn-lt"/>
              </a:rPr>
              <a:t> </a:t>
            </a:r>
            <a:r>
              <a:rPr lang="el-GR" altLang="en-US" sz="1400" dirty="0" err="1">
                <a:latin typeface="+mn-lt"/>
              </a:rPr>
              <a:t>Rheum</a:t>
            </a:r>
            <a:r>
              <a:rPr lang="el-GR" altLang="en-US" sz="1400" dirty="0">
                <a:latin typeface="+mn-lt"/>
              </a:rPr>
              <a:t> 2008</a:t>
            </a:r>
          </a:p>
        </p:txBody>
      </p:sp>
      <p:sp>
        <p:nvSpPr>
          <p:cNvPr id="18" name="TextBox 7"/>
          <p:cNvSpPr txBox="1">
            <a:spLocks noChangeArrowheads="1"/>
          </p:cNvSpPr>
          <p:nvPr/>
        </p:nvSpPr>
        <p:spPr bwMode="auto">
          <a:xfrm>
            <a:off x="7656513" y="6309539"/>
            <a:ext cx="45354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 sz="1400" dirty="0" err="1" smtClean="0">
                <a:latin typeface="+mn-lt"/>
              </a:rPr>
              <a:t>Stagakis</a:t>
            </a:r>
            <a:r>
              <a:rPr lang="en-US" altLang="en-US" sz="1400" dirty="0">
                <a:latin typeface="+mn-lt"/>
              </a:rPr>
              <a:t> </a:t>
            </a:r>
            <a:r>
              <a:rPr lang="en-US" altLang="en-US" sz="1400" dirty="0" smtClean="0">
                <a:latin typeface="+mn-lt"/>
              </a:rPr>
              <a:t>et </a:t>
            </a:r>
            <a:r>
              <a:rPr lang="en-US" altLang="en-US" sz="1400" dirty="0">
                <a:latin typeface="+mn-lt"/>
              </a:rPr>
              <a:t>al. Ann Rheum </a:t>
            </a:r>
            <a:r>
              <a:rPr lang="en-US" altLang="en-US" sz="1400" dirty="0" smtClean="0">
                <a:latin typeface="+mn-lt"/>
              </a:rPr>
              <a:t>Dis 2011</a:t>
            </a:r>
            <a:endParaRPr lang="el-GR" altLang="en-US" sz="1400" dirty="0">
              <a:latin typeface="+mn-l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92786" y="2229248"/>
            <a:ext cx="10702490" cy="3173496"/>
            <a:chOff x="592786" y="2229248"/>
            <a:chExt cx="10702490" cy="3173496"/>
          </a:xfrm>
        </p:grpSpPr>
        <p:grpSp>
          <p:nvGrpSpPr>
            <p:cNvPr id="13" name="Group 12"/>
            <p:cNvGrpSpPr/>
            <p:nvPr/>
          </p:nvGrpSpPr>
          <p:grpSpPr>
            <a:xfrm>
              <a:off x="6852211" y="2229248"/>
              <a:ext cx="4443065" cy="3120423"/>
              <a:chOff x="7014257" y="1964760"/>
              <a:chExt cx="4443065" cy="3120423"/>
            </a:xfrm>
          </p:grpSpPr>
          <p:sp>
            <p:nvSpPr>
              <p:cNvPr id="14" name="24 - TextBox"/>
              <p:cNvSpPr txBox="1">
                <a:spLocks noChangeArrowheads="1"/>
              </p:cNvSpPr>
              <p:nvPr/>
            </p:nvSpPr>
            <p:spPr bwMode="auto">
              <a:xfrm>
                <a:off x="7014257" y="4808184"/>
                <a:ext cx="3855795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l-GR" altLang="en-US" sz="1200" b="1" dirty="0" err="1">
                    <a:latin typeface="+mn-lt"/>
                    <a:cs typeface="Arial" panose="020B0604020202020204" pitchFamily="34" charset="0"/>
                  </a:rPr>
                  <a:t>miR</a:t>
                </a:r>
                <a:r>
                  <a:rPr lang="el-GR" altLang="en-US" sz="1200" b="1" dirty="0">
                    <a:latin typeface="+mn-lt"/>
                    <a:cs typeface="Arial" panose="020B0604020202020204" pitchFamily="34" charset="0"/>
                  </a:rPr>
                  <a:t> </a:t>
                </a:r>
                <a:r>
                  <a:rPr lang="el-GR" altLang="en-US" sz="1200" b="1" dirty="0" err="1" smtClean="0">
                    <a:latin typeface="+mn-lt"/>
                    <a:cs typeface="Arial" panose="020B0604020202020204" pitchFamily="34" charset="0"/>
                  </a:rPr>
                  <a:t>microarray</a:t>
                </a:r>
                <a:r>
                  <a:rPr lang="el-GR" altLang="en-US" sz="1200" b="1" dirty="0" smtClean="0">
                    <a:latin typeface="+mn-lt"/>
                    <a:cs typeface="Arial" panose="020B0604020202020204" pitchFamily="34" charset="0"/>
                  </a:rPr>
                  <a:t> </a:t>
                </a:r>
                <a:r>
                  <a:rPr lang="el-GR" altLang="en-US" sz="1200" b="1" dirty="0" err="1" smtClean="0">
                    <a:latin typeface="+mn-lt"/>
                    <a:cs typeface="Arial" panose="020B0604020202020204" pitchFamily="34" charset="0"/>
                  </a:rPr>
                  <a:t>analysis</a:t>
                </a:r>
                <a:r>
                  <a:rPr lang="el-GR" altLang="en-US" sz="1200" b="1" dirty="0" smtClean="0">
                    <a:latin typeface="+mn-lt"/>
                    <a:cs typeface="Arial" panose="020B0604020202020204" pitchFamily="34" charset="0"/>
                  </a:rPr>
                  <a:t> </a:t>
                </a:r>
                <a:r>
                  <a:rPr lang="el-GR" altLang="en-US" sz="1200" b="1" dirty="0">
                    <a:latin typeface="+mn-lt"/>
                    <a:cs typeface="Arial" panose="020B0604020202020204" pitchFamily="34" charset="0"/>
                  </a:rPr>
                  <a:t>(PBMC)</a:t>
                </a:r>
              </a:p>
            </p:txBody>
          </p:sp>
          <p:pic>
            <p:nvPicPr>
              <p:cNvPr id="15" name="Picture 1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14257" y="1964760"/>
                <a:ext cx="4443065" cy="28704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786" y="2229248"/>
              <a:ext cx="5808014" cy="3173496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>
            <a:xfrm>
              <a:off x="6852211" y="2630774"/>
              <a:ext cx="777782" cy="164892"/>
            </a:xfrm>
            <a:prstGeom prst="ellipse">
              <a:avLst/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6852211" y="3582008"/>
              <a:ext cx="777782" cy="164892"/>
            </a:xfrm>
            <a:prstGeom prst="ellipse">
              <a:avLst/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6852211" y="4533242"/>
              <a:ext cx="777782" cy="164892"/>
            </a:xfrm>
            <a:prstGeom prst="ellipse">
              <a:avLst/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9170690" y="3769277"/>
              <a:ext cx="777782" cy="164892"/>
            </a:xfrm>
            <a:prstGeom prst="ellipse">
              <a:avLst/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1342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l-GR" altLang="en-US" sz="3000" dirty="0" smtClean="0">
                <a:latin typeface="+mn-lt"/>
                <a:ea typeface="Cambria" charset="-95"/>
                <a:cs typeface="Cambria" charset="-95"/>
              </a:rPr>
              <a:t>ΑΥΤΟΦΑΓΙΑ</a:t>
            </a:r>
            <a:endParaRPr lang="el-GR" altLang="en-US" sz="3000" dirty="0">
              <a:latin typeface="+mn-lt"/>
              <a:ea typeface="Cambria" charset="-95"/>
              <a:cs typeface="Cambria" charset="-95"/>
            </a:endParaRPr>
          </a:p>
        </p:txBody>
      </p:sp>
      <p:sp>
        <p:nvSpPr>
          <p:cNvPr id="10" name="2 - Θέση περιεχομένου"/>
          <p:cNvSpPr txBox="1">
            <a:spLocks/>
          </p:cNvSpPr>
          <p:nvPr/>
        </p:nvSpPr>
        <p:spPr bwMode="auto">
          <a:xfrm>
            <a:off x="711200" y="1035843"/>
            <a:ext cx="11023599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-95"/>
              <a:buChar char="•"/>
            </a:pPr>
            <a:r>
              <a:rPr lang="el-GR" altLang="en-US" sz="2000" b="1" smtClean="0">
                <a:solidFill>
                  <a:srgbClr val="0070C0"/>
                </a:solidFill>
                <a:latin typeface="+mn-lt"/>
              </a:rPr>
              <a:t>Ομοιοστατικός</a:t>
            </a:r>
            <a:r>
              <a:rPr lang="el-GR" altLang="en-US" sz="2000" b="1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el-GR" altLang="en-US" sz="2000" b="1" dirty="0" err="1" smtClean="0">
                <a:solidFill>
                  <a:srgbClr val="0070C0"/>
                </a:solidFill>
                <a:latin typeface="+mn-lt"/>
              </a:rPr>
              <a:t>καταβολικός</a:t>
            </a:r>
            <a:r>
              <a:rPr lang="el-GR" altLang="en-US" sz="2000" b="1" dirty="0" smtClean="0">
                <a:solidFill>
                  <a:srgbClr val="0070C0"/>
                </a:solidFill>
                <a:latin typeface="+mn-lt"/>
              </a:rPr>
              <a:t> μηχανισμός</a:t>
            </a:r>
            <a:endParaRPr lang="en-US" altLang="en-US" sz="2000" b="1" dirty="0" smtClean="0">
              <a:solidFill>
                <a:srgbClr val="0070C0"/>
              </a:solidFill>
              <a:latin typeface="+mn-lt"/>
            </a:endParaRP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l-GR" altLang="en-US" sz="2000" dirty="0" smtClean="0">
                <a:latin typeface="+mn-lt"/>
              </a:rPr>
              <a:t>Υπό συνθήκες κυτταρικού στρες, το κύτταρο </a:t>
            </a:r>
            <a:r>
              <a:rPr lang="el-GR" altLang="en-US" sz="2000" dirty="0" err="1" smtClean="0">
                <a:latin typeface="+mn-lt"/>
              </a:rPr>
              <a:t>αποδομεί</a:t>
            </a:r>
            <a:r>
              <a:rPr lang="el-GR" altLang="en-US" sz="2000" dirty="0" smtClean="0">
                <a:latin typeface="+mn-lt"/>
              </a:rPr>
              <a:t> τα δικά του συστατικά 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l-GR" altLang="en-US" sz="2000" dirty="0" smtClean="0">
                <a:latin typeface="+mn-lt"/>
              </a:rPr>
              <a:t>Συμμετέχει σε κυτταρικές διεργασίες: κυτταρικός κύκλος, ενεργειακή ρύθμιση και </a:t>
            </a:r>
          </a:p>
          <a:p>
            <a:pPr marL="0" indent="0" eaLnBrk="1" hangingPunct="1">
              <a:spcBef>
                <a:spcPct val="20000"/>
              </a:spcBef>
            </a:pPr>
            <a:r>
              <a:rPr lang="el-GR" altLang="en-US" sz="2000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l-GR" altLang="en-US" sz="2000" b="1" dirty="0" smtClean="0">
                <a:solidFill>
                  <a:srgbClr val="0070C0"/>
                </a:solidFill>
                <a:latin typeface="+mn-lt"/>
              </a:rPr>
              <a:t>     ανοσολογική απάντηση</a:t>
            </a:r>
            <a:endParaRPr lang="el-GR" altLang="en-US" sz="2000" b="1" dirty="0">
              <a:solidFill>
                <a:srgbClr val="0070C0"/>
              </a:solidFill>
              <a:latin typeface="+mn-lt"/>
            </a:endParaRPr>
          </a:p>
        </p:txBody>
      </p:sp>
      <p:grpSp>
        <p:nvGrpSpPr>
          <p:cNvPr id="11" name="6 - Ομάδα"/>
          <p:cNvGrpSpPr>
            <a:grpSpLocks/>
          </p:cNvGrpSpPr>
          <p:nvPr/>
        </p:nvGrpSpPr>
        <p:grpSpPr bwMode="auto">
          <a:xfrm>
            <a:off x="2952750" y="2856225"/>
            <a:ext cx="6286500" cy="2357437"/>
            <a:chOff x="1285852" y="3786190"/>
            <a:chExt cx="6286544" cy="2357454"/>
          </a:xfrm>
        </p:grpSpPr>
        <p:pic>
          <p:nvPicPr>
            <p:cNvPr id="19" name="Picture 18" descr="C:\Documents and Settings\elena\Επιφάνεια εργασίας\autophagy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166" y="4286256"/>
              <a:ext cx="5857916" cy="1522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8 - Στρογγυλεμένο ορθογώνιο"/>
            <p:cNvSpPr/>
            <p:nvPr/>
          </p:nvSpPr>
          <p:spPr>
            <a:xfrm>
              <a:off x="1285852" y="3786190"/>
              <a:ext cx="6286544" cy="2357454"/>
            </a:xfrm>
            <a:prstGeom prst="round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l-GR"/>
            </a:p>
          </p:txBody>
        </p:sp>
      </p:grpSp>
      <p:sp>
        <p:nvSpPr>
          <p:cNvPr id="21" name="TextBox 4"/>
          <p:cNvSpPr txBox="1">
            <a:spLocks noChangeArrowheads="1"/>
          </p:cNvSpPr>
          <p:nvPr/>
        </p:nvSpPr>
        <p:spPr bwMode="auto">
          <a:xfrm>
            <a:off x="5953124" y="6514644"/>
            <a:ext cx="623887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l-GR" altLang="en-US" sz="1400" dirty="0" smtClean="0">
                <a:solidFill>
                  <a:prstClr val="black"/>
                </a:solidFill>
                <a:latin typeface="+mn-lt"/>
                <a:ea typeface="Cambria" charset="-95"/>
                <a:cs typeface="Cambria" charset="-95"/>
              </a:rPr>
              <a:t>Φράγκου Ε και συν. Ελληνική Ρευματολογία 201</a:t>
            </a:r>
            <a:r>
              <a:rPr lang="en-US" altLang="en-US" sz="1400" dirty="0" smtClean="0">
                <a:solidFill>
                  <a:prstClr val="black"/>
                </a:solidFill>
                <a:latin typeface="+mn-lt"/>
                <a:ea typeface="Cambria" charset="-95"/>
                <a:cs typeface="Cambria" charset="-95"/>
              </a:rPr>
              <a:t>4</a:t>
            </a:r>
            <a:endParaRPr lang="en-US" altLang="en-US" sz="1400" dirty="0">
              <a:solidFill>
                <a:prstClr val="black"/>
              </a:solidFill>
              <a:latin typeface="+mn-lt"/>
              <a:ea typeface="Cambria" charset="-95"/>
              <a:cs typeface="Cambria" charset="-95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52750" y="5549418"/>
            <a:ext cx="9731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dirty="0" smtClean="0"/>
              <a:t>Φάση έναρξης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4377529" y="5549418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smtClean="0"/>
              <a:t>Φάση επιμήκυνσης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6171404" y="5549418"/>
            <a:ext cx="124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dirty="0" smtClean="0"/>
              <a:t>Φάση ωρίμανσης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0960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l-GR" altLang="en-US" sz="3000" dirty="0" smtClean="0">
                <a:latin typeface="+mn-lt"/>
                <a:ea typeface="Cambria" charset="-95"/>
                <a:cs typeface="Cambria" charset="-95"/>
              </a:rPr>
              <a:t>ΙΣΤΙΚΟΣ ΠΑΡΑΓΟΝΤΑΣ (</a:t>
            </a:r>
            <a:r>
              <a:rPr lang="en-US" altLang="en-US" sz="3000" dirty="0" smtClean="0">
                <a:latin typeface="+mn-lt"/>
                <a:ea typeface="Cambria" charset="-95"/>
                <a:cs typeface="Cambria" charset="-95"/>
              </a:rPr>
              <a:t>TF)</a:t>
            </a:r>
            <a:endParaRPr lang="el-GR" altLang="en-US" sz="3000" dirty="0">
              <a:latin typeface="+mn-lt"/>
              <a:ea typeface="Cambria" charset="-95"/>
              <a:cs typeface="Cambria" charset="-95"/>
            </a:endParaRPr>
          </a:p>
        </p:txBody>
      </p:sp>
      <p:sp>
        <p:nvSpPr>
          <p:cNvPr id="4" name="1 - Τίτλος"/>
          <p:cNvSpPr txBox="1">
            <a:spLocks/>
          </p:cNvSpPr>
          <p:nvPr/>
        </p:nvSpPr>
        <p:spPr>
          <a:xfrm>
            <a:off x="0" y="995361"/>
            <a:ext cx="12192000" cy="5286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 altLang="en-US" sz="2000" b="1" dirty="0" smtClean="0">
                <a:solidFill>
                  <a:srgbClr val="0070C0"/>
                </a:solidFill>
                <a:latin typeface="+mn-lt"/>
              </a:rPr>
              <a:t>Κυριότερος </a:t>
            </a:r>
            <a:r>
              <a:rPr lang="en-US" altLang="en-US" sz="2000" b="1" i="1" dirty="0" smtClean="0">
                <a:solidFill>
                  <a:srgbClr val="0070C0"/>
                </a:solidFill>
                <a:latin typeface="+mn-lt"/>
              </a:rPr>
              <a:t>in vivo </a:t>
            </a:r>
            <a:r>
              <a:rPr lang="el-GR" altLang="en-US" sz="2000" b="1" dirty="0" err="1" smtClean="0">
                <a:solidFill>
                  <a:srgbClr val="0070C0"/>
                </a:solidFill>
                <a:latin typeface="+mn-lt"/>
              </a:rPr>
              <a:t>ενεργοποιητής</a:t>
            </a:r>
            <a:r>
              <a:rPr lang="el-GR" altLang="en-US" sz="2000" b="1" dirty="0" smtClean="0">
                <a:solidFill>
                  <a:srgbClr val="0070C0"/>
                </a:solidFill>
                <a:latin typeface="+mn-lt"/>
              </a:rPr>
              <a:t> της εξωγενούς οδού της πήξης</a:t>
            </a:r>
          </a:p>
        </p:txBody>
      </p:sp>
      <p:sp>
        <p:nvSpPr>
          <p:cNvPr id="19" name="2 - Θέση περιεχομένου"/>
          <p:cNvSpPr txBox="1">
            <a:spLocks/>
          </p:cNvSpPr>
          <p:nvPr/>
        </p:nvSpPr>
        <p:spPr bwMode="auto">
          <a:xfrm>
            <a:off x="1524000" y="1524000"/>
            <a:ext cx="9144000" cy="4892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l-GR" altLang="en-US" sz="2000" dirty="0" smtClean="0">
                <a:latin typeface="+mn-lt"/>
              </a:rPr>
              <a:t>Μέσω άξονα </a:t>
            </a:r>
            <a:r>
              <a:rPr lang="en-US" altLang="en-US" sz="2000" dirty="0" smtClean="0">
                <a:latin typeface="+mn-lt"/>
              </a:rPr>
              <a:t>TF-</a:t>
            </a:r>
            <a:r>
              <a:rPr lang="el-GR" altLang="en-US" sz="2000" dirty="0" smtClean="0">
                <a:latin typeface="+mn-lt"/>
              </a:rPr>
              <a:t>θρομβίνης</a:t>
            </a:r>
            <a:r>
              <a:rPr lang="en-US" altLang="en-US" sz="2000" dirty="0" smtClean="0">
                <a:latin typeface="+mn-lt"/>
              </a:rPr>
              <a:t>: </a:t>
            </a:r>
            <a:r>
              <a:rPr lang="el-GR" altLang="en-US" sz="2000" b="1" dirty="0" smtClean="0">
                <a:solidFill>
                  <a:srgbClr val="FF0000"/>
                </a:solidFill>
                <a:latin typeface="+mn-lt"/>
              </a:rPr>
              <a:t>καταρράκτης της πήξης</a:t>
            </a:r>
            <a:endParaRPr lang="en-US" altLang="en-US" sz="2000" b="1" dirty="0">
              <a:solidFill>
                <a:srgbClr val="FF0000"/>
              </a:solidFill>
              <a:latin typeface="+mn-lt"/>
            </a:endParaRPr>
          </a:p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l-GR" altLang="en-US" sz="2000" dirty="0" smtClean="0">
                <a:latin typeface="+mn-lt"/>
              </a:rPr>
              <a:t>Μέσω ενεργοποίησης </a:t>
            </a:r>
            <a:r>
              <a:rPr lang="en-US" altLang="en-US" sz="2000" dirty="0" smtClean="0">
                <a:latin typeface="+mn-lt"/>
              </a:rPr>
              <a:t>PAR</a:t>
            </a:r>
            <a:r>
              <a:rPr lang="el-GR" altLang="en-US" sz="2000" dirty="0" smtClean="0">
                <a:latin typeface="+mn-lt"/>
              </a:rPr>
              <a:t>: </a:t>
            </a:r>
            <a:r>
              <a:rPr lang="el-GR" altLang="en-US" sz="2000" b="1" dirty="0" smtClean="0">
                <a:solidFill>
                  <a:srgbClr val="FF0000"/>
                </a:solidFill>
                <a:latin typeface="+mn-lt"/>
              </a:rPr>
              <a:t>φλεγμονή</a:t>
            </a:r>
          </a:p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altLang="en-US" sz="2000" b="1" dirty="0">
              <a:solidFill>
                <a:srgbClr val="FF0000"/>
              </a:solidFill>
              <a:latin typeface="+mn-lt"/>
            </a:endParaRP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altLang="en-US" sz="2000" dirty="0">
              <a:latin typeface="+mn-lt"/>
            </a:endParaRP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altLang="en-US" sz="2000" dirty="0">
              <a:latin typeface="+mn-lt"/>
            </a:endParaRP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altLang="en-US" sz="2000" dirty="0">
              <a:latin typeface="+mn-lt"/>
            </a:endParaRP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altLang="en-US" sz="2000" u="sng" dirty="0">
              <a:latin typeface="+mn-lt"/>
            </a:endParaRP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altLang="en-US" sz="2000" u="sng" dirty="0">
              <a:latin typeface="+mn-lt"/>
            </a:endParaRPr>
          </a:p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altLang="en-US" sz="2000" b="1" dirty="0" smtClean="0">
              <a:solidFill>
                <a:srgbClr val="0070C0"/>
              </a:solidFill>
              <a:latin typeface="+mn-lt"/>
            </a:endParaRPr>
          </a:p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el-GR" altLang="en-US" sz="2000" b="1" dirty="0" smtClean="0">
              <a:solidFill>
                <a:srgbClr val="0070C0"/>
              </a:solidFill>
              <a:latin typeface="+mn-lt"/>
            </a:endParaRPr>
          </a:p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l-GR" altLang="en-US" sz="2000" b="1" dirty="0">
                <a:solidFill>
                  <a:srgbClr val="0070C0"/>
                </a:solidFill>
                <a:latin typeface="+mn-lt"/>
              </a:rPr>
              <a:t>Σ</a:t>
            </a:r>
            <a:r>
              <a:rPr lang="el-GR" altLang="en-US" sz="2000" b="1" dirty="0" smtClean="0">
                <a:solidFill>
                  <a:srgbClr val="0070C0"/>
                </a:solidFill>
                <a:latin typeface="+mn-lt"/>
              </a:rPr>
              <a:t>τα ουδετερόφιλα (</a:t>
            </a:r>
            <a:r>
              <a:rPr lang="en-US" altLang="en-US" sz="2000" b="1" dirty="0" smtClean="0">
                <a:solidFill>
                  <a:srgbClr val="0070C0"/>
                </a:solidFill>
                <a:latin typeface="+mn-lt"/>
              </a:rPr>
              <a:t>PMNs</a:t>
            </a:r>
            <a:r>
              <a:rPr lang="el-GR" altLang="en-US" sz="2000" b="1" dirty="0" smtClean="0">
                <a:solidFill>
                  <a:srgbClr val="0070C0"/>
                </a:solidFill>
                <a:latin typeface="+mn-lt"/>
              </a:rPr>
              <a:t>)</a:t>
            </a:r>
            <a:r>
              <a:rPr lang="en-US" altLang="en-US" sz="2000" b="1" dirty="0" smtClean="0">
                <a:solidFill>
                  <a:srgbClr val="0070C0"/>
                </a:solidFill>
                <a:latin typeface="+mn-lt"/>
              </a:rPr>
              <a:t>:</a:t>
            </a:r>
            <a:endParaRPr lang="en-US" altLang="en-US" sz="2000" b="1" dirty="0">
              <a:solidFill>
                <a:srgbClr val="0070C0"/>
              </a:solidFill>
              <a:latin typeface="+mn-lt"/>
            </a:endParaRPr>
          </a:p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l-GR" altLang="en-US" sz="2000" dirty="0" smtClean="0">
                <a:latin typeface="+mn-lt"/>
              </a:rPr>
              <a:t>Ενδοκυττάρια εντόπιση TF</a:t>
            </a:r>
            <a:endParaRPr lang="en-US" altLang="en-US" sz="2000" dirty="0">
              <a:latin typeface="+mn-lt"/>
            </a:endParaRPr>
          </a:p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l-GR" altLang="en-US" sz="2000" dirty="0" smtClean="0">
                <a:latin typeface="+mn-lt"/>
              </a:rPr>
              <a:t>Στη σήψη, </a:t>
            </a:r>
            <a:r>
              <a:rPr lang="el-GR" altLang="en-US" sz="2000" dirty="0" err="1" smtClean="0">
                <a:latin typeface="+mn-lt"/>
              </a:rPr>
              <a:t>εξωκυττάρια</a:t>
            </a:r>
            <a:r>
              <a:rPr lang="el-GR" altLang="en-US" sz="2000" dirty="0" smtClean="0">
                <a:latin typeface="+mn-lt"/>
              </a:rPr>
              <a:t> μεταφορά TF μέσω </a:t>
            </a:r>
            <a:r>
              <a:rPr lang="el-GR" altLang="en-US" sz="2000" b="1" dirty="0">
                <a:solidFill>
                  <a:srgbClr val="0070C0"/>
                </a:solidFill>
                <a:latin typeface="+mn-lt"/>
              </a:rPr>
              <a:t>NETs</a:t>
            </a:r>
            <a:endParaRPr lang="en-US" altLang="en-US" sz="20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95625" y="2522934"/>
            <a:ext cx="6000750" cy="2359025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21" name="5 - TextBox"/>
          <p:cNvSpPr txBox="1">
            <a:spLocks noChangeArrowheads="1"/>
          </p:cNvSpPr>
          <p:nvPr/>
        </p:nvSpPr>
        <p:spPr bwMode="auto">
          <a:xfrm>
            <a:off x="8048625" y="6526213"/>
            <a:ext cx="4143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el-GR" altLang="en-US" sz="1400" dirty="0" err="1">
                <a:latin typeface="+mn-lt"/>
              </a:rPr>
              <a:t>Kambas</a:t>
            </a:r>
            <a:r>
              <a:rPr lang="el-GR" altLang="en-US" sz="1400" dirty="0">
                <a:latin typeface="+mn-lt"/>
              </a:rPr>
              <a:t> K </a:t>
            </a:r>
            <a:r>
              <a:rPr lang="el-GR" altLang="en-US" sz="1400" dirty="0" err="1">
                <a:latin typeface="+mn-lt"/>
              </a:rPr>
              <a:t>et</a:t>
            </a:r>
            <a:r>
              <a:rPr lang="el-GR" altLang="en-US" sz="1400" dirty="0">
                <a:latin typeface="+mn-lt"/>
              </a:rPr>
              <a:t> </a:t>
            </a:r>
            <a:r>
              <a:rPr lang="el-GR" altLang="en-US" sz="1400" dirty="0" err="1">
                <a:latin typeface="+mn-lt"/>
              </a:rPr>
              <a:t>al</a:t>
            </a:r>
            <a:r>
              <a:rPr lang="el-GR" altLang="en-US" sz="1400" dirty="0">
                <a:latin typeface="+mn-lt"/>
              </a:rPr>
              <a:t>. </a:t>
            </a:r>
            <a:r>
              <a:rPr lang="el-GR" altLang="en-US" sz="1400" dirty="0" err="1">
                <a:latin typeface="+mn-lt"/>
              </a:rPr>
              <a:t>Front</a:t>
            </a:r>
            <a:r>
              <a:rPr lang="el-GR" altLang="en-US" sz="1400" dirty="0">
                <a:latin typeface="+mn-lt"/>
              </a:rPr>
              <a:t> </a:t>
            </a:r>
            <a:r>
              <a:rPr lang="el-GR" altLang="en-US" sz="1400" dirty="0" err="1">
                <a:latin typeface="+mn-lt"/>
              </a:rPr>
              <a:t>Immunol</a:t>
            </a:r>
            <a:r>
              <a:rPr lang="el-GR" altLang="en-US" sz="1400" dirty="0">
                <a:latin typeface="+mn-lt"/>
              </a:rPr>
              <a:t> 2012; </a:t>
            </a:r>
            <a:r>
              <a:rPr lang="el-GR" altLang="en-US" sz="1400" dirty="0" smtClean="0">
                <a:latin typeface="+mn-lt"/>
              </a:rPr>
              <a:t>3:385</a:t>
            </a:r>
            <a:endParaRPr lang="el-GR" alt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426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l-GR" altLang="en-US" sz="3000" dirty="0" smtClean="0">
                <a:latin typeface="+mn-lt"/>
                <a:ea typeface="Cambria" charset="-95"/>
                <a:cs typeface="Cambria" charset="-95"/>
              </a:rPr>
              <a:t>ΥΠΟΘΕΣΗ</a:t>
            </a:r>
            <a:endParaRPr lang="el-GR" altLang="en-US" sz="3000" dirty="0">
              <a:latin typeface="+mn-lt"/>
              <a:ea typeface="Cambria" charset="-95"/>
              <a:cs typeface="Cambria" charset="-95"/>
            </a:endParaRPr>
          </a:p>
        </p:txBody>
      </p:sp>
      <p:sp>
        <p:nvSpPr>
          <p:cNvPr id="6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857443"/>
            <a:ext cx="12192000" cy="1859253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l-GR" altLang="en-US" sz="2000" b="1" dirty="0" smtClean="0">
                <a:solidFill>
                  <a:srgbClr val="0070C0"/>
                </a:solidFill>
                <a:ea typeface="Cambria" charset="-95"/>
                <a:cs typeface="Cambria" charset="-95"/>
              </a:rPr>
              <a:t>Σε ασθενείς με ενεργό ΣΕΛ</a:t>
            </a:r>
            <a:r>
              <a:rPr lang="en-US" altLang="en-US" sz="2000" b="1" dirty="0" smtClean="0">
                <a:solidFill>
                  <a:srgbClr val="0070C0"/>
                </a:solidFill>
                <a:ea typeface="Cambria" charset="-95"/>
                <a:cs typeface="Cambria" charset="-95"/>
              </a:rPr>
              <a:t>, </a:t>
            </a:r>
            <a:endParaRPr lang="en-US" altLang="en-US" sz="2000" b="1" dirty="0">
              <a:solidFill>
                <a:srgbClr val="0070C0"/>
              </a:solidFill>
              <a:ea typeface="Cambria" charset="-95"/>
              <a:cs typeface="Cambria" charset="-95"/>
            </a:endParaRPr>
          </a:p>
          <a:p>
            <a:pPr algn="ctr">
              <a:buNone/>
            </a:pPr>
            <a:r>
              <a:rPr lang="el-GR" altLang="en-US" sz="2000" dirty="0" smtClean="0">
                <a:ea typeface="Cambria" charset="-95"/>
                <a:cs typeface="Cambria" charset="-95"/>
              </a:rPr>
              <a:t>η </a:t>
            </a:r>
            <a:r>
              <a:rPr lang="el-GR" altLang="en-US" sz="2000" dirty="0" err="1" smtClean="0">
                <a:ea typeface="Cambria" charset="-95"/>
                <a:cs typeface="Cambria" charset="-95"/>
              </a:rPr>
              <a:t>επαγώμενη</a:t>
            </a:r>
            <a:r>
              <a:rPr lang="el-GR" altLang="en-US" sz="2000" dirty="0" smtClean="0">
                <a:ea typeface="Cambria" charset="-95"/>
                <a:cs typeface="Cambria" charset="-95"/>
              </a:rPr>
              <a:t>-με-</a:t>
            </a:r>
            <a:r>
              <a:rPr lang="el-GR" altLang="en-US" sz="2000" dirty="0" err="1" smtClean="0">
                <a:ea typeface="Cambria" charset="-95"/>
                <a:cs typeface="Cambria" charset="-95"/>
              </a:rPr>
              <a:t>αυτοφαγία</a:t>
            </a:r>
            <a:r>
              <a:rPr lang="el-GR" altLang="en-US" sz="2000" dirty="0" smtClean="0">
                <a:ea typeface="Cambria" charset="-95"/>
                <a:cs typeface="Cambria" charset="-95"/>
              </a:rPr>
              <a:t> μεταφορά του </a:t>
            </a:r>
            <a:r>
              <a:rPr lang="en-US" altLang="en-US" sz="2000" dirty="0" smtClean="0">
                <a:ea typeface="Cambria" charset="-95"/>
                <a:cs typeface="Cambria" charset="-95"/>
              </a:rPr>
              <a:t>TF </a:t>
            </a:r>
            <a:r>
              <a:rPr lang="el-GR" altLang="en-US" sz="2000" dirty="0" smtClean="0">
                <a:ea typeface="Cambria" charset="-95"/>
                <a:cs typeface="Cambria" charset="-95"/>
              </a:rPr>
              <a:t>στα</a:t>
            </a:r>
            <a:r>
              <a:rPr lang="en-US" altLang="en-US" sz="2000" dirty="0" smtClean="0">
                <a:ea typeface="Cambria" charset="-95"/>
                <a:cs typeface="Cambria" charset="-95"/>
              </a:rPr>
              <a:t> </a:t>
            </a:r>
            <a:r>
              <a:rPr lang="en-US" altLang="en-US" sz="2000" dirty="0">
                <a:ea typeface="Cambria" charset="-95"/>
                <a:cs typeface="Cambria" charset="-95"/>
              </a:rPr>
              <a:t>NETs </a:t>
            </a:r>
          </a:p>
          <a:p>
            <a:pPr algn="ctr">
              <a:buNone/>
            </a:pPr>
            <a:r>
              <a:rPr lang="el-GR" altLang="en-US" sz="2000" dirty="0">
                <a:ea typeface="Cambria" charset="-95"/>
                <a:cs typeface="Cambria" charset="-95"/>
              </a:rPr>
              <a:t>μ</a:t>
            </a:r>
            <a:r>
              <a:rPr lang="el-GR" altLang="en-US" sz="2000" dirty="0" smtClean="0">
                <a:ea typeface="Cambria" charset="-95"/>
                <a:cs typeface="Cambria" charset="-95"/>
              </a:rPr>
              <a:t>πορεί να αποτελεί ένα σύνδεσμο μεταξύ αυξημένης </a:t>
            </a:r>
            <a:r>
              <a:rPr lang="el-GR" altLang="en-US" sz="2000" dirty="0" err="1" smtClean="0">
                <a:ea typeface="Cambria" charset="-95"/>
                <a:cs typeface="Cambria" charset="-95"/>
              </a:rPr>
              <a:t>θρομβογένεσης</a:t>
            </a:r>
            <a:r>
              <a:rPr lang="el-GR" altLang="en-US" sz="2000" dirty="0" smtClean="0">
                <a:ea typeface="Cambria" charset="-95"/>
                <a:cs typeface="Cambria" charset="-95"/>
              </a:rPr>
              <a:t> και φλεγμονής</a:t>
            </a:r>
            <a:endParaRPr lang="en-US" altLang="en-US" sz="2000" dirty="0">
              <a:ea typeface="Cambria" charset="-95"/>
              <a:cs typeface="Cambria" charset="-95"/>
            </a:endParaRPr>
          </a:p>
          <a:p>
            <a:pPr algn="ctr">
              <a:buNone/>
            </a:pPr>
            <a:endParaRPr lang="en-US" altLang="en-US" sz="2000" u="sng" dirty="0">
              <a:ea typeface="Cambria" charset="-95"/>
              <a:cs typeface="Cambria" charset="-95"/>
            </a:endParaRPr>
          </a:p>
          <a:p>
            <a:pPr algn="ctr">
              <a:buNone/>
            </a:pPr>
            <a:endParaRPr lang="en-US" altLang="en-US" sz="3200" dirty="0">
              <a:ea typeface="Cambria" charset="-95"/>
              <a:cs typeface="Cambria" charset="-95"/>
            </a:endParaRPr>
          </a:p>
          <a:p>
            <a:pPr algn="ctr">
              <a:buNone/>
            </a:pPr>
            <a:r>
              <a:rPr lang="el-GR" altLang="en-US" sz="3000" dirty="0" smtClean="0">
                <a:ea typeface="Cambria" charset="-95"/>
                <a:cs typeface="Cambria" charset="-95"/>
              </a:rPr>
              <a:t>ΣΚΟΠΟΣ ΤΗΣ ΜΕΛΕΤΗΣ</a:t>
            </a:r>
            <a:endParaRPr lang="en-US" altLang="en-US" sz="3000" dirty="0">
              <a:ea typeface="Cambria" charset="-95"/>
              <a:cs typeface="Cambria" charset="-95"/>
            </a:endParaRPr>
          </a:p>
          <a:p>
            <a:pPr algn="ctr">
              <a:buNone/>
            </a:pPr>
            <a:r>
              <a:rPr lang="el-GR" altLang="en-US" sz="2000" b="1" dirty="0">
                <a:solidFill>
                  <a:srgbClr val="0070C0"/>
                </a:solidFill>
                <a:ea typeface="Cambria" charset="-95"/>
                <a:cs typeface="Cambria" charset="-95"/>
              </a:rPr>
              <a:t>ε</a:t>
            </a:r>
            <a:r>
              <a:rPr lang="el-GR" altLang="en-US" sz="2000" b="1" dirty="0" smtClean="0">
                <a:solidFill>
                  <a:srgbClr val="0070C0"/>
                </a:solidFill>
                <a:ea typeface="Cambria" charset="-95"/>
                <a:cs typeface="Cambria" charset="-95"/>
              </a:rPr>
              <a:t>ίναι η διερεύνηση του ρόλου των διακοσμημένων με </a:t>
            </a:r>
            <a:r>
              <a:rPr lang="en-US" altLang="en-US" sz="2000" b="1" dirty="0" smtClean="0">
                <a:solidFill>
                  <a:srgbClr val="0070C0"/>
                </a:solidFill>
                <a:ea typeface="Cambria" charset="-95"/>
                <a:cs typeface="Cambria" charset="-95"/>
              </a:rPr>
              <a:t>TF</a:t>
            </a:r>
            <a:r>
              <a:rPr lang="el-GR" altLang="en-US" sz="2000" b="1" dirty="0" smtClean="0">
                <a:solidFill>
                  <a:srgbClr val="0070C0"/>
                </a:solidFill>
                <a:ea typeface="Cambria" charset="-95"/>
                <a:cs typeface="Cambria" charset="-95"/>
              </a:rPr>
              <a:t> </a:t>
            </a:r>
            <a:r>
              <a:rPr lang="en-US" altLang="en-US" sz="2000" b="1" dirty="0" smtClean="0">
                <a:solidFill>
                  <a:srgbClr val="0070C0"/>
                </a:solidFill>
                <a:ea typeface="Cambria" charset="-95"/>
                <a:cs typeface="Cambria" charset="-95"/>
              </a:rPr>
              <a:t>NETs </a:t>
            </a:r>
            <a:r>
              <a:rPr lang="el-GR" altLang="en-US" sz="2000" b="1" dirty="0" smtClean="0">
                <a:solidFill>
                  <a:srgbClr val="0070C0"/>
                </a:solidFill>
                <a:ea typeface="Cambria" charset="-95"/>
                <a:cs typeface="Cambria" charset="-95"/>
              </a:rPr>
              <a:t>στο ΣΕΛ</a:t>
            </a:r>
            <a:endParaRPr lang="en-US" altLang="en-US" sz="2000" b="1" dirty="0">
              <a:solidFill>
                <a:srgbClr val="0070C0"/>
              </a:solidFill>
              <a:ea typeface="Cambria" charset="-95"/>
              <a:cs typeface="Cambria" charset="-95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endParaRPr lang="en-US" altLang="en-US" sz="2400" u="sng" dirty="0"/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l-GR" altLang="en-US" sz="2400" u="sng" dirty="0"/>
              <a:t>                          </a:t>
            </a:r>
            <a:r>
              <a:rPr lang="el-GR" altLang="en-US" sz="2400" dirty="0"/>
              <a:t>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969255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51751" y="4914148"/>
            <a:ext cx="9283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mbria" panose="02040503050406030204" pitchFamily="18" charset="0"/>
              </a:rPr>
              <a:t>* </a:t>
            </a:r>
            <a:r>
              <a:rPr lang="el-GR" sz="1600" dirty="0" smtClean="0">
                <a:latin typeface="Cambria" panose="02040503050406030204" pitchFamily="18" charset="0"/>
              </a:rPr>
              <a:t>Ασθενείς που ελάμβαναν </a:t>
            </a:r>
            <a:r>
              <a:rPr lang="el-GR" sz="1600" dirty="0" err="1" smtClean="0">
                <a:latin typeface="Cambria" panose="02040503050406030204" pitchFamily="18" charset="0"/>
              </a:rPr>
              <a:t>αντι-αιμοπεταλιακά</a:t>
            </a:r>
            <a:r>
              <a:rPr lang="el-GR" sz="1600" dirty="0" smtClean="0">
                <a:latin typeface="Cambria" panose="02040503050406030204" pitchFamily="18" charset="0"/>
              </a:rPr>
              <a:t> ή αντιπηκτικά φάρμακα αποκλείστηκαν από τη μελέτη</a:t>
            </a:r>
            <a:endParaRPr lang="en-US" sz="1600" dirty="0">
              <a:latin typeface="Cambria" panose="0204050305040603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4840" y="1074509"/>
            <a:ext cx="1091117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el-GR" sz="2000" dirty="0" smtClean="0">
                <a:ea typeface="Cambria" charset="-95"/>
                <a:cs typeface="Cambria" charset="-95"/>
              </a:rPr>
              <a:t>Απομόνωση ορού και </a:t>
            </a:r>
            <a:r>
              <a:rPr lang="en-US" sz="2000" dirty="0" smtClean="0">
                <a:ea typeface="Cambria" charset="-95"/>
                <a:cs typeface="Cambria" charset="-95"/>
              </a:rPr>
              <a:t>PMNs</a:t>
            </a:r>
            <a:r>
              <a:rPr lang="el-GR" sz="2000" dirty="0" smtClean="0">
                <a:ea typeface="Cambria" charset="-95"/>
                <a:cs typeface="Cambria" charset="-95"/>
              </a:rPr>
              <a:t> - μελέτες διέγερσης και αναστολής</a:t>
            </a:r>
          </a:p>
          <a:p>
            <a:pPr marL="457200" indent="-457200">
              <a:buAutoNum type="alphaUcPeriod"/>
            </a:pPr>
            <a:endParaRPr lang="el-GR" sz="2000" dirty="0">
              <a:ea typeface="Cambria" charset="-95"/>
              <a:cs typeface="Cambria" charset="-95"/>
            </a:endParaRPr>
          </a:p>
          <a:p>
            <a:pPr marL="457200" indent="-457200">
              <a:buAutoNum type="alphaUcPeriod"/>
            </a:pPr>
            <a:endParaRPr lang="el-GR" sz="2000" dirty="0" smtClean="0">
              <a:ea typeface="Cambria" charset="-95"/>
              <a:cs typeface="Cambria" charset="-95"/>
            </a:endParaRPr>
          </a:p>
          <a:p>
            <a:pPr marL="457200" indent="-457200">
              <a:buAutoNum type="alphaUcPeriod"/>
            </a:pPr>
            <a:endParaRPr lang="el-GR" sz="2000" dirty="0">
              <a:ea typeface="Cambria" charset="-95"/>
              <a:cs typeface="Cambria" charset="-95"/>
            </a:endParaRPr>
          </a:p>
          <a:p>
            <a:pPr marL="457200" indent="-457200">
              <a:buAutoNum type="alphaUcPeriod"/>
            </a:pPr>
            <a:endParaRPr lang="el-GR" sz="2000" dirty="0" smtClean="0">
              <a:ea typeface="Cambria" charset="-95"/>
              <a:cs typeface="Cambria" charset="-95"/>
            </a:endParaRPr>
          </a:p>
          <a:p>
            <a:pPr marL="457200" indent="-457200">
              <a:buAutoNum type="alphaUcPeriod"/>
            </a:pPr>
            <a:endParaRPr lang="el-GR" sz="2000" dirty="0">
              <a:ea typeface="Cambria" charset="-95"/>
              <a:cs typeface="Cambria" charset="-95"/>
            </a:endParaRPr>
          </a:p>
          <a:p>
            <a:pPr marL="457200" indent="-457200">
              <a:buAutoNum type="alphaUcPeriod"/>
            </a:pPr>
            <a:endParaRPr lang="el-GR" sz="2000" dirty="0" smtClean="0">
              <a:ea typeface="Cambria" charset="-95"/>
              <a:cs typeface="Cambria" charset="-95"/>
            </a:endParaRPr>
          </a:p>
          <a:p>
            <a:pPr marL="457200" indent="-457200">
              <a:buAutoNum type="alphaUcPeriod"/>
            </a:pPr>
            <a:endParaRPr lang="el-GR" sz="2000" dirty="0">
              <a:ea typeface="Cambria" charset="-95"/>
              <a:cs typeface="Cambria" charset="-95"/>
            </a:endParaRPr>
          </a:p>
          <a:p>
            <a:pPr marL="457200" indent="-457200">
              <a:buAutoNum type="alphaUcPeriod"/>
            </a:pPr>
            <a:endParaRPr lang="el-GR" sz="2000" dirty="0" smtClean="0">
              <a:ea typeface="Cambria" charset="-95"/>
              <a:cs typeface="Cambria" charset="-95"/>
            </a:endParaRPr>
          </a:p>
          <a:p>
            <a:pPr marL="457200" indent="-457200">
              <a:buAutoNum type="alphaUcPeriod"/>
            </a:pPr>
            <a:endParaRPr lang="el-GR" sz="2000" dirty="0">
              <a:ea typeface="Cambria" charset="-95"/>
              <a:cs typeface="Cambria" charset="-95"/>
            </a:endParaRPr>
          </a:p>
          <a:p>
            <a:pPr marL="457200" indent="-457200">
              <a:buAutoNum type="alphaUcPeriod"/>
            </a:pPr>
            <a:endParaRPr lang="el-GR" sz="2000" dirty="0" smtClean="0">
              <a:ea typeface="Cambria" charset="-95"/>
              <a:cs typeface="Cambria" charset="-95"/>
            </a:endParaRPr>
          </a:p>
          <a:p>
            <a:pPr marL="457200" indent="-457200">
              <a:buAutoNum type="alphaUcPeriod"/>
            </a:pPr>
            <a:endParaRPr lang="el-GR" sz="2000" dirty="0">
              <a:ea typeface="Cambria" charset="-95"/>
              <a:cs typeface="Cambria" charset="-95"/>
            </a:endParaRPr>
          </a:p>
          <a:p>
            <a:pPr marL="457200" indent="-457200">
              <a:buAutoNum type="alphaUcPeriod" startAt="2"/>
            </a:pPr>
            <a:endParaRPr lang="el-GR" sz="2000" dirty="0">
              <a:ea typeface="Cambria" charset="-95"/>
              <a:cs typeface="Cambria" charset="-95"/>
            </a:endParaRPr>
          </a:p>
          <a:p>
            <a:pPr marL="457200" indent="-457200">
              <a:buAutoNum type="alphaUcPeriod" startAt="2"/>
            </a:pPr>
            <a:endParaRPr lang="el-GR" sz="2000" dirty="0" smtClean="0">
              <a:ea typeface="Cambria" charset="-95"/>
              <a:cs typeface="Cambria" charset="-95"/>
            </a:endParaRPr>
          </a:p>
          <a:p>
            <a:endParaRPr lang="el-GR" sz="2000" dirty="0" smtClean="0">
              <a:ea typeface="Cambria" charset="-95"/>
              <a:cs typeface="Cambria" charset="-95"/>
            </a:endParaRPr>
          </a:p>
          <a:p>
            <a:r>
              <a:rPr lang="el-GR" sz="2000" dirty="0" smtClean="0">
                <a:ea typeface="Cambria" charset="-95"/>
                <a:cs typeface="Cambria" charset="-95"/>
              </a:rPr>
              <a:t>Β.     Βιοψίες νεφρού από </a:t>
            </a:r>
            <a:r>
              <a:rPr lang="en-US" sz="2000" dirty="0" smtClean="0">
                <a:ea typeface="Cambria" charset="-95"/>
                <a:cs typeface="Cambria" charset="-95"/>
              </a:rPr>
              <a:t>10 </a:t>
            </a:r>
            <a:r>
              <a:rPr lang="el-GR" sz="2000" dirty="0" smtClean="0">
                <a:ea typeface="Cambria" charset="-95"/>
                <a:cs typeface="Cambria" charset="-95"/>
              </a:rPr>
              <a:t>ασθενείς με </a:t>
            </a:r>
            <a:r>
              <a:rPr lang="el-GR" sz="2000" dirty="0" err="1" smtClean="0">
                <a:ea typeface="Cambria" charset="-95"/>
                <a:cs typeface="Cambria" charset="-95"/>
              </a:rPr>
              <a:t>υπερπλαστική</a:t>
            </a:r>
            <a:r>
              <a:rPr lang="el-GR" sz="2000" dirty="0" smtClean="0">
                <a:ea typeface="Cambria" charset="-95"/>
                <a:cs typeface="Cambria" charset="-95"/>
              </a:rPr>
              <a:t> Νεφρίτιδα Λύκου (τάξη </a:t>
            </a:r>
            <a:r>
              <a:rPr lang="en-US" sz="2000" dirty="0" smtClean="0">
                <a:ea typeface="Cambria" charset="-95"/>
                <a:cs typeface="Cambria" charset="-95"/>
              </a:rPr>
              <a:t>III, IV)</a:t>
            </a:r>
            <a:endParaRPr lang="el-GR" sz="2000" dirty="0">
              <a:ea typeface="Cambria" charset="-95"/>
              <a:cs typeface="Cambria" charset="-95"/>
            </a:endParaRPr>
          </a:p>
          <a:p>
            <a:endParaRPr lang="el-GR" sz="2000" dirty="0">
              <a:ea typeface="Cambria" charset="-95"/>
              <a:cs typeface="Cambria" charset="-95"/>
            </a:endParaRPr>
          </a:p>
          <a:p>
            <a:r>
              <a:rPr lang="el-GR" sz="2000" dirty="0" smtClean="0">
                <a:ea typeface="Cambria" charset="-95"/>
                <a:cs typeface="Cambria" charset="-95"/>
              </a:rPr>
              <a:t>Γ.      Καλλιέργεια ανθρώπινων </a:t>
            </a:r>
            <a:r>
              <a:rPr lang="el-GR" sz="2000" dirty="0" err="1" smtClean="0">
                <a:ea typeface="Cambria" charset="-95"/>
                <a:cs typeface="Cambria" charset="-95"/>
              </a:rPr>
              <a:t>ποδοκυττάρων</a:t>
            </a:r>
            <a:r>
              <a:rPr lang="el-GR" sz="2000" dirty="0" smtClean="0">
                <a:ea typeface="Cambria" charset="-95"/>
                <a:cs typeface="Cambria" charset="-95"/>
              </a:rPr>
              <a:t> και δερματικών </a:t>
            </a:r>
            <a:r>
              <a:rPr lang="el-GR" sz="2000" dirty="0" err="1" smtClean="0">
                <a:ea typeface="Cambria" charset="-95"/>
                <a:cs typeface="Cambria" charset="-95"/>
              </a:rPr>
              <a:t>ινοβλαστών</a:t>
            </a:r>
            <a:endParaRPr lang="en-US" sz="2000" dirty="0" smtClean="0">
              <a:ea typeface="Cambria" charset="-95"/>
              <a:cs typeface="Cambria" charset="-95"/>
            </a:endParaRPr>
          </a:p>
        </p:txBody>
      </p:sp>
      <p:graphicFrame>
        <p:nvGraphicFramePr>
          <p:cNvPr id="7" name="Θέση περιεχομένου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9145475"/>
              </p:ext>
            </p:extLst>
          </p:nvPr>
        </p:nvGraphicFramePr>
        <p:xfrm>
          <a:off x="1051751" y="1677416"/>
          <a:ext cx="8365715" cy="31772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1619"/>
                <a:gridCol w="1962670"/>
                <a:gridCol w="1974573"/>
                <a:gridCol w="2146853"/>
              </a:tblGrid>
              <a:tr h="654508">
                <a:tc>
                  <a:txBody>
                    <a:bodyPr/>
                    <a:lstStyle/>
                    <a:p>
                      <a:r>
                        <a:rPr lang="el-GR" sz="1600" dirty="0" smtClean="0">
                          <a:solidFill>
                            <a:schemeClr val="tx1"/>
                          </a:solidFill>
                          <a:latin typeface="+mn-lt"/>
                        </a:rPr>
                        <a:t>Άτομα</a:t>
                      </a:r>
                      <a:r>
                        <a:rPr lang="el-GR" sz="16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+mn-lt"/>
                        </a:rPr>
                        <a:t>*</a:t>
                      </a:r>
                      <a:endParaRPr lang="en-US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 smtClean="0">
                          <a:solidFill>
                            <a:schemeClr val="tx1"/>
                          </a:solidFill>
                          <a:latin typeface="+mn-lt"/>
                        </a:rPr>
                        <a:t>Υγιείς εθελοντές</a:t>
                      </a:r>
                      <a:endParaRPr lang="en-US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 smtClean="0">
                          <a:solidFill>
                            <a:schemeClr val="tx1"/>
                          </a:solidFill>
                          <a:latin typeface="+mn-lt"/>
                        </a:rPr>
                        <a:t>Ασθενείς με </a:t>
                      </a:r>
                    </a:p>
                    <a:p>
                      <a:pPr algn="ctr"/>
                      <a:r>
                        <a:rPr lang="el-GR" sz="1600" dirty="0" smtClean="0">
                          <a:solidFill>
                            <a:schemeClr val="tx1"/>
                          </a:solidFill>
                          <a:latin typeface="+mn-lt"/>
                        </a:rPr>
                        <a:t>ενεργό ΣΕΛ</a:t>
                      </a:r>
                      <a:endParaRPr lang="en-US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Ασθενείς με ΣΕΛ υπό </a:t>
                      </a:r>
                      <a:r>
                        <a:rPr lang="el-GR" sz="1600" baseline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υδροξυχλωροκίνη</a:t>
                      </a:r>
                      <a:endParaRPr lang="en-US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428857">
                <a:tc>
                  <a:txBody>
                    <a:bodyPr/>
                    <a:lstStyle/>
                    <a:p>
                      <a:r>
                        <a:rPr lang="el-GR" sz="1600" dirty="0" smtClean="0">
                          <a:solidFill>
                            <a:schemeClr val="tx1"/>
                          </a:solidFill>
                          <a:latin typeface="+mn-lt"/>
                        </a:rPr>
                        <a:t>ΣΥΝΟΛΟ</a:t>
                      </a:r>
                      <a:endParaRPr lang="en-US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+mn-lt"/>
                        </a:rPr>
                        <a:t>15</a:t>
                      </a:r>
                      <a:endParaRPr lang="en-US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+mn-lt"/>
                        </a:rPr>
                        <a:t>2</a:t>
                      </a:r>
                      <a:r>
                        <a:rPr lang="el-GR" sz="1600" dirty="0" smtClean="0">
                          <a:solidFill>
                            <a:schemeClr val="tx1"/>
                          </a:solidFill>
                          <a:latin typeface="+mn-lt"/>
                        </a:rPr>
                        <a:t>1</a:t>
                      </a:r>
                      <a:endParaRPr lang="en-US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+mn-lt"/>
                        </a:rPr>
                        <a:t>1</a:t>
                      </a:r>
                      <a:r>
                        <a:rPr lang="el-GR" sz="1600" dirty="0" smtClean="0">
                          <a:solidFill>
                            <a:schemeClr val="tx1"/>
                          </a:solidFill>
                          <a:latin typeface="+mn-lt"/>
                        </a:rPr>
                        <a:t>1</a:t>
                      </a:r>
                      <a:endParaRPr lang="en-US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410817">
                <a:tc>
                  <a:txBody>
                    <a:bodyPr/>
                    <a:lstStyle/>
                    <a:p>
                      <a:r>
                        <a:rPr lang="el-GR" sz="1600" dirty="0" smtClean="0">
                          <a:solidFill>
                            <a:schemeClr val="tx1"/>
                          </a:solidFill>
                          <a:latin typeface="+mn-lt"/>
                        </a:rPr>
                        <a:t>ΦΥΛΟ</a:t>
                      </a:r>
                      <a:endParaRPr lang="en-US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410818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+mn-lt"/>
                        </a:rPr>
                        <a:t>            </a:t>
                      </a:r>
                      <a:r>
                        <a:rPr lang="el-GR" sz="1600" dirty="0" smtClean="0">
                          <a:solidFill>
                            <a:schemeClr val="tx1"/>
                          </a:solidFill>
                          <a:latin typeface="+mn-lt"/>
                        </a:rPr>
                        <a:t>Άνδρες</a:t>
                      </a:r>
                      <a:endParaRPr lang="en-US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+mn-lt"/>
                        </a:rPr>
                        <a:t>10 (67%)</a:t>
                      </a:r>
                      <a:endParaRPr lang="en-US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+mn-lt"/>
                        </a:rPr>
                        <a:t>1 (</a:t>
                      </a:r>
                      <a:r>
                        <a:rPr lang="el-GR" sz="1600" dirty="0" smtClean="0">
                          <a:solidFill>
                            <a:schemeClr val="tx1"/>
                          </a:solidFill>
                          <a:latin typeface="+mn-lt"/>
                        </a:rPr>
                        <a:t>4.8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+mn-lt"/>
                        </a:rPr>
                        <a:t>%)</a:t>
                      </a:r>
                      <a:endParaRPr lang="en-US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+mn-lt"/>
                        </a:rPr>
                        <a:t>0 (0%)</a:t>
                      </a:r>
                      <a:endParaRPr lang="en-US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424069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+mn-lt"/>
                        </a:rPr>
                        <a:t>            </a:t>
                      </a:r>
                      <a:r>
                        <a:rPr lang="el-GR" sz="1600" dirty="0" smtClean="0">
                          <a:solidFill>
                            <a:schemeClr val="tx1"/>
                          </a:solidFill>
                          <a:latin typeface="+mn-lt"/>
                        </a:rPr>
                        <a:t>Γυναίκες</a:t>
                      </a:r>
                      <a:endParaRPr lang="en-US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+mn-lt"/>
                        </a:rPr>
                        <a:t>5 (33%)</a:t>
                      </a:r>
                      <a:endParaRPr lang="en-US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 smtClean="0">
                          <a:solidFill>
                            <a:schemeClr val="tx1"/>
                          </a:solidFill>
                          <a:latin typeface="+mn-lt"/>
                        </a:rPr>
                        <a:t>20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+mn-lt"/>
                        </a:rPr>
                        <a:t> (95</a:t>
                      </a:r>
                      <a:r>
                        <a:rPr lang="el-GR" sz="1600" dirty="0" smtClean="0">
                          <a:solidFill>
                            <a:schemeClr val="tx1"/>
                          </a:solidFill>
                          <a:latin typeface="+mn-lt"/>
                        </a:rPr>
                        <a:t>.2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+mn-lt"/>
                        </a:rPr>
                        <a:t>%)</a:t>
                      </a:r>
                      <a:endParaRPr lang="en-US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+mn-lt"/>
                        </a:rPr>
                        <a:t>1</a:t>
                      </a:r>
                      <a:r>
                        <a:rPr lang="el-GR" sz="1600" dirty="0" smtClean="0">
                          <a:solidFill>
                            <a:schemeClr val="tx1"/>
                          </a:solidFill>
                          <a:latin typeface="+mn-lt"/>
                        </a:rPr>
                        <a:t>1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+mn-lt"/>
                        </a:rPr>
                        <a:t> (100%)</a:t>
                      </a:r>
                      <a:endParaRPr lang="en-US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424070">
                <a:tc>
                  <a:txBody>
                    <a:bodyPr/>
                    <a:lstStyle/>
                    <a:p>
                      <a:r>
                        <a:rPr lang="el-GR" sz="1600" dirty="0" smtClean="0">
                          <a:solidFill>
                            <a:schemeClr val="tx1"/>
                          </a:solidFill>
                          <a:latin typeface="+mn-lt"/>
                        </a:rPr>
                        <a:t>ΜΕΣΗ ΗΛΙΚΙΑ 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(</a:t>
                      </a:r>
                      <a:r>
                        <a:rPr lang="el-GR" sz="16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έτη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)</a:t>
                      </a:r>
                      <a:endParaRPr lang="en-US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+mn-lt"/>
                        </a:rPr>
                        <a:t>30.4</a:t>
                      </a:r>
                      <a:endParaRPr lang="en-US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+mn-lt"/>
                        </a:rPr>
                        <a:t>28.35</a:t>
                      </a:r>
                      <a:endParaRPr lang="en-US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+mn-lt"/>
                        </a:rPr>
                        <a:t>29.29</a:t>
                      </a:r>
                      <a:endParaRPr lang="en-US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424069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+mn-lt"/>
                        </a:rPr>
                        <a:t>SELENA-SLEDAI SCORE</a:t>
                      </a:r>
                      <a:endParaRPr lang="en-US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+mn-lt"/>
                        </a:rPr>
                        <a:t>-</a:t>
                      </a:r>
                      <a:endParaRPr lang="en-US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+mn-lt"/>
                        </a:rPr>
                        <a:t>&gt;6</a:t>
                      </a:r>
                      <a:endParaRPr lang="en-US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 smtClean="0">
                          <a:solidFill>
                            <a:schemeClr val="tx1"/>
                          </a:solidFill>
                          <a:latin typeface="+mn-lt"/>
                        </a:rPr>
                        <a:t>&lt;5</a:t>
                      </a:r>
                      <a:endParaRPr lang="en-US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l-GR" altLang="en-US" sz="3000" dirty="0" smtClean="0">
                <a:latin typeface="+mn-lt"/>
                <a:ea typeface="Cambria" charset="-95"/>
                <a:cs typeface="Cambria" charset="-95"/>
              </a:rPr>
              <a:t>ΥΛΙΚΑ ΚΑΙ ΜΕΘΟΔΟΙ</a:t>
            </a:r>
            <a:endParaRPr lang="el-GR" altLang="en-US" sz="3000" dirty="0">
              <a:latin typeface="+mn-lt"/>
              <a:ea typeface="Cambria" charset="-95"/>
              <a:cs typeface="Cambria" charset="-95"/>
            </a:endParaRPr>
          </a:p>
        </p:txBody>
      </p:sp>
    </p:spTree>
    <p:extLst>
      <p:ext uri="{BB962C8B-B14F-4D97-AF65-F5344CB8AC3E}">
        <p14:creationId xmlns:p14="http://schemas.microsoft.com/office/powerpoint/2010/main" val="160686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Τίτλος 1"/>
          <p:cNvSpPr txBox="1">
            <a:spLocks/>
          </p:cNvSpPr>
          <p:nvPr/>
        </p:nvSpPr>
        <p:spPr>
          <a:xfrm>
            <a:off x="0" y="1"/>
            <a:ext cx="12192000" cy="661616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l-GR" altLang="en-US" sz="24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ΤΑ </a:t>
            </a:r>
            <a:r>
              <a:rPr lang="el-GR" altLang="en-US" sz="2400" dirty="0" err="1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PMNs</a:t>
            </a:r>
            <a:r>
              <a:rPr lang="el-GR" altLang="en-US" sz="24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ΑΣΘΕΝΩΝ ΜΕ ΕΝΕΡΓΟ ΣΕΛ ΕΚΦΡΑΖΟΥΝ ΑΥΞΗΜΕΝΑ ΕΠΙΠΕΔΑ ΑΥΤΟΦΑΓΙΑΣ</a:t>
            </a:r>
            <a:br>
              <a:rPr lang="el-GR" altLang="en-US" sz="24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</a:br>
            <a:endParaRPr lang="en-US" sz="2400" dirty="0"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9110" y="743735"/>
            <a:ext cx="8316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A. </a:t>
            </a:r>
            <a:r>
              <a:rPr lang="el-GR" u="sng" dirty="0" err="1" smtClean="0"/>
              <a:t>Συνεστιακή</a:t>
            </a:r>
            <a:r>
              <a:rPr lang="el-GR" u="sng" dirty="0" smtClean="0"/>
              <a:t> </a:t>
            </a:r>
            <a:r>
              <a:rPr lang="el-GR" u="sng" dirty="0" err="1" smtClean="0"/>
              <a:t>μικροσκόπηση</a:t>
            </a:r>
            <a:r>
              <a:rPr lang="el-GR" u="sng" dirty="0" smtClean="0"/>
              <a:t> </a:t>
            </a:r>
            <a:r>
              <a:rPr lang="en-US" u="sng" dirty="0" smtClean="0"/>
              <a:t>(IF </a:t>
            </a:r>
            <a:r>
              <a:rPr lang="el-GR" u="sng" dirty="0" smtClean="0"/>
              <a:t>για</a:t>
            </a:r>
            <a:r>
              <a:rPr lang="en-US" u="sng" dirty="0" smtClean="0"/>
              <a:t> LC3/DAPI) </a:t>
            </a:r>
            <a:r>
              <a:rPr lang="el-GR" u="sng" dirty="0" smtClean="0"/>
              <a:t>σε</a:t>
            </a:r>
            <a:r>
              <a:rPr lang="en-US" u="sng" dirty="0" smtClean="0"/>
              <a:t> </a:t>
            </a:r>
            <a:r>
              <a:rPr lang="en-US" i="1" u="sng" dirty="0" smtClean="0"/>
              <a:t>ex vivo </a:t>
            </a:r>
            <a:r>
              <a:rPr lang="en-US" u="sng" dirty="0" smtClean="0"/>
              <a:t>PMNs </a:t>
            </a:r>
            <a:endParaRPr lang="en-US" u="sng" dirty="0"/>
          </a:p>
        </p:txBody>
      </p:sp>
      <p:sp>
        <p:nvSpPr>
          <p:cNvPr id="16" name="TextBox 15"/>
          <p:cNvSpPr txBox="1"/>
          <p:nvPr/>
        </p:nvSpPr>
        <p:spPr>
          <a:xfrm>
            <a:off x="299110" y="4236413"/>
            <a:ext cx="7258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B. </a:t>
            </a:r>
            <a:r>
              <a:rPr lang="el-GR" u="sng" dirty="0" err="1" smtClean="0"/>
              <a:t>Ανοσοαποτύπωση</a:t>
            </a:r>
            <a:r>
              <a:rPr lang="el-GR" u="sng" dirty="0" smtClean="0"/>
              <a:t> για</a:t>
            </a:r>
            <a:r>
              <a:rPr lang="en-US" u="sng" dirty="0" smtClean="0"/>
              <a:t> LC3 </a:t>
            </a:r>
            <a:r>
              <a:rPr lang="el-GR" u="sng" dirty="0" smtClean="0"/>
              <a:t>και</a:t>
            </a:r>
            <a:r>
              <a:rPr lang="en-US" u="sng" dirty="0" smtClean="0"/>
              <a:t> p62 </a:t>
            </a:r>
            <a:r>
              <a:rPr lang="el-GR" u="sng" dirty="0" smtClean="0"/>
              <a:t>σε</a:t>
            </a:r>
            <a:r>
              <a:rPr lang="en-US" u="sng" dirty="0" smtClean="0"/>
              <a:t> </a:t>
            </a:r>
            <a:r>
              <a:rPr lang="en-US" i="1" u="sng" dirty="0" smtClean="0"/>
              <a:t>ex vivo </a:t>
            </a:r>
            <a:r>
              <a:rPr lang="en-US" u="sng" dirty="0" smtClean="0"/>
              <a:t>PMNs</a:t>
            </a:r>
            <a:endParaRPr lang="en-US" u="sng" dirty="0"/>
          </a:p>
        </p:txBody>
      </p:sp>
      <p:grpSp>
        <p:nvGrpSpPr>
          <p:cNvPr id="31" name="Ομάδα 30"/>
          <p:cNvGrpSpPr/>
          <p:nvPr/>
        </p:nvGrpSpPr>
        <p:grpSpPr>
          <a:xfrm>
            <a:off x="299110" y="1195188"/>
            <a:ext cx="3746085" cy="2487227"/>
            <a:chOff x="6109790" y="700058"/>
            <a:chExt cx="3746085" cy="2487227"/>
          </a:xfrm>
        </p:grpSpPr>
        <p:pic>
          <p:nvPicPr>
            <p:cNvPr id="52" name="Εικόνα 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9654" y="700058"/>
              <a:ext cx="1226221" cy="1226221"/>
            </a:xfrm>
            <a:prstGeom prst="rect">
              <a:avLst/>
            </a:prstGeom>
          </p:spPr>
        </p:pic>
        <p:pic>
          <p:nvPicPr>
            <p:cNvPr id="53" name="Εικόνα 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8881" y="1960291"/>
              <a:ext cx="1226994" cy="1226994"/>
            </a:xfrm>
            <a:prstGeom prst="rect">
              <a:avLst/>
            </a:prstGeom>
          </p:spPr>
        </p:pic>
        <p:pic>
          <p:nvPicPr>
            <p:cNvPr id="54" name="Εικόνα 5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9790" y="700058"/>
              <a:ext cx="2487227" cy="2487227"/>
            </a:xfrm>
            <a:prstGeom prst="rect">
              <a:avLst/>
            </a:prstGeom>
          </p:spPr>
        </p:pic>
      </p:grpSp>
      <p:grpSp>
        <p:nvGrpSpPr>
          <p:cNvPr id="32" name="Ομάδα 31"/>
          <p:cNvGrpSpPr/>
          <p:nvPr/>
        </p:nvGrpSpPr>
        <p:grpSpPr>
          <a:xfrm>
            <a:off x="4209283" y="1195187"/>
            <a:ext cx="3758983" cy="2487228"/>
            <a:chOff x="4099100" y="675305"/>
            <a:chExt cx="3758983" cy="2487228"/>
          </a:xfrm>
        </p:grpSpPr>
        <p:pic>
          <p:nvPicPr>
            <p:cNvPr id="49" name="Εικόνα 4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1089" y="675305"/>
              <a:ext cx="1226221" cy="1226221"/>
            </a:xfrm>
            <a:prstGeom prst="rect">
              <a:avLst/>
            </a:prstGeom>
          </p:spPr>
        </p:pic>
        <p:pic>
          <p:nvPicPr>
            <p:cNvPr id="50" name="Εικόνα 4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1089" y="1935539"/>
              <a:ext cx="1226994" cy="1226994"/>
            </a:xfrm>
            <a:prstGeom prst="rect">
              <a:avLst/>
            </a:prstGeom>
          </p:spPr>
        </p:pic>
        <p:pic>
          <p:nvPicPr>
            <p:cNvPr id="51" name="Εικόνα 5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9100" y="675305"/>
              <a:ext cx="2487228" cy="2487228"/>
            </a:xfrm>
            <a:prstGeom prst="rect">
              <a:avLst/>
            </a:prstGeom>
          </p:spPr>
        </p:pic>
      </p:grpSp>
      <p:grpSp>
        <p:nvGrpSpPr>
          <p:cNvPr id="33" name="Ομάδα 32"/>
          <p:cNvGrpSpPr/>
          <p:nvPr/>
        </p:nvGrpSpPr>
        <p:grpSpPr>
          <a:xfrm>
            <a:off x="8119457" y="1195186"/>
            <a:ext cx="3741590" cy="2487229"/>
            <a:chOff x="8198999" y="657911"/>
            <a:chExt cx="3741590" cy="2487229"/>
          </a:xfrm>
        </p:grpSpPr>
        <p:pic>
          <p:nvPicPr>
            <p:cNvPr id="46" name="Εικόνα 4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4367" y="657911"/>
              <a:ext cx="1226221" cy="1226221"/>
            </a:xfrm>
            <a:prstGeom prst="rect">
              <a:avLst/>
            </a:prstGeom>
          </p:spPr>
        </p:pic>
        <p:pic>
          <p:nvPicPr>
            <p:cNvPr id="47" name="Εικόνα 4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4368" y="1918919"/>
              <a:ext cx="1226221" cy="1226221"/>
            </a:xfrm>
            <a:prstGeom prst="rect">
              <a:avLst/>
            </a:prstGeom>
          </p:spPr>
        </p:pic>
        <p:pic>
          <p:nvPicPr>
            <p:cNvPr id="48" name="Εικόνα 4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8999" y="657912"/>
              <a:ext cx="2487228" cy="2487228"/>
            </a:xfrm>
            <a:prstGeom prst="rect">
              <a:avLst/>
            </a:prstGeom>
          </p:spPr>
        </p:pic>
      </p:grpSp>
      <p:sp>
        <p:nvSpPr>
          <p:cNvPr id="34" name="5 - TextBox"/>
          <p:cNvSpPr txBox="1">
            <a:spLocks noChangeArrowheads="1"/>
          </p:cNvSpPr>
          <p:nvPr/>
        </p:nvSpPr>
        <p:spPr bwMode="auto">
          <a:xfrm>
            <a:off x="299110" y="3682415"/>
            <a:ext cx="374608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prstClr val="black"/>
                </a:solidFill>
                <a:latin typeface="+mn-lt"/>
              </a:rPr>
              <a:t>Healthy</a:t>
            </a:r>
            <a:r>
              <a:rPr lang="el-GR" altLang="en-US" sz="1400" dirty="0" smtClean="0">
                <a:solidFill>
                  <a:prstClr val="black"/>
                </a:solidFill>
                <a:latin typeface="+mn-lt"/>
              </a:rPr>
              <a:t> </a:t>
            </a:r>
            <a:r>
              <a:rPr lang="el-GR" altLang="en-US" sz="1400" dirty="0" err="1" smtClean="0">
                <a:solidFill>
                  <a:prstClr val="black"/>
                </a:solidFill>
                <a:latin typeface="+mn-lt"/>
              </a:rPr>
              <a:t>PMNs</a:t>
            </a:r>
            <a:r>
              <a:rPr lang="en-US" altLang="en-US" sz="1400" dirty="0" smtClean="0">
                <a:solidFill>
                  <a:prstClr val="black"/>
                </a:solidFill>
                <a:latin typeface="+mn-lt"/>
              </a:rPr>
              <a:t> (NN)</a:t>
            </a:r>
            <a:endParaRPr lang="el-GR" altLang="en-US" sz="14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35" name="7 - TextBox"/>
          <p:cNvSpPr txBox="1">
            <a:spLocks noChangeArrowheads="1"/>
          </p:cNvSpPr>
          <p:nvPr/>
        </p:nvSpPr>
        <p:spPr bwMode="auto">
          <a:xfrm>
            <a:off x="299111" y="1195186"/>
            <a:ext cx="109691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l-GR" altLang="en-US" sz="1400" dirty="0" smtClean="0">
                <a:solidFill>
                  <a:prstClr val="white"/>
                </a:solidFill>
                <a:latin typeface="+mn-lt"/>
              </a:rPr>
              <a:t>LC</a:t>
            </a:r>
            <a:r>
              <a:rPr lang="en-US" altLang="en-US" sz="1400" dirty="0" smtClean="0">
                <a:solidFill>
                  <a:prstClr val="white"/>
                </a:solidFill>
                <a:latin typeface="+mn-lt"/>
              </a:rPr>
              <a:t>3 / DAPI</a:t>
            </a:r>
            <a:endParaRPr lang="el-GR" altLang="en-US" sz="1400" dirty="0">
              <a:solidFill>
                <a:prstClr val="white"/>
              </a:solidFill>
              <a:latin typeface="+mn-lt"/>
            </a:endParaRPr>
          </a:p>
        </p:txBody>
      </p:sp>
      <p:sp>
        <p:nvSpPr>
          <p:cNvPr id="36" name="7 - TextBox"/>
          <p:cNvSpPr txBox="1">
            <a:spLocks noChangeArrowheads="1"/>
          </p:cNvSpPr>
          <p:nvPr/>
        </p:nvSpPr>
        <p:spPr bwMode="auto">
          <a:xfrm>
            <a:off x="3445743" y="3375665"/>
            <a:ext cx="59945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l-GR" altLang="en-US" sz="1400" dirty="0" smtClean="0">
                <a:solidFill>
                  <a:prstClr val="white"/>
                </a:solidFill>
                <a:latin typeface="+mn-lt"/>
              </a:rPr>
              <a:t>LC3</a:t>
            </a:r>
            <a:endParaRPr lang="el-GR" altLang="en-US" sz="1400" dirty="0">
              <a:solidFill>
                <a:prstClr val="white"/>
              </a:solidFill>
              <a:latin typeface="+mn-lt"/>
            </a:endParaRPr>
          </a:p>
        </p:txBody>
      </p:sp>
      <p:sp>
        <p:nvSpPr>
          <p:cNvPr id="37" name="7 - TextBox"/>
          <p:cNvSpPr txBox="1">
            <a:spLocks noChangeArrowheads="1"/>
          </p:cNvSpPr>
          <p:nvPr/>
        </p:nvSpPr>
        <p:spPr bwMode="auto">
          <a:xfrm>
            <a:off x="3297687" y="1198209"/>
            <a:ext cx="74750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prstClr val="white"/>
                </a:solidFill>
                <a:latin typeface="+mn-lt"/>
              </a:rPr>
              <a:t>DAPI</a:t>
            </a:r>
            <a:endParaRPr lang="el-GR" altLang="en-US" sz="1400" dirty="0">
              <a:solidFill>
                <a:prstClr val="white"/>
              </a:solidFill>
              <a:latin typeface="+mn-lt"/>
            </a:endParaRPr>
          </a:p>
        </p:txBody>
      </p:sp>
      <p:sp>
        <p:nvSpPr>
          <p:cNvPr id="38" name="7 - TextBox"/>
          <p:cNvSpPr txBox="1">
            <a:spLocks noChangeArrowheads="1"/>
          </p:cNvSpPr>
          <p:nvPr/>
        </p:nvSpPr>
        <p:spPr bwMode="auto">
          <a:xfrm>
            <a:off x="4223656" y="1195186"/>
            <a:ext cx="109691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l-GR" altLang="en-US" sz="1400" dirty="0" smtClean="0">
                <a:solidFill>
                  <a:prstClr val="white"/>
                </a:solidFill>
                <a:latin typeface="+mn-lt"/>
              </a:rPr>
              <a:t>LC</a:t>
            </a:r>
            <a:r>
              <a:rPr lang="en-US" altLang="en-US" sz="1400" dirty="0" smtClean="0">
                <a:solidFill>
                  <a:prstClr val="white"/>
                </a:solidFill>
                <a:latin typeface="+mn-lt"/>
              </a:rPr>
              <a:t>3 / DAPI</a:t>
            </a:r>
            <a:endParaRPr lang="el-GR" altLang="en-US" sz="1400" dirty="0">
              <a:solidFill>
                <a:prstClr val="white"/>
              </a:solidFill>
              <a:latin typeface="+mn-lt"/>
            </a:endParaRPr>
          </a:p>
        </p:txBody>
      </p:sp>
      <p:sp>
        <p:nvSpPr>
          <p:cNvPr id="39" name="7 - TextBox"/>
          <p:cNvSpPr txBox="1">
            <a:spLocks noChangeArrowheads="1"/>
          </p:cNvSpPr>
          <p:nvPr/>
        </p:nvSpPr>
        <p:spPr bwMode="auto">
          <a:xfrm>
            <a:off x="7368041" y="3375665"/>
            <a:ext cx="59945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l-GR" altLang="en-US" sz="1400" dirty="0" smtClean="0">
                <a:solidFill>
                  <a:prstClr val="white"/>
                </a:solidFill>
                <a:latin typeface="+mn-lt"/>
              </a:rPr>
              <a:t>LC3</a:t>
            </a:r>
            <a:endParaRPr lang="el-GR" altLang="en-US" sz="1400" dirty="0">
              <a:solidFill>
                <a:prstClr val="white"/>
              </a:solidFill>
              <a:latin typeface="+mn-lt"/>
            </a:endParaRPr>
          </a:p>
        </p:txBody>
      </p:sp>
      <p:sp>
        <p:nvSpPr>
          <p:cNvPr id="40" name="7 - TextBox"/>
          <p:cNvSpPr txBox="1">
            <a:spLocks noChangeArrowheads="1"/>
          </p:cNvSpPr>
          <p:nvPr/>
        </p:nvSpPr>
        <p:spPr bwMode="auto">
          <a:xfrm>
            <a:off x="7219985" y="1198209"/>
            <a:ext cx="74750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prstClr val="white"/>
                </a:solidFill>
                <a:latin typeface="+mn-lt"/>
              </a:rPr>
              <a:t>DAPI</a:t>
            </a:r>
            <a:endParaRPr lang="el-GR" altLang="en-US" sz="1400" dirty="0">
              <a:solidFill>
                <a:prstClr val="white"/>
              </a:solidFill>
              <a:latin typeface="+mn-lt"/>
            </a:endParaRPr>
          </a:p>
        </p:txBody>
      </p:sp>
      <p:sp>
        <p:nvSpPr>
          <p:cNvPr id="41" name="7 - TextBox"/>
          <p:cNvSpPr txBox="1">
            <a:spLocks noChangeArrowheads="1"/>
          </p:cNvSpPr>
          <p:nvPr/>
        </p:nvSpPr>
        <p:spPr bwMode="auto">
          <a:xfrm>
            <a:off x="11261594" y="3375665"/>
            <a:ext cx="59945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l-GR" altLang="en-US" sz="1400" dirty="0" smtClean="0">
                <a:solidFill>
                  <a:prstClr val="white"/>
                </a:solidFill>
                <a:latin typeface="+mn-lt"/>
              </a:rPr>
              <a:t>LC3</a:t>
            </a:r>
            <a:endParaRPr lang="el-GR" altLang="en-US" sz="1400" dirty="0">
              <a:solidFill>
                <a:prstClr val="white"/>
              </a:solidFill>
              <a:latin typeface="+mn-lt"/>
            </a:endParaRPr>
          </a:p>
        </p:txBody>
      </p:sp>
      <p:sp>
        <p:nvSpPr>
          <p:cNvPr id="42" name="7 - TextBox"/>
          <p:cNvSpPr txBox="1">
            <a:spLocks noChangeArrowheads="1"/>
          </p:cNvSpPr>
          <p:nvPr/>
        </p:nvSpPr>
        <p:spPr bwMode="auto">
          <a:xfrm>
            <a:off x="11113538" y="1198209"/>
            <a:ext cx="74750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prstClr val="white"/>
                </a:solidFill>
                <a:latin typeface="+mn-lt"/>
              </a:rPr>
              <a:t>DAPI</a:t>
            </a:r>
            <a:endParaRPr lang="el-GR" altLang="en-US" sz="1400" dirty="0">
              <a:solidFill>
                <a:prstClr val="white"/>
              </a:solidFill>
              <a:latin typeface="+mn-lt"/>
            </a:endParaRPr>
          </a:p>
        </p:txBody>
      </p:sp>
      <p:sp>
        <p:nvSpPr>
          <p:cNvPr id="43" name="7 - TextBox"/>
          <p:cNvSpPr txBox="1">
            <a:spLocks noChangeArrowheads="1"/>
          </p:cNvSpPr>
          <p:nvPr/>
        </p:nvSpPr>
        <p:spPr bwMode="auto">
          <a:xfrm>
            <a:off x="8118684" y="1195185"/>
            <a:ext cx="109691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l-GR" altLang="en-US" sz="1400" dirty="0" smtClean="0">
                <a:solidFill>
                  <a:prstClr val="white"/>
                </a:solidFill>
                <a:latin typeface="+mn-lt"/>
              </a:rPr>
              <a:t>LC</a:t>
            </a:r>
            <a:r>
              <a:rPr lang="en-US" altLang="en-US" sz="1400" dirty="0" smtClean="0">
                <a:solidFill>
                  <a:prstClr val="white"/>
                </a:solidFill>
                <a:latin typeface="+mn-lt"/>
              </a:rPr>
              <a:t>3 / DAPI</a:t>
            </a:r>
            <a:endParaRPr lang="el-GR" altLang="en-US" sz="1400" dirty="0">
              <a:solidFill>
                <a:prstClr val="white"/>
              </a:solidFill>
              <a:latin typeface="+mn-lt"/>
            </a:endParaRPr>
          </a:p>
        </p:txBody>
      </p:sp>
      <p:sp>
        <p:nvSpPr>
          <p:cNvPr id="44" name="5 - TextBox"/>
          <p:cNvSpPr txBox="1">
            <a:spLocks noChangeArrowheads="1"/>
          </p:cNvSpPr>
          <p:nvPr/>
        </p:nvSpPr>
        <p:spPr bwMode="auto">
          <a:xfrm>
            <a:off x="4209283" y="3682415"/>
            <a:ext cx="374608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prstClr val="black"/>
                </a:solidFill>
                <a:latin typeface="+mn-lt"/>
              </a:rPr>
              <a:t>Active SLE</a:t>
            </a:r>
            <a:r>
              <a:rPr lang="el-GR" altLang="en-US" sz="1400" dirty="0" smtClean="0">
                <a:solidFill>
                  <a:prstClr val="black"/>
                </a:solidFill>
                <a:latin typeface="+mn-lt"/>
              </a:rPr>
              <a:t> </a:t>
            </a:r>
            <a:r>
              <a:rPr lang="el-GR" altLang="en-US" sz="1400" dirty="0" err="1" smtClean="0">
                <a:solidFill>
                  <a:prstClr val="black"/>
                </a:solidFill>
                <a:latin typeface="+mn-lt"/>
              </a:rPr>
              <a:t>PMNs</a:t>
            </a:r>
            <a:r>
              <a:rPr lang="en-US" altLang="en-US" sz="1400" dirty="0" smtClean="0">
                <a:solidFill>
                  <a:prstClr val="black"/>
                </a:solidFill>
                <a:latin typeface="+mn-lt"/>
              </a:rPr>
              <a:t> (LN)</a:t>
            </a:r>
            <a:endParaRPr lang="el-GR" altLang="en-US" sz="14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45" name="5 - TextBox"/>
          <p:cNvSpPr txBox="1">
            <a:spLocks noChangeArrowheads="1"/>
          </p:cNvSpPr>
          <p:nvPr/>
        </p:nvSpPr>
        <p:spPr bwMode="auto">
          <a:xfrm>
            <a:off x="8114961" y="3682415"/>
            <a:ext cx="374608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prstClr val="black"/>
                </a:solidFill>
                <a:latin typeface="+mn-lt"/>
              </a:rPr>
              <a:t>Treated SLE PMNs (</a:t>
            </a:r>
            <a:r>
              <a:rPr lang="en-US" altLang="en-US" sz="1400" dirty="0" err="1" smtClean="0">
                <a:solidFill>
                  <a:prstClr val="black"/>
                </a:solidFill>
                <a:latin typeface="+mn-lt"/>
              </a:rPr>
              <a:t>LNtr</a:t>
            </a:r>
            <a:r>
              <a:rPr lang="en-US" altLang="en-US" sz="1400" dirty="0" smtClean="0">
                <a:solidFill>
                  <a:prstClr val="black"/>
                </a:solidFill>
                <a:latin typeface="+mn-lt"/>
              </a:rPr>
              <a:t>) </a:t>
            </a:r>
            <a:endParaRPr lang="el-GR" altLang="en-US" sz="1400" dirty="0">
              <a:solidFill>
                <a:prstClr val="black"/>
              </a:solidFill>
              <a:latin typeface="+mn-lt"/>
            </a:endParaRPr>
          </a:p>
        </p:txBody>
      </p:sp>
      <p:grpSp>
        <p:nvGrpSpPr>
          <p:cNvPr id="64" name="Ομάδα 63"/>
          <p:cNvGrpSpPr/>
          <p:nvPr/>
        </p:nvGrpSpPr>
        <p:grpSpPr>
          <a:xfrm>
            <a:off x="501715" y="5143801"/>
            <a:ext cx="3609411" cy="807186"/>
            <a:chOff x="367602" y="4916178"/>
            <a:chExt cx="3609411" cy="807186"/>
          </a:xfrm>
        </p:grpSpPr>
        <p:pic>
          <p:nvPicPr>
            <p:cNvPr id="55" name="Εικόνα 54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64" t="40211" r="29170" b="48046"/>
            <a:stretch/>
          </p:blipFill>
          <p:spPr>
            <a:xfrm>
              <a:off x="2087292" y="4984785"/>
              <a:ext cx="1156795" cy="337492"/>
            </a:xfrm>
            <a:prstGeom prst="rect">
              <a:avLst/>
            </a:prstGeom>
          </p:spPr>
        </p:pic>
        <p:grpSp>
          <p:nvGrpSpPr>
            <p:cNvPr id="57" name="Ομάδα 56"/>
            <p:cNvGrpSpPr/>
            <p:nvPr/>
          </p:nvGrpSpPr>
          <p:grpSpPr>
            <a:xfrm>
              <a:off x="367602" y="4916178"/>
              <a:ext cx="1696818" cy="800138"/>
              <a:chOff x="10745622" y="2934705"/>
              <a:chExt cx="1696818" cy="800138"/>
            </a:xfrm>
          </p:grpSpPr>
          <p:sp>
            <p:nvSpPr>
              <p:cNvPr id="58" name="28 - TextBox"/>
              <p:cNvSpPr txBox="1">
                <a:spLocks noChangeArrowheads="1"/>
              </p:cNvSpPr>
              <p:nvPr/>
            </p:nvSpPr>
            <p:spPr bwMode="auto">
              <a:xfrm>
                <a:off x="11735417" y="3440826"/>
                <a:ext cx="707023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l-GR" altLang="en-US" sz="1200" dirty="0">
                    <a:latin typeface="+mn-lt"/>
                  </a:rPr>
                  <a:t>GAPDH</a:t>
                </a:r>
              </a:p>
            </p:txBody>
          </p:sp>
          <p:pic>
            <p:nvPicPr>
              <p:cNvPr id="59" name="Εικόνα 58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96" t="7960" r="59663" b="30407"/>
              <a:stretch/>
            </p:blipFill>
            <p:spPr>
              <a:xfrm>
                <a:off x="10745622" y="3013756"/>
                <a:ext cx="975815" cy="348019"/>
              </a:xfrm>
              <a:prstGeom prst="rect">
                <a:avLst/>
              </a:prstGeom>
            </p:spPr>
          </p:pic>
          <p:pic>
            <p:nvPicPr>
              <p:cNvPr id="60" name="Εικόνα 59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234" t="32372" r="29375" b="48995"/>
              <a:stretch/>
            </p:blipFill>
            <p:spPr>
              <a:xfrm>
                <a:off x="10749559" y="3461609"/>
                <a:ext cx="985858" cy="273234"/>
              </a:xfrm>
              <a:prstGeom prst="rect">
                <a:avLst/>
              </a:prstGeom>
            </p:spPr>
          </p:pic>
          <p:sp>
            <p:nvSpPr>
              <p:cNvPr id="61" name="27 - TextBox"/>
              <p:cNvSpPr txBox="1">
                <a:spLocks noChangeArrowheads="1"/>
              </p:cNvSpPr>
              <p:nvPr/>
            </p:nvSpPr>
            <p:spPr bwMode="auto">
              <a:xfrm>
                <a:off x="11721437" y="2934705"/>
                <a:ext cx="591113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l-GR" altLang="en-US" sz="1200" dirty="0">
                    <a:latin typeface="+mn-lt"/>
                  </a:rPr>
                  <a:t>LC3-I</a:t>
                </a:r>
              </a:p>
              <a:p>
                <a:pPr eaLnBrk="1" hangingPunct="1"/>
                <a:r>
                  <a:rPr lang="el-GR" altLang="en-US" sz="1200" dirty="0">
                    <a:latin typeface="+mn-lt"/>
                  </a:rPr>
                  <a:t>LC3-II</a:t>
                </a:r>
              </a:p>
            </p:txBody>
          </p:sp>
        </p:grpSp>
        <p:sp>
          <p:nvSpPr>
            <p:cNvPr id="62" name="28 - TextBox"/>
            <p:cNvSpPr txBox="1">
              <a:spLocks noChangeArrowheads="1"/>
            </p:cNvSpPr>
            <p:nvPr/>
          </p:nvSpPr>
          <p:spPr bwMode="auto">
            <a:xfrm>
              <a:off x="3226068" y="5442470"/>
              <a:ext cx="731315" cy="280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l-GR" altLang="en-US" sz="1200" dirty="0">
                  <a:latin typeface="+mn-lt"/>
                </a:rPr>
                <a:t>GAPDH</a:t>
              </a:r>
            </a:p>
          </p:txBody>
        </p:sp>
        <p:sp>
          <p:nvSpPr>
            <p:cNvPr id="63" name="28 - TextBox"/>
            <p:cNvSpPr txBox="1">
              <a:spLocks noChangeArrowheads="1"/>
            </p:cNvSpPr>
            <p:nvPr/>
          </p:nvSpPr>
          <p:spPr bwMode="auto">
            <a:xfrm>
              <a:off x="3245699" y="5023575"/>
              <a:ext cx="73131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200" dirty="0" smtClean="0">
                  <a:latin typeface="+mn-lt"/>
                </a:rPr>
                <a:t>p62</a:t>
              </a:r>
              <a:endParaRPr lang="el-GR" altLang="en-US" sz="1200" dirty="0">
                <a:latin typeface="+mn-lt"/>
              </a:endParaRPr>
            </a:p>
          </p:txBody>
        </p:sp>
      </p:grpSp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60" t="47403" r="41814" b="47726"/>
          <a:stretch/>
        </p:blipFill>
        <p:spPr>
          <a:xfrm>
            <a:off x="2229881" y="5621408"/>
            <a:ext cx="1125569" cy="3341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8248194">
            <a:off x="363167" y="5895794"/>
            <a:ext cx="5007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ea typeface="Cambria" charset="-95"/>
                <a:cs typeface="Cambria" charset="-95"/>
              </a:rPr>
              <a:t>NN</a:t>
            </a:r>
            <a:endParaRPr lang="en-US" sz="1200" dirty="0">
              <a:ea typeface="Cambria" charset="-95"/>
              <a:cs typeface="Cambria" charset="-95"/>
            </a:endParaRPr>
          </a:p>
        </p:txBody>
      </p:sp>
      <p:sp>
        <p:nvSpPr>
          <p:cNvPr id="56" name="TextBox 55"/>
          <p:cNvSpPr txBox="1"/>
          <p:nvPr/>
        </p:nvSpPr>
        <p:spPr>
          <a:xfrm rot="18248194">
            <a:off x="760777" y="5884060"/>
            <a:ext cx="5007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ea typeface="Cambria" charset="-95"/>
                <a:cs typeface="Cambria" charset="-95"/>
              </a:rPr>
              <a:t>L</a:t>
            </a:r>
            <a:r>
              <a:rPr lang="en-US" sz="1200" dirty="0" smtClean="0">
                <a:ea typeface="Cambria" charset="-95"/>
                <a:cs typeface="Cambria" charset="-95"/>
              </a:rPr>
              <a:t>N</a:t>
            </a:r>
            <a:endParaRPr lang="en-US" sz="1200" dirty="0">
              <a:ea typeface="Cambria" charset="-95"/>
              <a:cs typeface="Cambria" charset="-95"/>
            </a:endParaRPr>
          </a:p>
        </p:txBody>
      </p:sp>
      <p:sp>
        <p:nvSpPr>
          <p:cNvPr id="66" name="TextBox 65"/>
          <p:cNvSpPr txBox="1"/>
          <p:nvPr/>
        </p:nvSpPr>
        <p:spPr>
          <a:xfrm rot="18248194">
            <a:off x="1053883" y="5930319"/>
            <a:ext cx="5841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ea typeface="Cambria" charset="-95"/>
                <a:cs typeface="Cambria" charset="-95"/>
              </a:rPr>
              <a:t>LNtr</a:t>
            </a:r>
            <a:endParaRPr lang="en-US" sz="1200" dirty="0">
              <a:ea typeface="Cambria" charset="-95"/>
              <a:cs typeface="Cambria" charset="-95"/>
            </a:endParaRPr>
          </a:p>
        </p:txBody>
      </p:sp>
      <p:sp>
        <p:nvSpPr>
          <p:cNvPr id="67" name="TextBox 66"/>
          <p:cNvSpPr txBox="1"/>
          <p:nvPr/>
        </p:nvSpPr>
        <p:spPr>
          <a:xfrm rot="18248194">
            <a:off x="2186920" y="5916977"/>
            <a:ext cx="5007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ea typeface="Cambria" charset="-95"/>
                <a:cs typeface="Cambria" charset="-95"/>
              </a:rPr>
              <a:t>NN</a:t>
            </a:r>
            <a:endParaRPr lang="en-US" sz="1200" dirty="0">
              <a:ea typeface="Cambria" charset="-95"/>
              <a:cs typeface="Cambria" charset="-95"/>
            </a:endParaRPr>
          </a:p>
        </p:txBody>
      </p:sp>
      <p:sp>
        <p:nvSpPr>
          <p:cNvPr id="68" name="TextBox 67"/>
          <p:cNvSpPr txBox="1"/>
          <p:nvPr/>
        </p:nvSpPr>
        <p:spPr>
          <a:xfrm rot="18248194">
            <a:off x="2568259" y="5899908"/>
            <a:ext cx="5007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ea typeface="Cambria" charset="-95"/>
                <a:cs typeface="Cambria" charset="-95"/>
              </a:rPr>
              <a:t>L</a:t>
            </a:r>
            <a:r>
              <a:rPr lang="en-US" sz="1200" dirty="0" smtClean="0">
                <a:ea typeface="Cambria" charset="-95"/>
                <a:cs typeface="Cambria" charset="-95"/>
              </a:rPr>
              <a:t>N</a:t>
            </a:r>
            <a:endParaRPr lang="en-US" sz="1200" dirty="0">
              <a:ea typeface="Cambria" charset="-95"/>
              <a:cs typeface="Cambria" charset="-95"/>
            </a:endParaRPr>
          </a:p>
        </p:txBody>
      </p:sp>
      <p:sp>
        <p:nvSpPr>
          <p:cNvPr id="69" name="TextBox 68"/>
          <p:cNvSpPr txBox="1"/>
          <p:nvPr/>
        </p:nvSpPr>
        <p:spPr>
          <a:xfrm rot="18248194">
            <a:off x="2852999" y="5930320"/>
            <a:ext cx="5841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>
                <a:ea typeface="Cambria" charset="-95"/>
                <a:cs typeface="Cambria" charset="-95"/>
              </a:rPr>
              <a:t>LNtr</a:t>
            </a:r>
            <a:endParaRPr lang="en-US" sz="1200" dirty="0">
              <a:ea typeface="Cambria" charset="-95"/>
              <a:cs typeface="Cambria" charset="-95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27647" y="4959400"/>
            <a:ext cx="8539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>
                <a:ea typeface="Cambria" charset="-95"/>
                <a:cs typeface="Cambria" charset="-95"/>
              </a:rPr>
              <a:t>N=6</a:t>
            </a:r>
            <a:endParaRPr lang="en-US" sz="1200">
              <a:ea typeface="Cambria" charset="-95"/>
              <a:cs typeface="Cambria" charset="-95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2149637" y="4959400"/>
            <a:ext cx="8539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ea typeface="Cambria" charset="-95"/>
                <a:cs typeface="Cambria" charset="-95"/>
              </a:rPr>
              <a:t>N=6</a:t>
            </a:r>
            <a:endParaRPr lang="en-US" sz="1200" dirty="0">
              <a:ea typeface="Cambria" charset="-95"/>
              <a:cs typeface="Cambria" charset="-95"/>
            </a:endParaRPr>
          </a:p>
        </p:txBody>
      </p:sp>
      <p:grpSp>
        <p:nvGrpSpPr>
          <p:cNvPr id="75" name="Ομάδα 13"/>
          <p:cNvGrpSpPr/>
          <p:nvPr/>
        </p:nvGrpSpPr>
        <p:grpSpPr>
          <a:xfrm>
            <a:off x="4362617" y="4423302"/>
            <a:ext cx="2399396" cy="2227897"/>
            <a:chOff x="259908" y="769586"/>
            <a:chExt cx="2399396" cy="2227897"/>
          </a:xfrm>
        </p:grpSpPr>
        <p:pic>
          <p:nvPicPr>
            <p:cNvPr id="76" name="Εικόνα 1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59908" y="769586"/>
              <a:ext cx="2399396" cy="2227897"/>
            </a:xfrm>
            <a:prstGeom prst="rect">
              <a:avLst/>
            </a:prstGeom>
          </p:spPr>
        </p:pic>
        <p:sp>
          <p:nvSpPr>
            <p:cNvPr id="77" name="TextBox 76"/>
            <p:cNvSpPr txBox="1"/>
            <p:nvPr/>
          </p:nvSpPr>
          <p:spPr>
            <a:xfrm>
              <a:off x="1365159" y="1030310"/>
              <a:ext cx="4121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       **</a:t>
              </a:r>
              <a:endParaRPr lang="en-US" dirty="0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012231" y="1560368"/>
              <a:ext cx="4121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       *</a:t>
              </a:r>
              <a:endParaRPr lang="en-US" dirty="0"/>
            </a:p>
          </p:txBody>
        </p:sp>
      </p:grpSp>
      <p:grpSp>
        <p:nvGrpSpPr>
          <p:cNvPr id="79" name="Ομάδα 14"/>
          <p:cNvGrpSpPr/>
          <p:nvPr/>
        </p:nvGrpSpPr>
        <p:grpSpPr>
          <a:xfrm>
            <a:off x="6528169" y="4565334"/>
            <a:ext cx="2408917" cy="2218376"/>
            <a:chOff x="2882436" y="916015"/>
            <a:chExt cx="2408917" cy="2218376"/>
          </a:xfrm>
        </p:grpSpPr>
        <p:pic>
          <p:nvPicPr>
            <p:cNvPr id="80" name="Εικόνα 2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882436" y="916015"/>
              <a:ext cx="2408917" cy="2218376"/>
            </a:xfrm>
            <a:prstGeom prst="rect">
              <a:avLst/>
            </a:prstGeom>
          </p:spPr>
        </p:pic>
        <p:sp>
          <p:nvSpPr>
            <p:cNvPr id="81" name="TextBox 80"/>
            <p:cNvSpPr txBox="1"/>
            <p:nvPr/>
          </p:nvSpPr>
          <p:spPr>
            <a:xfrm>
              <a:off x="3887210" y="955840"/>
              <a:ext cx="7212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          </a:t>
              </a:r>
            </a:p>
            <a:p>
              <a:r>
                <a:rPr lang="en-US" dirty="0"/>
                <a:t> </a:t>
              </a:r>
              <a:r>
                <a:rPr lang="en-US" dirty="0" smtClean="0"/>
                <a:t> ***</a:t>
              </a:r>
              <a:endParaRPr lang="en-US" dirty="0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507606" y="1883533"/>
              <a:ext cx="6310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       ***</a:t>
              </a:r>
              <a:endParaRPr lang="en-US" dirty="0"/>
            </a:p>
          </p:txBody>
        </p:sp>
      </p:grpSp>
      <p:grpSp>
        <p:nvGrpSpPr>
          <p:cNvPr id="83" name="Ομάδα 15"/>
          <p:cNvGrpSpPr/>
          <p:nvPr/>
        </p:nvGrpSpPr>
        <p:grpSpPr>
          <a:xfrm>
            <a:off x="8704621" y="4545494"/>
            <a:ext cx="2408917" cy="2208855"/>
            <a:chOff x="5690031" y="916015"/>
            <a:chExt cx="2408917" cy="2208855"/>
          </a:xfrm>
        </p:grpSpPr>
        <p:pic>
          <p:nvPicPr>
            <p:cNvPr id="84" name="Εικόνα 3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690031" y="916015"/>
              <a:ext cx="2408917" cy="2208855"/>
            </a:xfrm>
            <a:prstGeom prst="rect">
              <a:avLst/>
            </a:prstGeom>
          </p:spPr>
        </p:pic>
        <p:sp>
          <p:nvSpPr>
            <p:cNvPr id="85" name="TextBox 84"/>
            <p:cNvSpPr txBox="1"/>
            <p:nvPr/>
          </p:nvSpPr>
          <p:spPr>
            <a:xfrm>
              <a:off x="6763840" y="1834405"/>
              <a:ext cx="6415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          </a:t>
              </a:r>
            </a:p>
            <a:p>
              <a:r>
                <a:rPr lang="en-US" dirty="0"/>
                <a:t> </a:t>
              </a:r>
              <a:r>
                <a:rPr lang="en-US" dirty="0" smtClean="0"/>
                <a:t>**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3620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8427998" y="787594"/>
            <a:ext cx="3452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B. MPO-DNA complex ELISA</a:t>
            </a:r>
          </a:p>
          <a:p>
            <a:r>
              <a:rPr lang="en-US" dirty="0"/>
              <a:t> </a:t>
            </a:r>
            <a:r>
              <a:rPr lang="en-US" dirty="0" smtClean="0"/>
              <a:t>    </a:t>
            </a:r>
            <a:r>
              <a:rPr lang="el-GR" u="sng" dirty="0" smtClean="0"/>
              <a:t>σε υπερκείμενα καλλιέργειας</a:t>
            </a:r>
            <a:endParaRPr lang="en-US" u="sng" dirty="0"/>
          </a:p>
        </p:txBody>
      </p:sp>
      <p:sp>
        <p:nvSpPr>
          <p:cNvPr id="99" name="Τίτλος 1"/>
          <p:cNvSpPr txBox="1">
            <a:spLocks/>
          </p:cNvSpPr>
          <p:nvPr/>
        </p:nvSpPr>
        <p:spPr>
          <a:xfrm>
            <a:off x="0" y="1"/>
            <a:ext cx="12192000" cy="682178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l-GR" altLang="en-US" sz="24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ΤΑ </a:t>
            </a:r>
            <a:r>
              <a:rPr lang="el-GR" altLang="en-US" sz="2400" dirty="0" err="1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PMNs</a:t>
            </a:r>
            <a:r>
              <a:rPr lang="el-GR" altLang="en-US" sz="24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ΑΣΘΕΝΩΝ ΜΕ ΕΝΕΡΓΟ ΣΕΛ ΕΜΦΑΝΙΖΟΥΝ ΑΥΞΗΜΕΝΗ</a:t>
            </a:r>
            <a:r>
              <a:rPr lang="en-US" altLang="en-US" sz="24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NET</a:t>
            </a:r>
            <a:r>
              <a:rPr lang="el-GR" altLang="en-US" sz="24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ΩΣΗ</a:t>
            </a:r>
            <a:r>
              <a:rPr lang="el-GR" altLang="en-US" sz="2400" dirty="0" smtClean="0">
                <a:latin typeface="+mn-lt"/>
              </a:rPr>
              <a:t>, </a:t>
            </a:r>
          </a:p>
          <a:p>
            <a:r>
              <a:rPr lang="el-GR" altLang="en-US" sz="2400" dirty="0" smtClean="0">
                <a:latin typeface="+mn-lt"/>
              </a:rPr>
              <a:t>Η ΟΠΟΙΑ ΕΠΑΓΕΤΑΙ ΑΠΟ ΤΗΝ ΑΥΤΟΦΑΓΙΑ</a:t>
            </a:r>
            <a:endParaRPr lang="en-US" altLang="en-US" sz="2400" dirty="0" smtClean="0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99110" y="743735"/>
            <a:ext cx="6520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A. </a:t>
            </a:r>
            <a:r>
              <a:rPr lang="el-GR" u="sng" dirty="0" err="1" smtClean="0"/>
              <a:t>Συνεστιακή</a:t>
            </a:r>
            <a:r>
              <a:rPr lang="el-GR" u="sng" dirty="0" smtClean="0"/>
              <a:t> </a:t>
            </a:r>
            <a:r>
              <a:rPr lang="el-GR" u="sng" dirty="0" err="1" smtClean="0"/>
              <a:t>μικροσκόπηση</a:t>
            </a:r>
            <a:r>
              <a:rPr lang="el-GR" u="sng" dirty="0" smtClean="0"/>
              <a:t> </a:t>
            </a:r>
            <a:r>
              <a:rPr lang="en-US" u="sng" dirty="0" smtClean="0"/>
              <a:t>(IF </a:t>
            </a:r>
            <a:r>
              <a:rPr lang="el-GR" u="sng" dirty="0" smtClean="0"/>
              <a:t>για</a:t>
            </a:r>
            <a:r>
              <a:rPr lang="en-US" u="sng" dirty="0" smtClean="0"/>
              <a:t> NE/cit-H3/DAPI)</a:t>
            </a:r>
            <a:endParaRPr lang="en-US" u="sng" dirty="0"/>
          </a:p>
        </p:txBody>
      </p:sp>
      <p:sp>
        <p:nvSpPr>
          <p:cNvPr id="38" name="TextBox 37"/>
          <p:cNvSpPr txBox="1"/>
          <p:nvPr/>
        </p:nvSpPr>
        <p:spPr>
          <a:xfrm>
            <a:off x="8427998" y="3892507"/>
            <a:ext cx="3452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u="sng" dirty="0"/>
              <a:t>Γ</a:t>
            </a:r>
            <a:r>
              <a:rPr lang="en-US" u="sng" dirty="0" smtClean="0"/>
              <a:t>. MPO-DNA complex ELISA</a:t>
            </a:r>
          </a:p>
          <a:p>
            <a:r>
              <a:rPr lang="en-US" dirty="0"/>
              <a:t> </a:t>
            </a:r>
            <a:r>
              <a:rPr lang="en-US" dirty="0" smtClean="0"/>
              <a:t>    </a:t>
            </a:r>
            <a:r>
              <a:rPr lang="el-GR" u="sng" dirty="0" smtClean="0"/>
              <a:t>στον ορό</a:t>
            </a:r>
            <a:r>
              <a:rPr lang="en-US" u="sng" dirty="0" smtClean="0"/>
              <a:t> </a:t>
            </a:r>
            <a:endParaRPr lang="en-US" u="sng" dirty="0"/>
          </a:p>
        </p:txBody>
      </p:sp>
      <p:sp>
        <p:nvSpPr>
          <p:cNvPr id="39" name="TextBox 38"/>
          <p:cNvSpPr txBox="1"/>
          <p:nvPr/>
        </p:nvSpPr>
        <p:spPr>
          <a:xfrm>
            <a:off x="10684502" y="1972593"/>
            <a:ext cx="8539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mbria" charset="-95"/>
                <a:ea typeface="Cambria" charset="-95"/>
                <a:cs typeface="Cambria" charset="-95"/>
              </a:rPr>
              <a:t>N=6</a:t>
            </a:r>
            <a:endParaRPr lang="en-US" sz="1200" dirty="0">
              <a:latin typeface="Cambria" charset="-95"/>
              <a:ea typeface="Cambria" charset="-95"/>
              <a:cs typeface="Cambria" charset="-95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684502" y="4922807"/>
            <a:ext cx="8539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>
                <a:latin typeface="Cambria" charset="-95"/>
                <a:ea typeface="Cambria" charset="-95"/>
                <a:cs typeface="Cambria" charset="-95"/>
              </a:rPr>
              <a:t>N=6</a:t>
            </a:r>
            <a:endParaRPr lang="en-US" sz="1200">
              <a:latin typeface="Cambria" charset="-95"/>
              <a:ea typeface="Cambria" charset="-95"/>
              <a:cs typeface="Cambria" charset="-95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4988142" y="4258180"/>
            <a:ext cx="2408917" cy="2406548"/>
            <a:chOff x="250387" y="3250933"/>
            <a:chExt cx="2408917" cy="2406548"/>
          </a:xfrm>
        </p:grpSpPr>
        <p:pic>
          <p:nvPicPr>
            <p:cNvPr id="42" name="Εικόνα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0387" y="3258207"/>
              <a:ext cx="2408917" cy="2399274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1223493" y="3250933"/>
              <a:ext cx="7566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         </a:t>
              </a:r>
            </a:p>
            <a:p>
              <a:r>
                <a:rPr lang="en-US" dirty="0"/>
                <a:t> </a:t>
              </a:r>
              <a:r>
                <a:rPr lang="en-US" dirty="0" smtClean="0"/>
                <a:t>  **</a:t>
              </a:r>
              <a:endParaRPr lang="en-US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790847" y="4002123"/>
              <a:ext cx="7566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         </a:t>
              </a:r>
            </a:p>
            <a:p>
              <a:r>
                <a:rPr lang="en-US" dirty="0"/>
                <a:t> </a:t>
              </a:r>
              <a:r>
                <a:rPr lang="en-US" dirty="0" smtClean="0"/>
                <a:t>  **</a:t>
              </a:r>
              <a:endParaRPr lang="en-US" dirty="0"/>
            </a:p>
          </p:txBody>
        </p:sp>
      </p:grpSp>
      <p:pic>
        <p:nvPicPr>
          <p:cNvPr id="45" name="Εικόνα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4123" y="1448562"/>
            <a:ext cx="2494610" cy="2551608"/>
          </a:xfrm>
          <a:prstGeom prst="rect">
            <a:avLst/>
          </a:prstGeom>
        </p:spPr>
      </p:pic>
      <p:pic>
        <p:nvPicPr>
          <p:cNvPr id="1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4123" y="4265454"/>
            <a:ext cx="2580303" cy="240879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775734" y="4472922"/>
            <a:ext cx="756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</a:t>
            </a:r>
          </a:p>
          <a:p>
            <a:r>
              <a:rPr lang="en-US" dirty="0"/>
              <a:t> </a:t>
            </a:r>
            <a:r>
              <a:rPr lang="en-US" dirty="0" smtClean="0"/>
              <a:t>  **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0354813" y="5396556"/>
            <a:ext cx="756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</a:t>
            </a:r>
          </a:p>
          <a:p>
            <a:r>
              <a:rPr lang="en-US" dirty="0"/>
              <a:t> </a:t>
            </a:r>
            <a:r>
              <a:rPr lang="en-US" dirty="0" smtClean="0"/>
              <a:t>  **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9766836" y="1630675"/>
            <a:ext cx="756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</a:t>
            </a:r>
          </a:p>
          <a:p>
            <a:r>
              <a:rPr lang="en-US" dirty="0"/>
              <a:t> </a:t>
            </a:r>
            <a:r>
              <a:rPr lang="en-US" dirty="0" smtClean="0"/>
              <a:t>  *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0354812" y="2303776"/>
            <a:ext cx="756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</a:t>
            </a:r>
          </a:p>
          <a:p>
            <a:r>
              <a:rPr lang="en-US"/>
              <a:t> </a:t>
            </a:r>
            <a:r>
              <a:rPr lang="en-US" smtClean="0"/>
              <a:t>  *</a:t>
            </a:r>
            <a:endParaRPr lang="en-US" dirty="0"/>
          </a:p>
        </p:txBody>
      </p:sp>
      <p:grpSp>
        <p:nvGrpSpPr>
          <p:cNvPr id="20" name="Ομάδα 23"/>
          <p:cNvGrpSpPr/>
          <p:nvPr/>
        </p:nvGrpSpPr>
        <p:grpSpPr>
          <a:xfrm>
            <a:off x="299110" y="1174623"/>
            <a:ext cx="3784116" cy="2782518"/>
            <a:chOff x="538110" y="587857"/>
            <a:chExt cx="3784116" cy="2782518"/>
          </a:xfrm>
        </p:grpSpPr>
        <p:pic>
          <p:nvPicPr>
            <p:cNvPr id="21" name="Εικόνα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630" y="1855781"/>
              <a:ext cx="1237595" cy="1237595"/>
            </a:xfrm>
            <a:prstGeom prst="rect">
              <a:avLst/>
            </a:prstGeom>
          </p:spPr>
        </p:pic>
        <p:pic>
          <p:nvPicPr>
            <p:cNvPr id="22" name="Εικόνα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8110" y="587857"/>
              <a:ext cx="2505814" cy="2512002"/>
            </a:xfrm>
            <a:prstGeom prst="rect">
              <a:avLst/>
            </a:prstGeom>
          </p:spPr>
        </p:pic>
        <p:pic>
          <p:nvPicPr>
            <p:cNvPr id="23" name="Εικόνα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84630" y="588439"/>
              <a:ext cx="1237596" cy="1231345"/>
            </a:xfrm>
            <a:prstGeom prst="rect">
              <a:avLst/>
            </a:prstGeom>
          </p:spPr>
        </p:pic>
        <p:sp>
          <p:nvSpPr>
            <p:cNvPr id="24" name="7 - TextBox"/>
            <p:cNvSpPr txBox="1">
              <a:spLocks noChangeArrowheads="1"/>
            </p:cNvSpPr>
            <p:nvPr/>
          </p:nvSpPr>
          <p:spPr bwMode="auto">
            <a:xfrm>
              <a:off x="547969" y="598329"/>
              <a:ext cx="109691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dirty="0" smtClean="0">
                  <a:solidFill>
                    <a:prstClr val="white"/>
                  </a:solidFill>
                  <a:latin typeface="+mn-lt"/>
                </a:rPr>
                <a:t>NE/ Cit-H3</a:t>
              </a:r>
              <a:endParaRPr lang="el-GR" altLang="en-US" sz="1200" dirty="0">
                <a:solidFill>
                  <a:prstClr val="white"/>
                </a:solidFill>
                <a:latin typeface="+mn-lt"/>
              </a:endParaRPr>
            </a:p>
          </p:txBody>
        </p:sp>
        <p:sp>
          <p:nvSpPr>
            <p:cNvPr id="25" name="7 - TextBox"/>
            <p:cNvSpPr txBox="1">
              <a:spLocks noChangeArrowheads="1"/>
            </p:cNvSpPr>
            <p:nvPr/>
          </p:nvSpPr>
          <p:spPr bwMode="auto">
            <a:xfrm>
              <a:off x="3722773" y="603502"/>
              <a:ext cx="59945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dirty="0" smtClean="0">
                  <a:solidFill>
                    <a:prstClr val="white"/>
                  </a:solidFill>
                  <a:latin typeface="+mn-lt"/>
                </a:rPr>
                <a:t>NE</a:t>
              </a:r>
              <a:endParaRPr lang="el-GR" altLang="en-US" sz="1200" dirty="0">
                <a:solidFill>
                  <a:prstClr val="white"/>
                </a:solidFill>
                <a:latin typeface="+mn-lt"/>
              </a:endParaRPr>
            </a:p>
          </p:txBody>
        </p:sp>
        <p:sp>
          <p:nvSpPr>
            <p:cNvPr id="26" name="7 - TextBox"/>
            <p:cNvSpPr txBox="1">
              <a:spLocks noChangeArrowheads="1"/>
            </p:cNvSpPr>
            <p:nvPr/>
          </p:nvSpPr>
          <p:spPr bwMode="auto">
            <a:xfrm>
              <a:off x="3530535" y="1857483"/>
              <a:ext cx="77411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dirty="0" smtClean="0">
                  <a:solidFill>
                    <a:prstClr val="white"/>
                  </a:solidFill>
                  <a:latin typeface="+mn-lt"/>
                </a:rPr>
                <a:t>Cit-H3</a:t>
              </a:r>
              <a:endParaRPr lang="el-GR" altLang="en-US" sz="1200" dirty="0">
                <a:solidFill>
                  <a:prstClr val="white"/>
                </a:solidFill>
                <a:latin typeface="+mn-lt"/>
              </a:endParaRPr>
            </a:p>
          </p:txBody>
        </p:sp>
        <p:sp>
          <p:nvSpPr>
            <p:cNvPr id="27" name="5 - TextBox"/>
            <p:cNvSpPr txBox="1">
              <a:spLocks noChangeArrowheads="1"/>
            </p:cNvSpPr>
            <p:nvPr/>
          </p:nvSpPr>
          <p:spPr bwMode="auto">
            <a:xfrm>
              <a:off x="547969" y="3093376"/>
              <a:ext cx="374608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dirty="0" smtClean="0">
                  <a:solidFill>
                    <a:prstClr val="black"/>
                  </a:solidFill>
                  <a:latin typeface="+mn-lt"/>
                </a:rPr>
                <a:t>Healthy</a:t>
              </a:r>
              <a:r>
                <a:rPr lang="el-GR" altLang="en-US" sz="1200" dirty="0" smtClean="0">
                  <a:solidFill>
                    <a:prstClr val="black"/>
                  </a:solidFill>
                  <a:latin typeface="+mn-lt"/>
                </a:rPr>
                <a:t> </a:t>
              </a:r>
              <a:r>
                <a:rPr lang="el-GR" altLang="en-US" sz="1200" dirty="0" err="1">
                  <a:solidFill>
                    <a:prstClr val="black"/>
                  </a:solidFill>
                  <a:latin typeface="+mn-lt"/>
                </a:rPr>
                <a:t>PMNs</a:t>
              </a:r>
              <a:endParaRPr lang="el-GR" altLang="en-US" sz="1200" dirty="0">
                <a:solidFill>
                  <a:prstClr val="black"/>
                </a:solidFill>
                <a:latin typeface="+mn-lt"/>
              </a:endParaRPr>
            </a:p>
          </p:txBody>
        </p:sp>
      </p:grpSp>
      <p:grpSp>
        <p:nvGrpSpPr>
          <p:cNvPr id="28" name="Ομάδα 24"/>
          <p:cNvGrpSpPr/>
          <p:nvPr/>
        </p:nvGrpSpPr>
        <p:grpSpPr>
          <a:xfrm>
            <a:off x="4190782" y="1185095"/>
            <a:ext cx="3810435" cy="2742941"/>
            <a:chOff x="4409097" y="587856"/>
            <a:chExt cx="3810435" cy="2742941"/>
          </a:xfrm>
        </p:grpSpPr>
        <p:pic>
          <p:nvPicPr>
            <p:cNvPr id="29" name="Εικόνα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7766" y="593407"/>
              <a:ext cx="2488901" cy="2483943"/>
            </a:xfrm>
            <a:prstGeom prst="rect">
              <a:avLst/>
            </a:prstGeom>
          </p:spPr>
        </p:pic>
        <p:pic>
          <p:nvPicPr>
            <p:cNvPr id="30" name="Εικόνα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9279" y="587856"/>
              <a:ext cx="1234387" cy="1231928"/>
            </a:xfrm>
            <a:prstGeom prst="rect">
              <a:avLst/>
            </a:prstGeom>
          </p:spPr>
        </p:pic>
        <p:pic>
          <p:nvPicPr>
            <p:cNvPr id="31" name="Εικόνα 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9279" y="1863793"/>
              <a:ext cx="1224007" cy="1221569"/>
            </a:xfrm>
            <a:prstGeom prst="rect">
              <a:avLst/>
            </a:prstGeom>
          </p:spPr>
        </p:pic>
        <p:sp>
          <p:nvSpPr>
            <p:cNvPr id="32" name="7 - TextBox"/>
            <p:cNvSpPr txBox="1">
              <a:spLocks noChangeArrowheads="1"/>
            </p:cNvSpPr>
            <p:nvPr/>
          </p:nvSpPr>
          <p:spPr bwMode="auto">
            <a:xfrm>
              <a:off x="7581282" y="587856"/>
              <a:ext cx="59945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dirty="0" smtClean="0">
                  <a:solidFill>
                    <a:prstClr val="white"/>
                  </a:solidFill>
                  <a:latin typeface="+mn-lt"/>
                </a:rPr>
                <a:t>NE</a:t>
              </a:r>
              <a:endParaRPr lang="el-GR" altLang="en-US" sz="1200" dirty="0">
                <a:solidFill>
                  <a:prstClr val="white"/>
                </a:solidFill>
                <a:latin typeface="+mn-lt"/>
              </a:endParaRPr>
            </a:p>
          </p:txBody>
        </p:sp>
        <p:sp>
          <p:nvSpPr>
            <p:cNvPr id="33" name="7 - TextBox"/>
            <p:cNvSpPr txBox="1">
              <a:spLocks noChangeArrowheads="1"/>
            </p:cNvSpPr>
            <p:nvPr/>
          </p:nvSpPr>
          <p:spPr bwMode="auto">
            <a:xfrm>
              <a:off x="7445420" y="1863793"/>
              <a:ext cx="77411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dirty="0" smtClean="0">
                  <a:solidFill>
                    <a:prstClr val="white"/>
                  </a:solidFill>
                  <a:latin typeface="+mn-lt"/>
                </a:rPr>
                <a:t>Cit-H3</a:t>
              </a:r>
              <a:endParaRPr lang="el-GR" altLang="en-US" sz="1200" dirty="0">
                <a:solidFill>
                  <a:prstClr val="white"/>
                </a:solidFill>
                <a:latin typeface="+mn-lt"/>
              </a:endParaRPr>
            </a:p>
          </p:txBody>
        </p:sp>
        <p:sp>
          <p:nvSpPr>
            <p:cNvPr id="34" name="7 - TextBox"/>
            <p:cNvSpPr txBox="1">
              <a:spLocks noChangeArrowheads="1"/>
            </p:cNvSpPr>
            <p:nvPr/>
          </p:nvSpPr>
          <p:spPr bwMode="auto">
            <a:xfrm>
              <a:off x="4439990" y="598329"/>
              <a:ext cx="109691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dirty="0" smtClean="0">
                  <a:solidFill>
                    <a:prstClr val="white"/>
                  </a:solidFill>
                  <a:latin typeface="+mn-lt"/>
                </a:rPr>
                <a:t>NE/ Cit-H3</a:t>
              </a:r>
              <a:endParaRPr lang="el-GR" altLang="en-US" sz="1200" dirty="0">
                <a:solidFill>
                  <a:prstClr val="white"/>
                </a:solidFill>
                <a:latin typeface="+mn-lt"/>
              </a:endParaRPr>
            </a:p>
          </p:txBody>
        </p:sp>
        <p:sp>
          <p:nvSpPr>
            <p:cNvPr id="35" name="5 - TextBox"/>
            <p:cNvSpPr txBox="1">
              <a:spLocks noChangeArrowheads="1"/>
            </p:cNvSpPr>
            <p:nvPr/>
          </p:nvSpPr>
          <p:spPr bwMode="auto">
            <a:xfrm>
              <a:off x="4409097" y="3053798"/>
              <a:ext cx="374608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dirty="0" smtClean="0">
                  <a:solidFill>
                    <a:prstClr val="black"/>
                  </a:solidFill>
                  <a:latin typeface="+mn-lt"/>
                </a:rPr>
                <a:t>Active SLE</a:t>
              </a:r>
              <a:r>
                <a:rPr lang="el-GR" altLang="en-US" sz="1200" dirty="0" smtClean="0">
                  <a:solidFill>
                    <a:prstClr val="black"/>
                  </a:solidFill>
                  <a:latin typeface="+mn-lt"/>
                </a:rPr>
                <a:t> </a:t>
              </a:r>
              <a:r>
                <a:rPr lang="el-GR" altLang="en-US" sz="1200" dirty="0" err="1">
                  <a:solidFill>
                    <a:prstClr val="black"/>
                  </a:solidFill>
                  <a:latin typeface="+mn-lt"/>
                </a:rPr>
                <a:t>PMNs</a:t>
              </a:r>
              <a:endParaRPr lang="el-GR" altLang="en-US" sz="1200" dirty="0">
                <a:solidFill>
                  <a:prstClr val="black"/>
                </a:solidFill>
                <a:latin typeface="+mn-lt"/>
              </a:endParaRPr>
            </a:p>
          </p:txBody>
        </p:sp>
      </p:grpSp>
      <p:grpSp>
        <p:nvGrpSpPr>
          <p:cNvPr id="36" name="Ομάδα 26"/>
          <p:cNvGrpSpPr/>
          <p:nvPr/>
        </p:nvGrpSpPr>
        <p:grpSpPr>
          <a:xfrm>
            <a:off x="337140" y="4024179"/>
            <a:ext cx="3746085" cy="2750952"/>
            <a:chOff x="8300946" y="579844"/>
            <a:chExt cx="3746085" cy="2750952"/>
          </a:xfrm>
        </p:grpSpPr>
        <p:pic>
          <p:nvPicPr>
            <p:cNvPr id="46" name="Εικόνα 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0946" y="598329"/>
              <a:ext cx="2479021" cy="2479021"/>
            </a:xfrm>
            <a:prstGeom prst="rect">
              <a:avLst/>
            </a:prstGeom>
          </p:spPr>
        </p:pic>
        <p:pic>
          <p:nvPicPr>
            <p:cNvPr id="47" name="Εικόνα 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32459" y="1855781"/>
              <a:ext cx="1198017" cy="1198017"/>
            </a:xfrm>
            <a:prstGeom prst="rect">
              <a:avLst/>
            </a:prstGeom>
          </p:spPr>
        </p:pic>
        <p:pic>
          <p:nvPicPr>
            <p:cNvPr id="48" name="Εικόνα 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32459" y="604811"/>
              <a:ext cx="1198017" cy="1198017"/>
            </a:xfrm>
            <a:prstGeom prst="rect">
              <a:avLst/>
            </a:prstGeom>
          </p:spPr>
        </p:pic>
        <p:sp>
          <p:nvSpPr>
            <p:cNvPr id="49" name="7 - TextBox"/>
            <p:cNvSpPr txBox="1">
              <a:spLocks noChangeArrowheads="1"/>
            </p:cNvSpPr>
            <p:nvPr/>
          </p:nvSpPr>
          <p:spPr bwMode="auto">
            <a:xfrm>
              <a:off x="11392226" y="579844"/>
              <a:ext cx="59945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dirty="0" smtClean="0">
                  <a:solidFill>
                    <a:prstClr val="white"/>
                  </a:solidFill>
                  <a:latin typeface="+mn-lt"/>
                </a:rPr>
                <a:t>NE</a:t>
              </a:r>
              <a:endParaRPr lang="el-GR" altLang="en-US" sz="1200" dirty="0">
                <a:solidFill>
                  <a:prstClr val="white"/>
                </a:solidFill>
                <a:latin typeface="+mn-lt"/>
              </a:endParaRPr>
            </a:p>
          </p:txBody>
        </p:sp>
        <p:sp>
          <p:nvSpPr>
            <p:cNvPr id="50" name="7 - TextBox"/>
            <p:cNvSpPr txBox="1">
              <a:spLocks noChangeArrowheads="1"/>
            </p:cNvSpPr>
            <p:nvPr/>
          </p:nvSpPr>
          <p:spPr bwMode="auto">
            <a:xfrm>
              <a:off x="11256364" y="1855781"/>
              <a:ext cx="77411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dirty="0" smtClean="0">
                  <a:solidFill>
                    <a:prstClr val="white"/>
                  </a:solidFill>
                  <a:latin typeface="+mn-lt"/>
                </a:rPr>
                <a:t>Cit-H3</a:t>
              </a:r>
              <a:endParaRPr lang="el-GR" altLang="en-US" sz="1200" dirty="0">
                <a:solidFill>
                  <a:prstClr val="white"/>
                </a:solidFill>
                <a:latin typeface="+mn-lt"/>
              </a:endParaRPr>
            </a:p>
          </p:txBody>
        </p:sp>
        <p:sp>
          <p:nvSpPr>
            <p:cNvPr id="51" name="5 - TextBox"/>
            <p:cNvSpPr txBox="1">
              <a:spLocks noChangeArrowheads="1"/>
            </p:cNvSpPr>
            <p:nvPr/>
          </p:nvSpPr>
          <p:spPr bwMode="auto">
            <a:xfrm>
              <a:off x="8300946" y="3053797"/>
              <a:ext cx="374608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dirty="0" smtClean="0">
                  <a:solidFill>
                    <a:prstClr val="black"/>
                  </a:solidFill>
                  <a:latin typeface="+mn-lt"/>
                </a:rPr>
                <a:t>Active SLE PMNs + Autophagy Inhibitor</a:t>
              </a:r>
              <a:endParaRPr lang="el-GR" altLang="en-US" sz="1200" dirty="0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52" name="7 - TextBox"/>
            <p:cNvSpPr txBox="1">
              <a:spLocks noChangeArrowheads="1"/>
            </p:cNvSpPr>
            <p:nvPr/>
          </p:nvSpPr>
          <p:spPr bwMode="auto">
            <a:xfrm>
              <a:off x="8320510" y="591314"/>
              <a:ext cx="109691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dirty="0" smtClean="0">
                  <a:solidFill>
                    <a:prstClr val="white"/>
                  </a:solidFill>
                  <a:latin typeface="+mn-lt"/>
                </a:rPr>
                <a:t>NE/ Cit-H3</a:t>
              </a:r>
              <a:endParaRPr lang="el-GR" altLang="en-US" sz="1200" dirty="0">
                <a:solidFill>
                  <a:prstClr val="white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649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Ομάδα 38"/>
          <p:cNvGrpSpPr/>
          <p:nvPr/>
        </p:nvGrpSpPr>
        <p:grpSpPr>
          <a:xfrm>
            <a:off x="375440" y="1211938"/>
            <a:ext cx="3720724" cy="2464066"/>
            <a:chOff x="3994301" y="952565"/>
            <a:chExt cx="3720724" cy="2464066"/>
          </a:xfrm>
        </p:grpSpPr>
        <p:pic>
          <p:nvPicPr>
            <p:cNvPr id="58" name="Εικόνα 5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6884" y="952565"/>
              <a:ext cx="1218141" cy="1218141"/>
            </a:xfrm>
            <a:prstGeom prst="rect">
              <a:avLst/>
            </a:prstGeom>
          </p:spPr>
        </p:pic>
        <p:pic>
          <p:nvPicPr>
            <p:cNvPr id="59" name="Εικόνα 5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6883" y="2198490"/>
              <a:ext cx="1218141" cy="1218141"/>
            </a:xfrm>
            <a:prstGeom prst="rect">
              <a:avLst/>
            </a:prstGeom>
          </p:spPr>
        </p:pic>
        <p:pic>
          <p:nvPicPr>
            <p:cNvPr id="60" name="Εικόνα 5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4301" y="952565"/>
              <a:ext cx="2464066" cy="2464066"/>
            </a:xfrm>
            <a:prstGeom prst="rect">
              <a:avLst/>
            </a:prstGeom>
          </p:spPr>
        </p:pic>
      </p:grpSp>
      <p:pic>
        <p:nvPicPr>
          <p:cNvPr id="40" name="Εικόνα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797" y="1196345"/>
            <a:ext cx="1216292" cy="1216292"/>
          </a:xfrm>
          <a:prstGeom prst="rect">
            <a:avLst/>
          </a:prstGeom>
        </p:spPr>
      </p:pic>
      <p:pic>
        <p:nvPicPr>
          <p:cNvPr id="41" name="Εικόνα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948" y="2442269"/>
            <a:ext cx="1218141" cy="1218141"/>
          </a:xfrm>
          <a:prstGeom prst="rect">
            <a:avLst/>
          </a:prstGeom>
        </p:spPr>
      </p:pic>
      <p:pic>
        <p:nvPicPr>
          <p:cNvPr id="42" name="Εικόνα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117" y="1196346"/>
            <a:ext cx="2464065" cy="2464065"/>
          </a:xfrm>
          <a:prstGeom prst="rect">
            <a:avLst/>
          </a:prstGeom>
        </p:spPr>
      </p:pic>
      <p:sp>
        <p:nvSpPr>
          <p:cNvPr id="46" name="7 - TextBox"/>
          <p:cNvSpPr txBox="1">
            <a:spLocks noChangeArrowheads="1"/>
          </p:cNvSpPr>
          <p:nvPr/>
        </p:nvSpPr>
        <p:spPr bwMode="auto">
          <a:xfrm>
            <a:off x="1703944" y="1196344"/>
            <a:ext cx="109691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 smtClean="0">
                <a:solidFill>
                  <a:prstClr val="white"/>
                </a:solidFill>
                <a:latin typeface="+mn-lt"/>
              </a:rPr>
              <a:t>TF/ DAPI</a:t>
            </a:r>
            <a:endParaRPr lang="el-GR" altLang="en-US" sz="1200" dirty="0">
              <a:solidFill>
                <a:prstClr val="white"/>
              </a:solidFill>
              <a:latin typeface="+mn-lt"/>
            </a:endParaRPr>
          </a:p>
        </p:txBody>
      </p:sp>
      <p:sp>
        <p:nvSpPr>
          <p:cNvPr id="47" name="7 - TextBox"/>
          <p:cNvSpPr txBox="1">
            <a:spLocks noChangeArrowheads="1"/>
          </p:cNvSpPr>
          <p:nvPr/>
        </p:nvSpPr>
        <p:spPr bwMode="auto">
          <a:xfrm>
            <a:off x="3512050" y="1179725"/>
            <a:ext cx="5994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 smtClean="0">
                <a:solidFill>
                  <a:prstClr val="white"/>
                </a:solidFill>
                <a:latin typeface="+mn-lt"/>
              </a:rPr>
              <a:t>DAPI</a:t>
            </a:r>
            <a:endParaRPr lang="el-GR" altLang="en-US" sz="1200" dirty="0">
              <a:solidFill>
                <a:prstClr val="white"/>
              </a:solidFill>
              <a:latin typeface="+mn-lt"/>
            </a:endParaRPr>
          </a:p>
        </p:txBody>
      </p:sp>
      <p:sp>
        <p:nvSpPr>
          <p:cNvPr id="48" name="7 - TextBox"/>
          <p:cNvSpPr txBox="1">
            <a:spLocks noChangeArrowheads="1"/>
          </p:cNvSpPr>
          <p:nvPr/>
        </p:nvSpPr>
        <p:spPr bwMode="auto">
          <a:xfrm>
            <a:off x="3335769" y="2412637"/>
            <a:ext cx="74750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 smtClean="0">
                <a:solidFill>
                  <a:prstClr val="white"/>
                </a:solidFill>
                <a:latin typeface="+mn-lt"/>
              </a:rPr>
              <a:t>TF</a:t>
            </a:r>
            <a:endParaRPr lang="el-GR" altLang="en-US" sz="1200" dirty="0">
              <a:solidFill>
                <a:prstClr val="white"/>
              </a:solidFill>
              <a:latin typeface="+mn-lt"/>
            </a:endParaRPr>
          </a:p>
        </p:txBody>
      </p:sp>
      <p:sp>
        <p:nvSpPr>
          <p:cNvPr id="49" name="7 - TextBox"/>
          <p:cNvSpPr txBox="1">
            <a:spLocks noChangeArrowheads="1"/>
          </p:cNvSpPr>
          <p:nvPr/>
        </p:nvSpPr>
        <p:spPr bwMode="auto">
          <a:xfrm>
            <a:off x="7340018" y="1202861"/>
            <a:ext cx="5994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 smtClean="0">
                <a:solidFill>
                  <a:prstClr val="white"/>
                </a:solidFill>
                <a:latin typeface="+mn-lt"/>
              </a:rPr>
              <a:t>DAPI</a:t>
            </a:r>
            <a:endParaRPr lang="el-GR" altLang="en-US" sz="1200" dirty="0">
              <a:solidFill>
                <a:prstClr val="white"/>
              </a:solidFill>
              <a:latin typeface="+mn-lt"/>
            </a:endParaRPr>
          </a:p>
        </p:txBody>
      </p:sp>
      <p:sp>
        <p:nvSpPr>
          <p:cNvPr id="50" name="7 - TextBox"/>
          <p:cNvSpPr txBox="1">
            <a:spLocks noChangeArrowheads="1"/>
          </p:cNvSpPr>
          <p:nvPr/>
        </p:nvSpPr>
        <p:spPr bwMode="auto">
          <a:xfrm>
            <a:off x="7191962" y="2442269"/>
            <a:ext cx="74750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 smtClean="0">
                <a:solidFill>
                  <a:prstClr val="white"/>
                </a:solidFill>
                <a:latin typeface="+mn-lt"/>
              </a:rPr>
              <a:t>TF</a:t>
            </a:r>
            <a:endParaRPr lang="el-GR" altLang="en-US" sz="1200" dirty="0">
              <a:solidFill>
                <a:prstClr val="white"/>
              </a:solidFill>
              <a:latin typeface="+mn-lt"/>
            </a:endParaRPr>
          </a:p>
        </p:txBody>
      </p:sp>
      <p:sp>
        <p:nvSpPr>
          <p:cNvPr id="51" name="7 - TextBox"/>
          <p:cNvSpPr txBox="1">
            <a:spLocks noChangeArrowheads="1"/>
          </p:cNvSpPr>
          <p:nvPr/>
        </p:nvSpPr>
        <p:spPr bwMode="auto">
          <a:xfrm>
            <a:off x="5544932" y="1179724"/>
            <a:ext cx="109691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 smtClean="0">
                <a:solidFill>
                  <a:prstClr val="white"/>
                </a:solidFill>
                <a:latin typeface="+mn-lt"/>
              </a:rPr>
              <a:t>TF/ DAPI</a:t>
            </a:r>
            <a:endParaRPr lang="el-GR" altLang="en-US" sz="1200" dirty="0">
              <a:solidFill>
                <a:prstClr val="white"/>
              </a:solidFill>
              <a:latin typeface="+mn-lt"/>
            </a:endParaRPr>
          </a:p>
        </p:txBody>
      </p:sp>
      <p:sp>
        <p:nvSpPr>
          <p:cNvPr id="55" name="5 - TextBox"/>
          <p:cNvSpPr txBox="1">
            <a:spLocks noChangeArrowheads="1"/>
          </p:cNvSpPr>
          <p:nvPr/>
        </p:nvSpPr>
        <p:spPr bwMode="auto">
          <a:xfrm>
            <a:off x="337192" y="3645549"/>
            <a:ext cx="374608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prstClr val="black"/>
                </a:solidFill>
                <a:latin typeface="+mn-lt"/>
              </a:rPr>
              <a:t>Healthy</a:t>
            </a:r>
            <a:r>
              <a:rPr lang="el-GR" altLang="en-US" sz="1400" dirty="0" smtClean="0">
                <a:solidFill>
                  <a:prstClr val="black"/>
                </a:solidFill>
                <a:latin typeface="+mn-lt"/>
              </a:rPr>
              <a:t> </a:t>
            </a:r>
            <a:r>
              <a:rPr lang="el-GR" altLang="en-US" sz="1400" dirty="0" err="1">
                <a:solidFill>
                  <a:prstClr val="black"/>
                </a:solidFill>
                <a:latin typeface="+mn-lt"/>
              </a:rPr>
              <a:t>PMNs</a:t>
            </a:r>
            <a:endParaRPr lang="el-GR" altLang="en-US" sz="14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56" name="5 - TextBox"/>
          <p:cNvSpPr txBox="1">
            <a:spLocks noChangeArrowheads="1"/>
          </p:cNvSpPr>
          <p:nvPr/>
        </p:nvSpPr>
        <p:spPr bwMode="auto">
          <a:xfrm>
            <a:off x="4203004" y="3633014"/>
            <a:ext cx="374608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prstClr val="black"/>
                </a:solidFill>
                <a:latin typeface="+mn-lt"/>
              </a:rPr>
              <a:t>Active SLE</a:t>
            </a:r>
            <a:r>
              <a:rPr lang="el-GR" altLang="en-US" sz="1400" dirty="0" smtClean="0">
                <a:solidFill>
                  <a:prstClr val="black"/>
                </a:solidFill>
                <a:latin typeface="+mn-lt"/>
              </a:rPr>
              <a:t> </a:t>
            </a:r>
            <a:r>
              <a:rPr lang="el-GR" altLang="en-US" sz="1400" dirty="0" err="1">
                <a:solidFill>
                  <a:prstClr val="black"/>
                </a:solidFill>
                <a:latin typeface="+mn-lt"/>
              </a:rPr>
              <a:t>PMNs</a:t>
            </a:r>
            <a:endParaRPr lang="el-GR" altLang="en-US" sz="14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8687525" y="771974"/>
            <a:ext cx="3398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B. </a:t>
            </a:r>
            <a:r>
              <a:rPr lang="el-GR" u="sng" dirty="0" err="1" smtClean="0"/>
              <a:t>Ανοσοαποτύπωση</a:t>
            </a:r>
            <a:r>
              <a:rPr lang="el-GR" u="sng" dirty="0" smtClean="0"/>
              <a:t> για</a:t>
            </a:r>
            <a:r>
              <a:rPr lang="en-US" u="sng" dirty="0" smtClean="0"/>
              <a:t> TF </a:t>
            </a:r>
          </a:p>
          <a:p>
            <a:r>
              <a:rPr lang="en-US" dirty="0" smtClean="0"/>
              <a:t>     </a:t>
            </a:r>
            <a:r>
              <a:rPr lang="el-GR" u="sng" dirty="0" smtClean="0"/>
              <a:t>σε υπερκείμενα καλλιέργειας</a:t>
            </a:r>
            <a:endParaRPr lang="en-US" u="sng" dirty="0"/>
          </a:p>
        </p:txBody>
      </p:sp>
      <p:sp>
        <p:nvSpPr>
          <p:cNvPr id="63" name="TextBox 62"/>
          <p:cNvSpPr txBox="1"/>
          <p:nvPr/>
        </p:nvSpPr>
        <p:spPr>
          <a:xfrm>
            <a:off x="8687524" y="3545748"/>
            <a:ext cx="3398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u="sng" dirty="0"/>
              <a:t>Γ</a:t>
            </a:r>
            <a:r>
              <a:rPr lang="en-US" u="sng" dirty="0" smtClean="0"/>
              <a:t>. TAT Complex ELISA </a:t>
            </a:r>
            <a:endParaRPr lang="el-GR" u="sng" dirty="0" smtClean="0"/>
          </a:p>
          <a:p>
            <a:r>
              <a:rPr lang="el-GR" dirty="0" smtClean="0"/>
              <a:t>     </a:t>
            </a:r>
            <a:r>
              <a:rPr lang="el-GR" u="sng" dirty="0" smtClean="0"/>
              <a:t>σε υπερκείμενα καλλιέργειας</a:t>
            </a:r>
            <a:endParaRPr lang="en-US" u="sng" dirty="0"/>
          </a:p>
        </p:txBody>
      </p:sp>
      <p:sp>
        <p:nvSpPr>
          <p:cNvPr id="65" name="Τίτλος 1"/>
          <p:cNvSpPr txBox="1">
            <a:spLocks/>
          </p:cNvSpPr>
          <p:nvPr/>
        </p:nvSpPr>
        <p:spPr>
          <a:xfrm>
            <a:off x="0" y="1"/>
            <a:ext cx="12192000" cy="682178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l-GR" altLang="en-US" sz="24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Η ΑΥΤΟΦΑΓΙΑ ΕΠΑΓΕΙ ΤΗ ΜΕΤΑΦΟΡΑ ΔΡΑΣΤΙΚΟΥ </a:t>
            </a:r>
            <a:r>
              <a:rPr lang="en-US" altLang="en-US" sz="24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TF </a:t>
            </a:r>
            <a:r>
              <a:rPr lang="el-GR" altLang="en-US" sz="24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ΣΤΑ</a:t>
            </a:r>
            <a:r>
              <a:rPr lang="en-US" altLang="en-US" sz="24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NETs, </a:t>
            </a:r>
          </a:p>
          <a:p>
            <a:pPr eaLnBrk="1" hangingPunct="1"/>
            <a:r>
              <a:rPr lang="el-GR" altLang="en-US" sz="24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ΟΔΗΓΩΝΤΑΣ ΣΕ ΠΑΡΑΓΩΓΗ ΘΡΟΜΒΙΝΗΣ</a:t>
            </a:r>
            <a:endParaRPr lang="en-US" sz="2400" dirty="0">
              <a:latin typeface="+mn-lt"/>
            </a:endParaRPr>
          </a:p>
        </p:txBody>
      </p:sp>
      <p:pic>
        <p:nvPicPr>
          <p:cNvPr id="37" name="Εικόνα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17" y="4000525"/>
            <a:ext cx="2464065" cy="2464065"/>
          </a:xfrm>
          <a:prstGeom prst="rect">
            <a:avLst/>
          </a:prstGeom>
        </p:spPr>
      </p:pic>
      <p:pic>
        <p:nvPicPr>
          <p:cNvPr id="38" name="Εικόνα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831" y="3990103"/>
            <a:ext cx="1228757" cy="1228757"/>
          </a:xfrm>
          <a:prstGeom prst="rect">
            <a:avLst/>
          </a:prstGeom>
        </p:spPr>
      </p:pic>
      <p:pic>
        <p:nvPicPr>
          <p:cNvPr id="64" name="Εικόνα 6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831" y="5246450"/>
            <a:ext cx="1218140" cy="1218140"/>
          </a:xfrm>
          <a:prstGeom prst="rect">
            <a:avLst/>
          </a:prstGeom>
        </p:spPr>
      </p:pic>
      <p:sp>
        <p:nvSpPr>
          <p:cNvPr id="66" name="7 - TextBox"/>
          <p:cNvSpPr txBox="1">
            <a:spLocks noChangeArrowheads="1"/>
          </p:cNvSpPr>
          <p:nvPr/>
        </p:nvSpPr>
        <p:spPr bwMode="auto">
          <a:xfrm>
            <a:off x="1754364" y="4007042"/>
            <a:ext cx="109691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 smtClean="0">
                <a:solidFill>
                  <a:prstClr val="white"/>
                </a:solidFill>
                <a:latin typeface="+mn-lt"/>
              </a:rPr>
              <a:t>TF/ DAPI</a:t>
            </a:r>
            <a:endParaRPr lang="el-GR" altLang="en-US" sz="1200" dirty="0">
              <a:solidFill>
                <a:prstClr val="white"/>
              </a:solidFill>
              <a:latin typeface="+mn-lt"/>
            </a:endParaRPr>
          </a:p>
        </p:txBody>
      </p:sp>
      <p:sp>
        <p:nvSpPr>
          <p:cNvPr id="67" name="7 - TextBox"/>
          <p:cNvSpPr txBox="1">
            <a:spLocks noChangeArrowheads="1"/>
          </p:cNvSpPr>
          <p:nvPr/>
        </p:nvSpPr>
        <p:spPr bwMode="auto">
          <a:xfrm>
            <a:off x="3562470" y="3990423"/>
            <a:ext cx="5994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 smtClean="0">
                <a:solidFill>
                  <a:prstClr val="white"/>
                </a:solidFill>
                <a:latin typeface="+mn-lt"/>
              </a:rPr>
              <a:t>DAPI</a:t>
            </a:r>
            <a:endParaRPr lang="el-GR" altLang="en-US" sz="1200" dirty="0">
              <a:solidFill>
                <a:prstClr val="white"/>
              </a:solidFill>
              <a:latin typeface="+mn-lt"/>
            </a:endParaRPr>
          </a:p>
        </p:txBody>
      </p:sp>
      <p:sp>
        <p:nvSpPr>
          <p:cNvPr id="68" name="7 - TextBox"/>
          <p:cNvSpPr txBox="1">
            <a:spLocks noChangeArrowheads="1"/>
          </p:cNvSpPr>
          <p:nvPr/>
        </p:nvSpPr>
        <p:spPr bwMode="auto">
          <a:xfrm>
            <a:off x="3386189" y="5223335"/>
            <a:ext cx="74750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 smtClean="0">
                <a:solidFill>
                  <a:prstClr val="white"/>
                </a:solidFill>
                <a:latin typeface="+mn-lt"/>
              </a:rPr>
              <a:t>TF</a:t>
            </a:r>
            <a:endParaRPr lang="el-GR" altLang="en-US" sz="1200" dirty="0">
              <a:solidFill>
                <a:prstClr val="white"/>
              </a:solidFill>
              <a:latin typeface="+mn-lt"/>
            </a:endParaRPr>
          </a:p>
        </p:txBody>
      </p:sp>
      <p:sp>
        <p:nvSpPr>
          <p:cNvPr id="69" name="5 - TextBox"/>
          <p:cNvSpPr txBox="1">
            <a:spLocks noChangeArrowheads="1"/>
          </p:cNvSpPr>
          <p:nvPr/>
        </p:nvSpPr>
        <p:spPr bwMode="auto">
          <a:xfrm>
            <a:off x="362554" y="6437195"/>
            <a:ext cx="374608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prstClr val="black"/>
                </a:solidFill>
                <a:latin typeface="+mn-lt"/>
              </a:rPr>
              <a:t>Active SLE PMNs + Autophagy Inhibitor</a:t>
            </a:r>
            <a:endParaRPr lang="el-GR" altLang="en-US" sz="14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99110" y="743735"/>
            <a:ext cx="4810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A. </a:t>
            </a:r>
            <a:r>
              <a:rPr lang="el-GR" u="sng" dirty="0" err="1" smtClean="0"/>
              <a:t>Συνεστιακή</a:t>
            </a:r>
            <a:r>
              <a:rPr lang="el-GR" u="sng" dirty="0" smtClean="0"/>
              <a:t> </a:t>
            </a:r>
            <a:r>
              <a:rPr lang="el-GR" u="sng" dirty="0" err="1" smtClean="0"/>
              <a:t>μικροσκόπηση</a:t>
            </a:r>
            <a:r>
              <a:rPr lang="el-GR" u="sng" dirty="0" smtClean="0"/>
              <a:t> </a:t>
            </a:r>
            <a:r>
              <a:rPr lang="en-US" u="sng" dirty="0" smtClean="0"/>
              <a:t>(IF </a:t>
            </a:r>
            <a:r>
              <a:rPr lang="el-GR" u="sng" dirty="0" smtClean="0"/>
              <a:t>για</a:t>
            </a:r>
            <a:r>
              <a:rPr lang="en-US" u="sng" dirty="0" smtClean="0"/>
              <a:t> TF/DAPI)</a:t>
            </a:r>
            <a:r>
              <a:rPr lang="en-US" dirty="0" smtClean="0"/>
              <a:t> 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9049575" y="1871992"/>
            <a:ext cx="1690505" cy="1065536"/>
            <a:chOff x="9542280" y="1854452"/>
            <a:chExt cx="1690505" cy="1065536"/>
          </a:xfrm>
        </p:grpSpPr>
        <p:grpSp>
          <p:nvGrpSpPr>
            <p:cNvPr id="5" name="Ομάδα 4"/>
            <p:cNvGrpSpPr/>
            <p:nvPr/>
          </p:nvGrpSpPr>
          <p:grpSpPr>
            <a:xfrm>
              <a:off x="9542280" y="1854452"/>
              <a:ext cx="1187356" cy="1065536"/>
              <a:chOff x="5331298" y="5131536"/>
              <a:chExt cx="1187356" cy="1065536"/>
            </a:xfrm>
          </p:grpSpPr>
          <p:pic>
            <p:nvPicPr>
              <p:cNvPr id="2" name="Εικόνα 1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152" t="13241" r="24376" b="69708"/>
              <a:stretch/>
            </p:blipFill>
            <p:spPr>
              <a:xfrm>
                <a:off x="5331298" y="5131536"/>
                <a:ext cx="1187356" cy="627799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 rot="18001890">
                <a:off x="5244748" y="5705110"/>
                <a:ext cx="55684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>
                    <a:ea typeface="Cambria" charset="-95"/>
                    <a:cs typeface="Cambria" charset="-95"/>
                  </a:rPr>
                  <a:t>NN</a:t>
                </a:r>
                <a:endParaRPr lang="en-US" sz="1000" dirty="0">
                  <a:ea typeface="Cambria" charset="-95"/>
                  <a:cs typeface="Cambria" charset="-95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 rot="18001890">
                <a:off x="5631257" y="5684273"/>
                <a:ext cx="55684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>
                    <a:ea typeface="Cambria" charset="-95"/>
                    <a:cs typeface="Cambria" charset="-95"/>
                  </a:rPr>
                  <a:t>LN</a:t>
                </a:r>
                <a:endParaRPr lang="en-US" sz="1000" dirty="0">
                  <a:ea typeface="Cambria" charset="-95"/>
                  <a:cs typeface="Cambria" charset="-95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 rot="18001890">
                <a:off x="5844489" y="5701290"/>
                <a:ext cx="59145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>
                    <a:ea typeface="Cambria" charset="-95"/>
                    <a:cs typeface="Cambria" charset="-95"/>
                  </a:rPr>
                  <a:t> </a:t>
                </a:r>
                <a:r>
                  <a:rPr lang="en-US" sz="1000" smtClean="0">
                    <a:ea typeface="Cambria" charset="-95"/>
                    <a:cs typeface="Cambria" charset="-95"/>
                  </a:rPr>
                  <a:t>                LN+AI</a:t>
                </a:r>
                <a:endParaRPr lang="en-US" sz="1000" dirty="0">
                  <a:ea typeface="Cambria" charset="-95"/>
                  <a:cs typeface="Cambria" charset="-95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0753100" y="1981036"/>
              <a:ext cx="47968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smtClean="0">
                  <a:ea typeface="Cambria" charset="-95"/>
                  <a:cs typeface="Cambria" charset="-95"/>
                </a:rPr>
                <a:t>TF</a:t>
              </a:r>
              <a:endParaRPr lang="en-US" sz="1000">
                <a:ea typeface="Cambria" charset="-95"/>
                <a:cs typeface="Cambria" charset="-95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940350" y="4284041"/>
            <a:ext cx="2408917" cy="2399274"/>
            <a:chOff x="2992026" y="3250933"/>
            <a:chExt cx="2408917" cy="2399274"/>
          </a:xfrm>
        </p:grpSpPr>
        <p:pic>
          <p:nvPicPr>
            <p:cNvPr id="52" name="Εικόνα 19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992026" y="3250933"/>
              <a:ext cx="2408917" cy="2399274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3892623" y="3258207"/>
              <a:ext cx="7566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         </a:t>
              </a:r>
            </a:p>
            <a:p>
              <a:r>
                <a:rPr lang="en-US" dirty="0"/>
                <a:t> </a:t>
              </a:r>
              <a:r>
                <a:rPr lang="en-US" dirty="0" smtClean="0"/>
                <a:t>    **</a:t>
              </a:r>
              <a:endParaRPr lang="en-US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583463" y="4005560"/>
              <a:ext cx="7566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         </a:t>
              </a:r>
            </a:p>
            <a:p>
              <a:r>
                <a:rPr lang="en-US" dirty="0"/>
                <a:t> </a:t>
              </a:r>
              <a:r>
                <a:rPr lang="en-US" dirty="0" smtClean="0"/>
                <a:t>  **</a:t>
              </a:r>
              <a:endParaRPr lang="en-US" dirty="0"/>
            </a:p>
          </p:txBody>
        </p:sp>
      </p:grpSp>
      <p:pic>
        <p:nvPicPr>
          <p:cNvPr id="57" name="Εικόνα 2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54774" y="3999435"/>
            <a:ext cx="2418439" cy="2656339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10607822" y="4567333"/>
            <a:ext cx="8539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>
                <a:ea typeface="Cambria" charset="-95"/>
                <a:cs typeface="Cambria" charset="-95"/>
              </a:rPr>
              <a:t>N=6</a:t>
            </a:r>
            <a:endParaRPr lang="en-US" sz="1200">
              <a:ea typeface="Cambria" charset="-95"/>
              <a:cs typeface="Cambria" charset="-95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0607822" y="1533950"/>
            <a:ext cx="8539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>
                <a:ea typeface="Cambria" charset="-95"/>
                <a:cs typeface="Cambria" charset="-95"/>
              </a:rPr>
              <a:t>N=6</a:t>
            </a:r>
            <a:endParaRPr lang="en-US" sz="1200">
              <a:ea typeface="Cambria" charset="-95"/>
              <a:cs typeface="Cambria" charset="-95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9109036" y="4416711"/>
            <a:ext cx="756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</a:t>
            </a:r>
          </a:p>
          <a:p>
            <a:r>
              <a:rPr lang="en-US" dirty="0"/>
              <a:t> </a:t>
            </a:r>
            <a:r>
              <a:rPr lang="en-US" dirty="0" smtClean="0"/>
              <a:t>  **</a:t>
            </a:r>
            <a:endParaRPr lang="en-US" dirty="0"/>
          </a:p>
        </p:txBody>
      </p:sp>
      <p:sp>
        <p:nvSpPr>
          <p:cNvPr id="70" name="TextBox 69"/>
          <p:cNvSpPr txBox="1"/>
          <p:nvPr/>
        </p:nvSpPr>
        <p:spPr>
          <a:xfrm>
            <a:off x="9669277" y="4409583"/>
            <a:ext cx="756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</a:t>
            </a:r>
          </a:p>
          <a:p>
            <a:r>
              <a:rPr lang="en-US" dirty="0"/>
              <a:t> </a:t>
            </a:r>
            <a:r>
              <a:rPr lang="en-US" dirty="0" smtClean="0"/>
              <a:t>  *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12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>
              <a:ea typeface="Cambria" charset="-95"/>
              <a:cs typeface="Cambria" charset="-95"/>
            </a:endParaRPr>
          </a:p>
          <a:p>
            <a:pPr marL="0" indent="0" algn="ctr">
              <a:buNone/>
            </a:pPr>
            <a:r>
              <a:rPr lang="el-GR" dirty="0" smtClean="0">
                <a:ea typeface="Cambria" charset="-95"/>
                <a:cs typeface="Cambria" charset="-95"/>
              </a:rPr>
              <a:t>Τα φαινόμενα αποδίδονται σε εσωτερική κυτταρική διαταραχή;</a:t>
            </a:r>
            <a:endParaRPr lang="en-US" dirty="0">
              <a:ea typeface="Cambria" charset="-95"/>
              <a:cs typeface="Cambria" charset="-95"/>
            </a:endParaRPr>
          </a:p>
        </p:txBody>
      </p:sp>
    </p:spTree>
    <p:extLst>
      <p:ext uri="{BB962C8B-B14F-4D97-AF65-F5344CB8AC3E}">
        <p14:creationId xmlns:p14="http://schemas.microsoft.com/office/powerpoint/2010/main" val="61993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ChangeArrowheads="1"/>
          </p:cNvSpPr>
          <p:nvPr/>
        </p:nvSpPr>
        <p:spPr bwMode="auto">
          <a:xfrm>
            <a:off x="0" y="-15725"/>
            <a:ext cx="12192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l-GR" altLang="en-US" sz="24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Ο ΟΡΟΣ ΤΩΝ ΑΣΘΕΝΩΝ ΜΕ ΣΕΛ ΕΠΑΓΕΙ ΤΗΝ ΑΥΤΟΦΑΓΙΑ ΣΤΑ ΥΓΙΗ </a:t>
            </a:r>
            <a:r>
              <a:rPr lang="en-US" altLang="en-US" sz="24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PMNs</a:t>
            </a:r>
            <a:endParaRPr lang="el-GR" altLang="en-US" sz="2400" dirty="0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5363" name="Picture 2" descr="C:\Documents and Settings\elena\Επιφάνεια εργασίας\ARISTEIA BOUMPAS\autopjagy SLE serum-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450" r="24652" b="-4832"/>
          <a:stretch/>
        </p:blipFill>
        <p:spPr bwMode="auto">
          <a:xfrm>
            <a:off x="388329" y="1096694"/>
            <a:ext cx="7799577" cy="273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99110" y="3925787"/>
            <a:ext cx="4477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ea typeface="Cambria" charset="-95"/>
                <a:cs typeface="Cambria" charset="-95"/>
              </a:rPr>
              <a:t>B. </a:t>
            </a:r>
            <a:r>
              <a:rPr lang="el-GR" u="sng" dirty="0" err="1" smtClean="0">
                <a:ea typeface="Cambria" charset="-95"/>
                <a:cs typeface="Cambria" charset="-95"/>
              </a:rPr>
              <a:t>Ανοσοαποτύπωση</a:t>
            </a:r>
            <a:r>
              <a:rPr lang="el-GR" u="sng" dirty="0" smtClean="0">
                <a:ea typeface="Cambria" charset="-95"/>
                <a:cs typeface="Cambria" charset="-95"/>
              </a:rPr>
              <a:t> για </a:t>
            </a:r>
            <a:r>
              <a:rPr lang="en-US" u="sng" dirty="0" smtClean="0">
                <a:ea typeface="Cambria" charset="-95"/>
                <a:cs typeface="Cambria" charset="-95"/>
              </a:rPr>
              <a:t>LC3 </a:t>
            </a:r>
            <a:r>
              <a:rPr lang="el-GR" u="sng" dirty="0" smtClean="0">
                <a:ea typeface="Cambria" charset="-95"/>
                <a:cs typeface="Cambria" charset="-95"/>
              </a:rPr>
              <a:t>και</a:t>
            </a:r>
            <a:r>
              <a:rPr lang="en-US" u="sng" dirty="0" smtClean="0">
                <a:ea typeface="Cambria" charset="-95"/>
                <a:cs typeface="Cambria" charset="-95"/>
              </a:rPr>
              <a:t> p62</a:t>
            </a:r>
            <a:endParaRPr lang="en-US" u="sng" dirty="0">
              <a:ea typeface="Cambria" charset="-95"/>
              <a:cs typeface="Cambria" charset="-95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452951" y="5036713"/>
            <a:ext cx="1964975" cy="1144394"/>
            <a:chOff x="1048176" y="5525274"/>
            <a:chExt cx="1964975" cy="1144394"/>
          </a:xfrm>
        </p:grpSpPr>
        <p:grpSp>
          <p:nvGrpSpPr>
            <p:cNvPr id="3" name="Ομάδα 2"/>
            <p:cNvGrpSpPr/>
            <p:nvPr/>
          </p:nvGrpSpPr>
          <p:grpSpPr>
            <a:xfrm>
              <a:off x="1089372" y="5525274"/>
              <a:ext cx="1923779" cy="605601"/>
              <a:chOff x="2547510" y="2850283"/>
              <a:chExt cx="1377153" cy="470107"/>
            </a:xfrm>
          </p:grpSpPr>
          <p:pic>
            <p:nvPicPr>
              <p:cNvPr id="12" name="Εικόνα 11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850" t="38443" r="29000" b="27059"/>
              <a:stretch/>
            </p:blipFill>
            <p:spPr>
              <a:xfrm>
                <a:off x="2547884" y="2850283"/>
                <a:ext cx="886554" cy="188723"/>
              </a:xfrm>
              <a:prstGeom prst="rect">
                <a:avLst/>
              </a:prstGeom>
            </p:spPr>
          </p:pic>
          <p:pic>
            <p:nvPicPr>
              <p:cNvPr id="13" name="Εικόνα 1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635" t="24332" r="30133" b="36697"/>
              <a:stretch/>
            </p:blipFill>
            <p:spPr>
              <a:xfrm>
                <a:off x="2547510" y="3089653"/>
                <a:ext cx="886928" cy="230737"/>
              </a:xfrm>
              <a:prstGeom prst="rect">
                <a:avLst/>
              </a:prstGeom>
            </p:spPr>
          </p:pic>
          <p:sp>
            <p:nvSpPr>
              <p:cNvPr id="14" name="28 - TextBox"/>
              <p:cNvSpPr txBox="1">
                <a:spLocks noChangeArrowheads="1"/>
              </p:cNvSpPr>
              <p:nvPr/>
            </p:nvSpPr>
            <p:spPr bwMode="auto">
              <a:xfrm>
                <a:off x="3417339" y="3091710"/>
                <a:ext cx="507322" cy="215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l-GR" altLang="en-US" sz="1200" dirty="0">
                    <a:latin typeface="+mn-lt"/>
                  </a:rPr>
                  <a:t>GAPDH</a:t>
                </a:r>
              </a:p>
            </p:txBody>
          </p:sp>
          <p:sp>
            <p:nvSpPr>
              <p:cNvPr id="15" name="28 - TextBox"/>
              <p:cNvSpPr txBox="1">
                <a:spLocks noChangeArrowheads="1"/>
              </p:cNvSpPr>
              <p:nvPr/>
            </p:nvSpPr>
            <p:spPr bwMode="auto">
              <a:xfrm>
                <a:off x="3423360" y="2857427"/>
                <a:ext cx="501303" cy="215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1200" dirty="0" smtClean="0">
                    <a:latin typeface="+mn-lt"/>
                  </a:rPr>
                  <a:t>p62</a:t>
                </a:r>
                <a:endParaRPr lang="el-GR" altLang="en-US" sz="1200" dirty="0">
                  <a:latin typeface="+mn-lt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 rot="19176680">
              <a:off x="1048176" y="6063002"/>
              <a:ext cx="5568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ea typeface="Cambria" charset="-95"/>
                  <a:cs typeface="Cambria" charset="-95"/>
                </a:rPr>
                <a:t>NS</a:t>
              </a:r>
              <a:endParaRPr lang="en-US" sz="1200" dirty="0">
                <a:ea typeface="Cambria" charset="-95"/>
                <a:cs typeface="Cambria" charset="-95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 rot="18860128">
              <a:off x="1474136" y="6035241"/>
              <a:ext cx="5568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ea typeface="Cambria" charset="-95"/>
                  <a:cs typeface="Cambria" charset="-95"/>
                </a:rPr>
                <a:t>LS</a:t>
              </a:r>
              <a:endParaRPr lang="en-US" sz="1200" dirty="0">
                <a:ea typeface="Cambria" charset="-95"/>
                <a:cs typeface="Cambria" charset="-95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 rot="18455346">
              <a:off x="1752951" y="6020162"/>
              <a:ext cx="8373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ea typeface="Cambria" charset="-95"/>
                  <a:cs typeface="Cambria" charset="-95"/>
                </a:rPr>
                <a:t>     LS   </a:t>
              </a:r>
            </a:p>
            <a:p>
              <a:r>
                <a:rPr lang="en-US" sz="1200" dirty="0" err="1" smtClean="0">
                  <a:ea typeface="Cambria" charset="-95"/>
                  <a:cs typeface="Cambria" charset="-95"/>
                </a:rPr>
                <a:t>Wortm</a:t>
              </a:r>
              <a:endParaRPr lang="en-US" sz="1200" dirty="0">
                <a:ea typeface="Cambria" charset="-95"/>
                <a:cs typeface="Cambria" charset="-95"/>
              </a:endParaRPr>
            </a:p>
          </p:txBody>
        </p:sp>
      </p:grpSp>
      <p:graphicFrame>
        <p:nvGraphicFramePr>
          <p:cNvPr id="16" name="Αντικείμενο 15"/>
          <p:cNvGraphicFramePr>
            <a:graphicFrameLocks noChangeAspect="1"/>
          </p:cNvGraphicFramePr>
          <p:nvPr>
            <p:extLst/>
          </p:nvPr>
        </p:nvGraphicFramePr>
        <p:xfrm>
          <a:off x="4205023" y="4097969"/>
          <a:ext cx="2701925" cy="2624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3" name="Prism 6" r:id="rId6" imgW="2701378" imgH="2624082" progId="Prism6.Document">
                  <p:embed/>
                </p:oleObj>
              </mc:Choice>
              <mc:Fallback>
                <p:oleObj name="Prism 6" r:id="rId6" imgW="2701378" imgH="2624082" progId="Prism6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205023" y="4097969"/>
                        <a:ext cx="2701925" cy="2624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Αντικείμενο 40"/>
          <p:cNvGraphicFramePr>
            <a:graphicFrameLocks noChangeAspect="1"/>
          </p:cNvGraphicFramePr>
          <p:nvPr>
            <p:extLst/>
          </p:nvPr>
        </p:nvGraphicFramePr>
        <p:xfrm>
          <a:off x="9272951" y="4110453"/>
          <a:ext cx="2592387" cy="2592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4" name="Prism 6" r:id="rId8" imgW="2591897" imgH="2592029" progId="Prism6.Document">
                  <p:embed/>
                </p:oleObj>
              </mc:Choice>
              <mc:Fallback>
                <p:oleObj name="Prism 6" r:id="rId8" imgW="2591897" imgH="2592029" progId="Prism6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272951" y="4110453"/>
                        <a:ext cx="2592387" cy="2592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Αντικείμενο 41"/>
          <p:cNvGraphicFramePr>
            <a:graphicFrameLocks noChangeAspect="1"/>
          </p:cNvGraphicFramePr>
          <p:nvPr>
            <p:extLst/>
          </p:nvPr>
        </p:nvGraphicFramePr>
        <p:xfrm>
          <a:off x="6804957" y="4092572"/>
          <a:ext cx="2673350" cy="2622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5" name="Prism 6" r:id="rId10" imgW="2674008" imgH="2622282" progId="Prism6.Document">
                  <p:embed/>
                </p:oleObj>
              </mc:Choice>
              <mc:Fallback>
                <p:oleObj name="Prism 6" r:id="rId10" imgW="2674008" imgH="2622282" progId="Prism6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804957" y="4092572"/>
                        <a:ext cx="2673350" cy="2622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299110" y="743735"/>
            <a:ext cx="7198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A. </a:t>
            </a:r>
            <a:r>
              <a:rPr lang="el-GR" u="sng" dirty="0" err="1" smtClean="0"/>
              <a:t>Συνεστιακή</a:t>
            </a:r>
            <a:r>
              <a:rPr lang="el-GR" u="sng" dirty="0" smtClean="0"/>
              <a:t> </a:t>
            </a:r>
            <a:r>
              <a:rPr lang="el-GR" u="sng" dirty="0" err="1" smtClean="0"/>
              <a:t>μικροσκόπηση</a:t>
            </a:r>
            <a:r>
              <a:rPr lang="el-GR" u="sng" dirty="0" smtClean="0"/>
              <a:t> </a:t>
            </a:r>
            <a:r>
              <a:rPr lang="en-US" u="sng" dirty="0" smtClean="0"/>
              <a:t>(IF </a:t>
            </a:r>
            <a:r>
              <a:rPr lang="el-GR" u="sng" dirty="0" smtClean="0"/>
              <a:t>για</a:t>
            </a:r>
            <a:r>
              <a:rPr lang="en-US" u="sng" dirty="0" smtClean="0"/>
              <a:t> LC3/DAPI) </a:t>
            </a:r>
            <a:r>
              <a:rPr lang="el-GR" u="sng" dirty="0" smtClean="0"/>
              <a:t>σε </a:t>
            </a:r>
            <a:r>
              <a:rPr lang="en-US" i="1" u="sng" dirty="0" smtClean="0"/>
              <a:t>in vitro </a:t>
            </a:r>
            <a:r>
              <a:rPr lang="en-US" u="sng" dirty="0" smtClean="0"/>
              <a:t>PMNs </a:t>
            </a:r>
            <a:endParaRPr lang="en-US" u="sng" dirty="0"/>
          </a:p>
        </p:txBody>
      </p:sp>
      <p:grpSp>
        <p:nvGrpSpPr>
          <p:cNvPr id="4" name="Group 3"/>
          <p:cNvGrpSpPr/>
          <p:nvPr/>
        </p:nvGrpSpPr>
        <p:grpSpPr>
          <a:xfrm>
            <a:off x="463707" y="4805881"/>
            <a:ext cx="1989244" cy="1405463"/>
            <a:chOff x="463707" y="4655988"/>
            <a:chExt cx="1989244" cy="1405463"/>
          </a:xfrm>
        </p:grpSpPr>
        <p:grpSp>
          <p:nvGrpSpPr>
            <p:cNvPr id="5" name="Ομάδα 4"/>
            <p:cNvGrpSpPr/>
            <p:nvPr/>
          </p:nvGrpSpPr>
          <p:grpSpPr>
            <a:xfrm>
              <a:off x="463707" y="4655988"/>
              <a:ext cx="1989244" cy="860369"/>
              <a:chOff x="9355989" y="1625692"/>
              <a:chExt cx="1417401" cy="731318"/>
            </a:xfrm>
          </p:grpSpPr>
          <p:grpSp>
            <p:nvGrpSpPr>
              <p:cNvPr id="22" name="Ομάδα 21"/>
              <p:cNvGrpSpPr/>
              <p:nvPr/>
            </p:nvGrpSpPr>
            <p:grpSpPr>
              <a:xfrm>
                <a:off x="9355989" y="1676627"/>
                <a:ext cx="876808" cy="680383"/>
                <a:chOff x="5896711" y="4254207"/>
                <a:chExt cx="876808" cy="680383"/>
              </a:xfrm>
            </p:grpSpPr>
            <p:pic>
              <p:nvPicPr>
                <p:cNvPr id="23" name="Εικόνα 22"/>
                <p:cNvPicPr>
                  <a:picLocks noChangeAspect="1"/>
                </p:cNvPicPr>
                <p:nvPr/>
              </p:nvPicPr>
              <p:blipFill rotWithShape="1"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751" t="43299" r="48278" b="13007"/>
                <a:stretch/>
              </p:blipFill>
              <p:spPr>
                <a:xfrm>
                  <a:off x="5896711" y="4254207"/>
                  <a:ext cx="873347" cy="399543"/>
                </a:xfrm>
                <a:prstGeom prst="rect">
                  <a:avLst/>
                </a:prstGeom>
              </p:spPr>
            </p:pic>
            <p:pic>
              <p:nvPicPr>
                <p:cNvPr id="24" name="Εικόνα 23"/>
                <p:cNvPicPr>
                  <a:picLocks noChangeAspect="1"/>
                </p:cNvPicPr>
                <p:nvPr/>
              </p:nvPicPr>
              <p:blipFill rotWithShape="1"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6226" t="20838" r="58457" b="29971"/>
                <a:stretch/>
              </p:blipFill>
              <p:spPr>
                <a:xfrm>
                  <a:off x="5896711" y="4682704"/>
                  <a:ext cx="876808" cy="251886"/>
                </a:xfrm>
                <a:prstGeom prst="rect">
                  <a:avLst/>
                </a:prstGeom>
              </p:spPr>
            </p:pic>
          </p:grpSp>
          <p:sp>
            <p:nvSpPr>
              <p:cNvPr id="25" name="28 - TextBox"/>
              <p:cNvSpPr txBox="1">
                <a:spLocks noChangeArrowheads="1"/>
              </p:cNvSpPr>
              <p:nvPr/>
            </p:nvSpPr>
            <p:spPr bwMode="auto">
              <a:xfrm>
                <a:off x="10207641" y="2113342"/>
                <a:ext cx="565749" cy="235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l-GR" altLang="en-US" sz="1200" dirty="0">
                    <a:latin typeface="+mn-lt"/>
                  </a:rPr>
                  <a:t>GAPDH</a:t>
                </a:r>
              </a:p>
            </p:txBody>
          </p:sp>
          <p:sp>
            <p:nvSpPr>
              <p:cNvPr id="26" name="27 - TextBox"/>
              <p:cNvSpPr txBox="1">
                <a:spLocks noChangeArrowheads="1"/>
              </p:cNvSpPr>
              <p:nvPr/>
            </p:nvSpPr>
            <p:spPr bwMode="auto">
              <a:xfrm>
                <a:off x="10207641" y="1625692"/>
                <a:ext cx="476951" cy="3924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l-GR" altLang="en-US" sz="1200" dirty="0">
                    <a:latin typeface="+mn-lt"/>
                  </a:rPr>
                  <a:t>LC3-I</a:t>
                </a:r>
              </a:p>
              <a:p>
                <a:pPr eaLnBrk="1" hangingPunct="1"/>
                <a:r>
                  <a:rPr lang="el-GR" altLang="en-US" sz="1200" dirty="0">
                    <a:latin typeface="+mn-lt"/>
                  </a:rPr>
                  <a:t>LC3-II</a:t>
                </a: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 rot="19176680">
              <a:off x="468321" y="5454785"/>
              <a:ext cx="5568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ea typeface="Cambria" charset="-95"/>
                  <a:cs typeface="Cambria" charset="-95"/>
                </a:rPr>
                <a:t>NS</a:t>
              </a:r>
              <a:endParaRPr lang="en-US" sz="1200" dirty="0">
                <a:ea typeface="Cambria" charset="-95"/>
                <a:cs typeface="Cambria" charset="-95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 rot="18860128">
              <a:off x="894281" y="5427024"/>
              <a:ext cx="5568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ea typeface="Cambria" charset="-95"/>
                  <a:cs typeface="Cambria" charset="-95"/>
                </a:rPr>
                <a:t>LS</a:t>
              </a:r>
              <a:endParaRPr lang="en-US" sz="1200" dirty="0">
                <a:ea typeface="Cambria" charset="-95"/>
                <a:cs typeface="Cambria" charset="-95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 rot="18455346">
              <a:off x="1173096" y="5411945"/>
              <a:ext cx="8373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ea typeface="Cambria" charset="-95"/>
                  <a:cs typeface="Cambria" charset="-95"/>
                </a:rPr>
                <a:t>     LS   </a:t>
              </a:r>
            </a:p>
            <a:p>
              <a:r>
                <a:rPr lang="en-US" sz="1200" dirty="0" err="1" smtClean="0">
                  <a:ea typeface="Cambria" charset="-95"/>
                  <a:cs typeface="Cambria" charset="-95"/>
                </a:rPr>
                <a:t>Wortm</a:t>
              </a:r>
              <a:endParaRPr lang="en-US" sz="1200" dirty="0">
                <a:ea typeface="Cambria" charset="-95"/>
                <a:cs typeface="Cambria" charset="-95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5523859" y="4219473"/>
            <a:ext cx="412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**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6170931" y="4749531"/>
            <a:ext cx="412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</a:t>
            </a:r>
          </a:p>
          <a:p>
            <a:r>
              <a:rPr lang="en-US" dirty="0"/>
              <a:t> </a:t>
            </a:r>
            <a:r>
              <a:rPr lang="en-US" dirty="0" smtClean="0"/>
              <a:t>*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8082054" y="4335746"/>
            <a:ext cx="412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</a:t>
            </a:r>
          </a:p>
          <a:p>
            <a:r>
              <a:rPr lang="en-US" dirty="0"/>
              <a:t> </a:t>
            </a:r>
            <a:r>
              <a:rPr lang="en-US" dirty="0" smtClean="0"/>
              <a:t>*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8749875" y="5170528"/>
            <a:ext cx="412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</a:t>
            </a:r>
          </a:p>
          <a:p>
            <a:r>
              <a:rPr lang="en-US" dirty="0"/>
              <a:t> </a:t>
            </a:r>
            <a:r>
              <a:rPr lang="en-US" dirty="0" smtClean="0"/>
              <a:t>*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10520430" y="5170528"/>
            <a:ext cx="412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</a:t>
            </a:r>
          </a:p>
          <a:p>
            <a:r>
              <a:rPr lang="en-US" dirty="0"/>
              <a:t> </a:t>
            </a:r>
            <a:r>
              <a:rPr lang="en-US" dirty="0" smtClean="0"/>
              <a:t>*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11115878" y="4847362"/>
            <a:ext cx="412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</a:t>
            </a:r>
          </a:p>
          <a:p>
            <a:r>
              <a:rPr lang="en-US" dirty="0"/>
              <a:t> </a:t>
            </a:r>
            <a:r>
              <a:rPr lang="en-US" dirty="0" smtClean="0"/>
              <a:t>*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65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Τίτλος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 eaLnBrk="1" hangingPunct="1"/>
            <a:r>
              <a:rPr lang="el-GR" altLang="en-US" sz="3200" dirty="0" smtClean="0">
                <a:latin typeface="+mn-lt"/>
              </a:rPr>
              <a:t>Η ΠΑΘΟΓΕΝΕΙΑ ΤΟΥ ΣΕΛ</a:t>
            </a:r>
            <a:r>
              <a:rPr lang="el-GR" altLang="en-US" sz="3200" dirty="0">
                <a:latin typeface="+mn-lt"/>
              </a:rPr>
              <a:t> </a:t>
            </a:r>
            <a:r>
              <a:rPr lang="el-GR" altLang="en-US" sz="3200" dirty="0" smtClean="0">
                <a:latin typeface="+mn-lt"/>
              </a:rPr>
              <a:t>ΕΙΝΑΙ ΠΟΛΥΠΛΟΚΗ</a:t>
            </a:r>
            <a:endParaRPr lang="en-US" altLang="en-US" sz="3200" dirty="0" smtClean="0">
              <a:latin typeface="+mn-lt"/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20700" y="1200173"/>
            <a:ext cx="11150600" cy="5140325"/>
          </a:xfrm>
        </p:spPr>
        <p:txBody>
          <a:bodyPr>
            <a:noAutofit/>
          </a:bodyPr>
          <a:lstStyle/>
          <a:p>
            <a:pPr>
              <a:defRPr/>
            </a:pPr>
            <a:endParaRPr lang="el-GR" sz="1800" b="1" dirty="0">
              <a:solidFill>
                <a:srgbClr val="0070C0"/>
              </a:solidFill>
              <a:latin typeface="Cambria" panose="02040503050406030204" pitchFamily="18" charset="0"/>
            </a:endParaRPr>
          </a:p>
          <a:p>
            <a:pPr marL="0" indent="0">
              <a:buNone/>
              <a:defRPr/>
            </a:pPr>
            <a:endParaRPr lang="el-GR" sz="1800" b="1" dirty="0" smtClean="0">
              <a:solidFill>
                <a:srgbClr val="0070C0"/>
              </a:solidFill>
              <a:latin typeface="Cambria" panose="02040503050406030204" pitchFamily="18" charset="0"/>
            </a:endParaRPr>
          </a:p>
          <a:p>
            <a:pPr>
              <a:defRPr/>
            </a:pPr>
            <a:endParaRPr lang="el-GR" sz="2000" dirty="0" smtClean="0">
              <a:solidFill>
                <a:schemeClr val="bg1">
                  <a:lumMod val="75000"/>
                </a:schemeClr>
              </a:solidFill>
              <a:latin typeface="Cambria" panose="02040503050406030204" pitchFamily="18" charset="0"/>
            </a:endParaRP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l-GR" sz="2000" b="1" dirty="0" smtClean="0">
              <a:solidFill>
                <a:srgbClr val="0070C0"/>
              </a:solidFill>
              <a:latin typeface="Cambria" panose="02040503050406030204" pitchFamily="18" charset="0"/>
            </a:endParaRP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l-GR" sz="2000" b="1" dirty="0" smtClean="0">
              <a:solidFill>
                <a:srgbClr val="0070C0"/>
              </a:solidFill>
              <a:latin typeface="Cambria" panose="02040503050406030204" pitchFamily="18" charset="0"/>
            </a:endParaRPr>
          </a:p>
        </p:txBody>
      </p:sp>
      <p:pic>
        <p:nvPicPr>
          <p:cNvPr id="6" name="Εικόνα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312" y="2019589"/>
            <a:ext cx="8373397" cy="3486178"/>
          </a:xfrm>
          <a:prstGeom prst="rect">
            <a:avLst/>
          </a:prstGeom>
        </p:spPr>
      </p:pic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8461419" y="6550223"/>
            <a:ext cx="373058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 sz="1400" dirty="0" err="1" smtClean="0">
                <a:latin typeface="+mn-lt"/>
                <a:ea typeface="Cambria" charset="-95"/>
                <a:cs typeface="Cambria" charset="-95"/>
              </a:rPr>
              <a:t>Bertsias</a:t>
            </a:r>
            <a:r>
              <a:rPr lang="en-US" altLang="en-US" sz="1400" dirty="0" smtClean="0">
                <a:latin typeface="+mn-lt"/>
                <a:ea typeface="Cambria" charset="-95"/>
                <a:cs typeface="Cambria" charset="-95"/>
              </a:rPr>
              <a:t> G et al. Ann Rheum Dis 2010</a:t>
            </a:r>
            <a:endParaRPr lang="en-US" altLang="en-US" sz="1400" dirty="0">
              <a:latin typeface="+mn-lt"/>
              <a:ea typeface="Cambria" charset="-95"/>
              <a:cs typeface="Cambria" charset="-95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5999" y="1492635"/>
            <a:ext cx="7825564" cy="400110"/>
          </a:xfrm>
          <a:prstGeom prst="rect">
            <a:avLst/>
          </a:prstGeom>
          <a:solidFill>
            <a:srgbClr val="A9EF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000" dirty="0" smtClean="0"/>
              <a:t>Ο ΣΕΛ, συνήθως, εμφανίζεται σε νεαρή ηλικία. Μεγάλη κλινική πορεία …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25722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7 - TextBox"/>
          <p:cNvSpPr txBox="1">
            <a:spLocks noChangeArrowheads="1"/>
          </p:cNvSpPr>
          <p:nvPr/>
        </p:nvSpPr>
        <p:spPr bwMode="auto">
          <a:xfrm>
            <a:off x="363785" y="1434885"/>
            <a:ext cx="109691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 smtClean="0">
                <a:solidFill>
                  <a:prstClr val="white"/>
                </a:solidFill>
                <a:latin typeface="Cambria" panose="02040503050406030204" pitchFamily="18" charset="0"/>
              </a:rPr>
              <a:t>MPO/ DAPI</a:t>
            </a:r>
            <a:endParaRPr lang="el-GR" altLang="en-US" sz="1200" dirty="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sp>
        <p:nvSpPr>
          <p:cNvPr id="5" name="7 - TextBox"/>
          <p:cNvSpPr txBox="1">
            <a:spLocks noChangeArrowheads="1"/>
          </p:cNvSpPr>
          <p:nvPr/>
        </p:nvSpPr>
        <p:spPr bwMode="auto">
          <a:xfrm>
            <a:off x="3510911" y="1418266"/>
            <a:ext cx="5994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 smtClean="0">
                <a:solidFill>
                  <a:prstClr val="white"/>
                </a:solidFill>
                <a:latin typeface="Cambria" panose="02040503050406030204" pitchFamily="18" charset="0"/>
              </a:rPr>
              <a:t>DAPI</a:t>
            </a:r>
            <a:endParaRPr lang="el-GR" altLang="en-US" sz="1200" dirty="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sp>
        <p:nvSpPr>
          <p:cNvPr id="6" name="7 - TextBox"/>
          <p:cNvSpPr txBox="1">
            <a:spLocks noChangeArrowheads="1"/>
          </p:cNvSpPr>
          <p:nvPr/>
        </p:nvSpPr>
        <p:spPr bwMode="auto">
          <a:xfrm>
            <a:off x="3331775" y="3592120"/>
            <a:ext cx="74750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 smtClean="0">
                <a:solidFill>
                  <a:prstClr val="white"/>
                </a:solidFill>
                <a:latin typeface="Cambria" panose="02040503050406030204" pitchFamily="18" charset="0"/>
              </a:rPr>
              <a:t>MPO</a:t>
            </a:r>
            <a:endParaRPr lang="el-GR" altLang="en-US" sz="1200" dirty="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0" y="13009"/>
            <a:ext cx="12192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l-GR" altLang="en-US" sz="24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Ο ΟΡΟΣ ΤΩΝ ΑΣΘΕΝΩΝ ΜΕ ΣΕΛ ΕΠΑΓΕΙ ΤΗΝ ΕΞΑΡΤΩΜΕΝΗ</a:t>
            </a:r>
            <a:r>
              <a:rPr lang="en-US" altLang="en-US" sz="24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-</a:t>
            </a:r>
            <a:r>
              <a:rPr lang="el-GR" altLang="en-US" sz="24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ΑΠΟ</a:t>
            </a:r>
            <a:r>
              <a:rPr lang="en-US" altLang="en-US" sz="24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-</a:t>
            </a:r>
            <a:r>
              <a:rPr lang="el-GR" altLang="en-US" sz="24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ΑΥΤΟΦΑΓΙΑ</a:t>
            </a:r>
          </a:p>
          <a:p>
            <a:pPr algn="ctr" eaLnBrk="1" hangingPunct="1"/>
            <a:r>
              <a:rPr lang="en-US" altLang="en-US" sz="24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l-GR" altLang="en-US" sz="24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ΑΠΕΛΕΥΘΕΡΩΣΗ </a:t>
            </a:r>
            <a:r>
              <a:rPr lang="en-US" altLang="en-US" sz="24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NETs </a:t>
            </a:r>
            <a:endParaRPr lang="el-GR" altLang="en-US" sz="2400" dirty="0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33" name="Εικόνα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85" y="1178184"/>
            <a:ext cx="7365592" cy="53818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9109" y="743735"/>
            <a:ext cx="8147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A</a:t>
            </a:r>
            <a:r>
              <a:rPr lang="en-US" u="sng" dirty="0" smtClean="0"/>
              <a:t>. </a:t>
            </a:r>
            <a:r>
              <a:rPr lang="el-GR" u="sng" dirty="0" err="1" smtClean="0"/>
              <a:t>Συνεστιακή</a:t>
            </a:r>
            <a:r>
              <a:rPr lang="el-GR" u="sng" dirty="0" smtClean="0"/>
              <a:t> </a:t>
            </a:r>
            <a:r>
              <a:rPr lang="el-GR" u="sng" dirty="0" err="1" smtClean="0"/>
              <a:t>μικροσκόπηση</a:t>
            </a:r>
            <a:r>
              <a:rPr lang="en-US" u="sng" dirty="0" smtClean="0"/>
              <a:t> (IF </a:t>
            </a:r>
            <a:r>
              <a:rPr lang="el-GR" u="sng" dirty="0" smtClean="0"/>
              <a:t>για</a:t>
            </a:r>
            <a:r>
              <a:rPr lang="en-US" u="sng" dirty="0" smtClean="0"/>
              <a:t> NE/citr-H3/DAPI) </a:t>
            </a:r>
            <a:r>
              <a:rPr lang="el-GR" u="sng" dirty="0" smtClean="0"/>
              <a:t>σε </a:t>
            </a:r>
            <a:r>
              <a:rPr lang="en-US" i="1" u="sng" dirty="0" smtClean="0"/>
              <a:t>in vitro </a:t>
            </a:r>
            <a:r>
              <a:rPr lang="en-US" u="sng" dirty="0" smtClean="0"/>
              <a:t>PMNs </a:t>
            </a:r>
            <a:endParaRPr lang="en-US" u="sng" dirty="0"/>
          </a:p>
        </p:txBody>
      </p:sp>
      <p:sp>
        <p:nvSpPr>
          <p:cNvPr id="9" name="TextBox 8"/>
          <p:cNvSpPr txBox="1"/>
          <p:nvPr/>
        </p:nvSpPr>
        <p:spPr>
          <a:xfrm>
            <a:off x="8159975" y="3790195"/>
            <a:ext cx="3541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B</a:t>
            </a:r>
            <a:r>
              <a:rPr lang="en-US" u="sng" dirty="0" smtClean="0"/>
              <a:t>. MPO-DNA Complex ELISA</a:t>
            </a:r>
          </a:p>
          <a:p>
            <a:r>
              <a:rPr lang="en-US" dirty="0"/>
              <a:t> </a:t>
            </a:r>
            <a:r>
              <a:rPr lang="en-US" dirty="0" smtClean="0"/>
              <a:t>    </a:t>
            </a:r>
            <a:r>
              <a:rPr lang="el-GR" u="sng" dirty="0" smtClean="0"/>
              <a:t>σε υπερκείμενα καλλιέργειας</a:t>
            </a:r>
            <a:endParaRPr lang="en-US" u="sng" dirty="0"/>
          </a:p>
        </p:txBody>
      </p:sp>
      <p:pic>
        <p:nvPicPr>
          <p:cNvPr id="13" name="Εικόνα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6241" y="1434885"/>
            <a:ext cx="2580303" cy="2418315"/>
          </a:xfrm>
          <a:prstGeom prst="rect">
            <a:avLst/>
          </a:prstGeom>
        </p:spPr>
      </p:pic>
      <p:pic>
        <p:nvPicPr>
          <p:cNvPr id="14" name="Εικόνα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2210" y="4175018"/>
            <a:ext cx="2532696" cy="253256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008968" y="1569311"/>
            <a:ext cx="756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</a:t>
            </a:r>
          </a:p>
          <a:p>
            <a:r>
              <a:rPr lang="en-US" dirty="0"/>
              <a:t> </a:t>
            </a:r>
            <a:r>
              <a:rPr lang="en-US" dirty="0" smtClean="0"/>
              <a:t>  **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9686735" y="1606162"/>
            <a:ext cx="756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</a:t>
            </a:r>
          </a:p>
          <a:p>
            <a:r>
              <a:rPr lang="en-US" dirty="0"/>
              <a:t> </a:t>
            </a:r>
            <a:r>
              <a:rPr lang="en-US" dirty="0" smtClean="0"/>
              <a:t>  **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9978299" y="1471736"/>
            <a:ext cx="756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</a:t>
            </a:r>
          </a:p>
          <a:p>
            <a:r>
              <a:rPr lang="en-US" dirty="0"/>
              <a:t> </a:t>
            </a:r>
            <a:r>
              <a:rPr lang="en-US" dirty="0" smtClean="0"/>
              <a:t>  **</a:t>
            </a: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9765649" y="1929327"/>
            <a:ext cx="85384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9086261" y="2084888"/>
            <a:ext cx="55351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9765649" y="2086976"/>
            <a:ext cx="55351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9308394" y="4498183"/>
            <a:ext cx="756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</a:t>
            </a:r>
          </a:p>
          <a:p>
            <a:r>
              <a:rPr lang="en-US" dirty="0"/>
              <a:t> </a:t>
            </a:r>
            <a:r>
              <a:rPr lang="en-US" dirty="0" smtClean="0"/>
              <a:t>   *</a:t>
            </a:r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9385687" y="5013760"/>
            <a:ext cx="55351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0241150" y="5013760"/>
            <a:ext cx="756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</a:t>
            </a:r>
          </a:p>
          <a:p>
            <a:r>
              <a:rPr lang="en-US" dirty="0"/>
              <a:t> </a:t>
            </a:r>
            <a:r>
              <a:rPr lang="en-US" dirty="0" smtClean="0"/>
              <a:t>  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557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7 - TextBox"/>
          <p:cNvSpPr txBox="1">
            <a:spLocks noChangeArrowheads="1"/>
          </p:cNvSpPr>
          <p:nvPr/>
        </p:nvSpPr>
        <p:spPr bwMode="auto">
          <a:xfrm>
            <a:off x="363785" y="1434885"/>
            <a:ext cx="109691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 smtClean="0">
                <a:solidFill>
                  <a:prstClr val="white"/>
                </a:solidFill>
                <a:latin typeface="Cambria" panose="02040503050406030204" pitchFamily="18" charset="0"/>
              </a:rPr>
              <a:t>MPO/ DAPI</a:t>
            </a:r>
            <a:endParaRPr lang="el-GR" altLang="en-US" sz="1200" dirty="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sp>
        <p:nvSpPr>
          <p:cNvPr id="5" name="7 - TextBox"/>
          <p:cNvSpPr txBox="1">
            <a:spLocks noChangeArrowheads="1"/>
          </p:cNvSpPr>
          <p:nvPr/>
        </p:nvSpPr>
        <p:spPr bwMode="auto">
          <a:xfrm>
            <a:off x="3510911" y="1418266"/>
            <a:ext cx="5994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 smtClean="0">
                <a:solidFill>
                  <a:prstClr val="white"/>
                </a:solidFill>
                <a:latin typeface="Cambria" panose="02040503050406030204" pitchFamily="18" charset="0"/>
              </a:rPr>
              <a:t>DAPI</a:t>
            </a:r>
            <a:endParaRPr lang="el-GR" altLang="en-US" sz="1200" dirty="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sp>
        <p:nvSpPr>
          <p:cNvPr id="6" name="7 - TextBox"/>
          <p:cNvSpPr txBox="1">
            <a:spLocks noChangeArrowheads="1"/>
          </p:cNvSpPr>
          <p:nvPr/>
        </p:nvSpPr>
        <p:spPr bwMode="auto">
          <a:xfrm>
            <a:off x="3331775" y="3592120"/>
            <a:ext cx="74750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 smtClean="0">
                <a:solidFill>
                  <a:prstClr val="white"/>
                </a:solidFill>
                <a:latin typeface="Cambria" panose="02040503050406030204" pitchFamily="18" charset="0"/>
              </a:rPr>
              <a:t>MPO</a:t>
            </a:r>
            <a:endParaRPr lang="el-GR" altLang="en-US" sz="1200" dirty="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9109" y="743735"/>
            <a:ext cx="8523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A</a:t>
            </a:r>
            <a:r>
              <a:rPr lang="en-US" u="sng" dirty="0" smtClean="0"/>
              <a:t>. </a:t>
            </a:r>
            <a:r>
              <a:rPr lang="el-GR" u="sng" dirty="0" err="1" smtClean="0"/>
              <a:t>Συνεστιακή</a:t>
            </a:r>
            <a:r>
              <a:rPr lang="el-GR" u="sng" dirty="0" smtClean="0"/>
              <a:t> </a:t>
            </a:r>
            <a:r>
              <a:rPr lang="el-GR" u="sng" dirty="0" err="1" smtClean="0"/>
              <a:t>μικροσκόπηση</a:t>
            </a:r>
            <a:r>
              <a:rPr lang="el-GR" u="sng" dirty="0" smtClean="0"/>
              <a:t> </a:t>
            </a:r>
            <a:r>
              <a:rPr lang="en-US" u="sng" dirty="0" smtClean="0"/>
              <a:t>(IF </a:t>
            </a:r>
            <a:r>
              <a:rPr lang="el-GR" u="sng" dirty="0" smtClean="0"/>
              <a:t>για</a:t>
            </a:r>
            <a:r>
              <a:rPr lang="en-US" u="sng" dirty="0" smtClean="0"/>
              <a:t> TF/DAPI </a:t>
            </a:r>
            <a:r>
              <a:rPr lang="el-GR" u="sng" dirty="0" smtClean="0"/>
              <a:t>και</a:t>
            </a:r>
            <a:r>
              <a:rPr lang="en-US" u="sng" dirty="0" smtClean="0"/>
              <a:t> TF/NE/DAPI) </a:t>
            </a:r>
            <a:r>
              <a:rPr lang="el-GR" u="sng" dirty="0" smtClean="0"/>
              <a:t>σε </a:t>
            </a:r>
            <a:r>
              <a:rPr lang="en-US" i="1" u="sng" dirty="0" smtClean="0"/>
              <a:t>in vitro </a:t>
            </a:r>
            <a:r>
              <a:rPr lang="en-US" u="sng" dirty="0" smtClean="0"/>
              <a:t>PMNs </a:t>
            </a:r>
            <a:endParaRPr lang="en-US" u="sng" dirty="0"/>
          </a:p>
        </p:txBody>
      </p:sp>
      <p:grpSp>
        <p:nvGrpSpPr>
          <p:cNvPr id="3" name="Group 2"/>
          <p:cNvGrpSpPr/>
          <p:nvPr/>
        </p:nvGrpSpPr>
        <p:grpSpPr>
          <a:xfrm>
            <a:off x="186479" y="1418266"/>
            <a:ext cx="8480809" cy="4487234"/>
            <a:chOff x="194387" y="1281442"/>
            <a:chExt cx="11543838" cy="5212379"/>
          </a:xfrm>
        </p:grpSpPr>
        <p:grpSp>
          <p:nvGrpSpPr>
            <p:cNvPr id="12" name="Group 11"/>
            <p:cNvGrpSpPr/>
            <p:nvPr/>
          </p:nvGrpSpPr>
          <p:grpSpPr>
            <a:xfrm>
              <a:off x="194387" y="1281442"/>
              <a:ext cx="11543838" cy="2662261"/>
              <a:chOff x="246572" y="1407626"/>
              <a:chExt cx="12246702" cy="2483855"/>
            </a:xfrm>
          </p:grpSpPr>
          <p:pic>
            <p:nvPicPr>
              <p:cNvPr id="13" name="Picture 12" descr="C:\Documents and Settings\elena\Τα έγγραφά μου\BRFAA\boumpas\ARISTEIA BOUMPAS\TF NETs SLE serum-3.jp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9155" b="49665"/>
              <a:stretch/>
            </p:blipFill>
            <p:spPr bwMode="auto">
              <a:xfrm>
                <a:off x="246572" y="1423964"/>
                <a:ext cx="4170236" cy="22907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2" descr="C:\Documents and Settings\elena\Τα έγγραφά μου\BRFAA\boumpas\ARISTEIA BOUMPAS\TF NETs SLE serum-3.jp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60" r="-841" b="50192"/>
              <a:stretch>
                <a:fillRect/>
              </a:stretch>
            </p:blipFill>
            <p:spPr bwMode="auto">
              <a:xfrm>
                <a:off x="4289210" y="1407626"/>
                <a:ext cx="4066439" cy="22667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2" descr="C:\Documents and Settings\elena\Τα έγγραφά μου\BRFAA\boumpas\ARISTEIA BOUMPAS\TF NETs SLE serum-3.jp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2" t="49707" r="48740" b="-4285"/>
              <a:stretch/>
            </p:blipFill>
            <p:spPr bwMode="auto">
              <a:xfrm>
                <a:off x="8308056" y="1407626"/>
                <a:ext cx="4185218" cy="24838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6" name="Εικόνα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14" y="3879410"/>
              <a:ext cx="11271124" cy="2614411"/>
            </a:xfrm>
            <a:prstGeom prst="rect">
              <a:avLst/>
            </a:prstGeom>
          </p:spPr>
        </p:pic>
      </p:grp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0" y="3567"/>
            <a:ext cx="12192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l-GR" altLang="en-US" sz="24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Ο ΟΡΟΣ ΤΩΝ ΑΣΘΕΝΩΝ ΜΕ ΣΕΛ ΥΠΕΡΕΚΦΡΑΖΕΙ ΤΑ ΕΠΙΠΕΔΑ ΤΟΥ </a:t>
            </a:r>
            <a:r>
              <a:rPr lang="el-GR" altLang="en-US" sz="24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TF </a:t>
            </a:r>
            <a:r>
              <a:rPr lang="el-GR" altLang="en-US" sz="24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ΣΤΑ ΥΓΙΗ PMN</a:t>
            </a:r>
            <a:r>
              <a:rPr lang="en-US" altLang="en-US" sz="24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s </a:t>
            </a:r>
          </a:p>
          <a:p>
            <a:pPr algn="ctr" eaLnBrk="1" hangingPunct="1"/>
            <a:r>
              <a:rPr lang="el-GR" altLang="en-US" sz="24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ΚΑΙ ΟΔΗΓΕΙ ΣΕ ΔΙΑΚΟΣΜΗΜΕΝΗ ΜΕ </a:t>
            </a:r>
            <a:r>
              <a:rPr lang="en-US" altLang="en-US" sz="24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TF </a:t>
            </a:r>
            <a:r>
              <a:rPr lang="el-GR" altLang="en-US" sz="24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ΝΕΤΩΣΗ, ΠΟΥ ΕΞΑΡΤΑΤΑΙ ΑΠΟ ΤΗΝ ΑΥΤΟΦΑΓΙΑ</a:t>
            </a:r>
            <a:endParaRPr lang="el-GR" altLang="en-US" sz="2400" dirty="0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822266" y="813127"/>
            <a:ext cx="3190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B</a:t>
            </a:r>
            <a:r>
              <a:rPr lang="en-US" u="sng" dirty="0" smtClean="0"/>
              <a:t>. </a:t>
            </a:r>
            <a:r>
              <a:rPr lang="el-GR" u="sng" dirty="0" err="1" smtClean="0"/>
              <a:t>Ανοσοαποτύπωση</a:t>
            </a:r>
            <a:r>
              <a:rPr lang="el-GR" u="sng" dirty="0" smtClean="0"/>
              <a:t> για </a:t>
            </a:r>
            <a:r>
              <a:rPr lang="en-US" u="sng" dirty="0" smtClean="0"/>
              <a:t>TF</a:t>
            </a:r>
            <a:r>
              <a:rPr lang="el-GR" u="sng" dirty="0" smtClean="0"/>
              <a:t> </a:t>
            </a:r>
          </a:p>
          <a:p>
            <a:r>
              <a:rPr lang="el-GR" dirty="0"/>
              <a:t> </a:t>
            </a:r>
            <a:r>
              <a:rPr lang="el-GR" dirty="0" smtClean="0"/>
              <a:t>    </a:t>
            </a:r>
            <a:r>
              <a:rPr lang="el-GR" u="sng" dirty="0" smtClean="0"/>
              <a:t>σε πρωτεΐνες κυττάρων</a:t>
            </a:r>
            <a:endParaRPr lang="en-US" dirty="0" smtClean="0"/>
          </a:p>
        </p:txBody>
      </p:sp>
      <p:grpSp>
        <p:nvGrpSpPr>
          <p:cNvPr id="2" name="Group 1"/>
          <p:cNvGrpSpPr/>
          <p:nvPr/>
        </p:nvGrpSpPr>
        <p:grpSpPr>
          <a:xfrm>
            <a:off x="9393531" y="1671628"/>
            <a:ext cx="2387051" cy="1292882"/>
            <a:chOff x="9393531" y="1680402"/>
            <a:chExt cx="2387051" cy="1292882"/>
          </a:xfrm>
        </p:grpSpPr>
        <p:grpSp>
          <p:nvGrpSpPr>
            <p:cNvPr id="19" name="Ομάδα 2"/>
            <p:cNvGrpSpPr/>
            <p:nvPr/>
          </p:nvGrpSpPr>
          <p:grpSpPr>
            <a:xfrm>
              <a:off x="9393531" y="2079571"/>
              <a:ext cx="1583122" cy="893713"/>
              <a:chOff x="919350" y="5707385"/>
              <a:chExt cx="1583122" cy="893713"/>
            </a:xfrm>
          </p:grpSpPr>
          <p:pic>
            <p:nvPicPr>
              <p:cNvPr id="25" name="Εικόνα 2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716" t="39267" r="31596" b="26190"/>
              <a:stretch/>
            </p:blipFill>
            <p:spPr>
              <a:xfrm>
                <a:off x="920634" y="5707385"/>
                <a:ext cx="1581838" cy="377694"/>
              </a:xfrm>
              <a:prstGeom prst="rect">
                <a:avLst/>
              </a:prstGeom>
            </p:spPr>
          </p:pic>
          <p:sp>
            <p:nvSpPr>
              <p:cNvPr id="21" name="TextBox 20"/>
              <p:cNvSpPr txBox="1"/>
              <p:nvPr/>
            </p:nvSpPr>
            <p:spPr>
              <a:xfrm rot="19176680">
                <a:off x="919350" y="6002117"/>
                <a:ext cx="55684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ea typeface="Cambria" charset="-95"/>
                    <a:cs typeface="Cambria" charset="-95"/>
                  </a:rPr>
                  <a:t>NS</a:t>
                </a:r>
                <a:endParaRPr lang="en-US" sz="1200" dirty="0">
                  <a:ea typeface="Cambria" charset="-95"/>
                  <a:cs typeface="Cambria" charset="-95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 rot="18860128">
                <a:off x="1368388" y="5972922"/>
                <a:ext cx="55684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ea typeface="Cambria" charset="-95"/>
                    <a:cs typeface="Cambria" charset="-95"/>
                  </a:rPr>
                  <a:t>LS</a:t>
                </a:r>
                <a:endParaRPr lang="en-US" sz="1200" dirty="0">
                  <a:ea typeface="Cambria" charset="-95"/>
                  <a:cs typeface="Cambria" charset="-95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 rot="18455346">
                <a:off x="1864701" y="6024966"/>
                <a:ext cx="69059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ea typeface="Cambria" charset="-95"/>
                    <a:cs typeface="Cambria" charset="-95"/>
                  </a:rPr>
                  <a:t>     LS </a:t>
                </a:r>
                <a:r>
                  <a:rPr lang="en-US" sz="1200" dirty="0" err="1" smtClean="0">
                    <a:ea typeface="Cambria" charset="-95"/>
                    <a:cs typeface="Cambria" charset="-95"/>
                  </a:rPr>
                  <a:t>Wortm</a:t>
                </a:r>
                <a:endParaRPr lang="en-US" sz="1200" dirty="0">
                  <a:ea typeface="Cambria" charset="-95"/>
                  <a:cs typeface="Cambria" charset="-95"/>
                </a:endParaRPr>
              </a:p>
            </p:txBody>
          </p:sp>
        </p:grpSp>
        <p:sp>
          <p:nvSpPr>
            <p:cNvPr id="26" name="28 - TextBox"/>
            <p:cNvSpPr txBox="1">
              <a:spLocks noChangeArrowheads="1"/>
            </p:cNvSpPr>
            <p:nvPr/>
          </p:nvSpPr>
          <p:spPr bwMode="auto">
            <a:xfrm>
              <a:off x="10976652" y="2155531"/>
              <a:ext cx="80393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l-GR" altLang="en-US" sz="1200" dirty="0">
                  <a:latin typeface="+mn-lt"/>
                </a:rPr>
                <a:t>GAPDH</a:t>
              </a:r>
            </a:p>
          </p:txBody>
        </p:sp>
        <p:sp>
          <p:nvSpPr>
            <p:cNvPr id="27" name="28 - TextBox"/>
            <p:cNvSpPr txBox="1">
              <a:spLocks noChangeArrowheads="1"/>
            </p:cNvSpPr>
            <p:nvPr/>
          </p:nvSpPr>
          <p:spPr bwMode="auto">
            <a:xfrm>
              <a:off x="10960914" y="1680402"/>
              <a:ext cx="64507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200" dirty="0" smtClean="0">
                  <a:latin typeface="+mn-lt"/>
                </a:rPr>
                <a:t>TF</a:t>
              </a:r>
              <a:endParaRPr lang="el-GR" altLang="en-US" sz="1200" dirty="0">
                <a:latin typeface="+mn-lt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8816321" y="3302249"/>
            <a:ext cx="3375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u="sng" dirty="0" smtClean="0"/>
              <a:t>Γ</a:t>
            </a:r>
            <a:r>
              <a:rPr lang="en-US" u="sng" dirty="0" smtClean="0"/>
              <a:t>. TAT Complex ELISA </a:t>
            </a:r>
          </a:p>
          <a:p>
            <a:r>
              <a:rPr lang="en-US" dirty="0"/>
              <a:t> </a:t>
            </a:r>
            <a:r>
              <a:rPr lang="en-US" dirty="0" smtClean="0"/>
              <a:t>    </a:t>
            </a:r>
            <a:r>
              <a:rPr lang="el-GR" u="sng" dirty="0" smtClean="0"/>
              <a:t>σε υπερκείμενα καλλιέργειας</a:t>
            </a:r>
            <a:endParaRPr lang="en-US" u="sng" dirty="0"/>
          </a:p>
        </p:txBody>
      </p:sp>
      <p:pic>
        <p:nvPicPr>
          <p:cNvPr id="30" name="Εικόνα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6739" y="3869119"/>
            <a:ext cx="2834988" cy="2962644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0204233" y="4113851"/>
            <a:ext cx="756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</a:t>
            </a:r>
          </a:p>
          <a:p>
            <a:r>
              <a:rPr lang="en-US" dirty="0"/>
              <a:t> </a:t>
            </a:r>
            <a:r>
              <a:rPr lang="en-US" dirty="0" smtClean="0"/>
              <a:t>   *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993288" y="4603607"/>
            <a:ext cx="11039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9806369" y="4420381"/>
            <a:ext cx="756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</a:t>
            </a:r>
          </a:p>
          <a:p>
            <a:r>
              <a:rPr lang="en-US" dirty="0"/>
              <a:t> </a:t>
            </a:r>
            <a:r>
              <a:rPr lang="en-US" dirty="0" smtClean="0"/>
              <a:t>   *</a:t>
            </a:r>
            <a:endParaRPr lang="en-US" dirty="0"/>
          </a:p>
        </p:txBody>
      </p:sp>
      <p:cxnSp>
        <p:nvCxnSpPr>
          <p:cNvPr id="34" name="Straight Connector 33"/>
          <p:cNvCxnSpPr/>
          <p:nvPr/>
        </p:nvCxnSpPr>
        <p:spPr>
          <a:xfrm>
            <a:off x="9993288" y="4889500"/>
            <a:ext cx="29734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Εικόνα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0" t="39031" r="19692" b="36373"/>
          <a:stretch/>
        </p:blipFill>
        <p:spPr>
          <a:xfrm>
            <a:off x="9370145" y="1705006"/>
            <a:ext cx="1590769" cy="295429"/>
          </a:xfrm>
          <a:prstGeom prst="rect">
            <a:avLst/>
          </a:prstGeom>
        </p:spPr>
      </p:pic>
      <p:cxnSp>
        <p:nvCxnSpPr>
          <p:cNvPr id="40" name="Straight Connector 39"/>
          <p:cNvCxnSpPr/>
          <p:nvPr/>
        </p:nvCxnSpPr>
        <p:spPr>
          <a:xfrm>
            <a:off x="9510229" y="4661205"/>
            <a:ext cx="48305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9402281" y="4180742"/>
            <a:ext cx="756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</a:t>
            </a:r>
          </a:p>
          <a:p>
            <a:r>
              <a:rPr lang="en-US" dirty="0"/>
              <a:t> </a:t>
            </a:r>
            <a:r>
              <a:rPr lang="en-US" dirty="0" smtClean="0"/>
              <a:t>   *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19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7 - TextBox"/>
          <p:cNvSpPr txBox="1">
            <a:spLocks noChangeArrowheads="1"/>
          </p:cNvSpPr>
          <p:nvPr/>
        </p:nvSpPr>
        <p:spPr bwMode="auto">
          <a:xfrm>
            <a:off x="363785" y="1434885"/>
            <a:ext cx="109691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 smtClean="0">
                <a:solidFill>
                  <a:prstClr val="white"/>
                </a:solidFill>
                <a:latin typeface="Cambria" panose="02040503050406030204" pitchFamily="18" charset="0"/>
              </a:rPr>
              <a:t>MPO/ DAPI</a:t>
            </a:r>
            <a:endParaRPr lang="el-GR" altLang="en-US" sz="1200" dirty="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sp>
        <p:nvSpPr>
          <p:cNvPr id="5" name="7 - TextBox"/>
          <p:cNvSpPr txBox="1">
            <a:spLocks noChangeArrowheads="1"/>
          </p:cNvSpPr>
          <p:nvPr/>
        </p:nvSpPr>
        <p:spPr bwMode="auto">
          <a:xfrm>
            <a:off x="3510911" y="1418266"/>
            <a:ext cx="5994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 smtClean="0">
                <a:solidFill>
                  <a:prstClr val="white"/>
                </a:solidFill>
                <a:latin typeface="Cambria" panose="02040503050406030204" pitchFamily="18" charset="0"/>
              </a:rPr>
              <a:t>DAPI</a:t>
            </a:r>
            <a:endParaRPr lang="el-GR" altLang="en-US" sz="1200" dirty="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sp>
        <p:nvSpPr>
          <p:cNvPr id="6" name="7 - TextBox"/>
          <p:cNvSpPr txBox="1">
            <a:spLocks noChangeArrowheads="1"/>
          </p:cNvSpPr>
          <p:nvPr/>
        </p:nvSpPr>
        <p:spPr bwMode="auto">
          <a:xfrm>
            <a:off x="3331775" y="3592120"/>
            <a:ext cx="74750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 smtClean="0">
                <a:solidFill>
                  <a:prstClr val="white"/>
                </a:solidFill>
                <a:latin typeface="Cambria" panose="02040503050406030204" pitchFamily="18" charset="0"/>
              </a:rPr>
              <a:t>MPO</a:t>
            </a:r>
            <a:endParaRPr lang="el-GR" altLang="en-US" sz="1200" dirty="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9109" y="743735"/>
            <a:ext cx="8523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A</a:t>
            </a:r>
            <a:r>
              <a:rPr lang="en-US" u="sng" dirty="0" smtClean="0"/>
              <a:t>. </a:t>
            </a:r>
            <a:r>
              <a:rPr lang="el-GR" u="sng" dirty="0" err="1" smtClean="0"/>
              <a:t>Συνεστιακή</a:t>
            </a:r>
            <a:r>
              <a:rPr lang="el-GR" u="sng" dirty="0" smtClean="0"/>
              <a:t> </a:t>
            </a:r>
            <a:r>
              <a:rPr lang="el-GR" u="sng" dirty="0" err="1" smtClean="0"/>
              <a:t>μικροσκόπηση</a:t>
            </a:r>
            <a:r>
              <a:rPr lang="el-GR" u="sng" dirty="0" smtClean="0"/>
              <a:t> </a:t>
            </a:r>
            <a:r>
              <a:rPr lang="en-US" u="sng" dirty="0" smtClean="0"/>
              <a:t>(IF </a:t>
            </a:r>
            <a:r>
              <a:rPr lang="el-GR" u="sng" dirty="0" smtClean="0"/>
              <a:t>για</a:t>
            </a:r>
            <a:r>
              <a:rPr lang="en-US" u="sng" dirty="0" smtClean="0"/>
              <a:t> IL-17/NE/DAPI) </a:t>
            </a:r>
            <a:r>
              <a:rPr lang="el-GR" u="sng" dirty="0" smtClean="0"/>
              <a:t>σε </a:t>
            </a:r>
            <a:r>
              <a:rPr lang="en-US" i="1" u="sng" dirty="0" smtClean="0"/>
              <a:t>in vitro </a:t>
            </a:r>
            <a:r>
              <a:rPr lang="en-US" u="sng" dirty="0" smtClean="0"/>
              <a:t>PMNs </a:t>
            </a:r>
            <a:endParaRPr lang="en-US" u="sng" dirty="0"/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0" y="0"/>
            <a:ext cx="12192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l-GR" altLang="en-US" sz="24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Ο ΟΡΟΣ ΤΩΝ ΑΣΘΕΝΩΝ ΜΕ ΣΕΛ ΟΔΗΓΕΙ ΣΤΗ ΜΕΤΑΦΟΡΑ </a:t>
            </a:r>
            <a:r>
              <a:rPr lang="en-US" altLang="en-US" sz="24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IL-17</a:t>
            </a:r>
            <a:r>
              <a:rPr lang="en-US" altLang="en-US" sz="24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l-GR" altLang="en-US" sz="24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ΣΤΑ ΝΕΤ</a:t>
            </a:r>
            <a:r>
              <a:rPr lang="en-US" altLang="en-US" sz="24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s</a:t>
            </a:r>
            <a:endParaRPr lang="el-GR" altLang="en-US" sz="2400" dirty="0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2074783" y="1685198"/>
            <a:ext cx="8042434" cy="3448169"/>
            <a:chOff x="618966" y="1249497"/>
            <a:chExt cx="7546838" cy="3018455"/>
          </a:xfrm>
        </p:grpSpPr>
        <p:grpSp>
          <p:nvGrpSpPr>
            <p:cNvPr id="38" name="Group 37"/>
            <p:cNvGrpSpPr/>
            <p:nvPr/>
          </p:nvGrpSpPr>
          <p:grpSpPr>
            <a:xfrm>
              <a:off x="618966" y="1254132"/>
              <a:ext cx="7546838" cy="2760331"/>
              <a:chOff x="420970" y="1455478"/>
              <a:chExt cx="8683296" cy="2793720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4894036" y="1470278"/>
                <a:ext cx="4210230" cy="2778920"/>
                <a:chOff x="504669" y="1637094"/>
                <a:chExt cx="4210230" cy="2778920"/>
              </a:xfrm>
            </p:grpSpPr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-535" t="14300" r="-370" b="14396"/>
                <a:stretch/>
              </p:blipFill>
              <p:spPr>
                <a:xfrm>
                  <a:off x="3331774" y="1637094"/>
                  <a:ext cx="1383125" cy="1380887"/>
                </a:xfrm>
                <a:prstGeom prst="rect">
                  <a:avLst/>
                </a:prstGeom>
              </p:spPr>
            </p:pic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61" t="14259" r="156" b="14815"/>
                <a:stretch/>
              </p:blipFill>
              <p:spPr>
                <a:xfrm>
                  <a:off x="3331774" y="3021969"/>
                  <a:ext cx="1383125" cy="1394045"/>
                </a:xfrm>
                <a:prstGeom prst="rect">
                  <a:avLst/>
                </a:prstGeom>
              </p:spPr>
            </p:pic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24" t="14445" r="417" b="14814"/>
                <a:stretch/>
              </p:blipFill>
              <p:spPr>
                <a:xfrm>
                  <a:off x="504669" y="1637094"/>
                  <a:ext cx="2786434" cy="2778919"/>
                </a:xfrm>
                <a:prstGeom prst="rect">
                  <a:avLst/>
                </a:prstGeom>
              </p:spPr>
            </p:pic>
          </p:grpSp>
          <p:grpSp>
            <p:nvGrpSpPr>
              <p:cNvPr id="37" name="Group 36"/>
              <p:cNvGrpSpPr/>
              <p:nvPr/>
            </p:nvGrpSpPr>
            <p:grpSpPr>
              <a:xfrm>
                <a:off x="420970" y="1455478"/>
                <a:ext cx="4219787" cy="2793720"/>
                <a:chOff x="-109424" y="1702632"/>
                <a:chExt cx="4219787" cy="2793720"/>
              </a:xfrm>
            </p:grpSpPr>
            <p:pic>
              <p:nvPicPr>
                <p:cNvPr id="24" name="Picture 23"/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-25" t="14346" r="189" b="14768"/>
                <a:stretch/>
              </p:blipFill>
              <p:spPr>
                <a:xfrm>
                  <a:off x="2727238" y="1717432"/>
                  <a:ext cx="1383125" cy="1380886"/>
                </a:xfrm>
                <a:prstGeom prst="rect">
                  <a:avLst/>
                </a:prstGeom>
              </p:spPr>
            </p:pic>
            <p:pic>
              <p:nvPicPr>
                <p:cNvPr id="28" name="Picture 27"/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-25" t="14683" r="189" b="14936"/>
                <a:stretch/>
              </p:blipFill>
              <p:spPr>
                <a:xfrm>
                  <a:off x="2727238" y="3116535"/>
                  <a:ext cx="1383125" cy="1379817"/>
                </a:xfrm>
                <a:prstGeom prst="rect">
                  <a:avLst/>
                </a:prstGeom>
              </p:spPr>
            </p:pic>
            <p:pic>
              <p:nvPicPr>
                <p:cNvPr id="36" name="Picture 35"/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55" t="14178" r="188" b="14768"/>
                <a:stretch/>
              </p:blipFill>
              <p:spPr>
                <a:xfrm>
                  <a:off x="-109424" y="1702632"/>
                  <a:ext cx="2792377" cy="2793719"/>
                </a:xfrm>
                <a:prstGeom prst="rect">
                  <a:avLst/>
                </a:prstGeom>
              </p:spPr>
            </p:pic>
          </p:grpSp>
        </p:grpSp>
        <p:sp>
          <p:nvSpPr>
            <p:cNvPr id="42" name="7 - TextBox"/>
            <p:cNvSpPr txBox="1">
              <a:spLocks noChangeArrowheads="1"/>
            </p:cNvSpPr>
            <p:nvPr/>
          </p:nvSpPr>
          <p:spPr bwMode="auto">
            <a:xfrm>
              <a:off x="7566352" y="2641832"/>
              <a:ext cx="599452" cy="242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dirty="0" smtClean="0">
                  <a:solidFill>
                    <a:prstClr val="white"/>
                  </a:solidFill>
                  <a:latin typeface="+mn-lt"/>
                </a:rPr>
                <a:t>NE</a:t>
              </a:r>
              <a:endParaRPr lang="el-GR" altLang="en-US" sz="1200" dirty="0">
                <a:solidFill>
                  <a:prstClr val="white"/>
                </a:solidFill>
                <a:latin typeface="+mn-lt"/>
              </a:endParaRPr>
            </a:p>
          </p:txBody>
        </p:sp>
        <p:sp>
          <p:nvSpPr>
            <p:cNvPr id="43" name="7 - TextBox"/>
            <p:cNvSpPr txBox="1">
              <a:spLocks noChangeArrowheads="1"/>
            </p:cNvSpPr>
            <p:nvPr/>
          </p:nvSpPr>
          <p:spPr bwMode="auto">
            <a:xfrm>
              <a:off x="7391692" y="1249497"/>
              <a:ext cx="774112" cy="242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dirty="0" smtClean="0">
                  <a:solidFill>
                    <a:prstClr val="white"/>
                  </a:solidFill>
                  <a:latin typeface="+mn-lt"/>
                </a:rPr>
                <a:t>IL-17</a:t>
              </a:r>
              <a:endParaRPr lang="el-GR" altLang="en-US" sz="1200" dirty="0">
                <a:solidFill>
                  <a:prstClr val="white"/>
                </a:solidFill>
                <a:latin typeface="+mn-lt"/>
              </a:endParaRPr>
            </a:p>
          </p:txBody>
        </p:sp>
        <p:sp>
          <p:nvSpPr>
            <p:cNvPr id="44" name="7 - TextBox"/>
            <p:cNvSpPr txBox="1">
              <a:spLocks noChangeArrowheads="1"/>
            </p:cNvSpPr>
            <p:nvPr/>
          </p:nvSpPr>
          <p:spPr bwMode="auto">
            <a:xfrm>
              <a:off x="5831434" y="1279766"/>
              <a:ext cx="1096918" cy="242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dirty="0" smtClean="0">
                  <a:solidFill>
                    <a:prstClr val="white"/>
                  </a:solidFill>
                  <a:latin typeface="+mn-lt"/>
                </a:rPr>
                <a:t>IL-17/ NE</a:t>
              </a:r>
              <a:endParaRPr lang="el-GR" altLang="en-US" sz="1200" dirty="0">
                <a:solidFill>
                  <a:prstClr val="white"/>
                </a:solidFill>
                <a:latin typeface="+mn-lt"/>
              </a:endParaRPr>
            </a:p>
          </p:txBody>
        </p:sp>
        <p:sp>
          <p:nvSpPr>
            <p:cNvPr id="45" name="5 - TextBox"/>
            <p:cNvSpPr txBox="1">
              <a:spLocks noChangeArrowheads="1"/>
            </p:cNvSpPr>
            <p:nvPr/>
          </p:nvSpPr>
          <p:spPr bwMode="auto">
            <a:xfrm>
              <a:off x="4506603" y="4025473"/>
              <a:ext cx="3659201" cy="242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dirty="0" smtClean="0">
                  <a:solidFill>
                    <a:prstClr val="black"/>
                  </a:solidFill>
                  <a:latin typeface="+mn-lt"/>
                </a:rPr>
                <a:t>Active SLE serum</a:t>
              </a:r>
              <a:endParaRPr lang="el-GR" altLang="en-US" sz="1200" dirty="0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46" name="7 - TextBox"/>
            <p:cNvSpPr txBox="1">
              <a:spLocks noChangeArrowheads="1"/>
            </p:cNvSpPr>
            <p:nvPr/>
          </p:nvSpPr>
          <p:spPr bwMode="auto">
            <a:xfrm>
              <a:off x="3680261" y="2651137"/>
              <a:ext cx="599452" cy="242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dirty="0" smtClean="0">
                  <a:solidFill>
                    <a:prstClr val="white"/>
                  </a:solidFill>
                  <a:latin typeface="+mn-lt"/>
                </a:rPr>
                <a:t>NE</a:t>
              </a:r>
              <a:endParaRPr lang="el-GR" altLang="en-US" sz="1200" dirty="0">
                <a:solidFill>
                  <a:prstClr val="white"/>
                </a:solidFill>
                <a:latin typeface="+mn-lt"/>
              </a:endParaRPr>
            </a:p>
          </p:txBody>
        </p:sp>
        <p:sp>
          <p:nvSpPr>
            <p:cNvPr id="47" name="7 - TextBox"/>
            <p:cNvSpPr txBox="1">
              <a:spLocks noChangeArrowheads="1"/>
            </p:cNvSpPr>
            <p:nvPr/>
          </p:nvSpPr>
          <p:spPr bwMode="auto">
            <a:xfrm>
              <a:off x="3509220" y="1268755"/>
              <a:ext cx="774112" cy="242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dirty="0" smtClean="0">
                  <a:solidFill>
                    <a:prstClr val="white"/>
                  </a:solidFill>
                  <a:latin typeface="+mn-lt"/>
                </a:rPr>
                <a:t>IL-17</a:t>
              </a:r>
              <a:endParaRPr lang="el-GR" altLang="en-US" sz="1200" dirty="0">
                <a:solidFill>
                  <a:prstClr val="white"/>
                </a:solidFill>
                <a:latin typeface="+mn-lt"/>
              </a:endParaRPr>
            </a:p>
          </p:txBody>
        </p:sp>
        <p:sp>
          <p:nvSpPr>
            <p:cNvPr id="48" name="7 - TextBox"/>
            <p:cNvSpPr txBox="1">
              <a:spLocks noChangeArrowheads="1"/>
            </p:cNvSpPr>
            <p:nvPr/>
          </p:nvSpPr>
          <p:spPr bwMode="auto">
            <a:xfrm>
              <a:off x="1924043" y="1268754"/>
              <a:ext cx="1096918" cy="242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dirty="0" smtClean="0">
                  <a:solidFill>
                    <a:prstClr val="white"/>
                  </a:solidFill>
                  <a:latin typeface="+mn-lt"/>
                </a:rPr>
                <a:t>IL-17/ NE</a:t>
              </a:r>
              <a:endParaRPr lang="el-GR" altLang="en-US" sz="1200" dirty="0">
                <a:solidFill>
                  <a:prstClr val="white"/>
                </a:solidFill>
                <a:latin typeface="+mn-lt"/>
              </a:endParaRPr>
            </a:p>
          </p:txBody>
        </p:sp>
        <p:sp>
          <p:nvSpPr>
            <p:cNvPr id="49" name="5 - TextBox"/>
            <p:cNvSpPr txBox="1">
              <a:spLocks noChangeArrowheads="1"/>
            </p:cNvSpPr>
            <p:nvPr/>
          </p:nvSpPr>
          <p:spPr bwMode="auto">
            <a:xfrm>
              <a:off x="618966" y="4011696"/>
              <a:ext cx="3667507" cy="242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smtClean="0">
                  <a:solidFill>
                    <a:prstClr val="black"/>
                  </a:solidFill>
                  <a:latin typeface="+mn-lt"/>
                </a:rPr>
                <a:t>Control</a:t>
              </a:r>
              <a:endParaRPr lang="el-GR" altLang="en-US" sz="1200" dirty="0">
                <a:solidFill>
                  <a:prstClr val="black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864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12192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l-GR" altLang="en-US" sz="24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ΝΕΦΡΙΚΗ ΕΝΑΠΟΘΕΣΗ</a:t>
            </a:r>
            <a:r>
              <a:rPr lang="el-GR" altLang="en-US" sz="24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l-GR" altLang="en-US" sz="24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ΝΕΤ</a:t>
            </a:r>
            <a:r>
              <a:rPr lang="en-US" altLang="en-US" sz="24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s </a:t>
            </a:r>
            <a:r>
              <a:rPr lang="el-GR" altLang="en-US" sz="24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ΔΙΑΚΟΣΜΗΜΕΝΩΝ ΜΕ </a:t>
            </a:r>
            <a:r>
              <a:rPr lang="en-US" altLang="en-US" sz="24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TF</a:t>
            </a:r>
            <a:r>
              <a:rPr lang="el-GR" altLang="en-US" sz="24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ΚΑΙ </a:t>
            </a:r>
            <a:r>
              <a:rPr lang="en-US" altLang="en-US" sz="24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IL-17</a:t>
            </a:r>
            <a:r>
              <a:rPr lang="el-GR" altLang="en-US" sz="24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</a:t>
            </a:r>
          </a:p>
          <a:p>
            <a:pPr algn="ctr" eaLnBrk="1" hangingPunct="1"/>
            <a:r>
              <a:rPr lang="el-GR" altLang="en-US" sz="24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ΣΕ ΑΣΘΕΝΕΙΣ ΜΕ ΥΠΕΡΠΛΑΣΤΙΚΗ ΝΕΦΡΙΤΙΔΑ ΛΥΚΟΥ</a:t>
            </a:r>
            <a:endParaRPr lang="el-GR" altLang="en-US" sz="2400" dirty="0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187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99109" y="743735"/>
            <a:ext cx="9530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A</a:t>
            </a:r>
            <a:r>
              <a:rPr lang="en-US" u="sng" dirty="0" smtClean="0"/>
              <a:t>. </a:t>
            </a:r>
            <a:r>
              <a:rPr lang="el-GR" u="sng" dirty="0" err="1" smtClean="0"/>
              <a:t>Συνεστιακή</a:t>
            </a:r>
            <a:r>
              <a:rPr lang="el-GR" u="sng" dirty="0" smtClean="0"/>
              <a:t> </a:t>
            </a:r>
            <a:r>
              <a:rPr lang="el-GR" u="sng" dirty="0" err="1" smtClean="0"/>
              <a:t>μικροσκόπηση</a:t>
            </a:r>
            <a:r>
              <a:rPr lang="el-GR" u="sng" dirty="0" smtClean="0"/>
              <a:t> σε νεφρικές βιοψίες </a:t>
            </a:r>
            <a:r>
              <a:rPr lang="en-US" u="sng" dirty="0" smtClean="0"/>
              <a:t>(</a:t>
            </a:r>
            <a:r>
              <a:rPr lang="el-GR" u="sng" dirty="0" smtClean="0"/>
              <a:t>για</a:t>
            </a:r>
            <a:r>
              <a:rPr lang="en-US" u="sng" dirty="0" smtClean="0"/>
              <a:t> NE/MPO/DAPI </a:t>
            </a:r>
            <a:r>
              <a:rPr lang="el-GR" u="sng" dirty="0" smtClean="0"/>
              <a:t>και </a:t>
            </a:r>
            <a:r>
              <a:rPr lang="en-US" u="sng" dirty="0" smtClean="0"/>
              <a:t>NE</a:t>
            </a:r>
            <a:r>
              <a:rPr lang="el-GR" u="sng" dirty="0" smtClean="0"/>
              <a:t>/</a:t>
            </a:r>
            <a:r>
              <a:rPr lang="en-US" u="sng" dirty="0" smtClean="0"/>
              <a:t>Cit-H3/DAPI) </a:t>
            </a:r>
            <a:endParaRPr lang="en-US" u="sng" dirty="0"/>
          </a:p>
        </p:txBody>
      </p:sp>
      <p:pic>
        <p:nvPicPr>
          <p:cNvPr id="5" name="Εικόνα 62" descr="../../../Desktop/kidney%20biopsies%20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600" y="1113067"/>
            <a:ext cx="7721600" cy="559253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12192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l-GR" altLang="en-US" sz="24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ΝΕΦΡΙΚΗ ΕΝΑΠΟΘΕΣΗ</a:t>
            </a:r>
            <a:r>
              <a:rPr lang="el-GR" altLang="en-US" sz="24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l-GR" altLang="en-US" sz="24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ΝΕΤ</a:t>
            </a:r>
            <a:r>
              <a:rPr lang="en-US" altLang="en-US" sz="24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s </a:t>
            </a:r>
            <a:r>
              <a:rPr lang="el-GR" altLang="en-US" sz="24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ΔΙΑΚΟΣΜΗΜΕΝΩΝ ΜΕ </a:t>
            </a:r>
            <a:r>
              <a:rPr lang="en-US" altLang="en-US" sz="24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TF</a:t>
            </a:r>
            <a:r>
              <a:rPr lang="el-GR" altLang="en-US" sz="24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ΚΑΙ </a:t>
            </a:r>
            <a:r>
              <a:rPr lang="en-US" altLang="en-US" sz="24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IL-17</a:t>
            </a:r>
            <a:r>
              <a:rPr lang="el-GR" altLang="en-US" sz="24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</a:t>
            </a:r>
          </a:p>
          <a:p>
            <a:pPr algn="ctr" eaLnBrk="1" hangingPunct="1"/>
            <a:r>
              <a:rPr lang="el-GR" altLang="en-US" sz="24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ΣΕ ΑΣΘΕΝΕΙΣ ΜΕ ΥΠΕΡΠΛΑΣΤΙΚΗ ΝΕΦΡΙΤΙΔΑ ΛΥΚΟΥ</a:t>
            </a:r>
            <a:endParaRPr lang="el-GR" altLang="en-US" sz="2400" dirty="0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07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4"/>
          <p:cNvSpPr>
            <a:spLocks noChangeArrowheads="1"/>
          </p:cNvSpPr>
          <p:nvPr/>
        </p:nvSpPr>
        <p:spPr bwMode="auto">
          <a:xfrm>
            <a:off x="0" y="0"/>
            <a:ext cx="12192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l-GR" altLang="en-US" sz="24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ΝΕΦΡΙΚΗ ΕΝΑΠΟΘΕΣΗ</a:t>
            </a:r>
            <a:r>
              <a:rPr lang="el-GR" altLang="en-US" sz="24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l-GR" altLang="en-US" sz="24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ΝΕΤ</a:t>
            </a:r>
            <a:r>
              <a:rPr lang="en-US" altLang="en-US" sz="24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s </a:t>
            </a:r>
            <a:r>
              <a:rPr lang="el-GR" altLang="en-US" sz="24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ΔΙΑΚΟΣΜΗΜΕΝΩΝ ΜΕ </a:t>
            </a:r>
            <a:r>
              <a:rPr lang="en-US" altLang="en-US" sz="24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TF</a:t>
            </a:r>
            <a:r>
              <a:rPr lang="el-GR" altLang="en-US" sz="24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ΚΑΙ </a:t>
            </a:r>
            <a:r>
              <a:rPr lang="en-US" altLang="en-US" sz="24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IL-17</a:t>
            </a:r>
            <a:r>
              <a:rPr lang="el-GR" altLang="en-US" sz="24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</a:t>
            </a:r>
          </a:p>
          <a:p>
            <a:pPr algn="ctr" eaLnBrk="1" hangingPunct="1"/>
            <a:r>
              <a:rPr lang="el-GR" altLang="en-US" sz="24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ΣΕ ΑΣΘΕΝΕΙΣ ΜΕ ΥΠΕΡΠΛΑΣΤΙΚΗ ΝΕΦΡΙΤΙΔΑ ΛΥΚΟΥ</a:t>
            </a:r>
            <a:endParaRPr lang="el-GR" altLang="en-US" sz="2400" dirty="0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9109" y="743735"/>
            <a:ext cx="10749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A</a:t>
            </a:r>
            <a:r>
              <a:rPr lang="en-US" u="sng" dirty="0" smtClean="0"/>
              <a:t>. </a:t>
            </a:r>
            <a:r>
              <a:rPr lang="el-GR" u="sng" dirty="0" err="1" smtClean="0"/>
              <a:t>Συνεστιακή</a:t>
            </a:r>
            <a:r>
              <a:rPr lang="el-GR" u="sng" dirty="0" smtClean="0"/>
              <a:t> </a:t>
            </a:r>
            <a:r>
              <a:rPr lang="el-GR" u="sng" dirty="0" err="1" smtClean="0"/>
              <a:t>μικροσκόπηση</a:t>
            </a:r>
            <a:r>
              <a:rPr lang="el-GR" u="sng" dirty="0" smtClean="0"/>
              <a:t> σε νεφρικές βιοψίες </a:t>
            </a:r>
            <a:r>
              <a:rPr lang="en-US" u="sng" dirty="0" smtClean="0"/>
              <a:t>(</a:t>
            </a:r>
            <a:r>
              <a:rPr lang="el-GR" u="sng" dirty="0" smtClean="0"/>
              <a:t>για</a:t>
            </a:r>
            <a:r>
              <a:rPr lang="en-US" u="sng" dirty="0" smtClean="0"/>
              <a:t> TF/NE/DAPI, IL-17/NE/DAPI) </a:t>
            </a:r>
            <a:endParaRPr lang="en-US" u="sng" dirty="0"/>
          </a:p>
        </p:txBody>
      </p:sp>
      <p:grpSp>
        <p:nvGrpSpPr>
          <p:cNvPr id="2" name="Group 1"/>
          <p:cNvGrpSpPr/>
          <p:nvPr/>
        </p:nvGrpSpPr>
        <p:grpSpPr>
          <a:xfrm>
            <a:off x="660400" y="1113067"/>
            <a:ext cx="10845799" cy="5503633"/>
            <a:chOff x="1227505" y="1409700"/>
            <a:chExt cx="10037395" cy="4840332"/>
          </a:xfrm>
        </p:grpSpPr>
        <p:pic>
          <p:nvPicPr>
            <p:cNvPr id="6" name="Εικόνα 63" descr="../../../Desktop/kidney%20biopsies%202.png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7200" y="1409700"/>
              <a:ext cx="6997700" cy="4787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l="33707" t="2" r="33305"/>
            <a:stretch/>
          </p:blipFill>
          <p:spPr>
            <a:xfrm>
              <a:off x="1227505" y="1461458"/>
              <a:ext cx="3141133" cy="4788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664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4"/>
          <p:cNvSpPr>
            <a:spLocks noChangeArrowheads="1"/>
          </p:cNvSpPr>
          <p:nvPr/>
        </p:nvSpPr>
        <p:spPr bwMode="auto">
          <a:xfrm>
            <a:off x="0" y="0"/>
            <a:ext cx="12192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l-GR" altLang="en-US" sz="24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ΤΑ ΝΕΤ</a:t>
            </a:r>
            <a:r>
              <a:rPr lang="en-US" altLang="en-US" sz="24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s </a:t>
            </a:r>
            <a:r>
              <a:rPr lang="el-GR" altLang="en-US" sz="24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ΑΣΘΕΝΩΝ ΜΕ ΣΕΛ ΤΡΟΠΟΠΟΙΟΥΝ ΤΗ ΜΟΡΦΟΛΟΓΙΑ ΠΟΔΟΚΥΤΤΑΡΩΝ</a:t>
            </a:r>
            <a:endParaRPr lang="el-GR" altLang="en-US" sz="2400" dirty="0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851" b="42879"/>
          <a:stretch/>
        </p:blipFill>
        <p:spPr>
          <a:xfrm>
            <a:off x="535992" y="1175693"/>
            <a:ext cx="10927361" cy="2006015"/>
          </a:xfrm>
          <a:prstGeom prst="rect">
            <a:avLst/>
          </a:prstGeom>
        </p:spPr>
      </p:pic>
      <p:pic>
        <p:nvPicPr>
          <p:cNvPr id="8" name="Εικόνα 48"/>
          <p:cNvPicPr/>
          <p:nvPr/>
        </p:nvPicPr>
        <p:blipFill rotWithShape="1">
          <a:blip r:embed="rId3"/>
          <a:srcRect l="547" t="17494" r="53421" b="47863"/>
          <a:stretch/>
        </p:blipFill>
        <p:spPr bwMode="auto">
          <a:xfrm>
            <a:off x="397929" y="4060958"/>
            <a:ext cx="5656336" cy="21771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99109" y="743735"/>
            <a:ext cx="8523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A</a:t>
            </a:r>
            <a:r>
              <a:rPr lang="en-US" u="sng" dirty="0" smtClean="0"/>
              <a:t>. </a:t>
            </a:r>
            <a:r>
              <a:rPr lang="el-GR" u="sng" dirty="0" err="1" smtClean="0"/>
              <a:t>Ανοσοφθορισμός</a:t>
            </a:r>
            <a:r>
              <a:rPr lang="el-GR" u="sng" dirty="0" smtClean="0"/>
              <a:t> </a:t>
            </a:r>
            <a:r>
              <a:rPr lang="en-US" u="sng" dirty="0" smtClean="0"/>
              <a:t>HGECs </a:t>
            </a:r>
            <a:r>
              <a:rPr lang="el-GR" u="sng" dirty="0" smtClean="0"/>
              <a:t>για</a:t>
            </a:r>
            <a:r>
              <a:rPr lang="en-US" u="sng" dirty="0"/>
              <a:t> </a:t>
            </a:r>
            <a:r>
              <a:rPr lang="en-US" u="sng" dirty="0" smtClean="0"/>
              <a:t>vimentin</a:t>
            </a:r>
            <a:endParaRPr lang="en-US" u="sng" dirty="0"/>
          </a:p>
        </p:txBody>
      </p:sp>
      <p:sp>
        <p:nvSpPr>
          <p:cNvPr id="12" name="TextBox 11"/>
          <p:cNvSpPr txBox="1"/>
          <p:nvPr/>
        </p:nvSpPr>
        <p:spPr>
          <a:xfrm>
            <a:off x="299109" y="3558499"/>
            <a:ext cx="8523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B</a:t>
            </a:r>
            <a:r>
              <a:rPr lang="en-US" u="sng" dirty="0" smtClean="0"/>
              <a:t>. </a:t>
            </a:r>
            <a:r>
              <a:rPr lang="el-GR" u="sng" dirty="0" err="1" smtClean="0"/>
              <a:t>Ανοσοφθορισμός</a:t>
            </a:r>
            <a:r>
              <a:rPr lang="el-GR" u="sng" dirty="0" smtClean="0"/>
              <a:t> </a:t>
            </a:r>
            <a:r>
              <a:rPr lang="en-US" u="sng" dirty="0" smtClean="0"/>
              <a:t>HGECs </a:t>
            </a:r>
            <a:r>
              <a:rPr lang="el-GR" u="sng" dirty="0" smtClean="0"/>
              <a:t>για</a:t>
            </a:r>
            <a:r>
              <a:rPr lang="en-US" u="sng" dirty="0"/>
              <a:t> </a:t>
            </a:r>
            <a:r>
              <a:rPr lang="en-US" u="sng" dirty="0" smtClean="0"/>
              <a:t>WT-1</a:t>
            </a:r>
            <a:endParaRPr lang="en-US" u="sng" dirty="0"/>
          </a:p>
        </p:txBody>
      </p:sp>
      <p:grpSp>
        <p:nvGrpSpPr>
          <p:cNvPr id="37" name="Group 36"/>
          <p:cNvGrpSpPr/>
          <p:nvPr/>
        </p:nvGrpSpPr>
        <p:grpSpPr>
          <a:xfrm>
            <a:off x="6561153" y="3369733"/>
            <a:ext cx="4902200" cy="3251200"/>
            <a:chOff x="6852213" y="3615317"/>
            <a:chExt cx="4411054" cy="2772504"/>
          </a:xfrm>
        </p:grpSpPr>
        <p:grpSp>
          <p:nvGrpSpPr>
            <p:cNvPr id="28" name="Group 27"/>
            <p:cNvGrpSpPr/>
            <p:nvPr/>
          </p:nvGrpSpPr>
          <p:grpSpPr>
            <a:xfrm>
              <a:off x="6951342" y="3801544"/>
              <a:ext cx="4142260" cy="2586277"/>
              <a:chOff x="5672137" y="1714500"/>
              <a:chExt cx="4142260" cy="2586277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2"/>
              <a:srcRect l="28112" t="55933" r="50564" b="2886"/>
              <a:stretch/>
            </p:blipFill>
            <p:spPr>
              <a:xfrm>
                <a:off x="5672137" y="1714500"/>
                <a:ext cx="2125663" cy="130810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30" name="Εικόνα 48"/>
              <p:cNvPicPr/>
              <p:nvPr/>
            </p:nvPicPr>
            <p:blipFill rotWithShape="1">
              <a:blip r:embed="rId3"/>
              <a:srcRect l="27083" t="51325" r="54297" b="22473"/>
              <a:stretch/>
            </p:blipFill>
            <p:spPr bwMode="auto">
              <a:xfrm>
                <a:off x="7728226" y="2918428"/>
                <a:ext cx="2086171" cy="1382349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2"/>
              <a:srcRect l="53977" t="56726" r="25581" b="2489"/>
              <a:stretch/>
            </p:blipFill>
            <p:spPr>
              <a:xfrm>
                <a:off x="7728226" y="1720850"/>
                <a:ext cx="2057400" cy="1308100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27" name="TextBox 26"/>
            <p:cNvSpPr txBox="1"/>
            <p:nvPr/>
          </p:nvSpPr>
          <p:spPr>
            <a:xfrm>
              <a:off x="7089178" y="3626871"/>
              <a:ext cx="1889481" cy="262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Control NET </a:t>
              </a:r>
              <a:r>
                <a:rPr lang="en-US" sz="1400" dirty="0" err="1" smtClean="0"/>
                <a:t>str</a:t>
              </a:r>
              <a:endParaRPr lang="en-US" sz="14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9039364" y="3615317"/>
              <a:ext cx="1916126" cy="262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Lupus NET </a:t>
              </a:r>
              <a:r>
                <a:rPr lang="en-US" sz="1400" dirty="0" err="1" smtClean="0"/>
                <a:t>str</a:t>
              </a:r>
              <a:endParaRPr lang="en-US" sz="1400" dirty="0"/>
            </a:p>
          </p:txBody>
        </p:sp>
        <p:sp>
          <p:nvSpPr>
            <p:cNvPr id="32" name="TextBox 31"/>
            <p:cNvSpPr txBox="1"/>
            <p:nvPr/>
          </p:nvSpPr>
          <p:spPr>
            <a:xfrm rot="5400000">
              <a:off x="10545530" y="4301406"/>
              <a:ext cx="1127695" cy="280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smtClean="0"/>
                <a:t>Vimentin</a:t>
              </a:r>
              <a:endParaRPr lang="en-US" sz="1400"/>
            </a:p>
          </p:txBody>
        </p:sp>
        <p:sp>
          <p:nvSpPr>
            <p:cNvPr id="35" name="TextBox 34"/>
            <p:cNvSpPr txBox="1"/>
            <p:nvPr/>
          </p:nvSpPr>
          <p:spPr>
            <a:xfrm rot="5400000">
              <a:off x="10538880" y="5539925"/>
              <a:ext cx="1140997" cy="280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WT-1</a:t>
              </a:r>
              <a:endParaRPr lang="en-US" sz="1400" dirty="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6852213" y="3615317"/>
              <a:ext cx="4411054" cy="277250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491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4"/>
          <p:cNvSpPr>
            <a:spLocks noChangeArrowheads="1"/>
          </p:cNvSpPr>
          <p:nvPr/>
        </p:nvSpPr>
        <p:spPr bwMode="auto">
          <a:xfrm>
            <a:off x="0" y="0"/>
            <a:ext cx="12192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l-GR" altLang="en-US" sz="24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ΤΑ </a:t>
            </a:r>
            <a:r>
              <a:rPr lang="en-US" altLang="en-US" sz="24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TF-</a:t>
            </a:r>
            <a:r>
              <a:rPr lang="el-GR" altLang="en-US" sz="24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ΝΕΤ</a:t>
            </a:r>
            <a:r>
              <a:rPr lang="en-US" altLang="en-US" sz="24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s KAI IL-17-NETs </a:t>
            </a:r>
            <a:r>
              <a:rPr lang="el-GR" altLang="en-US" sz="24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ΑΣΘΕΝΩΝ ΜΕ ΣΕΛ </a:t>
            </a:r>
            <a:endParaRPr lang="en-US" altLang="en-US" sz="2400" dirty="0" smtClean="0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  <a:p>
            <a:pPr algn="ctr" eaLnBrk="1" hangingPunct="1"/>
            <a:r>
              <a:rPr lang="el-GR" altLang="en-US" sz="24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ΕΝΕΡΓΟΠΟΙΟΥΝ ΤΟΥΣ ΔΕΡΜΑΤΙΚΟΥΣ ΙΝΟΒΛΑΣΤΕΣ ΣΕ ΜΥΟΪΝΟΒΛΑΣΤΕΣ</a:t>
            </a:r>
            <a:endParaRPr lang="el-GR" altLang="en-US" sz="2400" dirty="0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6000" y="1193521"/>
            <a:ext cx="4154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B.    </a:t>
            </a:r>
            <a:r>
              <a:rPr lang="el-GR" u="sng" dirty="0" smtClean="0"/>
              <a:t>Ποσοτικοποίηση κολλαγόνου </a:t>
            </a:r>
            <a:r>
              <a:rPr lang="en-US" u="sng" dirty="0" smtClean="0"/>
              <a:t>I-V </a:t>
            </a:r>
            <a:endParaRPr lang="el-GR" u="sng" dirty="0" smtClean="0"/>
          </a:p>
          <a:p>
            <a:r>
              <a:rPr lang="el-GR" dirty="0">
                <a:ea typeface="Cambria" charset="-95"/>
                <a:cs typeface="Cambria" charset="-95"/>
              </a:rPr>
              <a:t> </a:t>
            </a:r>
            <a:r>
              <a:rPr lang="el-GR" dirty="0" smtClean="0">
                <a:ea typeface="Cambria" charset="-95"/>
                <a:cs typeface="Cambria" charset="-95"/>
              </a:rPr>
              <a:t>      </a:t>
            </a:r>
            <a:r>
              <a:rPr lang="el-GR" u="sng" dirty="0" smtClean="0">
                <a:ea typeface="Cambria" charset="-95"/>
                <a:cs typeface="Cambria" charset="-95"/>
              </a:rPr>
              <a:t>με</a:t>
            </a:r>
            <a:r>
              <a:rPr lang="en-US" u="sng" dirty="0" smtClean="0">
                <a:ea typeface="Cambria" charset="-95"/>
                <a:cs typeface="Cambria" charset="-95"/>
              </a:rPr>
              <a:t> </a:t>
            </a:r>
            <a:r>
              <a:rPr lang="en-US" u="sng" dirty="0" err="1">
                <a:ea typeface="Cambria" charset="-95"/>
                <a:cs typeface="Cambria" charset="-95"/>
              </a:rPr>
              <a:t>Sircol</a:t>
            </a:r>
            <a:r>
              <a:rPr lang="en-US" u="sng" dirty="0">
                <a:ea typeface="Cambria" charset="-95"/>
                <a:cs typeface="Cambria" charset="-95"/>
              </a:rPr>
              <a:t> Collagen Assay Kit</a:t>
            </a:r>
            <a:r>
              <a:rPr lang="el-GR" u="sng" dirty="0" smtClean="0">
                <a:ea typeface="Cambria" charset="-95"/>
                <a:cs typeface="Cambria" charset="-95"/>
              </a:rPr>
              <a:t> </a:t>
            </a:r>
            <a:endParaRPr lang="en-US" u="sng" dirty="0">
              <a:ea typeface="Cambria" charset="-95"/>
              <a:cs typeface="Cambria" charset="-95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294710"/>
            <a:ext cx="4868141" cy="4258684"/>
          </a:xfrm>
          <a:prstGeom prst="rect">
            <a:avLst/>
          </a:prstGeom>
        </p:spPr>
      </p:pic>
      <p:graphicFrame>
        <p:nvGraphicFramePr>
          <p:cNvPr id="5" name="Γράφημα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3417441"/>
              </p:ext>
            </p:extLst>
          </p:nvPr>
        </p:nvGraphicFramePr>
        <p:xfrm>
          <a:off x="458578" y="2275711"/>
          <a:ext cx="5637422" cy="36100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97123" y="1193521"/>
            <a:ext cx="3357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A</a:t>
            </a:r>
            <a:r>
              <a:rPr lang="el-GR" u="sng" dirty="0" smtClean="0"/>
              <a:t>. </a:t>
            </a:r>
            <a:r>
              <a:rPr lang="en-US" u="sng" dirty="0" smtClean="0"/>
              <a:t>qPCR </a:t>
            </a:r>
            <a:r>
              <a:rPr lang="el-GR" u="sng" dirty="0" smtClean="0"/>
              <a:t>για</a:t>
            </a:r>
            <a:r>
              <a:rPr lang="en-US" u="sng" dirty="0" smtClean="0"/>
              <a:t> </a:t>
            </a:r>
            <a:r>
              <a:rPr lang="en-US" u="sng" dirty="0" err="1" smtClean="0"/>
              <a:t>aSMA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195368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>
              <a:ea typeface="Cambria" charset="-95"/>
              <a:cs typeface="Cambria" charset="-95"/>
            </a:endParaRPr>
          </a:p>
          <a:p>
            <a:pPr marL="0" indent="0" algn="ctr">
              <a:buNone/>
            </a:pPr>
            <a:r>
              <a:rPr lang="el-GR" dirty="0" smtClean="0">
                <a:ea typeface="Cambria" charset="-95"/>
                <a:cs typeface="Cambria" charset="-95"/>
              </a:rPr>
              <a:t>Ποιοι παράγοντες στον ορό των ασθενών με ΣΕΛ</a:t>
            </a:r>
          </a:p>
          <a:p>
            <a:pPr marL="0" indent="0" algn="ctr">
              <a:buNone/>
            </a:pPr>
            <a:r>
              <a:rPr lang="el-GR" dirty="0" smtClean="0">
                <a:ea typeface="Cambria" charset="-95"/>
                <a:cs typeface="Cambria" charset="-95"/>
              </a:rPr>
              <a:t>επάγουν την </a:t>
            </a:r>
            <a:r>
              <a:rPr lang="el-GR" dirty="0" err="1" smtClean="0">
                <a:ea typeface="Cambria" charset="-95"/>
                <a:cs typeface="Cambria" charset="-95"/>
              </a:rPr>
              <a:t>αυτοφαγία</a:t>
            </a:r>
            <a:r>
              <a:rPr lang="el-GR" dirty="0" smtClean="0">
                <a:ea typeface="Cambria" charset="-95"/>
                <a:cs typeface="Cambria" charset="-95"/>
              </a:rPr>
              <a:t> στα ουδετερόφιλα;</a:t>
            </a:r>
            <a:endParaRPr lang="en-US" dirty="0">
              <a:ea typeface="Cambria" charset="-95"/>
              <a:cs typeface="Cambria" charset="-95"/>
            </a:endParaRPr>
          </a:p>
        </p:txBody>
      </p:sp>
    </p:spTree>
    <p:extLst>
      <p:ext uri="{BB962C8B-B14F-4D97-AF65-F5344CB8AC3E}">
        <p14:creationId xmlns:p14="http://schemas.microsoft.com/office/powerpoint/2010/main" val="133893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4"/>
          <p:cNvSpPr>
            <a:spLocks noChangeArrowheads="1"/>
          </p:cNvSpPr>
          <p:nvPr/>
        </p:nvSpPr>
        <p:spPr bwMode="auto">
          <a:xfrm>
            <a:off x="0" y="0"/>
            <a:ext cx="12192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l-GR" altLang="en-US" sz="24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Η ΕΤ-1 </a:t>
            </a:r>
            <a:r>
              <a:rPr lang="en-US" altLang="en-US" sz="24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KAI </a:t>
            </a:r>
            <a:r>
              <a:rPr lang="el-GR" altLang="en-US" sz="24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ΤΟ </a:t>
            </a:r>
            <a:r>
              <a:rPr lang="en-US" altLang="en-US" sz="24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C5a</a:t>
            </a:r>
            <a:r>
              <a:rPr lang="el-GR" altLang="en-US" sz="24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ΣΤΟΝ ΟΡΟ ΤΩΝ ΑΣΘΕΝΩΝ ΜΕ ΣΕΛ</a:t>
            </a:r>
            <a:r>
              <a:rPr lang="en-US" altLang="en-US" sz="24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l-GR" altLang="en-US" sz="24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ΑΠΟΤΕΛΟΥΝ </a:t>
            </a:r>
            <a:endParaRPr lang="en-US" altLang="en-US" sz="2400" dirty="0" smtClean="0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  <a:p>
            <a:pPr algn="ctr" eaLnBrk="1" hangingPunct="1"/>
            <a:r>
              <a:rPr lang="el-GR" altLang="en-US" sz="24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ΦΛΕΓΜΟΝΩΔΕΙΣ ΕΠΑΓΩΓΕΙΣ ΤΗΣ ΟΔΟΥ </a:t>
            </a:r>
            <a:r>
              <a:rPr lang="en-US" altLang="en-US" sz="24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HIF-1/REDD1 </a:t>
            </a:r>
            <a:r>
              <a:rPr lang="el-GR" altLang="en-US" sz="24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ΣΤΑ ΟΥΔΕΤΕΡΟΦΙΛΑ</a:t>
            </a:r>
            <a:endParaRPr lang="el-GR" altLang="en-US" sz="2400" dirty="0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9110" y="936888"/>
            <a:ext cx="4257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u="sng" dirty="0" smtClean="0"/>
              <a:t>Α. </a:t>
            </a:r>
            <a:r>
              <a:rPr lang="en-US" u="sng" dirty="0" smtClean="0"/>
              <a:t>qPCR </a:t>
            </a:r>
            <a:r>
              <a:rPr lang="el-GR" u="sng" dirty="0" smtClean="0"/>
              <a:t>για</a:t>
            </a:r>
            <a:r>
              <a:rPr lang="en-US" u="sng" dirty="0" smtClean="0"/>
              <a:t> REDD1</a:t>
            </a:r>
            <a:endParaRPr lang="en-US" u="sng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635" y="1306220"/>
            <a:ext cx="4317069" cy="34143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24575" y="1306220"/>
            <a:ext cx="597693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u="sng" dirty="0" smtClean="0">
                <a:solidFill>
                  <a:srgbClr val="0070C0"/>
                </a:solidFill>
              </a:rPr>
              <a:t>REDD1: </a:t>
            </a:r>
            <a:r>
              <a:rPr lang="el-GR" sz="1900" dirty="0" smtClean="0"/>
              <a:t>Πρωτεΐνη στρες</a:t>
            </a:r>
          </a:p>
          <a:p>
            <a:r>
              <a:rPr lang="el-GR" sz="1900" dirty="0" smtClean="0"/>
              <a:t>Επάγει </a:t>
            </a:r>
            <a:r>
              <a:rPr lang="el-GR" sz="1900" dirty="0" err="1" smtClean="0"/>
              <a:t>αυτοφαγία</a:t>
            </a:r>
            <a:r>
              <a:rPr lang="el-GR" sz="1900" dirty="0" smtClean="0"/>
              <a:t> και </a:t>
            </a:r>
            <a:r>
              <a:rPr lang="el-GR" sz="1900" dirty="0" err="1" smtClean="0"/>
              <a:t>ΝΕΤωση</a:t>
            </a:r>
            <a:r>
              <a:rPr lang="el-GR" sz="1900" dirty="0" smtClean="0"/>
              <a:t> στον </a:t>
            </a:r>
            <a:r>
              <a:rPr lang="en-US" sz="1900" dirty="0" smtClean="0"/>
              <a:t>FMF</a:t>
            </a:r>
            <a:endParaRPr lang="el-GR" sz="1900" dirty="0" smtClean="0"/>
          </a:p>
          <a:p>
            <a:endParaRPr lang="el-GR" sz="1900" dirty="0" smtClean="0"/>
          </a:p>
          <a:p>
            <a:r>
              <a:rPr lang="en-US" sz="1900" b="1" u="sng" dirty="0" smtClean="0">
                <a:solidFill>
                  <a:srgbClr val="0070C0"/>
                </a:solidFill>
              </a:rPr>
              <a:t>HIF-1</a:t>
            </a:r>
            <a:r>
              <a:rPr lang="el-GR" sz="1900" b="1" u="sng" dirty="0" smtClean="0">
                <a:solidFill>
                  <a:srgbClr val="0070C0"/>
                </a:solidFill>
              </a:rPr>
              <a:t>:</a:t>
            </a:r>
            <a:r>
              <a:rPr lang="el-GR" sz="1900" dirty="0" smtClean="0"/>
              <a:t> </a:t>
            </a:r>
            <a:r>
              <a:rPr lang="el-GR" sz="1900" dirty="0" err="1" smtClean="0"/>
              <a:t>οξυγονο</a:t>
            </a:r>
            <a:r>
              <a:rPr lang="el-GR" sz="1900" dirty="0" smtClean="0"/>
              <a:t>-ευαίσθητος μετα</a:t>
            </a:r>
            <a:r>
              <a:rPr lang="el-GR" sz="1900" dirty="0"/>
              <a:t>γ</a:t>
            </a:r>
            <a:r>
              <a:rPr lang="el-GR" sz="1900" dirty="0" smtClean="0"/>
              <a:t>ραφικός παράγοντας</a:t>
            </a:r>
          </a:p>
          <a:p>
            <a:r>
              <a:rPr lang="el-GR" sz="1900" dirty="0" smtClean="0"/>
              <a:t>Εκφράζεται σε </a:t>
            </a:r>
            <a:r>
              <a:rPr lang="el-GR" sz="1900" dirty="0" err="1" smtClean="0"/>
              <a:t>νεφρούς</a:t>
            </a:r>
            <a:r>
              <a:rPr lang="el-GR" sz="1900" dirty="0"/>
              <a:t> </a:t>
            </a:r>
            <a:r>
              <a:rPr lang="el-GR" sz="1900" dirty="0" smtClean="0"/>
              <a:t>και αποβάλλεται στα ούρα σε </a:t>
            </a:r>
            <a:r>
              <a:rPr lang="en-US" sz="1900" dirty="0" smtClean="0"/>
              <a:t>LN</a:t>
            </a:r>
            <a:endParaRPr lang="el-GR" sz="1900" dirty="0" smtClean="0"/>
          </a:p>
          <a:p>
            <a:r>
              <a:rPr lang="el-GR" sz="1900" dirty="0" smtClean="0"/>
              <a:t>Ανοδικός ρυθμιστής του </a:t>
            </a:r>
            <a:r>
              <a:rPr lang="en-US" sz="1900" dirty="0" smtClean="0"/>
              <a:t>REDD1</a:t>
            </a:r>
          </a:p>
          <a:p>
            <a:endParaRPr lang="en-US" sz="1900" dirty="0" smtClean="0"/>
          </a:p>
          <a:p>
            <a:pPr marL="342900" indent="-342900">
              <a:buFont typeface="Wingdings" charset="2"/>
              <a:buChar char="ü"/>
            </a:pPr>
            <a:r>
              <a:rPr lang="el-GR" sz="2000" b="1" dirty="0" smtClean="0">
                <a:solidFill>
                  <a:srgbClr val="FF0000"/>
                </a:solidFill>
              </a:rPr>
              <a:t>Ο ορός των ασθενών με ΣΕΛ ενεργοποιεί την 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     </a:t>
            </a:r>
            <a:r>
              <a:rPr lang="el-GR" sz="2000" b="1" dirty="0" smtClean="0">
                <a:solidFill>
                  <a:srgbClr val="FF0000"/>
                </a:solidFill>
              </a:rPr>
              <a:t>οδό </a:t>
            </a:r>
            <a:r>
              <a:rPr lang="en-US" sz="2000" b="1" dirty="0" smtClean="0">
                <a:solidFill>
                  <a:srgbClr val="FF0000"/>
                </a:solidFill>
              </a:rPr>
              <a:t>HIF-1/REDD1</a:t>
            </a:r>
            <a:endParaRPr lang="el-GR" sz="2000" b="1" dirty="0" smtClean="0">
              <a:solidFill>
                <a:srgbClr val="FF0000"/>
              </a:solidFill>
            </a:endParaRPr>
          </a:p>
          <a:p>
            <a:endParaRPr lang="el-GR" sz="1900" b="1" dirty="0" smtClean="0">
              <a:solidFill>
                <a:srgbClr val="FF0000"/>
              </a:solidFill>
            </a:endParaRPr>
          </a:p>
          <a:p>
            <a:r>
              <a:rPr lang="el-GR" sz="1900" b="1" u="sng" dirty="0">
                <a:solidFill>
                  <a:srgbClr val="0070C0"/>
                </a:solidFill>
              </a:rPr>
              <a:t>Σύστημα συμπληρώματος</a:t>
            </a:r>
            <a:endParaRPr lang="en-US" sz="1900" b="1" u="sng" dirty="0">
              <a:solidFill>
                <a:srgbClr val="0070C0"/>
              </a:solidFill>
            </a:endParaRPr>
          </a:p>
          <a:p>
            <a:endParaRPr lang="en-US" sz="1900" b="1" u="sng" dirty="0" smtClean="0">
              <a:solidFill>
                <a:srgbClr val="0070C0"/>
              </a:solidFill>
            </a:endParaRPr>
          </a:p>
          <a:p>
            <a:r>
              <a:rPr lang="en-US" sz="1900" b="1" u="sng" dirty="0" smtClean="0">
                <a:solidFill>
                  <a:srgbClr val="0070C0"/>
                </a:solidFill>
              </a:rPr>
              <a:t>ET-1:</a:t>
            </a:r>
            <a:r>
              <a:rPr lang="el-GR" sz="1900" dirty="0">
                <a:solidFill>
                  <a:srgbClr val="0070C0"/>
                </a:solidFill>
              </a:rPr>
              <a:t> </a:t>
            </a:r>
            <a:r>
              <a:rPr lang="el-GR" sz="1900" dirty="0" err="1" smtClean="0"/>
              <a:t>αγγειοσυσπαστική</a:t>
            </a:r>
            <a:r>
              <a:rPr lang="el-GR" sz="1900" dirty="0" smtClean="0"/>
              <a:t> ουσία</a:t>
            </a:r>
            <a:r>
              <a:rPr lang="en-US" sz="1900" dirty="0" smtClean="0"/>
              <a:t>, </a:t>
            </a:r>
            <a:r>
              <a:rPr lang="en-US" sz="1900" dirty="0" err="1" smtClean="0"/>
              <a:t>mTOR</a:t>
            </a:r>
            <a:endParaRPr lang="en-US" sz="1900" dirty="0" smtClean="0"/>
          </a:p>
          <a:p>
            <a:r>
              <a:rPr lang="el-GR" sz="1900" dirty="0" smtClean="0"/>
              <a:t>Αυξημένη στον ορό των ασθενών με ΣΕΛ</a:t>
            </a:r>
          </a:p>
          <a:p>
            <a:r>
              <a:rPr lang="el-GR" sz="1900" dirty="0" smtClean="0"/>
              <a:t>Συσχέτιση με </a:t>
            </a:r>
            <a:r>
              <a:rPr lang="en-US" sz="1900" dirty="0" smtClean="0"/>
              <a:t>LN </a:t>
            </a:r>
            <a:r>
              <a:rPr lang="el-GR" sz="1900" dirty="0" smtClean="0"/>
              <a:t>και δραστικότητα ΣΕΛ σε μοντέλα λύκου</a:t>
            </a:r>
          </a:p>
          <a:p>
            <a:endParaRPr lang="el-GR" sz="1900" dirty="0"/>
          </a:p>
        </p:txBody>
      </p:sp>
      <p:sp>
        <p:nvSpPr>
          <p:cNvPr id="6" name="TextBox 5"/>
          <p:cNvSpPr txBox="1"/>
          <p:nvPr/>
        </p:nvSpPr>
        <p:spPr>
          <a:xfrm>
            <a:off x="321484" y="4796765"/>
            <a:ext cx="4257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B</a:t>
            </a:r>
            <a:r>
              <a:rPr lang="el-GR" u="sng" dirty="0" smtClean="0"/>
              <a:t>. </a:t>
            </a:r>
            <a:r>
              <a:rPr lang="en-US" u="sng" dirty="0" smtClean="0"/>
              <a:t>WB </a:t>
            </a:r>
            <a:r>
              <a:rPr lang="el-GR" u="sng" dirty="0" smtClean="0"/>
              <a:t>για</a:t>
            </a:r>
            <a:r>
              <a:rPr lang="en-US" u="sng" dirty="0" smtClean="0"/>
              <a:t> REDD1</a:t>
            </a:r>
            <a:endParaRPr lang="en-US" u="sng" dirty="0"/>
          </a:p>
        </p:txBody>
      </p:sp>
      <p:sp>
        <p:nvSpPr>
          <p:cNvPr id="18" name="TextBox 4"/>
          <p:cNvSpPr txBox="1">
            <a:spLocks noChangeArrowheads="1"/>
          </p:cNvSpPr>
          <p:nvPr/>
        </p:nvSpPr>
        <p:spPr bwMode="auto">
          <a:xfrm>
            <a:off x="7355305" y="6545857"/>
            <a:ext cx="4714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 sz="1400" dirty="0" err="1" smtClean="0">
                <a:latin typeface="+mn-lt"/>
              </a:rPr>
              <a:t>Skendros</a:t>
            </a:r>
            <a:r>
              <a:rPr lang="en-US" altLang="en-US" sz="1400" dirty="0" smtClean="0">
                <a:latin typeface="+mn-lt"/>
              </a:rPr>
              <a:t> P. et al. JACI 2017</a:t>
            </a:r>
            <a:endParaRPr lang="en-US" altLang="en-US" sz="1400" dirty="0">
              <a:latin typeface="+mn-lt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428029" y="5003202"/>
            <a:ext cx="2380527" cy="1854797"/>
            <a:chOff x="1291769" y="5285841"/>
            <a:chExt cx="2019196" cy="1533781"/>
          </a:xfrm>
        </p:grpSpPr>
        <p:sp>
          <p:nvSpPr>
            <p:cNvPr id="20" name="TextBox 19"/>
            <p:cNvSpPr txBox="1"/>
            <p:nvPr/>
          </p:nvSpPr>
          <p:spPr>
            <a:xfrm>
              <a:off x="2568333" y="5792300"/>
              <a:ext cx="74263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GAPDH</a:t>
              </a:r>
              <a:endParaRPr lang="en-US" sz="1400" dirty="0"/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1291769" y="5285841"/>
              <a:ext cx="1146627" cy="942287"/>
              <a:chOff x="5730090" y="2895083"/>
              <a:chExt cx="724595" cy="634655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503" t="46777" r="42545" b="47236"/>
              <a:stretch/>
            </p:blipFill>
            <p:spPr>
              <a:xfrm>
                <a:off x="5730090" y="3119156"/>
                <a:ext cx="724595" cy="410582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449" t="47073" r="42598" b="46667"/>
              <a:stretch/>
            </p:blipFill>
            <p:spPr>
              <a:xfrm>
                <a:off x="5730090" y="2895083"/>
                <a:ext cx="724595" cy="429364"/>
              </a:xfrm>
              <a:prstGeom prst="rect">
                <a:avLst/>
              </a:prstGeom>
            </p:spPr>
          </p:pic>
        </p:grpSp>
        <p:sp>
          <p:nvSpPr>
            <p:cNvPr id="22" name="TextBox 21"/>
            <p:cNvSpPr txBox="1"/>
            <p:nvPr/>
          </p:nvSpPr>
          <p:spPr>
            <a:xfrm>
              <a:off x="2568334" y="5439729"/>
              <a:ext cx="74263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REDD1</a:t>
              </a:r>
              <a:endParaRPr lang="en-US" sz="1400" dirty="0"/>
            </a:p>
          </p:txBody>
        </p:sp>
        <p:sp>
          <p:nvSpPr>
            <p:cNvPr id="23" name="TextBox 22"/>
            <p:cNvSpPr txBox="1"/>
            <p:nvPr/>
          </p:nvSpPr>
          <p:spPr>
            <a:xfrm rot="18446098">
              <a:off x="1168679" y="6148030"/>
              <a:ext cx="514221" cy="261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/>
                <a:t>Untr</a:t>
              </a:r>
              <a:endParaRPr lang="en-US" sz="1400" dirty="0"/>
            </a:p>
          </p:txBody>
        </p:sp>
        <p:sp>
          <p:nvSpPr>
            <p:cNvPr id="24" name="TextBox 23"/>
            <p:cNvSpPr txBox="1"/>
            <p:nvPr/>
          </p:nvSpPr>
          <p:spPr>
            <a:xfrm rot="18369847">
              <a:off x="1250853" y="6276395"/>
              <a:ext cx="825393" cy="261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    </a:t>
              </a:r>
              <a:r>
                <a:rPr lang="en-US" sz="1400" dirty="0" err="1" smtClean="0"/>
                <a:t>aSLE</a:t>
              </a:r>
              <a:r>
                <a:rPr lang="en-US" sz="1400" dirty="0" smtClean="0"/>
                <a:t> </a:t>
              </a:r>
              <a:r>
                <a:rPr lang="en-US" sz="1400" dirty="0" err="1" smtClean="0"/>
                <a:t>ser</a:t>
              </a:r>
              <a:r>
                <a:rPr lang="el-GR" sz="1400" dirty="0" smtClean="0"/>
                <a:t> </a:t>
              </a:r>
              <a:endParaRPr lang="en-US" sz="1400" dirty="0" smtClean="0"/>
            </a:p>
          </p:txBody>
        </p:sp>
        <p:sp>
          <p:nvSpPr>
            <p:cNvPr id="25" name="TextBox 24"/>
            <p:cNvSpPr txBox="1"/>
            <p:nvPr/>
          </p:nvSpPr>
          <p:spPr>
            <a:xfrm rot="18234459">
              <a:off x="1733048" y="6210360"/>
              <a:ext cx="650145" cy="261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/>
                <a:t>rSLE</a:t>
              </a:r>
              <a:r>
                <a:rPr lang="en-US" sz="1400" dirty="0" smtClean="0"/>
                <a:t> </a:t>
              </a:r>
              <a:r>
                <a:rPr lang="en-US" sz="1400" dirty="0" err="1" smtClean="0"/>
                <a:t>ser</a:t>
              </a:r>
              <a:endParaRPr lang="en-US" sz="1400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274703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Τίτλος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 eaLnBrk="1" hangingPunct="1"/>
            <a:r>
              <a:rPr lang="el-GR" altLang="en-US" sz="3200" dirty="0" smtClean="0">
                <a:latin typeface="+mn-lt"/>
              </a:rPr>
              <a:t>ΓΕΝΕΤΙΚΗ ΣΥΝΕΙΣΦΟΡΑ ΣΤΟ ΣΕΛ (30%)</a:t>
            </a:r>
            <a:endParaRPr lang="en-US" altLang="en-US" sz="3200" dirty="0" smtClean="0">
              <a:latin typeface="+mn-l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7" y="1325563"/>
            <a:ext cx="3571875" cy="511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8461419" y="6550223"/>
            <a:ext cx="373058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 sz="1400" dirty="0">
                <a:latin typeface="+mn-lt"/>
              </a:rPr>
              <a:t>Genes </a:t>
            </a:r>
            <a:r>
              <a:rPr lang="en-US" altLang="en-US" sz="1400" dirty="0" err="1" smtClean="0">
                <a:latin typeface="+mn-lt"/>
              </a:rPr>
              <a:t>Immun</a:t>
            </a:r>
            <a:r>
              <a:rPr lang="en-US" altLang="en-US" sz="1400" dirty="0" smtClean="0">
                <a:latin typeface="+mn-lt"/>
              </a:rPr>
              <a:t> </a:t>
            </a:r>
            <a:r>
              <a:rPr lang="en-US" altLang="en-US" sz="1400" dirty="0">
                <a:latin typeface="+mn-lt"/>
              </a:rPr>
              <a:t>2009</a:t>
            </a:r>
            <a:r>
              <a:rPr lang="el-GR" altLang="en-US" sz="1400" dirty="0">
                <a:latin typeface="+mn-lt"/>
              </a:rPr>
              <a:t>, </a:t>
            </a:r>
            <a:r>
              <a:rPr lang="en-US" altLang="en-US" sz="1400" dirty="0">
                <a:latin typeface="+mn-lt"/>
              </a:rPr>
              <a:t>Arthritis Res </a:t>
            </a:r>
            <a:r>
              <a:rPr lang="en-US" altLang="en-US" sz="1400" dirty="0" err="1" smtClean="0">
                <a:latin typeface="+mn-lt"/>
              </a:rPr>
              <a:t>Ther</a:t>
            </a:r>
            <a:r>
              <a:rPr lang="en-US" altLang="en-US" sz="1400" dirty="0" smtClean="0">
                <a:latin typeface="+mn-lt"/>
              </a:rPr>
              <a:t> </a:t>
            </a:r>
            <a:r>
              <a:rPr lang="en-US" altLang="en-US" sz="1400" dirty="0">
                <a:latin typeface="+mn-lt"/>
              </a:rPr>
              <a:t>2012</a:t>
            </a:r>
          </a:p>
        </p:txBody>
      </p:sp>
      <p:sp>
        <p:nvSpPr>
          <p:cNvPr id="9" name="2 - Θέση περιεχομένου"/>
          <p:cNvSpPr txBox="1">
            <a:spLocks/>
          </p:cNvSpPr>
          <p:nvPr/>
        </p:nvSpPr>
        <p:spPr bwMode="auto">
          <a:xfrm>
            <a:off x="5584031" y="1325563"/>
            <a:ext cx="6096000" cy="4837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en-US" altLang="en-US" sz="2200" b="1" dirty="0" smtClean="0">
              <a:solidFill>
                <a:srgbClr val="FF0000"/>
              </a:solidFill>
              <a:latin typeface="+mn-lt"/>
              <a:ea typeface="Cambria" charset="-95"/>
              <a:cs typeface="Cambria" charset="-95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2200" b="1" dirty="0" smtClean="0">
                <a:solidFill>
                  <a:srgbClr val="FF0000"/>
                </a:solidFill>
                <a:latin typeface="+mn-lt"/>
                <a:ea typeface="Cambria" charset="-95"/>
                <a:cs typeface="Cambria" charset="-95"/>
              </a:rPr>
              <a:t>GENOME-WIDE ASSOCIATION STUDIES 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2200" b="1" dirty="0" smtClean="0">
                <a:solidFill>
                  <a:srgbClr val="FF0000"/>
                </a:solidFill>
                <a:latin typeface="+mn-lt"/>
                <a:ea typeface="Cambria" charset="-95"/>
                <a:cs typeface="Cambria" charset="-95"/>
              </a:rPr>
              <a:t>(GWAS)</a:t>
            </a:r>
            <a:endParaRPr lang="en-US" altLang="en-US" sz="2200" b="1" dirty="0" smtClean="0">
              <a:solidFill>
                <a:srgbClr val="0070C0"/>
              </a:solidFill>
              <a:latin typeface="+mn-lt"/>
              <a:ea typeface="Cambria" charset="-95"/>
              <a:cs typeface="Cambria" charset="-95"/>
            </a:endParaRPr>
          </a:p>
          <a:p>
            <a:pPr algn="ctr" eaLnBrk="1" hangingPunct="1">
              <a:spcBef>
                <a:spcPct val="20000"/>
              </a:spcBef>
            </a:pPr>
            <a:endParaRPr lang="en-US" altLang="en-US" sz="2200" b="1" dirty="0" smtClean="0">
              <a:solidFill>
                <a:srgbClr val="0070C0"/>
              </a:solidFill>
              <a:latin typeface="+mn-lt"/>
              <a:ea typeface="Cambria" charset="-95"/>
              <a:cs typeface="Cambria" charset="-95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l-GR" altLang="en-US" sz="2200" b="1" dirty="0" smtClean="0">
                <a:solidFill>
                  <a:srgbClr val="0070C0"/>
                </a:solidFill>
                <a:latin typeface="+mn-lt"/>
                <a:ea typeface="Cambria" charset="-95"/>
                <a:cs typeface="Cambria" charset="-95"/>
              </a:rPr>
              <a:t>&gt;</a:t>
            </a:r>
            <a:r>
              <a:rPr lang="en-US" altLang="en-US" sz="2200" b="1" dirty="0" smtClean="0">
                <a:solidFill>
                  <a:srgbClr val="0070C0"/>
                </a:solidFill>
                <a:latin typeface="+mn-lt"/>
                <a:ea typeface="Cambria" charset="-95"/>
                <a:cs typeface="Cambria" charset="-95"/>
              </a:rPr>
              <a:t>6</a:t>
            </a:r>
            <a:r>
              <a:rPr lang="el-GR" altLang="en-US" sz="2200" b="1" dirty="0" smtClean="0">
                <a:solidFill>
                  <a:srgbClr val="0070C0"/>
                </a:solidFill>
                <a:latin typeface="+mn-lt"/>
                <a:ea typeface="Cambria" charset="-95"/>
                <a:cs typeface="Cambria" charset="-95"/>
              </a:rPr>
              <a:t>0 γενετικοί τόποι (</a:t>
            </a:r>
            <a:r>
              <a:rPr lang="en-US" altLang="en-US" sz="2200" b="1" dirty="0" smtClean="0">
                <a:solidFill>
                  <a:srgbClr val="0070C0"/>
                </a:solidFill>
                <a:latin typeface="+mn-lt"/>
                <a:ea typeface="Cambria" charset="-95"/>
                <a:cs typeface="Cambria" charset="-95"/>
              </a:rPr>
              <a:t>loci)</a:t>
            </a:r>
            <a:endParaRPr lang="el-GR" altLang="en-US" sz="2200" b="1" dirty="0" smtClean="0">
              <a:solidFill>
                <a:srgbClr val="0070C0"/>
              </a:solidFill>
              <a:latin typeface="+mn-lt"/>
              <a:ea typeface="Cambria" charset="-95"/>
              <a:cs typeface="Cambria" charset="-95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l-GR" altLang="en-US" sz="2200" b="1" dirty="0" smtClean="0">
                <a:solidFill>
                  <a:srgbClr val="0070C0"/>
                </a:solidFill>
                <a:latin typeface="+mn-lt"/>
                <a:ea typeface="Cambria" charset="-95"/>
                <a:cs typeface="Cambria" charset="-95"/>
              </a:rPr>
              <a:t>που συσχετίζονται με το ΣΕΛ</a:t>
            </a:r>
          </a:p>
          <a:p>
            <a:pPr algn="ctr" eaLnBrk="1" hangingPunct="1">
              <a:spcBef>
                <a:spcPct val="20000"/>
              </a:spcBef>
            </a:pPr>
            <a:endParaRPr lang="el-GR" altLang="en-US" sz="2200" dirty="0" smtClean="0">
              <a:latin typeface="+mn-lt"/>
              <a:ea typeface="Cambria" charset="-95"/>
              <a:cs typeface="Cambria" charset="-95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l-GR" altLang="en-US" sz="2200" dirty="0" smtClean="0">
                <a:latin typeface="+mn-lt"/>
                <a:ea typeface="Cambria" charset="-95"/>
                <a:cs typeface="Cambria" charset="-95"/>
              </a:rPr>
              <a:t>όμως</a:t>
            </a:r>
            <a:r>
              <a:rPr lang="en-US" altLang="en-US" sz="2200" dirty="0" smtClean="0">
                <a:latin typeface="+mn-lt"/>
                <a:ea typeface="Cambria" charset="-95"/>
                <a:cs typeface="Cambria" charset="-95"/>
              </a:rPr>
              <a:t>, </a:t>
            </a:r>
            <a:endParaRPr lang="el-GR" altLang="en-US" sz="2200" dirty="0">
              <a:latin typeface="+mn-lt"/>
              <a:ea typeface="Cambria" charset="-95"/>
              <a:cs typeface="Cambria" charset="-95"/>
            </a:endParaRP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l-GR" altLang="en-US" sz="2200" dirty="0" smtClean="0">
                <a:latin typeface="+mn-lt"/>
                <a:ea typeface="Cambria" charset="-95"/>
                <a:cs typeface="Cambria" charset="-95"/>
              </a:rPr>
              <a:t>εξηγούν μόνο το 10-20</a:t>
            </a:r>
            <a:r>
              <a:rPr lang="el-GR" altLang="en-US" sz="2200" dirty="0">
                <a:latin typeface="+mn-lt"/>
                <a:ea typeface="Cambria" charset="-95"/>
                <a:cs typeface="Cambria" charset="-95"/>
              </a:rPr>
              <a:t>% </a:t>
            </a:r>
            <a:r>
              <a:rPr lang="el-GR" altLang="en-US" sz="2200" dirty="0" smtClean="0">
                <a:latin typeface="+mn-lt"/>
                <a:ea typeface="Cambria" charset="-95"/>
                <a:cs typeface="Cambria" charset="-95"/>
              </a:rPr>
              <a:t>της κληρονομικότητας</a:t>
            </a:r>
            <a:endParaRPr lang="el-GR" altLang="en-US" sz="2200" dirty="0">
              <a:latin typeface="+mn-lt"/>
              <a:ea typeface="Cambria" charset="-95"/>
              <a:cs typeface="Cambria" charset="-95"/>
            </a:endParaRP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l-GR" altLang="en-US" sz="2200" dirty="0">
                <a:latin typeface="+mn-lt"/>
                <a:ea typeface="Cambria" charset="-95"/>
                <a:cs typeface="Cambria" charset="-95"/>
              </a:rPr>
              <a:t>κ</a:t>
            </a:r>
            <a:r>
              <a:rPr lang="el-GR" altLang="en-US" sz="2200" dirty="0" smtClean="0">
                <a:latin typeface="+mn-lt"/>
                <a:ea typeface="Cambria" charset="-95"/>
                <a:cs typeface="Cambria" charset="-95"/>
              </a:rPr>
              <a:t>άθε ένας συνεισφέρει λίγο στο γενετικό κίνδυνο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l-GR" altLang="en-US" sz="2200" dirty="0">
                <a:latin typeface="+mn-lt"/>
                <a:ea typeface="Cambria" charset="-95"/>
                <a:cs typeface="Cambria" charset="-95"/>
              </a:rPr>
              <a:t>δ</a:t>
            </a:r>
            <a:r>
              <a:rPr lang="el-GR" altLang="en-US" sz="2200" dirty="0" smtClean="0">
                <a:latin typeface="+mn-lt"/>
                <a:ea typeface="Cambria" charset="-95"/>
                <a:cs typeface="Cambria" charset="-95"/>
              </a:rPr>
              <a:t>ε βρέθηκαν μεταβλητές που προκαλούν ΣΕΛ</a:t>
            </a:r>
            <a:endParaRPr lang="el-GR" altLang="en-US" sz="2200" dirty="0">
              <a:latin typeface="+mn-lt"/>
              <a:ea typeface="Cambria" charset="-95"/>
              <a:cs typeface="Cambria" charset="-95"/>
            </a:endParaRP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altLang="en-US" sz="2200" dirty="0">
              <a:latin typeface="+mn-lt"/>
              <a:ea typeface="Cambria" charset="-95"/>
              <a:cs typeface="Cambria" charset="-95"/>
            </a:endParaRP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l-GR" altLang="en-US" sz="2200" dirty="0">
              <a:latin typeface="+mn-lt"/>
              <a:ea typeface="Cambria" charset="-95"/>
              <a:cs typeface="Cambria" charset="-95"/>
            </a:endParaRPr>
          </a:p>
          <a:p>
            <a:pPr algn="ctr" eaLnBrk="1" hangingPunct="1">
              <a:spcBef>
                <a:spcPct val="20000"/>
              </a:spcBef>
            </a:pPr>
            <a:endParaRPr lang="el-GR" altLang="en-US" sz="2200" dirty="0">
              <a:solidFill>
                <a:srgbClr val="FF0000"/>
              </a:solidFill>
              <a:latin typeface="+mn-lt"/>
              <a:ea typeface="Cambria" charset="-95"/>
              <a:cs typeface="Cambria" charset="-95"/>
            </a:endParaRPr>
          </a:p>
        </p:txBody>
      </p:sp>
    </p:spTree>
    <p:extLst>
      <p:ext uri="{BB962C8B-B14F-4D97-AF65-F5344CB8AC3E}">
        <p14:creationId xmlns:p14="http://schemas.microsoft.com/office/powerpoint/2010/main" val="88066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4"/>
          <p:cNvSpPr>
            <a:spLocks noChangeArrowheads="1"/>
          </p:cNvSpPr>
          <p:nvPr/>
        </p:nvSpPr>
        <p:spPr bwMode="auto">
          <a:xfrm>
            <a:off x="0" y="0"/>
            <a:ext cx="12192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l-GR" altLang="en-US" sz="24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Η ΕΤ-1 </a:t>
            </a:r>
            <a:r>
              <a:rPr lang="en-US" altLang="en-US" sz="24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KAI </a:t>
            </a:r>
            <a:r>
              <a:rPr lang="el-GR" altLang="en-US" sz="24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ΤΟ </a:t>
            </a:r>
            <a:r>
              <a:rPr lang="en-US" altLang="en-US" sz="24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C5a</a:t>
            </a:r>
            <a:r>
              <a:rPr lang="el-GR" altLang="en-US" sz="24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ΣΤΟΝ ΟΡΟ ΤΩΝ ΑΣΘΕΝΩΝ ΜΕ ΣΕΛ</a:t>
            </a:r>
            <a:r>
              <a:rPr lang="en-US" altLang="en-US" sz="24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l-GR" altLang="en-US" sz="24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ΑΠΟΤΕΛΟΥΝ </a:t>
            </a:r>
            <a:endParaRPr lang="en-US" altLang="en-US" sz="2400" dirty="0" smtClean="0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  <a:p>
            <a:pPr algn="ctr" eaLnBrk="1" hangingPunct="1"/>
            <a:r>
              <a:rPr lang="el-GR" altLang="en-US" sz="24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ΦΛΕΓΜΟΝΩΔΕΙΣ ΕΠΑΓΩΓΕΙΣ ΤΗΣ ΟΔΟΥ </a:t>
            </a:r>
            <a:r>
              <a:rPr lang="en-US" altLang="en-US" sz="24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HIF-1/REDD1 </a:t>
            </a:r>
            <a:r>
              <a:rPr lang="el-GR" altLang="en-US" sz="24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ΣΤΑ ΟΥΔΕΤΕΡΟΦΙΛΑ</a:t>
            </a:r>
            <a:endParaRPr lang="el-GR" altLang="en-US" sz="2400" dirty="0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9110" y="936888"/>
            <a:ext cx="4257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u="sng" dirty="0" smtClean="0"/>
              <a:t>Α. </a:t>
            </a:r>
            <a:r>
              <a:rPr lang="en-US" u="sng" dirty="0" smtClean="0"/>
              <a:t>qPCR </a:t>
            </a:r>
            <a:r>
              <a:rPr lang="el-GR" u="sng" dirty="0" smtClean="0"/>
              <a:t>για</a:t>
            </a:r>
            <a:r>
              <a:rPr lang="en-US" u="sng" dirty="0" smtClean="0"/>
              <a:t> REDD1</a:t>
            </a:r>
            <a:endParaRPr lang="en-US" u="sng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635" y="1306220"/>
            <a:ext cx="4317069" cy="34143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1484" y="4796765"/>
            <a:ext cx="4257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B</a:t>
            </a:r>
            <a:r>
              <a:rPr lang="el-GR" u="sng" dirty="0" smtClean="0"/>
              <a:t>. </a:t>
            </a:r>
            <a:r>
              <a:rPr lang="en-US" u="sng" dirty="0" smtClean="0"/>
              <a:t>WB </a:t>
            </a:r>
            <a:r>
              <a:rPr lang="el-GR" u="sng" dirty="0" smtClean="0"/>
              <a:t>για</a:t>
            </a:r>
            <a:r>
              <a:rPr lang="en-US" u="sng" dirty="0" smtClean="0"/>
              <a:t> REDD1</a:t>
            </a:r>
            <a:endParaRPr lang="en-US" u="sng" dirty="0"/>
          </a:p>
        </p:txBody>
      </p:sp>
      <p:grpSp>
        <p:nvGrpSpPr>
          <p:cNvPr id="8" name="Group 7"/>
          <p:cNvGrpSpPr/>
          <p:nvPr/>
        </p:nvGrpSpPr>
        <p:grpSpPr>
          <a:xfrm>
            <a:off x="2428029" y="5003202"/>
            <a:ext cx="2380527" cy="1854797"/>
            <a:chOff x="1291769" y="5285841"/>
            <a:chExt cx="2019196" cy="1533781"/>
          </a:xfrm>
        </p:grpSpPr>
        <p:sp>
          <p:nvSpPr>
            <p:cNvPr id="9" name="TextBox 8"/>
            <p:cNvSpPr txBox="1"/>
            <p:nvPr/>
          </p:nvSpPr>
          <p:spPr>
            <a:xfrm>
              <a:off x="2568333" y="5792300"/>
              <a:ext cx="74263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GAPDH</a:t>
              </a:r>
              <a:endParaRPr lang="en-US" sz="1400" dirty="0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1291769" y="5285841"/>
              <a:ext cx="1146627" cy="942287"/>
              <a:chOff x="5730090" y="2895083"/>
              <a:chExt cx="724595" cy="634655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503" t="46777" r="42545" b="47236"/>
              <a:stretch/>
            </p:blipFill>
            <p:spPr>
              <a:xfrm>
                <a:off x="5730090" y="3119156"/>
                <a:ext cx="724595" cy="41058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449" t="47073" r="42598" b="46667"/>
              <a:stretch/>
            </p:blipFill>
            <p:spPr>
              <a:xfrm>
                <a:off x="5730090" y="2895083"/>
                <a:ext cx="724595" cy="429364"/>
              </a:xfrm>
              <a:prstGeom prst="rect">
                <a:avLst/>
              </a:prstGeom>
            </p:spPr>
          </p:pic>
        </p:grpSp>
        <p:sp>
          <p:nvSpPr>
            <p:cNvPr id="12" name="TextBox 11"/>
            <p:cNvSpPr txBox="1"/>
            <p:nvPr/>
          </p:nvSpPr>
          <p:spPr>
            <a:xfrm>
              <a:off x="2568334" y="5439729"/>
              <a:ext cx="74263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REDD1</a:t>
              </a:r>
              <a:endParaRPr lang="en-US" sz="1400" dirty="0"/>
            </a:p>
          </p:txBody>
        </p:sp>
        <p:sp>
          <p:nvSpPr>
            <p:cNvPr id="13" name="TextBox 12"/>
            <p:cNvSpPr txBox="1"/>
            <p:nvPr/>
          </p:nvSpPr>
          <p:spPr>
            <a:xfrm rot="18446098">
              <a:off x="1168679" y="6148030"/>
              <a:ext cx="514221" cy="261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/>
                <a:t>Untr</a:t>
              </a:r>
              <a:endParaRPr lang="en-US" sz="1400" dirty="0"/>
            </a:p>
          </p:txBody>
        </p:sp>
        <p:sp>
          <p:nvSpPr>
            <p:cNvPr id="14" name="TextBox 13"/>
            <p:cNvSpPr txBox="1"/>
            <p:nvPr/>
          </p:nvSpPr>
          <p:spPr>
            <a:xfrm rot="18369847">
              <a:off x="1250853" y="6276395"/>
              <a:ext cx="825393" cy="261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    </a:t>
              </a:r>
              <a:r>
                <a:rPr lang="en-US" sz="1400" dirty="0" err="1" smtClean="0"/>
                <a:t>aSLE</a:t>
              </a:r>
              <a:r>
                <a:rPr lang="en-US" sz="1400" dirty="0" smtClean="0"/>
                <a:t> </a:t>
              </a:r>
              <a:r>
                <a:rPr lang="en-US" sz="1400" dirty="0" err="1" smtClean="0"/>
                <a:t>ser</a:t>
              </a:r>
              <a:r>
                <a:rPr lang="el-GR" sz="1400" dirty="0" smtClean="0"/>
                <a:t> </a:t>
              </a:r>
              <a:endParaRPr lang="en-US" sz="1400" dirty="0" smtClean="0"/>
            </a:p>
          </p:txBody>
        </p:sp>
        <p:sp>
          <p:nvSpPr>
            <p:cNvPr id="15" name="TextBox 14"/>
            <p:cNvSpPr txBox="1"/>
            <p:nvPr/>
          </p:nvSpPr>
          <p:spPr>
            <a:xfrm rot="18234459">
              <a:off x="1733048" y="6210360"/>
              <a:ext cx="650145" cy="261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/>
                <a:t>rSLE</a:t>
              </a:r>
              <a:r>
                <a:rPr lang="en-US" sz="1400" dirty="0" smtClean="0"/>
                <a:t> </a:t>
              </a:r>
              <a:r>
                <a:rPr lang="en-US" sz="1400" dirty="0" err="1" smtClean="0"/>
                <a:t>ser</a:t>
              </a:r>
              <a:endParaRPr lang="en-US" sz="1400" dirty="0" smtClean="0"/>
            </a:p>
          </p:txBody>
        </p:sp>
      </p:grpSp>
      <p:graphicFrame>
        <p:nvGraphicFramePr>
          <p:cNvPr id="18" name="Γράφημα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6548382"/>
              </p:ext>
            </p:extLst>
          </p:nvPr>
        </p:nvGraphicFramePr>
        <p:xfrm>
          <a:off x="6194159" y="1306220"/>
          <a:ext cx="5505015" cy="36265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6194159" y="936888"/>
            <a:ext cx="5803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u="sng" dirty="0"/>
              <a:t>Γ</a:t>
            </a:r>
            <a:r>
              <a:rPr lang="en-US" u="sng" dirty="0" smtClean="0"/>
              <a:t>. MPO-DNA Complex ELISA</a:t>
            </a:r>
            <a:r>
              <a:rPr lang="el-GR" u="sng" dirty="0" smtClean="0"/>
              <a:t> σε υπερκείμενα καλλιέργειας</a:t>
            </a:r>
            <a:endParaRPr lang="en-US" u="sng" dirty="0"/>
          </a:p>
        </p:txBody>
      </p:sp>
      <p:grpSp>
        <p:nvGrpSpPr>
          <p:cNvPr id="2" name="Group 1"/>
          <p:cNvGrpSpPr/>
          <p:nvPr/>
        </p:nvGrpSpPr>
        <p:grpSpPr>
          <a:xfrm>
            <a:off x="6385541" y="4720580"/>
            <a:ext cx="3098394" cy="2214403"/>
            <a:chOff x="5886388" y="4865004"/>
            <a:chExt cx="3098394" cy="2214403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67" t="44651" r="35100" b="45891"/>
            <a:stretch/>
          </p:blipFill>
          <p:spPr>
            <a:xfrm>
              <a:off x="5886388" y="4865004"/>
              <a:ext cx="1807535" cy="648587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7947121" y="4985607"/>
              <a:ext cx="10376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p62</a:t>
              </a:r>
              <a:endParaRPr lang="en-US" sz="14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928682" y="5452308"/>
              <a:ext cx="10376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REDD1</a:t>
              </a:r>
              <a:endParaRPr lang="en-US" sz="1400" dirty="0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65" t="42480" r="45945" b="47928"/>
            <a:stretch/>
          </p:blipFill>
          <p:spPr>
            <a:xfrm>
              <a:off x="6109674" y="5604671"/>
              <a:ext cx="1382232" cy="657815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7928682" y="5898877"/>
              <a:ext cx="10376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GAPDH </a:t>
              </a:r>
              <a:endParaRPr lang="en-US" sz="1400" dirty="0"/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88" t="45581" r="36690" b="45737"/>
            <a:stretch/>
          </p:blipFill>
          <p:spPr>
            <a:xfrm>
              <a:off x="6109674" y="5352818"/>
              <a:ext cx="1382233" cy="59542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 rot="18446098">
              <a:off x="6038418" y="6282168"/>
              <a:ext cx="6218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/>
                <a:t>Untr</a:t>
              </a:r>
              <a:endParaRPr lang="en-US" sz="1400" dirty="0"/>
            </a:p>
          </p:txBody>
        </p:sp>
        <p:sp>
          <p:nvSpPr>
            <p:cNvPr id="27" name="TextBox 26"/>
            <p:cNvSpPr txBox="1"/>
            <p:nvPr/>
          </p:nvSpPr>
          <p:spPr>
            <a:xfrm rot="18369847">
              <a:off x="6267217" y="6426446"/>
              <a:ext cx="9981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    </a:t>
              </a:r>
              <a:r>
                <a:rPr lang="en-US" sz="1400" dirty="0" err="1" smtClean="0"/>
                <a:t>aSLE</a:t>
              </a:r>
              <a:r>
                <a:rPr lang="en-US" sz="1400" dirty="0" smtClean="0"/>
                <a:t> </a:t>
              </a:r>
              <a:r>
                <a:rPr lang="en-US" sz="1400" dirty="0" err="1" smtClean="0"/>
                <a:t>ser</a:t>
              </a:r>
              <a:r>
                <a:rPr lang="el-GR" sz="1400" dirty="0" smtClean="0"/>
                <a:t> </a:t>
              </a:r>
              <a:endParaRPr lang="en-US" sz="1400" dirty="0" smtClean="0"/>
            </a:p>
          </p:txBody>
        </p:sp>
        <p:sp>
          <p:nvSpPr>
            <p:cNvPr id="28" name="TextBox 27"/>
            <p:cNvSpPr txBox="1"/>
            <p:nvPr/>
          </p:nvSpPr>
          <p:spPr>
            <a:xfrm rot="18234459">
              <a:off x="6869029" y="6174447"/>
              <a:ext cx="11053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/>
                <a:t>a</a:t>
              </a:r>
              <a:r>
                <a:rPr lang="en-US" sz="1400" dirty="0" err="1" smtClean="0"/>
                <a:t>SLE</a:t>
              </a:r>
              <a:r>
                <a:rPr lang="en-US" sz="1400" dirty="0" smtClean="0"/>
                <a:t> </a:t>
              </a:r>
              <a:r>
                <a:rPr lang="en-US" sz="1400" dirty="0" err="1" smtClean="0"/>
                <a:t>ser</a:t>
              </a:r>
              <a:endParaRPr lang="en-US" sz="1400" dirty="0" smtClean="0"/>
            </a:p>
            <a:p>
              <a:r>
                <a:rPr lang="en-US" sz="1400" dirty="0" smtClean="0"/>
                <a:t>+ HIF-1 </a:t>
              </a:r>
              <a:r>
                <a:rPr lang="en-US" sz="1400" dirty="0" err="1" smtClean="0"/>
                <a:t>inh</a:t>
              </a:r>
              <a:endParaRPr lang="en-US" sz="1400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1135185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2192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l-GR" altLang="en-US" sz="24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Η ΑΝΑΣΤΟΛΗ ΤΗΣ ΕΤ-1 </a:t>
            </a:r>
            <a:r>
              <a:rPr lang="en-US" altLang="en-US" sz="24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KAI </a:t>
            </a:r>
            <a:r>
              <a:rPr lang="el-GR" altLang="en-US" sz="24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ΤΟΥ </a:t>
            </a:r>
            <a:r>
              <a:rPr lang="en-US" altLang="en-US" sz="24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C5a</a:t>
            </a:r>
            <a:r>
              <a:rPr lang="el-GR" altLang="en-US" sz="24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ΣΤΟΝ ΟΡΟ ΚΑΙ ΤΗΣ </a:t>
            </a:r>
            <a:r>
              <a:rPr lang="en-US" altLang="en-US" sz="24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IL-17 </a:t>
            </a:r>
            <a:r>
              <a:rPr lang="el-GR" altLang="en-US" sz="24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ΚΑΙ ΤΟΥ </a:t>
            </a:r>
            <a:r>
              <a:rPr lang="en-US" altLang="en-US" sz="24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TF </a:t>
            </a:r>
            <a:r>
              <a:rPr lang="el-GR" altLang="en-US" sz="24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ΤΩΝ ΝΕΤ</a:t>
            </a:r>
            <a:r>
              <a:rPr lang="en-US" altLang="en-US" sz="24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s</a:t>
            </a:r>
            <a:r>
              <a:rPr lang="el-GR" altLang="en-US" sz="24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</a:t>
            </a:r>
          </a:p>
          <a:p>
            <a:pPr algn="ctr" eaLnBrk="1" hangingPunct="1"/>
            <a:r>
              <a:rPr lang="el-GR" altLang="en-US" sz="24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ΜΕΙΩΝΟΥΝ ΤΗ ΜΕΤΑΝΑΣΤΕΥΣΗ ΤΩΝ ΜΥΟΪΝΟΒΛΑΣΤΩΝ ΣΤΟ ΣΕΛ </a:t>
            </a:r>
            <a:endParaRPr lang="el-GR" altLang="en-US" sz="2400" dirty="0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440873" y="830997"/>
            <a:ext cx="9310254" cy="5819185"/>
            <a:chOff x="3851561" y="1208878"/>
            <a:chExt cx="5923507" cy="330091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947" t="56109" r="4614" b="5889"/>
            <a:stretch/>
          </p:blipFill>
          <p:spPr>
            <a:xfrm rot="5400000">
              <a:off x="7329602" y="2064326"/>
              <a:ext cx="1884495" cy="300643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82" t="56648" r="39053" b="5700"/>
            <a:stretch/>
          </p:blipFill>
          <p:spPr>
            <a:xfrm rot="5400000">
              <a:off x="4537502" y="2182229"/>
              <a:ext cx="1606848" cy="2978729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1" t="39471" r="68925" b="5189"/>
            <a:stretch/>
          </p:blipFill>
          <p:spPr>
            <a:xfrm rot="5400000">
              <a:off x="5271652" y="-211213"/>
              <a:ext cx="1537856" cy="43780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8527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Τίτλος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 eaLnBrk="1" hangingPunct="1"/>
            <a:r>
              <a:rPr lang="el-GR" altLang="en-US" sz="3200" dirty="0" smtClean="0">
                <a:latin typeface="+mn-lt"/>
              </a:rPr>
              <a:t>ΠΕΡΙΕΧΟΜΕΝΑ</a:t>
            </a:r>
            <a:endParaRPr lang="en-US" altLang="en-US" sz="3200" dirty="0" smtClean="0">
              <a:latin typeface="+mn-lt"/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20700" y="1084263"/>
            <a:ext cx="11150600" cy="5140325"/>
          </a:xfrm>
        </p:spPr>
        <p:txBody>
          <a:bodyPr>
            <a:noAutofit/>
          </a:bodyPr>
          <a:lstStyle/>
          <a:p>
            <a:pPr marL="457200" indent="-457200" eaLnBrk="1" hangingPunct="1">
              <a:buFont typeface="Arial" panose="020B0604020202020204" pitchFamily="34" charset="0"/>
              <a:buAutoNum type="arabicPeriod"/>
              <a:defRPr/>
            </a:pPr>
            <a:r>
              <a:rPr lang="el-GR" sz="2200" b="1" dirty="0" smtClean="0">
                <a:solidFill>
                  <a:schemeClr val="bg1">
                    <a:lumMod val="75000"/>
                  </a:schemeClr>
                </a:solidFill>
              </a:rPr>
              <a:t>ΕΙΣΑΓΩΓΗ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l-GR" sz="2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l-GR" sz="2200" dirty="0" smtClean="0">
                <a:solidFill>
                  <a:schemeClr val="bg1">
                    <a:lumMod val="75000"/>
                  </a:schemeClr>
                </a:solidFill>
              </a:rPr>
              <a:t>      Ορισμοί, διάγνωση, αξιολόγηση </a:t>
            </a:r>
            <a:r>
              <a:rPr lang="el-GR" sz="2200" dirty="0" err="1" smtClean="0">
                <a:solidFill>
                  <a:schemeClr val="bg1">
                    <a:lumMod val="75000"/>
                  </a:schemeClr>
                </a:solidFill>
              </a:rPr>
              <a:t>ενεργότητας</a:t>
            </a:r>
            <a:r>
              <a:rPr lang="en-US" sz="2200" dirty="0" smtClean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l-GR" sz="2200" dirty="0" smtClean="0">
                <a:solidFill>
                  <a:schemeClr val="bg1">
                    <a:lumMod val="75000"/>
                  </a:schemeClr>
                </a:solidFill>
              </a:rPr>
              <a:t>κλινική πορεία</a:t>
            </a:r>
          </a:p>
          <a:p>
            <a:pPr marL="457200" indent="-457200" eaLnBrk="1" hangingPunct="1">
              <a:buFont typeface="Arial" panose="020B0604020202020204" pitchFamily="34" charset="0"/>
              <a:buAutoNum type="arabicPeriod" startAt="2"/>
              <a:defRPr/>
            </a:pPr>
            <a:r>
              <a:rPr lang="el-GR" sz="2200" b="1" dirty="0" smtClean="0">
                <a:solidFill>
                  <a:schemeClr val="bg1">
                    <a:lumMod val="75000"/>
                  </a:schemeClr>
                </a:solidFill>
              </a:rPr>
              <a:t>ΦΑΣΗ Ι: ΣΥΣΤΗΜΙΚΗ ΑΠΑΝΤΗΣΗ</a:t>
            </a:r>
            <a:r>
              <a:rPr lang="en-US" sz="2200" b="1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l-GR" sz="2200" b="1" dirty="0" smtClean="0">
                <a:solidFill>
                  <a:schemeClr val="bg1">
                    <a:lumMod val="75000"/>
                  </a:schemeClr>
                </a:solidFill>
              </a:rPr>
              <a:t>ΑΝΟΣΟΠΟΙΗΤΙΚΟΥ </a:t>
            </a:r>
            <a:endParaRPr lang="el-GR" sz="2200" b="1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 eaLnBrk="1" hangingPunct="1">
              <a:buNone/>
              <a:defRPr/>
            </a:pPr>
            <a:r>
              <a:rPr lang="en-US" sz="2200" dirty="0" smtClean="0">
                <a:solidFill>
                  <a:schemeClr val="bg1">
                    <a:lumMod val="75000"/>
                  </a:schemeClr>
                </a:solidFill>
              </a:rPr>
              <a:t>       </a:t>
            </a:r>
            <a:r>
              <a:rPr lang="el-GR" sz="2200" dirty="0" smtClean="0">
                <a:solidFill>
                  <a:schemeClr val="bg1">
                    <a:lumMod val="75000"/>
                  </a:schemeClr>
                </a:solidFill>
              </a:rPr>
              <a:t>Διαταραχή της απομάκρυνσης νεκρών συγκριμάτων</a:t>
            </a:r>
          </a:p>
          <a:p>
            <a:pPr marL="0" indent="0" eaLnBrk="1" hangingPunct="1">
              <a:buNone/>
              <a:defRPr/>
            </a:pPr>
            <a:r>
              <a:rPr lang="el-GR" sz="2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l-GR" sz="2200" dirty="0" smtClean="0">
                <a:solidFill>
                  <a:schemeClr val="bg1">
                    <a:lumMod val="75000"/>
                  </a:schemeClr>
                </a:solidFill>
              </a:rPr>
              <a:t>      Ενεργοποίηση της μη ειδικής ανοσίας</a:t>
            </a:r>
            <a:endParaRPr lang="en-US" sz="22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0" indent="0" eaLnBrk="1" hangingPunct="1">
              <a:buNone/>
              <a:defRPr/>
            </a:pPr>
            <a:r>
              <a:rPr lang="en-US" sz="2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2200" dirty="0" smtClean="0">
                <a:solidFill>
                  <a:schemeClr val="bg1">
                    <a:lumMod val="75000"/>
                  </a:schemeClr>
                </a:solidFill>
              </a:rPr>
              <a:t>      </a:t>
            </a:r>
            <a:r>
              <a:rPr lang="el-GR" sz="2200" dirty="0" smtClean="0">
                <a:solidFill>
                  <a:schemeClr val="bg1">
                    <a:lumMod val="75000"/>
                  </a:schemeClr>
                </a:solidFill>
              </a:rPr>
              <a:t>Ενεργοποίησης της ειδικής ανοσίας</a:t>
            </a:r>
          </a:p>
          <a:p>
            <a:pPr marL="342900" indent="-342900" eaLnBrk="1" hangingPunct="1">
              <a:buAutoNum type="arabicPeriod" startAt="3"/>
              <a:defRPr/>
            </a:pPr>
            <a:r>
              <a:rPr lang="el-GR" sz="2200" b="1" dirty="0" smtClean="0">
                <a:solidFill>
                  <a:schemeClr val="bg1">
                    <a:lumMod val="75000"/>
                  </a:schemeClr>
                </a:solidFill>
              </a:rPr>
              <a:t>  ΦΑΣΗ ΙΙ: ΒΛΑΒΗ ΤΕΛΙΚΟΥ ΟΡΓΑΝΟΥ - ΙΣΤΙΚΗ ΒΛΑΒΗ (ΝΕΦΡΟΣ)</a:t>
            </a:r>
          </a:p>
          <a:p>
            <a:pPr marL="0" indent="0" eaLnBrk="1" hangingPunct="1">
              <a:buNone/>
              <a:defRPr/>
            </a:pPr>
            <a:r>
              <a:rPr lang="el-GR" sz="22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l-GR" sz="2200" b="1" dirty="0" smtClean="0">
                <a:solidFill>
                  <a:schemeClr val="bg1">
                    <a:lumMod val="75000"/>
                  </a:schemeClr>
                </a:solidFill>
              </a:rPr>
              <a:t>      </a:t>
            </a:r>
            <a:r>
              <a:rPr lang="el-GR" sz="2200" dirty="0" smtClean="0">
                <a:solidFill>
                  <a:schemeClr val="bg1">
                    <a:lumMod val="75000"/>
                  </a:schemeClr>
                </a:solidFill>
              </a:rPr>
              <a:t>Προσβολή ιστού από συστημική </a:t>
            </a:r>
            <a:r>
              <a:rPr lang="el-GR" sz="2200" dirty="0" err="1" smtClean="0">
                <a:solidFill>
                  <a:schemeClr val="bg1">
                    <a:lumMod val="75000"/>
                  </a:schemeClr>
                </a:solidFill>
              </a:rPr>
              <a:t>αυτοανοσία</a:t>
            </a:r>
            <a:endParaRPr lang="el-GR" sz="22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0" indent="0" eaLnBrk="1" hangingPunct="1">
              <a:buNone/>
              <a:defRPr/>
            </a:pPr>
            <a:r>
              <a:rPr lang="el-GR" sz="2200" dirty="0" smtClean="0">
                <a:solidFill>
                  <a:schemeClr val="bg1">
                    <a:lumMod val="75000"/>
                  </a:schemeClr>
                </a:solidFill>
              </a:rPr>
              <a:t>       Αντίσταση και απάντηση τε</a:t>
            </a:r>
            <a:r>
              <a:rPr lang="el-GR" sz="2200" dirty="0">
                <a:solidFill>
                  <a:schemeClr val="bg1">
                    <a:lumMod val="75000"/>
                  </a:schemeClr>
                </a:solidFill>
              </a:rPr>
              <a:t>λ</a:t>
            </a:r>
            <a:r>
              <a:rPr lang="el-GR" sz="2200" dirty="0" smtClean="0">
                <a:solidFill>
                  <a:schemeClr val="bg1">
                    <a:lumMod val="75000"/>
                  </a:schemeClr>
                </a:solidFill>
              </a:rPr>
              <a:t>ικού οργάνου</a:t>
            </a:r>
            <a:endParaRPr lang="el-GR" sz="2200" dirty="0" smtClean="0">
              <a:solidFill>
                <a:srgbClr val="0070C0"/>
              </a:solidFill>
            </a:endParaRPr>
          </a:p>
          <a:p>
            <a:pPr marL="457200" indent="-457200" eaLnBrk="1" hangingPunct="1">
              <a:buFont typeface="Arial" panose="020B0604020202020204" pitchFamily="34" charset="0"/>
              <a:buAutoNum type="arabicPeriod" startAt="4"/>
              <a:defRPr/>
            </a:pPr>
            <a:r>
              <a:rPr lang="el-GR" sz="2200" b="1" dirty="0" smtClean="0">
                <a:solidFill>
                  <a:schemeClr val="bg1">
                    <a:lumMod val="75000"/>
                  </a:schemeClr>
                </a:solidFill>
              </a:rPr>
              <a:t>ΝΕΕΣ ΟΔΟΙ ΣΤΗΝ ΑΝΟΣΟΠΑΘΟΓΕΝΕΙΑ ΤΟΥ ΣΕΛ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l-GR" sz="2200" b="1" dirty="0" smtClean="0">
                <a:solidFill>
                  <a:srgbClr val="0070C0"/>
                </a:solidFill>
              </a:rPr>
              <a:t>5.    ΣΥΜΠΕΡΑΣΜΑΤΑ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l-GR" sz="2200" dirty="0" smtClean="0"/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l-GR" sz="2200" b="1" dirty="0" smtClean="0">
              <a:solidFill>
                <a:srgbClr val="0070C0"/>
              </a:solidFill>
            </a:endParaRP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l-GR" sz="2200" b="1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84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l-GR" altLang="en-US" sz="3000" dirty="0" smtClean="0">
                <a:latin typeface="+mn-lt"/>
                <a:ea typeface="Cambria" charset="-95"/>
                <a:cs typeface="Cambria" charset="-95"/>
              </a:rPr>
              <a:t>ΣΥΜΠΕΡΑΣΜΑΤΑ - Α </a:t>
            </a:r>
            <a:endParaRPr lang="el-GR" altLang="en-US" sz="3000" dirty="0">
              <a:latin typeface="+mn-lt"/>
              <a:ea typeface="Cambria" charset="-95"/>
              <a:cs typeface="Cambria" charset="-95"/>
            </a:endParaRPr>
          </a:p>
        </p:txBody>
      </p:sp>
      <p:pic>
        <p:nvPicPr>
          <p:cNvPr id="3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4836" y="818323"/>
            <a:ext cx="6022328" cy="5914986"/>
          </a:xfrm>
          <a:prstGeom prst="rect">
            <a:avLst/>
          </a:prstGeom>
        </p:spPr>
      </p:pic>
      <p:sp>
        <p:nvSpPr>
          <p:cNvPr id="33" name="TextBox 4"/>
          <p:cNvSpPr txBox="1">
            <a:spLocks noChangeArrowheads="1"/>
          </p:cNvSpPr>
          <p:nvPr/>
        </p:nvSpPr>
        <p:spPr bwMode="auto">
          <a:xfrm>
            <a:off x="0" y="6552607"/>
            <a:ext cx="4714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dirty="0" smtClean="0">
                <a:latin typeface="+mn-lt"/>
              </a:rPr>
              <a:t>Deng Y et al. Nat Rev </a:t>
            </a:r>
            <a:r>
              <a:rPr lang="en-US" altLang="en-US" sz="1400" dirty="0" err="1" smtClean="0">
                <a:latin typeface="+mn-lt"/>
              </a:rPr>
              <a:t>Rheumatol</a:t>
            </a:r>
            <a:r>
              <a:rPr lang="en-US" altLang="en-US" sz="1400" dirty="0" smtClean="0">
                <a:latin typeface="+mn-lt"/>
              </a:rPr>
              <a:t> 2010</a:t>
            </a:r>
            <a:endParaRPr lang="en-US" alt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2093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l-GR" altLang="en-US" sz="3000" dirty="0" smtClean="0">
                <a:latin typeface="+mn-lt"/>
                <a:ea typeface="Cambria" charset="-95"/>
                <a:cs typeface="Cambria" charset="-95"/>
              </a:rPr>
              <a:t>ΝΕΟΤΕΡΕΣ ΘΕΡΑΠΕΙΕΣ</a:t>
            </a:r>
            <a:endParaRPr lang="el-GR" altLang="en-US" sz="3000" dirty="0">
              <a:latin typeface="+mn-lt"/>
              <a:ea typeface="Cambria" charset="-95"/>
              <a:cs typeface="Cambria" charset="-95"/>
            </a:endParaRPr>
          </a:p>
        </p:txBody>
      </p:sp>
      <p:pic>
        <p:nvPicPr>
          <p:cNvPr id="5" name="Εικόνα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5916" y="857327"/>
            <a:ext cx="8680167" cy="569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67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l-GR" altLang="en-US" sz="3000" dirty="0" smtClean="0">
                <a:latin typeface="+mn-lt"/>
                <a:ea typeface="Cambria" charset="-95"/>
                <a:cs typeface="Cambria" charset="-95"/>
              </a:rPr>
              <a:t>ΣΥΜΠΕΡΑΣΜΑΤΑ - Β </a:t>
            </a:r>
            <a:endParaRPr lang="el-GR" altLang="en-US" sz="3000" dirty="0">
              <a:latin typeface="+mn-lt"/>
              <a:ea typeface="Cambria" charset="-95"/>
              <a:cs typeface="Cambria" charset="-95"/>
            </a:endParaRPr>
          </a:p>
        </p:txBody>
      </p:sp>
      <p:sp>
        <p:nvSpPr>
          <p:cNvPr id="72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894878"/>
            <a:ext cx="12192000" cy="1000125"/>
          </a:xfrm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el-GR" sz="2000" dirty="0" smtClean="0"/>
              <a:t>Τα </a:t>
            </a:r>
            <a:r>
              <a:rPr lang="en-US" sz="2000" dirty="0" smtClean="0"/>
              <a:t>NETs </a:t>
            </a:r>
            <a:r>
              <a:rPr lang="el-GR" sz="2000" dirty="0" smtClean="0"/>
              <a:t>είναι </a:t>
            </a:r>
            <a:r>
              <a:rPr lang="el-GR" sz="2000" b="1" dirty="0" err="1" smtClean="0">
                <a:solidFill>
                  <a:srgbClr val="0070C0"/>
                </a:solidFill>
              </a:rPr>
              <a:t>ικρυώματα</a:t>
            </a:r>
            <a:r>
              <a:rPr lang="el-GR" sz="2000" b="1" dirty="0" smtClean="0">
                <a:solidFill>
                  <a:srgbClr val="0070C0"/>
                </a:solidFill>
              </a:rPr>
              <a:t> συσσώρευσης </a:t>
            </a:r>
            <a:r>
              <a:rPr lang="el-GR" sz="2000" b="1" dirty="0" err="1" smtClean="0">
                <a:solidFill>
                  <a:srgbClr val="0070C0"/>
                </a:solidFill>
              </a:rPr>
              <a:t>βιοδραστικών</a:t>
            </a:r>
            <a:r>
              <a:rPr lang="el-GR" sz="2000" b="1" dirty="0" smtClean="0">
                <a:solidFill>
                  <a:srgbClr val="0070C0"/>
                </a:solidFill>
              </a:rPr>
              <a:t> μορίων </a:t>
            </a:r>
            <a:r>
              <a:rPr lang="el-GR" sz="2000" dirty="0" smtClean="0"/>
              <a:t>(</a:t>
            </a:r>
            <a:r>
              <a:rPr lang="en-US" sz="2000" dirty="0" smtClean="0"/>
              <a:t>TF </a:t>
            </a:r>
            <a:r>
              <a:rPr lang="el-GR" sz="2000" dirty="0" smtClean="0"/>
              <a:t>και </a:t>
            </a:r>
            <a:r>
              <a:rPr lang="en-US" sz="2000" dirty="0" smtClean="0"/>
              <a:t>IL-17)</a:t>
            </a:r>
          </a:p>
          <a:p>
            <a:pPr algn="ctr">
              <a:defRPr/>
            </a:pPr>
            <a:r>
              <a:rPr lang="el-GR" sz="2000" dirty="0" smtClean="0"/>
              <a:t>Τα </a:t>
            </a:r>
            <a:r>
              <a:rPr lang="en-US" sz="2000" dirty="0" smtClean="0"/>
              <a:t>NETs </a:t>
            </a:r>
            <a:r>
              <a:rPr lang="el-GR" sz="2000" dirty="0" smtClean="0"/>
              <a:t>παραμένουν στα όργανα-στόχους ακόμα και απουσία ακέραιων </a:t>
            </a:r>
            <a:r>
              <a:rPr lang="en-US" sz="2000" dirty="0" smtClean="0"/>
              <a:t>PMNs </a:t>
            </a:r>
            <a:r>
              <a:rPr lang="el-GR" sz="2000" dirty="0" smtClean="0"/>
              <a:t>στον ιστό</a:t>
            </a:r>
            <a:endParaRPr lang="en-US" sz="2000" dirty="0" smtClean="0"/>
          </a:p>
          <a:p>
            <a:pPr algn="ctr">
              <a:defRPr/>
            </a:pPr>
            <a:endParaRPr lang="el-GR" sz="2000" dirty="0"/>
          </a:p>
          <a:p>
            <a:pPr algn="ctr">
              <a:buNone/>
              <a:defRPr/>
            </a:pPr>
            <a:endParaRPr lang="el-GR" sz="2000" dirty="0"/>
          </a:p>
          <a:p>
            <a:pPr>
              <a:buNone/>
              <a:defRPr/>
            </a:pPr>
            <a:endParaRPr lang="el-GR" sz="2000" dirty="0"/>
          </a:p>
          <a:p>
            <a:pPr>
              <a:defRPr/>
            </a:pPr>
            <a:endParaRPr lang="el-GR" sz="2000" dirty="0"/>
          </a:p>
          <a:p>
            <a:pPr>
              <a:buNone/>
              <a:defRPr/>
            </a:pPr>
            <a:endParaRPr lang="el-GR" sz="2000" dirty="0"/>
          </a:p>
          <a:p>
            <a:pPr>
              <a:defRPr/>
            </a:pPr>
            <a:endParaRPr lang="el-GR" sz="2000" dirty="0"/>
          </a:p>
          <a:p>
            <a:pPr>
              <a:buNone/>
              <a:defRPr/>
            </a:pPr>
            <a:endParaRPr lang="el-GR" sz="2000" dirty="0"/>
          </a:p>
        </p:txBody>
      </p:sp>
      <p:grpSp>
        <p:nvGrpSpPr>
          <p:cNvPr id="65" name="Group 64"/>
          <p:cNvGrpSpPr/>
          <p:nvPr/>
        </p:nvGrpSpPr>
        <p:grpSpPr>
          <a:xfrm>
            <a:off x="1403810" y="1714323"/>
            <a:ext cx="9972896" cy="3675589"/>
            <a:chOff x="1275222" y="1679984"/>
            <a:chExt cx="9972896" cy="3675589"/>
          </a:xfrm>
        </p:grpSpPr>
        <p:grpSp>
          <p:nvGrpSpPr>
            <p:cNvPr id="66" name="Group 65"/>
            <p:cNvGrpSpPr/>
            <p:nvPr/>
          </p:nvGrpSpPr>
          <p:grpSpPr>
            <a:xfrm>
              <a:off x="10030361" y="4040718"/>
              <a:ext cx="930500" cy="1314855"/>
              <a:chOff x="5687630" y="3555512"/>
              <a:chExt cx="1020163" cy="1440685"/>
            </a:xfrm>
          </p:grpSpPr>
          <p:sp>
            <p:nvSpPr>
              <p:cNvPr id="86" name="Freeform 85"/>
              <p:cNvSpPr/>
              <p:nvPr/>
            </p:nvSpPr>
            <p:spPr>
              <a:xfrm>
                <a:off x="5687630" y="3555512"/>
                <a:ext cx="486339" cy="893077"/>
              </a:xfrm>
              <a:custGeom>
                <a:avLst/>
                <a:gdLst>
                  <a:gd name="connsiteX0" fmla="*/ 2326 w 905151"/>
                  <a:gd name="connsiteY0" fmla="*/ 1053296 h 1065000"/>
                  <a:gd name="connsiteX1" fmla="*/ 13901 w 905151"/>
                  <a:gd name="connsiteY1" fmla="*/ 775504 h 1065000"/>
                  <a:gd name="connsiteX2" fmla="*/ 25475 w 905151"/>
                  <a:gd name="connsiteY2" fmla="*/ 740780 h 1065000"/>
                  <a:gd name="connsiteX3" fmla="*/ 71774 w 905151"/>
                  <a:gd name="connsiteY3" fmla="*/ 671331 h 1065000"/>
                  <a:gd name="connsiteX4" fmla="*/ 141222 w 905151"/>
                  <a:gd name="connsiteY4" fmla="*/ 659757 h 1065000"/>
                  <a:gd name="connsiteX5" fmla="*/ 199096 w 905151"/>
                  <a:gd name="connsiteY5" fmla="*/ 648182 h 1065000"/>
                  <a:gd name="connsiteX6" fmla="*/ 291693 w 905151"/>
                  <a:gd name="connsiteY6" fmla="*/ 613458 h 1065000"/>
                  <a:gd name="connsiteX7" fmla="*/ 337992 w 905151"/>
                  <a:gd name="connsiteY7" fmla="*/ 601883 h 1065000"/>
                  <a:gd name="connsiteX8" fmla="*/ 407440 w 905151"/>
                  <a:gd name="connsiteY8" fmla="*/ 578734 h 1065000"/>
                  <a:gd name="connsiteX9" fmla="*/ 500037 w 905151"/>
                  <a:gd name="connsiteY9" fmla="*/ 509286 h 1065000"/>
                  <a:gd name="connsiteX10" fmla="*/ 569486 w 905151"/>
                  <a:gd name="connsiteY10" fmla="*/ 474562 h 1065000"/>
                  <a:gd name="connsiteX11" fmla="*/ 627359 w 905151"/>
                  <a:gd name="connsiteY11" fmla="*/ 405114 h 1065000"/>
                  <a:gd name="connsiteX12" fmla="*/ 685232 w 905151"/>
                  <a:gd name="connsiteY12" fmla="*/ 347240 h 1065000"/>
                  <a:gd name="connsiteX13" fmla="*/ 708382 w 905151"/>
                  <a:gd name="connsiteY13" fmla="*/ 300942 h 1065000"/>
                  <a:gd name="connsiteX14" fmla="*/ 731531 w 905151"/>
                  <a:gd name="connsiteY14" fmla="*/ 266218 h 1065000"/>
                  <a:gd name="connsiteX15" fmla="*/ 754680 w 905151"/>
                  <a:gd name="connsiteY15" fmla="*/ 208344 h 1065000"/>
                  <a:gd name="connsiteX16" fmla="*/ 789405 w 905151"/>
                  <a:gd name="connsiteY16" fmla="*/ 127321 h 1065000"/>
                  <a:gd name="connsiteX17" fmla="*/ 800979 w 905151"/>
                  <a:gd name="connsiteY17" fmla="*/ 69448 h 1065000"/>
                  <a:gd name="connsiteX18" fmla="*/ 824129 w 905151"/>
                  <a:gd name="connsiteY18" fmla="*/ 0 h 1065000"/>
                  <a:gd name="connsiteX19" fmla="*/ 835703 w 905151"/>
                  <a:gd name="connsiteY19" fmla="*/ 138896 h 1065000"/>
                  <a:gd name="connsiteX20" fmla="*/ 858853 w 905151"/>
                  <a:gd name="connsiteY20" fmla="*/ 185195 h 1065000"/>
                  <a:gd name="connsiteX21" fmla="*/ 893577 w 905151"/>
                  <a:gd name="connsiteY21" fmla="*/ 277792 h 1065000"/>
                  <a:gd name="connsiteX22" fmla="*/ 905151 w 905151"/>
                  <a:gd name="connsiteY22" fmla="*/ 324091 h 1065000"/>
                  <a:gd name="connsiteX23" fmla="*/ 893577 w 905151"/>
                  <a:gd name="connsiteY23" fmla="*/ 555585 h 1065000"/>
                  <a:gd name="connsiteX24" fmla="*/ 870427 w 905151"/>
                  <a:gd name="connsiteY24" fmla="*/ 590309 h 1065000"/>
                  <a:gd name="connsiteX25" fmla="*/ 766255 w 905151"/>
                  <a:gd name="connsiteY25" fmla="*/ 682906 h 1065000"/>
                  <a:gd name="connsiteX26" fmla="*/ 719956 w 905151"/>
                  <a:gd name="connsiteY26" fmla="*/ 706056 h 1065000"/>
                  <a:gd name="connsiteX27" fmla="*/ 685232 w 905151"/>
                  <a:gd name="connsiteY27" fmla="*/ 740780 h 1065000"/>
                  <a:gd name="connsiteX28" fmla="*/ 615784 w 905151"/>
                  <a:gd name="connsiteY28" fmla="*/ 763929 h 1065000"/>
                  <a:gd name="connsiteX29" fmla="*/ 523187 w 905151"/>
                  <a:gd name="connsiteY29" fmla="*/ 787078 h 1065000"/>
                  <a:gd name="connsiteX30" fmla="*/ 476888 w 905151"/>
                  <a:gd name="connsiteY30" fmla="*/ 798653 h 1065000"/>
                  <a:gd name="connsiteX31" fmla="*/ 407440 w 905151"/>
                  <a:gd name="connsiteY31" fmla="*/ 810228 h 1065000"/>
                  <a:gd name="connsiteX32" fmla="*/ 349567 w 905151"/>
                  <a:gd name="connsiteY32" fmla="*/ 821802 h 1065000"/>
                  <a:gd name="connsiteX33" fmla="*/ 268544 w 905151"/>
                  <a:gd name="connsiteY33" fmla="*/ 833377 h 1065000"/>
                  <a:gd name="connsiteX34" fmla="*/ 187521 w 905151"/>
                  <a:gd name="connsiteY34" fmla="*/ 856526 h 1065000"/>
                  <a:gd name="connsiteX35" fmla="*/ 141222 w 905151"/>
                  <a:gd name="connsiteY35" fmla="*/ 868101 h 1065000"/>
                  <a:gd name="connsiteX36" fmla="*/ 83349 w 905151"/>
                  <a:gd name="connsiteY36" fmla="*/ 925975 h 1065000"/>
                  <a:gd name="connsiteX37" fmla="*/ 60199 w 905151"/>
                  <a:gd name="connsiteY37" fmla="*/ 949124 h 1065000"/>
                  <a:gd name="connsiteX38" fmla="*/ 37050 w 905151"/>
                  <a:gd name="connsiteY38" fmla="*/ 983848 h 1065000"/>
                  <a:gd name="connsiteX39" fmla="*/ 2326 w 905151"/>
                  <a:gd name="connsiteY39" fmla="*/ 1053296 h 1065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905151" h="1065000">
                    <a:moveTo>
                      <a:pt x="2326" y="1053296"/>
                    </a:moveTo>
                    <a:cubicBezTo>
                      <a:pt x="-1532" y="1018572"/>
                      <a:pt x="7055" y="867928"/>
                      <a:pt x="13901" y="775504"/>
                    </a:cubicBezTo>
                    <a:cubicBezTo>
                      <a:pt x="14802" y="763337"/>
                      <a:pt x="20669" y="751994"/>
                      <a:pt x="25475" y="740780"/>
                    </a:cubicBezTo>
                    <a:cubicBezTo>
                      <a:pt x="30894" y="728135"/>
                      <a:pt x="50725" y="679224"/>
                      <a:pt x="71774" y="671331"/>
                    </a:cubicBezTo>
                    <a:cubicBezTo>
                      <a:pt x="93748" y="663091"/>
                      <a:pt x="118132" y="663955"/>
                      <a:pt x="141222" y="659757"/>
                    </a:cubicBezTo>
                    <a:cubicBezTo>
                      <a:pt x="160578" y="656238"/>
                      <a:pt x="179891" y="652450"/>
                      <a:pt x="199096" y="648182"/>
                    </a:cubicBezTo>
                    <a:cubicBezTo>
                      <a:pt x="296326" y="626575"/>
                      <a:pt x="194078" y="650063"/>
                      <a:pt x="291693" y="613458"/>
                    </a:cubicBezTo>
                    <a:cubicBezTo>
                      <a:pt x="306588" y="607872"/>
                      <a:pt x="322755" y="606454"/>
                      <a:pt x="337992" y="601883"/>
                    </a:cubicBezTo>
                    <a:cubicBezTo>
                      <a:pt x="361364" y="594871"/>
                      <a:pt x="384291" y="586450"/>
                      <a:pt x="407440" y="578734"/>
                    </a:cubicBezTo>
                    <a:cubicBezTo>
                      <a:pt x="438306" y="555585"/>
                      <a:pt x="463435" y="521487"/>
                      <a:pt x="500037" y="509286"/>
                    </a:cubicBezTo>
                    <a:cubicBezTo>
                      <a:pt x="536710" y="497061"/>
                      <a:pt x="537434" y="500204"/>
                      <a:pt x="569486" y="474562"/>
                    </a:cubicBezTo>
                    <a:cubicBezTo>
                      <a:pt x="598595" y="451275"/>
                      <a:pt x="599664" y="436271"/>
                      <a:pt x="627359" y="405114"/>
                    </a:cubicBezTo>
                    <a:cubicBezTo>
                      <a:pt x="645484" y="384723"/>
                      <a:pt x="673031" y="371641"/>
                      <a:pt x="685232" y="347240"/>
                    </a:cubicBezTo>
                    <a:cubicBezTo>
                      <a:pt x="692949" y="331807"/>
                      <a:pt x="699821" y="315923"/>
                      <a:pt x="708382" y="300942"/>
                    </a:cubicBezTo>
                    <a:cubicBezTo>
                      <a:pt x="715284" y="288864"/>
                      <a:pt x="725310" y="278660"/>
                      <a:pt x="731531" y="266218"/>
                    </a:cubicBezTo>
                    <a:cubicBezTo>
                      <a:pt x="740823" y="247634"/>
                      <a:pt x="746242" y="227331"/>
                      <a:pt x="754680" y="208344"/>
                    </a:cubicBezTo>
                    <a:cubicBezTo>
                      <a:pt x="773609" y="165754"/>
                      <a:pt x="779217" y="168075"/>
                      <a:pt x="789405" y="127321"/>
                    </a:cubicBezTo>
                    <a:cubicBezTo>
                      <a:pt x="794176" y="108235"/>
                      <a:pt x="795803" y="88428"/>
                      <a:pt x="800979" y="69448"/>
                    </a:cubicBezTo>
                    <a:cubicBezTo>
                      <a:pt x="807400" y="45906"/>
                      <a:pt x="824129" y="0"/>
                      <a:pt x="824129" y="0"/>
                    </a:cubicBezTo>
                    <a:cubicBezTo>
                      <a:pt x="827987" y="46299"/>
                      <a:pt x="827141" y="93233"/>
                      <a:pt x="835703" y="138896"/>
                    </a:cubicBezTo>
                    <a:cubicBezTo>
                      <a:pt x="838883" y="155855"/>
                      <a:pt x="851845" y="169427"/>
                      <a:pt x="858853" y="185195"/>
                    </a:cubicBezTo>
                    <a:cubicBezTo>
                      <a:pt x="868634" y="207201"/>
                      <a:pt x="885943" y="251071"/>
                      <a:pt x="893577" y="277792"/>
                    </a:cubicBezTo>
                    <a:cubicBezTo>
                      <a:pt x="897947" y="293088"/>
                      <a:pt x="901293" y="308658"/>
                      <a:pt x="905151" y="324091"/>
                    </a:cubicBezTo>
                    <a:cubicBezTo>
                      <a:pt x="901293" y="401256"/>
                      <a:pt x="903570" y="478973"/>
                      <a:pt x="893577" y="555585"/>
                    </a:cubicBezTo>
                    <a:cubicBezTo>
                      <a:pt x="891778" y="569379"/>
                      <a:pt x="879669" y="579912"/>
                      <a:pt x="870427" y="590309"/>
                    </a:cubicBezTo>
                    <a:cubicBezTo>
                      <a:pt x="834130" y="631142"/>
                      <a:pt x="809953" y="657936"/>
                      <a:pt x="766255" y="682906"/>
                    </a:cubicBezTo>
                    <a:cubicBezTo>
                      <a:pt x="751274" y="691467"/>
                      <a:pt x="733997" y="696027"/>
                      <a:pt x="719956" y="706056"/>
                    </a:cubicBezTo>
                    <a:cubicBezTo>
                      <a:pt x="706636" y="715570"/>
                      <a:pt x="699541" y="732831"/>
                      <a:pt x="685232" y="740780"/>
                    </a:cubicBezTo>
                    <a:cubicBezTo>
                      <a:pt x="663901" y="752630"/>
                      <a:pt x="638933" y="756213"/>
                      <a:pt x="615784" y="763929"/>
                    </a:cubicBezTo>
                    <a:cubicBezTo>
                      <a:pt x="553727" y="784615"/>
                      <a:pt x="607003" y="768453"/>
                      <a:pt x="523187" y="787078"/>
                    </a:cubicBezTo>
                    <a:cubicBezTo>
                      <a:pt x="507658" y="790529"/>
                      <a:pt x="492487" y="795533"/>
                      <a:pt x="476888" y="798653"/>
                    </a:cubicBezTo>
                    <a:cubicBezTo>
                      <a:pt x="453875" y="803256"/>
                      <a:pt x="430530" y="806030"/>
                      <a:pt x="407440" y="810228"/>
                    </a:cubicBezTo>
                    <a:cubicBezTo>
                      <a:pt x="388084" y="813747"/>
                      <a:pt x="368972" y="818568"/>
                      <a:pt x="349567" y="821802"/>
                    </a:cubicBezTo>
                    <a:cubicBezTo>
                      <a:pt x="322656" y="826287"/>
                      <a:pt x="295386" y="828497"/>
                      <a:pt x="268544" y="833377"/>
                    </a:cubicBezTo>
                    <a:cubicBezTo>
                      <a:pt x="218800" y="842422"/>
                      <a:pt x="230901" y="844132"/>
                      <a:pt x="187521" y="856526"/>
                    </a:cubicBezTo>
                    <a:cubicBezTo>
                      <a:pt x="172225" y="860896"/>
                      <a:pt x="156655" y="864243"/>
                      <a:pt x="141222" y="868101"/>
                    </a:cubicBezTo>
                    <a:lnTo>
                      <a:pt x="83349" y="925975"/>
                    </a:lnTo>
                    <a:cubicBezTo>
                      <a:pt x="75632" y="933692"/>
                      <a:pt x="66252" y="940044"/>
                      <a:pt x="60199" y="949124"/>
                    </a:cubicBezTo>
                    <a:cubicBezTo>
                      <a:pt x="52483" y="960699"/>
                      <a:pt x="46887" y="974011"/>
                      <a:pt x="37050" y="983848"/>
                    </a:cubicBezTo>
                    <a:cubicBezTo>
                      <a:pt x="-18820" y="1039718"/>
                      <a:pt x="6184" y="1088020"/>
                      <a:pt x="2326" y="1053296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Oval 86"/>
              <p:cNvSpPr/>
              <p:nvPr/>
            </p:nvSpPr>
            <p:spPr>
              <a:xfrm>
                <a:off x="5797202" y="4118851"/>
                <a:ext cx="170546" cy="6580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Freeform 87"/>
              <p:cNvSpPr/>
              <p:nvPr/>
            </p:nvSpPr>
            <p:spPr>
              <a:xfrm>
                <a:off x="5930799" y="3706163"/>
                <a:ext cx="486339" cy="893077"/>
              </a:xfrm>
              <a:custGeom>
                <a:avLst/>
                <a:gdLst>
                  <a:gd name="connsiteX0" fmla="*/ 2326 w 905151"/>
                  <a:gd name="connsiteY0" fmla="*/ 1053296 h 1065000"/>
                  <a:gd name="connsiteX1" fmla="*/ 13901 w 905151"/>
                  <a:gd name="connsiteY1" fmla="*/ 775504 h 1065000"/>
                  <a:gd name="connsiteX2" fmla="*/ 25475 w 905151"/>
                  <a:gd name="connsiteY2" fmla="*/ 740780 h 1065000"/>
                  <a:gd name="connsiteX3" fmla="*/ 71774 w 905151"/>
                  <a:gd name="connsiteY3" fmla="*/ 671331 h 1065000"/>
                  <a:gd name="connsiteX4" fmla="*/ 141222 w 905151"/>
                  <a:gd name="connsiteY4" fmla="*/ 659757 h 1065000"/>
                  <a:gd name="connsiteX5" fmla="*/ 199096 w 905151"/>
                  <a:gd name="connsiteY5" fmla="*/ 648182 h 1065000"/>
                  <a:gd name="connsiteX6" fmla="*/ 291693 w 905151"/>
                  <a:gd name="connsiteY6" fmla="*/ 613458 h 1065000"/>
                  <a:gd name="connsiteX7" fmla="*/ 337992 w 905151"/>
                  <a:gd name="connsiteY7" fmla="*/ 601883 h 1065000"/>
                  <a:gd name="connsiteX8" fmla="*/ 407440 w 905151"/>
                  <a:gd name="connsiteY8" fmla="*/ 578734 h 1065000"/>
                  <a:gd name="connsiteX9" fmla="*/ 500037 w 905151"/>
                  <a:gd name="connsiteY9" fmla="*/ 509286 h 1065000"/>
                  <a:gd name="connsiteX10" fmla="*/ 569486 w 905151"/>
                  <a:gd name="connsiteY10" fmla="*/ 474562 h 1065000"/>
                  <a:gd name="connsiteX11" fmla="*/ 627359 w 905151"/>
                  <a:gd name="connsiteY11" fmla="*/ 405114 h 1065000"/>
                  <a:gd name="connsiteX12" fmla="*/ 685232 w 905151"/>
                  <a:gd name="connsiteY12" fmla="*/ 347240 h 1065000"/>
                  <a:gd name="connsiteX13" fmla="*/ 708382 w 905151"/>
                  <a:gd name="connsiteY13" fmla="*/ 300942 h 1065000"/>
                  <a:gd name="connsiteX14" fmla="*/ 731531 w 905151"/>
                  <a:gd name="connsiteY14" fmla="*/ 266218 h 1065000"/>
                  <a:gd name="connsiteX15" fmla="*/ 754680 w 905151"/>
                  <a:gd name="connsiteY15" fmla="*/ 208344 h 1065000"/>
                  <a:gd name="connsiteX16" fmla="*/ 789405 w 905151"/>
                  <a:gd name="connsiteY16" fmla="*/ 127321 h 1065000"/>
                  <a:gd name="connsiteX17" fmla="*/ 800979 w 905151"/>
                  <a:gd name="connsiteY17" fmla="*/ 69448 h 1065000"/>
                  <a:gd name="connsiteX18" fmla="*/ 824129 w 905151"/>
                  <a:gd name="connsiteY18" fmla="*/ 0 h 1065000"/>
                  <a:gd name="connsiteX19" fmla="*/ 835703 w 905151"/>
                  <a:gd name="connsiteY19" fmla="*/ 138896 h 1065000"/>
                  <a:gd name="connsiteX20" fmla="*/ 858853 w 905151"/>
                  <a:gd name="connsiteY20" fmla="*/ 185195 h 1065000"/>
                  <a:gd name="connsiteX21" fmla="*/ 893577 w 905151"/>
                  <a:gd name="connsiteY21" fmla="*/ 277792 h 1065000"/>
                  <a:gd name="connsiteX22" fmla="*/ 905151 w 905151"/>
                  <a:gd name="connsiteY22" fmla="*/ 324091 h 1065000"/>
                  <a:gd name="connsiteX23" fmla="*/ 893577 w 905151"/>
                  <a:gd name="connsiteY23" fmla="*/ 555585 h 1065000"/>
                  <a:gd name="connsiteX24" fmla="*/ 870427 w 905151"/>
                  <a:gd name="connsiteY24" fmla="*/ 590309 h 1065000"/>
                  <a:gd name="connsiteX25" fmla="*/ 766255 w 905151"/>
                  <a:gd name="connsiteY25" fmla="*/ 682906 h 1065000"/>
                  <a:gd name="connsiteX26" fmla="*/ 719956 w 905151"/>
                  <a:gd name="connsiteY26" fmla="*/ 706056 h 1065000"/>
                  <a:gd name="connsiteX27" fmla="*/ 685232 w 905151"/>
                  <a:gd name="connsiteY27" fmla="*/ 740780 h 1065000"/>
                  <a:gd name="connsiteX28" fmla="*/ 615784 w 905151"/>
                  <a:gd name="connsiteY28" fmla="*/ 763929 h 1065000"/>
                  <a:gd name="connsiteX29" fmla="*/ 523187 w 905151"/>
                  <a:gd name="connsiteY29" fmla="*/ 787078 h 1065000"/>
                  <a:gd name="connsiteX30" fmla="*/ 476888 w 905151"/>
                  <a:gd name="connsiteY30" fmla="*/ 798653 h 1065000"/>
                  <a:gd name="connsiteX31" fmla="*/ 407440 w 905151"/>
                  <a:gd name="connsiteY31" fmla="*/ 810228 h 1065000"/>
                  <a:gd name="connsiteX32" fmla="*/ 349567 w 905151"/>
                  <a:gd name="connsiteY32" fmla="*/ 821802 h 1065000"/>
                  <a:gd name="connsiteX33" fmla="*/ 268544 w 905151"/>
                  <a:gd name="connsiteY33" fmla="*/ 833377 h 1065000"/>
                  <a:gd name="connsiteX34" fmla="*/ 187521 w 905151"/>
                  <a:gd name="connsiteY34" fmla="*/ 856526 h 1065000"/>
                  <a:gd name="connsiteX35" fmla="*/ 141222 w 905151"/>
                  <a:gd name="connsiteY35" fmla="*/ 868101 h 1065000"/>
                  <a:gd name="connsiteX36" fmla="*/ 83349 w 905151"/>
                  <a:gd name="connsiteY36" fmla="*/ 925975 h 1065000"/>
                  <a:gd name="connsiteX37" fmla="*/ 60199 w 905151"/>
                  <a:gd name="connsiteY37" fmla="*/ 949124 h 1065000"/>
                  <a:gd name="connsiteX38" fmla="*/ 37050 w 905151"/>
                  <a:gd name="connsiteY38" fmla="*/ 983848 h 1065000"/>
                  <a:gd name="connsiteX39" fmla="*/ 2326 w 905151"/>
                  <a:gd name="connsiteY39" fmla="*/ 1053296 h 1065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905151" h="1065000">
                    <a:moveTo>
                      <a:pt x="2326" y="1053296"/>
                    </a:moveTo>
                    <a:cubicBezTo>
                      <a:pt x="-1532" y="1018572"/>
                      <a:pt x="7055" y="867928"/>
                      <a:pt x="13901" y="775504"/>
                    </a:cubicBezTo>
                    <a:cubicBezTo>
                      <a:pt x="14802" y="763337"/>
                      <a:pt x="20669" y="751994"/>
                      <a:pt x="25475" y="740780"/>
                    </a:cubicBezTo>
                    <a:cubicBezTo>
                      <a:pt x="30894" y="728135"/>
                      <a:pt x="50725" y="679224"/>
                      <a:pt x="71774" y="671331"/>
                    </a:cubicBezTo>
                    <a:cubicBezTo>
                      <a:pt x="93748" y="663091"/>
                      <a:pt x="118132" y="663955"/>
                      <a:pt x="141222" y="659757"/>
                    </a:cubicBezTo>
                    <a:cubicBezTo>
                      <a:pt x="160578" y="656238"/>
                      <a:pt x="179891" y="652450"/>
                      <a:pt x="199096" y="648182"/>
                    </a:cubicBezTo>
                    <a:cubicBezTo>
                      <a:pt x="296326" y="626575"/>
                      <a:pt x="194078" y="650063"/>
                      <a:pt x="291693" y="613458"/>
                    </a:cubicBezTo>
                    <a:cubicBezTo>
                      <a:pt x="306588" y="607872"/>
                      <a:pt x="322755" y="606454"/>
                      <a:pt x="337992" y="601883"/>
                    </a:cubicBezTo>
                    <a:cubicBezTo>
                      <a:pt x="361364" y="594871"/>
                      <a:pt x="384291" y="586450"/>
                      <a:pt x="407440" y="578734"/>
                    </a:cubicBezTo>
                    <a:cubicBezTo>
                      <a:pt x="438306" y="555585"/>
                      <a:pt x="463435" y="521487"/>
                      <a:pt x="500037" y="509286"/>
                    </a:cubicBezTo>
                    <a:cubicBezTo>
                      <a:pt x="536710" y="497061"/>
                      <a:pt x="537434" y="500204"/>
                      <a:pt x="569486" y="474562"/>
                    </a:cubicBezTo>
                    <a:cubicBezTo>
                      <a:pt x="598595" y="451275"/>
                      <a:pt x="599664" y="436271"/>
                      <a:pt x="627359" y="405114"/>
                    </a:cubicBezTo>
                    <a:cubicBezTo>
                      <a:pt x="645484" y="384723"/>
                      <a:pt x="673031" y="371641"/>
                      <a:pt x="685232" y="347240"/>
                    </a:cubicBezTo>
                    <a:cubicBezTo>
                      <a:pt x="692949" y="331807"/>
                      <a:pt x="699821" y="315923"/>
                      <a:pt x="708382" y="300942"/>
                    </a:cubicBezTo>
                    <a:cubicBezTo>
                      <a:pt x="715284" y="288864"/>
                      <a:pt x="725310" y="278660"/>
                      <a:pt x="731531" y="266218"/>
                    </a:cubicBezTo>
                    <a:cubicBezTo>
                      <a:pt x="740823" y="247634"/>
                      <a:pt x="746242" y="227331"/>
                      <a:pt x="754680" y="208344"/>
                    </a:cubicBezTo>
                    <a:cubicBezTo>
                      <a:pt x="773609" y="165754"/>
                      <a:pt x="779217" y="168075"/>
                      <a:pt x="789405" y="127321"/>
                    </a:cubicBezTo>
                    <a:cubicBezTo>
                      <a:pt x="794176" y="108235"/>
                      <a:pt x="795803" y="88428"/>
                      <a:pt x="800979" y="69448"/>
                    </a:cubicBezTo>
                    <a:cubicBezTo>
                      <a:pt x="807400" y="45906"/>
                      <a:pt x="824129" y="0"/>
                      <a:pt x="824129" y="0"/>
                    </a:cubicBezTo>
                    <a:cubicBezTo>
                      <a:pt x="827987" y="46299"/>
                      <a:pt x="827141" y="93233"/>
                      <a:pt x="835703" y="138896"/>
                    </a:cubicBezTo>
                    <a:cubicBezTo>
                      <a:pt x="838883" y="155855"/>
                      <a:pt x="851845" y="169427"/>
                      <a:pt x="858853" y="185195"/>
                    </a:cubicBezTo>
                    <a:cubicBezTo>
                      <a:pt x="868634" y="207201"/>
                      <a:pt x="885943" y="251071"/>
                      <a:pt x="893577" y="277792"/>
                    </a:cubicBezTo>
                    <a:cubicBezTo>
                      <a:pt x="897947" y="293088"/>
                      <a:pt x="901293" y="308658"/>
                      <a:pt x="905151" y="324091"/>
                    </a:cubicBezTo>
                    <a:cubicBezTo>
                      <a:pt x="901293" y="401256"/>
                      <a:pt x="903570" y="478973"/>
                      <a:pt x="893577" y="555585"/>
                    </a:cubicBezTo>
                    <a:cubicBezTo>
                      <a:pt x="891778" y="569379"/>
                      <a:pt x="879669" y="579912"/>
                      <a:pt x="870427" y="590309"/>
                    </a:cubicBezTo>
                    <a:cubicBezTo>
                      <a:pt x="834130" y="631142"/>
                      <a:pt x="809953" y="657936"/>
                      <a:pt x="766255" y="682906"/>
                    </a:cubicBezTo>
                    <a:cubicBezTo>
                      <a:pt x="751274" y="691467"/>
                      <a:pt x="733997" y="696027"/>
                      <a:pt x="719956" y="706056"/>
                    </a:cubicBezTo>
                    <a:cubicBezTo>
                      <a:pt x="706636" y="715570"/>
                      <a:pt x="699541" y="732831"/>
                      <a:pt x="685232" y="740780"/>
                    </a:cubicBezTo>
                    <a:cubicBezTo>
                      <a:pt x="663901" y="752630"/>
                      <a:pt x="638933" y="756213"/>
                      <a:pt x="615784" y="763929"/>
                    </a:cubicBezTo>
                    <a:cubicBezTo>
                      <a:pt x="553727" y="784615"/>
                      <a:pt x="607003" y="768453"/>
                      <a:pt x="523187" y="787078"/>
                    </a:cubicBezTo>
                    <a:cubicBezTo>
                      <a:pt x="507658" y="790529"/>
                      <a:pt x="492487" y="795533"/>
                      <a:pt x="476888" y="798653"/>
                    </a:cubicBezTo>
                    <a:cubicBezTo>
                      <a:pt x="453875" y="803256"/>
                      <a:pt x="430530" y="806030"/>
                      <a:pt x="407440" y="810228"/>
                    </a:cubicBezTo>
                    <a:cubicBezTo>
                      <a:pt x="388084" y="813747"/>
                      <a:pt x="368972" y="818568"/>
                      <a:pt x="349567" y="821802"/>
                    </a:cubicBezTo>
                    <a:cubicBezTo>
                      <a:pt x="322656" y="826287"/>
                      <a:pt x="295386" y="828497"/>
                      <a:pt x="268544" y="833377"/>
                    </a:cubicBezTo>
                    <a:cubicBezTo>
                      <a:pt x="218800" y="842422"/>
                      <a:pt x="230901" y="844132"/>
                      <a:pt x="187521" y="856526"/>
                    </a:cubicBezTo>
                    <a:cubicBezTo>
                      <a:pt x="172225" y="860896"/>
                      <a:pt x="156655" y="864243"/>
                      <a:pt x="141222" y="868101"/>
                    </a:cubicBezTo>
                    <a:lnTo>
                      <a:pt x="83349" y="925975"/>
                    </a:lnTo>
                    <a:cubicBezTo>
                      <a:pt x="75632" y="933692"/>
                      <a:pt x="66252" y="940044"/>
                      <a:pt x="60199" y="949124"/>
                    </a:cubicBezTo>
                    <a:cubicBezTo>
                      <a:pt x="52483" y="960699"/>
                      <a:pt x="46887" y="974011"/>
                      <a:pt x="37050" y="983848"/>
                    </a:cubicBezTo>
                    <a:cubicBezTo>
                      <a:pt x="-18820" y="1039718"/>
                      <a:pt x="6184" y="1088020"/>
                      <a:pt x="2326" y="1053296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Oval 88"/>
              <p:cNvSpPr/>
              <p:nvPr/>
            </p:nvSpPr>
            <p:spPr>
              <a:xfrm>
                <a:off x="6040371" y="4269502"/>
                <a:ext cx="170546" cy="6580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Freeform 89"/>
              <p:cNvSpPr/>
              <p:nvPr/>
            </p:nvSpPr>
            <p:spPr>
              <a:xfrm>
                <a:off x="6138497" y="3868345"/>
                <a:ext cx="486339" cy="893077"/>
              </a:xfrm>
              <a:custGeom>
                <a:avLst/>
                <a:gdLst>
                  <a:gd name="connsiteX0" fmla="*/ 2326 w 905151"/>
                  <a:gd name="connsiteY0" fmla="*/ 1053296 h 1065000"/>
                  <a:gd name="connsiteX1" fmla="*/ 13901 w 905151"/>
                  <a:gd name="connsiteY1" fmla="*/ 775504 h 1065000"/>
                  <a:gd name="connsiteX2" fmla="*/ 25475 w 905151"/>
                  <a:gd name="connsiteY2" fmla="*/ 740780 h 1065000"/>
                  <a:gd name="connsiteX3" fmla="*/ 71774 w 905151"/>
                  <a:gd name="connsiteY3" fmla="*/ 671331 h 1065000"/>
                  <a:gd name="connsiteX4" fmla="*/ 141222 w 905151"/>
                  <a:gd name="connsiteY4" fmla="*/ 659757 h 1065000"/>
                  <a:gd name="connsiteX5" fmla="*/ 199096 w 905151"/>
                  <a:gd name="connsiteY5" fmla="*/ 648182 h 1065000"/>
                  <a:gd name="connsiteX6" fmla="*/ 291693 w 905151"/>
                  <a:gd name="connsiteY6" fmla="*/ 613458 h 1065000"/>
                  <a:gd name="connsiteX7" fmla="*/ 337992 w 905151"/>
                  <a:gd name="connsiteY7" fmla="*/ 601883 h 1065000"/>
                  <a:gd name="connsiteX8" fmla="*/ 407440 w 905151"/>
                  <a:gd name="connsiteY8" fmla="*/ 578734 h 1065000"/>
                  <a:gd name="connsiteX9" fmla="*/ 500037 w 905151"/>
                  <a:gd name="connsiteY9" fmla="*/ 509286 h 1065000"/>
                  <a:gd name="connsiteX10" fmla="*/ 569486 w 905151"/>
                  <a:gd name="connsiteY10" fmla="*/ 474562 h 1065000"/>
                  <a:gd name="connsiteX11" fmla="*/ 627359 w 905151"/>
                  <a:gd name="connsiteY11" fmla="*/ 405114 h 1065000"/>
                  <a:gd name="connsiteX12" fmla="*/ 685232 w 905151"/>
                  <a:gd name="connsiteY12" fmla="*/ 347240 h 1065000"/>
                  <a:gd name="connsiteX13" fmla="*/ 708382 w 905151"/>
                  <a:gd name="connsiteY13" fmla="*/ 300942 h 1065000"/>
                  <a:gd name="connsiteX14" fmla="*/ 731531 w 905151"/>
                  <a:gd name="connsiteY14" fmla="*/ 266218 h 1065000"/>
                  <a:gd name="connsiteX15" fmla="*/ 754680 w 905151"/>
                  <a:gd name="connsiteY15" fmla="*/ 208344 h 1065000"/>
                  <a:gd name="connsiteX16" fmla="*/ 789405 w 905151"/>
                  <a:gd name="connsiteY16" fmla="*/ 127321 h 1065000"/>
                  <a:gd name="connsiteX17" fmla="*/ 800979 w 905151"/>
                  <a:gd name="connsiteY17" fmla="*/ 69448 h 1065000"/>
                  <a:gd name="connsiteX18" fmla="*/ 824129 w 905151"/>
                  <a:gd name="connsiteY18" fmla="*/ 0 h 1065000"/>
                  <a:gd name="connsiteX19" fmla="*/ 835703 w 905151"/>
                  <a:gd name="connsiteY19" fmla="*/ 138896 h 1065000"/>
                  <a:gd name="connsiteX20" fmla="*/ 858853 w 905151"/>
                  <a:gd name="connsiteY20" fmla="*/ 185195 h 1065000"/>
                  <a:gd name="connsiteX21" fmla="*/ 893577 w 905151"/>
                  <a:gd name="connsiteY21" fmla="*/ 277792 h 1065000"/>
                  <a:gd name="connsiteX22" fmla="*/ 905151 w 905151"/>
                  <a:gd name="connsiteY22" fmla="*/ 324091 h 1065000"/>
                  <a:gd name="connsiteX23" fmla="*/ 893577 w 905151"/>
                  <a:gd name="connsiteY23" fmla="*/ 555585 h 1065000"/>
                  <a:gd name="connsiteX24" fmla="*/ 870427 w 905151"/>
                  <a:gd name="connsiteY24" fmla="*/ 590309 h 1065000"/>
                  <a:gd name="connsiteX25" fmla="*/ 766255 w 905151"/>
                  <a:gd name="connsiteY25" fmla="*/ 682906 h 1065000"/>
                  <a:gd name="connsiteX26" fmla="*/ 719956 w 905151"/>
                  <a:gd name="connsiteY26" fmla="*/ 706056 h 1065000"/>
                  <a:gd name="connsiteX27" fmla="*/ 685232 w 905151"/>
                  <a:gd name="connsiteY27" fmla="*/ 740780 h 1065000"/>
                  <a:gd name="connsiteX28" fmla="*/ 615784 w 905151"/>
                  <a:gd name="connsiteY28" fmla="*/ 763929 h 1065000"/>
                  <a:gd name="connsiteX29" fmla="*/ 523187 w 905151"/>
                  <a:gd name="connsiteY29" fmla="*/ 787078 h 1065000"/>
                  <a:gd name="connsiteX30" fmla="*/ 476888 w 905151"/>
                  <a:gd name="connsiteY30" fmla="*/ 798653 h 1065000"/>
                  <a:gd name="connsiteX31" fmla="*/ 407440 w 905151"/>
                  <a:gd name="connsiteY31" fmla="*/ 810228 h 1065000"/>
                  <a:gd name="connsiteX32" fmla="*/ 349567 w 905151"/>
                  <a:gd name="connsiteY32" fmla="*/ 821802 h 1065000"/>
                  <a:gd name="connsiteX33" fmla="*/ 268544 w 905151"/>
                  <a:gd name="connsiteY33" fmla="*/ 833377 h 1065000"/>
                  <a:gd name="connsiteX34" fmla="*/ 187521 w 905151"/>
                  <a:gd name="connsiteY34" fmla="*/ 856526 h 1065000"/>
                  <a:gd name="connsiteX35" fmla="*/ 141222 w 905151"/>
                  <a:gd name="connsiteY35" fmla="*/ 868101 h 1065000"/>
                  <a:gd name="connsiteX36" fmla="*/ 83349 w 905151"/>
                  <a:gd name="connsiteY36" fmla="*/ 925975 h 1065000"/>
                  <a:gd name="connsiteX37" fmla="*/ 60199 w 905151"/>
                  <a:gd name="connsiteY37" fmla="*/ 949124 h 1065000"/>
                  <a:gd name="connsiteX38" fmla="*/ 37050 w 905151"/>
                  <a:gd name="connsiteY38" fmla="*/ 983848 h 1065000"/>
                  <a:gd name="connsiteX39" fmla="*/ 2326 w 905151"/>
                  <a:gd name="connsiteY39" fmla="*/ 1053296 h 1065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905151" h="1065000">
                    <a:moveTo>
                      <a:pt x="2326" y="1053296"/>
                    </a:moveTo>
                    <a:cubicBezTo>
                      <a:pt x="-1532" y="1018572"/>
                      <a:pt x="7055" y="867928"/>
                      <a:pt x="13901" y="775504"/>
                    </a:cubicBezTo>
                    <a:cubicBezTo>
                      <a:pt x="14802" y="763337"/>
                      <a:pt x="20669" y="751994"/>
                      <a:pt x="25475" y="740780"/>
                    </a:cubicBezTo>
                    <a:cubicBezTo>
                      <a:pt x="30894" y="728135"/>
                      <a:pt x="50725" y="679224"/>
                      <a:pt x="71774" y="671331"/>
                    </a:cubicBezTo>
                    <a:cubicBezTo>
                      <a:pt x="93748" y="663091"/>
                      <a:pt x="118132" y="663955"/>
                      <a:pt x="141222" y="659757"/>
                    </a:cubicBezTo>
                    <a:cubicBezTo>
                      <a:pt x="160578" y="656238"/>
                      <a:pt x="179891" y="652450"/>
                      <a:pt x="199096" y="648182"/>
                    </a:cubicBezTo>
                    <a:cubicBezTo>
                      <a:pt x="296326" y="626575"/>
                      <a:pt x="194078" y="650063"/>
                      <a:pt x="291693" y="613458"/>
                    </a:cubicBezTo>
                    <a:cubicBezTo>
                      <a:pt x="306588" y="607872"/>
                      <a:pt x="322755" y="606454"/>
                      <a:pt x="337992" y="601883"/>
                    </a:cubicBezTo>
                    <a:cubicBezTo>
                      <a:pt x="361364" y="594871"/>
                      <a:pt x="384291" y="586450"/>
                      <a:pt x="407440" y="578734"/>
                    </a:cubicBezTo>
                    <a:cubicBezTo>
                      <a:pt x="438306" y="555585"/>
                      <a:pt x="463435" y="521487"/>
                      <a:pt x="500037" y="509286"/>
                    </a:cubicBezTo>
                    <a:cubicBezTo>
                      <a:pt x="536710" y="497061"/>
                      <a:pt x="537434" y="500204"/>
                      <a:pt x="569486" y="474562"/>
                    </a:cubicBezTo>
                    <a:cubicBezTo>
                      <a:pt x="598595" y="451275"/>
                      <a:pt x="599664" y="436271"/>
                      <a:pt x="627359" y="405114"/>
                    </a:cubicBezTo>
                    <a:cubicBezTo>
                      <a:pt x="645484" y="384723"/>
                      <a:pt x="673031" y="371641"/>
                      <a:pt x="685232" y="347240"/>
                    </a:cubicBezTo>
                    <a:cubicBezTo>
                      <a:pt x="692949" y="331807"/>
                      <a:pt x="699821" y="315923"/>
                      <a:pt x="708382" y="300942"/>
                    </a:cubicBezTo>
                    <a:cubicBezTo>
                      <a:pt x="715284" y="288864"/>
                      <a:pt x="725310" y="278660"/>
                      <a:pt x="731531" y="266218"/>
                    </a:cubicBezTo>
                    <a:cubicBezTo>
                      <a:pt x="740823" y="247634"/>
                      <a:pt x="746242" y="227331"/>
                      <a:pt x="754680" y="208344"/>
                    </a:cubicBezTo>
                    <a:cubicBezTo>
                      <a:pt x="773609" y="165754"/>
                      <a:pt x="779217" y="168075"/>
                      <a:pt x="789405" y="127321"/>
                    </a:cubicBezTo>
                    <a:cubicBezTo>
                      <a:pt x="794176" y="108235"/>
                      <a:pt x="795803" y="88428"/>
                      <a:pt x="800979" y="69448"/>
                    </a:cubicBezTo>
                    <a:cubicBezTo>
                      <a:pt x="807400" y="45906"/>
                      <a:pt x="824129" y="0"/>
                      <a:pt x="824129" y="0"/>
                    </a:cubicBezTo>
                    <a:cubicBezTo>
                      <a:pt x="827987" y="46299"/>
                      <a:pt x="827141" y="93233"/>
                      <a:pt x="835703" y="138896"/>
                    </a:cubicBezTo>
                    <a:cubicBezTo>
                      <a:pt x="838883" y="155855"/>
                      <a:pt x="851845" y="169427"/>
                      <a:pt x="858853" y="185195"/>
                    </a:cubicBezTo>
                    <a:cubicBezTo>
                      <a:pt x="868634" y="207201"/>
                      <a:pt x="885943" y="251071"/>
                      <a:pt x="893577" y="277792"/>
                    </a:cubicBezTo>
                    <a:cubicBezTo>
                      <a:pt x="897947" y="293088"/>
                      <a:pt x="901293" y="308658"/>
                      <a:pt x="905151" y="324091"/>
                    </a:cubicBezTo>
                    <a:cubicBezTo>
                      <a:pt x="901293" y="401256"/>
                      <a:pt x="903570" y="478973"/>
                      <a:pt x="893577" y="555585"/>
                    </a:cubicBezTo>
                    <a:cubicBezTo>
                      <a:pt x="891778" y="569379"/>
                      <a:pt x="879669" y="579912"/>
                      <a:pt x="870427" y="590309"/>
                    </a:cubicBezTo>
                    <a:cubicBezTo>
                      <a:pt x="834130" y="631142"/>
                      <a:pt x="809953" y="657936"/>
                      <a:pt x="766255" y="682906"/>
                    </a:cubicBezTo>
                    <a:cubicBezTo>
                      <a:pt x="751274" y="691467"/>
                      <a:pt x="733997" y="696027"/>
                      <a:pt x="719956" y="706056"/>
                    </a:cubicBezTo>
                    <a:cubicBezTo>
                      <a:pt x="706636" y="715570"/>
                      <a:pt x="699541" y="732831"/>
                      <a:pt x="685232" y="740780"/>
                    </a:cubicBezTo>
                    <a:cubicBezTo>
                      <a:pt x="663901" y="752630"/>
                      <a:pt x="638933" y="756213"/>
                      <a:pt x="615784" y="763929"/>
                    </a:cubicBezTo>
                    <a:cubicBezTo>
                      <a:pt x="553727" y="784615"/>
                      <a:pt x="607003" y="768453"/>
                      <a:pt x="523187" y="787078"/>
                    </a:cubicBezTo>
                    <a:cubicBezTo>
                      <a:pt x="507658" y="790529"/>
                      <a:pt x="492487" y="795533"/>
                      <a:pt x="476888" y="798653"/>
                    </a:cubicBezTo>
                    <a:cubicBezTo>
                      <a:pt x="453875" y="803256"/>
                      <a:pt x="430530" y="806030"/>
                      <a:pt x="407440" y="810228"/>
                    </a:cubicBezTo>
                    <a:cubicBezTo>
                      <a:pt x="388084" y="813747"/>
                      <a:pt x="368972" y="818568"/>
                      <a:pt x="349567" y="821802"/>
                    </a:cubicBezTo>
                    <a:cubicBezTo>
                      <a:pt x="322656" y="826287"/>
                      <a:pt x="295386" y="828497"/>
                      <a:pt x="268544" y="833377"/>
                    </a:cubicBezTo>
                    <a:cubicBezTo>
                      <a:pt x="218800" y="842422"/>
                      <a:pt x="230901" y="844132"/>
                      <a:pt x="187521" y="856526"/>
                    </a:cubicBezTo>
                    <a:cubicBezTo>
                      <a:pt x="172225" y="860896"/>
                      <a:pt x="156655" y="864243"/>
                      <a:pt x="141222" y="868101"/>
                    </a:cubicBezTo>
                    <a:lnTo>
                      <a:pt x="83349" y="925975"/>
                    </a:lnTo>
                    <a:cubicBezTo>
                      <a:pt x="75632" y="933692"/>
                      <a:pt x="66252" y="940044"/>
                      <a:pt x="60199" y="949124"/>
                    </a:cubicBezTo>
                    <a:cubicBezTo>
                      <a:pt x="52483" y="960699"/>
                      <a:pt x="46887" y="974011"/>
                      <a:pt x="37050" y="983848"/>
                    </a:cubicBezTo>
                    <a:cubicBezTo>
                      <a:pt x="-18820" y="1039718"/>
                      <a:pt x="6184" y="1088020"/>
                      <a:pt x="2326" y="1053296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Oval 90"/>
              <p:cNvSpPr/>
              <p:nvPr/>
            </p:nvSpPr>
            <p:spPr>
              <a:xfrm>
                <a:off x="6248069" y="4431684"/>
                <a:ext cx="170546" cy="6580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TextBox 91"/>
              <p:cNvSpPr txBox="1"/>
              <p:nvPr/>
            </p:nvSpPr>
            <p:spPr>
              <a:xfrm>
                <a:off x="5714043" y="4734587"/>
                <a:ext cx="99375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 smtClean="0">
                    <a:latin typeface="Arial" charset="-95"/>
                    <a:ea typeface="Arial" charset="-95"/>
                    <a:cs typeface="Arial" charset="-95"/>
                  </a:rPr>
                  <a:t>Fibroblasts</a:t>
                </a:r>
                <a:endParaRPr lang="en-US" sz="1100" dirty="0">
                  <a:latin typeface="Arial" charset="-95"/>
                  <a:ea typeface="Arial" charset="-95"/>
                  <a:cs typeface="Arial" charset="-95"/>
                </a:endParaRPr>
              </a:p>
            </p:txBody>
          </p:sp>
        </p:grpSp>
        <p:pic>
          <p:nvPicPr>
            <p:cNvPr id="67" name="Picture 66"/>
            <p:cNvPicPr>
              <a:picLocks noChangeAspect="1" noChangeArrowheads="1"/>
            </p:cNvPicPr>
            <p:nvPr/>
          </p:nvPicPr>
          <p:blipFill rotWithShape="1">
            <a:blip r:embed="rId2"/>
            <a:srcRect l="71943" t="3273" r="5396" b="54942"/>
            <a:stretch/>
          </p:blipFill>
          <p:spPr bwMode="auto">
            <a:xfrm>
              <a:off x="9917297" y="1679984"/>
              <a:ext cx="1214496" cy="1126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7297" y="2919087"/>
              <a:ext cx="1330821" cy="785020"/>
            </a:xfrm>
            <a:prstGeom prst="rect">
              <a:avLst/>
            </a:prstGeom>
          </p:spPr>
        </p:pic>
        <p:sp>
          <p:nvSpPr>
            <p:cNvPr id="69" name="TextBox 68"/>
            <p:cNvSpPr txBox="1"/>
            <p:nvPr/>
          </p:nvSpPr>
          <p:spPr>
            <a:xfrm>
              <a:off x="10087826" y="3715596"/>
              <a:ext cx="99374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latin typeface="Arial" charset="-95"/>
                  <a:ea typeface="Arial" charset="-95"/>
                  <a:cs typeface="Arial" charset="-95"/>
                </a:rPr>
                <a:t>Podocytes</a:t>
              </a:r>
              <a:endParaRPr lang="en-US" sz="1100" dirty="0">
                <a:latin typeface="Arial" charset="-95"/>
                <a:ea typeface="Arial" charset="-95"/>
                <a:cs typeface="Arial" charset="-95"/>
              </a:endParaRPr>
            </a:p>
          </p:txBody>
        </p:sp>
        <p:pic>
          <p:nvPicPr>
            <p:cNvPr id="70" name="Picture 69"/>
            <p:cNvPicPr>
              <a:picLocks noChangeAspect="1" noChangeArrowheads="1"/>
            </p:cNvPicPr>
            <p:nvPr/>
          </p:nvPicPr>
          <p:blipFill rotWithShape="1">
            <a:blip r:embed="rId2"/>
            <a:srcRect l="1" r="59036" b="64639"/>
            <a:stretch/>
          </p:blipFill>
          <p:spPr bwMode="auto">
            <a:xfrm>
              <a:off x="4668182" y="2822759"/>
              <a:ext cx="2512735" cy="10909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3" name="Rectangle 72"/>
            <p:cNvSpPr/>
            <p:nvPr/>
          </p:nvSpPr>
          <p:spPr>
            <a:xfrm>
              <a:off x="7252570" y="2740005"/>
              <a:ext cx="1283829" cy="53335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err="1" smtClean="0">
                  <a:solidFill>
                    <a:schemeClr val="tx1"/>
                  </a:solidFill>
                  <a:latin typeface="Arial" charset="-95"/>
                  <a:ea typeface="Arial" charset="-95"/>
                  <a:cs typeface="Arial" charset="-95"/>
                </a:rPr>
                <a:t>TF:FVIIa</a:t>
              </a:r>
              <a:endParaRPr lang="en-US" sz="1400" b="1" dirty="0" smtClean="0">
                <a:solidFill>
                  <a:schemeClr val="tx1"/>
                </a:solidFill>
                <a:latin typeface="Arial" charset="-95"/>
                <a:ea typeface="Arial" charset="-95"/>
                <a:cs typeface="Arial" charset="-95"/>
              </a:endParaRPr>
            </a:p>
            <a:p>
              <a:pPr algn="ctr"/>
              <a:r>
                <a:rPr lang="en-US" sz="1400" b="1" dirty="0">
                  <a:solidFill>
                    <a:schemeClr val="tx1"/>
                  </a:solidFill>
                  <a:latin typeface="Arial" charset="-95"/>
                  <a:ea typeface="Arial" charset="-95"/>
                  <a:cs typeface="Arial" charset="-95"/>
                </a:rPr>
                <a:t>t</a:t>
              </a:r>
              <a:r>
                <a:rPr lang="en-US" sz="1400" b="1" dirty="0" smtClean="0">
                  <a:solidFill>
                    <a:schemeClr val="tx1"/>
                  </a:solidFill>
                  <a:latin typeface="Arial" charset="-95"/>
                  <a:ea typeface="Arial" charset="-95"/>
                  <a:cs typeface="Arial" charset="-95"/>
                </a:rPr>
                <a:t>hrombin</a:t>
              </a:r>
              <a:endParaRPr lang="en-US" sz="1400" b="1" dirty="0">
                <a:solidFill>
                  <a:schemeClr val="tx1"/>
                </a:solidFill>
                <a:latin typeface="Arial" charset="-95"/>
                <a:ea typeface="Arial" charset="-95"/>
                <a:cs typeface="Arial" charset="-95"/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7252570" y="3704468"/>
              <a:ext cx="1283829" cy="31464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smtClean="0">
                  <a:solidFill>
                    <a:schemeClr val="tx1"/>
                  </a:solidFill>
                  <a:latin typeface="Arial" charset="-95"/>
                  <a:ea typeface="Arial" charset="-95"/>
                  <a:cs typeface="Arial" charset="-95"/>
                </a:rPr>
                <a:t>IL-17</a:t>
              </a:r>
              <a:endParaRPr lang="en-US" sz="1400" b="1" dirty="0">
                <a:solidFill>
                  <a:schemeClr val="tx1"/>
                </a:solidFill>
                <a:latin typeface="Arial" charset="-95"/>
                <a:ea typeface="Arial" charset="-95"/>
                <a:cs typeface="Arial" charset="-95"/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2751426" y="3296420"/>
              <a:ext cx="1283829" cy="3773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smtClean="0">
                  <a:solidFill>
                    <a:schemeClr val="tx1"/>
                  </a:solidFill>
                  <a:latin typeface="Arial" charset="-95"/>
                  <a:ea typeface="Arial" charset="-95"/>
                  <a:cs typeface="Arial" charset="-95"/>
                </a:rPr>
                <a:t>HIF-1/REDD1</a:t>
              </a:r>
              <a:endParaRPr lang="en-US" sz="1400" b="1" dirty="0">
                <a:solidFill>
                  <a:schemeClr val="tx1"/>
                </a:solidFill>
                <a:latin typeface="Arial" charset="-95"/>
                <a:ea typeface="Arial" charset="-95"/>
                <a:cs typeface="Arial" charset="-95"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1275222" y="2458764"/>
              <a:ext cx="868102" cy="3773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chemeClr val="tx1"/>
                  </a:solidFill>
                  <a:latin typeface="Arial" charset="-95"/>
                  <a:ea typeface="Arial" charset="-95"/>
                  <a:cs typeface="Arial" charset="-95"/>
                </a:rPr>
                <a:t>ET-1</a:t>
              </a:r>
              <a:endParaRPr lang="en-US" sz="1400" b="1" dirty="0">
                <a:solidFill>
                  <a:schemeClr val="tx1"/>
                </a:solidFill>
                <a:latin typeface="Arial" charset="-95"/>
                <a:ea typeface="Arial" charset="-95"/>
                <a:cs typeface="Arial" charset="-95"/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1275222" y="4132393"/>
              <a:ext cx="868102" cy="3773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smtClean="0">
                  <a:solidFill>
                    <a:schemeClr val="tx1"/>
                  </a:solidFill>
                  <a:latin typeface="Arial" charset="-95"/>
                  <a:ea typeface="Arial" charset="-95"/>
                  <a:cs typeface="Arial" charset="-95"/>
                </a:rPr>
                <a:t>C5a</a:t>
              </a:r>
              <a:endParaRPr lang="en-US" sz="1400" b="1" dirty="0">
                <a:solidFill>
                  <a:schemeClr val="tx1"/>
                </a:solidFill>
                <a:latin typeface="Arial" charset="-95"/>
                <a:ea typeface="Arial" charset="-95"/>
                <a:cs typeface="Arial" charset="-95"/>
              </a:endParaRPr>
            </a:p>
          </p:txBody>
        </p:sp>
        <p:cxnSp>
          <p:nvCxnSpPr>
            <p:cNvPr id="78" name="Straight Arrow Connector 77"/>
            <p:cNvCxnSpPr/>
            <p:nvPr/>
          </p:nvCxnSpPr>
          <p:spPr>
            <a:xfrm>
              <a:off x="2218700" y="2957513"/>
              <a:ext cx="434051" cy="30789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Oval 78"/>
            <p:cNvSpPr/>
            <p:nvPr/>
          </p:nvSpPr>
          <p:spPr>
            <a:xfrm>
              <a:off x="4861140" y="3299890"/>
              <a:ext cx="135822" cy="18519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4927785" y="3539293"/>
              <a:ext cx="135822" cy="18519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1" name="Straight Arrow Connector 80"/>
            <p:cNvCxnSpPr/>
            <p:nvPr/>
          </p:nvCxnSpPr>
          <p:spPr>
            <a:xfrm flipV="1">
              <a:off x="2218700" y="3755065"/>
              <a:ext cx="461493" cy="31464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>
              <a:off x="4157663" y="3485085"/>
              <a:ext cx="51051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/>
            <p:nvPr/>
          </p:nvCxnSpPr>
          <p:spPr>
            <a:xfrm>
              <a:off x="8941035" y="3392488"/>
              <a:ext cx="674453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/>
            <p:nvPr/>
          </p:nvCxnSpPr>
          <p:spPr>
            <a:xfrm flipV="1">
              <a:off x="8950520" y="2744586"/>
              <a:ext cx="674453" cy="65269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/>
            <p:nvPr/>
          </p:nvCxnSpPr>
          <p:spPr>
            <a:xfrm>
              <a:off x="8946708" y="3392487"/>
              <a:ext cx="687750" cy="62662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2 - Θέση περιεχομένου"/>
          <p:cNvSpPr txBox="1">
            <a:spLocks/>
          </p:cNvSpPr>
          <p:nvPr/>
        </p:nvSpPr>
        <p:spPr bwMode="auto">
          <a:xfrm>
            <a:off x="0" y="5389912"/>
            <a:ext cx="12192000" cy="1454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 eaLnBrk="1" hangingPunct="1">
              <a:spcBef>
                <a:spcPct val="20000"/>
              </a:spcBef>
            </a:pPr>
            <a:r>
              <a:rPr lang="el-GR" altLang="en-US" sz="2000" b="1" dirty="0" smtClean="0">
                <a:solidFill>
                  <a:srgbClr val="0070C0"/>
                </a:solidFill>
                <a:latin typeface="+mn-lt"/>
              </a:rPr>
              <a:t>Το φλεγμονώδες περιβάλλον του ΣΕΛ</a:t>
            </a:r>
            <a:r>
              <a:rPr lang="en-US" altLang="en-US" sz="2000" b="1" dirty="0" smtClean="0">
                <a:solidFill>
                  <a:srgbClr val="0070C0"/>
                </a:solidFill>
                <a:latin typeface="+mn-lt"/>
              </a:rPr>
              <a:t> (</a:t>
            </a:r>
            <a:r>
              <a:rPr lang="el-GR" altLang="en-US" sz="2000" b="1" dirty="0" smtClean="0">
                <a:solidFill>
                  <a:srgbClr val="0070C0"/>
                </a:solidFill>
                <a:latin typeface="+mn-lt"/>
              </a:rPr>
              <a:t>ΕΤ-1 και </a:t>
            </a:r>
            <a:r>
              <a:rPr lang="en-US" altLang="en-US" sz="2000" b="1" dirty="0" smtClean="0">
                <a:solidFill>
                  <a:srgbClr val="0070C0"/>
                </a:solidFill>
                <a:latin typeface="+mn-lt"/>
              </a:rPr>
              <a:t>C5a) </a:t>
            </a:r>
            <a:r>
              <a:rPr lang="el-GR" altLang="en-US" sz="2000" b="1" dirty="0" smtClean="0">
                <a:solidFill>
                  <a:srgbClr val="0070C0"/>
                </a:solidFill>
                <a:latin typeface="+mn-lt"/>
              </a:rPr>
              <a:t>ενεργοποιούν την οδό </a:t>
            </a:r>
            <a:r>
              <a:rPr lang="en-US" altLang="en-US" sz="2000" b="1" dirty="0" smtClean="0">
                <a:solidFill>
                  <a:srgbClr val="0070C0"/>
                </a:solidFill>
                <a:latin typeface="+mn-lt"/>
              </a:rPr>
              <a:t>HIF-1/REDD1</a:t>
            </a:r>
            <a:r>
              <a:rPr lang="el-GR" altLang="en-US" sz="2000" b="1" dirty="0" smtClean="0">
                <a:solidFill>
                  <a:srgbClr val="0070C0"/>
                </a:solidFill>
                <a:latin typeface="+mn-lt"/>
              </a:rPr>
              <a:t> στα </a:t>
            </a:r>
            <a:r>
              <a:rPr lang="en-US" altLang="en-US" sz="2000" b="1" dirty="0" smtClean="0">
                <a:solidFill>
                  <a:srgbClr val="0070C0"/>
                </a:solidFill>
                <a:latin typeface="+mn-lt"/>
              </a:rPr>
              <a:t>PMNs</a:t>
            </a:r>
          </a:p>
          <a:p>
            <a:pPr algn="ctr" eaLnBrk="1" hangingPunct="1">
              <a:spcBef>
                <a:spcPct val="20000"/>
              </a:spcBef>
              <a:buFont typeface="Wingdings" charset="2"/>
              <a:buChar char="ü"/>
            </a:pPr>
            <a:r>
              <a:rPr lang="el-GR" altLang="en-US" sz="2000" dirty="0" smtClean="0">
                <a:latin typeface="+mn-lt"/>
              </a:rPr>
              <a:t>Τα </a:t>
            </a:r>
            <a:r>
              <a:rPr lang="en-US" altLang="en-US" sz="2000" dirty="0" smtClean="0">
                <a:latin typeface="+mn-lt"/>
              </a:rPr>
              <a:t>TF- </a:t>
            </a:r>
            <a:r>
              <a:rPr lang="el-GR" altLang="en-US" sz="2000" dirty="0" smtClean="0">
                <a:latin typeface="+mn-lt"/>
              </a:rPr>
              <a:t>και </a:t>
            </a:r>
            <a:r>
              <a:rPr lang="en-US" altLang="en-US" sz="2000" dirty="0" smtClean="0">
                <a:latin typeface="+mn-lt"/>
              </a:rPr>
              <a:t>IL-17-</a:t>
            </a:r>
            <a:r>
              <a:rPr lang="el-GR" altLang="en-US" sz="2000" dirty="0" smtClean="0">
                <a:latin typeface="+mn-lt"/>
              </a:rPr>
              <a:t>ΝΕΤ</a:t>
            </a:r>
            <a:r>
              <a:rPr lang="en-US" altLang="en-US" sz="2000" dirty="0" smtClean="0">
                <a:latin typeface="+mn-lt"/>
              </a:rPr>
              <a:t>s  </a:t>
            </a:r>
            <a:r>
              <a:rPr lang="el-GR" altLang="en-US" sz="2000" dirty="0" smtClean="0">
                <a:latin typeface="+mn-lt"/>
              </a:rPr>
              <a:t>αποτελούν ένα σύνδεσμο μεταξύ αυξημένης </a:t>
            </a:r>
            <a:r>
              <a:rPr lang="el-GR" altLang="en-US" sz="2000" dirty="0" err="1" smtClean="0">
                <a:latin typeface="+mn-lt"/>
              </a:rPr>
              <a:t>θρομβογένεσης</a:t>
            </a:r>
            <a:r>
              <a:rPr lang="el-GR" altLang="en-US" sz="2000" dirty="0" smtClean="0">
                <a:latin typeface="+mn-lt"/>
              </a:rPr>
              <a:t> και φλεγμονής στο ΣΕΛ</a:t>
            </a:r>
            <a:endParaRPr lang="en-US" altLang="en-US" sz="2000" dirty="0" smtClean="0">
              <a:latin typeface="+mn-lt"/>
            </a:endParaRPr>
          </a:p>
          <a:p>
            <a:pPr algn="ctr" eaLnBrk="1" hangingPunct="1">
              <a:spcBef>
                <a:spcPct val="20000"/>
              </a:spcBef>
              <a:buFont typeface="Wingdings" charset="2"/>
              <a:buChar char="ü"/>
            </a:pPr>
            <a:r>
              <a:rPr lang="en-US" altLang="en-US" sz="2000" dirty="0">
                <a:latin typeface="+mn-lt"/>
              </a:rPr>
              <a:t> </a:t>
            </a:r>
            <a:r>
              <a:rPr lang="el-GR" altLang="en-US" sz="2000" dirty="0" smtClean="0">
                <a:latin typeface="+mn-lt"/>
              </a:rPr>
              <a:t>εξηγεί την ευεργετική δράση της </a:t>
            </a:r>
            <a:r>
              <a:rPr lang="el-GR" altLang="en-US" sz="2000" b="1" dirty="0" err="1" smtClean="0">
                <a:solidFill>
                  <a:srgbClr val="FF0000"/>
                </a:solidFill>
                <a:latin typeface="+mn-lt"/>
              </a:rPr>
              <a:t>υδροξυχλωροκίνης</a:t>
            </a:r>
            <a:r>
              <a:rPr lang="el-GR" altLang="en-US" sz="2000" dirty="0" smtClean="0">
                <a:latin typeface="+mn-lt"/>
              </a:rPr>
              <a:t> στη νεφρίτιδα λύκου</a:t>
            </a:r>
            <a:endParaRPr lang="el-GR" altLang="en-US" sz="2000" dirty="0">
              <a:latin typeface="+mn-lt"/>
            </a:endParaRP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el-GR" altLang="en-US" sz="2000" b="1" u="sng" dirty="0">
              <a:solidFill>
                <a:srgbClr val="FF0000"/>
              </a:solidFill>
              <a:latin typeface="+mn-lt"/>
            </a:endParaRP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l-GR" altLang="en-US" sz="2000" dirty="0">
              <a:latin typeface="+mn-lt"/>
            </a:endParaRP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l-GR" altLang="en-US" sz="2000" dirty="0">
              <a:latin typeface="+mn-lt"/>
            </a:endParaRP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el-GR" alt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221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l-GR" altLang="en-US" sz="3000" dirty="0" smtClean="0">
                <a:latin typeface="+mn-lt"/>
                <a:ea typeface="Cambria" charset="-95"/>
                <a:cs typeface="Cambria" charset="-95"/>
              </a:rPr>
              <a:t>ΣΥΜΠΕΡΑΣΜΑΤΑ - Β </a:t>
            </a:r>
            <a:endParaRPr lang="el-GR" altLang="en-US" sz="3000" dirty="0">
              <a:latin typeface="+mn-lt"/>
              <a:ea typeface="Cambria" charset="-95"/>
              <a:cs typeface="Cambria" charset="-95"/>
            </a:endParaRPr>
          </a:p>
        </p:txBody>
      </p:sp>
      <p:grpSp>
        <p:nvGrpSpPr>
          <p:cNvPr id="65" name="Group 64"/>
          <p:cNvGrpSpPr/>
          <p:nvPr/>
        </p:nvGrpSpPr>
        <p:grpSpPr>
          <a:xfrm>
            <a:off x="1403810" y="1714323"/>
            <a:ext cx="9972896" cy="3675589"/>
            <a:chOff x="1275222" y="1679984"/>
            <a:chExt cx="9972896" cy="3675589"/>
          </a:xfrm>
        </p:grpSpPr>
        <p:grpSp>
          <p:nvGrpSpPr>
            <p:cNvPr id="66" name="Group 65"/>
            <p:cNvGrpSpPr/>
            <p:nvPr/>
          </p:nvGrpSpPr>
          <p:grpSpPr>
            <a:xfrm>
              <a:off x="10030361" y="4040718"/>
              <a:ext cx="930500" cy="1314855"/>
              <a:chOff x="5687630" y="3555512"/>
              <a:chExt cx="1020163" cy="1440685"/>
            </a:xfrm>
          </p:grpSpPr>
          <p:sp>
            <p:nvSpPr>
              <p:cNvPr id="86" name="Freeform 85"/>
              <p:cNvSpPr/>
              <p:nvPr/>
            </p:nvSpPr>
            <p:spPr>
              <a:xfrm>
                <a:off x="5687630" y="3555512"/>
                <a:ext cx="486339" cy="893077"/>
              </a:xfrm>
              <a:custGeom>
                <a:avLst/>
                <a:gdLst>
                  <a:gd name="connsiteX0" fmla="*/ 2326 w 905151"/>
                  <a:gd name="connsiteY0" fmla="*/ 1053296 h 1065000"/>
                  <a:gd name="connsiteX1" fmla="*/ 13901 w 905151"/>
                  <a:gd name="connsiteY1" fmla="*/ 775504 h 1065000"/>
                  <a:gd name="connsiteX2" fmla="*/ 25475 w 905151"/>
                  <a:gd name="connsiteY2" fmla="*/ 740780 h 1065000"/>
                  <a:gd name="connsiteX3" fmla="*/ 71774 w 905151"/>
                  <a:gd name="connsiteY3" fmla="*/ 671331 h 1065000"/>
                  <a:gd name="connsiteX4" fmla="*/ 141222 w 905151"/>
                  <a:gd name="connsiteY4" fmla="*/ 659757 h 1065000"/>
                  <a:gd name="connsiteX5" fmla="*/ 199096 w 905151"/>
                  <a:gd name="connsiteY5" fmla="*/ 648182 h 1065000"/>
                  <a:gd name="connsiteX6" fmla="*/ 291693 w 905151"/>
                  <a:gd name="connsiteY6" fmla="*/ 613458 h 1065000"/>
                  <a:gd name="connsiteX7" fmla="*/ 337992 w 905151"/>
                  <a:gd name="connsiteY7" fmla="*/ 601883 h 1065000"/>
                  <a:gd name="connsiteX8" fmla="*/ 407440 w 905151"/>
                  <a:gd name="connsiteY8" fmla="*/ 578734 h 1065000"/>
                  <a:gd name="connsiteX9" fmla="*/ 500037 w 905151"/>
                  <a:gd name="connsiteY9" fmla="*/ 509286 h 1065000"/>
                  <a:gd name="connsiteX10" fmla="*/ 569486 w 905151"/>
                  <a:gd name="connsiteY10" fmla="*/ 474562 h 1065000"/>
                  <a:gd name="connsiteX11" fmla="*/ 627359 w 905151"/>
                  <a:gd name="connsiteY11" fmla="*/ 405114 h 1065000"/>
                  <a:gd name="connsiteX12" fmla="*/ 685232 w 905151"/>
                  <a:gd name="connsiteY12" fmla="*/ 347240 h 1065000"/>
                  <a:gd name="connsiteX13" fmla="*/ 708382 w 905151"/>
                  <a:gd name="connsiteY13" fmla="*/ 300942 h 1065000"/>
                  <a:gd name="connsiteX14" fmla="*/ 731531 w 905151"/>
                  <a:gd name="connsiteY14" fmla="*/ 266218 h 1065000"/>
                  <a:gd name="connsiteX15" fmla="*/ 754680 w 905151"/>
                  <a:gd name="connsiteY15" fmla="*/ 208344 h 1065000"/>
                  <a:gd name="connsiteX16" fmla="*/ 789405 w 905151"/>
                  <a:gd name="connsiteY16" fmla="*/ 127321 h 1065000"/>
                  <a:gd name="connsiteX17" fmla="*/ 800979 w 905151"/>
                  <a:gd name="connsiteY17" fmla="*/ 69448 h 1065000"/>
                  <a:gd name="connsiteX18" fmla="*/ 824129 w 905151"/>
                  <a:gd name="connsiteY18" fmla="*/ 0 h 1065000"/>
                  <a:gd name="connsiteX19" fmla="*/ 835703 w 905151"/>
                  <a:gd name="connsiteY19" fmla="*/ 138896 h 1065000"/>
                  <a:gd name="connsiteX20" fmla="*/ 858853 w 905151"/>
                  <a:gd name="connsiteY20" fmla="*/ 185195 h 1065000"/>
                  <a:gd name="connsiteX21" fmla="*/ 893577 w 905151"/>
                  <a:gd name="connsiteY21" fmla="*/ 277792 h 1065000"/>
                  <a:gd name="connsiteX22" fmla="*/ 905151 w 905151"/>
                  <a:gd name="connsiteY22" fmla="*/ 324091 h 1065000"/>
                  <a:gd name="connsiteX23" fmla="*/ 893577 w 905151"/>
                  <a:gd name="connsiteY23" fmla="*/ 555585 h 1065000"/>
                  <a:gd name="connsiteX24" fmla="*/ 870427 w 905151"/>
                  <a:gd name="connsiteY24" fmla="*/ 590309 h 1065000"/>
                  <a:gd name="connsiteX25" fmla="*/ 766255 w 905151"/>
                  <a:gd name="connsiteY25" fmla="*/ 682906 h 1065000"/>
                  <a:gd name="connsiteX26" fmla="*/ 719956 w 905151"/>
                  <a:gd name="connsiteY26" fmla="*/ 706056 h 1065000"/>
                  <a:gd name="connsiteX27" fmla="*/ 685232 w 905151"/>
                  <a:gd name="connsiteY27" fmla="*/ 740780 h 1065000"/>
                  <a:gd name="connsiteX28" fmla="*/ 615784 w 905151"/>
                  <a:gd name="connsiteY28" fmla="*/ 763929 h 1065000"/>
                  <a:gd name="connsiteX29" fmla="*/ 523187 w 905151"/>
                  <a:gd name="connsiteY29" fmla="*/ 787078 h 1065000"/>
                  <a:gd name="connsiteX30" fmla="*/ 476888 w 905151"/>
                  <a:gd name="connsiteY30" fmla="*/ 798653 h 1065000"/>
                  <a:gd name="connsiteX31" fmla="*/ 407440 w 905151"/>
                  <a:gd name="connsiteY31" fmla="*/ 810228 h 1065000"/>
                  <a:gd name="connsiteX32" fmla="*/ 349567 w 905151"/>
                  <a:gd name="connsiteY32" fmla="*/ 821802 h 1065000"/>
                  <a:gd name="connsiteX33" fmla="*/ 268544 w 905151"/>
                  <a:gd name="connsiteY33" fmla="*/ 833377 h 1065000"/>
                  <a:gd name="connsiteX34" fmla="*/ 187521 w 905151"/>
                  <a:gd name="connsiteY34" fmla="*/ 856526 h 1065000"/>
                  <a:gd name="connsiteX35" fmla="*/ 141222 w 905151"/>
                  <a:gd name="connsiteY35" fmla="*/ 868101 h 1065000"/>
                  <a:gd name="connsiteX36" fmla="*/ 83349 w 905151"/>
                  <a:gd name="connsiteY36" fmla="*/ 925975 h 1065000"/>
                  <a:gd name="connsiteX37" fmla="*/ 60199 w 905151"/>
                  <a:gd name="connsiteY37" fmla="*/ 949124 h 1065000"/>
                  <a:gd name="connsiteX38" fmla="*/ 37050 w 905151"/>
                  <a:gd name="connsiteY38" fmla="*/ 983848 h 1065000"/>
                  <a:gd name="connsiteX39" fmla="*/ 2326 w 905151"/>
                  <a:gd name="connsiteY39" fmla="*/ 1053296 h 1065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905151" h="1065000">
                    <a:moveTo>
                      <a:pt x="2326" y="1053296"/>
                    </a:moveTo>
                    <a:cubicBezTo>
                      <a:pt x="-1532" y="1018572"/>
                      <a:pt x="7055" y="867928"/>
                      <a:pt x="13901" y="775504"/>
                    </a:cubicBezTo>
                    <a:cubicBezTo>
                      <a:pt x="14802" y="763337"/>
                      <a:pt x="20669" y="751994"/>
                      <a:pt x="25475" y="740780"/>
                    </a:cubicBezTo>
                    <a:cubicBezTo>
                      <a:pt x="30894" y="728135"/>
                      <a:pt x="50725" y="679224"/>
                      <a:pt x="71774" y="671331"/>
                    </a:cubicBezTo>
                    <a:cubicBezTo>
                      <a:pt x="93748" y="663091"/>
                      <a:pt x="118132" y="663955"/>
                      <a:pt x="141222" y="659757"/>
                    </a:cubicBezTo>
                    <a:cubicBezTo>
                      <a:pt x="160578" y="656238"/>
                      <a:pt x="179891" y="652450"/>
                      <a:pt x="199096" y="648182"/>
                    </a:cubicBezTo>
                    <a:cubicBezTo>
                      <a:pt x="296326" y="626575"/>
                      <a:pt x="194078" y="650063"/>
                      <a:pt x="291693" y="613458"/>
                    </a:cubicBezTo>
                    <a:cubicBezTo>
                      <a:pt x="306588" y="607872"/>
                      <a:pt x="322755" y="606454"/>
                      <a:pt x="337992" y="601883"/>
                    </a:cubicBezTo>
                    <a:cubicBezTo>
                      <a:pt x="361364" y="594871"/>
                      <a:pt x="384291" y="586450"/>
                      <a:pt x="407440" y="578734"/>
                    </a:cubicBezTo>
                    <a:cubicBezTo>
                      <a:pt x="438306" y="555585"/>
                      <a:pt x="463435" y="521487"/>
                      <a:pt x="500037" y="509286"/>
                    </a:cubicBezTo>
                    <a:cubicBezTo>
                      <a:pt x="536710" y="497061"/>
                      <a:pt x="537434" y="500204"/>
                      <a:pt x="569486" y="474562"/>
                    </a:cubicBezTo>
                    <a:cubicBezTo>
                      <a:pt x="598595" y="451275"/>
                      <a:pt x="599664" y="436271"/>
                      <a:pt x="627359" y="405114"/>
                    </a:cubicBezTo>
                    <a:cubicBezTo>
                      <a:pt x="645484" y="384723"/>
                      <a:pt x="673031" y="371641"/>
                      <a:pt x="685232" y="347240"/>
                    </a:cubicBezTo>
                    <a:cubicBezTo>
                      <a:pt x="692949" y="331807"/>
                      <a:pt x="699821" y="315923"/>
                      <a:pt x="708382" y="300942"/>
                    </a:cubicBezTo>
                    <a:cubicBezTo>
                      <a:pt x="715284" y="288864"/>
                      <a:pt x="725310" y="278660"/>
                      <a:pt x="731531" y="266218"/>
                    </a:cubicBezTo>
                    <a:cubicBezTo>
                      <a:pt x="740823" y="247634"/>
                      <a:pt x="746242" y="227331"/>
                      <a:pt x="754680" y="208344"/>
                    </a:cubicBezTo>
                    <a:cubicBezTo>
                      <a:pt x="773609" y="165754"/>
                      <a:pt x="779217" y="168075"/>
                      <a:pt x="789405" y="127321"/>
                    </a:cubicBezTo>
                    <a:cubicBezTo>
                      <a:pt x="794176" y="108235"/>
                      <a:pt x="795803" y="88428"/>
                      <a:pt x="800979" y="69448"/>
                    </a:cubicBezTo>
                    <a:cubicBezTo>
                      <a:pt x="807400" y="45906"/>
                      <a:pt x="824129" y="0"/>
                      <a:pt x="824129" y="0"/>
                    </a:cubicBezTo>
                    <a:cubicBezTo>
                      <a:pt x="827987" y="46299"/>
                      <a:pt x="827141" y="93233"/>
                      <a:pt x="835703" y="138896"/>
                    </a:cubicBezTo>
                    <a:cubicBezTo>
                      <a:pt x="838883" y="155855"/>
                      <a:pt x="851845" y="169427"/>
                      <a:pt x="858853" y="185195"/>
                    </a:cubicBezTo>
                    <a:cubicBezTo>
                      <a:pt x="868634" y="207201"/>
                      <a:pt x="885943" y="251071"/>
                      <a:pt x="893577" y="277792"/>
                    </a:cubicBezTo>
                    <a:cubicBezTo>
                      <a:pt x="897947" y="293088"/>
                      <a:pt x="901293" y="308658"/>
                      <a:pt x="905151" y="324091"/>
                    </a:cubicBezTo>
                    <a:cubicBezTo>
                      <a:pt x="901293" y="401256"/>
                      <a:pt x="903570" y="478973"/>
                      <a:pt x="893577" y="555585"/>
                    </a:cubicBezTo>
                    <a:cubicBezTo>
                      <a:pt x="891778" y="569379"/>
                      <a:pt x="879669" y="579912"/>
                      <a:pt x="870427" y="590309"/>
                    </a:cubicBezTo>
                    <a:cubicBezTo>
                      <a:pt x="834130" y="631142"/>
                      <a:pt x="809953" y="657936"/>
                      <a:pt x="766255" y="682906"/>
                    </a:cubicBezTo>
                    <a:cubicBezTo>
                      <a:pt x="751274" y="691467"/>
                      <a:pt x="733997" y="696027"/>
                      <a:pt x="719956" y="706056"/>
                    </a:cubicBezTo>
                    <a:cubicBezTo>
                      <a:pt x="706636" y="715570"/>
                      <a:pt x="699541" y="732831"/>
                      <a:pt x="685232" y="740780"/>
                    </a:cubicBezTo>
                    <a:cubicBezTo>
                      <a:pt x="663901" y="752630"/>
                      <a:pt x="638933" y="756213"/>
                      <a:pt x="615784" y="763929"/>
                    </a:cubicBezTo>
                    <a:cubicBezTo>
                      <a:pt x="553727" y="784615"/>
                      <a:pt x="607003" y="768453"/>
                      <a:pt x="523187" y="787078"/>
                    </a:cubicBezTo>
                    <a:cubicBezTo>
                      <a:pt x="507658" y="790529"/>
                      <a:pt x="492487" y="795533"/>
                      <a:pt x="476888" y="798653"/>
                    </a:cubicBezTo>
                    <a:cubicBezTo>
                      <a:pt x="453875" y="803256"/>
                      <a:pt x="430530" y="806030"/>
                      <a:pt x="407440" y="810228"/>
                    </a:cubicBezTo>
                    <a:cubicBezTo>
                      <a:pt x="388084" y="813747"/>
                      <a:pt x="368972" y="818568"/>
                      <a:pt x="349567" y="821802"/>
                    </a:cubicBezTo>
                    <a:cubicBezTo>
                      <a:pt x="322656" y="826287"/>
                      <a:pt x="295386" y="828497"/>
                      <a:pt x="268544" y="833377"/>
                    </a:cubicBezTo>
                    <a:cubicBezTo>
                      <a:pt x="218800" y="842422"/>
                      <a:pt x="230901" y="844132"/>
                      <a:pt x="187521" y="856526"/>
                    </a:cubicBezTo>
                    <a:cubicBezTo>
                      <a:pt x="172225" y="860896"/>
                      <a:pt x="156655" y="864243"/>
                      <a:pt x="141222" y="868101"/>
                    </a:cubicBezTo>
                    <a:lnTo>
                      <a:pt x="83349" y="925975"/>
                    </a:lnTo>
                    <a:cubicBezTo>
                      <a:pt x="75632" y="933692"/>
                      <a:pt x="66252" y="940044"/>
                      <a:pt x="60199" y="949124"/>
                    </a:cubicBezTo>
                    <a:cubicBezTo>
                      <a:pt x="52483" y="960699"/>
                      <a:pt x="46887" y="974011"/>
                      <a:pt x="37050" y="983848"/>
                    </a:cubicBezTo>
                    <a:cubicBezTo>
                      <a:pt x="-18820" y="1039718"/>
                      <a:pt x="6184" y="1088020"/>
                      <a:pt x="2326" y="1053296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Oval 86"/>
              <p:cNvSpPr/>
              <p:nvPr/>
            </p:nvSpPr>
            <p:spPr>
              <a:xfrm>
                <a:off x="5797202" y="4118851"/>
                <a:ext cx="170546" cy="6580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Freeform 87"/>
              <p:cNvSpPr/>
              <p:nvPr/>
            </p:nvSpPr>
            <p:spPr>
              <a:xfrm>
                <a:off x="5930799" y="3706163"/>
                <a:ext cx="486339" cy="893077"/>
              </a:xfrm>
              <a:custGeom>
                <a:avLst/>
                <a:gdLst>
                  <a:gd name="connsiteX0" fmla="*/ 2326 w 905151"/>
                  <a:gd name="connsiteY0" fmla="*/ 1053296 h 1065000"/>
                  <a:gd name="connsiteX1" fmla="*/ 13901 w 905151"/>
                  <a:gd name="connsiteY1" fmla="*/ 775504 h 1065000"/>
                  <a:gd name="connsiteX2" fmla="*/ 25475 w 905151"/>
                  <a:gd name="connsiteY2" fmla="*/ 740780 h 1065000"/>
                  <a:gd name="connsiteX3" fmla="*/ 71774 w 905151"/>
                  <a:gd name="connsiteY3" fmla="*/ 671331 h 1065000"/>
                  <a:gd name="connsiteX4" fmla="*/ 141222 w 905151"/>
                  <a:gd name="connsiteY4" fmla="*/ 659757 h 1065000"/>
                  <a:gd name="connsiteX5" fmla="*/ 199096 w 905151"/>
                  <a:gd name="connsiteY5" fmla="*/ 648182 h 1065000"/>
                  <a:gd name="connsiteX6" fmla="*/ 291693 w 905151"/>
                  <a:gd name="connsiteY6" fmla="*/ 613458 h 1065000"/>
                  <a:gd name="connsiteX7" fmla="*/ 337992 w 905151"/>
                  <a:gd name="connsiteY7" fmla="*/ 601883 h 1065000"/>
                  <a:gd name="connsiteX8" fmla="*/ 407440 w 905151"/>
                  <a:gd name="connsiteY8" fmla="*/ 578734 h 1065000"/>
                  <a:gd name="connsiteX9" fmla="*/ 500037 w 905151"/>
                  <a:gd name="connsiteY9" fmla="*/ 509286 h 1065000"/>
                  <a:gd name="connsiteX10" fmla="*/ 569486 w 905151"/>
                  <a:gd name="connsiteY10" fmla="*/ 474562 h 1065000"/>
                  <a:gd name="connsiteX11" fmla="*/ 627359 w 905151"/>
                  <a:gd name="connsiteY11" fmla="*/ 405114 h 1065000"/>
                  <a:gd name="connsiteX12" fmla="*/ 685232 w 905151"/>
                  <a:gd name="connsiteY12" fmla="*/ 347240 h 1065000"/>
                  <a:gd name="connsiteX13" fmla="*/ 708382 w 905151"/>
                  <a:gd name="connsiteY13" fmla="*/ 300942 h 1065000"/>
                  <a:gd name="connsiteX14" fmla="*/ 731531 w 905151"/>
                  <a:gd name="connsiteY14" fmla="*/ 266218 h 1065000"/>
                  <a:gd name="connsiteX15" fmla="*/ 754680 w 905151"/>
                  <a:gd name="connsiteY15" fmla="*/ 208344 h 1065000"/>
                  <a:gd name="connsiteX16" fmla="*/ 789405 w 905151"/>
                  <a:gd name="connsiteY16" fmla="*/ 127321 h 1065000"/>
                  <a:gd name="connsiteX17" fmla="*/ 800979 w 905151"/>
                  <a:gd name="connsiteY17" fmla="*/ 69448 h 1065000"/>
                  <a:gd name="connsiteX18" fmla="*/ 824129 w 905151"/>
                  <a:gd name="connsiteY18" fmla="*/ 0 h 1065000"/>
                  <a:gd name="connsiteX19" fmla="*/ 835703 w 905151"/>
                  <a:gd name="connsiteY19" fmla="*/ 138896 h 1065000"/>
                  <a:gd name="connsiteX20" fmla="*/ 858853 w 905151"/>
                  <a:gd name="connsiteY20" fmla="*/ 185195 h 1065000"/>
                  <a:gd name="connsiteX21" fmla="*/ 893577 w 905151"/>
                  <a:gd name="connsiteY21" fmla="*/ 277792 h 1065000"/>
                  <a:gd name="connsiteX22" fmla="*/ 905151 w 905151"/>
                  <a:gd name="connsiteY22" fmla="*/ 324091 h 1065000"/>
                  <a:gd name="connsiteX23" fmla="*/ 893577 w 905151"/>
                  <a:gd name="connsiteY23" fmla="*/ 555585 h 1065000"/>
                  <a:gd name="connsiteX24" fmla="*/ 870427 w 905151"/>
                  <a:gd name="connsiteY24" fmla="*/ 590309 h 1065000"/>
                  <a:gd name="connsiteX25" fmla="*/ 766255 w 905151"/>
                  <a:gd name="connsiteY25" fmla="*/ 682906 h 1065000"/>
                  <a:gd name="connsiteX26" fmla="*/ 719956 w 905151"/>
                  <a:gd name="connsiteY26" fmla="*/ 706056 h 1065000"/>
                  <a:gd name="connsiteX27" fmla="*/ 685232 w 905151"/>
                  <a:gd name="connsiteY27" fmla="*/ 740780 h 1065000"/>
                  <a:gd name="connsiteX28" fmla="*/ 615784 w 905151"/>
                  <a:gd name="connsiteY28" fmla="*/ 763929 h 1065000"/>
                  <a:gd name="connsiteX29" fmla="*/ 523187 w 905151"/>
                  <a:gd name="connsiteY29" fmla="*/ 787078 h 1065000"/>
                  <a:gd name="connsiteX30" fmla="*/ 476888 w 905151"/>
                  <a:gd name="connsiteY30" fmla="*/ 798653 h 1065000"/>
                  <a:gd name="connsiteX31" fmla="*/ 407440 w 905151"/>
                  <a:gd name="connsiteY31" fmla="*/ 810228 h 1065000"/>
                  <a:gd name="connsiteX32" fmla="*/ 349567 w 905151"/>
                  <a:gd name="connsiteY32" fmla="*/ 821802 h 1065000"/>
                  <a:gd name="connsiteX33" fmla="*/ 268544 w 905151"/>
                  <a:gd name="connsiteY33" fmla="*/ 833377 h 1065000"/>
                  <a:gd name="connsiteX34" fmla="*/ 187521 w 905151"/>
                  <a:gd name="connsiteY34" fmla="*/ 856526 h 1065000"/>
                  <a:gd name="connsiteX35" fmla="*/ 141222 w 905151"/>
                  <a:gd name="connsiteY35" fmla="*/ 868101 h 1065000"/>
                  <a:gd name="connsiteX36" fmla="*/ 83349 w 905151"/>
                  <a:gd name="connsiteY36" fmla="*/ 925975 h 1065000"/>
                  <a:gd name="connsiteX37" fmla="*/ 60199 w 905151"/>
                  <a:gd name="connsiteY37" fmla="*/ 949124 h 1065000"/>
                  <a:gd name="connsiteX38" fmla="*/ 37050 w 905151"/>
                  <a:gd name="connsiteY38" fmla="*/ 983848 h 1065000"/>
                  <a:gd name="connsiteX39" fmla="*/ 2326 w 905151"/>
                  <a:gd name="connsiteY39" fmla="*/ 1053296 h 1065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905151" h="1065000">
                    <a:moveTo>
                      <a:pt x="2326" y="1053296"/>
                    </a:moveTo>
                    <a:cubicBezTo>
                      <a:pt x="-1532" y="1018572"/>
                      <a:pt x="7055" y="867928"/>
                      <a:pt x="13901" y="775504"/>
                    </a:cubicBezTo>
                    <a:cubicBezTo>
                      <a:pt x="14802" y="763337"/>
                      <a:pt x="20669" y="751994"/>
                      <a:pt x="25475" y="740780"/>
                    </a:cubicBezTo>
                    <a:cubicBezTo>
                      <a:pt x="30894" y="728135"/>
                      <a:pt x="50725" y="679224"/>
                      <a:pt x="71774" y="671331"/>
                    </a:cubicBezTo>
                    <a:cubicBezTo>
                      <a:pt x="93748" y="663091"/>
                      <a:pt x="118132" y="663955"/>
                      <a:pt x="141222" y="659757"/>
                    </a:cubicBezTo>
                    <a:cubicBezTo>
                      <a:pt x="160578" y="656238"/>
                      <a:pt x="179891" y="652450"/>
                      <a:pt x="199096" y="648182"/>
                    </a:cubicBezTo>
                    <a:cubicBezTo>
                      <a:pt x="296326" y="626575"/>
                      <a:pt x="194078" y="650063"/>
                      <a:pt x="291693" y="613458"/>
                    </a:cubicBezTo>
                    <a:cubicBezTo>
                      <a:pt x="306588" y="607872"/>
                      <a:pt x="322755" y="606454"/>
                      <a:pt x="337992" y="601883"/>
                    </a:cubicBezTo>
                    <a:cubicBezTo>
                      <a:pt x="361364" y="594871"/>
                      <a:pt x="384291" y="586450"/>
                      <a:pt x="407440" y="578734"/>
                    </a:cubicBezTo>
                    <a:cubicBezTo>
                      <a:pt x="438306" y="555585"/>
                      <a:pt x="463435" y="521487"/>
                      <a:pt x="500037" y="509286"/>
                    </a:cubicBezTo>
                    <a:cubicBezTo>
                      <a:pt x="536710" y="497061"/>
                      <a:pt x="537434" y="500204"/>
                      <a:pt x="569486" y="474562"/>
                    </a:cubicBezTo>
                    <a:cubicBezTo>
                      <a:pt x="598595" y="451275"/>
                      <a:pt x="599664" y="436271"/>
                      <a:pt x="627359" y="405114"/>
                    </a:cubicBezTo>
                    <a:cubicBezTo>
                      <a:pt x="645484" y="384723"/>
                      <a:pt x="673031" y="371641"/>
                      <a:pt x="685232" y="347240"/>
                    </a:cubicBezTo>
                    <a:cubicBezTo>
                      <a:pt x="692949" y="331807"/>
                      <a:pt x="699821" y="315923"/>
                      <a:pt x="708382" y="300942"/>
                    </a:cubicBezTo>
                    <a:cubicBezTo>
                      <a:pt x="715284" y="288864"/>
                      <a:pt x="725310" y="278660"/>
                      <a:pt x="731531" y="266218"/>
                    </a:cubicBezTo>
                    <a:cubicBezTo>
                      <a:pt x="740823" y="247634"/>
                      <a:pt x="746242" y="227331"/>
                      <a:pt x="754680" y="208344"/>
                    </a:cubicBezTo>
                    <a:cubicBezTo>
                      <a:pt x="773609" y="165754"/>
                      <a:pt x="779217" y="168075"/>
                      <a:pt x="789405" y="127321"/>
                    </a:cubicBezTo>
                    <a:cubicBezTo>
                      <a:pt x="794176" y="108235"/>
                      <a:pt x="795803" y="88428"/>
                      <a:pt x="800979" y="69448"/>
                    </a:cubicBezTo>
                    <a:cubicBezTo>
                      <a:pt x="807400" y="45906"/>
                      <a:pt x="824129" y="0"/>
                      <a:pt x="824129" y="0"/>
                    </a:cubicBezTo>
                    <a:cubicBezTo>
                      <a:pt x="827987" y="46299"/>
                      <a:pt x="827141" y="93233"/>
                      <a:pt x="835703" y="138896"/>
                    </a:cubicBezTo>
                    <a:cubicBezTo>
                      <a:pt x="838883" y="155855"/>
                      <a:pt x="851845" y="169427"/>
                      <a:pt x="858853" y="185195"/>
                    </a:cubicBezTo>
                    <a:cubicBezTo>
                      <a:pt x="868634" y="207201"/>
                      <a:pt x="885943" y="251071"/>
                      <a:pt x="893577" y="277792"/>
                    </a:cubicBezTo>
                    <a:cubicBezTo>
                      <a:pt x="897947" y="293088"/>
                      <a:pt x="901293" y="308658"/>
                      <a:pt x="905151" y="324091"/>
                    </a:cubicBezTo>
                    <a:cubicBezTo>
                      <a:pt x="901293" y="401256"/>
                      <a:pt x="903570" y="478973"/>
                      <a:pt x="893577" y="555585"/>
                    </a:cubicBezTo>
                    <a:cubicBezTo>
                      <a:pt x="891778" y="569379"/>
                      <a:pt x="879669" y="579912"/>
                      <a:pt x="870427" y="590309"/>
                    </a:cubicBezTo>
                    <a:cubicBezTo>
                      <a:pt x="834130" y="631142"/>
                      <a:pt x="809953" y="657936"/>
                      <a:pt x="766255" y="682906"/>
                    </a:cubicBezTo>
                    <a:cubicBezTo>
                      <a:pt x="751274" y="691467"/>
                      <a:pt x="733997" y="696027"/>
                      <a:pt x="719956" y="706056"/>
                    </a:cubicBezTo>
                    <a:cubicBezTo>
                      <a:pt x="706636" y="715570"/>
                      <a:pt x="699541" y="732831"/>
                      <a:pt x="685232" y="740780"/>
                    </a:cubicBezTo>
                    <a:cubicBezTo>
                      <a:pt x="663901" y="752630"/>
                      <a:pt x="638933" y="756213"/>
                      <a:pt x="615784" y="763929"/>
                    </a:cubicBezTo>
                    <a:cubicBezTo>
                      <a:pt x="553727" y="784615"/>
                      <a:pt x="607003" y="768453"/>
                      <a:pt x="523187" y="787078"/>
                    </a:cubicBezTo>
                    <a:cubicBezTo>
                      <a:pt x="507658" y="790529"/>
                      <a:pt x="492487" y="795533"/>
                      <a:pt x="476888" y="798653"/>
                    </a:cubicBezTo>
                    <a:cubicBezTo>
                      <a:pt x="453875" y="803256"/>
                      <a:pt x="430530" y="806030"/>
                      <a:pt x="407440" y="810228"/>
                    </a:cubicBezTo>
                    <a:cubicBezTo>
                      <a:pt x="388084" y="813747"/>
                      <a:pt x="368972" y="818568"/>
                      <a:pt x="349567" y="821802"/>
                    </a:cubicBezTo>
                    <a:cubicBezTo>
                      <a:pt x="322656" y="826287"/>
                      <a:pt x="295386" y="828497"/>
                      <a:pt x="268544" y="833377"/>
                    </a:cubicBezTo>
                    <a:cubicBezTo>
                      <a:pt x="218800" y="842422"/>
                      <a:pt x="230901" y="844132"/>
                      <a:pt x="187521" y="856526"/>
                    </a:cubicBezTo>
                    <a:cubicBezTo>
                      <a:pt x="172225" y="860896"/>
                      <a:pt x="156655" y="864243"/>
                      <a:pt x="141222" y="868101"/>
                    </a:cubicBezTo>
                    <a:lnTo>
                      <a:pt x="83349" y="925975"/>
                    </a:lnTo>
                    <a:cubicBezTo>
                      <a:pt x="75632" y="933692"/>
                      <a:pt x="66252" y="940044"/>
                      <a:pt x="60199" y="949124"/>
                    </a:cubicBezTo>
                    <a:cubicBezTo>
                      <a:pt x="52483" y="960699"/>
                      <a:pt x="46887" y="974011"/>
                      <a:pt x="37050" y="983848"/>
                    </a:cubicBezTo>
                    <a:cubicBezTo>
                      <a:pt x="-18820" y="1039718"/>
                      <a:pt x="6184" y="1088020"/>
                      <a:pt x="2326" y="1053296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Oval 88"/>
              <p:cNvSpPr/>
              <p:nvPr/>
            </p:nvSpPr>
            <p:spPr>
              <a:xfrm>
                <a:off x="6040371" y="4269502"/>
                <a:ext cx="170546" cy="6580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Freeform 89"/>
              <p:cNvSpPr/>
              <p:nvPr/>
            </p:nvSpPr>
            <p:spPr>
              <a:xfrm>
                <a:off x="6138497" y="3868345"/>
                <a:ext cx="486339" cy="893077"/>
              </a:xfrm>
              <a:custGeom>
                <a:avLst/>
                <a:gdLst>
                  <a:gd name="connsiteX0" fmla="*/ 2326 w 905151"/>
                  <a:gd name="connsiteY0" fmla="*/ 1053296 h 1065000"/>
                  <a:gd name="connsiteX1" fmla="*/ 13901 w 905151"/>
                  <a:gd name="connsiteY1" fmla="*/ 775504 h 1065000"/>
                  <a:gd name="connsiteX2" fmla="*/ 25475 w 905151"/>
                  <a:gd name="connsiteY2" fmla="*/ 740780 h 1065000"/>
                  <a:gd name="connsiteX3" fmla="*/ 71774 w 905151"/>
                  <a:gd name="connsiteY3" fmla="*/ 671331 h 1065000"/>
                  <a:gd name="connsiteX4" fmla="*/ 141222 w 905151"/>
                  <a:gd name="connsiteY4" fmla="*/ 659757 h 1065000"/>
                  <a:gd name="connsiteX5" fmla="*/ 199096 w 905151"/>
                  <a:gd name="connsiteY5" fmla="*/ 648182 h 1065000"/>
                  <a:gd name="connsiteX6" fmla="*/ 291693 w 905151"/>
                  <a:gd name="connsiteY6" fmla="*/ 613458 h 1065000"/>
                  <a:gd name="connsiteX7" fmla="*/ 337992 w 905151"/>
                  <a:gd name="connsiteY7" fmla="*/ 601883 h 1065000"/>
                  <a:gd name="connsiteX8" fmla="*/ 407440 w 905151"/>
                  <a:gd name="connsiteY8" fmla="*/ 578734 h 1065000"/>
                  <a:gd name="connsiteX9" fmla="*/ 500037 w 905151"/>
                  <a:gd name="connsiteY9" fmla="*/ 509286 h 1065000"/>
                  <a:gd name="connsiteX10" fmla="*/ 569486 w 905151"/>
                  <a:gd name="connsiteY10" fmla="*/ 474562 h 1065000"/>
                  <a:gd name="connsiteX11" fmla="*/ 627359 w 905151"/>
                  <a:gd name="connsiteY11" fmla="*/ 405114 h 1065000"/>
                  <a:gd name="connsiteX12" fmla="*/ 685232 w 905151"/>
                  <a:gd name="connsiteY12" fmla="*/ 347240 h 1065000"/>
                  <a:gd name="connsiteX13" fmla="*/ 708382 w 905151"/>
                  <a:gd name="connsiteY13" fmla="*/ 300942 h 1065000"/>
                  <a:gd name="connsiteX14" fmla="*/ 731531 w 905151"/>
                  <a:gd name="connsiteY14" fmla="*/ 266218 h 1065000"/>
                  <a:gd name="connsiteX15" fmla="*/ 754680 w 905151"/>
                  <a:gd name="connsiteY15" fmla="*/ 208344 h 1065000"/>
                  <a:gd name="connsiteX16" fmla="*/ 789405 w 905151"/>
                  <a:gd name="connsiteY16" fmla="*/ 127321 h 1065000"/>
                  <a:gd name="connsiteX17" fmla="*/ 800979 w 905151"/>
                  <a:gd name="connsiteY17" fmla="*/ 69448 h 1065000"/>
                  <a:gd name="connsiteX18" fmla="*/ 824129 w 905151"/>
                  <a:gd name="connsiteY18" fmla="*/ 0 h 1065000"/>
                  <a:gd name="connsiteX19" fmla="*/ 835703 w 905151"/>
                  <a:gd name="connsiteY19" fmla="*/ 138896 h 1065000"/>
                  <a:gd name="connsiteX20" fmla="*/ 858853 w 905151"/>
                  <a:gd name="connsiteY20" fmla="*/ 185195 h 1065000"/>
                  <a:gd name="connsiteX21" fmla="*/ 893577 w 905151"/>
                  <a:gd name="connsiteY21" fmla="*/ 277792 h 1065000"/>
                  <a:gd name="connsiteX22" fmla="*/ 905151 w 905151"/>
                  <a:gd name="connsiteY22" fmla="*/ 324091 h 1065000"/>
                  <a:gd name="connsiteX23" fmla="*/ 893577 w 905151"/>
                  <a:gd name="connsiteY23" fmla="*/ 555585 h 1065000"/>
                  <a:gd name="connsiteX24" fmla="*/ 870427 w 905151"/>
                  <a:gd name="connsiteY24" fmla="*/ 590309 h 1065000"/>
                  <a:gd name="connsiteX25" fmla="*/ 766255 w 905151"/>
                  <a:gd name="connsiteY25" fmla="*/ 682906 h 1065000"/>
                  <a:gd name="connsiteX26" fmla="*/ 719956 w 905151"/>
                  <a:gd name="connsiteY26" fmla="*/ 706056 h 1065000"/>
                  <a:gd name="connsiteX27" fmla="*/ 685232 w 905151"/>
                  <a:gd name="connsiteY27" fmla="*/ 740780 h 1065000"/>
                  <a:gd name="connsiteX28" fmla="*/ 615784 w 905151"/>
                  <a:gd name="connsiteY28" fmla="*/ 763929 h 1065000"/>
                  <a:gd name="connsiteX29" fmla="*/ 523187 w 905151"/>
                  <a:gd name="connsiteY29" fmla="*/ 787078 h 1065000"/>
                  <a:gd name="connsiteX30" fmla="*/ 476888 w 905151"/>
                  <a:gd name="connsiteY30" fmla="*/ 798653 h 1065000"/>
                  <a:gd name="connsiteX31" fmla="*/ 407440 w 905151"/>
                  <a:gd name="connsiteY31" fmla="*/ 810228 h 1065000"/>
                  <a:gd name="connsiteX32" fmla="*/ 349567 w 905151"/>
                  <a:gd name="connsiteY32" fmla="*/ 821802 h 1065000"/>
                  <a:gd name="connsiteX33" fmla="*/ 268544 w 905151"/>
                  <a:gd name="connsiteY33" fmla="*/ 833377 h 1065000"/>
                  <a:gd name="connsiteX34" fmla="*/ 187521 w 905151"/>
                  <a:gd name="connsiteY34" fmla="*/ 856526 h 1065000"/>
                  <a:gd name="connsiteX35" fmla="*/ 141222 w 905151"/>
                  <a:gd name="connsiteY35" fmla="*/ 868101 h 1065000"/>
                  <a:gd name="connsiteX36" fmla="*/ 83349 w 905151"/>
                  <a:gd name="connsiteY36" fmla="*/ 925975 h 1065000"/>
                  <a:gd name="connsiteX37" fmla="*/ 60199 w 905151"/>
                  <a:gd name="connsiteY37" fmla="*/ 949124 h 1065000"/>
                  <a:gd name="connsiteX38" fmla="*/ 37050 w 905151"/>
                  <a:gd name="connsiteY38" fmla="*/ 983848 h 1065000"/>
                  <a:gd name="connsiteX39" fmla="*/ 2326 w 905151"/>
                  <a:gd name="connsiteY39" fmla="*/ 1053296 h 1065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905151" h="1065000">
                    <a:moveTo>
                      <a:pt x="2326" y="1053296"/>
                    </a:moveTo>
                    <a:cubicBezTo>
                      <a:pt x="-1532" y="1018572"/>
                      <a:pt x="7055" y="867928"/>
                      <a:pt x="13901" y="775504"/>
                    </a:cubicBezTo>
                    <a:cubicBezTo>
                      <a:pt x="14802" y="763337"/>
                      <a:pt x="20669" y="751994"/>
                      <a:pt x="25475" y="740780"/>
                    </a:cubicBezTo>
                    <a:cubicBezTo>
                      <a:pt x="30894" y="728135"/>
                      <a:pt x="50725" y="679224"/>
                      <a:pt x="71774" y="671331"/>
                    </a:cubicBezTo>
                    <a:cubicBezTo>
                      <a:pt x="93748" y="663091"/>
                      <a:pt x="118132" y="663955"/>
                      <a:pt x="141222" y="659757"/>
                    </a:cubicBezTo>
                    <a:cubicBezTo>
                      <a:pt x="160578" y="656238"/>
                      <a:pt x="179891" y="652450"/>
                      <a:pt x="199096" y="648182"/>
                    </a:cubicBezTo>
                    <a:cubicBezTo>
                      <a:pt x="296326" y="626575"/>
                      <a:pt x="194078" y="650063"/>
                      <a:pt x="291693" y="613458"/>
                    </a:cubicBezTo>
                    <a:cubicBezTo>
                      <a:pt x="306588" y="607872"/>
                      <a:pt x="322755" y="606454"/>
                      <a:pt x="337992" y="601883"/>
                    </a:cubicBezTo>
                    <a:cubicBezTo>
                      <a:pt x="361364" y="594871"/>
                      <a:pt x="384291" y="586450"/>
                      <a:pt x="407440" y="578734"/>
                    </a:cubicBezTo>
                    <a:cubicBezTo>
                      <a:pt x="438306" y="555585"/>
                      <a:pt x="463435" y="521487"/>
                      <a:pt x="500037" y="509286"/>
                    </a:cubicBezTo>
                    <a:cubicBezTo>
                      <a:pt x="536710" y="497061"/>
                      <a:pt x="537434" y="500204"/>
                      <a:pt x="569486" y="474562"/>
                    </a:cubicBezTo>
                    <a:cubicBezTo>
                      <a:pt x="598595" y="451275"/>
                      <a:pt x="599664" y="436271"/>
                      <a:pt x="627359" y="405114"/>
                    </a:cubicBezTo>
                    <a:cubicBezTo>
                      <a:pt x="645484" y="384723"/>
                      <a:pt x="673031" y="371641"/>
                      <a:pt x="685232" y="347240"/>
                    </a:cubicBezTo>
                    <a:cubicBezTo>
                      <a:pt x="692949" y="331807"/>
                      <a:pt x="699821" y="315923"/>
                      <a:pt x="708382" y="300942"/>
                    </a:cubicBezTo>
                    <a:cubicBezTo>
                      <a:pt x="715284" y="288864"/>
                      <a:pt x="725310" y="278660"/>
                      <a:pt x="731531" y="266218"/>
                    </a:cubicBezTo>
                    <a:cubicBezTo>
                      <a:pt x="740823" y="247634"/>
                      <a:pt x="746242" y="227331"/>
                      <a:pt x="754680" y="208344"/>
                    </a:cubicBezTo>
                    <a:cubicBezTo>
                      <a:pt x="773609" y="165754"/>
                      <a:pt x="779217" y="168075"/>
                      <a:pt x="789405" y="127321"/>
                    </a:cubicBezTo>
                    <a:cubicBezTo>
                      <a:pt x="794176" y="108235"/>
                      <a:pt x="795803" y="88428"/>
                      <a:pt x="800979" y="69448"/>
                    </a:cubicBezTo>
                    <a:cubicBezTo>
                      <a:pt x="807400" y="45906"/>
                      <a:pt x="824129" y="0"/>
                      <a:pt x="824129" y="0"/>
                    </a:cubicBezTo>
                    <a:cubicBezTo>
                      <a:pt x="827987" y="46299"/>
                      <a:pt x="827141" y="93233"/>
                      <a:pt x="835703" y="138896"/>
                    </a:cubicBezTo>
                    <a:cubicBezTo>
                      <a:pt x="838883" y="155855"/>
                      <a:pt x="851845" y="169427"/>
                      <a:pt x="858853" y="185195"/>
                    </a:cubicBezTo>
                    <a:cubicBezTo>
                      <a:pt x="868634" y="207201"/>
                      <a:pt x="885943" y="251071"/>
                      <a:pt x="893577" y="277792"/>
                    </a:cubicBezTo>
                    <a:cubicBezTo>
                      <a:pt x="897947" y="293088"/>
                      <a:pt x="901293" y="308658"/>
                      <a:pt x="905151" y="324091"/>
                    </a:cubicBezTo>
                    <a:cubicBezTo>
                      <a:pt x="901293" y="401256"/>
                      <a:pt x="903570" y="478973"/>
                      <a:pt x="893577" y="555585"/>
                    </a:cubicBezTo>
                    <a:cubicBezTo>
                      <a:pt x="891778" y="569379"/>
                      <a:pt x="879669" y="579912"/>
                      <a:pt x="870427" y="590309"/>
                    </a:cubicBezTo>
                    <a:cubicBezTo>
                      <a:pt x="834130" y="631142"/>
                      <a:pt x="809953" y="657936"/>
                      <a:pt x="766255" y="682906"/>
                    </a:cubicBezTo>
                    <a:cubicBezTo>
                      <a:pt x="751274" y="691467"/>
                      <a:pt x="733997" y="696027"/>
                      <a:pt x="719956" y="706056"/>
                    </a:cubicBezTo>
                    <a:cubicBezTo>
                      <a:pt x="706636" y="715570"/>
                      <a:pt x="699541" y="732831"/>
                      <a:pt x="685232" y="740780"/>
                    </a:cubicBezTo>
                    <a:cubicBezTo>
                      <a:pt x="663901" y="752630"/>
                      <a:pt x="638933" y="756213"/>
                      <a:pt x="615784" y="763929"/>
                    </a:cubicBezTo>
                    <a:cubicBezTo>
                      <a:pt x="553727" y="784615"/>
                      <a:pt x="607003" y="768453"/>
                      <a:pt x="523187" y="787078"/>
                    </a:cubicBezTo>
                    <a:cubicBezTo>
                      <a:pt x="507658" y="790529"/>
                      <a:pt x="492487" y="795533"/>
                      <a:pt x="476888" y="798653"/>
                    </a:cubicBezTo>
                    <a:cubicBezTo>
                      <a:pt x="453875" y="803256"/>
                      <a:pt x="430530" y="806030"/>
                      <a:pt x="407440" y="810228"/>
                    </a:cubicBezTo>
                    <a:cubicBezTo>
                      <a:pt x="388084" y="813747"/>
                      <a:pt x="368972" y="818568"/>
                      <a:pt x="349567" y="821802"/>
                    </a:cubicBezTo>
                    <a:cubicBezTo>
                      <a:pt x="322656" y="826287"/>
                      <a:pt x="295386" y="828497"/>
                      <a:pt x="268544" y="833377"/>
                    </a:cubicBezTo>
                    <a:cubicBezTo>
                      <a:pt x="218800" y="842422"/>
                      <a:pt x="230901" y="844132"/>
                      <a:pt x="187521" y="856526"/>
                    </a:cubicBezTo>
                    <a:cubicBezTo>
                      <a:pt x="172225" y="860896"/>
                      <a:pt x="156655" y="864243"/>
                      <a:pt x="141222" y="868101"/>
                    </a:cubicBezTo>
                    <a:lnTo>
                      <a:pt x="83349" y="925975"/>
                    </a:lnTo>
                    <a:cubicBezTo>
                      <a:pt x="75632" y="933692"/>
                      <a:pt x="66252" y="940044"/>
                      <a:pt x="60199" y="949124"/>
                    </a:cubicBezTo>
                    <a:cubicBezTo>
                      <a:pt x="52483" y="960699"/>
                      <a:pt x="46887" y="974011"/>
                      <a:pt x="37050" y="983848"/>
                    </a:cubicBezTo>
                    <a:cubicBezTo>
                      <a:pt x="-18820" y="1039718"/>
                      <a:pt x="6184" y="1088020"/>
                      <a:pt x="2326" y="1053296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Oval 90"/>
              <p:cNvSpPr/>
              <p:nvPr/>
            </p:nvSpPr>
            <p:spPr>
              <a:xfrm>
                <a:off x="6248069" y="4431684"/>
                <a:ext cx="170546" cy="6580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TextBox 91"/>
              <p:cNvSpPr txBox="1"/>
              <p:nvPr/>
            </p:nvSpPr>
            <p:spPr>
              <a:xfrm>
                <a:off x="5714043" y="4734587"/>
                <a:ext cx="99375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 smtClean="0">
                    <a:latin typeface="Arial" charset="-95"/>
                    <a:ea typeface="Arial" charset="-95"/>
                    <a:cs typeface="Arial" charset="-95"/>
                  </a:rPr>
                  <a:t>Fibroblasts</a:t>
                </a:r>
                <a:endParaRPr lang="en-US" sz="1100" dirty="0">
                  <a:latin typeface="Arial" charset="-95"/>
                  <a:ea typeface="Arial" charset="-95"/>
                  <a:cs typeface="Arial" charset="-95"/>
                </a:endParaRPr>
              </a:p>
            </p:txBody>
          </p:sp>
        </p:grpSp>
        <p:pic>
          <p:nvPicPr>
            <p:cNvPr id="67" name="Picture 66"/>
            <p:cNvPicPr>
              <a:picLocks noChangeAspect="1" noChangeArrowheads="1"/>
            </p:cNvPicPr>
            <p:nvPr/>
          </p:nvPicPr>
          <p:blipFill rotWithShape="1">
            <a:blip r:embed="rId2"/>
            <a:srcRect l="71943" t="3273" r="5396" b="54942"/>
            <a:stretch/>
          </p:blipFill>
          <p:spPr bwMode="auto">
            <a:xfrm>
              <a:off x="9917297" y="1679984"/>
              <a:ext cx="1214496" cy="1126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7297" y="2919087"/>
              <a:ext cx="1330821" cy="785020"/>
            </a:xfrm>
            <a:prstGeom prst="rect">
              <a:avLst/>
            </a:prstGeom>
          </p:spPr>
        </p:pic>
        <p:sp>
          <p:nvSpPr>
            <p:cNvPr id="69" name="TextBox 68"/>
            <p:cNvSpPr txBox="1"/>
            <p:nvPr/>
          </p:nvSpPr>
          <p:spPr>
            <a:xfrm>
              <a:off x="10087826" y="3715596"/>
              <a:ext cx="99374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latin typeface="Arial" charset="-95"/>
                  <a:ea typeface="Arial" charset="-95"/>
                  <a:cs typeface="Arial" charset="-95"/>
                </a:rPr>
                <a:t>Podocytes</a:t>
              </a:r>
              <a:endParaRPr lang="en-US" sz="1100" dirty="0">
                <a:latin typeface="Arial" charset="-95"/>
                <a:ea typeface="Arial" charset="-95"/>
                <a:cs typeface="Arial" charset="-95"/>
              </a:endParaRPr>
            </a:p>
          </p:txBody>
        </p:sp>
        <p:pic>
          <p:nvPicPr>
            <p:cNvPr id="70" name="Picture 69"/>
            <p:cNvPicPr>
              <a:picLocks noChangeAspect="1" noChangeArrowheads="1"/>
            </p:cNvPicPr>
            <p:nvPr/>
          </p:nvPicPr>
          <p:blipFill rotWithShape="1">
            <a:blip r:embed="rId2"/>
            <a:srcRect l="1" r="59036" b="64639"/>
            <a:stretch/>
          </p:blipFill>
          <p:spPr bwMode="auto">
            <a:xfrm>
              <a:off x="4668182" y="2822759"/>
              <a:ext cx="2512735" cy="10909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3" name="Rectangle 72"/>
            <p:cNvSpPr/>
            <p:nvPr/>
          </p:nvSpPr>
          <p:spPr>
            <a:xfrm>
              <a:off x="7252570" y="2740005"/>
              <a:ext cx="1283829" cy="53335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err="1" smtClean="0">
                  <a:solidFill>
                    <a:schemeClr val="tx1"/>
                  </a:solidFill>
                  <a:latin typeface="Arial" charset="-95"/>
                  <a:ea typeface="Arial" charset="-95"/>
                  <a:cs typeface="Arial" charset="-95"/>
                </a:rPr>
                <a:t>TF:FVIIa</a:t>
              </a:r>
              <a:endParaRPr lang="en-US" sz="1400" b="1" dirty="0" smtClean="0">
                <a:solidFill>
                  <a:schemeClr val="tx1"/>
                </a:solidFill>
                <a:latin typeface="Arial" charset="-95"/>
                <a:ea typeface="Arial" charset="-95"/>
                <a:cs typeface="Arial" charset="-95"/>
              </a:endParaRPr>
            </a:p>
            <a:p>
              <a:pPr algn="ctr"/>
              <a:r>
                <a:rPr lang="en-US" sz="1400" b="1" dirty="0">
                  <a:solidFill>
                    <a:schemeClr val="tx1"/>
                  </a:solidFill>
                  <a:latin typeface="Arial" charset="-95"/>
                  <a:ea typeface="Arial" charset="-95"/>
                  <a:cs typeface="Arial" charset="-95"/>
                </a:rPr>
                <a:t>t</a:t>
              </a:r>
              <a:r>
                <a:rPr lang="en-US" sz="1400" b="1" dirty="0" smtClean="0">
                  <a:solidFill>
                    <a:schemeClr val="tx1"/>
                  </a:solidFill>
                  <a:latin typeface="Arial" charset="-95"/>
                  <a:ea typeface="Arial" charset="-95"/>
                  <a:cs typeface="Arial" charset="-95"/>
                </a:rPr>
                <a:t>hrombin</a:t>
              </a:r>
              <a:endParaRPr lang="en-US" sz="1400" b="1" dirty="0">
                <a:solidFill>
                  <a:schemeClr val="tx1"/>
                </a:solidFill>
                <a:latin typeface="Arial" charset="-95"/>
                <a:ea typeface="Arial" charset="-95"/>
                <a:cs typeface="Arial" charset="-95"/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7252570" y="3704468"/>
              <a:ext cx="1283829" cy="31464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smtClean="0">
                  <a:solidFill>
                    <a:schemeClr val="tx1"/>
                  </a:solidFill>
                  <a:latin typeface="Arial" charset="-95"/>
                  <a:ea typeface="Arial" charset="-95"/>
                  <a:cs typeface="Arial" charset="-95"/>
                </a:rPr>
                <a:t>IL-17</a:t>
              </a:r>
              <a:endParaRPr lang="en-US" sz="1400" b="1" dirty="0">
                <a:solidFill>
                  <a:schemeClr val="tx1"/>
                </a:solidFill>
                <a:latin typeface="Arial" charset="-95"/>
                <a:ea typeface="Arial" charset="-95"/>
                <a:cs typeface="Arial" charset="-95"/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2751426" y="3296420"/>
              <a:ext cx="1283829" cy="3773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smtClean="0">
                  <a:solidFill>
                    <a:schemeClr val="tx1"/>
                  </a:solidFill>
                  <a:latin typeface="Arial" charset="-95"/>
                  <a:ea typeface="Arial" charset="-95"/>
                  <a:cs typeface="Arial" charset="-95"/>
                </a:rPr>
                <a:t>HIF-1/REDD1</a:t>
              </a:r>
              <a:endParaRPr lang="en-US" sz="1400" b="1" dirty="0">
                <a:solidFill>
                  <a:schemeClr val="tx1"/>
                </a:solidFill>
                <a:latin typeface="Arial" charset="-95"/>
                <a:ea typeface="Arial" charset="-95"/>
                <a:cs typeface="Arial" charset="-95"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1275222" y="2458764"/>
              <a:ext cx="868102" cy="3773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chemeClr val="tx1"/>
                  </a:solidFill>
                  <a:latin typeface="Arial" charset="-95"/>
                  <a:ea typeface="Arial" charset="-95"/>
                  <a:cs typeface="Arial" charset="-95"/>
                </a:rPr>
                <a:t>ET-1</a:t>
              </a:r>
              <a:endParaRPr lang="en-US" sz="1400" b="1" dirty="0">
                <a:solidFill>
                  <a:schemeClr val="tx1"/>
                </a:solidFill>
                <a:latin typeface="Arial" charset="-95"/>
                <a:ea typeface="Arial" charset="-95"/>
                <a:cs typeface="Arial" charset="-95"/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1275222" y="4132393"/>
              <a:ext cx="868102" cy="3773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smtClean="0">
                  <a:solidFill>
                    <a:schemeClr val="tx1"/>
                  </a:solidFill>
                  <a:latin typeface="Arial" charset="-95"/>
                  <a:ea typeface="Arial" charset="-95"/>
                  <a:cs typeface="Arial" charset="-95"/>
                </a:rPr>
                <a:t>C5a</a:t>
              </a:r>
              <a:endParaRPr lang="en-US" sz="1400" b="1" dirty="0">
                <a:solidFill>
                  <a:schemeClr val="tx1"/>
                </a:solidFill>
                <a:latin typeface="Arial" charset="-95"/>
                <a:ea typeface="Arial" charset="-95"/>
                <a:cs typeface="Arial" charset="-95"/>
              </a:endParaRPr>
            </a:p>
          </p:txBody>
        </p:sp>
        <p:cxnSp>
          <p:nvCxnSpPr>
            <p:cNvPr id="78" name="Straight Arrow Connector 77"/>
            <p:cNvCxnSpPr/>
            <p:nvPr/>
          </p:nvCxnSpPr>
          <p:spPr>
            <a:xfrm>
              <a:off x="2218700" y="2957513"/>
              <a:ext cx="434051" cy="30789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Oval 78"/>
            <p:cNvSpPr/>
            <p:nvPr/>
          </p:nvSpPr>
          <p:spPr>
            <a:xfrm>
              <a:off x="4861140" y="3299890"/>
              <a:ext cx="135822" cy="18519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4927785" y="3539293"/>
              <a:ext cx="135822" cy="18519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1" name="Straight Arrow Connector 80"/>
            <p:cNvCxnSpPr/>
            <p:nvPr/>
          </p:nvCxnSpPr>
          <p:spPr>
            <a:xfrm flipV="1">
              <a:off x="2218700" y="3755065"/>
              <a:ext cx="461493" cy="31464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>
              <a:off x="4157663" y="3485085"/>
              <a:ext cx="51051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/>
            <p:nvPr/>
          </p:nvCxnSpPr>
          <p:spPr>
            <a:xfrm>
              <a:off x="8941035" y="3392488"/>
              <a:ext cx="674453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/>
            <p:nvPr/>
          </p:nvCxnSpPr>
          <p:spPr>
            <a:xfrm flipV="1">
              <a:off x="8950520" y="2744586"/>
              <a:ext cx="674453" cy="65269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/>
            <p:nvPr/>
          </p:nvCxnSpPr>
          <p:spPr>
            <a:xfrm>
              <a:off x="8946708" y="3392487"/>
              <a:ext cx="687750" cy="62662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2 - Θέση περιεχομένου"/>
          <p:cNvSpPr txBox="1">
            <a:spLocks/>
          </p:cNvSpPr>
          <p:nvPr/>
        </p:nvSpPr>
        <p:spPr>
          <a:xfrm>
            <a:off x="0" y="894878"/>
            <a:ext cx="12192000" cy="1000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  <a:defRPr/>
            </a:pPr>
            <a:r>
              <a:rPr lang="el-GR" sz="2000" b="1" dirty="0" smtClean="0">
                <a:solidFill>
                  <a:srgbClr val="0070C0"/>
                </a:solidFill>
              </a:rPr>
              <a:t>ΑΝΟΔΙΚΟΙ ΡΥΘΜΙΣΤΕΣ ΚΑΙ ΚΑΘΟΔΙΚΑ ΜΟΡΙΑ </a:t>
            </a:r>
          </a:p>
          <a:p>
            <a:pPr marL="0" indent="0" algn="ctr">
              <a:buFont typeface="Arial"/>
              <a:buNone/>
              <a:defRPr/>
            </a:pPr>
            <a:r>
              <a:rPr lang="el-GR" sz="2000" b="1" dirty="0" smtClean="0">
                <a:solidFill>
                  <a:srgbClr val="0070C0"/>
                </a:solidFill>
              </a:rPr>
              <a:t>ΜΟΝΤΕΛΟ ΠΟΛΛΑΠΛΩΝ ΧΤΥΠΗΜΑΤΩΝ ΚΑΙ ΘΕΡΑΠΕΙΑ ΠΟΛΛΑΠΛΩΝ ΣΤΟΧΩΝ</a:t>
            </a:r>
            <a:endParaRPr lang="el-GR" sz="2000" dirty="0" smtClean="0">
              <a:solidFill>
                <a:srgbClr val="0070C0"/>
              </a:solidFill>
            </a:endParaRPr>
          </a:p>
          <a:p>
            <a:pPr>
              <a:defRPr/>
            </a:pPr>
            <a:endParaRPr lang="el-GR" sz="2000" dirty="0" smtClean="0">
              <a:solidFill>
                <a:srgbClr val="0070C0"/>
              </a:solidFill>
            </a:endParaRPr>
          </a:p>
          <a:p>
            <a:pPr>
              <a:buFont typeface="Arial"/>
              <a:buNone/>
              <a:defRPr/>
            </a:pPr>
            <a:endParaRPr lang="el-GR" sz="2000" dirty="0" smtClean="0">
              <a:solidFill>
                <a:srgbClr val="0070C0"/>
              </a:solidFill>
            </a:endParaRPr>
          </a:p>
          <a:p>
            <a:pPr>
              <a:defRPr/>
            </a:pPr>
            <a:endParaRPr lang="el-GR" sz="2000" dirty="0" smtClean="0">
              <a:solidFill>
                <a:srgbClr val="0070C0"/>
              </a:solidFill>
            </a:endParaRPr>
          </a:p>
          <a:p>
            <a:pPr>
              <a:buFont typeface="Arial"/>
              <a:buNone/>
              <a:defRPr/>
            </a:pPr>
            <a:endParaRPr lang="el-GR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430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l-GR" altLang="en-US" sz="3000" dirty="0" smtClean="0">
                <a:latin typeface="+mn-lt"/>
                <a:ea typeface="Cambria" charset="-95"/>
                <a:cs typeface="Cambria" charset="-95"/>
              </a:rPr>
              <a:t>ΣΥΜΠΕΡΑΣΜΑΤΑ - Β </a:t>
            </a:r>
            <a:endParaRPr lang="el-GR" altLang="en-US" sz="3000" dirty="0">
              <a:latin typeface="+mn-lt"/>
              <a:ea typeface="Cambria" charset="-95"/>
              <a:cs typeface="Cambria" charset="-95"/>
            </a:endParaRPr>
          </a:p>
        </p:txBody>
      </p:sp>
      <p:grpSp>
        <p:nvGrpSpPr>
          <p:cNvPr id="65" name="Group 64"/>
          <p:cNvGrpSpPr/>
          <p:nvPr/>
        </p:nvGrpSpPr>
        <p:grpSpPr>
          <a:xfrm>
            <a:off x="1403810" y="1714323"/>
            <a:ext cx="9972896" cy="3698437"/>
            <a:chOff x="1275222" y="1679984"/>
            <a:chExt cx="9972896" cy="3698437"/>
          </a:xfrm>
        </p:grpSpPr>
        <p:grpSp>
          <p:nvGrpSpPr>
            <p:cNvPr id="66" name="Group 65"/>
            <p:cNvGrpSpPr/>
            <p:nvPr/>
          </p:nvGrpSpPr>
          <p:grpSpPr>
            <a:xfrm>
              <a:off x="10030361" y="4040717"/>
              <a:ext cx="930500" cy="1337704"/>
              <a:chOff x="5687630" y="3555512"/>
              <a:chExt cx="1020163" cy="1465721"/>
            </a:xfrm>
          </p:grpSpPr>
          <p:sp>
            <p:nvSpPr>
              <p:cNvPr id="86" name="Freeform 85"/>
              <p:cNvSpPr/>
              <p:nvPr/>
            </p:nvSpPr>
            <p:spPr>
              <a:xfrm>
                <a:off x="5687630" y="3555512"/>
                <a:ext cx="486339" cy="893077"/>
              </a:xfrm>
              <a:custGeom>
                <a:avLst/>
                <a:gdLst>
                  <a:gd name="connsiteX0" fmla="*/ 2326 w 905151"/>
                  <a:gd name="connsiteY0" fmla="*/ 1053296 h 1065000"/>
                  <a:gd name="connsiteX1" fmla="*/ 13901 w 905151"/>
                  <a:gd name="connsiteY1" fmla="*/ 775504 h 1065000"/>
                  <a:gd name="connsiteX2" fmla="*/ 25475 w 905151"/>
                  <a:gd name="connsiteY2" fmla="*/ 740780 h 1065000"/>
                  <a:gd name="connsiteX3" fmla="*/ 71774 w 905151"/>
                  <a:gd name="connsiteY3" fmla="*/ 671331 h 1065000"/>
                  <a:gd name="connsiteX4" fmla="*/ 141222 w 905151"/>
                  <a:gd name="connsiteY4" fmla="*/ 659757 h 1065000"/>
                  <a:gd name="connsiteX5" fmla="*/ 199096 w 905151"/>
                  <a:gd name="connsiteY5" fmla="*/ 648182 h 1065000"/>
                  <a:gd name="connsiteX6" fmla="*/ 291693 w 905151"/>
                  <a:gd name="connsiteY6" fmla="*/ 613458 h 1065000"/>
                  <a:gd name="connsiteX7" fmla="*/ 337992 w 905151"/>
                  <a:gd name="connsiteY7" fmla="*/ 601883 h 1065000"/>
                  <a:gd name="connsiteX8" fmla="*/ 407440 w 905151"/>
                  <a:gd name="connsiteY8" fmla="*/ 578734 h 1065000"/>
                  <a:gd name="connsiteX9" fmla="*/ 500037 w 905151"/>
                  <a:gd name="connsiteY9" fmla="*/ 509286 h 1065000"/>
                  <a:gd name="connsiteX10" fmla="*/ 569486 w 905151"/>
                  <a:gd name="connsiteY10" fmla="*/ 474562 h 1065000"/>
                  <a:gd name="connsiteX11" fmla="*/ 627359 w 905151"/>
                  <a:gd name="connsiteY11" fmla="*/ 405114 h 1065000"/>
                  <a:gd name="connsiteX12" fmla="*/ 685232 w 905151"/>
                  <a:gd name="connsiteY12" fmla="*/ 347240 h 1065000"/>
                  <a:gd name="connsiteX13" fmla="*/ 708382 w 905151"/>
                  <a:gd name="connsiteY13" fmla="*/ 300942 h 1065000"/>
                  <a:gd name="connsiteX14" fmla="*/ 731531 w 905151"/>
                  <a:gd name="connsiteY14" fmla="*/ 266218 h 1065000"/>
                  <a:gd name="connsiteX15" fmla="*/ 754680 w 905151"/>
                  <a:gd name="connsiteY15" fmla="*/ 208344 h 1065000"/>
                  <a:gd name="connsiteX16" fmla="*/ 789405 w 905151"/>
                  <a:gd name="connsiteY16" fmla="*/ 127321 h 1065000"/>
                  <a:gd name="connsiteX17" fmla="*/ 800979 w 905151"/>
                  <a:gd name="connsiteY17" fmla="*/ 69448 h 1065000"/>
                  <a:gd name="connsiteX18" fmla="*/ 824129 w 905151"/>
                  <a:gd name="connsiteY18" fmla="*/ 0 h 1065000"/>
                  <a:gd name="connsiteX19" fmla="*/ 835703 w 905151"/>
                  <a:gd name="connsiteY19" fmla="*/ 138896 h 1065000"/>
                  <a:gd name="connsiteX20" fmla="*/ 858853 w 905151"/>
                  <a:gd name="connsiteY20" fmla="*/ 185195 h 1065000"/>
                  <a:gd name="connsiteX21" fmla="*/ 893577 w 905151"/>
                  <a:gd name="connsiteY21" fmla="*/ 277792 h 1065000"/>
                  <a:gd name="connsiteX22" fmla="*/ 905151 w 905151"/>
                  <a:gd name="connsiteY22" fmla="*/ 324091 h 1065000"/>
                  <a:gd name="connsiteX23" fmla="*/ 893577 w 905151"/>
                  <a:gd name="connsiteY23" fmla="*/ 555585 h 1065000"/>
                  <a:gd name="connsiteX24" fmla="*/ 870427 w 905151"/>
                  <a:gd name="connsiteY24" fmla="*/ 590309 h 1065000"/>
                  <a:gd name="connsiteX25" fmla="*/ 766255 w 905151"/>
                  <a:gd name="connsiteY25" fmla="*/ 682906 h 1065000"/>
                  <a:gd name="connsiteX26" fmla="*/ 719956 w 905151"/>
                  <a:gd name="connsiteY26" fmla="*/ 706056 h 1065000"/>
                  <a:gd name="connsiteX27" fmla="*/ 685232 w 905151"/>
                  <a:gd name="connsiteY27" fmla="*/ 740780 h 1065000"/>
                  <a:gd name="connsiteX28" fmla="*/ 615784 w 905151"/>
                  <a:gd name="connsiteY28" fmla="*/ 763929 h 1065000"/>
                  <a:gd name="connsiteX29" fmla="*/ 523187 w 905151"/>
                  <a:gd name="connsiteY29" fmla="*/ 787078 h 1065000"/>
                  <a:gd name="connsiteX30" fmla="*/ 476888 w 905151"/>
                  <a:gd name="connsiteY30" fmla="*/ 798653 h 1065000"/>
                  <a:gd name="connsiteX31" fmla="*/ 407440 w 905151"/>
                  <a:gd name="connsiteY31" fmla="*/ 810228 h 1065000"/>
                  <a:gd name="connsiteX32" fmla="*/ 349567 w 905151"/>
                  <a:gd name="connsiteY32" fmla="*/ 821802 h 1065000"/>
                  <a:gd name="connsiteX33" fmla="*/ 268544 w 905151"/>
                  <a:gd name="connsiteY33" fmla="*/ 833377 h 1065000"/>
                  <a:gd name="connsiteX34" fmla="*/ 187521 w 905151"/>
                  <a:gd name="connsiteY34" fmla="*/ 856526 h 1065000"/>
                  <a:gd name="connsiteX35" fmla="*/ 141222 w 905151"/>
                  <a:gd name="connsiteY35" fmla="*/ 868101 h 1065000"/>
                  <a:gd name="connsiteX36" fmla="*/ 83349 w 905151"/>
                  <a:gd name="connsiteY36" fmla="*/ 925975 h 1065000"/>
                  <a:gd name="connsiteX37" fmla="*/ 60199 w 905151"/>
                  <a:gd name="connsiteY37" fmla="*/ 949124 h 1065000"/>
                  <a:gd name="connsiteX38" fmla="*/ 37050 w 905151"/>
                  <a:gd name="connsiteY38" fmla="*/ 983848 h 1065000"/>
                  <a:gd name="connsiteX39" fmla="*/ 2326 w 905151"/>
                  <a:gd name="connsiteY39" fmla="*/ 1053296 h 1065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905151" h="1065000">
                    <a:moveTo>
                      <a:pt x="2326" y="1053296"/>
                    </a:moveTo>
                    <a:cubicBezTo>
                      <a:pt x="-1532" y="1018572"/>
                      <a:pt x="7055" y="867928"/>
                      <a:pt x="13901" y="775504"/>
                    </a:cubicBezTo>
                    <a:cubicBezTo>
                      <a:pt x="14802" y="763337"/>
                      <a:pt x="20669" y="751994"/>
                      <a:pt x="25475" y="740780"/>
                    </a:cubicBezTo>
                    <a:cubicBezTo>
                      <a:pt x="30894" y="728135"/>
                      <a:pt x="50725" y="679224"/>
                      <a:pt x="71774" y="671331"/>
                    </a:cubicBezTo>
                    <a:cubicBezTo>
                      <a:pt x="93748" y="663091"/>
                      <a:pt x="118132" y="663955"/>
                      <a:pt x="141222" y="659757"/>
                    </a:cubicBezTo>
                    <a:cubicBezTo>
                      <a:pt x="160578" y="656238"/>
                      <a:pt x="179891" y="652450"/>
                      <a:pt x="199096" y="648182"/>
                    </a:cubicBezTo>
                    <a:cubicBezTo>
                      <a:pt x="296326" y="626575"/>
                      <a:pt x="194078" y="650063"/>
                      <a:pt x="291693" y="613458"/>
                    </a:cubicBezTo>
                    <a:cubicBezTo>
                      <a:pt x="306588" y="607872"/>
                      <a:pt x="322755" y="606454"/>
                      <a:pt x="337992" y="601883"/>
                    </a:cubicBezTo>
                    <a:cubicBezTo>
                      <a:pt x="361364" y="594871"/>
                      <a:pt x="384291" y="586450"/>
                      <a:pt x="407440" y="578734"/>
                    </a:cubicBezTo>
                    <a:cubicBezTo>
                      <a:pt x="438306" y="555585"/>
                      <a:pt x="463435" y="521487"/>
                      <a:pt x="500037" y="509286"/>
                    </a:cubicBezTo>
                    <a:cubicBezTo>
                      <a:pt x="536710" y="497061"/>
                      <a:pt x="537434" y="500204"/>
                      <a:pt x="569486" y="474562"/>
                    </a:cubicBezTo>
                    <a:cubicBezTo>
                      <a:pt x="598595" y="451275"/>
                      <a:pt x="599664" y="436271"/>
                      <a:pt x="627359" y="405114"/>
                    </a:cubicBezTo>
                    <a:cubicBezTo>
                      <a:pt x="645484" y="384723"/>
                      <a:pt x="673031" y="371641"/>
                      <a:pt x="685232" y="347240"/>
                    </a:cubicBezTo>
                    <a:cubicBezTo>
                      <a:pt x="692949" y="331807"/>
                      <a:pt x="699821" y="315923"/>
                      <a:pt x="708382" y="300942"/>
                    </a:cubicBezTo>
                    <a:cubicBezTo>
                      <a:pt x="715284" y="288864"/>
                      <a:pt x="725310" y="278660"/>
                      <a:pt x="731531" y="266218"/>
                    </a:cubicBezTo>
                    <a:cubicBezTo>
                      <a:pt x="740823" y="247634"/>
                      <a:pt x="746242" y="227331"/>
                      <a:pt x="754680" y="208344"/>
                    </a:cubicBezTo>
                    <a:cubicBezTo>
                      <a:pt x="773609" y="165754"/>
                      <a:pt x="779217" y="168075"/>
                      <a:pt x="789405" y="127321"/>
                    </a:cubicBezTo>
                    <a:cubicBezTo>
                      <a:pt x="794176" y="108235"/>
                      <a:pt x="795803" y="88428"/>
                      <a:pt x="800979" y="69448"/>
                    </a:cubicBezTo>
                    <a:cubicBezTo>
                      <a:pt x="807400" y="45906"/>
                      <a:pt x="824129" y="0"/>
                      <a:pt x="824129" y="0"/>
                    </a:cubicBezTo>
                    <a:cubicBezTo>
                      <a:pt x="827987" y="46299"/>
                      <a:pt x="827141" y="93233"/>
                      <a:pt x="835703" y="138896"/>
                    </a:cubicBezTo>
                    <a:cubicBezTo>
                      <a:pt x="838883" y="155855"/>
                      <a:pt x="851845" y="169427"/>
                      <a:pt x="858853" y="185195"/>
                    </a:cubicBezTo>
                    <a:cubicBezTo>
                      <a:pt x="868634" y="207201"/>
                      <a:pt x="885943" y="251071"/>
                      <a:pt x="893577" y="277792"/>
                    </a:cubicBezTo>
                    <a:cubicBezTo>
                      <a:pt x="897947" y="293088"/>
                      <a:pt x="901293" y="308658"/>
                      <a:pt x="905151" y="324091"/>
                    </a:cubicBezTo>
                    <a:cubicBezTo>
                      <a:pt x="901293" y="401256"/>
                      <a:pt x="903570" y="478973"/>
                      <a:pt x="893577" y="555585"/>
                    </a:cubicBezTo>
                    <a:cubicBezTo>
                      <a:pt x="891778" y="569379"/>
                      <a:pt x="879669" y="579912"/>
                      <a:pt x="870427" y="590309"/>
                    </a:cubicBezTo>
                    <a:cubicBezTo>
                      <a:pt x="834130" y="631142"/>
                      <a:pt x="809953" y="657936"/>
                      <a:pt x="766255" y="682906"/>
                    </a:cubicBezTo>
                    <a:cubicBezTo>
                      <a:pt x="751274" y="691467"/>
                      <a:pt x="733997" y="696027"/>
                      <a:pt x="719956" y="706056"/>
                    </a:cubicBezTo>
                    <a:cubicBezTo>
                      <a:pt x="706636" y="715570"/>
                      <a:pt x="699541" y="732831"/>
                      <a:pt x="685232" y="740780"/>
                    </a:cubicBezTo>
                    <a:cubicBezTo>
                      <a:pt x="663901" y="752630"/>
                      <a:pt x="638933" y="756213"/>
                      <a:pt x="615784" y="763929"/>
                    </a:cubicBezTo>
                    <a:cubicBezTo>
                      <a:pt x="553727" y="784615"/>
                      <a:pt x="607003" y="768453"/>
                      <a:pt x="523187" y="787078"/>
                    </a:cubicBezTo>
                    <a:cubicBezTo>
                      <a:pt x="507658" y="790529"/>
                      <a:pt x="492487" y="795533"/>
                      <a:pt x="476888" y="798653"/>
                    </a:cubicBezTo>
                    <a:cubicBezTo>
                      <a:pt x="453875" y="803256"/>
                      <a:pt x="430530" y="806030"/>
                      <a:pt x="407440" y="810228"/>
                    </a:cubicBezTo>
                    <a:cubicBezTo>
                      <a:pt x="388084" y="813747"/>
                      <a:pt x="368972" y="818568"/>
                      <a:pt x="349567" y="821802"/>
                    </a:cubicBezTo>
                    <a:cubicBezTo>
                      <a:pt x="322656" y="826287"/>
                      <a:pt x="295386" y="828497"/>
                      <a:pt x="268544" y="833377"/>
                    </a:cubicBezTo>
                    <a:cubicBezTo>
                      <a:pt x="218800" y="842422"/>
                      <a:pt x="230901" y="844132"/>
                      <a:pt x="187521" y="856526"/>
                    </a:cubicBezTo>
                    <a:cubicBezTo>
                      <a:pt x="172225" y="860896"/>
                      <a:pt x="156655" y="864243"/>
                      <a:pt x="141222" y="868101"/>
                    </a:cubicBezTo>
                    <a:lnTo>
                      <a:pt x="83349" y="925975"/>
                    </a:lnTo>
                    <a:cubicBezTo>
                      <a:pt x="75632" y="933692"/>
                      <a:pt x="66252" y="940044"/>
                      <a:pt x="60199" y="949124"/>
                    </a:cubicBezTo>
                    <a:cubicBezTo>
                      <a:pt x="52483" y="960699"/>
                      <a:pt x="46887" y="974011"/>
                      <a:pt x="37050" y="983848"/>
                    </a:cubicBezTo>
                    <a:cubicBezTo>
                      <a:pt x="-18820" y="1039718"/>
                      <a:pt x="6184" y="1088020"/>
                      <a:pt x="2326" y="1053296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70C0"/>
                  </a:solidFill>
                </a:endParaRPr>
              </a:p>
            </p:txBody>
          </p:sp>
          <p:sp>
            <p:nvSpPr>
              <p:cNvPr id="87" name="Oval 86"/>
              <p:cNvSpPr/>
              <p:nvPr/>
            </p:nvSpPr>
            <p:spPr>
              <a:xfrm>
                <a:off x="5797202" y="4118851"/>
                <a:ext cx="170546" cy="6580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70C0"/>
                  </a:solidFill>
                </a:endParaRPr>
              </a:p>
            </p:txBody>
          </p:sp>
          <p:sp>
            <p:nvSpPr>
              <p:cNvPr id="88" name="Freeform 87"/>
              <p:cNvSpPr/>
              <p:nvPr/>
            </p:nvSpPr>
            <p:spPr>
              <a:xfrm>
                <a:off x="5930799" y="3706163"/>
                <a:ext cx="486339" cy="893077"/>
              </a:xfrm>
              <a:custGeom>
                <a:avLst/>
                <a:gdLst>
                  <a:gd name="connsiteX0" fmla="*/ 2326 w 905151"/>
                  <a:gd name="connsiteY0" fmla="*/ 1053296 h 1065000"/>
                  <a:gd name="connsiteX1" fmla="*/ 13901 w 905151"/>
                  <a:gd name="connsiteY1" fmla="*/ 775504 h 1065000"/>
                  <a:gd name="connsiteX2" fmla="*/ 25475 w 905151"/>
                  <a:gd name="connsiteY2" fmla="*/ 740780 h 1065000"/>
                  <a:gd name="connsiteX3" fmla="*/ 71774 w 905151"/>
                  <a:gd name="connsiteY3" fmla="*/ 671331 h 1065000"/>
                  <a:gd name="connsiteX4" fmla="*/ 141222 w 905151"/>
                  <a:gd name="connsiteY4" fmla="*/ 659757 h 1065000"/>
                  <a:gd name="connsiteX5" fmla="*/ 199096 w 905151"/>
                  <a:gd name="connsiteY5" fmla="*/ 648182 h 1065000"/>
                  <a:gd name="connsiteX6" fmla="*/ 291693 w 905151"/>
                  <a:gd name="connsiteY6" fmla="*/ 613458 h 1065000"/>
                  <a:gd name="connsiteX7" fmla="*/ 337992 w 905151"/>
                  <a:gd name="connsiteY7" fmla="*/ 601883 h 1065000"/>
                  <a:gd name="connsiteX8" fmla="*/ 407440 w 905151"/>
                  <a:gd name="connsiteY8" fmla="*/ 578734 h 1065000"/>
                  <a:gd name="connsiteX9" fmla="*/ 500037 w 905151"/>
                  <a:gd name="connsiteY9" fmla="*/ 509286 h 1065000"/>
                  <a:gd name="connsiteX10" fmla="*/ 569486 w 905151"/>
                  <a:gd name="connsiteY10" fmla="*/ 474562 h 1065000"/>
                  <a:gd name="connsiteX11" fmla="*/ 627359 w 905151"/>
                  <a:gd name="connsiteY11" fmla="*/ 405114 h 1065000"/>
                  <a:gd name="connsiteX12" fmla="*/ 685232 w 905151"/>
                  <a:gd name="connsiteY12" fmla="*/ 347240 h 1065000"/>
                  <a:gd name="connsiteX13" fmla="*/ 708382 w 905151"/>
                  <a:gd name="connsiteY13" fmla="*/ 300942 h 1065000"/>
                  <a:gd name="connsiteX14" fmla="*/ 731531 w 905151"/>
                  <a:gd name="connsiteY14" fmla="*/ 266218 h 1065000"/>
                  <a:gd name="connsiteX15" fmla="*/ 754680 w 905151"/>
                  <a:gd name="connsiteY15" fmla="*/ 208344 h 1065000"/>
                  <a:gd name="connsiteX16" fmla="*/ 789405 w 905151"/>
                  <a:gd name="connsiteY16" fmla="*/ 127321 h 1065000"/>
                  <a:gd name="connsiteX17" fmla="*/ 800979 w 905151"/>
                  <a:gd name="connsiteY17" fmla="*/ 69448 h 1065000"/>
                  <a:gd name="connsiteX18" fmla="*/ 824129 w 905151"/>
                  <a:gd name="connsiteY18" fmla="*/ 0 h 1065000"/>
                  <a:gd name="connsiteX19" fmla="*/ 835703 w 905151"/>
                  <a:gd name="connsiteY19" fmla="*/ 138896 h 1065000"/>
                  <a:gd name="connsiteX20" fmla="*/ 858853 w 905151"/>
                  <a:gd name="connsiteY20" fmla="*/ 185195 h 1065000"/>
                  <a:gd name="connsiteX21" fmla="*/ 893577 w 905151"/>
                  <a:gd name="connsiteY21" fmla="*/ 277792 h 1065000"/>
                  <a:gd name="connsiteX22" fmla="*/ 905151 w 905151"/>
                  <a:gd name="connsiteY22" fmla="*/ 324091 h 1065000"/>
                  <a:gd name="connsiteX23" fmla="*/ 893577 w 905151"/>
                  <a:gd name="connsiteY23" fmla="*/ 555585 h 1065000"/>
                  <a:gd name="connsiteX24" fmla="*/ 870427 w 905151"/>
                  <a:gd name="connsiteY24" fmla="*/ 590309 h 1065000"/>
                  <a:gd name="connsiteX25" fmla="*/ 766255 w 905151"/>
                  <a:gd name="connsiteY25" fmla="*/ 682906 h 1065000"/>
                  <a:gd name="connsiteX26" fmla="*/ 719956 w 905151"/>
                  <a:gd name="connsiteY26" fmla="*/ 706056 h 1065000"/>
                  <a:gd name="connsiteX27" fmla="*/ 685232 w 905151"/>
                  <a:gd name="connsiteY27" fmla="*/ 740780 h 1065000"/>
                  <a:gd name="connsiteX28" fmla="*/ 615784 w 905151"/>
                  <a:gd name="connsiteY28" fmla="*/ 763929 h 1065000"/>
                  <a:gd name="connsiteX29" fmla="*/ 523187 w 905151"/>
                  <a:gd name="connsiteY29" fmla="*/ 787078 h 1065000"/>
                  <a:gd name="connsiteX30" fmla="*/ 476888 w 905151"/>
                  <a:gd name="connsiteY30" fmla="*/ 798653 h 1065000"/>
                  <a:gd name="connsiteX31" fmla="*/ 407440 w 905151"/>
                  <a:gd name="connsiteY31" fmla="*/ 810228 h 1065000"/>
                  <a:gd name="connsiteX32" fmla="*/ 349567 w 905151"/>
                  <a:gd name="connsiteY32" fmla="*/ 821802 h 1065000"/>
                  <a:gd name="connsiteX33" fmla="*/ 268544 w 905151"/>
                  <a:gd name="connsiteY33" fmla="*/ 833377 h 1065000"/>
                  <a:gd name="connsiteX34" fmla="*/ 187521 w 905151"/>
                  <a:gd name="connsiteY34" fmla="*/ 856526 h 1065000"/>
                  <a:gd name="connsiteX35" fmla="*/ 141222 w 905151"/>
                  <a:gd name="connsiteY35" fmla="*/ 868101 h 1065000"/>
                  <a:gd name="connsiteX36" fmla="*/ 83349 w 905151"/>
                  <a:gd name="connsiteY36" fmla="*/ 925975 h 1065000"/>
                  <a:gd name="connsiteX37" fmla="*/ 60199 w 905151"/>
                  <a:gd name="connsiteY37" fmla="*/ 949124 h 1065000"/>
                  <a:gd name="connsiteX38" fmla="*/ 37050 w 905151"/>
                  <a:gd name="connsiteY38" fmla="*/ 983848 h 1065000"/>
                  <a:gd name="connsiteX39" fmla="*/ 2326 w 905151"/>
                  <a:gd name="connsiteY39" fmla="*/ 1053296 h 1065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905151" h="1065000">
                    <a:moveTo>
                      <a:pt x="2326" y="1053296"/>
                    </a:moveTo>
                    <a:cubicBezTo>
                      <a:pt x="-1532" y="1018572"/>
                      <a:pt x="7055" y="867928"/>
                      <a:pt x="13901" y="775504"/>
                    </a:cubicBezTo>
                    <a:cubicBezTo>
                      <a:pt x="14802" y="763337"/>
                      <a:pt x="20669" y="751994"/>
                      <a:pt x="25475" y="740780"/>
                    </a:cubicBezTo>
                    <a:cubicBezTo>
                      <a:pt x="30894" y="728135"/>
                      <a:pt x="50725" y="679224"/>
                      <a:pt x="71774" y="671331"/>
                    </a:cubicBezTo>
                    <a:cubicBezTo>
                      <a:pt x="93748" y="663091"/>
                      <a:pt x="118132" y="663955"/>
                      <a:pt x="141222" y="659757"/>
                    </a:cubicBezTo>
                    <a:cubicBezTo>
                      <a:pt x="160578" y="656238"/>
                      <a:pt x="179891" y="652450"/>
                      <a:pt x="199096" y="648182"/>
                    </a:cubicBezTo>
                    <a:cubicBezTo>
                      <a:pt x="296326" y="626575"/>
                      <a:pt x="194078" y="650063"/>
                      <a:pt x="291693" y="613458"/>
                    </a:cubicBezTo>
                    <a:cubicBezTo>
                      <a:pt x="306588" y="607872"/>
                      <a:pt x="322755" y="606454"/>
                      <a:pt x="337992" y="601883"/>
                    </a:cubicBezTo>
                    <a:cubicBezTo>
                      <a:pt x="361364" y="594871"/>
                      <a:pt x="384291" y="586450"/>
                      <a:pt x="407440" y="578734"/>
                    </a:cubicBezTo>
                    <a:cubicBezTo>
                      <a:pt x="438306" y="555585"/>
                      <a:pt x="463435" y="521487"/>
                      <a:pt x="500037" y="509286"/>
                    </a:cubicBezTo>
                    <a:cubicBezTo>
                      <a:pt x="536710" y="497061"/>
                      <a:pt x="537434" y="500204"/>
                      <a:pt x="569486" y="474562"/>
                    </a:cubicBezTo>
                    <a:cubicBezTo>
                      <a:pt x="598595" y="451275"/>
                      <a:pt x="599664" y="436271"/>
                      <a:pt x="627359" y="405114"/>
                    </a:cubicBezTo>
                    <a:cubicBezTo>
                      <a:pt x="645484" y="384723"/>
                      <a:pt x="673031" y="371641"/>
                      <a:pt x="685232" y="347240"/>
                    </a:cubicBezTo>
                    <a:cubicBezTo>
                      <a:pt x="692949" y="331807"/>
                      <a:pt x="699821" y="315923"/>
                      <a:pt x="708382" y="300942"/>
                    </a:cubicBezTo>
                    <a:cubicBezTo>
                      <a:pt x="715284" y="288864"/>
                      <a:pt x="725310" y="278660"/>
                      <a:pt x="731531" y="266218"/>
                    </a:cubicBezTo>
                    <a:cubicBezTo>
                      <a:pt x="740823" y="247634"/>
                      <a:pt x="746242" y="227331"/>
                      <a:pt x="754680" y="208344"/>
                    </a:cubicBezTo>
                    <a:cubicBezTo>
                      <a:pt x="773609" y="165754"/>
                      <a:pt x="779217" y="168075"/>
                      <a:pt x="789405" y="127321"/>
                    </a:cubicBezTo>
                    <a:cubicBezTo>
                      <a:pt x="794176" y="108235"/>
                      <a:pt x="795803" y="88428"/>
                      <a:pt x="800979" y="69448"/>
                    </a:cubicBezTo>
                    <a:cubicBezTo>
                      <a:pt x="807400" y="45906"/>
                      <a:pt x="824129" y="0"/>
                      <a:pt x="824129" y="0"/>
                    </a:cubicBezTo>
                    <a:cubicBezTo>
                      <a:pt x="827987" y="46299"/>
                      <a:pt x="827141" y="93233"/>
                      <a:pt x="835703" y="138896"/>
                    </a:cubicBezTo>
                    <a:cubicBezTo>
                      <a:pt x="838883" y="155855"/>
                      <a:pt x="851845" y="169427"/>
                      <a:pt x="858853" y="185195"/>
                    </a:cubicBezTo>
                    <a:cubicBezTo>
                      <a:pt x="868634" y="207201"/>
                      <a:pt x="885943" y="251071"/>
                      <a:pt x="893577" y="277792"/>
                    </a:cubicBezTo>
                    <a:cubicBezTo>
                      <a:pt x="897947" y="293088"/>
                      <a:pt x="901293" y="308658"/>
                      <a:pt x="905151" y="324091"/>
                    </a:cubicBezTo>
                    <a:cubicBezTo>
                      <a:pt x="901293" y="401256"/>
                      <a:pt x="903570" y="478973"/>
                      <a:pt x="893577" y="555585"/>
                    </a:cubicBezTo>
                    <a:cubicBezTo>
                      <a:pt x="891778" y="569379"/>
                      <a:pt x="879669" y="579912"/>
                      <a:pt x="870427" y="590309"/>
                    </a:cubicBezTo>
                    <a:cubicBezTo>
                      <a:pt x="834130" y="631142"/>
                      <a:pt x="809953" y="657936"/>
                      <a:pt x="766255" y="682906"/>
                    </a:cubicBezTo>
                    <a:cubicBezTo>
                      <a:pt x="751274" y="691467"/>
                      <a:pt x="733997" y="696027"/>
                      <a:pt x="719956" y="706056"/>
                    </a:cubicBezTo>
                    <a:cubicBezTo>
                      <a:pt x="706636" y="715570"/>
                      <a:pt x="699541" y="732831"/>
                      <a:pt x="685232" y="740780"/>
                    </a:cubicBezTo>
                    <a:cubicBezTo>
                      <a:pt x="663901" y="752630"/>
                      <a:pt x="638933" y="756213"/>
                      <a:pt x="615784" y="763929"/>
                    </a:cubicBezTo>
                    <a:cubicBezTo>
                      <a:pt x="553727" y="784615"/>
                      <a:pt x="607003" y="768453"/>
                      <a:pt x="523187" y="787078"/>
                    </a:cubicBezTo>
                    <a:cubicBezTo>
                      <a:pt x="507658" y="790529"/>
                      <a:pt x="492487" y="795533"/>
                      <a:pt x="476888" y="798653"/>
                    </a:cubicBezTo>
                    <a:cubicBezTo>
                      <a:pt x="453875" y="803256"/>
                      <a:pt x="430530" y="806030"/>
                      <a:pt x="407440" y="810228"/>
                    </a:cubicBezTo>
                    <a:cubicBezTo>
                      <a:pt x="388084" y="813747"/>
                      <a:pt x="368972" y="818568"/>
                      <a:pt x="349567" y="821802"/>
                    </a:cubicBezTo>
                    <a:cubicBezTo>
                      <a:pt x="322656" y="826287"/>
                      <a:pt x="295386" y="828497"/>
                      <a:pt x="268544" y="833377"/>
                    </a:cubicBezTo>
                    <a:cubicBezTo>
                      <a:pt x="218800" y="842422"/>
                      <a:pt x="230901" y="844132"/>
                      <a:pt x="187521" y="856526"/>
                    </a:cubicBezTo>
                    <a:cubicBezTo>
                      <a:pt x="172225" y="860896"/>
                      <a:pt x="156655" y="864243"/>
                      <a:pt x="141222" y="868101"/>
                    </a:cubicBezTo>
                    <a:lnTo>
                      <a:pt x="83349" y="925975"/>
                    </a:lnTo>
                    <a:cubicBezTo>
                      <a:pt x="75632" y="933692"/>
                      <a:pt x="66252" y="940044"/>
                      <a:pt x="60199" y="949124"/>
                    </a:cubicBezTo>
                    <a:cubicBezTo>
                      <a:pt x="52483" y="960699"/>
                      <a:pt x="46887" y="974011"/>
                      <a:pt x="37050" y="983848"/>
                    </a:cubicBezTo>
                    <a:cubicBezTo>
                      <a:pt x="-18820" y="1039718"/>
                      <a:pt x="6184" y="1088020"/>
                      <a:pt x="2326" y="1053296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70C0"/>
                  </a:solidFill>
                </a:endParaRPr>
              </a:p>
            </p:txBody>
          </p:sp>
          <p:sp>
            <p:nvSpPr>
              <p:cNvPr id="89" name="Oval 88"/>
              <p:cNvSpPr/>
              <p:nvPr/>
            </p:nvSpPr>
            <p:spPr>
              <a:xfrm>
                <a:off x="6040371" y="4269502"/>
                <a:ext cx="170546" cy="6580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70C0"/>
                  </a:solidFill>
                </a:endParaRPr>
              </a:p>
            </p:txBody>
          </p:sp>
          <p:sp>
            <p:nvSpPr>
              <p:cNvPr id="90" name="Freeform 89"/>
              <p:cNvSpPr/>
              <p:nvPr/>
            </p:nvSpPr>
            <p:spPr>
              <a:xfrm>
                <a:off x="6138497" y="3868345"/>
                <a:ext cx="486339" cy="893077"/>
              </a:xfrm>
              <a:custGeom>
                <a:avLst/>
                <a:gdLst>
                  <a:gd name="connsiteX0" fmla="*/ 2326 w 905151"/>
                  <a:gd name="connsiteY0" fmla="*/ 1053296 h 1065000"/>
                  <a:gd name="connsiteX1" fmla="*/ 13901 w 905151"/>
                  <a:gd name="connsiteY1" fmla="*/ 775504 h 1065000"/>
                  <a:gd name="connsiteX2" fmla="*/ 25475 w 905151"/>
                  <a:gd name="connsiteY2" fmla="*/ 740780 h 1065000"/>
                  <a:gd name="connsiteX3" fmla="*/ 71774 w 905151"/>
                  <a:gd name="connsiteY3" fmla="*/ 671331 h 1065000"/>
                  <a:gd name="connsiteX4" fmla="*/ 141222 w 905151"/>
                  <a:gd name="connsiteY4" fmla="*/ 659757 h 1065000"/>
                  <a:gd name="connsiteX5" fmla="*/ 199096 w 905151"/>
                  <a:gd name="connsiteY5" fmla="*/ 648182 h 1065000"/>
                  <a:gd name="connsiteX6" fmla="*/ 291693 w 905151"/>
                  <a:gd name="connsiteY6" fmla="*/ 613458 h 1065000"/>
                  <a:gd name="connsiteX7" fmla="*/ 337992 w 905151"/>
                  <a:gd name="connsiteY7" fmla="*/ 601883 h 1065000"/>
                  <a:gd name="connsiteX8" fmla="*/ 407440 w 905151"/>
                  <a:gd name="connsiteY8" fmla="*/ 578734 h 1065000"/>
                  <a:gd name="connsiteX9" fmla="*/ 500037 w 905151"/>
                  <a:gd name="connsiteY9" fmla="*/ 509286 h 1065000"/>
                  <a:gd name="connsiteX10" fmla="*/ 569486 w 905151"/>
                  <a:gd name="connsiteY10" fmla="*/ 474562 h 1065000"/>
                  <a:gd name="connsiteX11" fmla="*/ 627359 w 905151"/>
                  <a:gd name="connsiteY11" fmla="*/ 405114 h 1065000"/>
                  <a:gd name="connsiteX12" fmla="*/ 685232 w 905151"/>
                  <a:gd name="connsiteY12" fmla="*/ 347240 h 1065000"/>
                  <a:gd name="connsiteX13" fmla="*/ 708382 w 905151"/>
                  <a:gd name="connsiteY13" fmla="*/ 300942 h 1065000"/>
                  <a:gd name="connsiteX14" fmla="*/ 731531 w 905151"/>
                  <a:gd name="connsiteY14" fmla="*/ 266218 h 1065000"/>
                  <a:gd name="connsiteX15" fmla="*/ 754680 w 905151"/>
                  <a:gd name="connsiteY15" fmla="*/ 208344 h 1065000"/>
                  <a:gd name="connsiteX16" fmla="*/ 789405 w 905151"/>
                  <a:gd name="connsiteY16" fmla="*/ 127321 h 1065000"/>
                  <a:gd name="connsiteX17" fmla="*/ 800979 w 905151"/>
                  <a:gd name="connsiteY17" fmla="*/ 69448 h 1065000"/>
                  <a:gd name="connsiteX18" fmla="*/ 824129 w 905151"/>
                  <a:gd name="connsiteY18" fmla="*/ 0 h 1065000"/>
                  <a:gd name="connsiteX19" fmla="*/ 835703 w 905151"/>
                  <a:gd name="connsiteY19" fmla="*/ 138896 h 1065000"/>
                  <a:gd name="connsiteX20" fmla="*/ 858853 w 905151"/>
                  <a:gd name="connsiteY20" fmla="*/ 185195 h 1065000"/>
                  <a:gd name="connsiteX21" fmla="*/ 893577 w 905151"/>
                  <a:gd name="connsiteY21" fmla="*/ 277792 h 1065000"/>
                  <a:gd name="connsiteX22" fmla="*/ 905151 w 905151"/>
                  <a:gd name="connsiteY22" fmla="*/ 324091 h 1065000"/>
                  <a:gd name="connsiteX23" fmla="*/ 893577 w 905151"/>
                  <a:gd name="connsiteY23" fmla="*/ 555585 h 1065000"/>
                  <a:gd name="connsiteX24" fmla="*/ 870427 w 905151"/>
                  <a:gd name="connsiteY24" fmla="*/ 590309 h 1065000"/>
                  <a:gd name="connsiteX25" fmla="*/ 766255 w 905151"/>
                  <a:gd name="connsiteY25" fmla="*/ 682906 h 1065000"/>
                  <a:gd name="connsiteX26" fmla="*/ 719956 w 905151"/>
                  <a:gd name="connsiteY26" fmla="*/ 706056 h 1065000"/>
                  <a:gd name="connsiteX27" fmla="*/ 685232 w 905151"/>
                  <a:gd name="connsiteY27" fmla="*/ 740780 h 1065000"/>
                  <a:gd name="connsiteX28" fmla="*/ 615784 w 905151"/>
                  <a:gd name="connsiteY28" fmla="*/ 763929 h 1065000"/>
                  <a:gd name="connsiteX29" fmla="*/ 523187 w 905151"/>
                  <a:gd name="connsiteY29" fmla="*/ 787078 h 1065000"/>
                  <a:gd name="connsiteX30" fmla="*/ 476888 w 905151"/>
                  <a:gd name="connsiteY30" fmla="*/ 798653 h 1065000"/>
                  <a:gd name="connsiteX31" fmla="*/ 407440 w 905151"/>
                  <a:gd name="connsiteY31" fmla="*/ 810228 h 1065000"/>
                  <a:gd name="connsiteX32" fmla="*/ 349567 w 905151"/>
                  <a:gd name="connsiteY32" fmla="*/ 821802 h 1065000"/>
                  <a:gd name="connsiteX33" fmla="*/ 268544 w 905151"/>
                  <a:gd name="connsiteY33" fmla="*/ 833377 h 1065000"/>
                  <a:gd name="connsiteX34" fmla="*/ 187521 w 905151"/>
                  <a:gd name="connsiteY34" fmla="*/ 856526 h 1065000"/>
                  <a:gd name="connsiteX35" fmla="*/ 141222 w 905151"/>
                  <a:gd name="connsiteY35" fmla="*/ 868101 h 1065000"/>
                  <a:gd name="connsiteX36" fmla="*/ 83349 w 905151"/>
                  <a:gd name="connsiteY36" fmla="*/ 925975 h 1065000"/>
                  <a:gd name="connsiteX37" fmla="*/ 60199 w 905151"/>
                  <a:gd name="connsiteY37" fmla="*/ 949124 h 1065000"/>
                  <a:gd name="connsiteX38" fmla="*/ 37050 w 905151"/>
                  <a:gd name="connsiteY38" fmla="*/ 983848 h 1065000"/>
                  <a:gd name="connsiteX39" fmla="*/ 2326 w 905151"/>
                  <a:gd name="connsiteY39" fmla="*/ 1053296 h 1065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905151" h="1065000">
                    <a:moveTo>
                      <a:pt x="2326" y="1053296"/>
                    </a:moveTo>
                    <a:cubicBezTo>
                      <a:pt x="-1532" y="1018572"/>
                      <a:pt x="7055" y="867928"/>
                      <a:pt x="13901" y="775504"/>
                    </a:cubicBezTo>
                    <a:cubicBezTo>
                      <a:pt x="14802" y="763337"/>
                      <a:pt x="20669" y="751994"/>
                      <a:pt x="25475" y="740780"/>
                    </a:cubicBezTo>
                    <a:cubicBezTo>
                      <a:pt x="30894" y="728135"/>
                      <a:pt x="50725" y="679224"/>
                      <a:pt x="71774" y="671331"/>
                    </a:cubicBezTo>
                    <a:cubicBezTo>
                      <a:pt x="93748" y="663091"/>
                      <a:pt x="118132" y="663955"/>
                      <a:pt x="141222" y="659757"/>
                    </a:cubicBezTo>
                    <a:cubicBezTo>
                      <a:pt x="160578" y="656238"/>
                      <a:pt x="179891" y="652450"/>
                      <a:pt x="199096" y="648182"/>
                    </a:cubicBezTo>
                    <a:cubicBezTo>
                      <a:pt x="296326" y="626575"/>
                      <a:pt x="194078" y="650063"/>
                      <a:pt x="291693" y="613458"/>
                    </a:cubicBezTo>
                    <a:cubicBezTo>
                      <a:pt x="306588" y="607872"/>
                      <a:pt x="322755" y="606454"/>
                      <a:pt x="337992" y="601883"/>
                    </a:cubicBezTo>
                    <a:cubicBezTo>
                      <a:pt x="361364" y="594871"/>
                      <a:pt x="384291" y="586450"/>
                      <a:pt x="407440" y="578734"/>
                    </a:cubicBezTo>
                    <a:cubicBezTo>
                      <a:pt x="438306" y="555585"/>
                      <a:pt x="463435" y="521487"/>
                      <a:pt x="500037" y="509286"/>
                    </a:cubicBezTo>
                    <a:cubicBezTo>
                      <a:pt x="536710" y="497061"/>
                      <a:pt x="537434" y="500204"/>
                      <a:pt x="569486" y="474562"/>
                    </a:cubicBezTo>
                    <a:cubicBezTo>
                      <a:pt x="598595" y="451275"/>
                      <a:pt x="599664" y="436271"/>
                      <a:pt x="627359" y="405114"/>
                    </a:cubicBezTo>
                    <a:cubicBezTo>
                      <a:pt x="645484" y="384723"/>
                      <a:pt x="673031" y="371641"/>
                      <a:pt x="685232" y="347240"/>
                    </a:cubicBezTo>
                    <a:cubicBezTo>
                      <a:pt x="692949" y="331807"/>
                      <a:pt x="699821" y="315923"/>
                      <a:pt x="708382" y="300942"/>
                    </a:cubicBezTo>
                    <a:cubicBezTo>
                      <a:pt x="715284" y="288864"/>
                      <a:pt x="725310" y="278660"/>
                      <a:pt x="731531" y="266218"/>
                    </a:cubicBezTo>
                    <a:cubicBezTo>
                      <a:pt x="740823" y="247634"/>
                      <a:pt x="746242" y="227331"/>
                      <a:pt x="754680" y="208344"/>
                    </a:cubicBezTo>
                    <a:cubicBezTo>
                      <a:pt x="773609" y="165754"/>
                      <a:pt x="779217" y="168075"/>
                      <a:pt x="789405" y="127321"/>
                    </a:cubicBezTo>
                    <a:cubicBezTo>
                      <a:pt x="794176" y="108235"/>
                      <a:pt x="795803" y="88428"/>
                      <a:pt x="800979" y="69448"/>
                    </a:cubicBezTo>
                    <a:cubicBezTo>
                      <a:pt x="807400" y="45906"/>
                      <a:pt x="824129" y="0"/>
                      <a:pt x="824129" y="0"/>
                    </a:cubicBezTo>
                    <a:cubicBezTo>
                      <a:pt x="827987" y="46299"/>
                      <a:pt x="827141" y="93233"/>
                      <a:pt x="835703" y="138896"/>
                    </a:cubicBezTo>
                    <a:cubicBezTo>
                      <a:pt x="838883" y="155855"/>
                      <a:pt x="851845" y="169427"/>
                      <a:pt x="858853" y="185195"/>
                    </a:cubicBezTo>
                    <a:cubicBezTo>
                      <a:pt x="868634" y="207201"/>
                      <a:pt x="885943" y="251071"/>
                      <a:pt x="893577" y="277792"/>
                    </a:cubicBezTo>
                    <a:cubicBezTo>
                      <a:pt x="897947" y="293088"/>
                      <a:pt x="901293" y="308658"/>
                      <a:pt x="905151" y="324091"/>
                    </a:cubicBezTo>
                    <a:cubicBezTo>
                      <a:pt x="901293" y="401256"/>
                      <a:pt x="903570" y="478973"/>
                      <a:pt x="893577" y="555585"/>
                    </a:cubicBezTo>
                    <a:cubicBezTo>
                      <a:pt x="891778" y="569379"/>
                      <a:pt x="879669" y="579912"/>
                      <a:pt x="870427" y="590309"/>
                    </a:cubicBezTo>
                    <a:cubicBezTo>
                      <a:pt x="834130" y="631142"/>
                      <a:pt x="809953" y="657936"/>
                      <a:pt x="766255" y="682906"/>
                    </a:cubicBezTo>
                    <a:cubicBezTo>
                      <a:pt x="751274" y="691467"/>
                      <a:pt x="733997" y="696027"/>
                      <a:pt x="719956" y="706056"/>
                    </a:cubicBezTo>
                    <a:cubicBezTo>
                      <a:pt x="706636" y="715570"/>
                      <a:pt x="699541" y="732831"/>
                      <a:pt x="685232" y="740780"/>
                    </a:cubicBezTo>
                    <a:cubicBezTo>
                      <a:pt x="663901" y="752630"/>
                      <a:pt x="638933" y="756213"/>
                      <a:pt x="615784" y="763929"/>
                    </a:cubicBezTo>
                    <a:cubicBezTo>
                      <a:pt x="553727" y="784615"/>
                      <a:pt x="607003" y="768453"/>
                      <a:pt x="523187" y="787078"/>
                    </a:cubicBezTo>
                    <a:cubicBezTo>
                      <a:pt x="507658" y="790529"/>
                      <a:pt x="492487" y="795533"/>
                      <a:pt x="476888" y="798653"/>
                    </a:cubicBezTo>
                    <a:cubicBezTo>
                      <a:pt x="453875" y="803256"/>
                      <a:pt x="430530" y="806030"/>
                      <a:pt x="407440" y="810228"/>
                    </a:cubicBezTo>
                    <a:cubicBezTo>
                      <a:pt x="388084" y="813747"/>
                      <a:pt x="368972" y="818568"/>
                      <a:pt x="349567" y="821802"/>
                    </a:cubicBezTo>
                    <a:cubicBezTo>
                      <a:pt x="322656" y="826287"/>
                      <a:pt x="295386" y="828497"/>
                      <a:pt x="268544" y="833377"/>
                    </a:cubicBezTo>
                    <a:cubicBezTo>
                      <a:pt x="218800" y="842422"/>
                      <a:pt x="230901" y="844132"/>
                      <a:pt x="187521" y="856526"/>
                    </a:cubicBezTo>
                    <a:cubicBezTo>
                      <a:pt x="172225" y="860896"/>
                      <a:pt x="156655" y="864243"/>
                      <a:pt x="141222" y="868101"/>
                    </a:cubicBezTo>
                    <a:lnTo>
                      <a:pt x="83349" y="925975"/>
                    </a:lnTo>
                    <a:cubicBezTo>
                      <a:pt x="75632" y="933692"/>
                      <a:pt x="66252" y="940044"/>
                      <a:pt x="60199" y="949124"/>
                    </a:cubicBezTo>
                    <a:cubicBezTo>
                      <a:pt x="52483" y="960699"/>
                      <a:pt x="46887" y="974011"/>
                      <a:pt x="37050" y="983848"/>
                    </a:cubicBezTo>
                    <a:cubicBezTo>
                      <a:pt x="-18820" y="1039718"/>
                      <a:pt x="6184" y="1088020"/>
                      <a:pt x="2326" y="1053296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70C0"/>
                  </a:solidFill>
                </a:endParaRPr>
              </a:p>
            </p:txBody>
          </p:sp>
          <p:sp>
            <p:nvSpPr>
              <p:cNvPr id="91" name="Oval 90"/>
              <p:cNvSpPr/>
              <p:nvPr/>
            </p:nvSpPr>
            <p:spPr>
              <a:xfrm>
                <a:off x="6248069" y="4431684"/>
                <a:ext cx="170546" cy="6580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70C0"/>
                  </a:solidFill>
                </a:endParaRPr>
              </a:p>
            </p:txBody>
          </p:sp>
          <p:sp>
            <p:nvSpPr>
              <p:cNvPr id="92" name="TextBox 91"/>
              <p:cNvSpPr txBox="1"/>
              <p:nvPr/>
            </p:nvSpPr>
            <p:spPr>
              <a:xfrm>
                <a:off x="5714044" y="4734587"/>
                <a:ext cx="993749" cy="286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 smtClean="0">
                    <a:latin typeface="Arial" charset="-95"/>
                    <a:ea typeface="Arial" charset="-95"/>
                    <a:cs typeface="Arial" charset="-95"/>
                  </a:rPr>
                  <a:t>Fibroblasts</a:t>
                </a:r>
                <a:endParaRPr lang="en-US" sz="1100" dirty="0">
                  <a:latin typeface="Arial" charset="-95"/>
                  <a:ea typeface="Arial" charset="-95"/>
                  <a:cs typeface="Arial" charset="-95"/>
                </a:endParaRPr>
              </a:p>
            </p:txBody>
          </p:sp>
        </p:grpSp>
        <p:pic>
          <p:nvPicPr>
            <p:cNvPr id="67" name="Picture 66"/>
            <p:cNvPicPr>
              <a:picLocks noChangeAspect="1" noChangeArrowheads="1"/>
            </p:cNvPicPr>
            <p:nvPr/>
          </p:nvPicPr>
          <p:blipFill rotWithShape="1">
            <a:blip r:embed="rId2"/>
            <a:srcRect l="71943" t="3273" r="5396" b="54942"/>
            <a:stretch/>
          </p:blipFill>
          <p:spPr bwMode="auto">
            <a:xfrm>
              <a:off x="9917297" y="1679984"/>
              <a:ext cx="1214496" cy="1126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7297" y="2919087"/>
              <a:ext cx="1330821" cy="785020"/>
            </a:xfrm>
            <a:prstGeom prst="rect">
              <a:avLst/>
            </a:prstGeom>
          </p:spPr>
        </p:pic>
        <p:sp>
          <p:nvSpPr>
            <p:cNvPr id="69" name="TextBox 68"/>
            <p:cNvSpPr txBox="1"/>
            <p:nvPr/>
          </p:nvSpPr>
          <p:spPr>
            <a:xfrm>
              <a:off x="10087826" y="3715596"/>
              <a:ext cx="99374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latin typeface="Arial" charset="-95"/>
                  <a:ea typeface="Arial" charset="-95"/>
                  <a:cs typeface="Arial" charset="-95"/>
                </a:rPr>
                <a:t>Podocytes</a:t>
              </a:r>
              <a:endParaRPr lang="en-US" sz="1100" dirty="0">
                <a:latin typeface="Arial" charset="-95"/>
                <a:ea typeface="Arial" charset="-95"/>
                <a:cs typeface="Arial" charset="-95"/>
              </a:endParaRPr>
            </a:p>
          </p:txBody>
        </p:sp>
        <p:pic>
          <p:nvPicPr>
            <p:cNvPr id="70" name="Picture 69"/>
            <p:cNvPicPr>
              <a:picLocks noChangeAspect="1" noChangeArrowheads="1"/>
            </p:cNvPicPr>
            <p:nvPr/>
          </p:nvPicPr>
          <p:blipFill rotWithShape="1">
            <a:blip r:embed="rId2"/>
            <a:srcRect l="1" r="59036" b="64639"/>
            <a:stretch/>
          </p:blipFill>
          <p:spPr bwMode="auto">
            <a:xfrm>
              <a:off x="4668182" y="2822759"/>
              <a:ext cx="2512735" cy="10909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3" name="Rectangle 72"/>
            <p:cNvSpPr/>
            <p:nvPr/>
          </p:nvSpPr>
          <p:spPr>
            <a:xfrm>
              <a:off x="7252570" y="2740005"/>
              <a:ext cx="1283829" cy="53335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err="1" smtClean="0">
                  <a:solidFill>
                    <a:schemeClr val="tx1"/>
                  </a:solidFill>
                  <a:latin typeface="Arial" charset="-95"/>
                  <a:ea typeface="Arial" charset="-95"/>
                  <a:cs typeface="Arial" charset="-95"/>
                </a:rPr>
                <a:t>TF:FVIIa</a:t>
              </a:r>
              <a:endParaRPr lang="en-US" sz="1400" b="1" dirty="0" smtClean="0">
                <a:solidFill>
                  <a:schemeClr val="tx1"/>
                </a:solidFill>
                <a:latin typeface="Arial" charset="-95"/>
                <a:ea typeface="Arial" charset="-95"/>
                <a:cs typeface="Arial" charset="-95"/>
              </a:endParaRPr>
            </a:p>
            <a:p>
              <a:pPr algn="ctr"/>
              <a:r>
                <a:rPr lang="en-US" sz="1400" b="1" dirty="0">
                  <a:solidFill>
                    <a:schemeClr val="tx1"/>
                  </a:solidFill>
                  <a:latin typeface="Arial" charset="-95"/>
                  <a:ea typeface="Arial" charset="-95"/>
                  <a:cs typeface="Arial" charset="-95"/>
                </a:rPr>
                <a:t>t</a:t>
              </a:r>
              <a:r>
                <a:rPr lang="en-US" sz="1400" b="1" dirty="0" smtClean="0">
                  <a:solidFill>
                    <a:schemeClr val="tx1"/>
                  </a:solidFill>
                  <a:latin typeface="Arial" charset="-95"/>
                  <a:ea typeface="Arial" charset="-95"/>
                  <a:cs typeface="Arial" charset="-95"/>
                </a:rPr>
                <a:t>hrombin</a:t>
              </a:r>
              <a:endParaRPr lang="en-US" sz="1400" b="1" dirty="0">
                <a:solidFill>
                  <a:schemeClr val="tx1"/>
                </a:solidFill>
                <a:latin typeface="Arial" charset="-95"/>
                <a:ea typeface="Arial" charset="-95"/>
                <a:cs typeface="Arial" charset="-95"/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7252570" y="3704468"/>
              <a:ext cx="1283829" cy="31464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chemeClr val="tx1"/>
                  </a:solidFill>
                  <a:latin typeface="Arial" charset="-95"/>
                  <a:ea typeface="Arial" charset="-95"/>
                  <a:cs typeface="Arial" charset="-95"/>
                </a:rPr>
                <a:t>IL-17</a:t>
              </a:r>
              <a:endParaRPr lang="en-US" sz="1400" b="1" dirty="0">
                <a:solidFill>
                  <a:schemeClr val="tx1"/>
                </a:solidFill>
                <a:latin typeface="Arial" charset="-95"/>
                <a:ea typeface="Arial" charset="-95"/>
                <a:cs typeface="Arial" charset="-95"/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2751426" y="3296420"/>
              <a:ext cx="1283829" cy="3773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chemeClr val="tx1"/>
                  </a:solidFill>
                  <a:latin typeface="Arial" charset="-95"/>
                  <a:ea typeface="Arial" charset="-95"/>
                  <a:cs typeface="Arial" charset="-95"/>
                </a:rPr>
                <a:t>HIF-1/REDD1</a:t>
              </a:r>
              <a:endParaRPr lang="en-US" sz="1400" b="1" dirty="0">
                <a:solidFill>
                  <a:schemeClr val="tx1"/>
                </a:solidFill>
                <a:latin typeface="Arial" charset="-95"/>
                <a:ea typeface="Arial" charset="-95"/>
                <a:cs typeface="Arial" charset="-95"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1275222" y="2458764"/>
              <a:ext cx="868102" cy="3773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chemeClr val="tx1"/>
                  </a:solidFill>
                  <a:latin typeface="Arial" charset="-95"/>
                  <a:ea typeface="Arial" charset="-95"/>
                  <a:cs typeface="Arial" charset="-95"/>
                </a:rPr>
                <a:t>ET-1</a:t>
              </a:r>
              <a:endParaRPr lang="en-US" sz="1400" b="1" dirty="0">
                <a:solidFill>
                  <a:schemeClr val="tx1"/>
                </a:solidFill>
                <a:latin typeface="Arial" charset="-95"/>
                <a:ea typeface="Arial" charset="-95"/>
                <a:cs typeface="Arial" charset="-95"/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1275222" y="4132393"/>
              <a:ext cx="868102" cy="3773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chemeClr val="tx1"/>
                  </a:solidFill>
                  <a:latin typeface="Arial" charset="-95"/>
                  <a:ea typeface="Arial" charset="-95"/>
                  <a:cs typeface="Arial" charset="-95"/>
                </a:rPr>
                <a:t>C5a</a:t>
              </a:r>
              <a:endParaRPr lang="en-US" sz="1400" b="1" dirty="0">
                <a:solidFill>
                  <a:schemeClr val="tx1"/>
                </a:solidFill>
                <a:latin typeface="Arial" charset="-95"/>
                <a:ea typeface="Arial" charset="-95"/>
                <a:cs typeface="Arial" charset="-95"/>
              </a:endParaRPr>
            </a:p>
          </p:txBody>
        </p:sp>
        <p:cxnSp>
          <p:nvCxnSpPr>
            <p:cNvPr id="78" name="Straight Arrow Connector 77"/>
            <p:cNvCxnSpPr/>
            <p:nvPr/>
          </p:nvCxnSpPr>
          <p:spPr>
            <a:xfrm>
              <a:off x="2218700" y="2957513"/>
              <a:ext cx="434051" cy="30789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Oval 78"/>
            <p:cNvSpPr/>
            <p:nvPr/>
          </p:nvSpPr>
          <p:spPr>
            <a:xfrm>
              <a:off x="4861140" y="3299890"/>
              <a:ext cx="135822" cy="18519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80" name="Oval 79"/>
            <p:cNvSpPr/>
            <p:nvPr/>
          </p:nvSpPr>
          <p:spPr>
            <a:xfrm>
              <a:off x="4927785" y="3539293"/>
              <a:ext cx="135822" cy="18519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0C0"/>
                </a:solidFill>
              </a:endParaRPr>
            </a:p>
          </p:txBody>
        </p:sp>
        <p:cxnSp>
          <p:nvCxnSpPr>
            <p:cNvPr id="81" name="Straight Arrow Connector 80"/>
            <p:cNvCxnSpPr/>
            <p:nvPr/>
          </p:nvCxnSpPr>
          <p:spPr>
            <a:xfrm flipV="1">
              <a:off x="2218700" y="3755065"/>
              <a:ext cx="461493" cy="31464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>
              <a:off x="4157663" y="3485085"/>
              <a:ext cx="51051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/>
            <p:nvPr/>
          </p:nvCxnSpPr>
          <p:spPr>
            <a:xfrm>
              <a:off x="8941035" y="3392488"/>
              <a:ext cx="674453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/>
            <p:nvPr/>
          </p:nvCxnSpPr>
          <p:spPr>
            <a:xfrm flipV="1">
              <a:off x="8950520" y="2744586"/>
              <a:ext cx="674453" cy="65269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/>
            <p:nvPr/>
          </p:nvCxnSpPr>
          <p:spPr>
            <a:xfrm>
              <a:off x="8946708" y="3392487"/>
              <a:ext cx="687750" cy="62662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/>
          <p:cNvSpPr txBox="1"/>
          <p:nvPr/>
        </p:nvSpPr>
        <p:spPr>
          <a:xfrm>
            <a:off x="1282953" y="2020793"/>
            <a:ext cx="1136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Bosentan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430427" y="4589193"/>
            <a:ext cx="841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C5aRa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781339" y="3828415"/>
            <a:ext cx="1693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</a:rPr>
              <a:t>L-ascorbic acid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167494" y="2528128"/>
            <a:ext cx="2328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   Hydroxychloroquine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281495" y="4113261"/>
            <a:ext cx="1788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Secukinumab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429693" y="2389401"/>
            <a:ext cx="1283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   FLLRN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2" name="2 - Θέση περιεχομένου"/>
          <p:cNvSpPr txBox="1">
            <a:spLocks/>
          </p:cNvSpPr>
          <p:nvPr/>
        </p:nvSpPr>
        <p:spPr>
          <a:xfrm>
            <a:off x="0" y="894878"/>
            <a:ext cx="12192000" cy="1000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  <a:defRPr/>
            </a:pPr>
            <a:r>
              <a:rPr lang="el-GR" sz="2000" b="1" dirty="0" smtClean="0">
                <a:solidFill>
                  <a:srgbClr val="0070C0"/>
                </a:solidFill>
              </a:rPr>
              <a:t>ΑΝΟΔΙΚΟΙ ΡΥΘΜΙΣΤΕΣ ΚΑΙ ΚΑΘΟΔΙΚΑ ΜΟΡΙΑ </a:t>
            </a:r>
          </a:p>
          <a:p>
            <a:pPr marL="0" indent="0" algn="ctr">
              <a:buFont typeface="Arial"/>
              <a:buNone/>
              <a:defRPr/>
            </a:pPr>
            <a:r>
              <a:rPr lang="el-GR" sz="2000" b="1" dirty="0" smtClean="0">
                <a:solidFill>
                  <a:srgbClr val="0070C0"/>
                </a:solidFill>
              </a:rPr>
              <a:t>ΜΟΝΤΕΛΟ ΠΟΛΛΑΠΛΩΝ ΧΤΥΠΗΜΑΤΩΝ ΚΑΙ ΘΕΡΑΠΕΙΑ ΠΟΛΛΑΠΛΩΝ ΣΤΟΧΩΝ</a:t>
            </a:r>
            <a:endParaRPr lang="el-GR" sz="2000" dirty="0" smtClean="0">
              <a:solidFill>
                <a:srgbClr val="0070C0"/>
              </a:solidFill>
            </a:endParaRPr>
          </a:p>
          <a:p>
            <a:pPr>
              <a:defRPr/>
            </a:pPr>
            <a:endParaRPr lang="el-GR" sz="2000" dirty="0" smtClean="0">
              <a:solidFill>
                <a:srgbClr val="0070C0"/>
              </a:solidFill>
            </a:endParaRPr>
          </a:p>
          <a:p>
            <a:pPr>
              <a:buFont typeface="Arial"/>
              <a:buNone/>
              <a:defRPr/>
            </a:pPr>
            <a:endParaRPr lang="el-GR" sz="2000" dirty="0" smtClean="0">
              <a:solidFill>
                <a:srgbClr val="0070C0"/>
              </a:solidFill>
            </a:endParaRPr>
          </a:p>
          <a:p>
            <a:pPr>
              <a:defRPr/>
            </a:pPr>
            <a:endParaRPr lang="el-GR" sz="2000" dirty="0" smtClean="0">
              <a:solidFill>
                <a:srgbClr val="0070C0"/>
              </a:solidFill>
            </a:endParaRPr>
          </a:p>
          <a:p>
            <a:pPr>
              <a:buFont typeface="Arial"/>
              <a:buNone/>
              <a:defRPr/>
            </a:pPr>
            <a:endParaRPr lang="el-GR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17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l-GR" altLang="en-US" sz="3000" dirty="0" smtClean="0">
                <a:latin typeface="+mn-lt"/>
              </a:rPr>
              <a:t>ΕΥΧΑΡΙΣΤΩ</a:t>
            </a:r>
            <a:endParaRPr lang="el-GR" altLang="en-US" sz="3000" dirty="0">
              <a:latin typeface="+mn-lt"/>
            </a:endParaRPr>
          </a:p>
        </p:txBody>
      </p:sp>
      <p:pic>
        <p:nvPicPr>
          <p:cNvPr id="4" name="Picture 3" descr="C:\Documents and Settings\elena\Τα έγγραφά μου\BRFAA\BRFAA_COLOR_HOR_RGB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57665" y="3282062"/>
            <a:ext cx="4875991" cy="849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Εικόνα 1"/>
          <p:cNvPicPr>
            <a:picLocks noChangeAspect="1"/>
          </p:cNvPicPr>
          <p:nvPr/>
        </p:nvPicPr>
        <p:blipFill rotWithShape="1">
          <a:blip r:embed="rId3"/>
          <a:srcRect l="14036" t="11752" r="69532" b="72755"/>
          <a:stretch/>
        </p:blipFill>
        <p:spPr>
          <a:xfrm>
            <a:off x="5178411" y="1215469"/>
            <a:ext cx="2428645" cy="13723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74" r="19073"/>
          <a:stretch/>
        </p:blipFill>
        <p:spPr>
          <a:xfrm>
            <a:off x="734017" y="1357861"/>
            <a:ext cx="4078739" cy="10875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7630" t="75781" r="61885" b="5992"/>
          <a:stretch/>
        </p:blipFill>
        <p:spPr>
          <a:xfrm>
            <a:off x="4584943" y="4825946"/>
            <a:ext cx="3022113" cy="1129372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" t="11776" r="4412" b="21177"/>
          <a:stretch/>
        </p:blipFill>
        <p:spPr bwMode="auto">
          <a:xfrm>
            <a:off x="8633656" y="1447481"/>
            <a:ext cx="3081788" cy="9181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39032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Τίτλος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 eaLnBrk="1" hangingPunct="1"/>
            <a:r>
              <a:rPr lang="el-GR" altLang="en-US" sz="3200" dirty="0" smtClean="0">
                <a:latin typeface="+mn-lt"/>
              </a:rPr>
              <a:t>ΜΟΡΙΑΚΗ ΥΠΟΓΡΑΦΗ ΣΤΟ ΣΕΛ</a:t>
            </a:r>
            <a:endParaRPr lang="en-US" altLang="en-US" sz="3200" dirty="0" smtClean="0">
              <a:latin typeface="+mn-lt"/>
            </a:endParaRPr>
          </a:p>
        </p:txBody>
      </p:sp>
      <p:pic>
        <p:nvPicPr>
          <p:cNvPr id="11" name="Picture 3" descr="C:\Documents and Settings\elena\Επιφάνεια εργασίας\review\figure 1 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1998103"/>
            <a:ext cx="6286500" cy="425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7477125" y="6550025"/>
            <a:ext cx="4714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 sz="1400" dirty="0" smtClean="0">
                <a:latin typeface="+mn-lt"/>
              </a:rPr>
              <a:t>Frangou et al. </a:t>
            </a:r>
            <a:r>
              <a:rPr lang="el-GR" altLang="en-US" sz="1400" dirty="0" err="1" smtClean="0">
                <a:latin typeface="+mn-lt"/>
              </a:rPr>
              <a:t>Eur</a:t>
            </a:r>
            <a:r>
              <a:rPr lang="el-GR" altLang="en-US" sz="1400" dirty="0" smtClean="0">
                <a:latin typeface="+mn-lt"/>
              </a:rPr>
              <a:t> </a:t>
            </a:r>
            <a:r>
              <a:rPr lang="el-GR" altLang="en-US" sz="1400" dirty="0">
                <a:latin typeface="+mn-lt"/>
              </a:rPr>
              <a:t>J </a:t>
            </a:r>
            <a:r>
              <a:rPr lang="el-GR" altLang="en-US" sz="1400" dirty="0" err="1">
                <a:latin typeface="+mn-lt"/>
              </a:rPr>
              <a:t>Clin</a:t>
            </a:r>
            <a:r>
              <a:rPr lang="el-GR" altLang="en-US" sz="1400" dirty="0">
                <a:latin typeface="+mn-lt"/>
              </a:rPr>
              <a:t> </a:t>
            </a:r>
            <a:r>
              <a:rPr lang="el-GR" altLang="en-US" sz="1400" dirty="0" err="1">
                <a:latin typeface="+mn-lt"/>
              </a:rPr>
              <a:t>Invest</a:t>
            </a:r>
            <a:r>
              <a:rPr lang="el-GR" altLang="en-US" sz="1400" dirty="0">
                <a:latin typeface="+mn-lt"/>
              </a:rPr>
              <a:t> 2013</a:t>
            </a:r>
            <a:endParaRPr lang="en-US" altLang="en-US" sz="1400" dirty="0">
              <a:latin typeface="+mn-lt"/>
            </a:endParaRPr>
          </a:p>
        </p:txBody>
      </p:sp>
      <p:sp>
        <p:nvSpPr>
          <p:cNvPr id="13" name="5 - TextBox"/>
          <p:cNvSpPr txBox="1">
            <a:spLocks noChangeArrowheads="1"/>
          </p:cNvSpPr>
          <p:nvPr/>
        </p:nvSpPr>
        <p:spPr bwMode="auto">
          <a:xfrm>
            <a:off x="1524000" y="1071563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l-GR" altLang="en-US" sz="2400" b="1" dirty="0" smtClean="0">
                <a:solidFill>
                  <a:srgbClr val="FF0000"/>
                </a:solidFill>
                <a:latin typeface="+mn-lt"/>
              </a:rPr>
              <a:t>ΠΟΛΛΑ ΕΡΩΤΗΜΑΤΑ ΠΑΡΑΜΕΝΟΥΝ ΑΝΑΠΑΝΤΗΤΑ</a:t>
            </a:r>
            <a:endParaRPr lang="el-GR" alt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8283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Τίτλος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 eaLnBrk="1" hangingPunct="1"/>
            <a:r>
              <a:rPr lang="el-GR" altLang="en-US" sz="3200" dirty="0" smtClean="0">
                <a:latin typeface="+mn-lt"/>
              </a:rPr>
              <a:t>ΠΕΡΙΕΧΟΜΕΝΑ</a:t>
            </a:r>
            <a:endParaRPr lang="en-US" altLang="en-US" sz="3200" dirty="0" smtClean="0">
              <a:latin typeface="+mn-lt"/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20700" y="1084263"/>
            <a:ext cx="11150600" cy="5140325"/>
          </a:xfrm>
        </p:spPr>
        <p:txBody>
          <a:bodyPr>
            <a:noAutofit/>
          </a:bodyPr>
          <a:lstStyle/>
          <a:p>
            <a:pPr marL="457200" indent="-457200" eaLnBrk="1" hangingPunct="1">
              <a:buFont typeface="Arial" panose="020B0604020202020204" pitchFamily="34" charset="0"/>
              <a:buAutoNum type="arabicPeriod"/>
              <a:defRPr/>
            </a:pPr>
            <a:r>
              <a:rPr lang="el-GR" sz="2200" b="1" dirty="0" smtClean="0">
                <a:solidFill>
                  <a:schemeClr val="bg1">
                    <a:lumMod val="75000"/>
                  </a:schemeClr>
                </a:solidFill>
              </a:rPr>
              <a:t>ΕΙΣΑΓΩΓΗ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l-GR" sz="2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l-GR" sz="2200" dirty="0" smtClean="0">
                <a:solidFill>
                  <a:schemeClr val="bg1">
                    <a:lumMod val="75000"/>
                  </a:schemeClr>
                </a:solidFill>
              </a:rPr>
              <a:t>      Ορισμοί, διάγνωση, αξιολόγηση </a:t>
            </a:r>
            <a:r>
              <a:rPr lang="el-GR" sz="2200" dirty="0" err="1" smtClean="0">
                <a:solidFill>
                  <a:schemeClr val="bg1">
                    <a:lumMod val="75000"/>
                  </a:schemeClr>
                </a:solidFill>
              </a:rPr>
              <a:t>ενεργότητας</a:t>
            </a:r>
            <a:r>
              <a:rPr lang="en-US" sz="2200" dirty="0" smtClean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l-GR" sz="2200" dirty="0" smtClean="0">
                <a:solidFill>
                  <a:schemeClr val="bg1">
                    <a:lumMod val="75000"/>
                  </a:schemeClr>
                </a:solidFill>
              </a:rPr>
              <a:t>κλινική πορεία</a:t>
            </a:r>
          </a:p>
          <a:p>
            <a:pPr marL="457200" indent="-457200" eaLnBrk="1" hangingPunct="1">
              <a:buFont typeface="Arial" panose="020B0604020202020204" pitchFamily="34" charset="0"/>
              <a:buAutoNum type="arabicPeriod" startAt="2"/>
              <a:defRPr/>
            </a:pPr>
            <a:r>
              <a:rPr lang="el-GR" sz="2200" b="1" dirty="0" smtClean="0">
                <a:solidFill>
                  <a:srgbClr val="0070C0"/>
                </a:solidFill>
              </a:rPr>
              <a:t>ΦΑΣΗ Ι: ΣΥΣΤΗΜΙΚΗ ΑΠΑΝΤΗΣΗ</a:t>
            </a:r>
            <a:r>
              <a:rPr lang="en-US" sz="2200" b="1" dirty="0" smtClean="0">
                <a:solidFill>
                  <a:srgbClr val="0070C0"/>
                </a:solidFill>
              </a:rPr>
              <a:t> </a:t>
            </a:r>
            <a:r>
              <a:rPr lang="el-GR" sz="2200" b="1" dirty="0" smtClean="0">
                <a:solidFill>
                  <a:srgbClr val="0070C0"/>
                </a:solidFill>
              </a:rPr>
              <a:t>ΑΝΟΣΟΠΟΙΗΤΙΚΟΥ </a:t>
            </a:r>
            <a:endParaRPr lang="el-GR" sz="2200" b="1" dirty="0">
              <a:solidFill>
                <a:srgbClr val="0070C0"/>
              </a:solidFill>
            </a:endParaRPr>
          </a:p>
          <a:p>
            <a:pPr marL="0" indent="0" eaLnBrk="1" hangingPunct="1">
              <a:buNone/>
              <a:defRPr/>
            </a:pPr>
            <a:r>
              <a:rPr lang="en-US" sz="2200" dirty="0" smtClean="0">
                <a:solidFill>
                  <a:srgbClr val="0070C0"/>
                </a:solidFill>
              </a:rPr>
              <a:t>       </a:t>
            </a:r>
            <a:r>
              <a:rPr lang="el-GR" sz="2200" dirty="0" smtClean="0"/>
              <a:t>Διαταραχή της απομάκρυνσης νεκρών συγκριμάτων</a:t>
            </a:r>
          </a:p>
          <a:p>
            <a:pPr marL="0" indent="0" eaLnBrk="1" hangingPunct="1">
              <a:buNone/>
              <a:defRPr/>
            </a:pPr>
            <a:r>
              <a:rPr lang="el-GR" sz="2200" dirty="0"/>
              <a:t> </a:t>
            </a:r>
            <a:r>
              <a:rPr lang="el-GR" sz="2200" dirty="0" smtClean="0"/>
              <a:t>      Ενεργοποίηση της μη ειδικής ανοσίας</a:t>
            </a:r>
            <a:endParaRPr lang="en-US" sz="2200" dirty="0" smtClean="0"/>
          </a:p>
          <a:p>
            <a:pPr marL="0" indent="0" eaLnBrk="1" hangingPunct="1">
              <a:buNone/>
              <a:defRPr/>
            </a:pPr>
            <a:r>
              <a:rPr lang="en-US" sz="2200" dirty="0"/>
              <a:t> </a:t>
            </a:r>
            <a:r>
              <a:rPr lang="en-US" sz="2200" dirty="0" smtClean="0"/>
              <a:t>      </a:t>
            </a:r>
            <a:r>
              <a:rPr lang="el-GR" sz="2200" dirty="0" smtClean="0"/>
              <a:t>Ενεργοποίησης της ειδικής ανοσίας</a:t>
            </a:r>
            <a:endParaRPr lang="el-GR" sz="22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342900" indent="-342900" eaLnBrk="1" hangingPunct="1">
              <a:buAutoNum type="arabicPeriod" startAt="3"/>
              <a:defRPr/>
            </a:pPr>
            <a:r>
              <a:rPr lang="el-GR" sz="2200" b="1" dirty="0" smtClean="0">
                <a:solidFill>
                  <a:schemeClr val="bg1">
                    <a:lumMod val="75000"/>
                  </a:schemeClr>
                </a:solidFill>
              </a:rPr>
              <a:t>  ΦΑΣΗ ΙΙ: ΒΛΑΒΗ ΤΕΛΙΚΟΥ ΟΡΓΑΝΟΥ - ΙΣΤΙΚΗ ΒΛΑΒΗ (ΝΕΦΡΟΣ)</a:t>
            </a:r>
          </a:p>
          <a:p>
            <a:pPr marL="0" indent="0" eaLnBrk="1" hangingPunct="1">
              <a:buNone/>
              <a:defRPr/>
            </a:pPr>
            <a:r>
              <a:rPr lang="el-GR" sz="22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l-GR" sz="2200" b="1" dirty="0" smtClean="0">
                <a:solidFill>
                  <a:schemeClr val="bg1">
                    <a:lumMod val="75000"/>
                  </a:schemeClr>
                </a:solidFill>
              </a:rPr>
              <a:t>      </a:t>
            </a:r>
            <a:r>
              <a:rPr lang="el-GR" sz="2200" dirty="0" smtClean="0">
                <a:solidFill>
                  <a:schemeClr val="bg1">
                    <a:lumMod val="75000"/>
                  </a:schemeClr>
                </a:solidFill>
              </a:rPr>
              <a:t>Προσβολή ιστού από συστημική </a:t>
            </a:r>
            <a:r>
              <a:rPr lang="el-GR" sz="2200" dirty="0" err="1" smtClean="0">
                <a:solidFill>
                  <a:schemeClr val="bg1">
                    <a:lumMod val="75000"/>
                  </a:schemeClr>
                </a:solidFill>
              </a:rPr>
              <a:t>αυτοανοσία</a:t>
            </a:r>
            <a:endParaRPr lang="el-GR" sz="22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0" indent="0" eaLnBrk="1" hangingPunct="1">
              <a:buNone/>
              <a:defRPr/>
            </a:pPr>
            <a:r>
              <a:rPr lang="el-GR" sz="2200" dirty="0" smtClean="0">
                <a:solidFill>
                  <a:schemeClr val="bg1">
                    <a:lumMod val="75000"/>
                  </a:schemeClr>
                </a:solidFill>
              </a:rPr>
              <a:t>       Αντίσταση και απάντηση τε</a:t>
            </a:r>
            <a:r>
              <a:rPr lang="el-GR" sz="2200" dirty="0">
                <a:solidFill>
                  <a:schemeClr val="bg1">
                    <a:lumMod val="75000"/>
                  </a:schemeClr>
                </a:solidFill>
              </a:rPr>
              <a:t>λ</a:t>
            </a:r>
            <a:r>
              <a:rPr lang="el-GR" sz="2200" dirty="0" smtClean="0">
                <a:solidFill>
                  <a:schemeClr val="bg1">
                    <a:lumMod val="75000"/>
                  </a:schemeClr>
                </a:solidFill>
              </a:rPr>
              <a:t>ικού οργάνου</a:t>
            </a:r>
          </a:p>
          <a:p>
            <a:pPr marL="457200" indent="-457200" eaLnBrk="1" hangingPunct="1">
              <a:buFont typeface="Arial" panose="020B0604020202020204" pitchFamily="34" charset="0"/>
              <a:buAutoNum type="arabicPeriod" startAt="4"/>
              <a:defRPr/>
            </a:pPr>
            <a:r>
              <a:rPr lang="el-GR" sz="2200" b="1" dirty="0" smtClean="0">
                <a:solidFill>
                  <a:schemeClr val="bg1">
                    <a:lumMod val="75000"/>
                  </a:schemeClr>
                </a:solidFill>
              </a:rPr>
              <a:t>ΝΕΕΣ ΟΔΟΙ ΣΤΗΝ ΑΝΟΣΟΠΑΘΟΓΕΝΕΙΑ ΤΟΥ ΣΕΛ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l-GR" sz="2200" b="1" dirty="0" smtClean="0">
                <a:solidFill>
                  <a:schemeClr val="bg1">
                    <a:lumMod val="75000"/>
                  </a:schemeClr>
                </a:solidFill>
              </a:rPr>
              <a:t>5.    ΣΥΜΠΕΡΑΣΜΑΤΑ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l-GR" sz="2200" dirty="0" smtClean="0"/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l-GR" sz="2200" b="1" dirty="0" smtClean="0">
              <a:solidFill>
                <a:srgbClr val="0070C0"/>
              </a:solidFill>
            </a:endParaRP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l-GR" sz="2200" b="1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38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Τίτλος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 eaLnBrk="1" hangingPunct="1"/>
            <a:r>
              <a:rPr lang="el-GR" altLang="en-US" sz="3200" dirty="0" smtClean="0">
                <a:latin typeface="+mn-lt"/>
              </a:rPr>
              <a:t>ΦΑΣΗ Ι: ΣΥΣΤΗΜΙΚΗ ΑΠΑΝΤΗΣΗ ΑΝΟΣΟΠΟΙΗΤΙΚΟΥ</a:t>
            </a:r>
            <a:endParaRPr lang="en-US" altLang="en-US" sz="3200" dirty="0" smtClean="0">
              <a:latin typeface="+mn-lt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874" y="1416159"/>
            <a:ext cx="4190461" cy="4752109"/>
          </a:xfrm>
          <a:prstGeom prst="rect">
            <a:avLst/>
          </a:prstGeom>
        </p:spPr>
      </p:pic>
      <p:sp>
        <p:nvSpPr>
          <p:cNvPr id="7" name="Θέση περιεχομένου 2"/>
          <p:cNvSpPr txBox="1">
            <a:spLocks/>
          </p:cNvSpPr>
          <p:nvPr/>
        </p:nvSpPr>
        <p:spPr>
          <a:xfrm>
            <a:off x="6495871" y="1218617"/>
            <a:ext cx="5236783" cy="49333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000" b="1" dirty="0" smtClean="0">
                <a:solidFill>
                  <a:srgbClr val="0070C0"/>
                </a:solidFill>
              </a:rPr>
              <a:t>Stranger model </a:t>
            </a:r>
            <a:r>
              <a:rPr lang="en-US" sz="2000" b="1" i="1" dirty="0" smtClean="0">
                <a:solidFill>
                  <a:srgbClr val="0070C0"/>
                </a:solidFill>
              </a:rPr>
              <a:t>(CA </a:t>
            </a:r>
            <a:r>
              <a:rPr lang="en-US" sz="2000" b="1" i="1" dirty="0" err="1" smtClean="0">
                <a:solidFill>
                  <a:srgbClr val="0070C0"/>
                </a:solidFill>
              </a:rPr>
              <a:t>Janeway</a:t>
            </a:r>
            <a:r>
              <a:rPr lang="en-US" sz="2000" b="1" i="1" dirty="0" smtClean="0">
                <a:solidFill>
                  <a:srgbClr val="0070C0"/>
                </a:solidFill>
              </a:rPr>
              <a:t>, 1989)</a:t>
            </a:r>
          </a:p>
          <a:p>
            <a:pPr marL="0" indent="0">
              <a:buNone/>
              <a:defRPr/>
            </a:pPr>
            <a:r>
              <a:rPr lang="en-US" sz="2000" b="1" i="1" dirty="0">
                <a:solidFill>
                  <a:srgbClr val="0070C0"/>
                </a:solidFill>
              </a:rPr>
              <a:t> </a:t>
            </a:r>
            <a:r>
              <a:rPr lang="en-US" sz="2000" b="1" i="1" dirty="0" smtClean="0">
                <a:solidFill>
                  <a:srgbClr val="0070C0"/>
                </a:solidFill>
              </a:rPr>
              <a:t>   </a:t>
            </a:r>
            <a:r>
              <a:rPr lang="el-GR" sz="2000" dirty="0" smtClean="0"/>
              <a:t>Το ανοσοποιητικό σύστημα προστατεύει τον </a:t>
            </a:r>
            <a:r>
              <a:rPr lang="en-US" sz="2000" dirty="0" smtClean="0"/>
              <a:t>          </a:t>
            </a:r>
            <a:r>
              <a:rPr lang="el-GR" sz="2000" dirty="0" smtClean="0"/>
              <a:t>    </a:t>
            </a:r>
          </a:p>
          <a:p>
            <a:pPr marL="0" indent="0">
              <a:buNone/>
              <a:defRPr/>
            </a:pPr>
            <a:r>
              <a:rPr lang="el-GR" sz="2000" dirty="0"/>
              <a:t> </a:t>
            </a:r>
            <a:r>
              <a:rPr lang="el-GR" sz="2000" dirty="0" smtClean="0"/>
              <a:t>   ξενιστή από μ/ο</a:t>
            </a:r>
            <a:r>
              <a:rPr lang="el-GR" sz="2000" dirty="0"/>
              <a:t> </a:t>
            </a:r>
            <a:endParaRPr lang="en-US" sz="2000" dirty="0" smtClean="0"/>
          </a:p>
          <a:p>
            <a:pPr marL="0" indent="0">
              <a:buNone/>
              <a:defRPr/>
            </a:pPr>
            <a:endParaRPr lang="en-US" sz="2000" dirty="0" smtClean="0"/>
          </a:p>
          <a:p>
            <a:pPr>
              <a:defRPr/>
            </a:pPr>
            <a:r>
              <a:rPr lang="el-GR" sz="2000" dirty="0" smtClean="0"/>
              <a:t>Διαφοροποίηση μεταξύ φλεγμονώδους και </a:t>
            </a:r>
          </a:p>
          <a:p>
            <a:pPr marL="0" indent="0">
              <a:buNone/>
              <a:defRPr/>
            </a:pPr>
            <a:r>
              <a:rPr lang="el-GR" sz="2000" dirty="0"/>
              <a:t> </a:t>
            </a:r>
            <a:r>
              <a:rPr lang="el-GR" sz="2000" dirty="0" smtClean="0"/>
              <a:t>   μη φλεγμονώδους μορίου (ξένου και εαυτού) </a:t>
            </a:r>
          </a:p>
          <a:p>
            <a:pPr marL="0" indent="0">
              <a:buNone/>
              <a:defRPr/>
            </a:pPr>
            <a:r>
              <a:rPr lang="el-GR" sz="2000" dirty="0"/>
              <a:t> </a:t>
            </a:r>
            <a:r>
              <a:rPr lang="el-GR" sz="2000" dirty="0" smtClean="0"/>
              <a:t>   μέσω υποδοχέων </a:t>
            </a:r>
            <a:r>
              <a:rPr lang="en-US" sz="2000" dirty="0" smtClean="0"/>
              <a:t>PAMPs</a:t>
            </a:r>
          </a:p>
          <a:p>
            <a:pPr marL="0" indent="0">
              <a:buNone/>
              <a:defRPr/>
            </a:pPr>
            <a:endParaRPr lang="en-US" sz="2000" dirty="0" smtClean="0"/>
          </a:p>
          <a:p>
            <a:pPr>
              <a:defRPr/>
            </a:pPr>
            <a:r>
              <a:rPr lang="en-US" sz="2000" b="1" dirty="0" smtClean="0">
                <a:solidFill>
                  <a:srgbClr val="0070C0"/>
                </a:solidFill>
              </a:rPr>
              <a:t>Danger model </a:t>
            </a:r>
            <a:r>
              <a:rPr lang="en-US" sz="2000" b="1" i="1" dirty="0" smtClean="0">
                <a:solidFill>
                  <a:srgbClr val="0070C0"/>
                </a:solidFill>
              </a:rPr>
              <a:t>(P </a:t>
            </a:r>
            <a:r>
              <a:rPr lang="en-US" sz="2000" b="1" i="1" dirty="0" err="1" smtClean="0">
                <a:solidFill>
                  <a:srgbClr val="0070C0"/>
                </a:solidFill>
              </a:rPr>
              <a:t>Matzinger</a:t>
            </a:r>
            <a:r>
              <a:rPr lang="en-US" sz="2000" b="1" i="1" dirty="0" smtClean="0">
                <a:solidFill>
                  <a:srgbClr val="0070C0"/>
                </a:solidFill>
              </a:rPr>
              <a:t>, 1994)</a:t>
            </a:r>
            <a:endParaRPr lang="el-GR" sz="2000" b="1" i="1" dirty="0" smtClean="0">
              <a:solidFill>
                <a:srgbClr val="0070C0"/>
              </a:solidFill>
            </a:endParaRPr>
          </a:p>
          <a:p>
            <a:pPr marL="0" indent="0">
              <a:buNone/>
              <a:defRPr/>
            </a:pPr>
            <a:r>
              <a:rPr lang="en-US" sz="2000" dirty="0" smtClean="0"/>
              <a:t>    </a:t>
            </a:r>
            <a:r>
              <a:rPr lang="el-GR" sz="2000" dirty="0" smtClean="0"/>
              <a:t>Τα νεκρά κύτταρα ελευθερώνουν </a:t>
            </a:r>
            <a:r>
              <a:rPr lang="en-US" sz="2000" dirty="0" smtClean="0"/>
              <a:t>DAMPs</a:t>
            </a:r>
            <a:r>
              <a:rPr lang="el-GR" sz="2000" dirty="0" smtClean="0"/>
              <a:t> </a:t>
            </a:r>
          </a:p>
          <a:p>
            <a:pPr marL="0" indent="0">
              <a:buNone/>
              <a:defRPr/>
            </a:pPr>
            <a:r>
              <a:rPr lang="el-GR" sz="2000" dirty="0"/>
              <a:t> </a:t>
            </a:r>
            <a:r>
              <a:rPr lang="el-GR" sz="2000" dirty="0" smtClean="0"/>
              <a:t>   </a:t>
            </a:r>
            <a:endParaRPr lang="en-US" sz="2000" dirty="0"/>
          </a:p>
          <a:p>
            <a:pPr>
              <a:defRPr/>
            </a:pPr>
            <a:r>
              <a:rPr lang="el-GR" sz="2000" dirty="0" smtClean="0"/>
              <a:t>Τα </a:t>
            </a:r>
            <a:r>
              <a:rPr lang="en-US" sz="2000" dirty="0" smtClean="0"/>
              <a:t>DAMPs </a:t>
            </a:r>
            <a:r>
              <a:rPr lang="el-GR" sz="2000" dirty="0" smtClean="0"/>
              <a:t>προϋπάρχουν</a:t>
            </a:r>
          </a:p>
          <a:p>
            <a:pPr marL="0" indent="0">
              <a:buNone/>
              <a:defRPr/>
            </a:pPr>
            <a:r>
              <a:rPr lang="el-GR" sz="2000" b="1" dirty="0" smtClean="0">
                <a:solidFill>
                  <a:srgbClr val="FF0000"/>
                </a:solidFill>
              </a:rPr>
              <a:t>     Πώς </a:t>
            </a:r>
            <a:r>
              <a:rPr lang="el-GR" sz="2000" b="1" dirty="0">
                <a:solidFill>
                  <a:srgbClr val="FF0000"/>
                </a:solidFill>
              </a:rPr>
              <a:t>η </a:t>
            </a:r>
            <a:r>
              <a:rPr lang="el-GR" sz="2000" b="1" dirty="0" smtClean="0">
                <a:solidFill>
                  <a:srgbClr val="FF0000"/>
                </a:solidFill>
              </a:rPr>
              <a:t>μη ειδική </a:t>
            </a:r>
            <a:r>
              <a:rPr lang="el-GR" sz="2000" b="1" dirty="0">
                <a:solidFill>
                  <a:srgbClr val="FF0000"/>
                </a:solidFill>
              </a:rPr>
              <a:t>ανοσία ξεχωρίζει τα νεκρά </a:t>
            </a:r>
            <a:endParaRPr lang="el-GR" sz="2000" b="1" dirty="0" smtClean="0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r>
              <a:rPr lang="el-GR" sz="2000" b="1" dirty="0">
                <a:solidFill>
                  <a:srgbClr val="FF0000"/>
                </a:solidFill>
              </a:rPr>
              <a:t> </a:t>
            </a:r>
            <a:r>
              <a:rPr lang="el-GR" sz="2000" b="1" dirty="0" smtClean="0">
                <a:solidFill>
                  <a:srgbClr val="FF0000"/>
                </a:solidFill>
              </a:rPr>
              <a:t>    από </a:t>
            </a:r>
            <a:r>
              <a:rPr lang="el-GR" sz="2000" b="1" dirty="0">
                <a:solidFill>
                  <a:srgbClr val="FF0000"/>
                </a:solidFill>
              </a:rPr>
              <a:t>τα ζωντανά κύτταρα </a:t>
            </a:r>
            <a:r>
              <a:rPr lang="en-US" sz="2000" b="1" dirty="0">
                <a:solidFill>
                  <a:srgbClr val="FF0000"/>
                </a:solidFill>
              </a:rPr>
              <a:t>;</a:t>
            </a:r>
            <a:endParaRPr lang="el-GR" sz="2000" b="1" dirty="0">
              <a:solidFill>
                <a:srgbClr val="FF0000"/>
              </a:solidFill>
            </a:endParaRPr>
          </a:p>
          <a:p>
            <a:pPr>
              <a:defRPr/>
            </a:pPr>
            <a:endParaRPr lang="en-US" sz="2000" dirty="0" smtClean="0"/>
          </a:p>
          <a:p>
            <a:pPr marL="0" indent="0">
              <a:buNone/>
              <a:defRPr/>
            </a:pPr>
            <a:endParaRPr lang="el-GR" sz="2000" dirty="0" smtClean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l-GR" sz="2000" dirty="0" smtClean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l-GR" sz="2000" b="1" dirty="0" smtClean="0">
              <a:solidFill>
                <a:srgbClr val="0070C0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l-GR" sz="2000" b="1" dirty="0" smtClean="0">
              <a:solidFill>
                <a:srgbClr val="0070C0"/>
              </a:solidFill>
            </a:endParaRP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0" y="6550025"/>
            <a:ext cx="4714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dirty="0" err="1" smtClean="0">
                <a:latin typeface="+mn-lt"/>
              </a:rPr>
              <a:t>Kono</a:t>
            </a:r>
            <a:r>
              <a:rPr lang="en-US" altLang="en-US" sz="1400" dirty="0" smtClean="0">
                <a:latin typeface="+mn-lt"/>
              </a:rPr>
              <a:t> et al. Nat Rev </a:t>
            </a:r>
            <a:r>
              <a:rPr lang="en-US" altLang="en-US" sz="1400" dirty="0" err="1" smtClean="0">
                <a:latin typeface="+mn-lt"/>
              </a:rPr>
              <a:t>Immunol</a:t>
            </a:r>
            <a:r>
              <a:rPr lang="en-US" altLang="en-US" sz="1400" dirty="0" smtClean="0">
                <a:latin typeface="+mn-lt"/>
              </a:rPr>
              <a:t> 2008</a:t>
            </a:r>
            <a:endParaRPr lang="en-US" alt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92786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5373</TotalTime>
  <Words>2819</Words>
  <Application>Microsoft Macintosh PowerPoint</Application>
  <PresentationFormat>Widescreen</PresentationFormat>
  <Paragraphs>736</Paragraphs>
  <Slides>68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5" baseType="lpstr">
      <vt:lpstr>Calibri</vt:lpstr>
      <vt:lpstr>Calibri Light</vt:lpstr>
      <vt:lpstr>Cambria</vt:lpstr>
      <vt:lpstr>Wingdings</vt:lpstr>
      <vt:lpstr>Arial</vt:lpstr>
      <vt:lpstr>Office Theme</vt:lpstr>
      <vt:lpstr>Prism 6</vt:lpstr>
      <vt:lpstr>PowerPoint Presentation</vt:lpstr>
      <vt:lpstr>ΠΕΡΙΕΧΟΜΕΝΑ</vt:lpstr>
      <vt:lpstr>ΠΕΡΙΕΧΟΜΕΝΑ</vt:lpstr>
      <vt:lpstr>ΣΥΣΤΗΜΑΤΙΚΟΣ ΕΡΥΘΗΜΑΤΩΔΗΣ ΛΥΚΟΣ (ΣΕΛ)</vt:lpstr>
      <vt:lpstr>Η ΠΑΘΟΓΕΝΕΙΑ ΤΟΥ ΣΕΛ ΕΙΝΑΙ ΠΟΛΥΠΛΟΚΗ</vt:lpstr>
      <vt:lpstr>ΓΕΝΕΤΙΚΗ ΣΥΝΕΙΣΦΟΡΑ ΣΤΟ ΣΕΛ (30%)</vt:lpstr>
      <vt:lpstr>ΜΟΡΙΑΚΗ ΥΠΟΓΡΑΦΗ ΣΤΟ ΣΕΛ</vt:lpstr>
      <vt:lpstr>ΠΕΡΙΕΧΟΜΕΝΑ</vt:lpstr>
      <vt:lpstr>ΦΑΣΗ Ι: ΣΥΣΤΗΜΙΚΗ ΑΠΑΝΤΗΣΗ ΑΝΟΣΟΠΟΙΗΤΙΚΟΥ</vt:lpstr>
      <vt:lpstr>ΦΑΣΗ Ι: ΣΥΣΤΗΜΙΚΗ ΑΠΑΝΤΗΣΗ ΑΝΟΣΟΠΟΙΗΤΙΚΟΥ</vt:lpstr>
      <vt:lpstr>ΦΑΣΗ Ι: ΣΥΣΤΗΜΙΚΗ ΑΠΑΝΤΗΣΗ ΑΝΟΣΟΠΟΙΗΤΙΚΟΥ</vt:lpstr>
      <vt:lpstr>ΦΑΣΗ Ι: ΣΥΣΤΗΜΙΚΗ ΑΠΑΝΤΗΣΗ ΑΝΟΣΟΠΟΙΗΤΙΚΟΥ</vt:lpstr>
      <vt:lpstr>ΦΑΣΗ Ι: ΣΥΣΤΗΜΙΚΗ ΑΠΑΝΤΗΣΗ ΑΝΟΣΟΠΟΙΗΤΙΚΟΥ</vt:lpstr>
      <vt:lpstr>ΦΑΣΗ Ι: ΣΥΣΤΗΜΙΚΗ ΑΠΑΝΤΗΣΗ ΑΝΟΣΟΠΟΙΗΤΙΚΟΥ</vt:lpstr>
      <vt:lpstr>ΦΑΣΗ Ι: ΣΥΣΤΗΜΙΚΗ ΑΠΑΝΤΗΣΗ ΑΝΟΣΟΠΟΙΗΤΙΚΟΥ</vt:lpstr>
      <vt:lpstr>ΦΑΣΗ Ι: ΣΥΣΤΗΜΙΚΗ ΑΠΑΝΤΗΣΗ ΑΝΟΣΟΠΟΙΗΤΙΚΟΥ</vt:lpstr>
      <vt:lpstr>ΦΑΣΗ Ι: ΣΥΣΤΗΜΙΚΗ ΑΠΑΝΤΗΣΗ ΑΝΟΣΟΠΟΙΗΤΙΚΟΥ</vt:lpstr>
      <vt:lpstr>ΦΑΣΗ Ι: ΣΥΣΤΗΜΙΚΗ ΑΠΑΝΤΗΣΗ ΑΝΟΣΟΠΟΙΗΤΙΚΟΥ</vt:lpstr>
      <vt:lpstr>ΦΑΣΗ Ι: ΣΥΣΤΗΜΙΚΗ ΑΠΑΝΤΗΣΗ ΑΝΟΣΟΠΟΙΗΤΙΚΟΥ</vt:lpstr>
      <vt:lpstr>ΦΑΣΗ Ι: ΣΥΣΤΗΜΙΚΗ ΑΠΑΝΤΗΣΗ ΑΝΟΣΟΠΟΙΗΤΙΚΟΥ</vt:lpstr>
      <vt:lpstr>ΦΑΣΗ Ι: ΣΥΣΤΗΜΙΚΗ ΑΠΑΝΤΗΣΗ ΑΝΟΣΟΠΟΙΗΤΙΚΟΥ</vt:lpstr>
      <vt:lpstr>ΠΕΡΙΕΧΟΜΕΝΑ</vt:lpstr>
      <vt:lpstr>ΔΟΜΗ ΤΟΥ ΝΕΦΡΟΥ</vt:lpstr>
      <vt:lpstr>ΝΕΦΡΩΝΑΣ </vt:lpstr>
      <vt:lpstr>ΣΠΕΙΡΑΜΑ</vt:lpstr>
      <vt:lpstr>ΣΠΕΙΡΑΜΑΜΑΤΙΚΟ ΤΡΙΧΟΕΙΔΕΣ</vt:lpstr>
      <vt:lpstr>ΝΕΦΡΙΚΗ ΦΛΕΓΜΟΝΗ</vt:lpstr>
      <vt:lpstr>ΝΕΦΡΙΚΗ ΦΛΕΓΜΟΝΗ</vt:lpstr>
      <vt:lpstr>ΦΑΣΗ ΙΙ: ΒΛΑΒΗ ΤΕΛΙΚΟΥ ΟΡΓΑΝΟΥ </vt:lpstr>
      <vt:lpstr>ΦΑΣΗ ΙΙ: ΒΛΑΒΗ ΤΕΛΙΚΟΥ ΟΡΓΑΝΟΥ (ΝΕΦΡΟΣ)</vt:lpstr>
      <vt:lpstr>ΦΑΣΗ ΙΙ: ΒΛΑΒΗ ΤΕΛΙΚΟΥ ΟΡΓΑΝΟΥ (ΝΕΦΡΟΣ)</vt:lpstr>
      <vt:lpstr>ΦΑΣΗ ΙΙ: ΒΛΑΒΗ ΤΕΛΙΚΟΥ ΟΡΓΑΝΟΥ (ΝΕΦΡΟΣ)</vt:lpstr>
      <vt:lpstr>ΦΑΣΗ ΙΙ: ΒΛΑΒΗ ΤΕΛΙΚΟΥ ΟΡΓΑΝΟΥ (ΝΕΦΡΟΣ)</vt:lpstr>
      <vt:lpstr>ΦΑΣΗ ΙΙ: ΒΛΑΒΗ ΤΕΛΙΚΟΥ ΟΡΓΑΝΟΥ (ΝΕΦΡΟΣ)</vt:lpstr>
      <vt:lpstr>ΦΑΣΗ ΙΙ: ΒΛΑΒΗ ΤΕΛΙΚΟΥ ΟΡΓΑΝΟΥ (ΝΕΦΡΟΣ)</vt:lpstr>
      <vt:lpstr>ΦΑΣΗ ΙΙ: ΒΛΑΒΗ ΤΕΛΙΚΟΥ ΟΡΓΑΝΟΥ (ΝΕΦΡΟΣ)</vt:lpstr>
      <vt:lpstr>ΦΑΣΗ ΙΙ: ΒΛΑΒΗ ΤΕΛΙΚΟΥ ΟΡΓΑΝΟΥ (ΝΕΦΡΟΣ)</vt:lpstr>
      <vt:lpstr>ΦΑΣΗ ΙΙ: ΒΛΑΒΗ ΤΕΛΙΚΟΥ ΟΡΓΑΝΟΥ (ΝΕΦΡΟΣ)</vt:lpstr>
      <vt:lpstr>ΠΕΡΙΕΧΟΜΕΝΑ</vt:lpstr>
      <vt:lpstr>ΓΟΝΙΔΙΑΚΗ ΤΑΥΤΟΤΗΤΑ ΟΥΔΕΤΕΡΟΦΙΛΩΝ  ΚΑΙ ΔΙΑΤΑΡΑΧΗ ΓΟΝΙΔΙΩΝ ΑΥΤΟΦΑΓΙΑΣ</vt:lpstr>
      <vt:lpstr>ΑΥΤΟΦΑΓΙΑ</vt:lpstr>
      <vt:lpstr>ΙΣΤΙΚΟΣ ΠΑΡΑΓΟΝΤΑΣ (TF)</vt:lpstr>
      <vt:lpstr>ΥΠΟΘΕΣΗ</vt:lpstr>
      <vt:lpstr>ΥΛΙΚΑ ΚΑΙ ΜΕΘΟΔΟΙ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ΠΕΡΙΕΧΟΜΕΝΑ</vt:lpstr>
      <vt:lpstr>ΣΥΜΠΕΡΑΣΜΑΤΑ - Α </vt:lpstr>
      <vt:lpstr>ΝΕΟΤΕΡΕΣ ΘΕΡΑΠΕΙΕΣ</vt:lpstr>
      <vt:lpstr>ΣΥΜΠΕΡΑΣΜΑΤΑ - Β </vt:lpstr>
      <vt:lpstr>ΣΥΜΠΕΡΑΣΜΑΤΑ - Β </vt:lpstr>
      <vt:lpstr>ΣΥΜΠΕΡΑΣΜΑΤΑ - Β </vt:lpstr>
      <vt:lpstr>ΕΥΧΑΡΙΣΤΩ</vt:lpstr>
    </vt:vector>
  </TitlesOfParts>
  <Company/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Eleni Frangou</dc:creator>
  <cp:lastModifiedBy>Eleni Frangou</cp:lastModifiedBy>
  <cp:revision>74</cp:revision>
  <cp:lastPrinted>2017-10-03T16:44:15Z</cp:lastPrinted>
  <dcterms:created xsi:type="dcterms:W3CDTF">2017-10-01T14:58:50Z</dcterms:created>
  <dcterms:modified xsi:type="dcterms:W3CDTF">2017-10-07T09:23:08Z</dcterms:modified>
</cp:coreProperties>
</file>